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60" r:id="rId2"/>
    <p:sldMasterId id="2147483672" r:id="rId3"/>
  </p:sldMasterIdLst>
  <p:notesMasterIdLst>
    <p:notesMasterId r:id="rId17"/>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4" roundtripDataSignature="AMtx7mhEBlHDvyFcVJSyxcWvFvsUEYqOr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29" d="100"/>
          <a:sy n="129" d="100"/>
        </p:scale>
        <p:origin x="132" y="13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26"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notesMaster" Target="notesMasters/notesMaster1.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customschemas.google.com/relationships/presentationmetadata" Target="metadata"/><Relationship Id="rId5" Type="http://schemas.openxmlformats.org/officeDocument/2006/relationships/slide" Target="slides/slide2.xml"/><Relationship Id="rId15" Type="http://schemas.openxmlformats.org/officeDocument/2006/relationships/slide" Target="slides/slide12.xml"/><Relationship Id="rId28" Type="http://schemas.openxmlformats.org/officeDocument/2006/relationships/tableStyles" Target="tableStyle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nationalcareers.service.gov.uk/"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g33c083a9f4d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7" name="Google Shape;187;g33c083a9f4d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Google Shape;244;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45" name="Google Shape;245;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Google Shape;250;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51" name="Google Shape;251;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Google Shape;257;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58" name="Google Shape;258;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p:cNvGrpSpPr/>
        <p:nvPr/>
      </p:nvGrpSpPr>
      <p:grpSpPr>
        <a:xfrm>
          <a:off x="0" y="0"/>
          <a:ext cx="0" cy="0"/>
          <a:chOff x="0" y="0"/>
          <a:chExt cx="0" cy="0"/>
        </a:xfrm>
      </p:grpSpPr>
      <p:sp>
        <p:nvSpPr>
          <p:cNvPr id="263" name="Google Shape;263;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64" name="Google Shape;264;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GB" dirty="0"/>
              <a:t>Link - </a:t>
            </a:r>
            <a:r>
              <a:rPr lang="en-GB" u="sng" dirty="0">
                <a:solidFill>
                  <a:schemeClr val="hlink"/>
                </a:solidFill>
                <a:hlinkClick r:id="rId3"/>
              </a:rPr>
              <a:t>https://nationalcareers.service.gov.uk/</a:t>
            </a:r>
            <a:endParaRPr dirty="0"/>
          </a:p>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g33c083a9f4d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4" name="Google Shape;194;g33c083a9f4d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p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02" name="Google Shape;202;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GB">
                <a:solidFill>
                  <a:srgbClr val="E06666"/>
                </a:solidFill>
              </a:rPr>
              <a:t>Teacher</a:t>
            </a:r>
            <a:r>
              <a:rPr lang="en-GB"/>
              <a:t> - You may wish to return to this slide at the end of the lesson and discuss how the article links.</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09" name="Google Shape;209;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15" name="Google Shape;21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Google Shape;22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21" name="Google Shape;221;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27" name="Google Shape;227;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Google Shape;232;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33" name="Google Shape;233;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Google Shape;238;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39" name="Google Shape;239;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14"/>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14"/>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3"/>
        <p:cNvGrpSpPr/>
        <p:nvPr/>
      </p:nvGrpSpPr>
      <p:grpSpPr>
        <a:xfrm>
          <a:off x="0" y="0"/>
          <a:ext cx="0" cy="0"/>
          <a:chOff x="0" y="0"/>
          <a:chExt cx="0" cy="0"/>
        </a:xfrm>
      </p:grpSpPr>
      <p:sp>
        <p:nvSpPr>
          <p:cNvPr id="44" name="Google Shape;44;p59"/>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rmAutofit/>
          </a:bodyPr>
          <a:lstStyle>
            <a:lvl1pPr marL="457200" lvl="0" indent="-228600" algn="l">
              <a:lnSpc>
                <a:spcPct val="100000"/>
              </a:lnSpc>
              <a:spcBef>
                <a:spcPts val="0"/>
              </a:spcBef>
              <a:spcAft>
                <a:spcPts val="0"/>
              </a:spcAft>
              <a:buSzPts val="1800"/>
              <a:buNone/>
              <a:defRPr/>
            </a:lvl1pPr>
          </a:lstStyle>
          <a:p>
            <a:endParaRPr/>
          </a:p>
        </p:txBody>
      </p:sp>
      <p:sp>
        <p:nvSpPr>
          <p:cNvPr id="45" name="Google Shape;45;p5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6"/>
        <p:cNvGrpSpPr/>
        <p:nvPr/>
      </p:nvGrpSpPr>
      <p:grpSpPr>
        <a:xfrm>
          <a:off x="0" y="0"/>
          <a:ext cx="0" cy="0"/>
          <a:chOff x="0" y="0"/>
          <a:chExt cx="0" cy="0"/>
        </a:xfrm>
      </p:grpSpPr>
      <p:sp>
        <p:nvSpPr>
          <p:cNvPr id="47" name="Google Shape;47;p60"/>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8" name="Google Shape;48;p60"/>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rm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0"/>
              </a:spcBef>
              <a:spcAft>
                <a:spcPts val="0"/>
              </a:spcAft>
              <a:buSzPts val="1400"/>
              <a:buChar char="○"/>
              <a:defRPr/>
            </a:lvl2pPr>
            <a:lvl3pPr marL="1371600" lvl="2" indent="-317500" algn="ctr">
              <a:lnSpc>
                <a:spcPct val="115000"/>
              </a:lnSpc>
              <a:spcBef>
                <a:spcPts val="0"/>
              </a:spcBef>
              <a:spcAft>
                <a:spcPts val="0"/>
              </a:spcAft>
              <a:buSzPts val="1400"/>
              <a:buChar char="■"/>
              <a:defRPr/>
            </a:lvl3pPr>
            <a:lvl4pPr marL="1828800" lvl="3" indent="-317500" algn="ctr">
              <a:lnSpc>
                <a:spcPct val="115000"/>
              </a:lnSpc>
              <a:spcBef>
                <a:spcPts val="0"/>
              </a:spcBef>
              <a:spcAft>
                <a:spcPts val="0"/>
              </a:spcAft>
              <a:buSzPts val="1400"/>
              <a:buChar char="●"/>
              <a:defRPr/>
            </a:lvl4pPr>
            <a:lvl5pPr marL="2286000" lvl="4" indent="-317500" algn="ctr">
              <a:lnSpc>
                <a:spcPct val="115000"/>
              </a:lnSpc>
              <a:spcBef>
                <a:spcPts val="0"/>
              </a:spcBef>
              <a:spcAft>
                <a:spcPts val="0"/>
              </a:spcAft>
              <a:buSzPts val="1400"/>
              <a:buChar char="○"/>
              <a:defRPr/>
            </a:lvl5pPr>
            <a:lvl6pPr marL="2743200" lvl="5" indent="-317500" algn="ctr">
              <a:lnSpc>
                <a:spcPct val="115000"/>
              </a:lnSpc>
              <a:spcBef>
                <a:spcPts val="0"/>
              </a:spcBef>
              <a:spcAft>
                <a:spcPts val="0"/>
              </a:spcAft>
              <a:buSzPts val="1400"/>
              <a:buChar char="■"/>
              <a:defRPr/>
            </a:lvl6pPr>
            <a:lvl7pPr marL="3200400" lvl="6" indent="-317500" algn="ctr">
              <a:lnSpc>
                <a:spcPct val="115000"/>
              </a:lnSpc>
              <a:spcBef>
                <a:spcPts val="0"/>
              </a:spcBef>
              <a:spcAft>
                <a:spcPts val="0"/>
              </a:spcAft>
              <a:buSzPts val="1400"/>
              <a:buChar char="●"/>
              <a:defRPr/>
            </a:lvl7pPr>
            <a:lvl8pPr marL="3657600" lvl="7" indent="-317500" algn="ctr">
              <a:lnSpc>
                <a:spcPct val="115000"/>
              </a:lnSpc>
              <a:spcBef>
                <a:spcPts val="0"/>
              </a:spcBef>
              <a:spcAft>
                <a:spcPts val="0"/>
              </a:spcAft>
              <a:buSzPts val="1400"/>
              <a:buChar char="○"/>
              <a:defRPr/>
            </a:lvl8pPr>
            <a:lvl9pPr marL="4114800" lvl="8" indent="-317500" algn="ctr">
              <a:lnSpc>
                <a:spcPct val="115000"/>
              </a:lnSpc>
              <a:spcBef>
                <a:spcPts val="0"/>
              </a:spcBef>
              <a:spcAft>
                <a:spcPts val="0"/>
              </a:spcAft>
              <a:buSzPts val="1400"/>
              <a:buChar char="■"/>
              <a:defRPr/>
            </a:lvl9pPr>
          </a:lstStyle>
          <a:p>
            <a:endParaRPr/>
          </a:p>
        </p:txBody>
      </p:sp>
      <p:sp>
        <p:nvSpPr>
          <p:cNvPr id="49" name="Google Shape;49;p6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54"/>
        <p:cNvGrpSpPr/>
        <p:nvPr/>
      </p:nvGrpSpPr>
      <p:grpSpPr>
        <a:xfrm>
          <a:off x="0" y="0"/>
          <a:ext cx="0" cy="0"/>
          <a:chOff x="0" y="0"/>
          <a:chExt cx="0" cy="0"/>
        </a:xfrm>
      </p:grpSpPr>
      <p:sp>
        <p:nvSpPr>
          <p:cNvPr id="55" name="Google Shape;55;p19"/>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Clr>
                <a:srgbClr val="E06666"/>
              </a:buClr>
              <a:buSzPts val="2800"/>
              <a:buNone/>
              <a:defRPr>
                <a:solidFill>
                  <a:srgbClr val="E06666"/>
                </a:solidFill>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56" name="Google Shape;56;p19"/>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81000" algn="l">
              <a:lnSpc>
                <a:spcPct val="115000"/>
              </a:lnSpc>
              <a:spcBef>
                <a:spcPts val="0"/>
              </a:spcBef>
              <a:spcAft>
                <a:spcPts val="0"/>
              </a:spcAft>
              <a:buSzPts val="2400"/>
              <a:buChar char="●"/>
              <a:defRPr sz="2400"/>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57" name="Google Shape;57;p1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58"/>
        <p:cNvGrpSpPr/>
        <p:nvPr/>
      </p:nvGrpSpPr>
      <p:grpSpPr>
        <a:xfrm>
          <a:off x="0" y="0"/>
          <a:ext cx="0" cy="0"/>
          <a:chOff x="0" y="0"/>
          <a:chExt cx="0" cy="0"/>
        </a:xfrm>
      </p:grpSpPr>
      <p:sp>
        <p:nvSpPr>
          <p:cNvPr id="59" name="Google Shape;59;p3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60" name="Google Shape;60;p3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61" name="Google Shape;61;p3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62"/>
        <p:cNvGrpSpPr/>
        <p:nvPr/>
      </p:nvGrpSpPr>
      <p:grpSpPr>
        <a:xfrm>
          <a:off x="0" y="0"/>
          <a:ext cx="0" cy="0"/>
          <a:chOff x="0" y="0"/>
          <a:chExt cx="0" cy="0"/>
        </a:xfrm>
      </p:grpSpPr>
      <p:sp>
        <p:nvSpPr>
          <p:cNvPr id="63" name="Google Shape;63;p3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64" name="Google Shape;64;p3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65"/>
        <p:cNvGrpSpPr/>
        <p:nvPr/>
      </p:nvGrpSpPr>
      <p:grpSpPr>
        <a:xfrm>
          <a:off x="0" y="0"/>
          <a:ext cx="0" cy="0"/>
          <a:chOff x="0" y="0"/>
          <a:chExt cx="0" cy="0"/>
        </a:xfrm>
      </p:grpSpPr>
      <p:sp>
        <p:nvSpPr>
          <p:cNvPr id="66" name="Google Shape;66;p3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67" name="Google Shape;67;p34"/>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68" name="Google Shape;68;p34"/>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69" name="Google Shape;69;p3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70"/>
        <p:cNvGrpSpPr/>
        <p:nvPr/>
      </p:nvGrpSpPr>
      <p:grpSpPr>
        <a:xfrm>
          <a:off x="0" y="0"/>
          <a:ext cx="0" cy="0"/>
          <a:chOff x="0" y="0"/>
          <a:chExt cx="0" cy="0"/>
        </a:xfrm>
      </p:grpSpPr>
      <p:sp>
        <p:nvSpPr>
          <p:cNvPr id="71" name="Google Shape;71;p3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72" name="Google Shape;72;p3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73"/>
        <p:cNvGrpSpPr/>
        <p:nvPr/>
      </p:nvGrpSpPr>
      <p:grpSpPr>
        <a:xfrm>
          <a:off x="0" y="0"/>
          <a:ext cx="0" cy="0"/>
          <a:chOff x="0" y="0"/>
          <a:chExt cx="0" cy="0"/>
        </a:xfrm>
      </p:grpSpPr>
      <p:sp>
        <p:nvSpPr>
          <p:cNvPr id="74" name="Google Shape;74;p36"/>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75" name="Google Shape;75;p36"/>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rm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76" name="Google Shape;76;p3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77"/>
        <p:cNvGrpSpPr/>
        <p:nvPr/>
      </p:nvGrpSpPr>
      <p:grpSpPr>
        <a:xfrm>
          <a:off x="0" y="0"/>
          <a:ext cx="0" cy="0"/>
          <a:chOff x="0" y="0"/>
          <a:chExt cx="0" cy="0"/>
        </a:xfrm>
      </p:grpSpPr>
      <p:sp>
        <p:nvSpPr>
          <p:cNvPr id="78" name="Google Shape;78;p37"/>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79" name="Google Shape;79;p3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80"/>
        <p:cNvGrpSpPr/>
        <p:nvPr/>
      </p:nvGrpSpPr>
      <p:grpSpPr>
        <a:xfrm>
          <a:off x="0" y="0"/>
          <a:ext cx="0" cy="0"/>
          <a:chOff x="0" y="0"/>
          <a:chExt cx="0" cy="0"/>
        </a:xfrm>
      </p:grpSpPr>
      <p:sp>
        <p:nvSpPr>
          <p:cNvPr id="81" name="Google Shape;81;p38"/>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2" name="Google Shape;82;p38"/>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83" name="Google Shape;83;p38"/>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84" name="Google Shape;84;p38"/>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85" name="Google Shape;85;p3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15"/>
          <p:cNvSpPr txBox="1">
            <a:spLocks noGrp="1"/>
          </p:cNvSpPr>
          <p:nvPr>
            <p:ph type="title"/>
          </p:nvPr>
        </p:nvSpPr>
        <p:spPr>
          <a:xfrm>
            <a:off x="73700" y="1409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Clr>
                <a:srgbClr val="E06666"/>
              </a:buClr>
              <a:buSzPts val="2800"/>
              <a:buNone/>
              <a:defRPr>
                <a:solidFill>
                  <a:srgbClr val="E06666"/>
                </a:solidFill>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5"/>
          <p:cNvSpPr txBox="1">
            <a:spLocks noGrp="1"/>
          </p:cNvSpPr>
          <p:nvPr>
            <p:ph type="body" idx="1"/>
          </p:nvPr>
        </p:nvSpPr>
        <p:spPr>
          <a:xfrm>
            <a:off x="73700" y="899125"/>
            <a:ext cx="9010200" cy="4157700"/>
          </a:xfrm>
          <a:prstGeom prst="rect">
            <a:avLst/>
          </a:prstGeom>
          <a:noFill/>
          <a:ln>
            <a:noFill/>
          </a:ln>
        </p:spPr>
        <p:txBody>
          <a:bodyPr spcFirstLastPara="1" wrap="square" lIns="91425" tIns="91425" rIns="91425" bIns="91425" anchor="t" anchorCtr="0">
            <a:normAutofit/>
          </a:bodyPr>
          <a:lstStyle>
            <a:lvl1pPr marL="457200" lvl="0" indent="-381000" algn="l">
              <a:lnSpc>
                <a:spcPct val="115000"/>
              </a:lnSpc>
              <a:spcBef>
                <a:spcPts val="0"/>
              </a:spcBef>
              <a:spcAft>
                <a:spcPts val="0"/>
              </a:spcAft>
              <a:buSzPts val="2400"/>
              <a:buChar char="●"/>
              <a:defRPr sz="2400"/>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16" name="Google Shape;16;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86"/>
        <p:cNvGrpSpPr/>
        <p:nvPr/>
      </p:nvGrpSpPr>
      <p:grpSpPr>
        <a:xfrm>
          <a:off x="0" y="0"/>
          <a:ext cx="0" cy="0"/>
          <a:chOff x="0" y="0"/>
          <a:chExt cx="0" cy="0"/>
        </a:xfrm>
      </p:grpSpPr>
      <p:sp>
        <p:nvSpPr>
          <p:cNvPr id="87" name="Google Shape;87;p39"/>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rmAutofit/>
          </a:bodyPr>
          <a:lstStyle>
            <a:lvl1pPr marL="457200" lvl="0" indent="-228600" algn="l">
              <a:lnSpc>
                <a:spcPct val="100000"/>
              </a:lnSpc>
              <a:spcBef>
                <a:spcPts val="0"/>
              </a:spcBef>
              <a:spcAft>
                <a:spcPts val="0"/>
              </a:spcAft>
              <a:buSzPts val="1800"/>
              <a:buNone/>
              <a:defRPr/>
            </a:lvl1pPr>
          </a:lstStyle>
          <a:p>
            <a:endParaRPr/>
          </a:p>
        </p:txBody>
      </p:sp>
      <p:sp>
        <p:nvSpPr>
          <p:cNvPr id="88" name="Google Shape;88;p3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89"/>
        <p:cNvGrpSpPr/>
        <p:nvPr/>
      </p:nvGrpSpPr>
      <p:grpSpPr>
        <a:xfrm>
          <a:off x="0" y="0"/>
          <a:ext cx="0" cy="0"/>
          <a:chOff x="0" y="0"/>
          <a:chExt cx="0" cy="0"/>
        </a:xfrm>
      </p:grpSpPr>
      <p:sp>
        <p:nvSpPr>
          <p:cNvPr id="90" name="Google Shape;90;p40"/>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91" name="Google Shape;91;p40"/>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rm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0"/>
              </a:spcBef>
              <a:spcAft>
                <a:spcPts val="0"/>
              </a:spcAft>
              <a:buSzPts val="1400"/>
              <a:buChar char="○"/>
              <a:defRPr/>
            </a:lvl2pPr>
            <a:lvl3pPr marL="1371600" lvl="2" indent="-317500" algn="ctr">
              <a:lnSpc>
                <a:spcPct val="115000"/>
              </a:lnSpc>
              <a:spcBef>
                <a:spcPts val="0"/>
              </a:spcBef>
              <a:spcAft>
                <a:spcPts val="0"/>
              </a:spcAft>
              <a:buSzPts val="1400"/>
              <a:buChar char="■"/>
              <a:defRPr/>
            </a:lvl3pPr>
            <a:lvl4pPr marL="1828800" lvl="3" indent="-317500" algn="ctr">
              <a:lnSpc>
                <a:spcPct val="115000"/>
              </a:lnSpc>
              <a:spcBef>
                <a:spcPts val="0"/>
              </a:spcBef>
              <a:spcAft>
                <a:spcPts val="0"/>
              </a:spcAft>
              <a:buSzPts val="1400"/>
              <a:buChar char="●"/>
              <a:defRPr/>
            </a:lvl4pPr>
            <a:lvl5pPr marL="2286000" lvl="4" indent="-317500" algn="ctr">
              <a:lnSpc>
                <a:spcPct val="115000"/>
              </a:lnSpc>
              <a:spcBef>
                <a:spcPts val="0"/>
              </a:spcBef>
              <a:spcAft>
                <a:spcPts val="0"/>
              </a:spcAft>
              <a:buSzPts val="1400"/>
              <a:buChar char="○"/>
              <a:defRPr/>
            </a:lvl5pPr>
            <a:lvl6pPr marL="2743200" lvl="5" indent="-317500" algn="ctr">
              <a:lnSpc>
                <a:spcPct val="115000"/>
              </a:lnSpc>
              <a:spcBef>
                <a:spcPts val="0"/>
              </a:spcBef>
              <a:spcAft>
                <a:spcPts val="0"/>
              </a:spcAft>
              <a:buSzPts val="1400"/>
              <a:buChar char="■"/>
              <a:defRPr/>
            </a:lvl6pPr>
            <a:lvl7pPr marL="3200400" lvl="6" indent="-317500" algn="ctr">
              <a:lnSpc>
                <a:spcPct val="115000"/>
              </a:lnSpc>
              <a:spcBef>
                <a:spcPts val="0"/>
              </a:spcBef>
              <a:spcAft>
                <a:spcPts val="0"/>
              </a:spcAft>
              <a:buSzPts val="1400"/>
              <a:buChar char="●"/>
              <a:defRPr/>
            </a:lvl7pPr>
            <a:lvl8pPr marL="3657600" lvl="7" indent="-317500" algn="ctr">
              <a:lnSpc>
                <a:spcPct val="115000"/>
              </a:lnSpc>
              <a:spcBef>
                <a:spcPts val="0"/>
              </a:spcBef>
              <a:spcAft>
                <a:spcPts val="0"/>
              </a:spcAft>
              <a:buSzPts val="1400"/>
              <a:buChar char="○"/>
              <a:defRPr/>
            </a:lvl8pPr>
            <a:lvl9pPr marL="4114800" lvl="8" indent="-317500" algn="ctr">
              <a:lnSpc>
                <a:spcPct val="115000"/>
              </a:lnSpc>
              <a:spcBef>
                <a:spcPts val="0"/>
              </a:spcBef>
              <a:spcAft>
                <a:spcPts val="0"/>
              </a:spcAft>
              <a:buSzPts val="1400"/>
              <a:buChar char="■"/>
              <a:defRPr/>
            </a:lvl9pPr>
          </a:lstStyle>
          <a:p>
            <a:endParaRPr/>
          </a:p>
        </p:txBody>
      </p:sp>
      <p:sp>
        <p:nvSpPr>
          <p:cNvPr id="92" name="Google Shape;92;p4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93"/>
        <p:cNvGrpSpPr/>
        <p:nvPr/>
      </p:nvGrpSpPr>
      <p:grpSpPr>
        <a:xfrm>
          <a:off x="0" y="0"/>
          <a:ext cx="0" cy="0"/>
          <a:chOff x="0" y="0"/>
          <a:chExt cx="0" cy="0"/>
        </a:xfrm>
      </p:grpSpPr>
      <p:sp>
        <p:nvSpPr>
          <p:cNvPr id="94" name="Google Shape;94;p4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99"/>
        <p:cNvGrpSpPr/>
        <p:nvPr/>
      </p:nvGrpSpPr>
      <p:grpSpPr>
        <a:xfrm>
          <a:off x="0" y="0"/>
          <a:ext cx="0" cy="0"/>
          <a:chOff x="0" y="0"/>
          <a:chExt cx="0" cy="0"/>
        </a:xfrm>
      </p:grpSpPr>
      <p:sp>
        <p:nvSpPr>
          <p:cNvPr id="100" name="Google Shape;100;p2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01" name="Google Shape;101;p2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102" name="Google Shape;102;p2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07"/>
        <p:cNvGrpSpPr/>
        <p:nvPr/>
      </p:nvGrpSpPr>
      <p:grpSpPr>
        <a:xfrm>
          <a:off x="0" y="0"/>
          <a:ext cx="0" cy="0"/>
          <a:chOff x="0" y="0"/>
          <a:chExt cx="0" cy="0"/>
        </a:xfrm>
      </p:grpSpPr>
      <p:sp>
        <p:nvSpPr>
          <p:cNvPr id="108" name="Google Shape;108;p4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09" name="Google Shape;109;p4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10"/>
        <p:cNvGrpSpPr/>
        <p:nvPr/>
      </p:nvGrpSpPr>
      <p:grpSpPr>
        <a:xfrm>
          <a:off x="0" y="0"/>
          <a:ext cx="0" cy="0"/>
          <a:chOff x="0" y="0"/>
          <a:chExt cx="0" cy="0"/>
        </a:xfrm>
      </p:grpSpPr>
      <p:sp>
        <p:nvSpPr>
          <p:cNvPr id="111" name="Google Shape;111;p4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12" name="Google Shape;112;p44"/>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113" name="Google Shape;113;p44"/>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114" name="Google Shape;114;p4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15"/>
        <p:cNvGrpSpPr/>
        <p:nvPr/>
      </p:nvGrpSpPr>
      <p:grpSpPr>
        <a:xfrm>
          <a:off x="0" y="0"/>
          <a:ext cx="0" cy="0"/>
          <a:chOff x="0" y="0"/>
          <a:chExt cx="0" cy="0"/>
        </a:xfrm>
      </p:grpSpPr>
      <p:sp>
        <p:nvSpPr>
          <p:cNvPr id="116" name="Google Shape;116;p4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17" name="Google Shape;117;p4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18"/>
        <p:cNvGrpSpPr/>
        <p:nvPr/>
      </p:nvGrpSpPr>
      <p:grpSpPr>
        <a:xfrm>
          <a:off x="0" y="0"/>
          <a:ext cx="0" cy="0"/>
          <a:chOff x="0" y="0"/>
          <a:chExt cx="0" cy="0"/>
        </a:xfrm>
      </p:grpSpPr>
      <p:sp>
        <p:nvSpPr>
          <p:cNvPr id="119" name="Google Shape;119;p46"/>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120" name="Google Shape;120;p46"/>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rm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121" name="Google Shape;121;p4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122"/>
        <p:cNvGrpSpPr/>
        <p:nvPr/>
      </p:nvGrpSpPr>
      <p:grpSpPr>
        <a:xfrm>
          <a:off x="0" y="0"/>
          <a:ext cx="0" cy="0"/>
          <a:chOff x="0" y="0"/>
          <a:chExt cx="0" cy="0"/>
        </a:xfrm>
      </p:grpSpPr>
      <p:sp>
        <p:nvSpPr>
          <p:cNvPr id="123" name="Google Shape;123;p47"/>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124" name="Google Shape;124;p4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125"/>
        <p:cNvGrpSpPr/>
        <p:nvPr/>
      </p:nvGrpSpPr>
      <p:grpSpPr>
        <a:xfrm>
          <a:off x="0" y="0"/>
          <a:ext cx="0" cy="0"/>
          <a:chOff x="0" y="0"/>
          <a:chExt cx="0" cy="0"/>
        </a:xfrm>
      </p:grpSpPr>
      <p:sp>
        <p:nvSpPr>
          <p:cNvPr id="126" name="Google Shape;126;p48"/>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7" name="Google Shape;127;p48"/>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128" name="Google Shape;128;p48"/>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129" name="Google Shape;129;p48"/>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130" name="Google Shape;130;p4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7"/>
        <p:cNvGrpSpPr/>
        <p:nvPr/>
      </p:nvGrpSpPr>
      <p:grpSpPr>
        <a:xfrm>
          <a:off x="0" y="0"/>
          <a:ext cx="0" cy="0"/>
          <a:chOff x="0" y="0"/>
          <a:chExt cx="0" cy="0"/>
        </a:xfrm>
      </p:grpSpPr>
      <p:sp>
        <p:nvSpPr>
          <p:cNvPr id="18" name="Google Shape;18;p5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131"/>
        <p:cNvGrpSpPr/>
        <p:nvPr/>
      </p:nvGrpSpPr>
      <p:grpSpPr>
        <a:xfrm>
          <a:off x="0" y="0"/>
          <a:ext cx="0" cy="0"/>
          <a:chOff x="0" y="0"/>
          <a:chExt cx="0" cy="0"/>
        </a:xfrm>
      </p:grpSpPr>
      <p:sp>
        <p:nvSpPr>
          <p:cNvPr id="132" name="Google Shape;132;p49"/>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rmAutofit/>
          </a:bodyPr>
          <a:lstStyle>
            <a:lvl1pPr marL="457200" lvl="0" indent="-228600" algn="l">
              <a:lnSpc>
                <a:spcPct val="100000"/>
              </a:lnSpc>
              <a:spcBef>
                <a:spcPts val="0"/>
              </a:spcBef>
              <a:spcAft>
                <a:spcPts val="0"/>
              </a:spcAft>
              <a:buSzPts val="1800"/>
              <a:buNone/>
              <a:defRPr/>
            </a:lvl1pPr>
          </a:lstStyle>
          <a:p>
            <a:endParaRPr/>
          </a:p>
        </p:txBody>
      </p:sp>
      <p:sp>
        <p:nvSpPr>
          <p:cNvPr id="133" name="Google Shape;133;p4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134"/>
        <p:cNvGrpSpPr/>
        <p:nvPr/>
      </p:nvGrpSpPr>
      <p:grpSpPr>
        <a:xfrm>
          <a:off x="0" y="0"/>
          <a:ext cx="0" cy="0"/>
          <a:chOff x="0" y="0"/>
          <a:chExt cx="0" cy="0"/>
        </a:xfrm>
      </p:grpSpPr>
      <p:sp>
        <p:nvSpPr>
          <p:cNvPr id="135" name="Google Shape;135;p50"/>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136" name="Google Shape;136;p50"/>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rm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0"/>
              </a:spcBef>
              <a:spcAft>
                <a:spcPts val="0"/>
              </a:spcAft>
              <a:buSzPts val="1400"/>
              <a:buChar char="○"/>
              <a:defRPr/>
            </a:lvl2pPr>
            <a:lvl3pPr marL="1371600" lvl="2" indent="-317500" algn="ctr">
              <a:lnSpc>
                <a:spcPct val="115000"/>
              </a:lnSpc>
              <a:spcBef>
                <a:spcPts val="0"/>
              </a:spcBef>
              <a:spcAft>
                <a:spcPts val="0"/>
              </a:spcAft>
              <a:buSzPts val="1400"/>
              <a:buChar char="■"/>
              <a:defRPr/>
            </a:lvl3pPr>
            <a:lvl4pPr marL="1828800" lvl="3" indent="-317500" algn="ctr">
              <a:lnSpc>
                <a:spcPct val="115000"/>
              </a:lnSpc>
              <a:spcBef>
                <a:spcPts val="0"/>
              </a:spcBef>
              <a:spcAft>
                <a:spcPts val="0"/>
              </a:spcAft>
              <a:buSzPts val="1400"/>
              <a:buChar char="●"/>
              <a:defRPr/>
            </a:lvl4pPr>
            <a:lvl5pPr marL="2286000" lvl="4" indent="-317500" algn="ctr">
              <a:lnSpc>
                <a:spcPct val="115000"/>
              </a:lnSpc>
              <a:spcBef>
                <a:spcPts val="0"/>
              </a:spcBef>
              <a:spcAft>
                <a:spcPts val="0"/>
              </a:spcAft>
              <a:buSzPts val="1400"/>
              <a:buChar char="○"/>
              <a:defRPr/>
            </a:lvl5pPr>
            <a:lvl6pPr marL="2743200" lvl="5" indent="-317500" algn="ctr">
              <a:lnSpc>
                <a:spcPct val="115000"/>
              </a:lnSpc>
              <a:spcBef>
                <a:spcPts val="0"/>
              </a:spcBef>
              <a:spcAft>
                <a:spcPts val="0"/>
              </a:spcAft>
              <a:buSzPts val="1400"/>
              <a:buChar char="■"/>
              <a:defRPr/>
            </a:lvl6pPr>
            <a:lvl7pPr marL="3200400" lvl="6" indent="-317500" algn="ctr">
              <a:lnSpc>
                <a:spcPct val="115000"/>
              </a:lnSpc>
              <a:spcBef>
                <a:spcPts val="0"/>
              </a:spcBef>
              <a:spcAft>
                <a:spcPts val="0"/>
              </a:spcAft>
              <a:buSzPts val="1400"/>
              <a:buChar char="●"/>
              <a:defRPr/>
            </a:lvl7pPr>
            <a:lvl8pPr marL="3657600" lvl="7" indent="-317500" algn="ctr">
              <a:lnSpc>
                <a:spcPct val="115000"/>
              </a:lnSpc>
              <a:spcBef>
                <a:spcPts val="0"/>
              </a:spcBef>
              <a:spcAft>
                <a:spcPts val="0"/>
              </a:spcAft>
              <a:buSzPts val="1400"/>
              <a:buChar char="○"/>
              <a:defRPr/>
            </a:lvl8pPr>
            <a:lvl9pPr marL="4114800" lvl="8" indent="-317500" algn="ctr">
              <a:lnSpc>
                <a:spcPct val="115000"/>
              </a:lnSpc>
              <a:spcBef>
                <a:spcPts val="0"/>
              </a:spcBef>
              <a:spcAft>
                <a:spcPts val="0"/>
              </a:spcAft>
              <a:buSzPts val="1400"/>
              <a:buChar char="■"/>
              <a:defRPr/>
            </a:lvl9pPr>
          </a:lstStyle>
          <a:p>
            <a:endParaRPr/>
          </a:p>
        </p:txBody>
      </p:sp>
      <p:sp>
        <p:nvSpPr>
          <p:cNvPr id="137" name="Google Shape;137;p5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38"/>
        <p:cNvGrpSpPr/>
        <p:nvPr/>
      </p:nvGrpSpPr>
      <p:grpSpPr>
        <a:xfrm>
          <a:off x="0" y="0"/>
          <a:ext cx="0" cy="0"/>
          <a:chOff x="0" y="0"/>
          <a:chExt cx="0" cy="0"/>
        </a:xfrm>
      </p:grpSpPr>
      <p:sp>
        <p:nvSpPr>
          <p:cNvPr id="139" name="Google Shape;139;p5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9"/>
        <p:cNvGrpSpPr/>
        <p:nvPr/>
      </p:nvGrpSpPr>
      <p:grpSpPr>
        <a:xfrm>
          <a:off x="0" y="0"/>
          <a:ext cx="0" cy="0"/>
          <a:chOff x="0" y="0"/>
          <a:chExt cx="0" cy="0"/>
        </a:xfrm>
      </p:grpSpPr>
      <p:sp>
        <p:nvSpPr>
          <p:cNvPr id="20" name="Google Shape;20;p5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21" name="Google Shape;21;p5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2"/>
        <p:cNvGrpSpPr/>
        <p:nvPr/>
      </p:nvGrpSpPr>
      <p:grpSpPr>
        <a:xfrm>
          <a:off x="0" y="0"/>
          <a:ext cx="0" cy="0"/>
          <a:chOff x="0" y="0"/>
          <a:chExt cx="0" cy="0"/>
        </a:xfrm>
      </p:grpSpPr>
      <p:sp>
        <p:nvSpPr>
          <p:cNvPr id="23" name="Google Shape;23;p5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4" name="Google Shape;24;p54"/>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25" name="Google Shape;25;p54"/>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26" name="Google Shape;26;p5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7"/>
        <p:cNvGrpSpPr/>
        <p:nvPr/>
      </p:nvGrpSpPr>
      <p:grpSpPr>
        <a:xfrm>
          <a:off x="0" y="0"/>
          <a:ext cx="0" cy="0"/>
          <a:chOff x="0" y="0"/>
          <a:chExt cx="0" cy="0"/>
        </a:xfrm>
      </p:grpSpPr>
      <p:sp>
        <p:nvSpPr>
          <p:cNvPr id="28" name="Google Shape;28;p5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9" name="Google Shape;29;p5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0"/>
        <p:cNvGrpSpPr/>
        <p:nvPr/>
      </p:nvGrpSpPr>
      <p:grpSpPr>
        <a:xfrm>
          <a:off x="0" y="0"/>
          <a:ext cx="0" cy="0"/>
          <a:chOff x="0" y="0"/>
          <a:chExt cx="0" cy="0"/>
        </a:xfrm>
      </p:grpSpPr>
      <p:sp>
        <p:nvSpPr>
          <p:cNvPr id="31" name="Google Shape;31;p56"/>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2" name="Google Shape;32;p56"/>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rm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33" name="Google Shape;33;p5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4"/>
        <p:cNvGrpSpPr/>
        <p:nvPr/>
      </p:nvGrpSpPr>
      <p:grpSpPr>
        <a:xfrm>
          <a:off x="0" y="0"/>
          <a:ext cx="0" cy="0"/>
          <a:chOff x="0" y="0"/>
          <a:chExt cx="0" cy="0"/>
        </a:xfrm>
      </p:grpSpPr>
      <p:sp>
        <p:nvSpPr>
          <p:cNvPr id="35" name="Google Shape;35;p57"/>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6" name="Google Shape;36;p5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7"/>
        <p:cNvGrpSpPr/>
        <p:nvPr/>
      </p:nvGrpSpPr>
      <p:grpSpPr>
        <a:xfrm>
          <a:off x="0" y="0"/>
          <a:ext cx="0" cy="0"/>
          <a:chOff x="0" y="0"/>
          <a:chExt cx="0" cy="0"/>
        </a:xfrm>
      </p:grpSpPr>
      <p:sp>
        <p:nvSpPr>
          <p:cNvPr id="38" name="Google Shape;38;p58"/>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9" name="Google Shape;39;p58"/>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40" name="Google Shape;40;p58"/>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1" name="Google Shape;41;p58"/>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42" name="Google Shape;42;p5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theme" Target="../theme/theme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0"/>
        <p:cNvGrpSpPr/>
        <p:nvPr/>
      </p:nvGrpSpPr>
      <p:grpSpPr>
        <a:xfrm>
          <a:off x="0" y="0"/>
          <a:ext cx="0" cy="0"/>
          <a:chOff x="0" y="0"/>
          <a:chExt cx="0" cy="0"/>
        </a:xfrm>
      </p:grpSpPr>
      <p:sp>
        <p:nvSpPr>
          <p:cNvPr id="51" name="Google Shape;51;p1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52" name="Google Shape;52;p18"/>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53" name="Google Shape;53;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95"/>
        <p:cNvGrpSpPr/>
        <p:nvPr/>
      </p:nvGrpSpPr>
      <p:grpSpPr>
        <a:xfrm>
          <a:off x="0" y="0"/>
          <a:ext cx="0" cy="0"/>
          <a:chOff x="0" y="0"/>
          <a:chExt cx="0" cy="0"/>
        </a:xfrm>
      </p:grpSpPr>
      <p:sp>
        <p:nvSpPr>
          <p:cNvPr id="96" name="Google Shape;96;p2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97" name="Google Shape;97;p2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98" name="Google Shape;98;p2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73"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hyperlink" Target="https://affc.org.uk/services/young-carers/" TargetMode="External"/><Relationship Id="rId2" Type="http://schemas.openxmlformats.org/officeDocument/2006/relationships/notesSlide" Target="../notesSlides/notesSlide11.xml"/><Relationship Id="rId1" Type="http://schemas.openxmlformats.org/officeDocument/2006/relationships/slideLayout" Target="../slideLayouts/slideLayout12.xml"/><Relationship Id="rId6" Type="http://schemas.openxmlformats.org/officeDocument/2006/relationships/hyperlink" Target="https://www.carersuk.org/help-and-advice/practical-support/support-for-young-carers/" TargetMode="External"/><Relationship Id="rId5" Type="http://schemas.openxmlformats.org/officeDocument/2006/relationships/hyperlink" Target="http://www.carersfirst.org.uk" TargetMode="External"/><Relationship Id="rId4" Type="http://schemas.openxmlformats.org/officeDocument/2006/relationships/hyperlink" Target="https://carers.org/about-caring/about-young-carers"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3" Type="http://schemas.openxmlformats.org/officeDocument/2006/relationships/hyperlink" Target="https://nationalcareers.service.gov.uk/" TargetMode="External"/><Relationship Id="rId2" Type="http://schemas.openxmlformats.org/officeDocument/2006/relationships/notesSlide" Target="../notesSlides/notesSlide13.xml"/><Relationship Id="rId1" Type="http://schemas.openxmlformats.org/officeDocument/2006/relationships/slideLayout" Target="../slideLayouts/slideLayout23.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hyperlink" Target="https://www.youcantknoweverything.com/pages/resource-subscription"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3" Type="http://schemas.openxmlformats.org/officeDocument/2006/relationships/hyperlink" Target="http://www.youtube.com/watch?v=bGyytZkwK88" TargetMode="External"/><Relationship Id="rId2" Type="http://schemas.openxmlformats.org/officeDocument/2006/relationships/notesSlide" Target="../notesSlides/notesSlide6.xml"/><Relationship Id="rId1" Type="http://schemas.openxmlformats.org/officeDocument/2006/relationships/slideLayout" Target="../slideLayouts/slideLayout23.xml"/><Relationship Id="rId4" Type="http://schemas.openxmlformats.org/officeDocument/2006/relationships/image" Target="../media/image4.jp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3" Type="http://schemas.openxmlformats.org/officeDocument/2006/relationships/hyperlink" Target="http://www.youtube.com/watch?v=109uoYMhxIg" TargetMode="External"/><Relationship Id="rId2" Type="http://schemas.openxmlformats.org/officeDocument/2006/relationships/notesSlide" Target="../notesSlides/notesSlide8.xml"/><Relationship Id="rId1" Type="http://schemas.openxmlformats.org/officeDocument/2006/relationships/slideLayout" Target="../slideLayouts/slideLayout23.xml"/><Relationship Id="rId4" Type="http://schemas.openxmlformats.org/officeDocument/2006/relationships/image" Target="../media/image5.jp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88"/>
        <p:cNvGrpSpPr/>
        <p:nvPr/>
      </p:nvGrpSpPr>
      <p:grpSpPr>
        <a:xfrm>
          <a:off x="0" y="0"/>
          <a:ext cx="0" cy="0"/>
          <a:chOff x="0" y="0"/>
          <a:chExt cx="0" cy="0"/>
        </a:xfrm>
      </p:grpSpPr>
      <p:sp>
        <p:nvSpPr>
          <p:cNvPr id="189" name="Google Shape;189;g33c083a9f4d_0_0"/>
          <p:cNvSpPr txBox="1"/>
          <p:nvPr/>
        </p:nvSpPr>
        <p:spPr>
          <a:xfrm>
            <a:off x="1219125" y="379825"/>
            <a:ext cx="7007400" cy="8619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sz="4400">
                <a:solidFill>
                  <a:srgbClr val="666666"/>
                </a:solidFill>
              </a:rPr>
              <a:t>Young Carers</a:t>
            </a:r>
            <a:endParaRPr sz="4400">
              <a:solidFill>
                <a:srgbClr val="666666"/>
              </a:solidFill>
            </a:endParaRPr>
          </a:p>
        </p:txBody>
      </p:sp>
      <p:sp>
        <p:nvSpPr>
          <p:cNvPr id="190" name="Google Shape;190;g33c083a9f4d_0_0"/>
          <p:cNvSpPr txBox="1"/>
          <p:nvPr/>
        </p:nvSpPr>
        <p:spPr>
          <a:xfrm>
            <a:off x="3250750" y="4098000"/>
            <a:ext cx="3839700" cy="886200"/>
          </a:xfrm>
          <a:prstGeom prst="rect">
            <a:avLst/>
          </a:prstGeom>
          <a:no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just" rtl="0">
              <a:spcBef>
                <a:spcPts val="0"/>
              </a:spcBef>
              <a:spcAft>
                <a:spcPts val="0"/>
              </a:spcAft>
              <a:buNone/>
            </a:pPr>
            <a:r>
              <a:rPr lang="en-GB">
                <a:solidFill>
                  <a:srgbClr val="0000FF"/>
                </a:solidFill>
              </a:rPr>
              <a:t>LO </a:t>
            </a:r>
            <a:r>
              <a:rPr lang="en-GB">
                <a:solidFill>
                  <a:srgbClr val="666666"/>
                </a:solidFill>
              </a:rPr>
              <a:t>- To be able to recognise some of the challenges faced by young carers and become aware of available support.</a:t>
            </a:r>
            <a:endParaRPr>
              <a:solidFill>
                <a:srgbClr val="666666"/>
              </a:solidFill>
            </a:endParaRPr>
          </a:p>
        </p:txBody>
      </p:sp>
      <p:pic>
        <p:nvPicPr>
          <p:cNvPr id="191" name="Google Shape;191;g33c083a9f4d_0_0"/>
          <p:cNvPicPr preferRelativeResize="0"/>
          <p:nvPr/>
        </p:nvPicPr>
        <p:blipFill rotWithShape="1">
          <a:blip r:embed="rId4">
            <a:alphaModFix/>
          </a:blip>
          <a:srcRect/>
          <a:stretch/>
        </p:blipFill>
        <p:spPr>
          <a:xfrm>
            <a:off x="3392800" y="1241724"/>
            <a:ext cx="2660050" cy="26600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Google Shape;247;p9"/>
          <p:cNvSpPr txBox="1">
            <a:spLocks noGrp="1"/>
          </p:cNvSpPr>
          <p:nvPr>
            <p:ph type="title"/>
          </p:nvPr>
        </p:nvSpPr>
        <p:spPr>
          <a:xfrm>
            <a:off x="0" y="0"/>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990"/>
              <a:buNone/>
            </a:pPr>
            <a:r>
              <a:rPr lang="en-GB" sz="2820">
                <a:solidFill>
                  <a:srgbClr val="E06666"/>
                </a:solidFill>
              </a:rPr>
              <a:t>How you could support a young carer as a friend</a:t>
            </a:r>
            <a:endParaRPr sz="2820">
              <a:solidFill>
                <a:srgbClr val="E06666"/>
              </a:solidFill>
            </a:endParaRPr>
          </a:p>
        </p:txBody>
      </p:sp>
      <p:sp>
        <p:nvSpPr>
          <p:cNvPr id="248" name="Google Shape;248;p9"/>
          <p:cNvSpPr txBox="1">
            <a:spLocks noGrp="1"/>
          </p:cNvSpPr>
          <p:nvPr>
            <p:ph type="body" idx="1"/>
          </p:nvPr>
        </p:nvSpPr>
        <p:spPr>
          <a:xfrm>
            <a:off x="0" y="572700"/>
            <a:ext cx="9144000" cy="4570800"/>
          </a:xfrm>
          <a:prstGeom prst="rect">
            <a:avLst/>
          </a:prstGeom>
          <a:noFill/>
          <a:ln>
            <a:noFill/>
          </a:ln>
        </p:spPr>
        <p:txBody>
          <a:bodyPr spcFirstLastPara="1" wrap="square" lIns="91425" tIns="91425" rIns="91425" bIns="91425" anchor="t" anchorCtr="0">
            <a:noAutofit/>
          </a:bodyPr>
          <a:lstStyle/>
          <a:p>
            <a:pPr marL="0" lvl="0" indent="0" algn="just" rtl="0">
              <a:lnSpc>
                <a:spcPct val="115000"/>
              </a:lnSpc>
              <a:spcBef>
                <a:spcPts val="0"/>
              </a:spcBef>
              <a:spcAft>
                <a:spcPts val="0"/>
              </a:spcAft>
              <a:buSzPts val="688"/>
              <a:buNone/>
            </a:pPr>
            <a:r>
              <a:rPr lang="en-GB" sz="1550"/>
              <a:t>1. </a:t>
            </a:r>
            <a:r>
              <a:rPr lang="en-GB" sz="1550">
                <a:solidFill>
                  <a:srgbClr val="E06666"/>
                </a:solidFill>
              </a:rPr>
              <a:t>Be a Good Listener</a:t>
            </a:r>
            <a:r>
              <a:rPr lang="en-GB" sz="1550"/>
              <a:t>. Let them talk about their feelings without judging or interrupting.. Show empathy and understanding when they share their struggles.</a:t>
            </a:r>
            <a:endParaRPr sz="1550"/>
          </a:p>
          <a:p>
            <a:pPr marL="0" lvl="0" indent="0" algn="just" rtl="0">
              <a:lnSpc>
                <a:spcPct val="115000"/>
              </a:lnSpc>
              <a:spcBef>
                <a:spcPts val="1200"/>
              </a:spcBef>
              <a:spcAft>
                <a:spcPts val="0"/>
              </a:spcAft>
              <a:buSzPts val="688"/>
              <a:buNone/>
            </a:pPr>
            <a:r>
              <a:rPr lang="en-GB" sz="1550"/>
              <a:t>2. </a:t>
            </a:r>
            <a:r>
              <a:rPr lang="en-GB" sz="1550">
                <a:solidFill>
                  <a:srgbClr val="E06666"/>
                </a:solidFill>
              </a:rPr>
              <a:t>Offer Practical Help</a:t>
            </a:r>
            <a:r>
              <a:rPr lang="en-GB" sz="1550"/>
              <a:t>. Help them catch up on missed schoolwork or explain things they might have missed. Offer to share notes or help with homework if they’re struggling to keep up.</a:t>
            </a:r>
            <a:endParaRPr sz="1550"/>
          </a:p>
          <a:p>
            <a:pPr marL="0" lvl="0" indent="0" algn="just" rtl="0">
              <a:lnSpc>
                <a:spcPct val="115000"/>
              </a:lnSpc>
              <a:spcBef>
                <a:spcPts val="1200"/>
              </a:spcBef>
              <a:spcAft>
                <a:spcPts val="0"/>
              </a:spcAft>
              <a:buSzPts val="688"/>
              <a:buNone/>
            </a:pPr>
            <a:r>
              <a:rPr lang="en-GB" sz="1550"/>
              <a:t>3. </a:t>
            </a:r>
            <a:r>
              <a:rPr lang="en-GB" sz="1550">
                <a:solidFill>
                  <a:srgbClr val="E06666"/>
                </a:solidFill>
              </a:rPr>
              <a:t>Include Them in Social Activities</a:t>
            </a:r>
            <a:r>
              <a:rPr lang="en-GB" sz="1550"/>
              <a:t>. Invite them to hang out, even if they often say no, just knowing they are welcome matters. Find activities that fit their schedule, like lunch breaks instead of evenings.</a:t>
            </a:r>
            <a:endParaRPr sz="1550"/>
          </a:p>
          <a:p>
            <a:pPr marL="0" lvl="0" indent="0" algn="just" rtl="0">
              <a:lnSpc>
                <a:spcPct val="115000"/>
              </a:lnSpc>
              <a:spcBef>
                <a:spcPts val="1200"/>
              </a:spcBef>
              <a:spcAft>
                <a:spcPts val="0"/>
              </a:spcAft>
              <a:buSzPts val="688"/>
              <a:buNone/>
            </a:pPr>
            <a:r>
              <a:rPr lang="en-GB" sz="1550"/>
              <a:t>4. </a:t>
            </a:r>
            <a:r>
              <a:rPr lang="en-GB" sz="1550">
                <a:solidFill>
                  <a:srgbClr val="E06666"/>
                </a:solidFill>
              </a:rPr>
              <a:t>Be Understanding About Their Situation</a:t>
            </a:r>
            <a:r>
              <a:rPr lang="en-GB" sz="1550"/>
              <a:t>. Recognise that they might have responsibilities that prevent them from joining in everything. Don’t take it personally if they have to cancel plans or seem distracted.</a:t>
            </a:r>
            <a:endParaRPr sz="1550"/>
          </a:p>
          <a:p>
            <a:pPr marL="0" lvl="0" indent="0" algn="just" rtl="0">
              <a:lnSpc>
                <a:spcPct val="115000"/>
              </a:lnSpc>
              <a:spcBef>
                <a:spcPts val="1200"/>
              </a:spcBef>
              <a:spcAft>
                <a:spcPts val="0"/>
              </a:spcAft>
              <a:buSzPts val="688"/>
              <a:buNone/>
            </a:pPr>
            <a:r>
              <a:rPr lang="en-GB" sz="1550"/>
              <a:t>5. </a:t>
            </a:r>
            <a:r>
              <a:rPr lang="en-GB" sz="1550">
                <a:solidFill>
                  <a:srgbClr val="E06666"/>
                </a:solidFill>
              </a:rPr>
              <a:t>Check In Regularly</a:t>
            </a:r>
            <a:r>
              <a:rPr lang="en-GB" sz="1550"/>
              <a:t>. A simple "How are you?" or "Do you need anything?" can show that you care. Send messages or call if you notice they’ve been absent a lot.</a:t>
            </a:r>
            <a:endParaRPr sz="1550"/>
          </a:p>
          <a:p>
            <a:pPr marL="0" lvl="0" indent="0" algn="just" rtl="0">
              <a:lnSpc>
                <a:spcPct val="115000"/>
              </a:lnSpc>
              <a:spcBef>
                <a:spcPts val="1200"/>
              </a:spcBef>
              <a:spcAft>
                <a:spcPts val="1200"/>
              </a:spcAft>
              <a:buSzPts val="688"/>
              <a:buNone/>
            </a:pPr>
            <a:r>
              <a:rPr lang="en-GB" sz="1550"/>
              <a:t>6. </a:t>
            </a:r>
            <a:r>
              <a:rPr lang="en-GB" sz="1550">
                <a:solidFill>
                  <a:srgbClr val="E06666"/>
                </a:solidFill>
              </a:rPr>
              <a:t>Encourage Them to Seek Support</a:t>
            </a:r>
            <a:r>
              <a:rPr lang="en-GB" sz="1550"/>
              <a:t>. Remind them that teachers or young carer support groups are there to help. Offer to go with them if they feel nervous about asking for help.</a:t>
            </a:r>
            <a:endParaRPr sz="155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pic>
        <p:nvPicPr>
          <p:cNvPr id="253" name="Google Shape;253;p10"/>
          <p:cNvPicPr preferRelativeResize="0"/>
          <p:nvPr/>
        </p:nvPicPr>
        <p:blipFill rotWithShape="1">
          <a:blip r:embed="rId3">
            <a:alphaModFix/>
          </a:blip>
          <a:srcRect/>
          <a:stretch/>
        </p:blipFill>
        <p:spPr>
          <a:xfrm>
            <a:off x="6981675" y="3054850"/>
            <a:ext cx="2088650" cy="2088650"/>
          </a:xfrm>
          <a:prstGeom prst="rect">
            <a:avLst/>
          </a:prstGeom>
          <a:noFill/>
          <a:ln>
            <a:noFill/>
          </a:ln>
        </p:spPr>
      </p:pic>
      <p:sp>
        <p:nvSpPr>
          <p:cNvPr id="254" name="Google Shape;254;p10"/>
          <p:cNvSpPr txBox="1">
            <a:spLocks noGrp="1"/>
          </p:cNvSpPr>
          <p:nvPr>
            <p:ph type="title"/>
          </p:nvPr>
        </p:nvSpPr>
        <p:spPr>
          <a:xfrm>
            <a:off x="229500" y="21017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990"/>
              <a:buNone/>
            </a:pPr>
            <a:r>
              <a:rPr lang="en-GB" sz="2820"/>
              <a:t>Ask an Expert</a:t>
            </a:r>
            <a:endParaRPr sz="2820"/>
          </a:p>
        </p:txBody>
      </p:sp>
      <p:sp>
        <p:nvSpPr>
          <p:cNvPr id="255" name="Google Shape;255;p10"/>
          <p:cNvSpPr txBox="1">
            <a:spLocks noGrp="1"/>
          </p:cNvSpPr>
          <p:nvPr>
            <p:ph type="body" idx="1"/>
          </p:nvPr>
        </p:nvSpPr>
        <p:spPr>
          <a:xfrm>
            <a:off x="311700" y="920675"/>
            <a:ext cx="8520600" cy="4016400"/>
          </a:xfrm>
          <a:prstGeom prst="rect">
            <a:avLst/>
          </a:prstGeom>
          <a:noFill/>
          <a:ln>
            <a:noFill/>
          </a:ln>
        </p:spPr>
        <p:txBody>
          <a:bodyPr spcFirstLastPara="1" wrap="square" lIns="91425" tIns="91425" rIns="91425" bIns="91425" anchor="t" anchorCtr="0">
            <a:normAutofit fontScale="92500" lnSpcReduction="10000"/>
          </a:bodyPr>
          <a:lstStyle/>
          <a:p>
            <a:pPr marL="0" lvl="0" indent="0" algn="just" rtl="0">
              <a:lnSpc>
                <a:spcPct val="115000"/>
              </a:lnSpc>
              <a:spcBef>
                <a:spcPts val="0"/>
              </a:spcBef>
              <a:spcAft>
                <a:spcPts val="0"/>
              </a:spcAft>
              <a:buSzPts val="2400"/>
              <a:buNone/>
            </a:pPr>
            <a:r>
              <a:rPr lang="en-GB" dirty="0"/>
              <a:t>If you need further support in relation to today’s lesson either for yourself or someone else please speak with a trusted adult.  In school you may wish to see </a:t>
            </a:r>
            <a:r>
              <a:rPr lang="en-GB" dirty="0">
                <a:solidFill>
                  <a:srgbClr val="0000FF"/>
                </a:solidFill>
              </a:rPr>
              <a:t>Teacher’s Name </a:t>
            </a:r>
            <a:r>
              <a:rPr lang="en-GB" dirty="0"/>
              <a:t>who supports our young carers. </a:t>
            </a:r>
            <a:endParaRPr dirty="0"/>
          </a:p>
          <a:p>
            <a:pPr marL="0" lvl="0" indent="0" algn="just" rtl="0">
              <a:lnSpc>
                <a:spcPct val="115000"/>
              </a:lnSpc>
              <a:spcBef>
                <a:spcPts val="1200"/>
              </a:spcBef>
              <a:spcAft>
                <a:spcPts val="0"/>
              </a:spcAft>
              <a:buSzPts val="2400"/>
              <a:buNone/>
            </a:pPr>
            <a:r>
              <a:rPr lang="en-GB" dirty="0"/>
              <a:t>You could also find more information and support at -</a:t>
            </a:r>
            <a:endParaRPr dirty="0"/>
          </a:p>
          <a:p>
            <a:pPr marL="0" lvl="0" indent="0" algn="just" rtl="0">
              <a:lnSpc>
                <a:spcPct val="115000"/>
              </a:lnSpc>
              <a:spcBef>
                <a:spcPts val="1200"/>
              </a:spcBef>
              <a:spcAft>
                <a:spcPts val="0"/>
              </a:spcAft>
              <a:buSzPts val="2400"/>
              <a:buNone/>
            </a:pPr>
            <a:endParaRPr dirty="0"/>
          </a:p>
          <a:p>
            <a:pPr marL="457200" lvl="0" indent="-381000" algn="just" rtl="0">
              <a:lnSpc>
                <a:spcPct val="115000"/>
              </a:lnSpc>
              <a:spcBef>
                <a:spcPts val="0"/>
              </a:spcBef>
              <a:spcAft>
                <a:spcPts val="0"/>
              </a:spcAft>
              <a:buSzPts val="2400"/>
              <a:buChar char="●"/>
            </a:pPr>
            <a:r>
              <a:rPr lang="en-GB" dirty="0"/>
              <a:t>Carers Trust </a:t>
            </a:r>
            <a:r>
              <a:rPr lang="en-GB" u="sng" dirty="0">
                <a:solidFill>
                  <a:schemeClr val="hlink"/>
                </a:solidFill>
                <a:hlinkClick r:id="rId4"/>
              </a:rPr>
              <a:t>here</a:t>
            </a:r>
            <a:endParaRPr dirty="0"/>
          </a:p>
          <a:p>
            <a:pPr marL="457200" lvl="0" indent="-381000" algn="just" rtl="0">
              <a:lnSpc>
                <a:spcPct val="115000"/>
              </a:lnSpc>
              <a:spcBef>
                <a:spcPts val="0"/>
              </a:spcBef>
              <a:spcAft>
                <a:spcPts val="0"/>
              </a:spcAft>
              <a:buSzPts val="2400"/>
              <a:buChar char="●"/>
            </a:pPr>
            <a:r>
              <a:rPr lang="en-GB" dirty="0"/>
              <a:t>Carers First </a:t>
            </a:r>
            <a:r>
              <a:rPr lang="en-GB" u="sng" dirty="0">
                <a:solidFill>
                  <a:schemeClr val="hlink"/>
                </a:solidFill>
                <a:hlinkClick r:id="rId5"/>
              </a:rPr>
              <a:t>here</a:t>
            </a:r>
            <a:endParaRPr dirty="0"/>
          </a:p>
          <a:p>
            <a:pPr marL="457200" lvl="0" indent="-381000" algn="just" rtl="0">
              <a:lnSpc>
                <a:spcPct val="115000"/>
              </a:lnSpc>
              <a:spcBef>
                <a:spcPts val="0"/>
              </a:spcBef>
              <a:spcAft>
                <a:spcPts val="0"/>
              </a:spcAft>
              <a:buSzPts val="2400"/>
              <a:buChar char="●"/>
            </a:pPr>
            <a:r>
              <a:rPr lang="en-GB" dirty="0"/>
              <a:t>Carers UK </a:t>
            </a:r>
            <a:r>
              <a:rPr lang="en-GB" u="sng" dirty="0">
                <a:solidFill>
                  <a:schemeClr val="hlink"/>
                </a:solidFill>
                <a:hlinkClick r:id="rId6"/>
              </a:rPr>
              <a:t>here</a:t>
            </a:r>
            <a:endParaRPr dirty="0"/>
          </a:p>
          <a:p>
            <a:pPr marL="457200" lvl="0" indent="-381000" algn="just" rtl="0">
              <a:lnSpc>
                <a:spcPct val="115000"/>
              </a:lnSpc>
              <a:spcBef>
                <a:spcPts val="0"/>
              </a:spcBef>
              <a:spcAft>
                <a:spcPts val="0"/>
              </a:spcAft>
              <a:buSzPts val="2400"/>
              <a:buChar char="●"/>
            </a:pPr>
            <a:r>
              <a:rPr lang="en-GB" dirty="0"/>
              <a:t>Action for Family Carers </a:t>
            </a:r>
            <a:r>
              <a:rPr lang="en-GB" u="sng" dirty="0">
                <a:solidFill>
                  <a:schemeClr val="hlink"/>
                </a:solidFill>
                <a:hlinkClick r:id="rId7"/>
              </a:rPr>
              <a:t>here</a:t>
            </a: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sp>
        <p:nvSpPr>
          <p:cNvPr id="260" name="Google Shape;260;p11"/>
          <p:cNvSpPr txBox="1">
            <a:spLocks noGrp="1"/>
          </p:cNvSpPr>
          <p:nvPr>
            <p:ph type="title"/>
          </p:nvPr>
        </p:nvSpPr>
        <p:spPr>
          <a:xfrm>
            <a:off x="91775" y="907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990"/>
              <a:buNone/>
            </a:pPr>
            <a:r>
              <a:rPr lang="en-GB" sz="2820">
                <a:solidFill>
                  <a:srgbClr val="E06666"/>
                </a:solidFill>
              </a:rPr>
              <a:t>Plenary</a:t>
            </a:r>
            <a:endParaRPr sz="2820">
              <a:solidFill>
                <a:srgbClr val="E06666"/>
              </a:solidFill>
            </a:endParaRPr>
          </a:p>
        </p:txBody>
      </p:sp>
      <p:sp>
        <p:nvSpPr>
          <p:cNvPr id="261" name="Google Shape;261;p11"/>
          <p:cNvSpPr txBox="1">
            <a:spLocks noGrp="1"/>
          </p:cNvSpPr>
          <p:nvPr>
            <p:ph type="body" idx="1"/>
          </p:nvPr>
        </p:nvSpPr>
        <p:spPr>
          <a:xfrm>
            <a:off x="91775" y="794125"/>
            <a:ext cx="8937000" cy="4239300"/>
          </a:xfrm>
          <a:prstGeom prst="rect">
            <a:avLst/>
          </a:prstGeom>
          <a:noFill/>
          <a:ln>
            <a:noFill/>
          </a:ln>
        </p:spPr>
        <p:txBody>
          <a:bodyPr spcFirstLastPara="1" wrap="square" lIns="91425" tIns="91425" rIns="91425" bIns="91425" anchor="t" anchorCtr="0">
            <a:normAutofit lnSpcReduction="10000"/>
          </a:bodyPr>
          <a:lstStyle/>
          <a:p>
            <a:pPr marL="0" lvl="0" indent="0" algn="just" rtl="0">
              <a:lnSpc>
                <a:spcPct val="115000"/>
              </a:lnSpc>
              <a:spcBef>
                <a:spcPts val="0"/>
              </a:spcBef>
              <a:spcAft>
                <a:spcPts val="0"/>
              </a:spcAft>
              <a:buSzPts val="1800"/>
              <a:buNone/>
            </a:pPr>
            <a:r>
              <a:rPr lang="en-GB" sz="2400"/>
              <a:t>Partner Responses</a:t>
            </a:r>
            <a:endParaRPr sz="2400"/>
          </a:p>
          <a:p>
            <a:pPr marL="0" lvl="0" indent="0" algn="just" rtl="0">
              <a:lnSpc>
                <a:spcPct val="115000"/>
              </a:lnSpc>
              <a:spcBef>
                <a:spcPts val="1200"/>
              </a:spcBef>
              <a:spcAft>
                <a:spcPts val="0"/>
              </a:spcAft>
              <a:buSzPts val="1800"/>
              <a:buNone/>
            </a:pPr>
            <a:endParaRPr sz="2400"/>
          </a:p>
          <a:p>
            <a:pPr marL="0" lvl="0" indent="0" algn="just" rtl="0">
              <a:lnSpc>
                <a:spcPct val="115000"/>
              </a:lnSpc>
              <a:spcBef>
                <a:spcPts val="1200"/>
              </a:spcBef>
              <a:spcAft>
                <a:spcPts val="0"/>
              </a:spcAft>
              <a:buSzPts val="1800"/>
              <a:buNone/>
            </a:pPr>
            <a:r>
              <a:rPr lang="en-GB" sz="2400"/>
              <a:t>Tell your partner one challenge a young carer might experience.  Your partner should tell you a way a friend could support them with this challenge.  </a:t>
            </a:r>
            <a:endParaRPr sz="2400"/>
          </a:p>
          <a:p>
            <a:pPr marL="0" lvl="0" indent="0" algn="just" rtl="0">
              <a:lnSpc>
                <a:spcPct val="115000"/>
              </a:lnSpc>
              <a:spcBef>
                <a:spcPts val="1200"/>
              </a:spcBef>
              <a:spcAft>
                <a:spcPts val="0"/>
              </a:spcAft>
              <a:buSzPts val="1800"/>
              <a:buNone/>
            </a:pPr>
            <a:endParaRPr sz="2400"/>
          </a:p>
          <a:p>
            <a:pPr marL="0" lvl="0" indent="0" algn="just" rtl="0">
              <a:lnSpc>
                <a:spcPct val="115000"/>
              </a:lnSpc>
              <a:spcBef>
                <a:spcPts val="1200"/>
              </a:spcBef>
              <a:spcAft>
                <a:spcPts val="0"/>
              </a:spcAft>
              <a:buSzPts val="1800"/>
              <a:buNone/>
            </a:pPr>
            <a:r>
              <a:rPr lang="en-GB" sz="2400"/>
              <a:t>Swap roles.</a:t>
            </a:r>
            <a:endParaRPr sz="2400"/>
          </a:p>
          <a:p>
            <a:pPr marL="0" lvl="0" indent="0" algn="just" rtl="0">
              <a:lnSpc>
                <a:spcPct val="115000"/>
              </a:lnSpc>
              <a:spcBef>
                <a:spcPts val="1200"/>
              </a:spcBef>
              <a:spcAft>
                <a:spcPts val="1200"/>
              </a:spcAft>
              <a:buSzPts val="1800"/>
              <a:buNone/>
            </a:pPr>
            <a:endParaRPr sz="24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65"/>
        <p:cNvGrpSpPr/>
        <p:nvPr/>
      </p:nvGrpSpPr>
      <p:grpSpPr>
        <a:xfrm>
          <a:off x="0" y="0"/>
          <a:ext cx="0" cy="0"/>
          <a:chOff x="0" y="0"/>
          <a:chExt cx="0" cy="0"/>
        </a:xfrm>
      </p:grpSpPr>
      <p:sp>
        <p:nvSpPr>
          <p:cNvPr id="266" name="Google Shape;266;p12"/>
          <p:cNvSpPr txBox="1">
            <a:spLocks noGrp="1"/>
          </p:cNvSpPr>
          <p:nvPr>
            <p:ph type="title"/>
          </p:nvPr>
        </p:nvSpPr>
        <p:spPr>
          <a:xfrm>
            <a:off x="151675" y="147850"/>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990"/>
              <a:buNone/>
            </a:pPr>
            <a:r>
              <a:rPr lang="en-GB" sz="2820">
                <a:solidFill>
                  <a:srgbClr val="E06666"/>
                </a:solidFill>
              </a:rPr>
              <a:t>Careers Link</a:t>
            </a:r>
            <a:endParaRPr sz="2820">
              <a:solidFill>
                <a:srgbClr val="E06666"/>
              </a:solidFill>
            </a:endParaRPr>
          </a:p>
        </p:txBody>
      </p:sp>
      <p:sp>
        <p:nvSpPr>
          <p:cNvPr id="267" name="Google Shape;267;p12"/>
          <p:cNvSpPr txBox="1">
            <a:spLocks noGrp="1"/>
          </p:cNvSpPr>
          <p:nvPr>
            <p:ph type="body" idx="1"/>
          </p:nvPr>
        </p:nvSpPr>
        <p:spPr>
          <a:xfrm>
            <a:off x="311700" y="935725"/>
            <a:ext cx="8520600" cy="3898200"/>
          </a:xfrm>
          <a:prstGeom prst="rect">
            <a:avLst/>
          </a:prstGeom>
          <a:noFill/>
          <a:ln>
            <a:noFill/>
          </a:ln>
        </p:spPr>
        <p:txBody>
          <a:bodyPr spcFirstLastPara="1" wrap="square" lIns="91425" tIns="91425" rIns="91425" bIns="91425" anchor="t" anchorCtr="0">
            <a:noAutofit/>
          </a:bodyPr>
          <a:lstStyle/>
          <a:p>
            <a:pPr marL="0" lvl="0" indent="0" algn="just" rtl="0">
              <a:lnSpc>
                <a:spcPct val="115000"/>
              </a:lnSpc>
              <a:spcBef>
                <a:spcPts val="0"/>
              </a:spcBef>
              <a:spcAft>
                <a:spcPts val="0"/>
              </a:spcAft>
              <a:buSzPts val="1800"/>
              <a:buNone/>
            </a:pPr>
            <a:r>
              <a:rPr lang="en-GB" sz="2100"/>
              <a:t>Today’s lesson may link to the following careers.  If you would like to find out more about these jobs please speak to your careers advisor or use the link below.</a:t>
            </a:r>
            <a:endParaRPr sz="2100"/>
          </a:p>
          <a:p>
            <a:pPr marL="0" lvl="0" indent="0" algn="just" rtl="0">
              <a:lnSpc>
                <a:spcPct val="115000"/>
              </a:lnSpc>
              <a:spcBef>
                <a:spcPts val="1200"/>
              </a:spcBef>
              <a:spcAft>
                <a:spcPts val="0"/>
              </a:spcAft>
              <a:buSzPts val="1800"/>
              <a:buNone/>
            </a:pPr>
            <a:endParaRPr sz="700"/>
          </a:p>
          <a:p>
            <a:pPr marL="457200" lvl="0" indent="-361950" algn="just" rtl="0">
              <a:lnSpc>
                <a:spcPct val="115000"/>
              </a:lnSpc>
              <a:spcBef>
                <a:spcPts val="0"/>
              </a:spcBef>
              <a:spcAft>
                <a:spcPts val="0"/>
              </a:spcAft>
              <a:buSzPts val="2100"/>
              <a:buChar char="●"/>
            </a:pPr>
            <a:r>
              <a:rPr lang="en-GB" sz="2100"/>
              <a:t>Family Support Worker</a:t>
            </a:r>
            <a:endParaRPr sz="2100"/>
          </a:p>
          <a:p>
            <a:pPr marL="457200" lvl="0" indent="-361950" algn="just" rtl="0">
              <a:lnSpc>
                <a:spcPct val="115000"/>
              </a:lnSpc>
              <a:spcBef>
                <a:spcPts val="0"/>
              </a:spcBef>
              <a:spcAft>
                <a:spcPts val="0"/>
              </a:spcAft>
              <a:buSzPts val="2100"/>
              <a:buChar char="●"/>
            </a:pPr>
            <a:r>
              <a:rPr lang="en-GB" sz="2100"/>
              <a:t>Social Worker</a:t>
            </a:r>
            <a:endParaRPr sz="2100"/>
          </a:p>
          <a:p>
            <a:pPr marL="457200" lvl="0" indent="-361950" algn="just" rtl="0">
              <a:lnSpc>
                <a:spcPct val="115000"/>
              </a:lnSpc>
              <a:spcBef>
                <a:spcPts val="0"/>
              </a:spcBef>
              <a:spcAft>
                <a:spcPts val="0"/>
              </a:spcAft>
              <a:buSzPts val="2100"/>
              <a:buChar char="●"/>
            </a:pPr>
            <a:r>
              <a:rPr lang="en-GB" sz="2100"/>
              <a:t>Education Welfare Officer</a:t>
            </a:r>
            <a:endParaRPr sz="2100"/>
          </a:p>
          <a:p>
            <a:pPr marL="457200" lvl="0" indent="0" algn="l" rtl="0">
              <a:lnSpc>
                <a:spcPct val="115000"/>
              </a:lnSpc>
              <a:spcBef>
                <a:spcPts val="1200"/>
              </a:spcBef>
              <a:spcAft>
                <a:spcPts val="1200"/>
              </a:spcAft>
              <a:buSzPts val="1800"/>
              <a:buNone/>
            </a:pPr>
            <a:endParaRPr sz="2100"/>
          </a:p>
        </p:txBody>
      </p:sp>
      <p:sp>
        <p:nvSpPr>
          <p:cNvPr id="268" name="Google Shape;268;p12"/>
          <p:cNvSpPr txBox="1"/>
          <p:nvPr/>
        </p:nvSpPr>
        <p:spPr>
          <a:xfrm>
            <a:off x="6054238" y="4423450"/>
            <a:ext cx="1008600" cy="5541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2400"/>
              <a:buFont typeface="Arial"/>
              <a:buNone/>
            </a:pPr>
            <a:r>
              <a:rPr lang="en-GB" sz="2400" b="1" i="0" u="sng" strike="noStrike" cap="none">
                <a:solidFill>
                  <a:schemeClr val="hlink"/>
                </a:solidFill>
                <a:latin typeface="Arial"/>
                <a:ea typeface="Arial"/>
                <a:cs typeface="Arial"/>
                <a:sym typeface="Arial"/>
                <a:hlinkClick r:id="rId3"/>
              </a:rPr>
              <a:t>LINK</a:t>
            </a:r>
            <a:endParaRPr sz="2400" b="1" i="0" u="none" strike="noStrike" cap="none">
              <a:solidFill>
                <a:srgbClr val="E06666"/>
              </a:solidFill>
              <a:latin typeface="Arial"/>
              <a:ea typeface="Arial"/>
              <a:cs typeface="Arial"/>
              <a:sym typeface="Arial"/>
            </a:endParaRPr>
          </a:p>
        </p:txBody>
      </p:sp>
      <p:pic>
        <p:nvPicPr>
          <p:cNvPr id="269" name="Google Shape;269;p12">
            <a:hlinkClick r:id="rId3"/>
          </p:cNvPr>
          <p:cNvPicPr preferRelativeResize="0"/>
          <p:nvPr/>
        </p:nvPicPr>
        <p:blipFill rotWithShape="1">
          <a:blip r:embed="rId4">
            <a:alphaModFix/>
          </a:blip>
          <a:srcRect/>
          <a:stretch/>
        </p:blipFill>
        <p:spPr>
          <a:xfrm>
            <a:off x="7223925" y="3369175"/>
            <a:ext cx="1608375" cy="16083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Google Shape;196;g33c083a9f4d_0_5"/>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endParaRPr/>
          </a:p>
        </p:txBody>
      </p:sp>
      <p:sp>
        <p:nvSpPr>
          <p:cNvPr id="197" name="Google Shape;197;g33c083a9f4d_0_5"/>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endParaRPr/>
          </a:p>
        </p:txBody>
      </p:sp>
      <p:pic>
        <p:nvPicPr>
          <p:cNvPr id="198" name="Google Shape;198;g33c083a9f4d_0_5"/>
          <p:cNvPicPr preferRelativeResize="0"/>
          <p:nvPr/>
        </p:nvPicPr>
        <p:blipFill>
          <a:blip r:embed="rId3">
            <a:alphaModFix/>
          </a:blip>
          <a:stretch>
            <a:fillRect/>
          </a:stretch>
        </p:blipFill>
        <p:spPr>
          <a:xfrm>
            <a:off x="0" y="0"/>
            <a:ext cx="9144000" cy="5143500"/>
          </a:xfrm>
          <a:prstGeom prst="rect">
            <a:avLst/>
          </a:prstGeom>
          <a:noFill/>
          <a:ln>
            <a:noFill/>
          </a:ln>
        </p:spPr>
      </p:pic>
      <p:sp>
        <p:nvSpPr>
          <p:cNvPr id="199" name="Google Shape;199;g33c083a9f4d_0_5"/>
          <p:cNvSpPr txBox="1"/>
          <p:nvPr/>
        </p:nvSpPr>
        <p:spPr>
          <a:xfrm>
            <a:off x="696450" y="2477150"/>
            <a:ext cx="2217300" cy="6465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3000" b="1" u="sng">
                <a:solidFill>
                  <a:srgbClr val="E06666"/>
                </a:solidFill>
                <a:hlinkClick r:id="rId4">
                  <a:extLst>
                    <a:ext uri="{A12FA001-AC4F-418D-AE19-62706E023703}">
                      <ahyp:hlinkClr xmlns:ahyp="http://schemas.microsoft.com/office/drawing/2018/hyperlinkcolor" val="tx"/>
                    </a:ext>
                  </a:extLst>
                </a:hlinkClick>
              </a:rPr>
              <a:t>HERE</a:t>
            </a:r>
            <a:endParaRPr sz="3000" b="1">
              <a:solidFill>
                <a:srgbClr val="E06666"/>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Google Shape;204;p2"/>
          <p:cNvSpPr txBox="1">
            <a:spLocks noGrp="1"/>
          </p:cNvSpPr>
          <p:nvPr>
            <p:ph type="title"/>
          </p:nvPr>
        </p:nvSpPr>
        <p:spPr>
          <a:xfrm>
            <a:off x="73700" y="1409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990"/>
              <a:buNone/>
            </a:pPr>
            <a:r>
              <a:rPr lang="en-GB" sz="3020">
                <a:solidFill>
                  <a:srgbClr val="E06666"/>
                </a:solidFill>
              </a:rPr>
              <a:t>Rights Respecting Schools</a:t>
            </a:r>
            <a:endParaRPr sz="3020">
              <a:solidFill>
                <a:srgbClr val="E06666"/>
              </a:solidFill>
            </a:endParaRPr>
          </a:p>
        </p:txBody>
      </p:sp>
      <p:sp>
        <p:nvSpPr>
          <p:cNvPr id="205" name="Google Shape;205;p2"/>
          <p:cNvSpPr txBox="1">
            <a:spLocks noGrp="1"/>
          </p:cNvSpPr>
          <p:nvPr>
            <p:ph type="body" idx="1"/>
          </p:nvPr>
        </p:nvSpPr>
        <p:spPr>
          <a:xfrm>
            <a:off x="311700" y="1002975"/>
            <a:ext cx="8520600" cy="3165600"/>
          </a:xfrm>
          <a:prstGeom prst="rect">
            <a:avLst/>
          </a:prstGeom>
          <a:noFill/>
          <a:ln>
            <a:noFill/>
          </a:ln>
        </p:spPr>
        <p:txBody>
          <a:bodyPr spcFirstLastPara="1" wrap="square" lIns="91425" tIns="91425" rIns="91425" bIns="91425" anchor="t" anchorCtr="0">
            <a:normAutofit/>
          </a:bodyPr>
          <a:lstStyle/>
          <a:p>
            <a:pPr marL="0" lvl="0" indent="0" algn="just" rtl="0">
              <a:lnSpc>
                <a:spcPct val="115000"/>
              </a:lnSpc>
              <a:spcBef>
                <a:spcPts val="0"/>
              </a:spcBef>
              <a:spcAft>
                <a:spcPts val="0"/>
              </a:spcAft>
              <a:buSzPts val="2400"/>
              <a:buNone/>
            </a:pPr>
            <a:r>
              <a:rPr lang="en-GB" sz="2400"/>
              <a:t>Today’s lesson links to the following article on the UNCRC -</a:t>
            </a:r>
            <a:endParaRPr sz="2400"/>
          </a:p>
          <a:p>
            <a:pPr marL="0" lvl="0" indent="0" algn="just" rtl="0">
              <a:lnSpc>
                <a:spcPct val="115000"/>
              </a:lnSpc>
              <a:spcBef>
                <a:spcPts val="0"/>
              </a:spcBef>
              <a:spcAft>
                <a:spcPts val="0"/>
              </a:spcAft>
              <a:buSzPts val="2400"/>
              <a:buNone/>
            </a:pPr>
            <a:endParaRPr/>
          </a:p>
          <a:p>
            <a:pPr marL="0" lvl="0" indent="0" algn="just" rtl="0">
              <a:lnSpc>
                <a:spcPct val="115000"/>
              </a:lnSpc>
              <a:spcBef>
                <a:spcPts val="0"/>
              </a:spcBef>
              <a:spcAft>
                <a:spcPts val="0"/>
              </a:spcAft>
              <a:buSzPts val="2400"/>
              <a:buNone/>
            </a:pPr>
            <a:endParaRPr sz="900"/>
          </a:p>
          <a:p>
            <a:pPr marL="0" lvl="0" indent="0" algn="just" rtl="0">
              <a:lnSpc>
                <a:spcPct val="115000"/>
              </a:lnSpc>
              <a:spcBef>
                <a:spcPts val="0"/>
              </a:spcBef>
              <a:spcAft>
                <a:spcPts val="0"/>
              </a:spcAft>
              <a:buSzPts val="2400"/>
              <a:buNone/>
            </a:pPr>
            <a:r>
              <a:rPr lang="en-GB">
                <a:solidFill>
                  <a:srgbClr val="E06666"/>
                </a:solidFill>
              </a:rPr>
              <a:t>Article 31 </a:t>
            </a:r>
            <a:r>
              <a:rPr lang="en-GB"/>
              <a:t>(leisure, play and culture)</a:t>
            </a:r>
            <a:endParaRPr/>
          </a:p>
          <a:p>
            <a:pPr marL="0" lvl="0" indent="0" algn="just" rtl="0">
              <a:lnSpc>
                <a:spcPct val="115000"/>
              </a:lnSpc>
              <a:spcBef>
                <a:spcPts val="0"/>
              </a:spcBef>
              <a:spcAft>
                <a:spcPts val="0"/>
              </a:spcAft>
              <a:buSzPts val="2400"/>
              <a:buNone/>
            </a:pPr>
            <a:r>
              <a:rPr lang="en-GB"/>
              <a:t>Every child has the right to relax, play and take part in a wide range of cultural and artistic activities</a:t>
            </a:r>
            <a:endParaRPr/>
          </a:p>
        </p:txBody>
      </p:sp>
      <p:sp>
        <p:nvSpPr>
          <p:cNvPr id="206" name="Google Shape;206;p2"/>
          <p:cNvSpPr txBox="1"/>
          <p:nvPr/>
        </p:nvSpPr>
        <p:spPr>
          <a:xfrm>
            <a:off x="73700" y="4466400"/>
            <a:ext cx="8962800" cy="431100"/>
          </a:xfrm>
          <a:prstGeom prst="rect">
            <a:avLst/>
          </a:prstGeom>
          <a:noFill/>
          <a:ln w="9525" cap="flat" cmpd="sng">
            <a:solidFill>
              <a:srgbClr val="666666"/>
            </a:solidFill>
            <a:prstDash val="solid"/>
            <a:round/>
            <a:headEnd type="none" w="sm" len="sm"/>
            <a:tailEnd type="none" w="sm" len="sm"/>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en-GB" sz="1600" b="0" i="0" u="none" strike="noStrike" cap="none">
                <a:solidFill>
                  <a:srgbClr val="E06666"/>
                </a:solidFill>
                <a:latin typeface="Arial"/>
                <a:ea typeface="Arial"/>
                <a:cs typeface="Arial"/>
                <a:sym typeface="Arial"/>
              </a:rPr>
              <a:t>The UNCRC is a legal document which sets out the rights children from birth to 18 are entitled to.</a:t>
            </a:r>
            <a:endParaRPr sz="1600" b="0" i="0" u="none" strike="noStrike" cap="none">
              <a:solidFill>
                <a:srgbClr val="E06666"/>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p3"/>
          <p:cNvSpPr txBox="1">
            <a:spLocks noGrp="1"/>
          </p:cNvSpPr>
          <p:nvPr>
            <p:ph type="title"/>
          </p:nvPr>
        </p:nvSpPr>
        <p:spPr>
          <a:xfrm>
            <a:off x="91775" y="907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990"/>
              <a:buNone/>
            </a:pPr>
            <a:r>
              <a:rPr lang="en-GB" sz="2820">
                <a:solidFill>
                  <a:srgbClr val="E06666"/>
                </a:solidFill>
              </a:rPr>
              <a:t>Starter</a:t>
            </a:r>
            <a:endParaRPr sz="2820">
              <a:solidFill>
                <a:srgbClr val="E06666"/>
              </a:solidFill>
            </a:endParaRPr>
          </a:p>
        </p:txBody>
      </p:sp>
      <p:sp>
        <p:nvSpPr>
          <p:cNvPr id="212" name="Google Shape;212;p3"/>
          <p:cNvSpPr txBox="1">
            <a:spLocks noGrp="1"/>
          </p:cNvSpPr>
          <p:nvPr>
            <p:ph type="body" idx="1"/>
          </p:nvPr>
        </p:nvSpPr>
        <p:spPr>
          <a:xfrm>
            <a:off x="91775" y="794125"/>
            <a:ext cx="8937000" cy="3896100"/>
          </a:xfrm>
          <a:prstGeom prst="rect">
            <a:avLst/>
          </a:prstGeom>
          <a:noFill/>
          <a:ln>
            <a:noFill/>
          </a:ln>
        </p:spPr>
        <p:txBody>
          <a:bodyPr spcFirstLastPara="1" wrap="square" lIns="91425" tIns="91425" rIns="91425" bIns="91425" anchor="t" anchorCtr="0">
            <a:normAutofit/>
          </a:bodyPr>
          <a:lstStyle/>
          <a:p>
            <a:pPr marL="0" lvl="0" indent="0" algn="just" rtl="0">
              <a:lnSpc>
                <a:spcPct val="115000"/>
              </a:lnSpc>
              <a:spcBef>
                <a:spcPts val="0"/>
              </a:spcBef>
              <a:spcAft>
                <a:spcPts val="0"/>
              </a:spcAft>
              <a:buSzPts val="1800"/>
              <a:buNone/>
            </a:pPr>
            <a:r>
              <a:rPr lang="en-GB" sz="2400"/>
              <a:t>A young carer is a young person who looks after someone in their family or a friend who is ill, disabled, or has a mental health problem or an addiction.</a:t>
            </a:r>
            <a:endParaRPr sz="2400"/>
          </a:p>
          <a:p>
            <a:pPr marL="0" lvl="0" indent="0" algn="just" rtl="0">
              <a:lnSpc>
                <a:spcPct val="115000"/>
              </a:lnSpc>
              <a:spcBef>
                <a:spcPts val="1200"/>
              </a:spcBef>
              <a:spcAft>
                <a:spcPts val="0"/>
              </a:spcAft>
              <a:buSzPts val="1800"/>
              <a:buNone/>
            </a:pPr>
            <a:endParaRPr sz="2400"/>
          </a:p>
          <a:p>
            <a:pPr marL="0" lvl="0" indent="0" algn="just" rtl="0">
              <a:lnSpc>
                <a:spcPct val="115000"/>
              </a:lnSpc>
              <a:spcBef>
                <a:spcPts val="1200"/>
              </a:spcBef>
              <a:spcAft>
                <a:spcPts val="1200"/>
              </a:spcAft>
              <a:buSzPts val="1800"/>
              <a:buNone/>
            </a:pPr>
            <a:r>
              <a:rPr lang="en-GB" sz="2400">
                <a:solidFill>
                  <a:srgbClr val="E06666"/>
                </a:solidFill>
              </a:rPr>
              <a:t>Discuss / Consider</a:t>
            </a:r>
            <a:r>
              <a:rPr lang="en-GB" sz="2400"/>
              <a:t> - In what ways might they provide care or help?</a:t>
            </a:r>
            <a:endParaRPr sz="2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17" name="Google Shape;217;p4"/>
          <p:cNvSpPr txBox="1">
            <a:spLocks noGrp="1"/>
          </p:cNvSpPr>
          <p:nvPr>
            <p:ph type="title"/>
          </p:nvPr>
        </p:nvSpPr>
        <p:spPr>
          <a:xfrm>
            <a:off x="91775" y="907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990"/>
              <a:buNone/>
            </a:pPr>
            <a:r>
              <a:rPr lang="en-GB" sz="2820">
                <a:solidFill>
                  <a:srgbClr val="E06666"/>
                </a:solidFill>
              </a:rPr>
              <a:t>Starter Feedback</a:t>
            </a:r>
            <a:endParaRPr sz="2820">
              <a:solidFill>
                <a:srgbClr val="E06666"/>
              </a:solidFill>
            </a:endParaRPr>
          </a:p>
        </p:txBody>
      </p:sp>
      <p:sp>
        <p:nvSpPr>
          <p:cNvPr id="218" name="Google Shape;218;p4"/>
          <p:cNvSpPr txBox="1">
            <a:spLocks noGrp="1"/>
          </p:cNvSpPr>
          <p:nvPr>
            <p:ph type="body" idx="1"/>
          </p:nvPr>
        </p:nvSpPr>
        <p:spPr>
          <a:xfrm>
            <a:off x="91775" y="794125"/>
            <a:ext cx="8937000" cy="4239300"/>
          </a:xfrm>
          <a:prstGeom prst="rect">
            <a:avLst/>
          </a:prstGeom>
          <a:noFill/>
          <a:ln>
            <a:noFill/>
          </a:ln>
        </p:spPr>
        <p:txBody>
          <a:bodyPr spcFirstLastPara="1" wrap="square" lIns="91425" tIns="91425" rIns="91425" bIns="91425" anchor="t" anchorCtr="0">
            <a:normAutofit/>
          </a:bodyPr>
          <a:lstStyle/>
          <a:p>
            <a:pPr marL="0" lvl="0" indent="0" algn="l" rtl="0">
              <a:lnSpc>
                <a:spcPct val="115000"/>
              </a:lnSpc>
              <a:spcBef>
                <a:spcPts val="0"/>
              </a:spcBef>
              <a:spcAft>
                <a:spcPts val="0"/>
              </a:spcAft>
              <a:buSzPts val="1800"/>
              <a:buNone/>
            </a:pPr>
            <a:r>
              <a:rPr lang="en-GB" sz="2400"/>
              <a:t>They may care or help by:</a:t>
            </a:r>
            <a:endParaRPr sz="2400"/>
          </a:p>
          <a:p>
            <a:pPr marL="0" lvl="0" indent="0" algn="l" rtl="0">
              <a:lnSpc>
                <a:spcPct val="115000"/>
              </a:lnSpc>
              <a:spcBef>
                <a:spcPts val="1200"/>
              </a:spcBef>
              <a:spcAft>
                <a:spcPts val="0"/>
              </a:spcAft>
              <a:buSzPts val="1800"/>
              <a:buNone/>
            </a:pPr>
            <a:endParaRPr sz="800"/>
          </a:p>
          <a:p>
            <a:pPr marL="457200" lvl="0" indent="-381000" algn="l" rtl="0">
              <a:lnSpc>
                <a:spcPct val="115000"/>
              </a:lnSpc>
              <a:spcBef>
                <a:spcPts val="1200"/>
              </a:spcBef>
              <a:spcAft>
                <a:spcPts val="0"/>
              </a:spcAft>
              <a:buSzPts val="2400"/>
              <a:buChar char="●"/>
            </a:pPr>
            <a:r>
              <a:rPr lang="en-GB" sz="2400"/>
              <a:t>Shopping, cooking, cleaning</a:t>
            </a:r>
            <a:endParaRPr sz="2400"/>
          </a:p>
          <a:p>
            <a:pPr marL="457200" lvl="0" indent="-381000" algn="l" rtl="0">
              <a:lnSpc>
                <a:spcPct val="115000"/>
              </a:lnSpc>
              <a:spcBef>
                <a:spcPts val="0"/>
              </a:spcBef>
              <a:spcAft>
                <a:spcPts val="0"/>
              </a:spcAft>
              <a:buSzPts val="2400"/>
              <a:buChar char="●"/>
            </a:pPr>
            <a:r>
              <a:rPr lang="en-GB" sz="2400"/>
              <a:t>Managing medicines or money</a:t>
            </a:r>
            <a:endParaRPr sz="2400"/>
          </a:p>
          <a:p>
            <a:pPr marL="457200" lvl="0" indent="-381000" algn="l" rtl="0">
              <a:lnSpc>
                <a:spcPct val="115000"/>
              </a:lnSpc>
              <a:spcBef>
                <a:spcPts val="0"/>
              </a:spcBef>
              <a:spcAft>
                <a:spcPts val="0"/>
              </a:spcAft>
              <a:buSzPts val="2400"/>
              <a:buChar char="●"/>
            </a:pPr>
            <a:r>
              <a:rPr lang="en-GB" sz="2400"/>
              <a:t>Providing personal care</a:t>
            </a:r>
            <a:endParaRPr sz="2400"/>
          </a:p>
          <a:p>
            <a:pPr marL="457200" lvl="0" indent="-381000" algn="l" rtl="0">
              <a:lnSpc>
                <a:spcPct val="115000"/>
              </a:lnSpc>
              <a:spcBef>
                <a:spcPts val="0"/>
              </a:spcBef>
              <a:spcAft>
                <a:spcPts val="0"/>
              </a:spcAft>
              <a:buSzPts val="2400"/>
              <a:buChar char="●"/>
            </a:pPr>
            <a:r>
              <a:rPr lang="en-GB" sz="2400"/>
              <a:t>Helping get people out the house</a:t>
            </a:r>
            <a:endParaRPr sz="2400"/>
          </a:p>
          <a:p>
            <a:pPr marL="457200" lvl="0" indent="-381000" algn="l" rtl="0">
              <a:lnSpc>
                <a:spcPct val="115000"/>
              </a:lnSpc>
              <a:spcBef>
                <a:spcPts val="0"/>
              </a:spcBef>
              <a:spcAft>
                <a:spcPts val="0"/>
              </a:spcAft>
              <a:buSzPts val="2400"/>
              <a:buChar char="●"/>
            </a:pPr>
            <a:r>
              <a:rPr lang="en-GB" sz="2400"/>
              <a:t>Keeping an eye on someone</a:t>
            </a:r>
            <a:endParaRPr sz="2400"/>
          </a:p>
          <a:p>
            <a:pPr marL="457200" lvl="0" indent="-381000" algn="l" rtl="0">
              <a:lnSpc>
                <a:spcPct val="115000"/>
              </a:lnSpc>
              <a:spcBef>
                <a:spcPts val="0"/>
              </a:spcBef>
              <a:spcAft>
                <a:spcPts val="0"/>
              </a:spcAft>
              <a:buSzPts val="2400"/>
              <a:buChar char="●"/>
            </a:pPr>
            <a:r>
              <a:rPr lang="en-GB" sz="2400"/>
              <a:t>Providing emotional support</a:t>
            </a:r>
            <a:endParaRPr sz="24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22"/>
        <p:cNvGrpSpPr/>
        <p:nvPr/>
      </p:nvGrpSpPr>
      <p:grpSpPr>
        <a:xfrm>
          <a:off x="0" y="0"/>
          <a:ext cx="0" cy="0"/>
          <a:chOff x="0" y="0"/>
          <a:chExt cx="0" cy="0"/>
        </a:xfrm>
      </p:grpSpPr>
      <p:sp>
        <p:nvSpPr>
          <p:cNvPr id="223" name="Google Shape;223;p5"/>
          <p:cNvSpPr txBox="1">
            <a:spLocks noGrp="1"/>
          </p:cNvSpPr>
          <p:nvPr>
            <p:ph type="body" idx="1"/>
          </p:nvPr>
        </p:nvSpPr>
        <p:spPr>
          <a:xfrm>
            <a:off x="91775" y="125"/>
            <a:ext cx="8937000" cy="5143500"/>
          </a:xfrm>
          <a:prstGeom prst="rect">
            <a:avLst/>
          </a:prstGeom>
          <a:noFill/>
          <a:ln>
            <a:noFill/>
          </a:ln>
        </p:spPr>
        <p:txBody>
          <a:bodyPr spcFirstLastPara="1" wrap="square" lIns="91425" tIns="91425" rIns="91425" bIns="91425" anchor="t" anchorCtr="0">
            <a:normAutofit/>
          </a:bodyPr>
          <a:lstStyle/>
          <a:p>
            <a:pPr marL="0" lvl="0" indent="0" algn="just" rtl="0">
              <a:lnSpc>
                <a:spcPct val="115000"/>
              </a:lnSpc>
              <a:spcBef>
                <a:spcPts val="0"/>
              </a:spcBef>
              <a:spcAft>
                <a:spcPts val="1200"/>
              </a:spcAft>
              <a:buSzPts val="1800"/>
              <a:buNone/>
            </a:pPr>
            <a:r>
              <a:rPr lang="en-GB" sz="2400">
                <a:solidFill>
                  <a:srgbClr val="E06666"/>
                </a:solidFill>
              </a:rPr>
              <a:t>Watch</a:t>
            </a:r>
            <a:r>
              <a:rPr lang="en-GB" sz="2400"/>
              <a:t> this clip.  </a:t>
            </a:r>
            <a:r>
              <a:rPr lang="en-GB" sz="2400">
                <a:solidFill>
                  <a:srgbClr val="E06666"/>
                </a:solidFill>
              </a:rPr>
              <a:t>Discuss / Consider -</a:t>
            </a:r>
            <a:r>
              <a:rPr lang="en-GB" sz="2400"/>
              <a:t> What challenges does it suggest young carers might face?</a:t>
            </a:r>
            <a:endParaRPr sz="2400"/>
          </a:p>
        </p:txBody>
      </p:sp>
      <p:pic>
        <p:nvPicPr>
          <p:cNvPr id="224" name="Google Shape;224;p5" descr="A tale of trial, tribulation and shortcrust pastry, Gus Filgate's film Pie tells the story of a young carer's determination to treat his granny like she used to treat him. Produced by Little Fish Films. https://carers.org/about-us/about-young-carers" title="Pie - A story for young carers">
            <a:hlinkClick r:id="rId3"/>
          </p:cNvPr>
          <p:cNvPicPr preferRelativeResize="0"/>
          <p:nvPr/>
        </p:nvPicPr>
        <p:blipFill rotWithShape="1">
          <a:blip r:embed="rId4">
            <a:alphaModFix/>
          </a:blip>
          <a:srcRect/>
          <a:stretch/>
        </p:blipFill>
        <p:spPr>
          <a:xfrm>
            <a:off x="1775575" y="976975"/>
            <a:ext cx="7253200" cy="4079925"/>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24"/>
                                        </p:tgtEl>
                                        <p:attrNameLst>
                                          <p:attrName>style.visibility</p:attrName>
                                        </p:attrNameLst>
                                      </p:cBhvr>
                                      <p:to>
                                        <p:strVal val="visible"/>
                                      </p:to>
                                    </p:set>
                                    <p:animEffect transition="in" filter="fade">
                                      <p:cBhvr>
                                        <p:cTn id="7" dur="1000"/>
                                        <p:tgtEl>
                                          <p:spTgt spid="2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6"/>
          <p:cNvSpPr txBox="1">
            <a:spLocks noGrp="1"/>
          </p:cNvSpPr>
          <p:nvPr>
            <p:ph type="title"/>
          </p:nvPr>
        </p:nvSpPr>
        <p:spPr>
          <a:xfrm>
            <a:off x="0" y="0"/>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990"/>
              <a:buNone/>
            </a:pPr>
            <a:r>
              <a:rPr lang="en-GB" sz="2820">
                <a:solidFill>
                  <a:srgbClr val="E06666"/>
                </a:solidFill>
              </a:rPr>
              <a:t>Possible Challenges for Young Carers</a:t>
            </a:r>
            <a:endParaRPr sz="2820">
              <a:solidFill>
                <a:srgbClr val="E06666"/>
              </a:solidFill>
            </a:endParaRPr>
          </a:p>
        </p:txBody>
      </p:sp>
      <p:sp>
        <p:nvSpPr>
          <p:cNvPr id="230" name="Google Shape;230;p6"/>
          <p:cNvSpPr txBox="1">
            <a:spLocks noGrp="1"/>
          </p:cNvSpPr>
          <p:nvPr>
            <p:ph type="body" idx="1"/>
          </p:nvPr>
        </p:nvSpPr>
        <p:spPr>
          <a:xfrm>
            <a:off x="-25" y="572700"/>
            <a:ext cx="9144000" cy="4570800"/>
          </a:xfrm>
          <a:prstGeom prst="rect">
            <a:avLst/>
          </a:prstGeom>
          <a:noFill/>
          <a:ln>
            <a:noFill/>
          </a:ln>
        </p:spPr>
        <p:txBody>
          <a:bodyPr spcFirstLastPara="1" wrap="square" lIns="91425" tIns="91425" rIns="91425" bIns="91425" anchor="t" anchorCtr="0">
            <a:normAutofit fontScale="77500" lnSpcReduction="10000"/>
          </a:bodyPr>
          <a:lstStyle/>
          <a:p>
            <a:pPr marL="457200" lvl="0" indent="-346710" algn="just" rtl="0">
              <a:lnSpc>
                <a:spcPct val="115000"/>
              </a:lnSpc>
              <a:spcBef>
                <a:spcPts val="0"/>
              </a:spcBef>
              <a:spcAft>
                <a:spcPts val="0"/>
              </a:spcAft>
              <a:buSzPct val="100000"/>
              <a:buChar char="●"/>
            </a:pPr>
            <a:r>
              <a:rPr lang="en-GB" sz="2400"/>
              <a:t>Having to perform tasks they are not confident in can be a challenge.</a:t>
            </a:r>
            <a:endParaRPr sz="2400"/>
          </a:p>
          <a:p>
            <a:pPr marL="457200" lvl="0" indent="-346710" algn="just" rtl="0">
              <a:lnSpc>
                <a:spcPct val="115000"/>
              </a:lnSpc>
              <a:spcBef>
                <a:spcPts val="0"/>
              </a:spcBef>
              <a:spcAft>
                <a:spcPts val="0"/>
              </a:spcAft>
              <a:buSzPct val="100000"/>
              <a:buChar char="●"/>
            </a:pPr>
            <a:r>
              <a:rPr lang="en-GB" sz="2400"/>
              <a:t>Caring duties such as lifting, cooking, and cleaning can be tiring.</a:t>
            </a:r>
            <a:endParaRPr sz="2400"/>
          </a:p>
          <a:p>
            <a:pPr marL="457200" lvl="0" indent="-346710" algn="just" rtl="0">
              <a:lnSpc>
                <a:spcPct val="115000"/>
              </a:lnSpc>
              <a:spcBef>
                <a:spcPts val="0"/>
              </a:spcBef>
              <a:spcAft>
                <a:spcPts val="0"/>
              </a:spcAft>
              <a:buSzPct val="100000"/>
              <a:buChar char="●"/>
            </a:pPr>
            <a:r>
              <a:rPr lang="en-GB" sz="2400"/>
              <a:t>Keeping up with schoolwork and homework due to their responsibilities at home can be difficult.</a:t>
            </a:r>
            <a:endParaRPr sz="2400"/>
          </a:p>
          <a:p>
            <a:pPr marL="457200" lvl="0" indent="-346710" algn="just" rtl="0">
              <a:lnSpc>
                <a:spcPct val="115000"/>
              </a:lnSpc>
              <a:spcBef>
                <a:spcPts val="0"/>
              </a:spcBef>
              <a:spcAft>
                <a:spcPts val="0"/>
              </a:spcAft>
              <a:buSzPct val="100000"/>
              <a:buChar char="●"/>
            </a:pPr>
            <a:r>
              <a:rPr lang="en-GB" sz="2400"/>
              <a:t>The demands of caring can prevent young carers from considering further education or ambitious career goals, limiting their future prospects.</a:t>
            </a:r>
            <a:endParaRPr sz="2400"/>
          </a:p>
          <a:p>
            <a:pPr marL="457200" lvl="0" indent="-346710" algn="just" rtl="0">
              <a:lnSpc>
                <a:spcPct val="115000"/>
              </a:lnSpc>
              <a:spcBef>
                <a:spcPts val="0"/>
              </a:spcBef>
              <a:spcAft>
                <a:spcPts val="0"/>
              </a:spcAft>
              <a:buSzPct val="100000"/>
              <a:buChar char="●"/>
            </a:pPr>
            <a:r>
              <a:rPr lang="en-GB" sz="2400"/>
              <a:t>Families relying on a young carer often experience financial difficulties, as the person they care for may be unable to work, affecting household income.</a:t>
            </a:r>
            <a:endParaRPr sz="2400"/>
          </a:p>
          <a:p>
            <a:pPr marL="457200" lvl="0" indent="-346710" algn="just" rtl="0">
              <a:lnSpc>
                <a:spcPct val="115000"/>
              </a:lnSpc>
              <a:spcBef>
                <a:spcPts val="0"/>
              </a:spcBef>
              <a:spcAft>
                <a:spcPts val="0"/>
              </a:spcAft>
              <a:buSzPct val="100000"/>
              <a:buChar char="●"/>
            </a:pPr>
            <a:r>
              <a:rPr lang="en-GB" sz="2400"/>
              <a:t>Young carers may miss out on friendships, social activities, and extracurricular opportunities, leading to loneliness and a lack of peer support.</a:t>
            </a:r>
            <a:endParaRPr sz="2400"/>
          </a:p>
          <a:p>
            <a:pPr marL="457200" lvl="0" indent="-346710" algn="just" rtl="0">
              <a:lnSpc>
                <a:spcPct val="115000"/>
              </a:lnSpc>
              <a:spcBef>
                <a:spcPts val="0"/>
              </a:spcBef>
              <a:spcAft>
                <a:spcPts val="0"/>
              </a:spcAft>
              <a:buSzPct val="100000"/>
              <a:buChar char="●"/>
            </a:pPr>
            <a:r>
              <a:rPr lang="en-GB" sz="2400"/>
              <a:t>The emotional strain of caring for a loved one can lead to stress, anxiety, and depression.</a:t>
            </a:r>
            <a:endParaRPr sz="2400"/>
          </a:p>
          <a:p>
            <a:pPr marL="457200" lvl="0" indent="-346710" algn="just" rtl="0">
              <a:lnSpc>
                <a:spcPct val="115000"/>
              </a:lnSpc>
              <a:spcBef>
                <a:spcPts val="0"/>
              </a:spcBef>
              <a:spcAft>
                <a:spcPts val="0"/>
              </a:spcAft>
              <a:buSzPct val="100000"/>
              <a:buChar char="●"/>
            </a:pPr>
            <a:r>
              <a:rPr lang="en-GB" sz="2400"/>
              <a:t>Some young carers feel a sense of guilt or responsibility, making it hard for them to reach out for support.  They may worry about the person they are caring for.</a:t>
            </a:r>
            <a:endParaRPr sz="24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Google Shape;235;p7"/>
          <p:cNvSpPr txBox="1">
            <a:spLocks noGrp="1"/>
          </p:cNvSpPr>
          <p:nvPr>
            <p:ph type="body" idx="1"/>
          </p:nvPr>
        </p:nvSpPr>
        <p:spPr>
          <a:xfrm>
            <a:off x="0" y="0"/>
            <a:ext cx="8937000" cy="4239300"/>
          </a:xfrm>
          <a:prstGeom prst="rect">
            <a:avLst/>
          </a:prstGeom>
          <a:noFill/>
          <a:ln>
            <a:noFill/>
          </a:ln>
        </p:spPr>
        <p:txBody>
          <a:bodyPr spcFirstLastPara="1" wrap="square" lIns="91425" tIns="91425" rIns="91425" bIns="91425" anchor="t" anchorCtr="0">
            <a:normAutofit/>
          </a:bodyPr>
          <a:lstStyle/>
          <a:p>
            <a:pPr marL="0" lvl="0" indent="0" algn="just" rtl="0">
              <a:lnSpc>
                <a:spcPct val="115000"/>
              </a:lnSpc>
              <a:spcBef>
                <a:spcPts val="0"/>
              </a:spcBef>
              <a:spcAft>
                <a:spcPts val="1200"/>
              </a:spcAft>
              <a:buSzPts val="1800"/>
              <a:buNone/>
            </a:pPr>
            <a:r>
              <a:rPr lang="en-GB" sz="2820">
                <a:solidFill>
                  <a:srgbClr val="E06666"/>
                </a:solidFill>
              </a:rPr>
              <a:t>Watch </a:t>
            </a:r>
            <a:r>
              <a:rPr lang="en-GB" sz="2820">
                <a:solidFill>
                  <a:srgbClr val="434343"/>
                </a:solidFill>
              </a:rPr>
              <a:t>this clip.  </a:t>
            </a:r>
            <a:r>
              <a:rPr lang="en-GB" sz="2820">
                <a:solidFill>
                  <a:srgbClr val="E06666"/>
                </a:solidFill>
              </a:rPr>
              <a:t>Discuss / consider</a:t>
            </a:r>
            <a:r>
              <a:rPr lang="en-GB" sz="2820">
                <a:solidFill>
                  <a:srgbClr val="434343"/>
                </a:solidFill>
              </a:rPr>
              <a:t> - How might you identify someone who is a young carer?  How could you support them as a friend?</a:t>
            </a:r>
            <a:endParaRPr sz="2400">
              <a:solidFill>
                <a:srgbClr val="434343"/>
              </a:solidFill>
            </a:endParaRPr>
          </a:p>
        </p:txBody>
      </p:sp>
      <p:pic>
        <p:nvPicPr>
          <p:cNvPr id="236" name="Google Shape;236;p7" descr="Across West Yorkshire, many young people care for members of their family. Young carers have told us that it can make a real difference to their lives and wellbeing when they are identified and supported as a young carer by their friends and teachers. In this film young carers are sharing how caring has an impact in their life and how others around them can support them. These are their words and their experiences." title="What we want you to know about being a young carer">
            <a:hlinkClick r:id="rId3"/>
          </p:cNvPr>
          <p:cNvPicPr preferRelativeResize="0"/>
          <p:nvPr/>
        </p:nvPicPr>
        <p:blipFill rotWithShape="1">
          <a:blip r:embed="rId4">
            <a:alphaModFix/>
          </a:blip>
          <a:srcRect/>
          <a:stretch/>
        </p:blipFill>
        <p:spPr>
          <a:xfrm>
            <a:off x="2773725" y="1560225"/>
            <a:ext cx="6370275" cy="3583275"/>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36"/>
                                        </p:tgtEl>
                                        <p:attrNameLst>
                                          <p:attrName>style.visibility</p:attrName>
                                        </p:attrNameLst>
                                      </p:cBhvr>
                                      <p:to>
                                        <p:strVal val="visible"/>
                                      </p:to>
                                    </p:set>
                                    <p:animEffect transition="in" filter="fade">
                                      <p:cBhvr>
                                        <p:cTn id="7" dur="1000"/>
                                        <p:tgtEl>
                                          <p:spTgt spid="2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Google Shape;241;p8"/>
          <p:cNvSpPr txBox="1">
            <a:spLocks noGrp="1"/>
          </p:cNvSpPr>
          <p:nvPr>
            <p:ph type="title"/>
          </p:nvPr>
        </p:nvSpPr>
        <p:spPr>
          <a:xfrm>
            <a:off x="0" y="0"/>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990"/>
              <a:buNone/>
            </a:pPr>
            <a:r>
              <a:rPr lang="en-GB" sz="2820">
                <a:solidFill>
                  <a:srgbClr val="E06666"/>
                </a:solidFill>
              </a:rPr>
              <a:t>Possible signs of a young carer</a:t>
            </a:r>
            <a:endParaRPr sz="2820">
              <a:solidFill>
                <a:srgbClr val="E06666"/>
              </a:solidFill>
            </a:endParaRPr>
          </a:p>
        </p:txBody>
      </p:sp>
      <p:sp>
        <p:nvSpPr>
          <p:cNvPr id="242" name="Google Shape;242;p8"/>
          <p:cNvSpPr txBox="1">
            <a:spLocks noGrp="1"/>
          </p:cNvSpPr>
          <p:nvPr>
            <p:ph type="body" idx="1"/>
          </p:nvPr>
        </p:nvSpPr>
        <p:spPr>
          <a:xfrm>
            <a:off x="0" y="521400"/>
            <a:ext cx="9144000" cy="4622100"/>
          </a:xfrm>
          <a:prstGeom prst="rect">
            <a:avLst/>
          </a:prstGeom>
          <a:noFill/>
          <a:ln>
            <a:noFill/>
          </a:ln>
        </p:spPr>
        <p:txBody>
          <a:bodyPr spcFirstLastPara="1" wrap="square" lIns="91425" tIns="91425" rIns="91425" bIns="91425" anchor="t" anchorCtr="0">
            <a:noAutofit/>
          </a:bodyPr>
          <a:lstStyle/>
          <a:p>
            <a:pPr marL="0" lvl="0" indent="0" algn="just" rtl="0">
              <a:lnSpc>
                <a:spcPct val="115000"/>
              </a:lnSpc>
              <a:spcBef>
                <a:spcPts val="0"/>
              </a:spcBef>
              <a:spcAft>
                <a:spcPts val="0"/>
              </a:spcAft>
              <a:buSzPts val="688"/>
              <a:buNone/>
            </a:pPr>
            <a:r>
              <a:rPr lang="en-GB" sz="1600">
                <a:solidFill>
                  <a:srgbClr val="E06666"/>
                </a:solidFill>
              </a:rPr>
              <a:t>Tiredness and Lack of Focus</a:t>
            </a:r>
            <a:r>
              <a:rPr lang="en-GB" sz="1600"/>
              <a:t>. Frequently appears exhausted or struggles to concentrate in class.</a:t>
            </a:r>
            <a:endParaRPr sz="1600"/>
          </a:p>
          <a:p>
            <a:pPr marL="0" lvl="0" indent="0" algn="just" rtl="0">
              <a:lnSpc>
                <a:spcPct val="115000"/>
              </a:lnSpc>
              <a:spcBef>
                <a:spcPts val="1200"/>
              </a:spcBef>
              <a:spcAft>
                <a:spcPts val="0"/>
              </a:spcAft>
              <a:buSzPts val="688"/>
              <a:buNone/>
            </a:pPr>
            <a:r>
              <a:rPr lang="en-GB" sz="1600">
                <a:solidFill>
                  <a:srgbClr val="E06666"/>
                </a:solidFill>
              </a:rPr>
              <a:t>Poor Attendance and Punctuality</a:t>
            </a:r>
            <a:r>
              <a:rPr lang="en-GB" sz="1600"/>
              <a:t>. Regularly arrives late or has frequent absences without clear explanations.</a:t>
            </a:r>
            <a:endParaRPr sz="1600"/>
          </a:p>
          <a:p>
            <a:pPr marL="0" lvl="0" indent="0" algn="just" rtl="0">
              <a:lnSpc>
                <a:spcPct val="115000"/>
              </a:lnSpc>
              <a:spcBef>
                <a:spcPts val="1200"/>
              </a:spcBef>
              <a:spcAft>
                <a:spcPts val="0"/>
              </a:spcAft>
              <a:buSzPts val="688"/>
              <a:buNone/>
            </a:pPr>
            <a:r>
              <a:rPr lang="en-GB" sz="1600">
                <a:solidFill>
                  <a:srgbClr val="E06666"/>
                </a:solidFill>
              </a:rPr>
              <a:t>Difficulty Completing Homework</a:t>
            </a:r>
            <a:r>
              <a:rPr lang="en-GB" sz="1600"/>
              <a:t>. Often hands in incomplete or missing homework. Seems anxious about deadlines but struggles to explain why.</a:t>
            </a:r>
            <a:endParaRPr sz="1600"/>
          </a:p>
          <a:p>
            <a:pPr marL="0" lvl="0" indent="0" algn="just" rtl="0">
              <a:lnSpc>
                <a:spcPct val="115000"/>
              </a:lnSpc>
              <a:spcBef>
                <a:spcPts val="1200"/>
              </a:spcBef>
              <a:spcAft>
                <a:spcPts val="0"/>
              </a:spcAft>
              <a:buSzPts val="688"/>
              <a:buNone/>
            </a:pPr>
            <a:r>
              <a:rPr lang="en-GB" sz="1600">
                <a:solidFill>
                  <a:srgbClr val="E06666"/>
                </a:solidFill>
              </a:rPr>
              <a:t>Emotional and Mental Health Struggles</a:t>
            </a:r>
            <a:r>
              <a:rPr lang="en-GB" sz="1600"/>
              <a:t>. Appears withdrawn, anxious, or easily overwhelmed. Displays mood swings, frustration, or signs of stress.</a:t>
            </a:r>
            <a:endParaRPr sz="1600"/>
          </a:p>
          <a:p>
            <a:pPr marL="0" lvl="0" indent="0" algn="just" rtl="0">
              <a:lnSpc>
                <a:spcPct val="115000"/>
              </a:lnSpc>
              <a:spcBef>
                <a:spcPts val="1200"/>
              </a:spcBef>
              <a:spcAft>
                <a:spcPts val="0"/>
              </a:spcAft>
              <a:buSzPts val="688"/>
              <a:buNone/>
            </a:pPr>
            <a:r>
              <a:rPr lang="en-GB" sz="1600">
                <a:solidFill>
                  <a:srgbClr val="E06666"/>
                </a:solidFill>
              </a:rPr>
              <a:t>Social Isolation</a:t>
            </a:r>
            <a:r>
              <a:rPr lang="en-GB" sz="1600"/>
              <a:t>. Avoids social activities, clubs, or school trips.</a:t>
            </a:r>
            <a:endParaRPr sz="1600"/>
          </a:p>
          <a:p>
            <a:pPr marL="0" lvl="0" indent="0" algn="just" rtl="0">
              <a:lnSpc>
                <a:spcPct val="115000"/>
              </a:lnSpc>
              <a:spcBef>
                <a:spcPts val="1200"/>
              </a:spcBef>
              <a:spcAft>
                <a:spcPts val="0"/>
              </a:spcAft>
              <a:buSzPts val="688"/>
              <a:buNone/>
            </a:pPr>
            <a:r>
              <a:rPr lang="en-GB" sz="1600">
                <a:solidFill>
                  <a:srgbClr val="E06666"/>
                </a:solidFill>
              </a:rPr>
              <a:t>Physical Signs of Responsibility</a:t>
            </a:r>
            <a:r>
              <a:rPr lang="en-GB" sz="1600"/>
              <a:t>. Talks about caring for someone at home (e.g., cooking, helping with medication, doing household chores). Mentions looking after siblings or an ill/disabled family member.</a:t>
            </a:r>
            <a:endParaRPr sz="1600"/>
          </a:p>
          <a:p>
            <a:pPr marL="0" lvl="0" indent="0" algn="just" rtl="0">
              <a:lnSpc>
                <a:spcPct val="115000"/>
              </a:lnSpc>
              <a:spcBef>
                <a:spcPts val="1200"/>
              </a:spcBef>
              <a:spcAft>
                <a:spcPts val="1200"/>
              </a:spcAft>
              <a:buSzPts val="688"/>
              <a:buNone/>
            </a:pPr>
            <a:r>
              <a:rPr lang="en-GB" sz="1600">
                <a:solidFill>
                  <a:srgbClr val="E06666"/>
                </a:solidFill>
              </a:rPr>
              <a:t>Low Aspirations or Reluctance to Talk About the Future</a:t>
            </a:r>
            <a:r>
              <a:rPr lang="en-GB" sz="1600"/>
              <a:t>. Avoids discussions about future education or career plans.  Expresses a need to stay at home rather than pursuing further studies or work.</a:t>
            </a:r>
            <a:endParaRPr sz="160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968</Words>
  <Application>Microsoft Office PowerPoint</Application>
  <PresentationFormat>On-screen Show (16:9)</PresentationFormat>
  <Paragraphs>72</Paragraphs>
  <Slides>13</Slides>
  <Notes>13</Notes>
  <HiddenSlides>0</HiddenSlides>
  <MMClips>0</MMClips>
  <ScaleCrop>false</ScaleCrop>
  <HeadingPairs>
    <vt:vector size="6" baseType="variant">
      <vt:variant>
        <vt:lpstr>Fonts Used</vt:lpstr>
      </vt:variant>
      <vt:variant>
        <vt:i4>1</vt:i4>
      </vt:variant>
      <vt:variant>
        <vt:lpstr>Theme</vt:lpstr>
      </vt:variant>
      <vt:variant>
        <vt:i4>3</vt:i4>
      </vt:variant>
      <vt:variant>
        <vt:lpstr>Slide Titles</vt:lpstr>
      </vt:variant>
      <vt:variant>
        <vt:i4>13</vt:i4>
      </vt:variant>
    </vt:vector>
  </HeadingPairs>
  <TitlesOfParts>
    <vt:vector size="17" baseType="lpstr">
      <vt:lpstr>Arial</vt:lpstr>
      <vt:lpstr>Simple Light</vt:lpstr>
      <vt:lpstr>Simple Light</vt:lpstr>
      <vt:lpstr>Simple Light</vt:lpstr>
      <vt:lpstr>PowerPoint Presentation</vt:lpstr>
      <vt:lpstr>PowerPoint Presentation</vt:lpstr>
      <vt:lpstr>Rights Respecting Schools</vt:lpstr>
      <vt:lpstr>Starter</vt:lpstr>
      <vt:lpstr>Starter Feedback</vt:lpstr>
      <vt:lpstr>PowerPoint Presentation</vt:lpstr>
      <vt:lpstr>Possible Challenges for Young Carers</vt:lpstr>
      <vt:lpstr>PowerPoint Presentation</vt:lpstr>
      <vt:lpstr>Possible signs of a young carer</vt:lpstr>
      <vt:lpstr>How you could support a young carer as a friend</vt:lpstr>
      <vt:lpstr>Ask an Expert</vt:lpstr>
      <vt:lpstr>Plenary</vt:lpstr>
      <vt:lpstr>Careers Link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Isaac, Alyssa</dc:creator>
  <cp:lastModifiedBy>Alyssa Isaac</cp:lastModifiedBy>
  <cp:revision>1</cp:revision>
  <dcterms:modified xsi:type="dcterms:W3CDTF">2026-05-20T15:04:51Z</dcterms:modified>
</cp:coreProperties>
</file>