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2"/>
  </p:notesMasterIdLst>
  <p:sldIdLst>
    <p:sldId id="256" r:id="rId5"/>
    <p:sldId id="281"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8" r:id="rId31"/>
  </p:sldIdLst>
  <p:sldSz cx="18288000" cy="10287000"/>
  <p:notesSz cx="6858000" cy="9144000"/>
  <p:embeddedFontLst>
    <p:embeddedFont>
      <p:font typeface="Bobby Jones Soft" panose="020B0604020202020204" charset="0"/>
      <p:regular r:id="rId33"/>
    </p:embeddedFont>
    <p:embeddedFont>
      <p:font typeface="Glacial Indifference" panose="020B0604020202020204" charset="0"/>
      <p:regular r:id="rId34"/>
    </p:embeddedFont>
    <p:embeddedFont>
      <p:font typeface="Glacial Indifference Bold" panose="020B0604020202020204" charset="0"/>
      <p:regular r:id="rId35"/>
      <p:bold r:id="rId36"/>
    </p:embeddedFont>
    <p:embeddedFont>
      <p:font typeface="Glacial Indifference Italics" panose="020B0604020202020204" charset="0"/>
      <p:regular r:id="rId37"/>
    </p:embeddedFont>
    <p:embeddedFont>
      <p:font typeface="Playpen Sans" panose="020B0604020202020204"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F4C6CB-1822-432C-A504-04E2DB6100D5}" v="2" dt="2025-12-12T12:17:30.9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6478" autoAdjust="0"/>
  </p:normalViewPr>
  <p:slideViewPr>
    <p:cSldViewPr>
      <p:cViewPr varScale="1">
        <p:scale>
          <a:sx n="50" d="100"/>
          <a:sy n="50" d="100"/>
        </p:scale>
        <p:origin x="6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yssa Isaac" userId="3ae7964d-d2b5-42a3-b882-d9fb709f2af0" providerId="ADAL" clId="{2FB189AD-3EAB-48A6-BBC1-D0C2C6A74715}"/>
    <pc:docChg chg="custSel modSld">
      <pc:chgData name="Alyssa Isaac" userId="3ae7964d-d2b5-42a3-b882-d9fb709f2af0" providerId="ADAL" clId="{2FB189AD-3EAB-48A6-BBC1-D0C2C6A74715}" dt="2025-12-12T12:17:30.997" v="14"/>
      <pc:docMkLst>
        <pc:docMk/>
      </pc:docMkLst>
      <pc:sldChg chg="addSp delSp modSp mod delAnim modAnim modNotesTx">
        <pc:chgData name="Alyssa Isaac" userId="3ae7964d-d2b5-42a3-b882-d9fb709f2af0" providerId="ADAL" clId="{2FB189AD-3EAB-48A6-BBC1-D0C2C6A74715}" dt="2025-12-12T12:17:16.918" v="12"/>
        <pc:sldMkLst>
          <pc:docMk/>
          <pc:sldMk cId="0" sldId="269"/>
        </pc:sldMkLst>
        <pc:picChg chg="add mod">
          <ac:chgData name="Alyssa Isaac" userId="3ae7964d-d2b5-42a3-b882-d9fb709f2af0" providerId="ADAL" clId="{2FB189AD-3EAB-48A6-BBC1-D0C2C6A74715}" dt="2025-12-12T12:17:16.918" v="12"/>
          <ac:picMkLst>
            <pc:docMk/>
            <pc:sldMk cId="0" sldId="269"/>
            <ac:picMk id="5" creationId="{B7FCF083-3BFB-C567-97E2-E5185696433C}"/>
          </ac:picMkLst>
        </pc:picChg>
        <pc:picChg chg="add del mod">
          <ac:chgData name="Alyssa Isaac" userId="3ae7964d-d2b5-42a3-b882-d9fb709f2af0" providerId="ADAL" clId="{2FB189AD-3EAB-48A6-BBC1-D0C2C6A74715}" dt="2025-12-12T12:16:52.880" v="11" actId="478"/>
          <ac:picMkLst>
            <pc:docMk/>
            <pc:sldMk cId="0" sldId="269"/>
            <ac:picMk id="6" creationId="{955E0519-96FE-A1CB-D535-6DB8D5DEAD93}"/>
          </ac:picMkLst>
        </pc:picChg>
      </pc:sldChg>
      <pc:sldChg chg="addSp delSp modSp mod delAnim modAnim">
        <pc:chgData name="Alyssa Isaac" userId="3ae7964d-d2b5-42a3-b882-d9fb709f2af0" providerId="ADAL" clId="{2FB189AD-3EAB-48A6-BBC1-D0C2C6A74715}" dt="2025-12-12T12:17:30.997" v="14"/>
        <pc:sldMkLst>
          <pc:docMk/>
          <pc:sldMk cId="0" sldId="279"/>
        </pc:sldMkLst>
        <pc:picChg chg="del">
          <ac:chgData name="Alyssa Isaac" userId="3ae7964d-d2b5-42a3-b882-d9fb709f2af0" providerId="ADAL" clId="{2FB189AD-3EAB-48A6-BBC1-D0C2C6A74715}" dt="2025-12-12T12:17:21.737" v="13" actId="478"/>
          <ac:picMkLst>
            <pc:docMk/>
            <pc:sldMk cId="0" sldId="279"/>
            <ac:picMk id="5" creationId="{AFFB4DBF-489A-BC71-0E8B-179933DFBF30}"/>
          </ac:picMkLst>
        </pc:picChg>
        <pc:picChg chg="add mod">
          <ac:chgData name="Alyssa Isaac" userId="3ae7964d-d2b5-42a3-b882-d9fb709f2af0" providerId="ADAL" clId="{2FB189AD-3EAB-48A6-BBC1-D0C2C6A74715}" dt="2025-12-12T12:17:30.997" v="14"/>
          <ac:picMkLst>
            <pc:docMk/>
            <pc:sldMk cId="0" sldId="279"/>
            <ac:picMk id="6" creationId="{17862C76-2C2E-33B5-E711-0DAD8A35386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12.12.2025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GB" b="0" i="0" dirty="0">
                <a:effectLst/>
              </a:rPr>
              <a:t>The slide poses a question to be put to the class/group. The topic may or may not be one which young people have thought about, explore why so? Introduce the topic of infertility and explain what this means. Ask the class if they can think of things that might contribute to infertility in men and women. Of course, be sensitive to the fact that some young people will come from families where fertility is a concern. </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GB" b="0" i="0" dirty="0">
                <a:effectLst/>
              </a:rPr>
              <a:t>Slides 17 &amp; 18 explain what this is and how common it is, highlighting that the occurrence of miscarriage increases with the age of the woman. Ensure the class understands that miscarriage usually is not caused by anything a woman has or hasn’t done, and is more common than people think. Explain that although it is common, miscarriage is not always widely talked about. Ask the class why they think this might be?</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GB" b="0" i="0" dirty="0">
                <a:effectLst/>
              </a:rPr>
              <a:t>Explain that sometimes a person will choose not to start a family, and that this is a personal decision for everyone to make themselves. Tell the class that if a person is sexually active but does not wish to start a family, they should be using contraception.</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GB" b="0" i="0" dirty="0">
                <a:effectLst/>
              </a:rPr>
              <a:t>Share the scenarios on the following slides and ask the class which type of contraceptive option would be best for the people involved. Refer to Teacher Handout to help guide discussion/answers.</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997264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GB" b="0" i="0" dirty="0">
                <a:effectLst/>
              </a:rPr>
              <a:t>Explain that as the class/group have been thinking about fertility and reproduction there comes a natural time in a woman’s life where hormones decline - this can affect how she feels physically and mentally. Use the slides to discuss – checking current awareness/knowledge and what is new. </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https://youtu.be/cheqkrcHkrI </a:t>
            </a:r>
          </a:p>
          <a:p>
            <a:endParaRPr lang="en-US" dirty="0"/>
          </a:p>
          <a:p>
            <a:r>
              <a:rPr lang="en-GB" b="0" i="0" dirty="0">
                <a:effectLst/>
              </a:rPr>
              <a:t>Watch this short film together and afterwards check understanding and ask young people to consider: as menopause is such a natural part of a woman’s life how can we best support women when they go through it? At home? At work? </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If time permits, this slide can be further developed into a collective, group reflection.</a:t>
            </a:r>
          </a:p>
          <a:p>
            <a:endParaRPr lang="en-US"/>
          </a:p>
          <a:p>
            <a:r>
              <a:rPr lang="en-US"/>
              <a:t>Please ask students to discuss what Attributes (e.g. honesty, integrity, courage, humility, generosity, self-worth, kindness, trustworthiness etc) they have used during this lesson.</a:t>
            </a:r>
          </a:p>
          <a:p>
            <a:endParaRPr lang="en-US"/>
          </a:p>
          <a:p>
            <a:r>
              <a:rPr lang="en-US"/>
              <a:t>What Skills (e.g. oracy, empathy, compassion, presentation, assertiveness, active listening, interpersonal skills, positive peer pressure, capacity to resist unwelcome pressure, distinguish between fact &amp; opinion , etc.</a:t>
            </a:r>
          </a:p>
          <a:p>
            <a:endParaRPr lang="en-US"/>
          </a:p>
          <a:p>
            <a:r>
              <a:rPr lang="en-US"/>
              <a:t>What Knowledge have they used, or developed during this lesson?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GB" b="0" i="0" dirty="0">
                <a:effectLst/>
              </a:rPr>
              <a:t>Share the ‘Do It Now’ task. Ask students to write down any of the contraceptive options they can remember learning about in previous lessons/years.</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b="0" i="0" dirty="0">
                <a:effectLst/>
              </a:rPr>
              <a:t>Introduce the lesson and learning objectives. </a:t>
            </a:r>
          </a:p>
          <a:p>
            <a:endParaRPr lang="en-GB" b="0" i="0" dirty="0">
              <a:effectLst/>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3697633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you would like the class to create a list of 'agreements' for how everyone will behave and treat one another in the class. Ensure a common understanding. For example:</a:t>
            </a:r>
          </a:p>
          <a:p>
            <a:endParaRPr lang="en-US"/>
          </a:p>
          <a:p>
            <a:r>
              <a:rPr lang="en-US"/>
              <a:t>1. We will treat one another with kindness and respect (listening to each other, speaking one at a time, etc)</a:t>
            </a:r>
          </a:p>
          <a:p>
            <a:r>
              <a:rPr lang="en-US"/>
              <a:t>2. We all have the right to 'pass' on answering a question or participating in an activity that makes us feel uncomfortable.</a:t>
            </a:r>
          </a:p>
          <a:p>
            <a:r>
              <a:rPr lang="en-US"/>
              <a:t>3. We can disagree but will not pass judgments, make fun of, or or put anybody down. 'Challenge the opinion, not the person.'</a:t>
            </a:r>
          </a:p>
          <a:p>
            <a:r>
              <a:rPr lang="en-US"/>
              <a:t>4. Asking questions is encouraged and will be valued by our teacher. We do not ask questions to purposefully embarrass or belittle another.</a:t>
            </a:r>
          </a:p>
          <a:p>
            <a:endParaRPr lang="en-US"/>
          </a:p>
          <a:p>
            <a:r>
              <a:rPr lang="en-US"/>
              <a:t>*Feel free to change the agreements to suit your class, and ask whether there are any others they'd add to the list in order to create a safe, comfortable learning environment.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effectLst/>
              </a:rPr>
              <a:t>Explain this lesson is about human fertility and reproduction. Acknowledge that pregnancy and trying to conceive a baby can be stressful times for families. Also state that there is no assumption that the young people want to have children – they may not. Also note, the experience of miscarriage is very difficult for people, but all the aspects of the activity today are about aspects of human fertility and reproduction. </a:t>
            </a:r>
            <a:endParaRPr lang="en-GB"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effectLst/>
              </a:rPr>
              <a:t>Slides 8-10 review prior learning about sex/reproduction/conception/pregnancy. </a:t>
            </a:r>
            <a:endParaRPr lang="en-US"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3E0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ideo" Target="https://www.youtube.com/embed/XEfnq4Q4bfk?feature=oembed" TargetMode="Externa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ideo" Target="https://www.youtube.com/embed/cheqkrcHkrI?feature=oembed" TargetMode="Externa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22884" y="923925"/>
            <a:ext cx="6044381" cy="892582"/>
          </a:xfrm>
          <a:prstGeom prst="rect">
            <a:avLst/>
          </a:prstGeom>
        </p:spPr>
        <p:txBody>
          <a:bodyPr lIns="0" tIns="0" rIns="0" bIns="0" rtlCol="0" anchor="t">
            <a:spAutoFit/>
          </a:bodyPr>
          <a:lstStyle/>
          <a:p>
            <a:pPr algn="ctr">
              <a:lnSpc>
                <a:spcPts val="7270"/>
              </a:lnSpc>
            </a:pPr>
            <a:r>
              <a:rPr lang="en-US" sz="5192">
                <a:solidFill>
                  <a:srgbClr val="000000"/>
                </a:solidFill>
                <a:latin typeface="Bobby Jones Soft"/>
                <a:ea typeface="Bobby Jones Soft"/>
                <a:cs typeface="Bobby Jones Soft"/>
                <a:sym typeface="Bobby Jones Soft"/>
              </a:rPr>
              <a:t>teacher slide</a:t>
            </a:r>
          </a:p>
        </p:txBody>
      </p:sp>
      <p:sp>
        <p:nvSpPr>
          <p:cNvPr id="6" name="TextBox 6"/>
          <p:cNvSpPr txBox="1"/>
          <p:nvPr/>
        </p:nvSpPr>
        <p:spPr>
          <a:xfrm>
            <a:off x="1028700" y="2643770"/>
            <a:ext cx="15584559" cy="1689565"/>
          </a:xfrm>
          <a:prstGeom prst="rect">
            <a:avLst/>
          </a:prstGeom>
        </p:spPr>
        <p:txBody>
          <a:bodyPr lIns="0" tIns="0" rIns="0" bIns="0" rtlCol="0" anchor="t">
            <a:spAutoFit/>
          </a:bodyPr>
          <a:lstStyle/>
          <a:p>
            <a:pPr algn="l">
              <a:lnSpc>
                <a:spcPts val="4479"/>
              </a:lnSpc>
              <a:spcBef>
                <a:spcPct val="0"/>
              </a:spcBef>
            </a:pPr>
            <a:r>
              <a:rPr lang="en-US" sz="3199" dirty="0">
                <a:solidFill>
                  <a:srgbClr val="000000"/>
                </a:solidFill>
                <a:latin typeface="Glacial Indifference" panose="020B0604020202020204" charset="0"/>
                <a:ea typeface="Canva Sans"/>
                <a:cs typeface="Canva Sans"/>
                <a:sym typeface="Canva Sans"/>
              </a:rPr>
              <a:t>This lesson explores human fertility and includes some discussion around infertility and miscarriage. Be mindful of any teachers or students who may have personal experience with these issues and may be affected by these discussions.</a:t>
            </a:r>
          </a:p>
        </p:txBody>
      </p:sp>
      <p:sp>
        <p:nvSpPr>
          <p:cNvPr id="7" name="TextBox 7"/>
          <p:cNvSpPr txBox="1"/>
          <p:nvPr/>
        </p:nvSpPr>
        <p:spPr>
          <a:xfrm>
            <a:off x="1028700" y="5694804"/>
            <a:ext cx="15584559" cy="2266646"/>
          </a:xfrm>
          <a:prstGeom prst="rect">
            <a:avLst/>
          </a:prstGeom>
        </p:spPr>
        <p:txBody>
          <a:bodyPr lIns="0" tIns="0" rIns="0" bIns="0" rtlCol="0" anchor="t">
            <a:spAutoFit/>
          </a:bodyPr>
          <a:lstStyle/>
          <a:p>
            <a:pPr algn="l">
              <a:lnSpc>
                <a:spcPts val="4479"/>
              </a:lnSpc>
              <a:spcBef>
                <a:spcPct val="0"/>
              </a:spcBef>
            </a:pPr>
            <a:r>
              <a:rPr lang="en-US" sz="3199" dirty="0">
                <a:solidFill>
                  <a:srgbClr val="000000"/>
                </a:solidFill>
                <a:latin typeface="Glacial Indifference" panose="020B0604020202020204" charset="0"/>
                <a:ea typeface="Canva Sans"/>
                <a:cs typeface="Canva Sans"/>
                <a:sym typeface="Canva Sans"/>
              </a:rPr>
              <a:t>When talking about fertility, explain that although students might not be thinking about fertility and parenthood yet, it is important for them to have the knowledge to make an informed decision about when, if and how to start a family in the future. This includes contraceptive options, which are revisited in this lesson.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a:off x="12868063" y="1139695"/>
            <a:ext cx="2532426" cy="3032845"/>
          </a:xfrm>
          <a:custGeom>
            <a:avLst/>
            <a:gdLst/>
            <a:ahLst/>
            <a:cxnLst/>
            <a:rect l="l" t="t" r="r" b="b"/>
            <a:pathLst>
              <a:path w="2532426" h="3032845">
                <a:moveTo>
                  <a:pt x="0" y="0"/>
                </a:moveTo>
                <a:lnTo>
                  <a:pt x="2532425" y="0"/>
                </a:lnTo>
                <a:lnTo>
                  <a:pt x="2532425" y="3032845"/>
                </a:lnTo>
                <a:lnTo>
                  <a:pt x="0" y="30328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TextBox 6"/>
          <p:cNvSpPr txBox="1"/>
          <p:nvPr/>
        </p:nvSpPr>
        <p:spPr>
          <a:xfrm>
            <a:off x="1381006" y="1345118"/>
            <a:ext cx="9211110" cy="2827422"/>
          </a:xfrm>
          <a:prstGeom prst="rect">
            <a:avLst/>
          </a:prstGeom>
        </p:spPr>
        <p:txBody>
          <a:bodyPr lIns="0" tIns="0" rIns="0" bIns="0" rtlCol="0" anchor="t">
            <a:spAutoFit/>
          </a:bodyPr>
          <a:lstStyle/>
          <a:p>
            <a:pPr algn="just">
              <a:lnSpc>
                <a:spcPts val="4508"/>
              </a:lnSpc>
            </a:pPr>
            <a:r>
              <a:rPr lang="en-US" sz="3220" spc="-28">
                <a:solidFill>
                  <a:srgbClr val="000000"/>
                </a:solidFill>
                <a:latin typeface="Glacial Indifference"/>
                <a:ea typeface="Glacial Indifference"/>
                <a:cs typeface="Glacial Indifference"/>
                <a:sym typeface="Glacial Indifference"/>
              </a:rPr>
              <a:t>Other babies are created when a man gives his sperm to the woman, this is called being a donor. She puts the sperm inside her vagina. If the sperm swim to meet her egg, she can become pregnant.</a:t>
            </a:r>
          </a:p>
          <a:p>
            <a:pPr algn="just">
              <a:lnSpc>
                <a:spcPts val="4508"/>
              </a:lnSpc>
              <a:spcBef>
                <a:spcPct val="0"/>
              </a:spcBef>
            </a:pPr>
            <a:endParaRPr lang="en-US" sz="3220" spc="-28">
              <a:solidFill>
                <a:srgbClr val="000000"/>
              </a:solidFill>
              <a:latin typeface="Glacial Indifference"/>
              <a:ea typeface="Glacial Indifference"/>
              <a:cs typeface="Glacial Indifference"/>
              <a:sym typeface="Glacial Indifference"/>
            </a:endParaRPr>
          </a:p>
        </p:txBody>
      </p:sp>
      <p:sp>
        <p:nvSpPr>
          <p:cNvPr id="7" name="TextBox 7"/>
          <p:cNvSpPr txBox="1"/>
          <p:nvPr/>
        </p:nvSpPr>
        <p:spPr>
          <a:xfrm>
            <a:off x="4626614" y="5937600"/>
            <a:ext cx="9034773" cy="1573868"/>
          </a:xfrm>
          <a:prstGeom prst="rect">
            <a:avLst/>
          </a:prstGeom>
        </p:spPr>
        <p:txBody>
          <a:bodyPr lIns="0" tIns="0" rIns="0" bIns="0" rtlCol="0" anchor="t">
            <a:spAutoFit/>
          </a:bodyPr>
          <a:lstStyle/>
          <a:p>
            <a:pPr algn="just">
              <a:lnSpc>
                <a:spcPts val="6358"/>
              </a:lnSpc>
              <a:spcBef>
                <a:spcPct val="0"/>
              </a:spcBef>
            </a:pPr>
            <a:r>
              <a:rPr lang="en-US" sz="4541" b="1" spc="-40">
                <a:solidFill>
                  <a:srgbClr val="000000"/>
                </a:solidFill>
                <a:latin typeface="Glacial Indifference Bold"/>
                <a:ea typeface="Glacial Indifference Bold"/>
                <a:cs typeface="Glacial Indifference Bold"/>
                <a:sym typeface="Glacial Indifference Bold"/>
              </a:rPr>
              <a:t>These are all perfectly normal and valid ways to start a family!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532611" y="1223190"/>
            <a:ext cx="15222777" cy="8035110"/>
          </a:xfrm>
          <a:prstGeom prst="rect">
            <a:avLst/>
          </a:prstGeom>
        </p:spPr>
        <p:txBody>
          <a:bodyPr lIns="0" tIns="0" rIns="0" bIns="0" rtlCol="0" anchor="t">
            <a:spAutoFit/>
          </a:bodyPr>
          <a:lstStyle/>
          <a:p>
            <a:pPr algn="just">
              <a:lnSpc>
                <a:spcPts val="4944"/>
              </a:lnSpc>
            </a:pPr>
            <a:r>
              <a:rPr lang="en-US" sz="3532" b="1" spc="-31">
                <a:solidFill>
                  <a:srgbClr val="000000"/>
                </a:solidFill>
                <a:latin typeface="Glacial Indifference Bold"/>
                <a:ea typeface="Glacial Indifference Bold"/>
                <a:cs typeface="Glacial Indifference Bold"/>
                <a:sym typeface="Glacial Indifference Bold"/>
              </a:rPr>
              <a:t>Have you ever thought about your fertility?</a:t>
            </a:r>
          </a:p>
          <a:p>
            <a:pPr algn="just">
              <a:lnSpc>
                <a:spcPts val="4944"/>
              </a:lnSpc>
            </a:pPr>
            <a:endParaRPr lang="en-US" sz="3532" b="1" spc="-31">
              <a:solidFill>
                <a:srgbClr val="000000"/>
              </a:solidFill>
              <a:latin typeface="Glacial Indifference Bold"/>
              <a:ea typeface="Glacial Indifference Bold"/>
              <a:cs typeface="Glacial Indifference Bold"/>
              <a:sym typeface="Glacial Indifference Bold"/>
            </a:endParaRPr>
          </a:p>
          <a:p>
            <a:pPr algn="just">
              <a:lnSpc>
                <a:spcPts val="4944"/>
              </a:lnSpc>
            </a:pPr>
            <a:r>
              <a:rPr lang="en-US" sz="3532" spc="-31">
                <a:solidFill>
                  <a:srgbClr val="000000"/>
                </a:solidFill>
                <a:latin typeface="Glacial Indifference"/>
                <a:ea typeface="Glacial Indifference"/>
                <a:cs typeface="Glacial Indifference"/>
                <a:sym typeface="Glacial Indifference"/>
              </a:rPr>
              <a:t>Women have a hormonal cycle which determines when they can get pregnant. The cycle is approximately twenty-eight days long, with a fertile period of five days per cycle, but this does vary between women. </a:t>
            </a:r>
          </a:p>
          <a:p>
            <a:pPr algn="just">
              <a:lnSpc>
                <a:spcPts val="4944"/>
              </a:lnSpc>
            </a:pPr>
            <a:endParaRPr lang="en-US" sz="3532" spc="-31">
              <a:solidFill>
                <a:srgbClr val="000000"/>
              </a:solidFill>
              <a:latin typeface="Glacial Indifference"/>
              <a:ea typeface="Glacial Indifference"/>
              <a:cs typeface="Glacial Indifference"/>
              <a:sym typeface="Glacial Indifference"/>
            </a:endParaRPr>
          </a:p>
          <a:p>
            <a:pPr algn="just">
              <a:lnSpc>
                <a:spcPts val="4944"/>
              </a:lnSpc>
            </a:pPr>
            <a:r>
              <a:rPr lang="en-US" sz="3532" spc="-31">
                <a:solidFill>
                  <a:srgbClr val="000000"/>
                </a:solidFill>
                <a:latin typeface="Glacial Indifference"/>
                <a:ea typeface="Glacial Indifference"/>
                <a:cs typeface="Glacial Indifference"/>
                <a:sym typeface="Glacial Indifference"/>
              </a:rPr>
              <a:t>Men are fertile continuously, and their sperm quality is affected by their health, frequency of ejaculation, and environmental factors. </a:t>
            </a:r>
          </a:p>
          <a:p>
            <a:pPr algn="just">
              <a:lnSpc>
                <a:spcPts val="4944"/>
              </a:lnSpc>
            </a:pPr>
            <a:endParaRPr lang="en-US" sz="3532" spc="-31">
              <a:solidFill>
                <a:srgbClr val="000000"/>
              </a:solidFill>
              <a:latin typeface="Glacial Indifference"/>
              <a:ea typeface="Glacial Indifference"/>
              <a:cs typeface="Glacial Indifference"/>
              <a:sym typeface="Glacial Indifference"/>
            </a:endParaRPr>
          </a:p>
          <a:p>
            <a:pPr algn="just">
              <a:lnSpc>
                <a:spcPts val="4944"/>
              </a:lnSpc>
            </a:pPr>
            <a:r>
              <a:rPr lang="en-US" sz="3532" spc="-31">
                <a:solidFill>
                  <a:srgbClr val="000000"/>
                </a:solidFill>
                <a:latin typeface="Glacial Indifference"/>
                <a:ea typeface="Glacial Indifference"/>
                <a:cs typeface="Glacial Indifference"/>
                <a:sym typeface="Glacial Indifference"/>
              </a:rPr>
              <a:t>Everybody has a different level of fertility. </a:t>
            </a:r>
          </a:p>
          <a:p>
            <a:pPr algn="just">
              <a:lnSpc>
                <a:spcPts val="4944"/>
              </a:lnSpc>
            </a:pPr>
            <a:endParaRPr lang="en-US" sz="3532" spc="-31">
              <a:solidFill>
                <a:srgbClr val="000000"/>
              </a:solidFill>
              <a:latin typeface="Glacial Indifference"/>
              <a:ea typeface="Glacial Indifference"/>
              <a:cs typeface="Glacial Indifference"/>
              <a:sym typeface="Glacial Indifference"/>
            </a:endParaRPr>
          </a:p>
          <a:p>
            <a:pPr algn="just">
              <a:lnSpc>
                <a:spcPts val="4944"/>
              </a:lnSpc>
            </a:pPr>
            <a:endParaRPr lang="en-US" sz="3532" spc="-31">
              <a:solidFill>
                <a:srgbClr val="000000"/>
              </a:solidFill>
              <a:latin typeface="Glacial Indifference"/>
              <a:ea typeface="Glacial Indifference"/>
              <a:cs typeface="Glacial Indifference"/>
              <a:sym typeface="Glacial Indifference"/>
            </a:endParaRPr>
          </a:p>
          <a:p>
            <a:pPr algn="just">
              <a:lnSpc>
                <a:spcPts val="4944"/>
              </a:lnSpc>
              <a:spcBef>
                <a:spcPct val="0"/>
              </a:spcBef>
            </a:pPr>
            <a:endParaRPr lang="en-US" sz="3532" spc="-31">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381006" y="1326068"/>
            <a:ext cx="15651405" cy="8410699"/>
          </a:xfrm>
          <a:prstGeom prst="rect">
            <a:avLst/>
          </a:prstGeom>
        </p:spPr>
        <p:txBody>
          <a:bodyPr lIns="0" tIns="0" rIns="0" bIns="0" rtlCol="0" anchor="t">
            <a:spAutoFit/>
          </a:bodyPr>
          <a:lstStyle/>
          <a:p>
            <a:pPr algn="just">
              <a:lnSpc>
                <a:spcPts val="5539"/>
              </a:lnSpc>
            </a:pPr>
            <a:r>
              <a:rPr lang="en-US" sz="3956" spc="-35">
                <a:solidFill>
                  <a:srgbClr val="000000"/>
                </a:solidFill>
                <a:latin typeface="Glacial Indifference"/>
                <a:ea typeface="Glacial Indifference"/>
                <a:cs typeface="Glacial Indifference"/>
                <a:sym typeface="Glacial Indifference"/>
              </a:rPr>
              <a:t>Some women get pregnant quickly, but for others it can take longer. If a woman cannot get pregnant this may be because she or a male partner may be </a:t>
            </a:r>
            <a:r>
              <a:rPr lang="en-US" sz="3956" b="1" spc="-35">
                <a:solidFill>
                  <a:srgbClr val="000000"/>
                </a:solidFill>
                <a:latin typeface="Glacial Indifference Bold"/>
                <a:ea typeface="Glacial Indifference Bold"/>
                <a:cs typeface="Glacial Indifference Bold"/>
                <a:sym typeface="Glacial Indifference Bold"/>
              </a:rPr>
              <a:t>infertile. </a:t>
            </a:r>
          </a:p>
          <a:p>
            <a:pPr algn="just">
              <a:lnSpc>
                <a:spcPts val="5539"/>
              </a:lnSpc>
            </a:pPr>
            <a:endParaRPr lang="en-US" sz="3956" b="1" spc="-35">
              <a:solidFill>
                <a:srgbClr val="000000"/>
              </a:solidFill>
              <a:latin typeface="Glacial Indifference Bold"/>
              <a:ea typeface="Glacial Indifference Bold"/>
              <a:cs typeface="Glacial Indifference Bold"/>
              <a:sym typeface="Glacial Indifference Bold"/>
            </a:endParaRPr>
          </a:p>
          <a:p>
            <a:pPr algn="just">
              <a:lnSpc>
                <a:spcPts val="5539"/>
              </a:lnSpc>
            </a:pPr>
            <a:r>
              <a:rPr lang="en-US" sz="3956" spc="-35">
                <a:solidFill>
                  <a:srgbClr val="000000"/>
                </a:solidFill>
                <a:latin typeface="Glacial Indifference"/>
                <a:ea typeface="Glacial Indifference"/>
                <a:cs typeface="Glacial Indifference"/>
                <a:sym typeface="Glacial Indifference"/>
              </a:rPr>
              <a:t>There are a number of things can cause infertility, many can be treated successfully. </a:t>
            </a:r>
          </a:p>
          <a:p>
            <a:pPr algn="just">
              <a:lnSpc>
                <a:spcPts val="5539"/>
              </a:lnSpc>
            </a:pPr>
            <a:endParaRPr lang="en-US" sz="3956" spc="-35">
              <a:solidFill>
                <a:srgbClr val="000000"/>
              </a:solidFill>
              <a:latin typeface="Glacial Indifference"/>
              <a:ea typeface="Glacial Indifference"/>
              <a:cs typeface="Glacial Indifference"/>
              <a:sym typeface="Glacial Indifference"/>
            </a:endParaRPr>
          </a:p>
          <a:p>
            <a:pPr algn="just">
              <a:lnSpc>
                <a:spcPts val="5539"/>
              </a:lnSpc>
            </a:pPr>
            <a:r>
              <a:rPr lang="en-US" sz="3956" spc="-35">
                <a:solidFill>
                  <a:srgbClr val="000000"/>
                </a:solidFill>
                <a:latin typeface="Glacial Indifference"/>
                <a:ea typeface="Glacial Indifference"/>
                <a:cs typeface="Glacial Indifference"/>
                <a:sym typeface="Glacial Indifference"/>
              </a:rPr>
              <a:t>What kinds of things do you think can cause infertility in men and women?</a:t>
            </a:r>
          </a:p>
          <a:p>
            <a:pPr algn="just">
              <a:lnSpc>
                <a:spcPts val="5539"/>
              </a:lnSpc>
            </a:pPr>
            <a:endParaRPr lang="en-US" sz="3956" spc="-35">
              <a:solidFill>
                <a:srgbClr val="000000"/>
              </a:solidFill>
              <a:latin typeface="Glacial Indifference"/>
              <a:ea typeface="Glacial Indifference"/>
              <a:cs typeface="Glacial Indifference"/>
              <a:sym typeface="Glacial Indifference"/>
            </a:endParaRPr>
          </a:p>
          <a:p>
            <a:pPr algn="just">
              <a:lnSpc>
                <a:spcPts val="5539"/>
              </a:lnSpc>
            </a:pPr>
            <a:endParaRPr lang="en-US" sz="3956" spc="-35">
              <a:solidFill>
                <a:srgbClr val="000000"/>
              </a:solidFill>
              <a:latin typeface="Glacial Indifference"/>
              <a:ea typeface="Glacial Indifference"/>
              <a:cs typeface="Glacial Indifference"/>
              <a:sym typeface="Glacial Indifference"/>
            </a:endParaRPr>
          </a:p>
          <a:p>
            <a:pPr algn="just">
              <a:lnSpc>
                <a:spcPts val="5539"/>
              </a:lnSpc>
            </a:pPr>
            <a:endParaRPr lang="en-US" sz="3956" spc="-35">
              <a:solidFill>
                <a:srgbClr val="000000"/>
              </a:solidFill>
              <a:latin typeface="Glacial Indifference"/>
              <a:ea typeface="Glacial Indifference"/>
              <a:cs typeface="Glacial Indifference"/>
              <a:sym typeface="Glacial Indifference"/>
            </a:endParaRPr>
          </a:p>
          <a:p>
            <a:pPr algn="just">
              <a:lnSpc>
                <a:spcPts val="5539"/>
              </a:lnSpc>
              <a:spcBef>
                <a:spcPct val="0"/>
              </a:spcBef>
            </a:pPr>
            <a:endParaRPr lang="en-US" sz="3956" spc="-35">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170348" y="1413842"/>
            <a:ext cx="15651405" cy="7633805"/>
          </a:xfrm>
          <a:prstGeom prst="rect">
            <a:avLst/>
          </a:prstGeom>
        </p:spPr>
        <p:txBody>
          <a:bodyPr lIns="0" tIns="0" rIns="0" bIns="0" rtlCol="0" anchor="t">
            <a:spAutoFit/>
          </a:bodyPr>
          <a:lstStyle/>
          <a:p>
            <a:pPr algn="just">
              <a:lnSpc>
                <a:spcPts val="5539"/>
              </a:lnSpc>
            </a:pPr>
            <a:r>
              <a:rPr lang="en-US" sz="3956" b="1" spc="-35">
                <a:solidFill>
                  <a:srgbClr val="000000"/>
                </a:solidFill>
                <a:latin typeface="Glacial Indifference Bold"/>
                <a:ea typeface="Glacial Indifference Bold"/>
                <a:cs typeface="Glacial Indifference Bold"/>
                <a:sym typeface="Glacial Indifference Bold"/>
              </a:rPr>
              <a:t>Causes in men</a:t>
            </a:r>
          </a:p>
          <a:p>
            <a:pPr algn="just">
              <a:lnSpc>
                <a:spcPts val="5539"/>
              </a:lnSpc>
            </a:pPr>
            <a:endParaRPr lang="en-US" sz="3956" b="1" spc="-35">
              <a:solidFill>
                <a:srgbClr val="000000"/>
              </a:solidFill>
              <a:latin typeface="Glacial Indifference Bold"/>
              <a:ea typeface="Glacial Indifference Bold"/>
              <a:cs typeface="Glacial Indifference Bold"/>
              <a:sym typeface="Glacial Indifference Bold"/>
            </a:endParaRPr>
          </a:p>
          <a:p>
            <a:pPr marL="854211" lvl="1" indent="-427106" algn="just">
              <a:lnSpc>
                <a:spcPts val="5539"/>
              </a:lnSpc>
              <a:buFont typeface="Arial"/>
              <a:buChar char="•"/>
            </a:pPr>
            <a:r>
              <a:rPr lang="en-US" sz="3956" spc="-35">
                <a:solidFill>
                  <a:srgbClr val="000000"/>
                </a:solidFill>
                <a:latin typeface="Glacial Indifference"/>
                <a:ea typeface="Glacial Indifference"/>
                <a:cs typeface="Glacial Indifference"/>
                <a:sym typeface="Glacial Indifference"/>
              </a:rPr>
              <a:t>Low sperm count due to conditions like diabetes or hormonal variations</a:t>
            </a:r>
          </a:p>
          <a:p>
            <a:pPr marL="854211" lvl="1" indent="-427106" algn="just">
              <a:lnSpc>
                <a:spcPts val="5539"/>
              </a:lnSpc>
              <a:buFont typeface="Arial"/>
              <a:buChar char="•"/>
            </a:pPr>
            <a:r>
              <a:rPr lang="en-US" sz="3956" spc="-35">
                <a:solidFill>
                  <a:srgbClr val="000000"/>
                </a:solidFill>
                <a:latin typeface="Glacial Indifference"/>
                <a:ea typeface="Glacial Indifference"/>
                <a:cs typeface="Glacial Indifference"/>
                <a:sym typeface="Glacial Indifference"/>
              </a:rPr>
              <a:t>Sexual problems like premature ejaculation, erectile dysfunction</a:t>
            </a:r>
          </a:p>
          <a:p>
            <a:pPr marL="854211" lvl="1" indent="-427106" algn="just">
              <a:lnSpc>
                <a:spcPts val="5539"/>
              </a:lnSpc>
              <a:buFont typeface="Arial"/>
              <a:buChar char="•"/>
            </a:pPr>
            <a:r>
              <a:rPr lang="en-US" sz="3956" spc="-35">
                <a:solidFill>
                  <a:srgbClr val="000000"/>
                </a:solidFill>
                <a:latin typeface="Glacial Indifference"/>
                <a:ea typeface="Glacial Indifference"/>
                <a:cs typeface="Glacial Indifference"/>
                <a:sym typeface="Glacial Indifference"/>
              </a:rPr>
              <a:t>Overexposure to certain chemicals</a:t>
            </a:r>
          </a:p>
          <a:p>
            <a:pPr marL="854211" lvl="1" indent="-427106" algn="just">
              <a:lnSpc>
                <a:spcPts val="5539"/>
              </a:lnSpc>
              <a:buFont typeface="Arial"/>
              <a:buChar char="•"/>
            </a:pPr>
            <a:r>
              <a:rPr lang="en-US" sz="3956" spc="-35">
                <a:solidFill>
                  <a:srgbClr val="000000"/>
                </a:solidFill>
                <a:latin typeface="Glacial Indifference"/>
                <a:ea typeface="Glacial Indifference"/>
                <a:cs typeface="Glacial Indifference"/>
                <a:sym typeface="Glacial Indifference"/>
              </a:rPr>
              <a:t>Smoking</a:t>
            </a:r>
          </a:p>
          <a:p>
            <a:pPr marL="854211" lvl="1" indent="-427106" algn="just">
              <a:lnSpc>
                <a:spcPts val="5539"/>
              </a:lnSpc>
              <a:buFont typeface="Arial"/>
              <a:buChar char="•"/>
            </a:pPr>
            <a:r>
              <a:rPr lang="en-US" sz="3956" spc="-35">
                <a:solidFill>
                  <a:srgbClr val="000000"/>
                </a:solidFill>
                <a:latin typeface="Glacial Indifference"/>
                <a:ea typeface="Glacial Indifference"/>
                <a:cs typeface="Glacial Indifference"/>
                <a:sym typeface="Glacial Indifference"/>
              </a:rPr>
              <a:t>Certain medications</a:t>
            </a:r>
          </a:p>
          <a:p>
            <a:pPr algn="just">
              <a:lnSpc>
                <a:spcPts val="5539"/>
              </a:lnSpc>
            </a:pPr>
            <a:endParaRPr lang="en-US" sz="3956" spc="-35">
              <a:solidFill>
                <a:srgbClr val="000000"/>
              </a:solidFill>
              <a:latin typeface="Glacial Indifference"/>
              <a:ea typeface="Glacial Indifference"/>
              <a:cs typeface="Glacial Indifference"/>
              <a:sym typeface="Glacial Indifference"/>
            </a:endParaRPr>
          </a:p>
          <a:p>
            <a:pPr algn="just">
              <a:lnSpc>
                <a:spcPts val="5539"/>
              </a:lnSpc>
            </a:pPr>
            <a:endParaRPr lang="en-US" sz="3956" spc="-35">
              <a:solidFill>
                <a:srgbClr val="000000"/>
              </a:solidFill>
              <a:latin typeface="Glacial Indifference"/>
              <a:ea typeface="Glacial Indifference"/>
              <a:cs typeface="Glacial Indifference"/>
              <a:sym typeface="Glacial Indifference"/>
            </a:endParaRPr>
          </a:p>
          <a:p>
            <a:pPr algn="just">
              <a:lnSpc>
                <a:spcPts val="5539"/>
              </a:lnSpc>
              <a:spcBef>
                <a:spcPct val="0"/>
              </a:spcBef>
            </a:pPr>
            <a:endParaRPr lang="en-US" sz="3956" spc="-35">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170348" y="1413842"/>
            <a:ext cx="15651405" cy="6243155"/>
          </a:xfrm>
          <a:prstGeom prst="rect">
            <a:avLst/>
          </a:prstGeom>
        </p:spPr>
        <p:txBody>
          <a:bodyPr lIns="0" tIns="0" rIns="0" bIns="0" rtlCol="0" anchor="t">
            <a:spAutoFit/>
          </a:bodyPr>
          <a:lstStyle/>
          <a:p>
            <a:pPr algn="just">
              <a:lnSpc>
                <a:spcPts val="5539"/>
              </a:lnSpc>
            </a:pPr>
            <a:r>
              <a:rPr lang="en-US" sz="3956" b="1" spc="-35">
                <a:solidFill>
                  <a:srgbClr val="000000"/>
                </a:solidFill>
                <a:latin typeface="Glacial Indifference Bold"/>
                <a:ea typeface="Glacial Indifference Bold"/>
                <a:cs typeface="Glacial Indifference Bold"/>
                <a:sym typeface="Glacial Indifference Bold"/>
              </a:rPr>
              <a:t>Causes in women</a:t>
            </a:r>
          </a:p>
          <a:p>
            <a:pPr algn="just">
              <a:lnSpc>
                <a:spcPts val="5539"/>
              </a:lnSpc>
            </a:pPr>
            <a:endParaRPr lang="en-US" sz="3956" b="1" spc="-35">
              <a:solidFill>
                <a:srgbClr val="000000"/>
              </a:solidFill>
              <a:latin typeface="Glacial Indifference Bold"/>
              <a:ea typeface="Glacial Indifference Bold"/>
              <a:cs typeface="Glacial Indifference Bold"/>
              <a:sym typeface="Glacial Indifference Bold"/>
            </a:endParaRPr>
          </a:p>
          <a:p>
            <a:pPr marL="854211" lvl="1" indent="-427106" algn="just">
              <a:lnSpc>
                <a:spcPts val="5539"/>
              </a:lnSpc>
              <a:buFont typeface="Arial"/>
              <a:buChar char="•"/>
            </a:pPr>
            <a:r>
              <a:rPr lang="en-US" sz="3956" spc="-35">
                <a:solidFill>
                  <a:srgbClr val="000000"/>
                </a:solidFill>
                <a:latin typeface="Glacial Indifference"/>
                <a:ea typeface="Glacial Indifference"/>
                <a:cs typeface="Glacial Indifference"/>
                <a:sym typeface="Glacial Indifference"/>
              </a:rPr>
              <a:t>Ovulation disorders/variations in hormones</a:t>
            </a:r>
          </a:p>
          <a:p>
            <a:pPr marL="854211" lvl="1" indent="-427106" algn="just">
              <a:lnSpc>
                <a:spcPts val="5539"/>
              </a:lnSpc>
              <a:buFont typeface="Arial"/>
              <a:buChar char="•"/>
            </a:pPr>
            <a:r>
              <a:rPr lang="en-US" sz="3956" spc="-35">
                <a:solidFill>
                  <a:srgbClr val="000000"/>
                </a:solidFill>
                <a:latin typeface="Glacial Indifference"/>
                <a:ea typeface="Glacial Indifference"/>
                <a:cs typeface="Glacial Indifference"/>
                <a:sym typeface="Glacial Indifference"/>
              </a:rPr>
              <a:t>Problems with the uterus such as endometriosis - thickening of the Uterine walls</a:t>
            </a:r>
          </a:p>
          <a:p>
            <a:pPr marL="854211" lvl="1" indent="-427106" algn="just">
              <a:lnSpc>
                <a:spcPts val="5539"/>
              </a:lnSpc>
              <a:buFont typeface="Arial"/>
              <a:buChar char="•"/>
            </a:pPr>
            <a:r>
              <a:rPr lang="en-US" sz="3956" spc="-35">
                <a:solidFill>
                  <a:srgbClr val="000000"/>
                </a:solidFill>
                <a:latin typeface="Glacial Indifference"/>
                <a:ea typeface="Glacial Indifference"/>
                <a:cs typeface="Glacial Indifference"/>
                <a:sym typeface="Glacial Indifference"/>
              </a:rPr>
              <a:t>Being overweight</a:t>
            </a:r>
          </a:p>
          <a:p>
            <a:pPr marL="854211" lvl="1" indent="-427106" algn="just">
              <a:lnSpc>
                <a:spcPts val="5539"/>
              </a:lnSpc>
              <a:buFont typeface="Arial"/>
              <a:buChar char="•"/>
            </a:pPr>
            <a:r>
              <a:rPr lang="en-US" sz="3956" spc="-35">
                <a:solidFill>
                  <a:srgbClr val="000000"/>
                </a:solidFill>
                <a:latin typeface="Glacial Indifference"/>
                <a:ea typeface="Glacial Indifference"/>
                <a:cs typeface="Glacial Indifference"/>
                <a:sym typeface="Glacial Indifference"/>
              </a:rPr>
              <a:t>Infections that are sexually transmitted</a:t>
            </a:r>
          </a:p>
          <a:p>
            <a:pPr marL="854211" lvl="1" indent="-427106" algn="just">
              <a:lnSpc>
                <a:spcPts val="5539"/>
              </a:lnSpc>
              <a:buFont typeface="Arial"/>
              <a:buChar char="•"/>
            </a:pPr>
            <a:r>
              <a:rPr lang="en-US" sz="3956" spc="-35">
                <a:solidFill>
                  <a:srgbClr val="000000"/>
                </a:solidFill>
                <a:latin typeface="Glacial Indifference"/>
                <a:ea typeface="Glacial Indifference"/>
                <a:cs typeface="Glacial Indifference"/>
                <a:sym typeface="Glacial Indifference"/>
              </a:rPr>
              <a:t>Being exposed to certain types of chemicals</a:t>
            </a:r>
          </a:p>
          <a:p>
            <a:pPr algn="just">
              <a:lnSpc>
                <a:spcPts val="5539"/>
              </a:lnSpc>
              <a:spcBef>
                <a:spcPct val="0"/>
              </a:spcBef>
            </a:pPr>
            <a:endParaRPr lang="en-US" sz="3956" spc="-35">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pic>
        <p:nvPicPr>
          <p:cNvPr id="5" name="Online Media 4" title="Pregnancy 101 | National Geographic">
            <a:hlinkClick r:id="" action="ppaction://media"/>
            <a:extLst>
              <a:ext uri="{FF2B5EF4-FFF2-40B4-BE49-F238E27FC236}">
                <a16:creationId xmlns:a16="http://schemas.microsoft.com/office/drawing/2014/main" id="{B7FCF083-3BFB-C567-97E2-E5185696433C}"/>
              </a:ext>
            </a:extLst>
          </p:cNvPr>
          <p:cNvPicPr>
            <a:picLocks noRot="1" noChangeAspect="1"/>
          </p:cNvPicPr>
          <p:nvPr>
            <a:videoFile r:link="rId1"/>
          </p:nvPr>
        </p:nvPicPr>
        <p:blipFill>
          <a:blip r:embed="rId4"/>
          <a:stretch>
            <a:fillRect/>
          </a:stretch>
        </p:blipFill>
        <p:spPr>
          <a:xfrm>
            <a:off x="1524000" y="838200"/>
            <a:ext cx="15240000" cy="8610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a:off x="5574179" y="4125321"/>
            <a:ext cx="5746229" cy="3232254"/>
          </a:xfrm>
          <a:custGeom>
            <a:avLst/>
            <a:gdLst/>
            <a:ahLst/>
            <a:cxnLst/>
            <a:rect l="l" t="t" r="r" b="b"/>
            <a:pathLst>
              <a:path w="5746229" h="3232254">
                <a:moveTo>
                  <a:pt x="0" y="0"/>
                </a:moveTo>
                <a:lnTo>
                  <a:pt x="5746229" y="0"/>
                </a:lnTo>
                <a:lnTo>
                  <a:pt x="5746229" y="3232254"/>
                </a:lnTo>
                <a:lnTo>
                  <a:pt x="0" y="3232254"/>
                </a:lnTo>
                <a:lnTo>
                  <a:pt x="0" y="0"/>
                </a:lnTo>
                <a:close/>
              </a:path>
            </a:pathLst>
          </a:custGeom>
          <a:blipFill>
            <a:blip r:embed="rId3"/>
            <a:stretch>
              <a:fillRect/>
            </a:stretch>
          </a:blipFill>
        </p:spPr>
        <p:txBody>
          <a:bodyPr/>
          <a:lstStyle/>
          <a:p>
            <a:endParaRPr lang="en-GB"/>
          </a:p>
        </p:txBody>
      </p:sp>
      <p:sp>
        <p:nvSpPr>
          <p:cNvPr id="6" name="TextBox 6"/>
          <p:cNvSpPr txBox="1"/>
          <p:nvPr/>
        </p:nvSpPr>
        <p:spPr>
          <a:xfrm>
            <a:off x="1448798" y="2152639"/>
            <a:ext cx="15390404" cy="2258913"/>
          </a:xfrm>
          <a:prstGeom prst="rect">
            <a:avLst/>
          </a:prstGeom>
        </p:spPr>
        <p:txBody>
          <a:bodyPr lIns="0" tIns="0" rIns="0" bIns="0" rtlCol="0" anchor="t">
            <a:spAutoFit/>
          </a:bodyPr>
          <a:lstStyle/>
          <a:p>
            <a:pPr algn="just">
              <a:lnSpc>
                <a:spcPts val="4508"/>
              </a:lnSpc>
            </a:pPr>
            <a:r>
              <a:rPr lang="en-US" sz="3220" spc="-28">
                <a:solidFill>
                  <a:srgbClr val="000000"/>
                </a:solidFill>
                <a:latin typeface="Glacial Indifference"/>
                <a:ea typeface="Glacial Indifference"/>
                <a:cs typeface="Glacial Indifference"/>
                <a:sym typeface="Glacial Indifference"/>
              </a:rPr>
              <a:t>A miscarriage is the loss of a baby before 24 weeks. Early miscarriages happen in the first 12 weeks of pregnancy. A woman may have a miscarriage before they even know they are pregnant. If this happens it can feel like a late period with heavy bleeding.</a:t>
            </a:r>
          </a:p>
          <a:p>
            <a:pPr algn="just">
              <a:lnSpc>
                <a:spcPts val="4508"/>
              </a:lnSpc>
              <a:spcBef>
                <a:spcPct val="0"/>
              </a:spcBef>
            </a:pPr>
            <a:endParaRPr lang="en-US" sz="3220" spc="-28">
              <a:solidFill>
                <a:srgbClr val="000000"/>
              </a:solidFill>
              <a:latin typeface="Glacial Indifference"/>
              <a:ea typeface="Glacial Indifference"/>
              <a:cs typeface="Glacial Indifference"/>
              <a:sym typeface="Glacial Indifference"/>
            </a:endParaRPr>
          </a:p>
        </p:txBody>
      </p:sp>
      <p:sp>
        <p:nvSpPr>
          <p:cNvPr id="7" name="TextBox 7"/>
          <p:cNvSpPr txBox="1"/>
          <p:nvPr/>
        </p:nvSpPr>
        <p:spPr>
          <a:xfrm>
            <a:off x="1028700" y="942975"/>
            <a:ext cx="3364568" cy="772117"/>
          </a:xfrm>
          <a:prstGeom prst="rect">
            <a:avLst/>
          </a:prstGeom>
        </p:spPr>
        <p:txBody>
          <a:bodyPr lIns="0" tIns="0" rIns="0" bIns="0" rtlCol="0" anchor="t">
            <a:spAutoFit/>
          </a:bodyPr>
          <a:lstStyle/>
          <a:p>
            <a:pPr algn="just">
              <a:lnSpc>
                <a:spcPts val="6358"/>
              </a:lnSpc>
              <a:spcBef>
                <a:spcPct val="0"/>
              </a:spcBef>
            </a:pPr>
            <a:r>
              <a:rPr lang="en-US" sz="4541" b="1" spc="-40">
                <a:solidFill>
                  <a:srgbClr val="000000"/>
                </a:solidFill>
                <a:latin typeface="Glacial Indifference Bold"/>
                <a:ea typeface="Glacial Indifference Bold"/>
                <a:cs typeface="Glacial Indifference Bold"/>
                <a:sym typeface="Glacial Indifference Bold"/>
              </a:rPr>
              <a:t>Miscarriage</a:t>
            </a:r>
          </a:p>
        </p:txBody>
      </p:sp>
      <p:sp>
        <p:nvSpPr>
          <p:cNvPr id="8" name="TextBox 8"/>
          <p:cNvSpPr txBox="1"/>
          <p:nvPr/>
        </p:nvSpPr>
        <p:spPr>
          <a:xfrm>
            <a:off x="2912086" y="7566364"/>
            <a:ext cx="11959759" cy="1985859"/>
          </a:xfrm>
          <a:prstGeom prst="rect">
            <a:avLst/>
          </a:prstGeom>
        </p:spPr>
        <p:txBody>
          <a:bodyPr lIns="0" tIns="0" rIns="0" bIns="0" rtlCol="0" anchor="t">
            <a:spAutoFit/>
          </a:bodyPr>
          <a:lstStyle/>
          <a:p>
            <a:pPr marL="618634" lvl="1" indent="-309317" algn="l">
              <a:lnSpc>
                <a:spcPts val="4011"/>
              </a:lnSpc>
              <a:buFont typeface="Arial"/>
              <a:buChar char="•"/>
            </a:pPr>
            <a:r>
              <a:rPr lang="en-US" sz="2865" b="1">
                <a:solidFill>
                  <a:srgbClr val="000000"/>
                </a:solidFill>
                <a:latin typeface="Glacial Indifference Bold"/>
                <a:ea typeface="Glacial Indifference Bold"/>
                <a:cs typeface="Glacial Indifference Bold"/>
                <a:sym typeface="Glacial Indifference Bold"/>
              </a:rPr>
              <a:t>In women of 20, around 15% pregnancies will end in miscarriage</a:t>
            </a:r>
          </a:p>
          <a:p>
            <a:pPr marL="618634" lvl="1" indent="-309317" algn="l">
              <a:lnSpc>
                <a:spcPts val="4011"/>
              </a:lnSpc>
              <a:buFont typeface="Arial"/>
              <a:buChar char="•"/>
            </a:pPr>
            <a:r>
              <a:rPr lang="en-US" sz="2865" b="1">
                <a:solidFill>
                  <a:srgbClr val="000000"/>
                </a:solidFill>
                <a:latin typeface="Glacial Indifference Bold"/>
                <a:ea typeface="Glacial Indifference Bold"/>
                <a:cs typeface="Glacial Indifference Bold"/>
                <a:sym typeface="Glacial Indifference Bold"/>
              </a:rPr>
              <a:t>In women of 30, around 18% pregnancies will end in miscarriage</a:t>
            </a:r>
          </a:p>
          <a:p>
            <a:pPr marL="618634" lvl="1" indent="-309317" algn="l">
              <a:lnSpc>
                <a:spcPts val="4011"/>
              </a:lnSpc>
              <a:buFont typeface="Arial"/>
              <a:buChar char="•"/>
            </a:pPr>
            <a:r>
              <a:rPr lang="en-US" sz="2865" b="1">
                <a:solidFill>
                  <a:srgbClr val="000000"/>
                </a:solidFill>
                <a:latin typeface="Glacial Indifference Bold"/>
                <a:ea typeface="Glacial Indifference Bold"/>
                <a:cs typeface="Glacial Indifference Bold"/>
                <a:sym typeface="Glacial Indifference Bold"/>
              </a:rPr>
              <a:t>In women of 40, around 38% pregnancies will end in miscarriage</a:t>
            </a:r>
          </a:p>
          <a:p>
            <a:pPr marL="618634" lvl="1" indent="-309317" algn="l">
              <a:lnSpc>
                <a:spcPts val="4011"/>
              </a:lnSpc>
              <a:buFont typeface="Arial"/>
              <a:buChar char="•"/>
            </a:pPr>
            <a:r>
              <a:rPr lang="en-US" sz="2865" b="1">
                <a:solidFill>
                  <a:srgbClr val="000000"/>
                </a:solidFill>
                <a:latin typeface="Glacial Indifference Bold"/>
                <a:ea typeface="Glacial Indifference Bold"/>
                <a:cs typeface="Glacial Indifference Bold"/>
                <a:sym typeface="Glacial Indifference Bold"/>
              </a:rPr>
              <a:t>In women of 45, around 70% pregnancies will end in miscarriage.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448798" y="2107617"/>
            <a:ext cx="15390404" cy="6990583"/>
          </a:xfrm>
          <a:prstGeom prst="rect">
            <a:avLst/>
          </a:prstGeom>
        </p:spPr>
        <p:txBody>
          <a:bodyPr lIns="0" tIns="0" rIns="0" bIns="0" rtlCol="0" anchor="t">
            <a:spAutoFit/>
          </a:bodyPr>
          <a:lstStyle/>
          <a:p>
            <a:pPr marL="695295" lvl="1" indent="-347647" algn="just">
              <a:lnSpc>
                <a:spcPts val="7020"/>
              </a:lnSpc>
              <a:buFont typeface="Arial"/>
              <a:buChar char="•"/>
            </a:pPr>
            <a:r>
              <a:rPr lang="en-US" sz="3220" spc="-28">
                <a:solidFill>
                  <a:srgbClr val="000000"/>
                </a:solidFill>
                <a:latin typeface="Glacial Indifference"/>
                <a:ea typeface="Glacial Indifference"/>
                <a:cs typeface="Glacial Indifference"/>
                <a:sym typeface="Glacial Indifference"/>
              </a:rPr>
              <a:t>Most of the time there is no clear reason why it happens, but </a:t>
            </a:r>
            <a:r>
              <a:rPr lang="en-US" sz="3220" b="1" spc="-28">
                <a:solidFill>
                  <a:srgbClr val="000000"/>
                </a:solidFill>
                <a:latin typeface="Glacial Indifference Bold"/>
                <a:ea typeface="Glacial Indifference Bold"/>
                <a:cs typeface="Glacial Indifference Bold"/>
                <a:sym typeface="Glacial Indifference Bold"/>
              </a:rPr>
              <a:t>it is very unlikely to be caused by anything a woman did or didn’t do.</a:t>
            </a:r>
          </a:p>
          <a:p>
            <a:pPr marL="695295" lvl="1" indent="-347647" algn="just">
              <a:lnSpc>
                <a:spcPts val="7020"/>
              </a:lnSpc>
              <a:buFont typeface="Arial"/>
              <a:buChar char="•"/>
            </a:pPr>
            <a:r>
              <a:rPr lang="en-US" sz="3220" spc="-28">
                <a:solidFill>
                  <a:srgbClr val="000000"/>
                </a:solidFill>
                <a:latin typeface="Glacial Indifference"/>
                <a:ea typeface="Glacial Indifference"/>
                <a:cs typeface="Glacial Indifference"/>
                <a:sym typeface="Glacial Indifference"/>
              </a:rPr>
              <a:t>Doctors think most miscarriages are caused when the building blocks controlling the development of a baby (the chromosomes) aren’t right. Babies with too many or not enough chromosomes won't develop properly. This can lead to a miscarriage.</a:t>
            </a:r>
          </a:p>
          <a:p>
            <a:pPr marL="695295" lvl="1" indent="-347647" algn="just">
              <a:lnSpc>
                <a:spcPts val="7020"/>
              </a:lnSpc>
              <a:buFont typeface="Arial"/>
              <a:buChar char="•"/>
            </a:pPr>
            <a:r>
              <a:rPr lang="en-US" sz="3220" spc="-28">
                <a:solidFill>
                  <a:srgbClr val="000000"/>
                </a:solidFill>
                <a:latin typeface="Glacial Indifference"/>
                <a:ea typeface="Glacial Indifference"/>
                <a:cs typeface="Glacial Indifference"/>
                <a:sym typeface="Glacial Indifference"/>
              </a:rPr>
              <a:t>The experience of miscarriage is unique to each person and for some it may be a time of sadness and feelings of loss and grief. </a:t>
            </a:r>
          </a:p>
          <a:p>
            <a:pPr algn="just">
              <a:lnSpc>
                <a:spcPts val="7020"/>
              </a:lnSpc>
            </a:pPr>
            <a:endParaRPr lang="en-US" sz="3220" spc="-28">
              <a:solidFill>
                <a:srgbClr val="000000"/>
              </a:solidFill>
              <a:latin typeface="Glacial Indifference"/>
              <a:ea typeface="Glacial Indifference"/>
              <a:cs typeface="Glacial Indifference"/>
              <a:sym typeface="Glacial Indifference"/>
            </a:endParaRPr>
          </a:p>
        </p:txBody>
      </p:sp>
      <p:sp>
        <p:nvSpPr>
          <p:cNvPr id="6" name="TextBox 6"/>
          <p:cNvSpPr txBox="1"/>
          <p:nvPr/>
        </p:nvSpPr>
        <p:spPr>
          <a:xfrm>
            <a:off x="1028700" y="942975"/>
            <a:ext cx="3364568" cy="772117"/>
          </a:xfrm>
          <a:prstGeom prst="rect">
            <a:avLst/>
          </a:prstGeom>
        </p:spPr>
        <p:txBody>
          <a:bodyPr lIns="0" tIns="0" rIns="0" bIns="0" rtlCol="0" anchor="t">
            <a:spAutoFit/>
          </a:bodyPr>
          <a:lstStyle/>
          <a:p>
            <a:pPr algn="just">
              <a:lnSpc>
                <a:spcPts val="6358"/>
              </a:lnSpc>
              <a:spcBef>
                <a:spcPct val="0"/>
              </a:spcBef>
            </a:pPr>
            <a:r>
              <a:rPr lang="en-US" sz="4541" b="1" spc="-40">
                <a:solidFill>
                  <a:srgbClr val="000000"/>
                </a:solidFill>
                <a:latin typeface="Glacial Indifference Bold"/>
                <a:ea typeface="Glacial Indifference Bold"/>
                <a:cs typeface="Glacial Indifference Bold"/>
                <a:sym typeface="Glacial Indifference Bold"/>
              </a:rPr>
              <a:t>Miscarriage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3126300" y="4449010"/>
            <a:ext cx="11596530" cy="1312780"/>
          </a:xfrm>
          <a:prstGeom prst="rect">
            <a:avLst/>
          </a:prstGeom>
        </p:spPr>
        <p:txBody>
          <a:bodyPr lIns="0" tIns="0" rIns="0" bIns="0" rtlCol="0" anchor="t">
            <a:spAutoFit/>
          </a:bodyPr>
          <a:lstStyle/>
          <a:p>
            <a:pPr algn="just">
              <a:lnSpc>
                <a:spcPts val="5283"/>
              </a:lnSpc>
              <a:spcBef>
                <a:spcPct val="0"/>
              </a:spcBef>
            </a:pPr>
            <a:r>
              <a:rPr lang="en-US" sz="3773" spc="-33">
                <a:solidFill>
                  <a:srgbClr val="000000"/>
                </a:solidFill>
                <a:latin typeface="Glacial Indifference"/>
                <a:ea typeface="Glacial Indifference"/>
                <a:cs typeface="Glacial Indifference"/>
                <a:sym typeface="Glacial Indifference"/>
              </a:rPr>
              <a:t>If a person is sexually active, but does not wish to start a family, some form of contraception should be used.</a:t>
            </a:r>
          </a:p>
        </p:txBody>
      </p:sp>
      <p:sp>
        <p:nvSpPr>
          <p:cNvPr id="6" name="TextBox 6"/>
          <p:cNvSpPr txBox="1"/>
          <p:nvPr/>
        </p:nvSpPr>
        <p:spPr>
          <a:xfrm>
            <a:off x="1431638" y="1899993"/>
            <a:ext cx="14985854" cy="1573868"/>
          </a:xfrm>
          <a:prstGeom prst="rect">
            <a:avLst/>
          </a:prstGeom>
        </p:spPr>
        <p:txBody>
          <a:bodyPr lIns="0" tIns="0" rIns="0" bIns="0" rtlCol="0" anchor="t">
            <a:spAutoFit/>
          </a:bodyPr>
          <a:lstStyle/>
          <a:p>
            <a:pPr algn="just">
              <a:lnSpc>
                <a:spcPts val="6358"/>
              </a:lnSpc>
              <a:spcBef>
                <a:spcPct val="0"/>
              </a:spcBef>
            </a:pPr>
            <a:r>
              <a:rPr lang="en-US" sz="4541" b="1" spc="-40">
                <a:solidFill>
                  <a:srgbClr val="000000"/>
                </a:solidFill>
                <a:latin typeface="Glacial Indifference Bold"/>
                <a:ea typeface="Glacial Indifference Bold"/>
                <a:cs typeface="Glacial Indifference Bold"/>
                <a:sym typeface="Glacial Indifference Bold"/>
              </a:rPr>
              <a:t>Some people may also decide they do not wish to start a family, which is also a valid and perfectly normal choice!</a:t>
            </a:r>
          </a:p>
        </p:txBody>
      </p:sp>
      <p:sp>
        <p:nvSpPr>
          <p:cNvPr id="7" name="TextBox 7"/>
          <p:cNvSpPr txBox="1"/>
          <p:nvPr/>
        </p:nvSpPr>
        <p:spPr>
          <a:xfrm>
            <a:off x="2874939" y="6733340"/>
            <a:ext cx="12755147" cy="1312780"/>
          </a:xfrm>
          <a:prstGeom prst="rect">
            <a:avLst/>
          </a:prstGeom>
        </p:spPr>
        <p:txBody>
          <a:bodyPr lIns="0" tIns="0" rIns="0" bIns="0" rtlCol="0" anchor="t">
            <a:spAutoFit/>
          </a:bodyPr>
          <a:lstStyle/>
          <a:p>
            <a:pPr algn="just">
              <a:lnSpc>
                <a:spcPts val="5283"/>
              </a:lnSpc>
              <a:spcBef>
                <a:spcPct val="0"/>
              </a:spcBef>
            </a:pPr>
            <a:r>
              <a:rPr lang="en-US" sz="3773" spc="-33">
                <a:solidFill>
                  <a:srgbClr val="000000"/>
                </a:solidFill>
                <a:latin typeface="Glacial Indifference"/>
                <a:ea typeface="Glacial Indifference"/>
                <a:cs typeface="Glacial Indifference"/>
                <a:sym typeface="Glacial Indifference"/>
              </a:rPr>
              <a:t>Let’s have a look at a few scenarios and try to decide which type of contraception would be best for the people involved...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2340896" y="3363697"/>
            <a:ext cx="13606209" cy="2334721"/>
          </a:xfrm>
          <a:prstGeom prst="rect">
            <a:avLst/>
          </a:prstGeom>
        </p:spPr>
        <p:txBody>
          <a:bodyPr lIns="0" tIns="0" rIns="0" bIns="0" rtlCol="0" anchor="t">
            <a:spAutoFit/>
          </a:bodyPr>
          <a:lstStyle/>
          <a:p>
            <a:pPr algn="just">
              <a:lnSpc>
                <a:spcPts val="6244"/>
              </a:lnSpc>
              <a:spcBef>
                <a:spcPct val="0"/>
              </a:spcBef>
            </a:pPr>
            <a:r>
              <a:rPr lang="en-US" sz="4460" spc="-40">
                <a:solidFill>
                  <a:srgbClr val="000000"/>
                </a:solidFill>
                <a:latin typeface="Glacial Indifference"/>
                <a:ea typeface="Glacial Indifference"/>
                <a:cs typeface="Glacial Indifference"/>
                <a:sym typeface="Glacial Indifference"/>
              </a:rPr>
              <a:t>Jasmin and David have just started going out and are planning to have sex. Neither has had sex before. Jasmin is very bad at remembering to take any medication.</a:t>
            </a:r>
          </a:p>
        </p:txBody>
      </p:sp>
      <p:sp>
        <p:nvSpPr>
          <p:cNvPr id="6" name="TextBox 6"/>
          <p:cNvSpPr txBox="1"/>
          <p:nvPr/>
        </p:nvSpPr>
        <p:spPr>
          <a:xfrm>
            <a:off x="-129918" y="1085850"/>
            <a:ext cx="5505309" cy="718085"/>
          </a:xfrm>
          <a:prstGeom prst="rect">
            <a:avLst/>
          </a:prstGeom>
        </p:spPr>
        <p:txBody>
          <a:bodyPr lIns="0" tIns="0" rIns="0" bIns="0" rtlCol="0" anchor="t">
            <a:spAutoFit/>
          </a:bodyPr>
          <a:lstStyle/>
          <a:p>
            <a:pPr algn="ctr">
              <a:lnSpc>
                <a:spcPts val="5343"/>
              </a:lnSpc>
            </a:pPr>
            <a:r>
              <a:rPr lang="en-US" sz="5088">
                <a:solidFill>
                  <a:srgbClr val="000000"/>
                </a:solidFill>
                <a:latin typeface="Bobby Jones Soft"/>
                <a:ea typeface="Bobby Jones Soft"/>
                <a:cs typeface="Bobby Jones Soft"/>
                <a:sym typeface="Bobby Jones Soft"/>
              </a:rPr>
              <a:t>SCENARIO</a:t>
            </a:r>
          </a:p>
        </p:txBody>
      </p:sp>
      <p:sp>
        <p:nvSpPr>
          <p:cNvPr id="7" name="TextBox 7"/>
          <p:cNvSpPr txBox="1"/>
          <p:nvPr/>
        </p:nvSpPr>
        <p:spPr>
          <a:xfrm>
            <a:off x="1783207" y="7403393"/>
            <a:ext cx="14335380" cy="718085"/>
          </a:xfrm>
          <a:prstGeom prst="rect">
            <a:avLst/>
          </a:prstGeom>
        </p:spPr>
        <p:txBody>
          <a:bodyPr lIns="0" tIns="0" rIns="0" bIns="0" rtlCol="0" anchor="t">
            <a:spAutoFit/>
          </a:bodyPr>
          <a:lstStyle/>
          <a:p>
            <a:pPr algn="ctr">
              <a:lnSpc>
                <a:spcPts val="5343"/>
              </a:lnSpc>
            </a:pPr>
            <a:r>
              <a:rPr lang="en-US" sz="5088">
                <a:solidFill>
                  <a:srgbClr val="000000"/>
                </a:solidFill>
                <a:latin typeface="Bobby Jones Soft"/>
                <a:ea typeface="Bobby Jones Soft"/>
                <a:cs typeface="Bobby Jones Soft"/>
                <a:sym typeface="Bobby Jones Soft"/>
              </a:rPr>
              <a:t>WHICH KIND OF CONTRACEPTIVE SHOULD THEY USE? WHY?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5674" y="571500"/>
            <a:ext cx="17016652" cy="9464106"/>
            <a:chOff x="0" y="-102014"/>
            <a:chExt cx="6253988" cy="3478264"/>
          </a:xfrm>
        </p:grpSpPr>
        <p:sp>
          <p:nvSpPr>
            <p:cNvPr id="3" name="Freeform 3"/>
            <p:cNvSpPr/>
            <p:nvPr/>
          </p:nvSpPr>
          <p:spPr>
            <a:xfrm>
              <a:off x="0" y="-102014"/>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US" dirty="0"/>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graphicFrame>
        <p:nvGraphicFramePr>
          <p:cNvPr id="9" name="Table 8">
            <a:extLst>
              <a:ext uri="{FF2B5EF4-FFF2-40B4-BE49-F238E27FC236}">
                <a16:creationId xmlns:a16="http://schemas.microsoft.com/office/drawing/2014/main" id="{8B484925-F9B4-4B90-05D8-BB020D7F5053}"/>
              </a:ext>
            </a:extLst>
          </p:cNvPr>
          <p:cNvGraphicFramePr>
            <a:graphicFrameLocks noGrp="1"/>
          </p:cNvGraphicFramePr>
          <p:nvPr>
            <p:extLst>
              <p:ext uri="{D42A27DB-BD31-4B8C-83A1-F6EECF244321}">
                <p14:modId xmlns:p14="http://schemas.microsoft.com/office/powerpoint/2010/main" val="919900679"/>
              </p:ext>
            </p:extLst>
          </p:nvPr>
        </p:nvGraphicFramePr>
        <p:xfrm>
          <a:off x="1066800" y="1744356"/>
          <a:ext cx="16230601" cy="8175166"/>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2435004346"/>
                    </a:ext>
                  </a:extLst>
                </a:gridCol>
                <a:gridCol w="11316924">
                  <a:extLst>
                    <a:ext uri="{9D8B030D-6E8A-4147-A177-3AD203B41FA5}">
                      <a16:colId xmlns:a16="http://schemas.microsoft.com/office/drawing/2014/main" val="1750539907"/>
                    </a:ext>
                  </a:extLst>
                </a:gridCol>
                <a:gridCol w="1865677">
                  <a:extLst>
                    <a:ext uri="{9D8B030D-6E8A-4147-A177-3AD203B41FA5}">
                      <a16:colId xmlns:a16="http://schemas.microsoft.com/office/drawing/2014/main" val="2987820882"/>
                    </a:ext>
                  </a:extLst>
                </a:gridCol>
              </a:tblGrid>
              <a:tr h="396057">
                <a:tc>
                  <a:txBody>
                    <a:bodyPr/>
                    <a:lstStyle/>
                    <a:p>
                      <a:pPr algn="ctr"/>
                      <a:endParaRPr lang="en-US" sz="2400" b="1" dirty="0">
                        <a:latin typeface="Glacial Indifference" panose="020B0604020202020204" charset="0"/>
                      </a:endParaRPr>
                    </a:p>
                  </a:txBody>
                  <a:tcPr/>
                </a:tc>
                <a:tc>
                  <a:txBody>
                    <a:bodyPr/>
                    <a:lstStyle/>
                    <a:p>
                      <a:pPr algn="ctr"/>
                      <a:r>
                        <a:rPr lang="en-US" sz="2400" b="1" dirty="0">
                          <a:latin typeface="Glacial Indifference" panose="020B0604020202020204" charset="0"/>
                        </a:rPr>
                        <a:t>Description </a:t>
                      </a:r>
                    </a:p>
                  </a:txBody>
                  <a:tcPr/>
                </a:tc>
                <a:tc>
                  <a:txBody>
                    <a:bodyPr/>
                    <a:lstStyle/>
                    <a:p>
                      <a:pPr algn="ctr"/>
                      <a:r>
                        <a:rPr lang="en-US" sz="2400" b="1" dirty="0">
                          <a:latin typeface="Glacial Indifference" panose="020B0604020202020204" charset="0"/>
                        </a:rPr>
                        <a:t>Timing </a:t>
                      </a:r>
                    </a:p>
                  </a:txBody>
                  <a:tcPr/>
                </a:tc>
                <a:extLst>
                  <a:ext uri="{0D108BD9-81ED-4DB2-BD59-A6C34878D82A}">
                    <a16:rowId xmlns:a16="http://schemas.microsoft.com/office/drawing/2014/main" val="2202818835"/>
                  </a:ext>
                </a:extLst>
              </a:tr>
              <a:tr h="405085">
                <a:tc>
                  <a:txBody>
                    <a:bodyPr/>
                    <a:lstStyle/>
                    <a:p>
                      <a:r>
                        <a:rPr lang="en-US" sz="2400" dirty="0">
                          <a:latin typeface="Glacial Indifference" panose="020B0604020202020204" charset="0"/>
                        </a:rPr>
                        <a:t>Introduction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Glacial Indifference" panose="020B0604020202020204" charset="0"/>
                        </a:rPr>
                        <a:t>Do it now task – ask students to write as many types of contraception as they can remember, or discuss with the person next to them. Introduce lesson and learning objectives.</a:t>
                      </a:r>
                    </a:p>
                  </a:txBody>
                  <a:tcPr/>
                </a:tc>
                <a:tc>
                  <a:txBody>
                    <a:bodyPr/>
                    <a:lstStyle/>
                    <a:p>
                      <a:r>
                        <a:rPr lang="en-US" sz="2400" dirty="0">
                          <a:latin typeface="Glacial Indifference" panose="020B0604020202020204" charset="0"/>
                        </a:rPr>
                        <a:t>5 mins</a:t>
                      </a:r>
                    </a:p>
                  </a:txBody>
                  <a:tcPr/>
                </a:tc>
                <a:extLst>
                  <a:ext uri="{0D108BD9-81ED-4DB2-BD59-A6C34878D82A}">
                    <a16:rowId xmlns:a16="http://schemas.microsoft.com/office/drawing/2014/main" val="1396681186"/>
                  </a:ext>
                </a:extLst>
              </a:tr>
              <a:tr h="0">
                <a:tc>
                  <a:txBody>
                    <a:bodyPr/>
                    <a:lstStyle/>
                    <a:p>
                      <a:r>
                        <a:rPr lang="en-US" sz="2400" dirty="0">
                          <a:latin typeface="Glacial Indifference" panose="020B0604020202020204" charset="0"/>
                        </a:rPr>
                        <a:t>Fertility &amp; reproduction recap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Glacial Indifference" panose="020B0604020202020204" charset="0"/>
                        </a:rPr>
                        <a:t>Share definition of fertility and recap previous learning about human reproduction. Introduce infertility and ask class to share what they think might cause infertility in men and women. Answers are on the following slides. Play video “Pregnancy 101” and invite feedback.</a:t>
                      </a:r>
                    </a:p>
                  </a:txBody>
                  <a:tcPr/>
                </a:tc>
                <a:tc>
                  <a:txBody>
                    <a:bodyPr/>
                    <a:lstStyle/>
                    <a:p>
                      <a:r>
                        <a:rPr lang="en-US" sz="2400" dirty="0">
                          <a:latin typeface="Glacial Indifference" panose="020B0604020202020204" charset="0"/>
                        </a:rPr>
                        <a:t>10-15 mins</a:t>
                      </a:r>
                    </a:p>
                  </a:txBody>
                  <a:tcPr/>
                </a:tc>
                <a:extLst>
                  <a:ext uri="{0D108BD9-81ED-4DB2-BD59-A6C34878D82A}">
                    <a16:rowId xmlns:a16="http://schemas.microsoft.com/office/drawing/2014/main" val="2514651085"/>
                  </a:ext>
                </a:extLst>
              </a:tr>
              <a:tr h="991954">
                <a:tc>
                  <a:txBody>
                    <a:bodyPr/>
                    <a:lstStyle/>
                    <a:p>
                      <a:r>
                        <a:rPr lang="en-US" sz="2400" dirty="0">
                          <a:latin typeface="Glacial Indifference" panose="020B0604020202020204" charset="0"/>
                        </a:rPr>
                        <a:t>Miscarriage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Glacial Indifference" panose="020B0604020202020204" charset="0"/>
                        </a:rPr>
                        <a:t>Introduce this topic sensitively. Ensure the class understands that miscarriages are not usually caused by anything a pregnant woman has done or didn’t do. </a:t>
                      </a:r>
                      <a:r>
                        <a:rPr lang="en-US" sz="2400" dirty="0" err="1">
                          <a:latin typeface="Glacial Indifference" panose="020B0604020202020204" charset="0"/>
                        </a:rPr>
                        <a:t>Emphasise</a:t>
                      </a:r>
                      <a:r>
                        <a:rPr lang="en-US" sz="2400" dirty="0">
                          <a:latin typeface="Glacial Indifference" panose="020B0604020202020204" charset="0"/>
                        </a:rPr>
                        <a:t> that miscarriages are more common than people might think. If time allows, ask the class why they think people might struggle to be open about experiencing this.</a:t>
                      </a:r>
                    </a:p>
                  </a:txBody>
                  <a:tcPr/>
                </a:tc>
                <a:tc>
                  <a:txBody>
                    <a:bodyPr/>
                    <a:lstStyle/>
                    <a:p>
                      <a:r>
                        <a:rPr lang="en-US" sz="2400" dirty="0">
                          <a:latin typeface="Glacial Indifference" panose="020B0604020202020204" charset="0"/>
                        </a:rPr>
                        <a:t>5-10 mins</a:t>
                      </a:r>
                    </a:p>
                  </a:txBody>
                  <a:tcPr/>
                </a:tc>
                <a:extLst>
                  <a:ext uri="{0D108BD9-81ED-4DB2-BD59-A6C34878D82A}">
                    <a16:rowId xmlns:a16="http://schemas.microsoft.com/office/drawing/2014/main" val="1932387886"/>
                  </a:ext>
                </a:extLst>
              </a:tr>
              <a:tr h="932903">
                <a:tc>
                  <a:txBody>
                    <a:bodyPr/>
                    <a:lstStyle/>
                    <a:p>
                      <a:r>
                        <a:rPr lang="en-US" sz="2400" dirty="0">
                          <a:latin typeface="Glacial Indifference" panose="020B0604020202020204" charset="0"/>
                        </a:rPr>
                        <a:t>Contraception/</a:t>
                      </a:r>
                    </a:p>
                    <a:p>
                      <a:r>
                        <a:rPr lang="en-US" sz="2400" dirty="0">
                          <a:latin typeface="Glacial Indifference" panose="020B0604020202020204" charset="0"/>
                        </a:rPr>
                        <a:t>scenarios</a:t>
                      </a:r>
                    </a:p>
                  </a:txBody>
                  <a:tcPr/>
                </a:tc>
                <a:tc>
                  <a:txBody>
                    <a:bodyPr/>
                    <a:lstStyle/>
                    <a:p>
                      <a:r>
                        <a:rPr lang="en-US" sz="2400" dirty="0">
                          <a:latin typeface="Glacial Indifference" panose="020B0604020202020204" charset="0"/>
                        </a:rPr>
                        <a:t>Explain that not wanting to start a family is a normal and valid choice. Share scenarios on the following slides and ask students to work in small groups, pairs, or as a whole class to decide which type of contraceptive the people in the scenario should use. </a:t>
                      </a:r>
                    </a:p>
                  </a:txBody>
                  <a:tcPr/>
                </a:tc>
                <a:tc>
                  <a:txBody>
                    <a:bodyPr/>
                    <a:lstStyle/>
                    <a:p>
                      <a:r>
                        <a:rPr lang="en-US" sz="2400" dirty="0">
                          <a:latin typeface="Glacial Indifference" panose="020B0604020202020204" charset="0"/>
                        </a:rPr>
                        <a:t>10 mins</a:t>
                      </a:r>
                    </a:p>
                  </a:txBody>
                  <a:tcPr/>
                </a:tc>
                <a:extLst>
                  <a:ext uri="{0D108BD9-81ED-4DB2-BD59-A6C34878D82A}">
                    <a16:rowId xmlns:a16="http://schemas.microsoft.com/office/drawing/2014/main" val="3156931146"/>
                  </a:ext>
                </a:extLst>
              </a:tr>
              <a:tr h="932903">
                <a:tc>
                  <a:txBody>
                    <a:bodyPr/>
                    <a:lstStyle/>
                    <a:p>
                      <a:r>
                        <a:rPr lang="en-US" sz="2400" dirty="0">
                          <a:latin typeface="Glacial Indifference" panose="020B0604020202020204" charset="0"/>
                        </a:rPr>
                        <a:t>The menopause</a:t>
                      </a:r>
                    </a:p>
                  </a:txBody>
                  <a:tcPr/>
                </a:tc>
                <a:tc>
                  <a:txBody>
                    <a:bodyPr/>
                    <a:lstStyle/>
                    <a:p>
                      <a:r>
                        <a:rPr lang="en-US" sz="2400" dirty="0">
                          <a:latin typeface="Glacial Indifference" panose="020B0604020202020204" charset="0"/>
                        </a:rPr>
                        <a:t>Introduce menopause and explain this as a natural occurrence. Play video and invite discussion after – how can we better support women who are experiencing this?</a:t>
                      </a:r>
                    </a:p>
                  </a:txBody>
                  <a:tcPr/>
                </a:tc>
                <a:tc>
                  <a:txBody>
                    <a:bodyPr/>
                    <a:lstStyle/>
                    <a:p>
                      <a:r>
                        <a:rPr lang="en-US" sz="2400" dirty="0">
                          <a:latin typeface="Glacial Indifference" panose="020B0604020202020204" charset="0"/>
                        </a:rPr>
                        <a:t>10 mins</a:t>
                      </a:r>
                    </a:p>
                  </a:txBody>
                  <a:tcPr/>
                </a:tc>
                <a:extLst>
                  <a:ext uri="{0D108BD9-81ED-4DB2-BD59-A6C34878D82A}">
                    <a16:rowId xmlns:a16="http://schemas.microsoft.com/office/drawing/2014/main" val="4088138941"/>
                  </a:ext>
                </a:extLst>
              </a:tr>
              <a:tr h="932903">
                <a:tc>
                  <a:txBody>
                    <a:bodyPr/>
                    <a:lstStyle/>
                    <a:p>
                      <a:r>
                        <a:rPr lang="en-US" sz="2400" dirty="0">
                          <a:latin typeface="Glacial Indifference" panose="020B0604020202020204" charset="0"/>
                        </a:rPr>
                        <a:t>Reflection</a:t>
                      </a:r>
                    </a:p>
                  </a:txBody>
                  <a:tcPr/>
                </a:tc>
                <a:tc>
                  <a:txBody>
                    <a:bodyPr/>
                    <a:lstStyle/>
                    <a:p>
                      <a:r>
                        <a:rPr lang="en-US" sz="2400" dirty="0">
                          <a:latin typeface="Glacial Indifference" panose="020B0604020202020204" charset="0"/>
                        </a:rPr>
                        <a:t>Ask students to share reflections using the ASK acronym. </a:t>
                      </a:r>
                    </a:p>
                  </a:txBody>
                  <a:tcPr/>
                </a:tc>
                <a:tc>
                  <a:txBody>
                    <a:bodyPr/>
                    <a:lstStyle/>
                    <a:p>
                      <a:r>
                        <a:rPr lang="en-US" sz="2400" dirty="0">
                          <a:latin typeface="Glacial Indifference" panose="020B0604020202020204" charset="0"/>
                        </a:rPr>
                        <a:t>5 mins</a:t>
                      </a:r>
                    </a:p>
                  </a:txBody>
                  <a:tcPr/>
                </a:tc>
                <a:extLst>
                  <a:ext uri="{0D108BD9-81ED-4DB2-BD59-A6C34878D82A}">
                    <a16:rowId xmlns:a16="http://schemas.microsoft.com/office/drawing/2014/main" val="276910560"/>
                  </a:ext>
                </a:extLst>
              </a:tr>
            </a:tbl>
          </a:graphicData>
        </a:graphic>
      </p:graphicFrame>
      <p:sp>
        <p:nvSpPr>
          <p:cNvPr id="10" name="TextBox 5">
            <a:extLst>
              <a:ext uri="{FF2B5EF4-FFF2-40B4-BE49-F238E27FC236}">
                <a16:creationId xmlns:a16="http://schemas.microsoft.com/office/drawing/2014/main" id="{F899EFB1-13FC-B643-A572-C35C455AF17C}"/>
              </a:ext>
            </a:extLst>
          </p:cNvPr>
          <p:cNvSpPr txBox="1"/>
          <p:nvPr/>
        </p:nvSpPr>
        <p:spPr>
          <a:xfrm>
            <a:off x="-457200" y="738610"/>
            <a:ext cx="7081186" cy="911419"/>
          </a:xfrm>
          <a:prstGeom prst="rect">
            <a:avLst/>
          </a:prstGeom>
        </p:spPr>
        <p:txBody>
          <a:bodyPr lIns="0" tIns="0" rIns="0" bIns="0" rtlCol="0" anchor="t">
            <a:spAutoFit/>
          </a:bodyPr>
          <a:lstStyle/>
          <a:p>
            <a:pPr algn="ctr">
              <a:lnSpc>
                <a:spcPts val="6872"/>
              </a:lnSpc>
            </a:pPr>
            <a:r>
              <a:rPr lang="en-US" sz="6000" dirty="0">
                <a:solidFill>
                  <a:srgbClr val="000000"/>
                </a:solidFill>
                <a:latin typeface="Bobby Jones Soft"/>
                <a:ea typeface="Bobby Jones Soft"/>
                <a:cs typeface="Bobby Jones Soft"/>
                <a:sym typeface="Bobby Jones Soft"/>
              </a:rPr>
              <a:t>Teacher slide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2340896" y="3363697"/>
            <a:ext cx="13922196" cy="1547289"/>
          </a:xfrm>
          <a:prstGeom prst="rect">
            <a:avLst/>
          </a:prstGeom>
        </p:spPr>
        <p:txBody>
          <a:bodyPr lIns="0" tIns="0" rIns="0" bIns="0" rtlCol="0" anchor="t">
            <a:spAutoFit/>
          </a:bodyPr>
          <a:lstStyle/>
          <a:p>
            <a:pPr algn="just">
              <a:lnSpc>
                <a:spcPts val="6244"/>
              </a:lnSpc>
              <a:spcBef>
                <a:spcPct val="0"/>
              </a:spcBef>
            </a:pPr>
            <a:r>
              <a:rPr lang="en-US" sz="4460" spc="-40">
                <a:solidFill>
                  <a:srgbClr val="000000"/>
                </a:solidFill>
                <a:latin typeface="Glacial Indifference"/>
                <a:ea typeface="Glacial Indifference"/>
                <a:cs typeface="Glacial Indifference"/>
                <a:sym typeface="Glacial Indifference"/>
              </a:rPr>
              <a:t>Sonia used to be in a long-term relationship with a man who was unfaithful to her but is now going out with Daisy.</a:t>
            </a:r>
          </a:p>
        </p:txBody>
      </p:sp>
      <p:sp>
        <p:nvSpPr>
          <p:cNvPr id="6" name="TextBox 6"/>
          <p:cNvSpPr txBox="1"/>
          <p:nvPr/>
        </p:nvSpPr>
        <p:spPr>
          <a:xfrm>
            <a:off x="-129918" y="1085850"/>
            <a:ext cx="5505309" cy="718085"/>
          </a:xfrm>
          <a:prstGeom prst="rect">
            <a:avLst/>
          </a:prstGeom>
        </p:spPr>
        <p:txBody>
          <a:bodyPr lIns="0" tIns="0" rIns="0" bIns="0" rtlCol="0" anchor="t">
            <a:spAutoFit/>
          </a:bodyPr>
          <a:lstStyle/>
          <a:p>
            <a:pPr algn="ctr">
              <a:lnSpc>
                <a:spcPts val="5343"/>
              </a:lnSpc>
            </a:pPr>
            <a:r>
              <a:rPr lang="en-US" sz="5088">
                <a:solidFill>
                  <a:srgbClr val="000000"/>
                </a:solidFill>
                <a:latin typeface="Bobby Jones Soft"/>
                <a:ea typeface="Bobby Jones Soft"/>
                <a:cs typeface="Bobby Jones Soft"/>
                <a:sym typeface="Bobby Jones Soft"/>
              </a:rPr>
              <a:t>SCENARIO</a:t>
            </a:r>
          </a:p>
        </p:txBody>
      </p:sp>
      <p:sp>
        <p:nvSpPr>
          <p:cNvPr id="7" name="TextBox 7"/>
          <p:cNvSpPr txBox="1"/>
          <p:nvPr/>
        </p:nvSpPr>
        <p:spPr>
          <a:xfrm>
            <a:off x="1783207" y="7403393"/>
            <a:ext cx="14335380" cy="718085"/>
          </a:xfrm>
          <a:prstGeom prst="rect">
            <a:avLst/>
          </a:prstGeom>
        </p:spPr>
        <p:txBody>
          <a:bodyPr lIns="0" tIns="0" rIns="0" bIns="0" rtlCol="0" anchor="t">
            <a:spAutoFit/>
          </a:bodyPr>
          <a:lstStyle/>
          <a:p>
            <a:pPr algn="ctr">
              <a:lnSpc>
                <a:spcPts val="5343"/>
              </a:lnSpc>
            </a:pPr>
            <a:r>
              <a:rPr lang="en-US" sz="5088">
                <a:solidFill>
                  <a:srgbClr val="000000"/>
                </a:solidFill>
                <a:latin typeface="Bobby Jones Soft"/>
                <a:ea typeface="Bobby Jones Soft"/>
                <a:cs typeface="Bobby Jones Soft"/>
                <a:sym typeface="Bobby Jones Soft"/>
              </a:rPr>
              <a:t>WHICH KIND OF CONTRACEPTIVE SHOULD THEY USE? WHY?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684798" y="3596211"/>
            <a:ext cx="14918404" cy="1547289"/>
          </a:xfrm>
          <a:prstGeom prst="rect">
            <a:avLst/>
          </a:prstGeom>
        </p:spPr>
        <p:txBody>
          <a:bodyPr lIns="0" tIns="0" rIns="0" bIns="0" rtlCol="0" anchor="t">
            <a:spAutoFit/>
          </a:bodyPr>
          <a:lstStyle/>
          <a:p>
            <a:pPr algn="just">
              <a:lnSpc>
                <a:spcPts val="6244"/>
              </a:lnSpc>
              <a:spcBef>
                <a:spcPct val="0"/>
              </a:spcBef>
            </a:pPr>
            <a:r>
              <a:rPr lang="en-US" sz="4460" spc="-40">
                <a:solidFill>
                  <a:srgbClr val="000000"/>
                </a:solidFill>
                <a:latin typeface="Glacial Indifference"/>
                <a:ea typeface="Glacial Indifference"/>
                <a:cs typeface="Glacial Indifference"/>
                <a:sym typeface="Glacial Indifference"/>
              </a:rPr>
              <a:t>Nico is single and regularly goes out clubbing where he gets drunk and often has sex with people he just met that night.</a:t>
            </a:r>
          </a:p>
        </p:txBody>
      </p:sp>
      <p:sp>
        <p:nvSpPr>
          <p:cNvPr id="6" name="TextBox 6"/>
          <p:cNvSpPr txBox="1"/>
          <p:nvPr/>
        </p:nvSpPr>
        <p:spPr>
          <a:xfrm>
            <a:off x="-129918" y="1085850"/>
            <a:ext cx="5505309" cy="718085"/>
          </a:xfrm>
          <a:prstGeom prst="rect">
            <a:avLst/>
          </a:prstGeom>
        </p:spPr>
        <p:txBody>
          <a:bodyPr lIns="0" tIns="0" rIns="0" bIns="0" rtlCol="0" anchor="t">
            <a:spAutoFit/>
          </a:bodyPr>
          <a:lstStyle/>
          <a:p>
            <a:pPr algn="ctr">
              <a:lnSpc>
                <a:spcPts val="5343"/>
              </a:lnSpc>
            </a:pPr>
            <a:r>
              <a:rPr lang="en-US" sz="5088">
                <a:solidFill>
                  <a:srgbClr val="000000"/>
                </a:solidFill>
                <a:latin typeface="Bobby Jones Soft"/>
                <a:ea typeface="Bobby Jones Soft"/>
                <a:cs typeface="Bobby Jones Soft"/>
                <a:sym typeface="Bobby Jones Soft"/>
              </a:rPr>
              <a:t>SCENARIO</a:t>
            </a:r>
          </a:p>
        </p:txBody>
      </p:sp>
      <p:sp>
        <p:nvSpPr>
          <p:cNvPr id="7" name="TextBox 7"/>
          <p:cNvSpPr txBox="1"/>
          <p:nvPr/>
        </p:nvSpPr>
        <p:spPr>
          <a:xfrm>
            <a:off x="1783207" y="7403393"/>
            <a:ext cx="14335380" cy="718085"/>
          </a:xfrm>
          <a:prstGeom prst="rect">
            <a:avLst/>
          </a:prstGeom>
        </p:spPr>
        <p:txBody>
          <a:bodyPr lIns="0" tIns="0" rIns="0" bIns="0" rtlCol="0" anchor="t">
            <a:spAutoFit/>
          </a:bodyPr>
          <a:lstStyle/>
          <a:p>
            <a:pPr algn="ctr">
              <a:lnSpc>
                <a:spcPts val="5343"/>
              </a:lnSpc>
            </a:pPr>
            <a:r>
              <a:rPr lang="en-US" sz="5088">
                <a:solidFill>
                  <a:srgbClr val="000000"/>
                </a:solidFill>
                <a:latin typeface="Bobby Jones Soft"/>
                <a:ea typeface="Bobby Jones Soft"/>
                <a:cs typeface="Bobby Jones Soft"/>
                <a:sym typeface="Bobby Jones Soft"/>
              </a:rPr>
              <a:t>WHICH KIND OF CONTRACEPTIVE SHOULD THEY USE? WHY?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684798" y="3104676"/>
            <a:ext cx="14918404" cy="3122152"/>
          </a:xfrm>
          <a:prstGeom prst="rect">
            <a:avLst/>
          </a:prstGeom>
        </p:spPr>
        <p:txBody>
          <a:bodyPr lIns="0" tIns="0" rIns="0" bIns="0" rtlCol="0" anchor="t">
            <a:spAutoFit/>
          </a:bodyPr>
          <a:lstStyle/>
          <a:p>
            <a:pPr algn="just">
              <a:lnSpc>
                <a:spcPts val="6244"/>
              </a:lnSpc>
              <a:spcBef>
                <a:spcPct val="0"/>
              </a:spcBef>
            </a:pPr>
            <a:r>
              <a:rPr lang="en-US" sz="4460" spc="-40" dirty="0">
                <a:solidFill>
                  <a:srgbClr val="000000"/>
                </a:solidFill>
                <a:latin typeface="Glacial Indifference"/>
                <a:ea typeface="Glacial Indifference"/>
                <a:cs typeface="Glacial Indifference"/>
                <a:sym typeface="Glacial Indifference"/>
              </a:rPr>
              <a:t>Rosie and Keith are in their late 30s and faithful to each other. Rosie cannot take the pill, or have a coil fitted for medical reasons. Neither of them like using condoms and they definitely don’t want any more children.</a:t>
            </a:r>
          </a:p>
        </p:txBody>
      </p:sp>
      <p:sp>
        <p:nvSpPr>
          <p:cNvPr id="6" name="TextBox 6"/>
          <p:cNvSpPr txBox="1"/>
          <p:nvPr/>
        </p:nvSpPr>
        <p:spPr>
          <a:xfrm>
            <a:off x="-129918" y="1085850"/>
            <a:ext cx="5505309" cy="718085"/>
          </a:xfrm>
          <a:prstGeom prst="rect">
            <a:avLst/>
          </a:prstGeom>
        </p:spPr>
        <p:txBody>
          <a:bodyPr lIns="0" tIns="0" rIns="0" bIns="0" rtlCol="0" anchor="t">
            <a:spAutoFit/>
          </a:bodyPr>
          <a:lstStyle/>
          <a:p>
            <a:pPr algn="ctr">
              <a:lnSpc>
                <a:spcPts val="5343"/>
              </a:lnSpc>
            </a:pPr>
            <a:r>
              <a:rPr lang="en-US" sz="5088">
                <a:solidFill>
                  <a:srgbClr val="000000"/>
                </a:solidFill>
                <a:latin typeface="Bobby Jones Soft"/>
                <a:ea typeface="Bobby Jones Soft"/>
                <a:cs typeface="Bobby Jones Soft"/>
                <a:sym typeface="Bobby Jones Soft"/>
              </a:rPr>
              <a:t>SCENARIO</a:t>
            </a:r>
          </a:p>
        </p:txBody>
      </p:sp>
      <p:sp>
        <p:nvSpPr>
          <p:cNvPr id="7" name="TextBox 7"/>
          <p:cNvSpPr txBox="1"/>
          <p:nvPr/>
        </p:nvSpPr>
        <p:spPr>
          <a:xfrm>
            <a:off x="1783207" y="7403393"/>
            <a:ext cx="14335380" cy="718085"/>
          </a:xfrm>
          <a:prstGeom prst="rect">
            <a:avLst/>
          </a:prstGeom>
        </p:spPr>
        <p:txBody>
          <a:bodyPr lIns="0" tIns="0" rIns="0" bIns="0" rtlCol="0" anchor="t">
            <a:spAutoFit/>
          </a:bodyPr>
          <a:lstStyle/>
          <a:p>
            <a:pPr algn="ctr">
              <a:lnSpc>
                <a:spcPts val="5343"/>
              </a:lnSpc>
            </a:pPr>
            <a:r>
              <a:rPr lang="en-US" sz="5088">
                <a:solidFill>
                  <a:srgbClr val="000000"/>
                </a:solidFill>
                <a:latin typeface="Bobby Jones Soft"/>
                <a:ea typeface="Bobby Jones Soft"/>
                <a:cs typeface="Bobby Jones Soft"/>
                <a:sym typeface="Bobby Jones Soft"/>
              </a:rPr>
              <a:t>WHICH KIND OF CONTRACEPTIVE SHOULD THEY USE? WHY?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684798" y="3104676"/>
            <a:ext cx="14918404" cy="2344151"/>
          </a:xfrm>
          <a:prstGeom prst="rect">
            <a:avLst/>
          </a:prstGeom>
        </p:spPr>
        <p:txBody>
          <a:bodyPr lIns="0" tIns="0" rIns="0" bIns="0" rtlCol="0" anchor="t">
            <a:spAutoFit/>
          </a:bodyPr>
          <a:lstStyle/>
          <a:p>
            <a:pPr algn="just">
              <a:lnSpc>
                <a:spcPts val="6244"/>
              </a:lnSpc>
              <a:spcBef>
                <a:spcPct val="0"/>
              </a:spcBef>
            </a:pPr>
            <a:r>
              <a:rPr lang="en-US" sz="4460" spc="-40">
                <a:solidFill>
                  <a:srgbClr val="000000"/>
                </a:solidFill>
                <a:latin typeface="Glacial Indifference"/>
                <a:ea typeface="Glacial Indifference"/>
                <a:cs typeface="Glacial Indifference"/>
                <a:sym typeface="Glacial Indifference"/>
              </a:rPr>
              <a:t>We’re now going to think about </a:t>
            </a:r>
            <a:r>
              <a:rPr lang="en-US" sz="4460" b="1" spc="-40">
                <a:solidFill>
                  <a:srgbClr val="000000"/>
                </a:solidFill>
                <a:latin typeface="Glacial Indifference Bold"/>
                <a:ea typeface="Glacial Indifference Bold"/>
                <a:cs typeface="Glacial Indifference Bold"/>
                <a:sym typeface="Glacial Indifference Bold"/>
              </a:rPr>
              <a:t>menopause</a:t>
            </a:r>
            <a:r>
              <a:rPr lang="en-US" sz="4460" spc="-40">
                <a:solidFill>
                  <a:srgbClr val="000000"/>
                </a:solidFill>
                <a:latin typeface="Glacial Indifference"/>
                <a:ea typeface="Glacial Indifference"/>
                <a:cs typeface="Glacial Indifference"/>
                <a:sym typeface="Glacial Indifference"/>
              </a:rPr>
              <a:t>, which is the time in a woman’s life when she stops having her menstrual cycle, and she is no longer able to get pregnant.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791480" y="1092938"/>
            <a:ext cx="16705040" cy="8371418"/>
          </a:xfrm>
          <a:prstGeom prst="rect">
            <a:avLst/>
          </a:prstGeom>
        </p:spPr>
        <p:txBody>
          <a:bodyPr lIns="0" tIns="0" rIns="0" bIns="0" rtlCol="0" anchor="t">
            <a:spAutoFit/>
          </a:bodyPr>
          <a:lstStyle/>
          <a:p>
            <a:pPr algn="just">
              <a:lnSpc>
                <a:spcPts val="4410"/>
              </a:lnSpc>
            </a:pPr>
            <a:r>
              <a:rPr lang="en-US" sz="3150" spc="-28">
                <a:solidFill>
                  <a:srgbClr val="000000"/>
                </a:solidFill>
                <a:latin typeface="Glacial Indifference"/>
                <a:ea typeface="Glacial Indifference"/>
                <a:cs typeface="Glacial Indifference"/>
                <a:sym typeface="Glacial Indifference"/>
              </a:rPr>
              <a:t>The word menopause means </a:t>
            </a:r>
            <a:r>
              <a:rPr lang="en-US" sz="3150" i="1" spc="-28">
                <a:solidFill>
                  <a:srgbClr val="000000"/>
                </a:solidFill>
                <a:latin typeface="Glacial Indifference Italics"/>
                <a:ea typeface="Glacial Indifference Italics"/>
                <a:cs typeface="Glacial Indifference Italics"/>
                <a:sym typeface="Glacial Indifference Italics"/>
              </a:rPr>
              <a:t>final period.</a:t>
            </a:r>
          </a:p>
          <a:p>
            <a:pPr algn="just">
              <a:lnSpc>
                <a:spcPts val="4410"/>
              </a:lnSpc>
            </a:pPr>
            <a:endParaRPr lang="en-US" sz="3150" i="1" spc="-28">
              <a:solidFill>
                <a:srgbClr val="000000"/>
              </a:solidFill>
              <a:latin typeface="Glacial Indifference Italics"/>
              <a:ea typeface="Glacial Indifference Italics"/>
              <a:cs typeface="Glacial Indifference Italics"/>
              <a:sym typeface="Glacial Indifference Italics"/>
            </a:endParaRPr>
          </a:p>
          <a:p>
            <a:pPr marL="680153" lvl="1" indent="-340077" algn="just">
              <a:lnSpc>
                <a:spcPts val="4410"/>
              </a:lnSpc>
              <a:buFont typeface="Arial"/>
              <a:buChar char="•"/>
            </a:pPr>
            <a:r>
              <a:rPr lang="en-US" sz="3150" spc="-28">
                <a:solidFill>
                  <a:srgbClr val="000000"/>
                </a:solidFill>
                <a:latin typeface="Glacial Indifference"/>
                <a:ea typeface="Glacial Indifference"/>
                <a:cs typeface="Glacial Indifference"/>
                <a:sym typeface="Glacial Indifference"/>
              </a:rPr>
              <a:t>The menopause is a natural part of ageing that usually occurs between 45 and 55 years of age, as a woman’s oestrogen levels decline. </a:t>
            </a:r>
          </a:p>
          <a:p>
            <a:pPr algn="just">
              <a:lnSpc>
                <a:spcPts val="4410"/>
              </a:lnSpc>
            </a:pPr>
            <a:endParaRPr lang="en-US" sz="3150" spc="-28">
              <a:solidFill>
                <a:srgbClr val="000000"/>
              </a:solidFill>
              <a:latin typeface="Glacial Indifference"/>
              <a:ea typeface="Glacial Indifference"/>
              <a:cs typeface="Glacial Indifference"/>
              <a:sym typeface="Glacial Indifference"/>
            </a:endParaRPr>
          </a:p>
          <a:p>
            <a:pPr marL="680153" lvl="1" indent="-340077" algn="just">
              <a:lnSpc>
                <a:spcPts val="4410"/>
              </a:lnSpc>
              <a:buFont typeface="Arial"/>
              <a:buChar char="•"/>
            </a:pPr>
            <a:r>
              <a:rPr lang="en-US" sz="3150" spc="-28">
                <a:solidFill>
                  <a:srgbClr val="000000"/>
                </a:solidFill>
                <a:latin typeface="Glacial Indifference"/>
                <a:ea typeface="Glacial Indifference"/>
                <a:cs typeface="Glacial Indifference"/>
                <a:sym typeface="Glacial Indifference"/>
              </a:rPr>
              <a:t>However, around 1 in 100 women experience the menopause before 40 years of age. This is known as premature menopause or premature ovarian insufficiency; it can happen naturally or as a side effect of some medical treatments</a:t>
            </a:r>
          </a:p>
          <a:p>
            <a:pPr algn="just">
              <a:lnSpc>
                <a:spcPts val="4410"/>
              </a:lnSpc>
            </a:pPr>
            <a:endParaRPr lang="en-US" sz="3150" spc="-28">
              <a:solidFill>
                <a:srgbClr val="000000"/>
              </a:solidFill>
              <a:latin typeface="Glacial Indifference"/>
              <a:ea typeface="Glacial Indifference"/>
              <a:cs typeface="Glacial Indifference"/>
              <a:sym typeface="Glacial Indifference"/>
            </a:endParaRPr>
          </a:p>
          <a:p>
            <a:pPr marL="680153" lvl="1" indent="-340077" algn="just">
              <a:lnSpc>
                <a:spcPts val="4410"/>
              </a:lnSpc>
              <a:buFont typeface="Arial"/>
              <a:buChar char="•"/>
            </a:pPr>
            <a:r>
              <a:rPr lang="en-US" sz="3150" spc="-28">
                <a:solidFill>
                  <a:srgbClr val="000000"/>
                </a:solidFill>
                <a:latin typeface="Glacial Indifference"/>
                <a:ea typeface="Glacial Indifference"/>
                <a:cs typeface="Glacial Indifference"/>
                <a:sym typeface="Glacial Indifference"/>
              </a:rPr>
              <a:t>Some women experience few symptoms of menopause, but for others it can be a really difficult time, affecting how they feel physically and mentally. Women will need help and support during this time from family, friends and the workplace. </a:t>
            </a:r>
          </a:p>
          <a:p>
            <a:pPr algn="just">
              <a:lnSpc>
                <a:spcPts val="4410"/>
              </a:lnSpc>
            </a:pPr>
            <a:endParaRPr lang="en-US" sz="3150" spc="-28">
              <a:solidFill>
                <a:srgbClr val="000000"/>
              </a:solidFill>
              <a:latin typeface="Glacial Indifference"/>
              <a:ea typeface="Glacial Indifference"/>
              <a:cs typeface="Glacial Indifference"/>
              <a:sym typeface="Glacial Indifference"/>
            </a:endParaRPr>
          </a:p>
          <a:p>
            <a:pPr algn="just">
              <a:lnSpc>
                <a:spcPts val="4410"/>
              </a:lnSpc>
            </a:pPr>
            <a:endParaRPr lang="en-US" sz="3150" spc="-28">
              <a:solidFill>
                <a:srgbClr val="000000"/>
              </a:solidFill>
              <a:latin typeface="Glacial Indifference"/>
              <a:ea typeface="Glacial Indifference"/>
              <a:cs typeface="Glacial Indifference"/>
              <a:sym typeface="Glacial Indifference"/>
            </a:endParaRPr>
          </a:p>
          <a:p>
            <a:pPr algn="just">
              <a:lnSpc>
                <a:spcPts val="4410"/>
              </a:lnSpc>
              <a:spcBef>
                <a:spcPct val="0"/>
              </a:spcBef>
            </a:pPr>
            <a:endParaRPr lang="en-US" sz="3150" spc="-28">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pic>
        <p:nvPicPr>
          <p:cNvPr id="6" name="Online Media 5" title="What Really Happens to Your Body During Menopause | Body Stuff with Dr. Jen Gunter">
            <a:hlinkClick r:id="" action="ppaction://media"/>
            <a:extLst>
              <a:ext uri="{FF2B5EF4-FFF2-40B4-BE49-F238E27FC236}">
                <a16:creationId xmlns:a16="http://schemas.microsoft.com/office/drawing/2014/main" id="{17862C76-2C2E-33B5-E711-0DAD8A353863}"/>
              </a:ext>
            </a:extLst>
          </p:cNvPr>
          <p:cNvPicPr>
            <a:picLocks noRot="1" noChangeAspect="1"/>
          </p:cNvPicPr>
          <p:nvPr>
            <a:videoFile r:link="rId1"/>
          </p:nvPr>
        </p:nvPicPr>
        <p:blipFill>
          <a:blip r:embed="rId4"/>
          <a:stretch>
            <a:fillRect/>
          </a:stretch>
        </p:blipFill>
        <p:spPr>
          <a:xfrm>
            <a:off x="1524000" y="838200"/>
            <a:ext cx="15240000" cy="8610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028700" y="1220939"/>
            <a:ext cx="15860340" cy="3432778"/>
          </a:xfrm>
          <a:prstGeom prst="rect">
            <a:avLst/>
          </a:prstGeom>
        </p:spPr>
        <p:txBody>
          <a:bodyPr lIns="0" tIns="0" rIns="0" bIns="0" rtlCol="0" anchor="t">
            <a:spAutoFit/>
          </a:bodyPr>
          <a:lstStyle/>
          <a:p>
            <a:pPr algn="ctr">
              <a:lnSpc>
                <a:spcPts val="6876"/>
              </a:lnSpc>
              <a:spcBef>
                <a:spcPct val="0"/>
              </a:spcBef>
            </a:pPr>
            <a:r>
              <a:rPr lang="en-US" sz="4912">
                <a:solidFill>
                  <a:srgbClr val="000000"/>
                </a:solidFill>
                <a:latin typeface="Glacial Indifference"/>
                <a:ea typeface="Glacial Indifference"/>
                <a:cs typeface="Glacial Indifference"/>
                <a:sym typeface="Glacial Indifference"/>
              </a:rPr>
              <a:t>As menopause is such a natural part of a woman’s life, how can we best support women when they go through it? </a:t>
            </a:r>
          </a:p>
          <a:p>
            <a:pPr algn="ctr">
              <a:lnSpc>
                <a:spcPts val="6876"/>
              </a:lnSpc>
              <a:spcBef>
                <a:spcPct val="0"/>
              </a:spcBef>
            </a:pPr>
            <a:endParaRPr lang="en-US" sz="4912">
              <a:solidFill>
                <a:srgbClr val="000000"/>
              </a:solidFill>
              <a:latin typeface="Glacial Indifference"/>
              <a:ea typeface="Glacial Indifference"/>
              <a:cs typeface="Glacial Indifference"/>
              <a:sym typeface="Glacial Indifference"/>
            </a:endParaRPr>
          </a:p>
          <a:p>
            <a:pPr algn="ctr">
              <a:lnSpc>
                <a:spcPts val="6876"/>
              </a:lnSpc>
              <a:spcBef>
                <a:spcPct val="0"/>
              </a:spcBef>
            </a:pPr>
            <a:r>
              <a:rPr lang="en-US" sz="4912">
                <a:solidFill>
                  <a:srgbClr val="000000"/>
                </a:solidFill>
                <a:latin typeface="Glacial Indifference"/>
                <a:ea typeface="Glacial Indifference"/>
                <a:cs typeface="Glacial Indifference"/>
                <a:sym typeface="Glacial Indifference"/>
              </a:rPr>
              <a:t>At home? At work?</a:t>
            </a:r>
          </a:p>
        </p:txBody>
      </p:sp>
      <p:sp>
        <p:nvSpPr>
          <p:cNvPr id="6" name="Freeform 6"/>
          <p:cNvSpPr/>
          <p:nvPr/>
        </p:nvSpPr>
        <p:spPr>
          <a:xfrm>
            <a:off x="2923236" y="6004308"/>
            <a:ext cx="12441527" cy="3732458"/>
          </a:xfrm>
          <a:custGeom>
            <a:avLst/>
            <a:gdLst/>
            <a:ahLst/>
            <a:cxnLst/>
            <a:rect l="l" t="t" r="r" b="b"/>
            <a:pathLst>
              <a:path w="12441527" h="3732458">
                <a:moveTo>
                  <a:pt x="0" y="0"/>
                </a:moveTo>
                <a:lnTo>
                  <a:pt x="12441528" y="0"/>
                </a:lnTo>
                <a:lnTo>
                  <a:pt x="12441528" y="3732459"/>
                </a:lnTo>
                <a:lnTo>
                  <a:pt x="0" y="37324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a:off x="1199971" y="3163644"/>
            <a:ext cx="4374135" cy="4830872"/>
          </a:xfrm>
          <a:custGeom>
            <a:avLst/>
            <a:gdLst/>
            <a:ahLst/>
            <a:cxnLst/>
            <a:rect l="l" t="t" r="r" b="b"/>
            <a:pathLst>
              <a:path w="4374135" h="4830872">
                <a:moveTo>
                  <a:pt x="0" y="0"/>
                </a:moveTo>
                <a:lnTo>
                  <a:pt x="4374135" y="0"/>
                </a:lnTo>
                <a:lnTo>
                  <a:pt x="4374135" y="4830872"/>
                </a:lnTo>
                <a:lnTo>
                  <a:pt x="0" y="483087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TextBox 6"/>
          <p:cNvSpPr txBox="1"/>
          <p:nvPr/>
        </p:nvSpPr>
        <p:spPr>
          <a:xfrm>
            <a:off x="6403153" y="3003662"/>
            <a:ext cx="10584306" cy="1690436"/>
          </a:xfrm>
          <a:prstGeom prst="rect">
            <a:avLst/>
          </a:prstGeom>
        </p:spPr>
        <p:txBody>
          <a:bodyPr lIns="0" tIns="0" rIns="0" bIns="0" rtlCol="0" anchor="t">
            <a:spAutoFit/>
          </a:bodyPr>
          <a:lstStyle/>
          <a:p>
            <a:pPr algn="just">
              <a:lnSpc>
                <a:spcPts val="6548"/>
              </a:lnSpc>
            </a:pPr>
            <a:r>
              <a:rPr lang="en-US" sz="6236">
                <a:solidFill>
                  <a:srgbClr val="000000"/>
                </a:solidFill>
                <a:latin typeface="Glacial Indifference"/>
                <a:ea typeface="Glacial Indifference"/>
                <a:cs typeface="Glacial Indifference"/>
                <a:sym typeface="Glacial Indifference"/>
              </a:rPr>
              <a:t>Let’s </a:t>
            </a:r>
            <a:r>
              <a:rPr lang="en-US" sz="6236" b="1">
                <a:solidFill>
                  <a:srgbClr val="FF3131"/>
                </a:solidFill>
                <a:latin typeface="Glacial Indifference Bold"/>
                <a:ea typeface="Glacial Indifference Bold"/>
                <a:cs typeface="Glacial Indifference Bold"/>
                <a:sym typeface="Glacial Indifference Bold"/>
              </a:rPr>
              <a:t>ASK</a:t>
            </a:r>
            <a:r>
              <a:rPr lang="en-US" sz="6236">
                <a:solidFill>
                  <a:srgbClr val="000000"/>
                </a:solidFill>
                <a:latin typeface="Glacial Indifference"/>
                <a:ea typeface="Glacial Indifference"/>
                <a:cs typeface="Glacial Indifference"/>
                <a:sym typeface="Glacial Indifference"/>
              </a:rPr>
              <a:t> ourselves - what are we taking from today’s lesson?</a:t>
            </a:r>
          </a:p>
        </p:txBody>
      </p:sp>
      <p:sp>
        <p:nvSpPr>
          <p:cNvPr id="7" name="TextBox 7"/>
          <p:cNvSpPr txBox="1"/>
          <p:nvPr/>
        </p:nvSpPr>
        <p:spPr>
          <a:xfrm>
            <a:off x="635674" y="1114425"/>
            <a:ext cx="6099297" cy="1052104"/>
          </a:xfrm>
          <a:prstGeom prst="rect">
            <a:avLst/>
          </a:prstGeom>
        </p:spPr>
        <p:txBody>
          <a:bodyPr lIns="0" tIns="0" rIns="0" bIns="0" rtlCol="0" anchor="t">
            <a:spAutoFit/>
          </a:bodyPr>
          <a:lstStyle/>
          <a:p>
            <a:pPr algn="ctr">
              <a:lnSpc>
                <a:spcPts val="7842"/>
              </a:lnSpc>
            </a:pPr>
            <a:r>
              <a:rPr lang="en-US" sz="7468">
                <a:solidFill>
                  <a:srgbClr val="000000"/>
                </a:solidFill>
                <a:latin typeface="Bobby Jones Soft"/>
                <a:ea typeface="Bobby Jones Soft"/>
                <a:cs typeface="Bobby Jones Soft"/>
                <a:sym typeface="Bobby Jones Soft"/>
              </a:rPr>
              <a:t>REFLECTION</a:t>
            </a:r>
          </a:p>
        </p:txBody>
      </p:sp>
      <p:sp>
        <p:nvSpPr>
          <p:cNvPr id="8" name="TextBox 8"/>
          <p:cNvSpPr txBox="1"/>
          <p:nvPr/>
        </p:nvSpPr>
        <p:spPr>
          <a:xfrm>
            <a:off x="8982110" y="5844974"/>
            <a:ext cx="4270301" cy="2149542"/>
          </a:xfrm>
          <a:prstGeom prst="rect">
            <a:avLst/>
          </a:prstGeom>
        </p:spPr>
        <p:txBody>
          <a:bodyPr lIns="0" tIns="0" rIns="0" bIns="0" rtlCol="0" anchor="t">
            <a:spAutoFit/>
          </a:bodyPr>
          <a:lstStyle/>
          <a:p>
            <a:pPr algn="just">
              <a:lnSpc>
                <a:spcPts val="5603"/>
              </a:lnSpc>
            </a:pPr>
            <a:r>
              <a:rPr lang="en-US" sz="5336" b="1">
                <a:solidFill>
                  <a:srgbClr val="FF3131"/>
                </a:solidFill>
                <a:latin typeface="Glacial Indifference Bold"/>
                <a:ea typeface="Glacial Indifference Bold"/>
                <a:cs typeface="Glacial Indifference Bold"/>
                <a:sym typeface="Glacial Indifference Bold"/>
              </a:rPr>
              <a:t>A</a:t>
            </a:r>
            <a:r>
              <a:rPr lang="en-US" sz="5336">
                <a:solidFill>
                  <a:srgbClr val="000000"/>
                </a:solidFill>
                <a:latin typeface="Glacial Indifference"/>
                <a:ea typeface="Glacial Indifference"/>
                <a:cs typeface="Glacial Indifference"/>
                <a:sym typeface="Glacial Indifference"/>
              </a:rPr>
              <a:t>ttributes?</a:t>
            </a:r>
          </a:p>
          <a:p>
            <a:pPr algn="just">
              <a:lnSpc>
                <a:spcPts val="5603"/>
              </a:lnSpc>
            </a:pPr>
            <a:r>
              <a:rPr lang="en-US" sz="5336" b="1">
                <a:solidFill>
                  <a:srgbClr val="FF3131"/>
                </a:solidFill>
                <a:latin typeface="Glacial Indifference Bold"/>
                <a:ea typeface="Glacial Indifference Bold"/>
                <a:cs typeface="Glacial Indifference Bold"/>
                <a:sym typeface="Glacial Indifference Bold"/>
              </a:rPr>
              <a:t>S</a:t>
            </a:r>
            <a:r>
              <a:rPr lang="en-US" sz="5336">
                <a:solidFill>
                  <a:srgbClr val="000000"/>
                </a:solidFill>
                <a:latin typeface="Glacial Indifference"/>
                <a:ea typeface="Glacial Indifference"/>
                <a:cs typeface="Glacial Indifference"/>
                <a:sym typeface="Glacial Indifference"/>
              </a:rPr>
              <a:t>kills?</a:t>
            </a:r>
          </a:p>
          <a:p>
            <a:pPr algn="just">
              <a:lnSpc>
                <a:spcPts val="5603"/>
              </a:lnSpc>
            </a:pPr>
            <a:r>
              <a:rPr lang="en-US" sz="5336" b="1">
                <a:solidFill>
                  <a:srgbClr val="FF3131"/>
                </a:solidFill>
                <a:latin typeface="Glacial Indifference Bold"/>
                <a:ea typeface="Glacial Indifference Bold"/>
                <a:cs typeface="Glacial Indifference Bold"/>
                <a:sym typeface="Glacial Indifference Bold"/>
              </a:rPr>
              <a:t>K</a:t>
            </a:r>
            <a:r>
              <a:rPr lang="en-US" sz="5336">
                <a:solidFill>
                  <a:srgbClr val="000000"/>
                </a:solidFill>
                <a:latin typeface="Glacial Indifference"/>
                <a:ea typeface="Glacial Indifference"/>
                <a:cs typeface="Glacial Indifference"/>
                <a:sym typeface="Glacial Indifference"/>
              </a:rPr>
              <a:t>nowledge?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rot="501946">
            <a:off x="1165444" y="988342"/>
            <a:ext cx="1952681" cy="2022551"/>
          </a:xfrm>
          <a:custGeom>
            <a:avLst/>
            <a:gdLst/>
            <a:ahLst/>
            <a:cxnLst/>
            <a:rect l="l" t="t" r="r" b="b"/>
            <a:pathLst>
              <a:path w="1952681" h="2022551">
                <a:moveTo>
                  <a:pt x="0" y="0"/>
                </a:moveTo>
                <a:lnTo>
                  <a:pt x="1952680" y="0"/>
                </a:lnTo>
                <a:lnTo>
                  <a:pt x="1952680" y="2022550"/>
                </a:lnTo>
                <a:lnTo>
                  <a:pt x="0" y="20225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TextBox 6"/>
          <p:cNvSpPr txBox="1"/>
          <p:nvPr/>
        </p:nvSpPr>
        <p:spPr>
          <a:xfrm>
            <a:off x="1903618" y="1380808"/>
            <a:ext cx="7449280" cy="1104267"/>
          </a:xfrm>
          <a:prstGeom prst="rect">
            <a:avLst/>
          </a:prstGeom>
        </p:spPr>
        <p:txBody>
          <a:bodyPr lIns="0" tIns="0" rIns="0" bIns="0" rtlCol="0" anchor="t">
            <a:spAutoFit/>
          </a:bodyPr>
          <a:lstStyle/>
          <a:p>
            <a:pPr algn="ctr">
              <a:lnSpc>
                <a:spcPts val="8959"/>
              </a:lnSpc>
            </a:pPr>
            <a:r>
              <a:rPr lang="en-US" sz="6399">
                <a:solidFill>
                  <a:srgbClr val="000000"/>
                </a:solidFill>
                <a:latin typeface="Bobby Jones Soft"/>
                <a:ea typeface="Bobby Jones Soft"/>
                <a:cs typeface="Bobby Jones Soft"/>
                <a:sym typeface="Bobby Jones Soft"/>
              </a:rPr>
              <a:t>do it now</a:t>
            </a:r>
          </a:p>
        </p:txBody>
      </p:sp>
      <p:sp>
        <p:nvSpPr>
          <p:cNvPr id="7" name="TextBox 7"/>
          <p:cNvSpPr txBox="1"/>
          <p:nvPr/>
        </p:nvSpPr>
        <p:spPr>
          <a:xfrm>
            <a:off x="1903618" y="4261092"/>
            <a:ext cx="14480764" cy="1669566"/>
          </a:xfrm>
          <a:prstGeom prst="rect">
            <a:avLst/>
          </a:prstGeom>
        </p:spPr>
        <p:txBody>
          <a:bodyPr lIns="0" tIns="0" rIns="0" bIns="0" rtlCol="0" anchor="t">
            <a:spAutoFit/>
          </a:bodyPr>
          <a:lstStyle/>
          <a:p>
            <a:pPr algn="just">
              <a:lnSpc>
                <a:spcPts val="6676"/>
              </a:lnSpc>
              <a:spcBef>
                <a:spcPct val="0"/>
              </a:spcBef>
            </a:pPr>
            <a:r>
              <a:rPr lang="en-US" sz="4769" b="1" spc="-42">
                <a:solidFill>
                  <a:srgbClr val="000000"/>
                </a:solidFill>
                <a:latin typeface="Glacial Indifference Bold"/>
                <a:ea typeface="Glacial Indifference Bold"/>
                <a:cs typeface="Glacial Indifference Bold"/>
                <a:sym typeface="Glacial Indifference Bold"/>
              </a:rPr>
              <a:t>List as many different types of contraception as you can remember from your previous learning.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a:off x="798573" y="7622352"/>
            <a:ext cx="1478992" cy="1998212"/>
          </a:xfrm>
          <a:custGeom>
            <a:avLst/>
            <a:gdLst/>
            <a:ahLst/>
            <a:cxnLst/>
            <a:rect l="l" t="t" r="r" b="b"/>
            <a:pathLst>
              <a:path w="1478992" h="1998212">
                <a:moveTo>
                  <a:pt x="0" y="0"/>
                </a:moveTo>
                <a:lnTo>
                  <a:pt x="1478992" y="0"/>
                </a:lnTo>
                <a:lnTo>
                  <a:pt x="1478992" y="1998212"/>
                </a:lnTo>
                <a:lnTo>
                  <a:pt x="0" y="1998212"/>
                </a:lnTo>
                <a:lnTo>
                  <a:pt x="0" y="0"/>
                </a:lnTo>
                <a:close/>
              </a:path>
            </a:pathLst>
          </a:custGeom>
          <a:blipFill>
            <a:blip r:embed="rId3"/>
            <a:stretch>
              <a:fillRect/>
            </a:stretch>
          </a:blipFill>
        </p:spPr>
        <p:txBody>
          <a:bodyPr/>
          <a:lstStyle/>
          <a:p>
            <a:endParaRPr lang="en-GB"/>
          </a:p>
        </p:txBody>
      </p:sp>
      <p:sp>
        <p:nvSpPr>
          <p:cNvPr id="6" name="TextBox 6"/>
          <p:cNvSpPr txBox="1"/>
          <p:nvPr/>
        </p:nvSpPr>
        <p:spPr>
          <a:xfrm>
            <a:off x="1538069" y="2591320"/>
            <a:ext cx="15216514" cy="2702515"/>
          </a:xfrm>
          <a:prstGeom prst="rect">
            <a:avLst/>
          </a:prstGeom>
        </p:spPr>
        <p:txBody>
          <a:bodyPr lIns="0" tIns="0" rIns="0" bIns="0" rtlCol="0" anchor="t">
            <a:spAutoFit/>
          </a:bodyPr>
          <a:lstStyle/>
          <a:p>
            <a:pPr algn="ctr">
              <a:lnSpc>
                <a:spcPts val="10354"/>
              </a:lnSpc>
            </a:pPr>
            <a:r>
              <a:rPr lang="en-US" sz="9861">
                <a:solidFill>
                  <a:srgbClr val="000000"/>
                </a:solidFill>
                <a:latin typeface="Bobby Jones Soft"/>
                <a:ea typeface="Bobby Jones Soft"/>
                <a:cs typeface="Bobby Jones Soft"/>
                <a:sym typeface="Bobby Jones Soft"/>
              </a:rPr>
              <a:t>HUMAN FERTILITY &amp; REPRODUCTION</a:t>
            </a:r>
          </a:p>
        </p:txBody>
      </p:sp>
      <p:sp>
        <p:nvSpPr>
          <p:cNvPr id="7" name="TextBox 7"/>
          <p:cNvSpPr txBox="1"/>
          <p:nvPr/>
        </p:nvSpPr>
        <p:spPr>
          <a:xfrm>
            <a:off x="4405441" y="5588722"/>
            <a:ext cx="9477119" cy="695325"/>
          </a:xfrm>
          <a:prstGeom prst="rect">
            <a:avLst/>
          </a:prstGeom>
        </p:spPr>
        <p:txBody>
          <a:bodyPr lIns="0" tIns="0" rIns="0" bIns="0" rtlCol="0" anchor="t">
            <a:spAutoFit/>
          </a:bodyPr>
          <a:lstStyle/>
          <a:p>
            <a:pPr algn="ctr">
              <a:lnSpc>
                <a:spcPts val="5250"/>
              </a:lnSpc>
            </a:pPr>
            <a:r>
              <a:rPr lang="en-US" sz="5000">
                <a:solidFill>
                  <a:srgbClr val="000000"/>
                </a:solidFill>
                <a:latin typeface="Glacial Indifference"/>
                <a:ea typeface="Glacial Indifference"/>
                <a:cs typeface="Glacial Indifference"/>
                <a:sym typeface="Glacial Indifference"/>
              </a:rPr>
              <a:t>YEAR 11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635674" y="2545448"/>
            <a:ext cx="16848291" cy="6221683"/>
          </a:xfrm>
          <a:prstGeom prst="rect">
            <a:avLst/>
          </a:prstGeom>
        </p:spPr>
        <p:txBody>
          <a:bodyPr lIns="0" tIns="0" rIns="0" bIns="0" rtlCol="0" anchor="t">
            <a:spAutoFit/>
          </a:bodyPr>
          <a:lstStyle/>
          <a:p>
            <a:pPr marL="813808" lvl="1" indent="-406904" algn="just">
              <a:lnSpc>
                <a:spcPts val="7086"/>
              </a:lnSpc>
              <a:buFont typeface="Arial"/>
              <a:buChar char="•"/>
            </a:pPr>
            <a:r>
              <a:rPr lang="en-US" sz="3769" spc="-33">
                <a:solidFill>
                  <a:srgbClr val="000000"/>
                </a:solidFill>
                <a:latin typeface="Glacial Indifference"/>
                <a:ea typeface="Glacial Indifference"/>
                <a:cs typeface="Glacial Indifference"/>
                <a:sym typeface="Glacial Indifference"/>
              </a:rPr>
              <a:t>Identify the different types of contraception available and how to access these</a:t>
            </a:r>
          </a:p>
          <a:p>
            <a:pPr marL="813808" lvl="1" indent="-406904" algn="just">
              <a:lnSpc>
                <a:spcPts val="7086"/>
              </a:lnSpc>
              <a:buFont typeface="Arial"/>
              <a:buChar char="•"/>
            </a:pPr>
            <a:r>
              <a:rPr lang="en-US" sz="3769" spc="-33">
                <a:solidFill>
                  <a:srgbClr val="000000"/>
                </a:solidFill>
                <a:latin typeface="Glacial Indifference"/>
                <a:ea typeface="Glacial Indifference"/>
                <a:cs typeface="Glacial Indifference"/>
                <a:sym typeface="Glacial Indifference"/>
              </a:rPr>
              <a:t>Understand the connection between health and fertility, including causes of infertility</a:t>
            </a:r>
          </a:p>
          <a:p>
            <a:pPr marL="813808" lvl="1" indent="-406904" algn="just">
              <a:lnSpc>
                <a:spcPts val="7086"/>
              </a:lnSpc>
              <a:buFont typeface="Arial"/>
              <a:buChar char="•"/>
            </a:pPr>
            <a:r>
              <a:rPr lang="en-US" sz="3769" spc="-33">
                <a:solidFill>
                  <a:srgbClr val="000000"/>
                </a:solidFill>
                <a:latin typeface="Glacial Indifference"/>
                <a:ea typeface="Glacial Indifference"/>
                <a:cs typeface="Glacial Indifference"/>
                <a:sym typeface="Glacial Indifference"/>
              </a:rPr>
              <a:t>Understand that some pregnancies end in miscarriage and that this affects many families</a:t>
            </a:r>
          </a:p>
          <a:p>
            <a:pPr marL="813808" lvl="1" indent="-406904" algn="just">
              <a:lnSpc>
                <a:spcPts val="7086"/>
              </a:lnSpc>
              <a:buFont typeface="Arial"/>
              <a:buChar char="•"/>
            </a:pPr>
            <a:r>
              <a:rPr lang="en-US" sz="3769" spc="-33">
                <a:solidFill>
                  <a:srgbClr val="000000"/>
                </a:solidFill>
                <a:latin typeface="Glacial Indifference"/>
                <a:ea typeface="Glacial Indifference"/>
                <a:cs typeface="Glacial Indifference"/>
                <a:sym typeface="Glacial Indifference"/>
              </a:rPr>
              <a:t>Describe what menopause is and how this can affect a woman’s physical and emotional health</a:t>
            </a:r>
          </a:p>
        </p:txBody>
      </p:sp>
      <p:sp>
        <p:nvSpPr>
          <p:cNvPr id="6" name="TextBox 6"/>
          <p:cNvSpPr txBox="1"/>
          <p:nvPr/>
        </p:nvSpPr>
        <p:spPr>
          <a:xfrm>
            <a:off x="1028700" y="895350"/>
            <a:ext cx="7449280" cy="1104267"/>
          </a:xfrm>
          <a:prstGeom prst="rect">
            <a:avLst/>
          </a:prstGeom>
        </p:spPr>
        <p:txBody>
          <a:bodyPr lIns="0" tIns="0" rIns="0" bIns="0" rtlCol="0" anchor="t">
            <a:spAutoFit/>
          </a:bodyPr>
          <a:lstStyle/>
          <a:p>
            <a:pPr algn="ctr">
              <a:lnSpc>
                <a:spcPts val="8959"/>
              </a:lnSpc>
            </a:pPr>
            <a:r>
              <a:rPr lang="en-US" sz="6399">
                <a:solidFill>
                  <a:srgbClr val="000000"/>
                </a:solidFill>
                <a:latin typeface="Bobby Jones Soft"/>
                <a:ea typeface="Bobby Jones Soft"/>
                <a:cs typeface="Bobby Jones Soft"/>
                <a:sym typeface="Bobby Jones Soft"/>
              </a:rPr>
              <a:t>learning objectives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028700" y="1114425"/>
            <a:ext cx="7641221" cy="990281"/>
          </a:xfrm>
          <a:prstGeom prst="rect">
            <a:avLst/>
          </a:prstGeom>
        </p:spPr>
        <p:txBody>
          <a:bodyPr lIns="0" tIns="0" rIns="0" bIns="0" rtlCol="0" anchor="t">
            <a:spAutoFit/>
          </a:bodyPr>
          <a:lstStyle/>
          <a:p>
            <a:pPr algn="ctr">
              <a:lnSpc>
                <a:spcPts val="7416"/>
              </a:lnSpc>
            </a:pPr>
            <a:r>
              <a:rPr lang="en-US" sz="7062">
                <a:solidFill>
                  <a:srgbClr val="000000"/>
                </a:solidFill>
                <a:latin typeface="Bobby Jones Soft"/>
                <a:ea typeface="Bobby Jones Soft"/>
                <a:cs typeface="Bobby Jones Soft"/>
                <a:sym typeface="Bobby Jones Soft"/>
              </a:rPr>
              <a:t>CLASS AGREEMENTS</a:t>
            </a:r>
          </a:p>
        </p:txBody>
      </p:sp>
      <p:sp>
        <p:nvSpPr>
          <p:cNvPr id="6" name="Freeform 6"/>
          <p:cNvSpPr/>
          <p:nvPr/>
        </p:nvSpPr>
        <p:spPr>
          <a:xfrm rot="5400000" flipH="1" flipV="1">
            <a:off x="4543789" y="1970205"/>
            <a:ext cx="6115859" cy="7714960"/>
          </a:xfrm>
          <a:custGeom>
            <a:avLst/>
            <a:gdLst/>
            <a:ahLst/>
            <a:cxnLst/>
            <a:rect l="l" t="t" r="r" b="b"/>
            <a:pathLst>
              <a:path w="6115859" h="7714960">
                <a:moveTo>
                  <a:pt x="6115859" y="7714960"/>
                </a:moveTo>
                <a:lnTo>
                  <a:pt x="0" y="7714960"/>
                </a:lnTo>
                <a:lnTo>
                  <a:pt x="0" y="0"/>
                </a:lnTo>
                <a:lnTo>
                  <a:pt x="6115859" y="0"/>
                </a:lnTo>
                <a:lnTo>
                  <a:pt x="6115859" y="771496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TextBox 7"/>
          <p:cNvSpPr txBox="1"/>
          <p:nvPr/>
        </p:nvSpPr>
        <p:spPr>
          <a:xfrm>
            <a:off x="4249892" y="3222479"/>
            <a:ext cx="7576310" cy="5115163"/>
          </a:xfrm>
          <a:prstGeom prst="rect">
            <a:avLst/>
          </a:prstGeom>
        </p:spPr>
        <p:txBody>
          <a:bodyPr lIns="0" tIns="0" rIns="0" bIns="0" rtlCol="0" anchor="t">
            <a:spAutoFit/>
          </a:bodyPr>
          <a:lstStyle/>
          <a:p>
            <a:pPr marL="1050493" lvl="1" indent="-525247" algn="l">
              <a:lnSpc>
                <a:spcPts val="6811"/>
              </a:lnSpc>
              <a:buFont typeface="Arial"/>
              <a:buChar char="•"/>
            </a:pPr>
            <a:r>
              <a:rPr lang="en-US" sz="4865">
                <a:solidFill>
                  <a:srgbClr val="000000"/>
                </a:solidFill>
                <a:latin typeface="Glacial Indifference"/>
                <a:ea typeface="Glacial Indifference"/>
                <a:cs typeface="Glacial Indifference"/>
                <a:sym typeface="Glacial Indifference"/>
              </a:rPr>
              <a:t>Kindness and respect</a:t>
            </a:r>
          </a:p>
          <a:p>
            <a:pPr marL="1050493" lvl="1" indent="-525247" algn="l">
              <a:lnSpc>
                <a:spcPts val="6811"/>
              </a:lnSpc>
              <a:buFont typeface="Arial"/>
              <a:buChar char="•"/>
            </a:pPr>
            <a:r>
              <a:rPr lang="en-US" sz="4865">
                <a:solidFill>
                  <a:srgbClr val="000000"/>
                </a:solidFill>
                <a:latin typeface="Glacial Indifference"/>
                <a:ea typeface="Glacial Indifference"/>
                <a:cs typeface="Glacial Indifference"/>
                <a:sym typeface="Glacial Indifference"/>
              </a:rPr>
              <a:t>Right to pass</a:t>
            </a:r>
          </a:p>
          <a:p>
            <a:pPr marL="1050493" lvl="1" indent="-525247" algn="l">
              <a:lnSpc>
                <a:spcPts val="6811"/>
              </a:lnSpc>
              <a:buFont typeface="Arial"/>
              <a:buChar char="•"/>
            </a:pPr>
            <a:r>
              <a:rPr lang="en-US" sz="4865">
                <a:solidFill>
                  <a:srgbClr val="000000"/>
                </a:solidFill>
                <a:latin typeface="Glacial Indifference"/>
                <a:ea typeface="Glacial Indifference"/>
                <a:cs typeface="Glacial Indifference"/>
                <a:sym typeface="Glacial Indifference"/>
              </a:rPr>
              <a:t>Nonjudgmental</a:t>
            </a:r>
          </a:p>
          <a:p>
            <a:pPr marL="1050493" lvl="1" indent="-525247" algn="l">
              <a:lnSpc>
                <a:spcPts val="6811"/>
              </a:lnSpc>
              <a:buFont typeface="Arial"/>
              <a:buChar char="•"/>
            </a:pPr>
            <a:r>
              <a:rPr lang="en-US" sz="4865">
                <a:solidFill>
                  <a:srgbClr val="000000"/>
                </a:solidFill>
                <a:latin typeface="Glacial Indifference"/>
                <a:ea typeface="Glacial Indifference"/>
                <a:cs typeface="Glacial Indifference"/>
                <a:sym typeface="Glacial Indifference"/>
              </a:rPr>
              <a:t>No such thing as silly </a:t>
            </a:r>
          </a:p>
          <a:p>
            <a:pPr algn="l">
              <a:lnSpc>
                <a:spcPts val="6811"/>
              </a:lnSpc>
            </a:pPr>
            <a:r>
              <a:rPr lang="en-US" sz="4865">
                <a:solidFill>
                  <a:srgbClr val="000000"/>
                </a:solidFill>
                <a:latin typeface="Glacial Indifference"/>
                <a:ea typeface="Glacial Indifference"/>
                <a:cs typeface="Glacial Indifference"/>
                <a:sym typeface="Glacial Indifference"/>
              </a:rPr>
              <a:t>        questions</a:t>
            </a:r>
          </a:p>
          <a:p>
            <a:pPr algn="ctr">
              <a:lnSpc>
                <a:spcPts val="6811"/>
              </a:lnSpc>
            </a:pPr>
            <a:endParaRPr lang="en-US" sz="4865">
              <a:solidFill>
                <a:srgbClr val="000000"/>
              </a:solidFill>
              <a:latin typeface="Glacial Indifference"/>
              <a:ea typeface="Glacial Indifference"/>
              <a:cs typeface="Glacial Indifference"/>
              <a:sym typeface="Glacial Indifference"/>
            </a:endParaRPr>
          </a:p>
        </p:txBody>
      </p:sp>
      <p:sp>
        <p:nvSpPr>
          <p:cNvPr id="8" name="TextBox 8"/>
          <p:cNvSpPr txBox="1"/>
          <p:nvPr/>
        </p:nvSpPr>
        <p:spPr>
          <a:xfrm>
            <a:off x="11459198" y="8305225"/>
            <a:ext cx="5963959" cy="580390"/>
          </a:xfrm>
          <a:prstGeom prst="rect">
            <a:avLst/>
          </a:prstGeom>
        </p:spPr>
        <p:txBody>
          <a:bodyPr lIns="0" tIns="0" rIns="0" bIns="0" rtlCol="0" anchor="t">
            <a:spAutoFit/>
          </a:bodyPr>
          <a:lstStyle/>
          <a:p>
            <a:pPr algn="ctr">
              <a:lnSpc>
                <a:spcPts val="4759"/>
              </a:lnSpc>
            </a:pPr>
            <a:r>
              <a:rPr lang="en-US" sz="3399">
                <a:solidFill>
                  <a:srgbClr val="000000"/>
                </a:solidFill>
                <a:latin typeface="Playpen Sans"/>
                <a:ea typeface="Playpen Sans"/>
                <a:cs typeface="Playpen Sans"/>
                <a:sym typeface="Playpen Sans"/>
              </a:rPr>
              <a:t>any others?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600441" y="2090450"/>
            <a:ext cx="15087118" cy="8656396"/>
          </a:xfrm>
          <a:prstGeom prst="rect">
            <a:avLst/>
          </a:prstGeom>
        </p:spPr>
        <p:txBody>
          <a:bodyPr lIns="0" tIns="0" rIns="0" bIns="0" rtlCol="0" anchor="t">
            <a:spAutoFit/>
          </a:bodyPr>
          <a:lstStyle/>
          <a:p>
            <a:pPr algn="just">
              <a:lnSpc>
                <a:spcPts val="4910"/>
              </a:lnSpc>
            </a:pPr>
            <a:r>
              <a:rPr lang="en-US" sz="3507" spc="-31">
                <a:solidFill>
                  <a:srgbClr val="000000"/>
                </a:solidFill>
                <a:latin typeface="Glacial Indifference"/>
                <a:ea typeface="Glacial Indifference"/>
                <a:cs typeface="Glacial Indifference"/>
                <a:sym typeface="Glacial Indifference"/>
              </a:rPr>
              <a:t>Fertility is the natural capability to produce offspring.</a:t>
            </a:r>
          </a:p>
          <a:p>
            <a:pPr algn="just">
              <a:lnSpc>
                <a:spcPts val="4910"/>
              </a:lnSpc>
            </a:pPr>
            <a:endParaRPr lang="en-US" sz="3507" spc="-31">
              <a:solidFill>
                <a:srgbClr val="000000"/>
              </a:solidFill>
              <a:latin typeface="Glacial Indifference"/>
              <a:ea typeface="Glacial Indifference"/>
              <a:cs typeface="Glacial Indifference"/>
              <a:sym typeface="Glacial Indifference"/>
            </a:endParaRPr>
          </a:p>
          <a:p>
            <a:pPr algn="just">
              <a:lnSpc>
                <a:spcPts val="4910"/>
              </a:lnSpc>
            </a:pPr>
            <a:r>
              <a:rPr lang="en-US" sz="3507" spc="-31">
                <a:solidFill>
                  <a:srgbClr val="000000"/>
                </a:solidFill>
                <a:latin typeface="Glacial Indifference"/>
                <a:ea typeface="Glacial Indifference"/>
                <a:cs typeface="Glacial Indifference"/>
                <a:sym typeface="Glacial Indifference"/>
              </a:rPr>
              <a:t>Reproduction (or procreation or breeding) is the biological process by which new individual organisms – "offspring" – are produced from their "parents.”</a:t>
            </a:r>
          </a:p>
          <a:p>
            <a:pPr algn="just">
              <a:lnSpc>
                <a:spcPts val="4910"/>
              </a:lnSpc>
            </a:pPr>
            <a:endParaRPr lang="en-US" sz="3507" spc="-31">
              <a:solidFill>
                <a:srgbClr val="000000"/>
              </a:solidFill>
              <a:latin typeface="Glacial Indifference"/>
              <a:ea typeface="Glacial Indifference"/>
              <a:cs typeface="Glacial Indifference"/>
              <a:sym typeface="Glacial Indifference"/>
            </a:endParaRPr>
          </a:p>
          <a:p>
            <a:pPr algn="just">
              <a:lnSpc>
                <a:spcPts val="4910"/>
              </a:lnSpc>
            </a:pPr>
            <a:r>
              <a:rPr lang="en-US" sz="3507" spc="-31">
                <a:solidFill>
                  <a:srgbClr val="000000"/>
                </a:solidFill>
                <a:latin typeface="Glacial Indifference"/>
                <a:ea typeface="Glacial Indifference"/>
                <a:cs typeface="Glacial Indifference"/>
                <a:sym typeface="Glacial Indifference"/>
              </a:rPr>
              <a:t>In this lesson we will talk and learn about:</a:t>
            </a:r>
          </a:p>
          <a:p>
            <a:pPr algn="just">
              <a:lnSpc>
                <a:spcPts val="4910"/>
              </a:lnSpc>
            </a:pPr>
            <a:endParaRPr lang="en-US" sz="3507" spc="-31">
              <a:solidFill>
                <a:srgbClr val="000000"/>
              </a:solidFill>
              <a:latin typeface="Glacial Indifference"/>
              <a:ea typeface="Glacial Indifference"/>
              <a:cs typeface="Glacial Indifference"/>
              <a:sym typeface="Glacial Indifference"/>
            </a:endParaRPr>
          </a:p>
          <a:p>
            <a:pPr algn="just">
              <a:lnSpc>
                <a:spcPts val="4910"/>
              </a:lnSpc>
            </a:pPr>
            <a:r>
              <a:rPr lang="en-US" sz="3507" spc="-31">
                <a:solidFill>
                  <a:srgbClr val="000000"/>
                </a:solidFill>
                <a:latin typeface="Glacial Indifference"/>
                <a:ea typeface="Glacial Indifference"/>
                <a:cs typeface="Glacial Indifference"/>
                <a:sym typeface="Glacial Indifference"/>
              </a:rPr>
              <a:t>•Pregnancy</a:t>
            </a:r>
          </a:p>
          <a:p>
            <a:pPr algn="just">
              <a:lnSpc>
                <a:spcPts val="4910"/>
              </a:lnSpc>
            </a:pPr>
            <a:r>
              <a:rPr lang="en-US" sz="3507" spc="-31">
                <a:solidFill>
                  <a:srgbClr val="000000"/>
                </a:solidFill>
                <a:latin typeface="Glacial Indifference"/>
                <a:ea typeface="Glacial Indifference"/>
                <a:cs typeface="Glacial Indifference"/>
                <a:sym typeface="Glacial Indifference"/>
              </a:rPr>
              <a:t>•Miscarriage</a:t>
            </a:r>
          </a:p>
          <a:p>
            <a:pPr algn="just">
              <a:lnSpc>
                <a:spcPts val="4910"/>
              </a:lnSpc>
            </a:pPr>
            <a:r>
              <a:rPr lang="en-US" sz="3507" spc="-31">
                <a:solidFill>
                  <a:srgbClr val="000000"/>
                </a:solidFill>
                <a:latin typeface="Glacial Indifference"/>
                <a:ea typeface="Glacial Indifference"/>
                <a:cs typeface="Glacial Indifference"/>
                <a:sym typeface="Glacial Indifference"/>
              </a:rPr>
              <a:t>•Fertility</a:t>
            </a:r>
          </a:p>
          <a:p>
            <a:pPr algn="just">
              <a:lnSpc>
                <a:spcPts val="4910"/>
              </a:lnSpc>
            </a:pPr>
            <a:r>
              <a:rPr lang="en-US" sz="3507" spc="-31">
                <a:solidFill>
                  <a:srgbClr val="000000"/>
                </a:solidFill>
                <a:latin typeface="Glacial Indifference"/>
                <a:ea typeface="Glacial Indifference"/>
                <a:cs typeface="Glacial Indifference"/>
                <a:sym typeface="Glacial Indifference"/>
              </a:rPr>
              <a:t>•Infertility</a:t>
            </a:r>
          </a:p>
          <a:p>
            <a:pPr algn="just">
              <a:lnSpc>
                <a:spcPts val="4910"/>
              </a:lnSpc>
            </a:pPr>
            <a:r>
              <a:rPr lang="en-US" sz="3507" spc="-31">
                <a:solidFill>
                  <a:srgbClr val="000000"/>
                </a:solidFill>
                <a:latin typeface="Glacial Indifference"/>
                <a:ea typeface="Glacial Indifference"/>
                <a:cs typeface="Glacial Indifference"/>
                <a:sym typeface="Glacial Indifference"/>
              </a:rPr>
              <a:t>•Menopause </a:t>
            </a:r>
          </a:p>
          <a:p>
            <a:pPr algn="just">
              <a:lnSpc>
                <a:spcPts val="4910"/>
              </a:lnSpc>
            </a:pPr>
            <a:endParaRPr lang="en-US" sz="3507" spc="-31">
              <a:solidFill>
                <a:srgbClr val="000000"/>
              </a:solidFill>
              <a:latin typeface="Glacial Indifference"/>
              <a:ea typeface="Glacial Indifference"/>
              <a:cs typeface="Glacial Indifference"/>
              <a:sym typeface="Glacial Indifference"/>
            </a:endParaRPr>
          </a:p>
          <a:p>
            <a:pPr algn="just">
              <a:lnSpc>
                <a:spcPts val="4910"/>
              </a:lnSpc>
              <a:spcBef>
                <a:spcPct val="0"/>
              </a:spcBef>
            </a:pPr>
            <a:endParaRPr lang="en-US" sz="3507" spc="-31">
              <a:solidFill>
                <a:srgbClr val="000000"/>
              </a:solidFill>
              <a:latin typeface="Glacial Indifference"/>
              <a:ea typeface="Glacial Indifference"/>
              <a:cs typeface="Glacial Indifference"/>
              <a:sym typeface="Glacial Indifference"/>
            </a:endParaRPr>
          </a:p>
        </p:txBody>
      </p:sp>
      <p:sp>
        <p:nvSpPr>
          <p:cNvPr id="6" name="Freeform 6"/>
          <p:cNvSpPr/>
          <p:nvPr/>
        </p:nvSpPr>
        <p:spPr>
          <a:xfrm>
            <a:off x="10393307" y="4791346"/>
            <a:ext cx="4831498" cy="4837545"/>
          </a:xfrm>
          <a:custGeom>
            <a:avLst/>
            <a:gdLst/>
            <a:ahLst/>
            <a:cxnLst/>
            <a:rect l="l" t="t" r="r" b="b"/>
            <a:pathLst>
              <a:path w="4831498" h="4837545">
                <a:moveTo>
                  <a:pt x="0" y="0"/>
                </a:moveTo>
                <a:lnTo>
                  <a:pt x="4831498" y="0"/>
                </a:lnTo>
                <a:lnTo>
                  <a:pt x="4831498" y="4837545"/>
                </a:lnTo>
                <a:lnTo>
                  <a:pt x="0" y="4837545"/>
                </a:lnTo>
                <a:lnTo>
                  <a:pt x="0" y="0"/>
                </a:lnTo>
                <a:close/>
              </a:path>
            </a:pathLst>
          </a:custGeom>
          <a:blipFill>
            <a:blip r:embed="rId3"/>
            <a:stretch>
              <a:fillRect/>
            </a:stretch>
          </a:blipFill>
        </p:spPr>
        <p:txBody>
          <a:bodyPr/>
          <a:lstStyle/>
          <a:p>
            <a:endParaRPr lang="en-GB"/>
          </a:p>
        </p:txBody>
      </p:sp>
      <p:sp>
        <p:nvSpPr>
          <p:cNvPr id="7" name="TextBox 7"/>
          <p:cNvSpPr txBox="1"/>
          <p:nvPr/>
        </p:nvSpPr>
        <p:spPr>
          <a:xfrm>
            <a:off x="5329629" y="1095375"/>
            <a:ext cx="6444041" cy="840749"/>
          </a:xfrm>
          <a:prstGeom prst="rect">
            <a:avLst/>
          </a:prstGeom>
        </p:spPr>
        <p:txBody>
          <a:bodyPr lIns="0" tIns="0" rIns="0" bIns="0" rtlCol="0" anchor="t">
            <a:spAutoFit/>
          </a:bodyPr>
          <a:lstStyle/>
          <a:p>
            <a:pPr algn="ctr">
              <a:lnSpc>
                <a:spcPts val="6254"/>
              </a:lnSpc>
            </a:pPr>
            <a:r>
              <a:rPr lang="en-US" sz="5956">
                <a:solidFill>
                  <a:srgbClr val="000000"/>
                </a:solidFill>
                <a:latin typeface="Bobby Jones Soft"/>
                <a:ea typeface="Bobby Jones Soft"/>
                <a:cs typeface="Bobby Jones Soft"/>
                <a:sym typeface="Bobby Jones Soft"/>
              </a:rPr>
              <a:t>WHAT IS FERTILITY?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214235" y="1985121"/>
            <a:ext cx="11558601" cy="8656396"/>
          </a:xfrm>
          <a:prstGeom prst="rect">
            <a:avLst/>
          </a:prstGeom>
        </p:spPr>
        <p:txBody>
          <a:bodyPr lIns="0" tIns="0" rIns="0" bIns="0" rtlCol="0" anchor="t">
            <a:spAutoFit/>
          </a:bodyPr>
          <a:lstStyle/>
          <a:p>
            <a:pPr algn="just">
              <a:lnSpc>
                <a:spcPts val="4910"/>
              </a:lnSpc>
            </a:pPr>
            <a:r>
              <a:rPr lang="en-US" sz="3507" spc="-31">
                <a:solidFill>
                  <a:srgbClr val="000000"/>
                </a:solidFill>
                <a:latin typeface="Glacial Indifference"/>
                <a:ea typeface="Glacial Indifference"/>
                <a:cs typeface="Glacial Indifference"/>
                <a:sym typeface="Glacial Indifference"/>
              </a:rPr>
              <a:t>Let’s remember what we learned a long time ago…</a:t>
            </a:r>
          </a:p>
          <a:p>
            <a:pPr algn="just">
              <a:lnSpc>
                <a:spcPts val="4910"/>
              </a:lnSpc>
            </a:pPr>
            <a:endParaRPr lang="en-US" sz="3507" spc="-31">
              <a:solidFill>
                <a:srgbClr val="000000"/>
              </a:solidFill>
              <a:latin typeface="Glacial Indifference"/>
              <a:ea typeface="Glacial Indifference"/>
              <a:cs typeface="Glacial Indifference"/>
              <a:sym typeface="Glacial Indifference"/>
            </a:endParaRPr>
          </a:p>
          <a:p>
            <a:pPr algn="just">
              <a:lnSpc>
                <a:spcPts val="4910"/>
              </a:lnSpc>
            </a:pPr>
            <a:r>
              <a:rPr lang="en-US" sz="3507" spc="-31">
                <a:solidFill>
                  <a:srgbClr val="000000"/>
                </a:solidFill>
                <a:latin typeface="Glacial Indifference"/>
                <a:ea typeface="Glacial Indifference"/>
                <a:cs typeface="Glacial Indifference"/>
                <a:sym typeface="Glacial Indifference"/>
              </a:rPr>
              <a:t>A woman’s eggs are kept inside her body, in her ovaries. Every month (her hormonal cycle) a woman releases an egg.</a:t>
            </a:r>
          </a:p>
          <a:p>
            <a:pPr algn="just">
              <a:lnSpc>
                <a:spcPts val="4910"/>
              </a:lnSpc>
            </a:pPr>
            <a:endParaRPr lang="en-US" sz="3507" spc="-31">
              <a:solidFill>
                <a:srgbClr val="000000"/>
              </a:solidFill>
              <a:latin typeface="Glacial Indifference"/>
              <a:ea typeface="Glacial Indifference"/>
              <a:cs typeface="Glacial Indifference"/>
              <a:sym typeface="Glacial Indifference"/>
            </a:endParaRPr>
          </a:p>
          <a:p>
            <a:pPr algn="just">
              <a:lnSpc>
                <a:spcPts val="4910"/>
              </a:lnSpc>
            </a:pPr>
            <a:r>
              <a:rPr lang="en-US" sz="3507" spc="-31">
                <a:solidFill>
                  <a:srgbClr val="000000"/>
                </a:solidFill>
                <a:latin typeface="Glacial Indifference"/>
                <a:ea typeface="Glacial Indifference"/>
                <a:cs typeface="Glacial Indifference"/>
                <a:sym typeface="Glacial Indifference"/>
              </a:rPr>
              <a:t>A man’s sperm is made in his testicles which are inside the bag of skin (scrotum) that hangs behind his penis.</a:t>
            </a:r>
          </a:p>
          <a:p>
            <a:pPr algn="just">
              <a:lnSpc>
                <a:spcPts val="4910"/>
              </a:lnSpc>
            </a:pPr>
            <a:endParaRPr lang="en-US" sz="3507" spc="-31">
              <a:solidFill>
                <a:srgbClr val="000000"/>
              </a:solidFill>
              <a:latin typeface="Glacial Indifference"/>
              <a:ea typeface="Glacial Indifference"/>
              <a:cs typeface="Glacial Indifference"/>
              <a:sym typeface="Glacial Indifference"/>
            </a:endParaRPr>
          </a:p>
          <a:p>
            <a:pPr algn="just">
              <a:lnSpc>
                <a:spcPts val="4910"/>
              </a:lnSpc>
            </a:pPr>
            <a:r>
              <a:rPr lang="en-US" sz="3507" spc="-31">
                <a:solidFill>
                  <a:srgbClr val="000000"/>
                </a:solidFill>
                <a:latin typeface="Glacial Indifference"/>
                <a:ea typeface="Glacial Indifference"/>
                <a:cs typeface="Glacial Indifference"/>
                <a:sym typeface="Glacial Indifference"/>
              </a:rPr>
              <a:t>Fertilisation can happen when the egg and the sperm meet. This can happen in different ways.</a:t>
            </a:r>
          </a:p>
          <a:p>
            <a:pPr algn="just">
              <a:lnSpc>
                <a:spcPts val="4910"/>
              </a:lnSpc>
            </a:pPr>
            <a:endParaRPr lang="en-US" sz="3507" spc="-31">
              <a:solidFill>
                <a:srgbClr val="000000"/>
              </a:solidFill>
              <a:latin typeface="Glacial Indifference"/>
              <a:ea typeface="Glacial Indifference"/>
              <a:cs typeface="Glacial Indifference"/>
              <a:sym typeface="Glacial Indifference"/>
            </a:endParaRPr>
          </a:p>
          <a:p>
            <a:pPr algn="just">
              <a:lnSpc>
                <a:spcPts val="4910"/>
              </a:lnSpc>
            </a:pPr>
            <a:endParaRPr lang="en-US" sz="3507" spc="-31">
              <a:solidFill>
                <a:srgbClr val="000000"/>
              </a:solidFill>
              <a:latin typeface="Glacial Indifference"/>
              <a:ea typeface="Glacial Indifference"/>
              <a:cs typeface="Glacial Indifference"/>
              <a:sym typeface="Glacial Indifference"/>
            </a:endParaRPr>
          </a:p>
          <a:p>
            <a:pPr algn="just">
              <a:lnSpc>
                <a:spcPts val="4910"/>
              </a:lnSpc>
            </a:pPr>
            <a:endParaRPr lang="en-US" sz="3507" spc="-31">
              <a:solidFill>
                <a:srgbClr val="000000"/>
              </a:solidFill>
              <a:latin typeface="Glacial Indifference"/>
              <a:ea typeface="Glacial Indifference"/>
              <a:cs typeface="Glacial Indifference"/>
              <a:sym typeface="Glacial Indifference"/>
            </a:endParaRPr>
          </a:p>
          <a:p>
            <a:pPr algn="just">
              <a:lnSpc>
                <a:spcPts val="4910"/>
              </a:lnSpc>
              <a:spcBef>
                <a:spcPct val="0"/>
              </a:spcBef>
            </a:pPr>
            <a:endParaRPr lang="en-US" sz="3507" spc="-31">
              <a:solidFill>
                <a:srgbClr val="000000"/>
              </a:solidFill>
              <a:latin typeface="Glacial Indifference"/>
              <a:ea typeface="Glacial Indifference"/>
              <a:cs typeface="Glacial Indifference"/>
              <a:sym typeface="Glacial Indifference"/>
            </a:endParaRPr>
          </a:p>
        </p:txBody>
      </p:sp>
      <p:sp>
        <p:nvSpPr>
          <p:cNvPr id="6" name="Freeform 6"/>
          <p:cNvSpPr/>
          <p:nvPr/>
        </p:nvSpPr>
        <p:spPr>
          <a:xfrm>
            <a:off x="12730137" y="818042"/>
            <a:ext cx="4529163" cy="3377977"/>
          </a:xfrm>
          <a:custGeom>
            <a:avLst/>
            <a:gdLst/>
            <a:ahLst/>
            <a:cxnLst/>
            <a:rect l="l" t="t" r="r" b="b"/>
            <a:pathLst>
              <a:path w="4529163" h="3377977">
                <a:moveTo>
                  <a:pt x="0" y="0"/>
                </a:moveTo>
                <a:lnTo>
                  <a:pt x="4529163" y="0"/>
                </a:lnTo>
                <a:lnTo>
                  <a:pt x="4529163" y="3377977"/>
                </a:lnTo>
                <a:lnTo>
                  <a:pt x="0" y="3377977"/>
                </a:lnTo>
                <a:lnTo>
                  <a:pt x="0" y="0"/>
                </a:lnTo>
                <a:close/>
              </a:path>
            </a:pathLst>
          </a:custGeom>
          <a:blipFill>
            <a:blip r:embed="rId3"/>
            <a:stretch>
              <a:fillRect/>
            </a:stretch>
          </a:blipFill>
        </p:spPr>
        <p:txBody>
          <a:bodyPr/>
          <a:lstStyle/>
          <a:p>
            <a:endParaRPr lang="en-GB"/>
          </a:p>
        </p:txBody>
      </p:sp>
      <p:sp>
        <p:nvSpPr>
          <p:cNvPr id="7" name="Freeform 7"/>
          <p:cNvSpPr/>
          <p:nvPr/>
        </p:nvSpPr>
        <p:spPr>
          <a:xfrm>
            <a:off x="12909089" y="5958558"/>
            <a:ext cx="4171258" cy="3299742"/>
          </a:xfrm>
          <a:custGeom>
            <a:avLst/>
            <a:gdLst/>
            <a:ahLst/>
            <a:cxnLst/>
            <a:rect l="l" t="t" r="r" b="b"/>
            <a:pathLst>
              <a:path w="4171258" h="3299742">
                <a:moveTo>
                  <a:pt x="0" y="0"/>
                </a:moveTo>
                <a:lnTo>
                  <a:pt x="4171259" y="0"/>
                </a:lnTo>
                <a:lnTo>
                  <a:pt x="4171259" y="3299742"/>
                </a:lnTo>
                <a:lnTo>
                  <a:pt x="0" y="3299742"/>
                </a:lnTo>
                <a:lnTo>
                  <a:pt x="0" y="0"/>
                </a:lnTo>
                <a:close/>
              </a:path>
            </a:pathLst>
          </a:custGeom>
          <a:blipFill>
            <a:blip r:embed="rId4"/>
            <a:stretch>
              <a:fillRect/>
            </a:stretch>
          </a:blipFill>
        </p:spPr>
        <p:txBody>
          <a:bodyPr/>
          <a:lstStyle/>
          <a:p>
            <a:endParaRPr lang="en-GB"/>
          </a:p>
        </p:txBody>
      </p:sp>
      <p:sp>
        <p:nvSpPr>
          <p:cNvPr id="8" name="TextBox 8"/>
          <p:cNvSpPr txBox="1"/>
          <p:nvPr/>
        </p:nvSpPr>
        <p:spPr>
          <a:xfrm>
            <a:off x="-375685" y="875192"/>
            <a:ext cx="5505309" cy="718085"/>
          </a:xfrm>
          <a:prstGeom prst="rect">
            <a:avLst/>
          </a:prstGeom>
        </p:spPr>
        <p:txBody>
          <a:bodyPr lIns="0" tIns="0" rIns="0" bIns="0" rtlCol="0" anchor="t">
            <a:spAutoFit/>
          </a:bodyPr>
          <a:lstStyle/>
          <a:p>
            <a:pPr algn="ctr">
              <a:lnSpc>
                <a:spcPts val="5343"/>
              </a:lnSpc>
            </a:pPr>
            <a:r>
              <a:rPr lang="en-US" sz="5088">
                <a:solidFill>
                  <a:srgbClr val="000000"/>
                </a:solidFill>
                <a:latin typeface="Bobby Jones Soft"/>
                <a:ea typeface="Bobby Jones Soft"/>
                <a:cs typeface="Bobby Jones Soft"/>
                <a:sym typeface="Bobby Jones Soft"/>
              </a:rPr>
              <a:t>RECAP...</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rot="3637908">
            <a:off x="11311856" y="1374355"/>
            <a:ext cx="2523737" cy="2444870"/>
          </a:xfrm>
          <a:custGeom>
            <a:avLst/>
            <a:gdLst/>
            <a:ahLst/>
            <a:cxnLst/>
            <a:rect l="l" t="t" r="r" b="b"/>
            <a:pathLst>
              <a:path w="2523737" h="2444870">
                <a:moveTo>
                  <a:pt x="0" y="0"/>
                </a:moveTo>
                <a:lnTo>
                  <a:pt x="2523737" y="0"/>
                </a:lnTo>
                <a:lnTo>
                  <a:pt x="2523737" y="2444870"/>
                </a:lnTo>
                <a:lnTo>
                  <a:pt x="0" y="24448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Freeform 6"/>
          <p:cNvSpPr/>
          <p:nvPr/>
        </p:nvSpPr>
        <p:spPr>
          <a:xfrm>
            <a:off x="2624437" y="5143500"/>
            <a:ext cx="2548493" cy="2781439"/>
          </a:xfrm>
          <a:custGeom>
            <a:avLst/>
            <a:gdLst/>
            <a:ahLst/>
            <a:cxnLst/>
            <a:rect l="l" t="t" r="r" b="b"/>
            <a:pathLst>
              <a:path w="2548493" h="2781439">
                <a:moveTo>
                  <a:pt x="0" y="0"/>
                </a:moveTo>
                <a:lnTo>
                  <a:pt x="2548493" y="0"/>
                </a:lnTo>
                <a:lnTo>
                  <a:pt x="2548493" y="2781439"/>
                </a:lnTo>
                <a:lnTo>
                  <a:pt x="0" y="278143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TextBox 7"/>
          <p:cNvSpPr txBox="1"/>
          <p:nvPr/>
        </p:nvSpPr>
        <p:spPr>
          <a:xfrm>
            <a:off x="1310787" y="1212709"/>
            <a:ext cx="8100303" cy="3083288"/>
          </a:xfrm>
          <a:prstGeom prst="rect">
            <a:avLst/>
          </a:prstGeom>
        </p:spPr>
        <p:txBody>
          <a:bodyPr lIns="0" tIns="0" rIns="0" bIns="0" rtlCol="0" anchor="t">
            <a:spAutoFit/>
          </a:bodyPr>
          <a:lstStyle/>
          <a:p>
            <a:pPr algn="just">
              <a:lnSpc>
                <a:spcPts val="4910"/>
              </a:lnSpc>
            </a:pPr>
            <a:r>
              <a:rPr lang="en-US" sz="3507" spc="-31">
                <a:solidFill>
                  <a:srgbClr val="000000"/>
                </a:solidFill>
                <a:latin typeface="Glacial Indifference"/>
                <a:ea typeface="Glacial Indifference"/>
                <a:cs typeface="Glacial Indifference"/>
                <a:sym typeface="Glacial Indifference"/>
              </a:rPr>
              <a:t>During sex, the man’s penis can go inside the woman’s vagina. When the man ejaculates, the sperm comes out and goes to meet the egg inside the woman’s body.</a:t>
            </a:r>
          </a:p>
          <a:p>
            <a:pPr algn="just">
              <a:lnSpc>
                <a:spcPts val="4910"/>
              </a:lnSpc>
              <a:spcBef>
                <a:spcPct val="0"/>
              </a:spcBef>
            </a:pPr>
            <a:endParaRPr lang="en-US" sz="3507" spc="-31">
              <a:solidFill>
                <a:srgbClr val="000000"/>
              </a:solidFill>
              <a:latin typeface="Glacial Indifference"/>
              <a:ea typeface="Glacial Indifference"/>
              <a:cs typeface="Glacial Indifference"/>
              <a:sym typeface="Glacial Indifference"/>
            </a:endParaRPr>
          </a:p>
        </p:txBody>
      </p:sp>
      <p:sp>
        <p:nvSpPr>
          <p:cNvPr id="8" name="TextBox 8"/>
          <p:cNvSpPr txBox="1"/>
          <p:nvPr/>
        </p:nvSpPr>
        <p:spPr>
          <a:xfrm>
            <a:off x="7768716" y="5067300"/>
            <a:ext cx="9610017" cy="3702523"/>
          </a:xfrm>
          <a:prstGeom prst="rect">
            <a:avLst/>
          </a:prstGeom>
        </p:spPr>
        <p:txBody>
          <a:bodyPr lIns="0" tIns="0" rIns="0" bIns="0" rtlCol="0" anchor="t">
            <a:spAutoFit/>
          </a:bodyPr>
          <a:lstStyle/>
          <a:p>
            <a:pPr algn="just">
              <a:lnSpc>
                <a:spcPts val="4910"/>
              </a:lnSpc>
            </a:pPr>
            <a:r>
              <a:rPr lang="en-US" sz="3507" spc="-31">
                <a:solidFill>
                  <a:srgbClr val="000000"/>
                </a:solidFill>
                <a:latin typeface="Glacial Indifference"/>
                <a:ea typeface="Glacial Indifference"/>
                <a:cs typeface="Glacial Indifference"/>
                <a:sym typeface="Glacial Indifference"/>
              </a:rPr>
              <a:t>Some parents need help to start the pregnancy. Some babies start when the egg and sperm come together in a laboratory. The doctor then puts the fertilised egg back into the woman’s womb. This is called IVF (In vitro fertilisation).</a:t>
            </a:r>
          </a:p>
          <a:p>
            <a:pPr algn="just">
              <a:lnSpc>
                <a:spcPts val="4910"/>
              </a:lnSpc>
              <a:spcBef>
                <a:spcPct val="0"/>
              </a:spcBef>
            </a:pPr>
            <a:endParaRPr lang="en-US" sz="3507" spc="-31">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8704CACC47FE4099DF5D9FCD6386CC" ma:contentTypeVersion="18" ma:contentTypeDescription="Create a new document." ma:contentTypeScope="" ma:versionID="06dc484b6871252362966e201b023bd2">
  <xsd:schema xmlns:xsd="http://www.w3.org/2001/XMLSchema" xmlns:xs="http://www.w3.org/2001/XMLSchema" xmlns:p="http://schemas.microsoft.com/office/2006/metadata/properties" xmlns:ns2="664e4f4e-7f5b-480b-b13d-15cd8fe73850" xmlns:ns3="1d329554-cae2-4b18-ad0b-07e5b9404955" targetNamespace="http://schemas.microsoft.com/office/2006/metadata/properties" ma:root="true" ma:fieldsID="209601e70c772f0db1acb023cbd6db45" ns2:_="" ns3:_="">
    <xsd:import namespace="664e4f4e-7f5b-480b-b13d-15cd8fe73850"/>
    <xsd:import namespace="1d329554-cae2-4b18-ad0b-07e5b940495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MediaServiceObjectDetectorVersions" minOccurs="0"/>
                <xsd:element ref="ns2:MediaServiceSearchPropertie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4e4f4e-7f5b-480b-b13d-15cd8fe738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68ebe94-88d2-4bf1-add6-77528dd3493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d329554-cae2-4b18-ad0b-07e5b9404955"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3c8972e-ffc8-4c79-ba21-26d25a74f90b}" ma:internalName="TaxCatchAll" ma:showField="CatchAllData" ma:web="1d329554-cae2-4b18-ad0b-07e5b94049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d329554-cae2-4b18-ad0b-07e5b9404955" xsi:nil="true"/>
    <lcf76f155ced4ddcb4097134ff3c332f xmlns="664e4f4e-7f5b-480b-b13d-15cd8fe7385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86D1BAD-12DD-410B-9F43-D5D48AC723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4e4f4e-7f5b-480b-b13d-15cd8fe73850"/>
    <ds:schemaRef ds:uri="1d329554-cae2-4b18-ad0b-07e5b94049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9F5138-1671-4E1D-AE13-F944F1CFDB7E}">
  <ds:schemaRefs>
    <ds:schemaRef ds:uri="http://schemas.microsoft.com/sharepoint/v3/contenttype/forms"/>
  </ds:schemaRefs>
</ds:datastoreItem>
</file>

<file path=customXml/itemProps3.xml><?xml version="1.0" encoding="utf-8"?>
<ds:datastoreItem xmlns:ds="http://schemas.openxmlformats.org/officeDocument/2006/customXml" ds:itemID="{7B72D438-0F72-4460-A410-0028E1B8C0D2}">
  <ds:schemaRefs>
    <ds:schemaRef ds:uri="http://schemas.microsoft.com/office/2006/metadata/properties"/>
    <ds:schemaRef ds:uri="http://schemas.microsoft.com/office/infopath/2007/PartnerControls"/>
    <ds:schemaRef ds:uri="1d329554-cae2-4b18-ad0b-07e5b9404955"/>
    <ds:schemaRef ds:uri="664e4f4e-7f5b-480b-b13d-15cd8fe73850"/>
  </ds:schemaRefs>
</ds:datastoreItem>
</file>

<file path=docMetadata/LabelInfo.xml><?xml version="1.0" encoding="utf-8"?>
<clbl:labelList xmlns:clbl="http://schemas.microsoft.com/office/2020/mipLabelMetadata">
  <clbl:label id="{0aff647e-10de-4eb1-90e9-d05789ef2c02}" enabled="0" method="" siteId="{0aff647e-10de-4eb1-90e9-d05789ef2c02}" removed="1"/>
</clbl:labelList>
</file>

<file path=docProps/app.xml><?xml version="1.0" encoding="utf-8"?>
<Properties xmlns="http://schemas.openxmlformats.org/officeDocument/2006/extended-properties" xmlns:vt="http://schemas.openxmlformats.org/officeDocument/2006/docPropsVTypes">
  <TotalTime>17</TotalTime>
  <Words>2392</Words>
  <Application>Microsoft Office PowerPoint</Application>
  <PresentationFormat>Custom</PresentationFormat>
  <Paragraphs>218</Paragraphs>
  <Slides>27</Slides>
  <Notes>27</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Playpen Sans</vt:lpstr>
      <vt:lpstr>Glacial Indifference</vt:lpstr>
      <vt:lpstr>Calibri</vt:lpstr>
      <vt:lpstr>Bobby Jones Soft</vt:lpstr>
      <vt:lpstr>Glacial Indifference Bold</vt:lpstr>
      <vt:lpstr>Arial</vt:lpstr>
      <vt:lpstr>Glacial Indifference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11.2.3 - Human Fertility</dc:title>
  <dc:creator>Isaac, Alyssa</dc:creator>
  <cp:lastModifiedBy>Alyssa Isaac</cp:lastModifiedBy>
  <cp:revision>2</cp:revision>
  <dcterms:created xsi:type="dcterms:W3CDTF">2006-08-16T00:00:00Z</dcterms:created>
  <dcterms:modified xsi:type="dcterms:W3CDTF">2025-12-12T12:17:33Z</dcterms:modified>
  <dc:identifier>DAGZvZyj_iA</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0x0101000B8704CACC47FE4099DF5D9FCD6386CC</vt:lpwstr>
  </property>
</Properties>
</file>