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71" r:id="rId2"/>
    <p:sldId id="272" r:id="rId3"/>
    <p:sldId id="256" r:id="rId4"/>
    <p:sldId id="273" r:id="rId5"/>
    <p:sldId id="276" r:id="rId6"/>
    <p:sldId id="257" r:id="rId7"/>
    <p:sldId id="291" r:id="rId8"/>
    <p:sldId id="294" r:id="rId9"/>
    <p:sldId id="293" r:id="rId10"/>
    <p:sldId id="275" r:id="rId11"/>
    <p:sldId id="283" r:id="rId12"/>
    <p:sldId id="285" r:id="rId13"/>
    <p:sldId id="286" r:id="rId14"/>
    <p:sldId id="284" r:id="rId15"/>
    <p:sldId id="287" r:id="rId16"/>
    <p:sldId id="274" r:id="rId17"/>
    <p:sldId id="288" r:id="rId18"/>
    <p:sldId id="289" r:id="rId19"/>
    <p:sldId id="270" r:id="rId20"/>
    <p:sldId id="282" r:id="rId21"/>
  </p:sldIdLst>
  <p:sldSz cx="18288000" cy="10287000"/>
  <p:notesSz cx="6858000" cy="9144000"/>
  <p:embeddedFontLst>
    <p:embeddedFont>
      <p:font typeface="Bobby Jones Soft" panose="020B0604020202020204" charset="0"/>
      <p:regular r:id="rId23"/>
    </p:embeddedFont>
    <p:embeddedFont>
      <p:font typeface="Glacial Indifference" panose="020B0604020202020204" charset="0"/>
      <p:regular r:id="rId24"/>
    </p:embeddedFont>
    <p:embeddedFont>
      <p:font typeface="Helvetica" panose="020B0604020202020204" pitchFamily="34" charset="0"/>
      <p:regular r:id="rId25"/>
      <p:bold r:id="rId26"/>
      <p:italic r:id="rId27"/>
      <p:boldItalic r:id="rId28"/>
    </p:embeddedFont>
    <p:embeddedFont>
      <p:font typeface="Lato" panose="020F0502020204030203" pitchFamily="34" charset="0"/>
      <p:regular r:id="rId29"/>
      <p:bold r:id="rId30"/>
      <p:italic r:id="rId31"/>
      <p:boldItalic r:id="rId32"/>
    </p:embeddedFont>
    <p:embeddedFont>
      <p:font typeface="Playpen Sans" panose="020B060402020202020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68767" autoAdjust="0"/>
  </p:normalViewPr>
  <p:slideViewPr>
    <p:cSldViewPr>
      <p:cViewPr varScale="1">
        <p:scale>
          <a:sx n="48" d="100"/>
          <a:sy n="48" d="100"/>
        </p:scale>
        <p:origin x="106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note, timings are indicative and will vary according to Teacher expectations and the needs of students.</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67128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CD950-E526-1952-6189-129BB779F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AE79FF-0E83-5728-CEDD-CF57D233BE11}"/>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AFB7EF26-21C6-29C4-9AC9-6C08F16B3069}"/>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Explain that in the case of an unplanned pregnancy, there are three possible options:</a:t>
            </a:r>
          </a:p>
          <a:p>
            <a:pPr lvl="0"/>
            <a:r>
              <a:rPr lang="en-GB" sz="1200" b="1" kern="1200" dirty="0">
                <a:solidFill>
                  <a:schemeClr val="tx1"/>
                </a:solidFill>
                <a:effectLst/>
                <a:latin typeface="+mn-lt"/>
                <a:ea typeface="+mn-ea"/>
                <a:cs typeface="+mn-cs"/>
              </a:rPr>
              <a:t>Become a parent </a:t>
            </a:r>
            <a:r>
              <a:rPr lang="en-GB" sz="1200" kern="1200" dirty="0">
                <a:solidFill>
                  <a:schemeClr val="tx1"/>
                </a:solidFill>
                <a:effectLst/>
                <a:latin typeface="+mn-lt"/>
                <a:ea typeface="+mn-ea"/>
                <a:cs typeface="+mn-cs"/>
              </a:rPr>
              <a:t>– continue the pregnancy and raise the child, either as a single parent or a couple.</a:t>
            </a:r>
          </a:p>
          <a:p>
            <a:pPr lvl="0"/>
            <a:r>
              <a:rPr lang="en-GB" sz="1200" b="1" kern="1200" dirty="0">
                <a:solidFill>
                  <a:schemeClr val="tx1"/>
                </a:solidFill>
                <a:effectLst/>
                <a:latin typeface="+mn-lt"/>
                <a:ea typeface="+mn-ea"/>
                <a:cs typeface="+mn-cs"/>
              </a:rPr>
              <a:t>Have an abortion </a:t>
            </a:r>
            <a:r>
              <a:rPr lang="en-GB" sz="1200" kern="1200" dirty="0">
                <a:solidFill>
                  <a:schemeClr val="tx1"/>
                </a:solidFill>
                <a:effectLst/>
                <a:latin typeface="+mn-lt"/>
                <a:ea typeface="+mn-ea"/>
                <a:cs typeface="+mn-cs"/>
              </a:rPr>
              <a:t>(also known as a ‘termination’) -  the pregnancy is ended either by taking medication or having a surgical procedure.</a:t>
            </a:r>
          </a:p>
          <a:p>
            <a:pPr lvl="0"/>
            <a:r>
              <a:rPr lang="en-GB" sz="1200" b="1" kern="1200" dirty="0">
                <a:solidFill>
                  <a:schemeClr val="tx1"/>
                </a:solidFill>
                <a:effectLst/>
                <a:latin typeface="+mn-lt"/>
                <a:ea typeface="+mn-ea"/>
                <a:cs typeface="+mn-cs"/>
              </a:rPr>
              <a:t>Relinquish the child for adoption </a:t>
            </a:r>
            <a:r>
              <a:rPr lang="en-GB" sz="1200" kern="1200" dirty="0">
                <a:solidFill>
                  <a:schemeClr val="tx1"/>
                </a:solidFill>
                <a:effectLst/>
                <a:latin typeface="+mn-lt"/>
                <a:ea typeface="+mn-ea"/>
                <a:cs typeface="+mn-cs"/>
              </a:rPr>
              <a:t>–  once an adoption order is made, the adopters become the child’s legal parents and the birth parents no longer have any legal rights in relation to the child. This is the least common choice for people to make when pregnant.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 pairs, ask students to try to come up with different factors that might influence the decisions someone makes about an unplanned pregnancy.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Then take some feedback, creating a whole class list. </a:t>
            </a:r>
          </a:p>
          <a:p>
            <a:r>
              <a:rPr lang="en-GB" sz="1200" kern="1200" dirty="0">
                <a:solidFill>
                  <a:schemeClr val="tx1"/>
                </a:solidFill>
                <a:effectLst/>
                <a:latin typeface="+mn-lt"/>
                <a:ea typeface="+mn-ea"/>
                <a:cs typeface="+mn-cs"/>
              </a:rPr>
              <a:t> </a:t>
            </a:r>
          </a:p>
          <a:p>
            <a:r>
              <a:rPr lang="en-GB" sz="1200" i="1" kern="1200" dirty="0">
                <a:solidFill>
                  <a:schemeClr val="tx1"/>
                </a:solidFill>
                <a:effectLst/>
                <a:latin typeface="+mn-lt"/>
                <a:ea typeface="+mn-ea"/>
                <a:cs typeface="+mn-cs"/>
              </a:rPr>
              <a:t>Factors might include: their own attitude towards and feelings about having a baby, their partner’s attitude towards and feelings about having a baby, their relationship status, the opinions of their family and friends, community attitudes, financial considerations, their religion, their culture, their plans for the future, career goals or aspirations, their personal goals or aspirations, worries about their education or employment, physical or mental health.</a:t>
            </a:r>
          </a:p>
          <a:p>
            <a:endParaRPr lang="en-GB" sz="1200" i="1"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N.B. </a:t>
            </a:r>
            <a:r>
              <a:rPr lang="en-GB" sz="1200" i="0" kern="1200" dirty="0">
                <a:solidFill>
                  <a:schemeClr val="tx1"/>
                </a:solidFill>
                <a:effectLst/>
                <a:latin typeface="+mn-lt"/>
                <a:ea typeface="+mn-ea"/>
                <a:cs typeface="+mn-cs"/>
              </a:rPr>
              <a:t>Women </a:t>
            </a:r>
            <a:r>
              <a:rPr lang="en-GB" dirty="0"/>
              <a:t>can have a termination of pregnancy on the Isle of Man, but the services available on the island depend on the stage of the pregnancy.</a:t>
            </a:r>
          </a:p>
          <a:p>
            <a:r>
              <a:rPr lang="en-GB" b="1" dirty="0"/>
              <a:t>Up to 14 Weeks:</a:t>
            </a:r>
            <a:r>
              <a:rPr lang="en-GB" dirty="0"/>
              <a:t> Abortion care is available on the Isle of Man upon request within the first 14 weeks of pregnancy. This is often managed by a local termination clinic.</a:t>
            </a:r>
          </a:p>
          <a:p>
            <a:r>
              <a:rPr lang="en-GB" b="1" dirty="0"/>
              <a:t>14 Weeks and Over:</a:t>
            </a:r>
            <a:r>
              <a:rPr lang="en-GB" dirty="0"/>
              <a:t> For pregnancies beyond 14 weeks, the Isle of Man currently </a:t>
            </a:r>
            <a:r>
              <a:rPr lang="en-GB" b="1" dirty="0"/>
              <a:t>does not have the capacity or facilities</a:t>
            </a:r>
            <a:r>
              <a:rPr lang="en-GB" dirty="0"/>
              <a:t> to perform the required procedures. In these cases, arrangements are made for patients to access treatment in the UK (mainland) with the support of organisations like The British Pregnancy Advisory Service (BPAS). This treatment is funded through Manx Care for residents</a:t>
            </a:r>
          </a:p>
          <a:p>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8F7EFBAB-9B78-E428-E236-253344B5BC62}"/>
              </a:ext>
            </a:extLst>
          </p:cNvPr>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227164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1BA19-C17D-6449-0D18-85AAA8E7D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1C5D7-A047-3F1A-AA92-CE4D84CC5DC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D6A44905-D36E-F77F-7333-C73B729EC76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776744-88BA-2CC6-48C3-E28AE726B94E}"/>
              </a:ext>
            </a:extLst>
          </p:cNvPr>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2902350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5850D-5060-ECB8-F58C-09B2569AB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A5938-FC56-228C-D9FB-D340A1F9E1A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6B8F30DE-2C0A-EAFF-2716-F1A8628DDCAA}"/>
              </a:ext>
            </a:extLst>
          </p:cNvPr>
          <p:cNvSpPr>
            <a:spLocks noGrp="1"/>
          </p:cNvSpPr>
          <p:nvPr>
            <p:ph type="body" idx="1"/>
          </p:nvPr>
        </p:nvSpPr>
        <p:spPr/>
        <p:txBody>
          <a:bodyPr/>
          <a:lstStyle/>
          <a:p>
            <a:r>
              <a:rPr lang="en-GB" dirty="0"/>
              <a:t>Please ask the students to work in small groups.</a:t>
            </a:r>
          </a:p>
          <a:p>
            <a:endParaRPr lang="en-GB" dirty="0"/>
          </a:p>
          <a:p>
            <a:r>
              <a:rPr lang="en-GB" dirty="0"/>
              <a:t>Explain to the students the task on the slide before giving each group their own scenario.</a:t>
            </a:r>
          </a:p>
        </p:txBody>
      </p:sp>
      <p:sp>
        <p:nvSpPr>
          <p:cNvPr id="4" name="Slide Number Placeholder 3">
            <a:extLst>
              <a:ext uri="{FF2B5EF4-FFF2-40B4-BE49-F238E27FC236}">
                <a16:creationId xmlns:a16="http://schemas.microsoft.com/office/drawing/2014/main" id="{F8FB0458-F95B-BE95-4C05-C312054E7930}"/>
              </a:ext>
            </a:extLst>
          </p:cNvPr>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301279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6C866-1EFD-D0BE-4BF4-D25FB406D3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1E927B-4BBE-1777-FFCF-056F7F57B647}"/>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317926D-5B37-B044-0AC7-3DE88A7BE3B1}"/>
              </a:ext>
            </a:extLst>
          </p:cNvPr>
          <p:cNvSpPr>
            <a:spLocks noGrp="1"/>
          </p:cNvSpPr>
          <p:nvPr>
            <p:ph type="body" idx="1"/>
          </p:nvPr>
        </p:nvSpPr>
        <p:spPr/>
        <p:txBody>
          <a:bodyPr/>
          <a:lstStyle/>
          <a:p>
            <a:r>
              <a:rPr lang="en-GB" dirty="0"/>
              <a:t>Please ask the students to work in six small groups. Each will have access to one of the scenarios.</a:t>
            </a:r>
          </a:p>
          <a:p>
            <a:endParaRPr lang="en-GB" dirty="0"/>
          </a:p>
          <a:p>
            <a:r>
              <a:rPr lang="en-GB" sz="1200" dirty="0">
                <a:solidFill>
                  <a:srgbClr val="000000"/>
                </a:solidFill>
                <a:latin typeface="Glacial Indifference"/>
              </a:rPr>
              <a:t>Please ask students to consider: </a:t>
            </a:r>
          </a:p>
          <a:p>
            <a:pPr marL="685800" indent="-685800">
              <a:buFont typeface="Arial" panose="020B0604020202020204" pitchFamily="34" charset="0"/>
              <a:buChar char="•"/>
            </a:pPr>
            <a:r>
              <a:rPr lang="en-GB" sz="1200" dirty="0">
                <a:solidFill>
                  <a:srgbClr val="000000"/>
                </a:solidFill>
                <a:latin typeface="Glacial Indifference"/>
              </a:rPr>
              <a:t>Who the character might speak to, </a:t>
            </a:r>
          </a:p>
          <a:p>
            <a:pPr marL="685800" indent="-685800">
              <a:buFont typeface="Arial" panose="020B0604020202020204" pitchFamily="34" charset="0"/>
              <a:buChar char="•"/>
            </a:pPr>
            <a:r>
              <a:rPr lang="en-GB" sz="1200" dirty="0">
                <a:solidFill>
                  <a:srgbClr val="000000"/>
                </a:solidFill>
                <a:latin typeface="Glacial Indifference"/>
              </a:rPr>
              <a:t>Who they might turn to for emotional support</a:t>
            </a:r>
          </a:p>
          <a:p>
            <a:pPr marL="685800" indent="-685800">
              <a:buFont typeface="Arial" panose="020B0604020202020204" pitchFamily="34" charset="0"/>
              <a:buChar char="•"/>
            </a:pPr>
            <a:r>
              <a:rPr lang="en-GB" sz="1200" dirty="0">
                <a:solidFill>
                  <a:srgbClr val="000000"/>
                </a:solidFill>
                <a:latin typeface="Glacial Indifference"/>
              </a:rPr>
              <a:t>What conversations they might need to have and </a:t>
            </a:r>
          </a:p>
          <a:p>
            <a:pPr marL="685800" indent="-685800">
              <a:buFont typeface="Arial" panose="020B0604020202020204" pitchFamily="34" charset="0"/>
              <a:buChar char="•"/>
            </a:pPr>
            <a:r>
              <a:rPr lang="en-GB" sz="1200" dirty="0">
                <a:solidFill>
                  <a:srgbClr val="000000"/>
                </a:solidFill>
                <a:latin typeface="Glacial Indifference"/>
              </a:rPr>
              <a:t>Where they might go for further help and advice.</a:t>
            </a:r>
          </a:p>
          <a:p>
            <a:endParaRPr lang="en-GB" dirty="0"/>
          </a:p>
        </p:txBody>
      </p:sp>
      <p:sp>
        <p:nvSpPr>
          <p:cNvPr id="4" name="Slide Number Placeholder 3">
            <a:extLst>
              <a:ext uri="{FF2B5EF4-FFF2-40B4-BE49-F238E27FC236}">
                <a16:creationId xmlns:a16="http://schemas.microsoft.com/office/drawing/2014/main" id="{8F201A3D-F6A4-50DE-F4FD-8E3371C1D4BC}"/>
              </a:ext>
            </a:extLst>
          </p:cNvPr>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374389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7B7F1-449A-7525-26BE-DDB2F9C34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A6B41-3B66-483E-A5FE-1AA8931C614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2EFA68D-7F6C-F5D3-00CE-C73695D6CBD8}"/>
              </a:ext>
            </a:extLst>
          </p:cNvPr>
          <p:cNvSpPr>
            <a:spLocks noGrp="1"/>
          </p:cNvSpPr>
          <p:nvPr>
            <p:ph type="body" idx="1"/>
          </p:nvPr>
        </p:nvSpPr>
        <p:spPr/>
        <p:txBody>
          <a:bodyPr/>
          <a:lstStyle/>
          <a:p>
            <a:r>
              <a:rPr lang="en-GB" dirty="0"/>
              <a:t>Please ask the students to work in six small groups. Each will have access to one of the scenarios.</a:t>
            </a:r>
          </a:p>
          <a:p>
            <a:endParaRPr lang="en-GB" dirty="0"/>
          </a:p>
          <a:p>
            <a:r>
              <a:rPr lang="en-GB" sz="1200" dirty="0">
                <a:solidFill>
                  <a:srgbClr val="000000"/>
                </a:solidFill>
                <a:latin typeface="Glacial Indifference"/>
              </a:rPr>
              <a:t>Please ask students to consider: </a:t>
            </a:r>
          </a:p>
          <a:p>
            <a:pPr marL="685800" indent="-685800">
              <a:buFont typeface="Arial" panose="020B0604020202020204" pitchFamily="34" charset="0"/>
              <a:buChar char="•"/>
            </a:pPr>
            <a:r>
              <a:rPr lang="en-GB" sz="1200" dirty="0">
                <a:solidFill>
                  <a:srgbClr val="000000"/>
                </a:solidFill>
                <a:latin typeface="Glacial Indifference"/>
              </a:rPr>
              <a:t>Who the character might speak to, </a:t>
            </a:r>
          </a:p>
          <a:p>
            <a:pPr marL="685800" indent="-685800">
              <a:buFont typeface="Arial" panose="020B0604020202020204" pitchFamily="34" charset="0"/>
              <a:buChar char="•"/>
            </a:pPr>
            <a:r>
              <a:rPr lang="en-GB" sz="1200" dirty="0">
                <a:solidFill>
                  <a:srgbClr val="000000"/>
                </a:solidFill>
                <a:latin typeface="Glacial Indifference"/>
              </a:rPr>
              <a:t>Who they might turn to for emotional support</a:t>
            </a:r>
          </a:p>
          <a:p>
            <a:pPr marL="685800" indent="-685800">
              <a:buFont typeface="Arial" panose="020B0604020202020204" pitchFamily="34" charset="0"/>
              <a:buChar char="•"/>
            </a:pPr>
            <a:r>
              <a:rPr lang="en-GB" sz="1200" dirty="0">
                <a:solidFill>
                  <a:srgbClr val="000000"/>
                </a:solidFill>
                <a:latin typeface="Glacial Indifference"/>
              </a:rPr>
              <a:t>What conversations they might need to have and </a:t>
            </a:r>
          </a:p>
          <a:p>
            <a:pPr marL="685800" indent="-685800">
              <a:buFont typeface="Arial" panose="020B0604020202020204" pitchFamily="34" charset="0"/>
              <a:buChar char="•"/>
            </a:pPr>
            <a:r>
              <a:rPr lang="en-GB" sz="1200" dirty="0">
                <a:solidFill>
                  <a:srgbClr val="000000"/>
                </a:solidFill>
                <a:latin typeface="Glacial Indifference"/>
              </a:rPr>
              <a:t>Where they might go for further help and advice.</a:t>
            </a:r>
          </a:p>
          <a:p>
            <a:endParaRPr lang="en-GB" dirty="0"/>
          </a:p>
        </p:txBody>
      </p:sp>
      <p:sp>
        <p:nvSpPr>
          <p:cNvPr id="4" name="Slide Number Placeholder 3">
            <a:extLst>
              <a:ext uri="{FF2B5EF4-FFF2-40B4-BE49-F238E27FC236}">
                <a16:creationId xmlns:a16="http://schemas.microsoft.com/office/drawing/2014/main" id="{08F05608-D808-479C-39E1-3FCC24661967}"/>
              </a:ext>
            </a:extLst>
          </p:cNvPr>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2924805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ask the students to work in six small groups. Each will have access to one of the scenarios.</a:t>
            </a:r>
          </a:p>
          <a:p>
            <a:endParaRPr lang="en-GB" dirty="0"/>
          </a:p>
          <a:p>
            <a:r>
              <a:rPr lang="en-GB" sz="1200" dirty="0">
                <a:solidFill>
                  <a:srgbClr val="000000"/>
                </a:solidFill>
                <a:latin typeface="Glacial Indifference"/>
              </a:rPr>
              <a:t>Please ask students to consider: </a:t>
            </a:r>
          </a:p>
          <a:p>
            <a:pPr marL="685800" indent="-685800">
              <a:buFont typeface="Arial" panose="020B0604020202020204" pitchFamily="34" charset="0"/>
              <a:buChar char="•"/>
            </a:pPr>
            <a:r>
              <a:rPr lang="en-GB" sz="1200" dirty="0">
                <a:solidFill>
                  <a:srgbClr val="000000"/>
                </a:solidFill>
                <a:latin typeface="Glacial Indifference"/>
              </a:rPr>
              <a:t>Who the character might speak to, </a:t>
            </a:r>
          </a:p>
          <a:p>
            <a:pPr marL="685800" indent="-685800">
              <a:buFont typeface="Arial" panose="020B0604020202020204" pitchFamily="34" charset="0"/>
              <a:buChar char="•"/>
            </a:pPr>
            <a:r>
              <a:rPr lang="en-GB" sz="1200" dirty="0">
                <a:solidFill>
                  <a:srgbClr val="000000"/>
                </a:solidFill>
                <a:latin typeface="Glacial Indifference"/>
              </a:rPr>
              <a:t>Who they might turn to for emotional support</a:t>
            </a:r>
          </a:p>
          <a:p>
            <a:pPr marL="685800" indent="-685800">
              <a:buFont typeface="Arial" panose="020B0604020202020204" pitchFamily="34" charset="0"/>
              <a:buChar char="•"/>
            </a:pPr>
            <a:r>
              <a:rPr lang="en-GB" sz="1200" dirty="0">
                <a:solidFill>
                  <a:srgbClr val="000000"/>
                </a:solidFill>
                <a:latin typeface="Glacial Indifference"/>
              </a:rPr>
              <a:t>What conversations they might need to have and </a:t>
            </a:r>
          </a:p>
          <a:p>
            <a:pPr marL="685800" indent="-685800">
              <a:buFont typeface="Arial" panose="020B0604020202020204" pitchFamily="34" charset="0"/>
              <a:buChar char="•"/>
            </a:pPr>
            <a:r>
              <a:rPr lang="en-GB" sz="1200" dirty="0">
                <a:solidFill>
                  <a:srgbClr val="000000"/>
                </a:solidFill>
                <a:latin typeface="Glacial Indifference"/>
              </a:rPr>
              <a:t>Where they might go for further help and advice.</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29088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BAE5-1EAF-94EA-80A5-6EB09082F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1A2E40-D941-8101-173D-0D15BE80F9DD}"/>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ADBE97F0-D68C-6C12-C985-583066322FCF}"/>
              </a:ext>
            </a:extLst>
          </p:cNvPr>
          <p:cNvSpPr>
            <a:spLocks noGrp="1"/>
          </p:cNvSpPr>
          <p:nvPr>
            <p:ph type="body" idx="1"/>
          </p:nvPr>
        </p:nvSpPr>
        <p:spPr/>
        <p:txBody>
          <a:bodyPr/>
          <a:lstStyle/>
          <a:p>
            <a:r>
              <a:rPr lang="en-GB" sz="1200" kern="1200" dirty="0">
                <a:solidFill>
                  <a:schemeClr val="tx1"/>
                </a:solidFill>
                <a:effectLst/>
                <a:latin typeface="+mn-lt"/>
                <a:ea typeface="+mn-ea"/>
                <a:cs typeface="+mn-cs"/>
              </a:rPr>
              <a:t>Ask students to discuss and write down a three-point action plan of next steps that their character might take. This could include who the character might speak to, who they might turn to for emotional support, what conversations they might need to have, or where they might go for further help and advice.</a:t>
            </a:r>
          </a:p>
          <a:p>
            <a:r>
              <a:rPr lang="en-GB" sz="1200" kern="1200" dirty="0">
                <a:solidFill>
                  <a:schemeClr val="tx1"/>
                </a:solidFill>
                <a:effectLst/>
                <a:latin typeface="+mn-lt"/>
                <a:ea typeface="+mn-ea"/>
                <a:cs typeface="+mn-cs"/>
              </a:rPr>
              <a:t>Ask each group to feedback their three-point plans and create a whole class mind map of ideas.</a:t>
            </a:r>
          </a:p>
          <a:p>
            <a:endParaRPr lang="en-GB" sz="1200" i="0" kern="1200" dirty="0">
              <a:solidFill>
                <a:schemeClr val="tx1"/>
              </a:solidFill>
              <a:effectLst/>
              <a:latin typeface="+mn-lt"/>
              <a:ea typeface="+mn-ea"/>
              <a:cs typeface="+mn-cs"/>
            </a:endParaRPr>
          </a:p>
          <a:p>
            <a:r>
              <a:rPr lang="en-GB" sz="1200" i="0" kern="1200" dirty="0">
                <a:solidFill>
                  <a:schemeClr val="tx1"/>
                </a:solidFill>
                <a:effectLst/>
                <a:latin typeface="+mn-lt"/>
                <a:ea typeface="+mn-ea"/>
                <a:cs typeface="+mn-cs"/>
              </a:rPr>
              <a:t>Next steps to include in your class mind map might include:</a:t>
            </a:r>
          </a:p>
          <a:p>
            <a:pPr lvl="0"/>
            <a:r>
              <a:rPr lang="en-GB" sz="1200" i="1" kern="1200" dirty="0">
                <a:solidFill>
                  <a:schemeClr val="tx1"/>
                </a:solidFill>
                <a:effectLst/>
                <a:latin typeface="+mn-lt"/>
                <a:ea typeface="+mn-ea"/>
                <a:cs typeface="+mn-cs"/>
              </a:rPr>
              <a:t>Discussing options with their partner</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Getting moral support from a friend</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Researching their options in greater depth</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Speaking to a parent, carer, teacher or other trusted adult</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Contacting their GP or another medical professional</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Visiting a sexual health clinic</a:t>
            </a:r>
            <a:endParaRPr lang="en-GB"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Seeking support and further guidance online, e.g. via Childline, the NHS website, Brook etc.</a:t>
            </a:r>
          </a:p>
          <a:p>
            <a:endParaRPr lang="en-GB" dirty="0"/>
          </a:p>
        </p:txBody>
      </p:sp>
      <p:sp>
        <p:nvSpPr>
          <p:cNvPr id="4" name="Slide Number Placeholder 3">
            <a:extLst>
              <a:ext uri="{FF2B5EF4-FFF2-40B4-BE49-F238E27FC236}">
                <a16:creationId xmlns:a16="http://schemas.microsoft.com/office/drawing/2014/main" id="{E4E6D12F-C23D-B329-1004-4E3D1EB3CB36}"/>
              </a:ext>
            </a:extLst>
          </p:cNvPr>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66221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acknowledge that discussion of miscarriage can be very distressing for some students (and staff)</a:t>
            </a:r>
          </a:p>
          <a:p>
            <a:endParaRPr lang="en-GB" dirty="0"/>
          </a:p>
          <a:p>
            <a:r>
              <a:rPr lang="en-GB" dirty="0"/>
              <a:t>There is unlikely to be time to discuss a miscarriage in this lesson, but please explain what it is and remind students of potential sources of support.</a:t>
            </a:r>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207817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GB" sz="1200" b="1" kern="1200" dirty="0">
                <a:solidFill>
                  <a:schemeClr val="tx1"/>
                </a:solidFill>
                <a:effectLst/>
                <a:latin typeface="+mn-lt"/>
                <a:ea typeface="+mn-ea"/>
                <a:cs typeface="+mn-cs"/>
              </a:rPr>
              <a:t>Review:</a:t>
            </a:r>
            <a:r>
              <a:rPr lang="en-GB" sz="1200" kern="1200" dirty="0">
                <a:solidFill>
                  <a:schemeClr val="tx1"/>
                </a:solidFill>
                <a:effectLst/>
                <a:latin typeface="+mn-lt"/>
                <a:ea typeface="+mn-ea"/>
                <a:cs typeface="+mn-cs"/>
              </a:rPr>
              <a:t> Quickly recap the main points of the lesson: the choices and potential outcomes of pregnancy..</a:t>
            </a:r>
          </a:p>
          <a:p>
            <a:pPr lvl="0"/>
            <a:endParaRPr lang="en-GB"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Key Takeaway:</a:t>
            </a:r>
            <a:r>
              <a:rPr lang="en-GB" sz="1200" kern="1200" dirty="0">
                <a:solidFill>
                  <a:schemeClr val="tx1"/>
                </a:solidFill>
                <a:effectLst/>
                <a:latin typeface="+mn-lt"/>
                <a:ea typeface="+mn-ea"/>
                <a:cs typeface="+mn-cs"/>
              </a:rPr>
              <a:t> End the lesson by reinforcing the message of self-worth and safety. Emphasise that a healthy relationship should make them feel happy, safe, and respected. No one deserves to be in a relationship where they feel diminished or controlled.</a:t>
            </a:r>
          </a:p>
          <a:p>
            <a:pPr lvl="0"/>
            <a:endParaRPr lang="en-GB" sz="1200" kern="1200" dirty="0">
              <a:solidFill>
                <a:schemeClr val="tx1"/>
              </a:solidFill>
              <a:effectLst/>
              <a:latin typeface="+mn-lt"/>
              <a:ea typeface="+mn-ea"/>
              <a:cs typeface="+mn-cs"/>
            </a:endParaRPr>
          </a:p>
          <a:p>
            <a:r>
              <a:rPr lang="en-US" dirty="0"/>
              <a:t>Please ask students to reflect on what</a:t>
            </a:r>
            <a:r>
              <a:rPr lang="en-US" b="1" dirty="0"/>
              <a:t> attributes </a:t>
            </a:r>
            <a:r>
              <a:rPr lang="en-US" dirty="0"/>
              <a:t>(e.g. honesty, integrity, courage, humility, generosity, self-worth, kindness, trustworthiness </a:t>
            </a:r>
            <a:r>
              <a:rPr lang="en-US" dirty="0" err="1"/>
              <a:t>etc</a:t>
            </a:r>
            <a:r>
              <a:rPr lang="en-US" dirty="0"/>
              <a:t>) they have used during this lesson, </a:t>
            </a:r>
          </a:p>
          <a:p>
            <a:endParaRPr lang="en-US" dirty="0"/>
          </a:p>
          <a:p>
            <a:r>
              <a:rPr lang="en-US" dirty="0"/>
              <a:t>what </a:t>
            </a:r>
            <a:r>
              <a:rPr lang="en-US" b="1" dirty="0"/>
              <a:t>skills</a:t>
            </a:r>
            <a:r>
              <a:rPr lang="en-US" dirty="0"/>
              <a:t> (e.g. </a:t>
            </a:r>
            <a:r>
              <a:rPr lang="en-GB" sz="1200" dirty="0">
                <a:solidFill>
                  <a:srgbClr val="0070C0"/>
                </a:solidFill>
                <a:latin typeface="Calibri" panose="020F0502020204030204" pitchFamily="34" charset="0"/>
                <a:cs typeface="Calibri" panose="020F0502020204030204" pitchFamily="34" charset="0"/>
              </a:rPr>
              <a:t>Oracy, Empathy, Compassion, Presentation, Assertiveness, Active listening, Interpersonal skills, Positive peer pressure , Resist unwelcome pressure, Distinguish between fact &amp; opinion) etc </a:t>
            </a:r>
          </a:p>
          <a:p>
            <a:endParaRPr lang="en-GB" sz="1200" dirty="0">
              <a:solidFill>
                <a:srgbClr val="0070C0"/>
              </a:solidFill>
              <a:latin typeface="Calibri" panose="020F0502020204030204" pitchFamily="34" charset="0"/>
              <a:cs typeface="Calibri" panose="020F0502020204030204" pitchFamily="34" charset="0"/>
            </a:endParaRPr>
          </a:p>
          <a:p>
            <a:r>
              <a:rPr lang="en-GB" sz="1200" dirty="0">
                <a:solidFill>
                  <a:srgbClr val="0070C0"/>
                </a:solidFill>
                <a:latin typeface="Calibri" panose="020F0502020204030204" pitchFamily="34" charset="0"/>
                <a:cs typeface="Calibri" panose="020F0502020204030204" pitchFamily="34" charset="0"/>
              </a:rPr>
              <a:t>What knowledge have they used, or developed during this lesson?</a:t>
            </a:r>
          </a:p>
          <a:p>
            <a:endParaRPr lang="en-GB" sz="1200" dirty="0">
              <a:solidFill>
                <a:srgbClr val="0070C0"/>
              </a:solidFill>
              <a:latin typeface="Calibri" panose="020F0502020204030204" pitchFamily="34" charset="0"/>
              <a:cs typeface="Calibri" panose="020F0502020204030204" pitchFamily="34" charset="0"/>
            </a:endParaRPr>
          </a:p>
          <a:p>
            <a:endParaRPr lang="en-GB" sz="1200" dirty="0">
              <a:solidFill>
                <a:srgbClr val="0070C0"/>
              </a:solidFill>
              <a:latin typeface="Calibri" panose="020F0502020204030204" pitchFamily="34" charset="0"/>
              <a:cs typeface="Calibri" panose="020F0502020204030204" pitchFamily="34" charset="0"/>
            </a:endParaRPr>
          </a:p>
          <a:p>
            <a:endParaRPr lang="en-GB" sz="1200" dirty="0">
              <a:solidFill>
                <a:srgbClr val="0070C0"/>
              </a:solidFill>
              <a:latin typeface="Calibri" panose="020F0502020204030204" pitchFamily="34" charset="0"/>
              <a:cs typeface="Calibri" panose="020F0502020204030204" pitchFamily="34" charset="0"/>
            </a:endParaRPr>
          </a:p>
          <a:p>
            <a:endParaRPr lang="en-GB" sz="1200" dirty="0">
              <a:solidFill>
                <a:srgbClr val="0070C0"/>
              </a:solidFill>
              <a:latin typeface="Calibri" panose="020F0502020204030204" pitchFamily="34" charset="0"/>
              <a:cs typeface="Calibri" panose="020F0502020204030204" pitchFamily="34" charset="0"/>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36C7D-9DBA-6339-CEBA-A0BFB10B16C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5385FC-4FCB-8970-046B-DEA73A31549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783CD20-1EC0-CB72-C612-DCCB983A523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B7401EC-F2F5-86C1-75AE-9DF551C9F38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1A2C78E-3754-A06A-426A-508F9C8136F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remind the students they can talk to you, and they can access support via Childline, and Isle Listen</a:t>
            </a:r>
          </a:p>
          <a:p>
            <a:endParaRPr lang="en-US" dirty="0"/>
          </a:p>
        </p:txBody>
      </p:sp>
      <p:sp>
        <p:nvSpPr>
          <p:cNvPr id="6" name="Footer Placeholder 5">
            <a:extLst>
              <a:ext uri="{FF2B5EF4-FFF2-40B4-BE49-F238E27FC236}">
                <a16:creationId xmlns:a16="http://schemas.microsoft.com/office/drawing/2014/main" id="{8021AE91-3E14-C8F9-CA7B-064EF003E63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18C2296-4054-C929-1017-174E4A16377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72156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students are aware of the title of this lesson</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158436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that this slide is showing as the students enter the room.</a:t>
            </a:r>
          </a:p>
          <a:p>
            <a:endParaRPr lang="en-GB" dirty="0"/>
          </a:p>
          <a:p>
            <a:r>
              <a:rPr lang="en-GB" dirty="0"/>
              <a:t>This is also used as a baseline assessment for students understanding which is revisited at the end of the lesson (slide 19) so does not need to be discussed</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779027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ensure the students are clear about the learning objective for this lesson.</a:t>
            </a:r>
          </a:p>
          <a:p>
            <a:endParaRPr lang="en-GB" dirty="0"/>
          </a:p>
          <a:p>
            <a:r>
              <a:rPr lang="en-GB" dirty="0"/>
              <a:t>Please acknowledge that some people find some of this Learning sensitive and arrangement should be made for students who need to leave the room to avoid distress.</a:t>
            </a:r>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145318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you would like the class to create a list of 'agreements' for how everyone will behave and treat one another in the class. Ensure a common understanding. For example:</a:t>
            </a:r>
          </a:p>
          <a:p>
            <a:endParaRPr lang="en-US"/>
          </a:p>
          <a:p>
            <a:r>
              <a:rPr lang="en-US"/>
              <a:t>1. We will treat one another with kindness and respect (listening to each other, speaking one at a time, etc)</a:t>
            </a:r>
          </a:p>
          <a:p>
            <a:r>
              <a:rPr lang="en-US"/>
              <a:t>2. We all have the right to 'pass' on answering a question or participating in an activity that makes us feel uncomfortable.</a:t>
            </a:r>
          </a:p>
          <a:p>
            <a:r>
              <a:rPr lang="en-US"/>
              <a:t>3. We can disagree but will not pass judgments, make fun of, or or put anybody down. 'Challenge the opinion, not the person.'</a:t>
            </a:r>
          </a:p>
          <a:p>
            <a:r>
              <a:rPr lang="en-US"/>
              <a:t>4. Asking questions is encouraged and will be valued by our teacher. We do not ask questions to purposefully embarrass or belittle another.</a:t>
            </a:r>
          </a:p>
          <a:p>
            <a:endParaRPr lang="en-US"/>
          </a:p>
          <a:p>
            <a:r>
              <a:rPr lang="en-US"/>
              <a:t>*Feel free to change the agreements to suit your class, and ask whether there are any others they'd add to the list in order to create a safe, comfortable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38189-46B4-18FD-353E-6A62030E77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57A01D-E512-4174-BDBF-351E3A45548D}"/>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8DEAD7C2-DD30-D3F8-761D-34E7AE066BF0}"/>
              </a:ext>
            </a:extLst>
          </p:cNvPr>
          <p:cNvSpPr>
            <a:spLocks noGrp="1"/>
          </p:cNvSpPr>
          <p:nvPr>
            <p:ph type="body" idx="1"/>
          </p:nvPr>
        </p:nvSpPr>
        <p:spPr/>
        <p:txBody>
          <a:bodyPr/>
          <a:lstStyle/>
          <a:p>
            <a:r>
              <a:rPr lang="en-GB" dirty="0"/>
              <a:t>Please ask students to briefly give a definition for each of these terms and ensure that when you give the answers, students fully understand the terminology.</a:t>
            </a:r>
          </a:p>
        </p:txBody>
      </p:sp>
      <p:sp>
        <p:nvSpPr>
          <p:cNvPr id="4" name="Slide Number Placeholder 3">
            <a:extLst>
              <a:ext uri="{FF2B5EF4-FFF2-40B4-BE49-F238E27FC236}">
                <a16:creationId xmlns:a16="http://schemas.microsoft.com/office/drawing/2014/main" id="{2AEE80B4-C645-A6A5-9A0E-B422B8706709}"/>
              </a:ext>
            </a:extLst>
          </p:cNvPr>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166086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07656-5E6F-66FA-43CC-7DD2B73803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D3049A-C69E-DAA3-6C0B-6930FB3B8F14}"/>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BEEC44BF-DBA3-8376-38BD-B4741B5599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ask students to briefly give a definition for each of these terms and ensure that when you give the answers, students fully understand the terminology.</a:t>
            </a:r>
          </a:p>
          <a:p>
            <a:endParaRPr lang="en-GB" dirty="0"/>
          </a:p>
        </p:txBody>
      </p:sp>
      <p:sp>
        <p:nvSpPr>
          <p:cNvPr id="4" name="Slide Number Placeholder 3">
            <a:extLst>
              <a:ext uri="{FF2B5EF4-FFF2-40B4-BE49-F238E27FC236}">
                <a16:creationId xmlns:a16="http://schemas.microsoft.com/office/drawing/2014/main" id="{832B8810-0CC8-7402-C861-1756E67D48C2}"/>
              </a:ext>
            </a:extLst>
          </p:cNvPr>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32058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BE8F8-BB48-D651-E17F-755CC994AA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37F34F-DA29-18F6-E6A0-A6B209369BA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07AD56FB-63CB-115D-155D-D09CB61EB1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ask students to briefly give a definition for each of these terms and ensure that when you give the answers, students fully understand the terminology.</a:t>
            </a:r>
          </a:p>
          <a:p>
            <a:endParaRPr lang="en-GB" dirty="0"/>
          </a:p>
        </p:txBody>
      </p:sp>
      <p:sp>
        <p:nvSpPr>
          <p:cNvPr id="4" name="Slide Number Placeholder 3">
            <a:extLst>
              <a:ext uri="{FF2B5EF4-FFF2-40B4-BE49-F238E27FC236}">
                <a16:creationId xmlns:a16="http://schemas.microsoft.com/office/drawing/2014/main" id="{1E45D79D-635A-1FE6-9739-A9D57C0820BA}"/>
              </a:ext>
            </a:extLst>
          </p:cNvPr>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270997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dirty="0"/>
              <a:t>Please outline this case study to the whole class.</a:t>
            </a:r>
          </a:p>
          <a:p>
            <a:endParaRPr lang="en-GB" dirty="0"/>
          </a:p>
          <a:p>
            <a:r>
              <a:rPr lang="en-GB" dirty="0"/>
              <a:t>Ask students to work in small groups to discuss how Sandy and Danny might be feeling, what options they have and what their next steps might be.</a:t>
            </a:r>
          </a:p>
          <a:p>
            <a:endParaRPr lang="en-GB" dirty="0"/>
          </a:p>
          <a:p>
            <a:r>
              <a:rPr lang="en-GB" dirty="0"/>
              <a:t>The choices that they face are outlined on the next slide.</a:t>
            </a:r>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7473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file:///C:\Users\Elizabeth\Documents\Projects\FPA\Complete%20first%20draft\JFO%20feedback\www.nhs.uk\conditions\miscarriag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brook.org.uk/your-life/miscarriage/" TargetMode="External"/><Relationship Id="rId4" Type="http://schemas.openxmlformats.org/officeDocument/2006/relationships/hyperlink" Target="file:///C:\Users\Elizabeth\Documents\Projects\FPA\Complete%20first%20draft\JFO%20feedback\www.miscarriageassociation.org.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childline.org.uk/get-support/contacting-childline/" TargetMode="External"/><Relationship Id="rId3" Type="http://schemas.openxmlformats.org/officeDocument/2006/relationships/hyperlink" Target="sms:85258&amp;?body=SHOUT" TargetMode="External"/><Relationship Id="rId7" Type="http://schemas.openxmlformats.org/officeDocument/2006/relationships/hyperlink" Target="tel:111"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tel:+44800-068-4141" TargetMode="External"/><Relationship Id="rId5" Type="http://schemas.openxmlformats.org/officeDocument/2006/relationships/hyperlink" Target="https://www.papyrus-uk.org/papyrus-hopeline247/" TargetMode="External"/><Relationship Id="rId10" Type="http://schemas.openxmlformats.org/officeDocument/2006/relationships/hyperlink" Target="tel:+44800-1111" TargetMode="External"/><Relationship Id="rId4" Type="http://schemas.openxmlformats.org/officeDocument/2006/relationships/hyperlink" Target="https://giveusashout.org/get-help/" TargetMode="External"/><Relationship Id="rId9" Type="http://schemas.openxmlformats.org/officeDocument/2006/relationships/hyperlink" Target="https://www.childline.org.uk/get-support/1-2-1-counsellor-cha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F9481526-7961-A211-950B-C91B035D4DE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C78227E-5F01-9634-1273-FFD07D091846}"/>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FF0E6544-07A7-9CCD-CB15-959ACB6E0BB6}"/>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48EB7DBA-5880-8544-F175-79AD6DA63738}"/>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9" name="TextBox 3">
            <a:extLst>
              <a:ext uri="{FF2B5EF4-FFF2-40B4-BE49-F238E27FC236}">
                <a16:creationId xmlns:a16="http://schemas.microsoft.com/office/drawing/2014/main" id="{9921AE0C-838A-7CEE-119B-A7A898DDB8C4}"/>
              </a:ext>
            </a:extLst>
          </p:cNvPr>
          <p:cNvSpPr txBox="1"/>
          <p:nvPr/>
        </p:nvSpPr>
        <p:spPr>
          <a:xfrm>
            <a:off x="228600" y="401211"/>
            <a:ext cx="5950928"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sym typeface="Bobby Jones"/>
              </a:rPr>
              <a:t>TEACHER SLIDE</a:t>
            </a:r>
          </a:p>
        </p:txBody>
      </p:sp>
      <p:sp>
        <p:nvSpPr>
          <p:cNvPr id="5" name="TextBox 4">
            <a:extLst>
              <a:ext uri="{FF2B5EF4-FFF2-40B4-BE49-F238E27FC236}">
                <a16:creationId xmlns:a16="http://schemas.microsoft.com/office/drawing/2014/main" id="{C5D64DBC-FBA0-2C08-198A-927AC39F2966}"/>
              </a:ext>
            </a:extLst>
          </p:cNvPr>
          <p:cNvSpPr txBox="1"/>
          <p:nvPr/>
        </p:nvSpPr>
        <p:spPr>
          <a:xfrm>
            <a:off x="990600" y="1181100"/>
            <a:ext cx="16078200" cy="8710077"/>
          </a:xfrm>
          <a:prstGeom prst="rect">
            <a:avLst/>
          </a:prstGeom>
          <a:noFill/>
        </p:spPr>
        <p:txBody>
          <a:bodyPr wrap="square" rtlCol="0">
            <a:spAutoFit/>
          </a:bodyPr>
          <a:lstStyle/>
          <a:p>
            <a:pPr marL="457200" indent="-457200">
              <a:buFont typeface="Arial" panose="020B0604020202020204" pitchFamily="34" charset="0"/>
              <a:buChar char="•"/>
            </a:pPr>
            <a:r>
              <a:rPr lang="en-GB" sz="2800" dirty="0">
                <a:latin typeface="Glacial Indifference" panose="020B0604020202020204" charset="0"/>
              </a:rPr>
              <a:t>This is the fourth lesson for Y11 students in their final block of RSE and is designed to enable them to discuss some of the choices and outcomes that may arise from pregnancy.</a:t>
            </a:r>
          </a:p>
          <a:p>
            <a:endParaRPr lang="en-GB" sz="2800" dirty="0">
              <a:latin typeface="Glacial Indifference" panose="020B0604020202020204" charset="0"/>
            </a:endParaRPr>
          </a:p>
          <a:p>
            <a:pPr marL="457200" indent="-457200">
              <a:buFont typeface="Arial" panose="020B0604020202020204" pitchFamily="34" charset="0"/>
              <a:buChar char="•"/>
            </a:pPr>
            <a:r>
              <a:rPr lang="en-GB" sz="2800" dirty="0">
                <a:latin typeface="Glacial Indifference" panose="020B0604020202020204" charset="0"/>
              </a:rPr>
              <a:t>It is important to note that this should not just be teenage or unwanted pregnancy but to acknowledge that similar issues face couples, and lone women of any age. </a:t>
            </a:r>
          </a:p>
          <a:p>
            <a:pPr marL="457200" indent="-457200">
              <a:buFont typeface="Arial" panose="020B0604020202020204" pitchFamily="34" charset="0"/>
              <a:buChar char="•"/>
            </a:pPr>
            <a:endParaRPr lang="en-GB" sz="2800" dirty="0">
              <a:latin typeface="Glacial Indifference" panose="020B0604020202020204" charset="0"/>
            </a:endParaRPr>
          </a:p>
          <a:p>
            <a:pPr marL="457200" indent="-457200">
              <a:buFont typeface="Arial" panose="020B0604020202020204" pitchFamily="34" charset="0"/>
              <a:buChar char="•"/>
            </a:pPr>
            <a:r>
              <a:rPr lang="en-GB" sz="2800" dirty="0">
                <a:latin typeface="Glacial Indifference" panose="020B0604020202020204" charset="0"/>
              </a:rPr>
              <a:t>This lesson builds on prior learning about consent, contraception and access to the Manx Integrated Sexual Health (MISH) services and specifically addresses misconceptions and facts and explores options for help and support.</a:t>
            </a:r>
          </a:p>
          <a:p>
            <a:pPr marL="457200" indent="-457200">
              <a:buFont typeface="Arial" panose="020B0604020202020204" pitchFamily="34" charset="0"/>
              <a:buChar char="•"/>
            </a:pPr>
            <a:endParaRPr lang="en-GB" sz="2800" dirty="0">
              <a:latin typeface="Glacial Indifference" panose="020B0604020202020204" charset="0"/>
            </a:endParaRPr>
          </a:p>
          <a:p>
            <a:pPr marL="457200" indent="-457200">
              <a:buFont typeface="Arial" panose="020B0604020202020204" pitchFamily="34" charset="0"/>
              <a:buChar char="•"/>
            </a:pPr>
            <a:r>
              <a:rPr lang="en-GB" sz="2800" dirty="0">
                <a:latin typeface="Glacial Indifference" panose="020B0604020202020204" charset="0"/>
              </a:rPr>
              <a:t>Students need to learn about pregnancy choices and outcomes to enable them to make informed, responsible decisions regarding their sexual and reproductive health. </a:t>
            </a:r>
          </a:p>
          <a:p>
            <a:pPr marL="457200" indent="-457200">
              <a:buFont typeface="Arial" panose="020B0604020202020204" pitchFamily="34" charset="0"/>
              <a:buChar char="•"/>
            </a:pPr>
            <a:endParaRPr lang="en-GB" sz="2800" dirty="0">
              <a:latin typeface="Glacial Indifference" panose="020B0604020202020204" charset="0"/>
            </a:endParaRPr>
          </a:p>
          <a:p>
            <a:pPr marL="457200" indent="-457200">
              <a:buFont typeface="Arial" panose="020B0604020202020204" pitchFamily="34" charset="0"/>
              <a:buChar char="•"/>
            </a:pPr>
            <a:r>
              <a:rPr lang="en-GB" sz="2800" dirty="0">
                <a:latin typeface="Glacial Indifference" panose="020B0604020202020204" charset="0"/>
              </a:rPr>
              <a:t>Understanding the medical, emotional, social, and financial impacts of early parenthood, potential interruptions to education and career goals, and the significant long-term responsibilities of raising a child is essential. </a:t>
            </a:r>
          </a:p>
          <a:p>
            <a:pPr marL="457200" indent="-457200">
              <a:buFont typeface="Arial" panose="020B0604020202020204" pitchFamily="34" charset="0"/>
              <a:buChar char="•"/>
            </a:pPr>
            <a:endParaRPr lang="en-GB" sz="2800" dirty="0">
              <a:latin typeface="Glacial Indifference" panose="020B0604020202020204" charset="0"/>
            </a:endParaRPr>
          </a:p>
          <a:p>
            <a:pPr marL="457200" indent="-457200">
              <a:buFont typeface="Arial" panose="020B0604020202020204" pitchFamily="34" charset="0"/>
              <a:buChar char="•"/>
            </a:pPr>
            <a:r>
              <a:rPr lang="en-GB" sz="2800" dirty="0">
                <a:latin typeface="Glacial Indifference" panose="020B0604020202020204" charset="0"/>
              </a:rPr>
              <a:t>This knowledge is crucial for reducing teenage and unintended pregnancies and promoting positive outcomes, with awareness of all available options (parenting, adoption, or abortion) and local support systems and services.</a:t>
            </a:r>
          </a:p>
        </p:txBody>
      </p:sp>
    </p:spTree>
    <p:extLst>
      <p:ext uri="{BB962C8B-B14F-4D97-AF65-F5344CB8AC3E}">
        <p14:creationId xmlns:p14="http://schemas.microsoft.com/office/powerpoint/2010/main" val="1451691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8EF45C10-ABD4-978F-26D8-A9792AB9006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DB02E69-C0E8-F843-B93E-7562CB59B2AE}"/>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9DF77D98-C0B5-6EDC-B4BE-759875823529}"/>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dirty="0"/>
            </a:p>
          </p:txBody>
        </p:sp>
        <p:sp>
          <p:nvSpPr>
            <p:cNvPr id="4" name="TextBox 4">
              <a:extLst>
                <a:ext uri="{FF2B5EF4-FFF2-40B4-BE49-F238E27FC236}">
                  <a16:creationId xmlns:a16="http://schemas.microsoft.com/office/drawing/2014/main" id="{3847BD1A-C8B9-121B-B679-6DDCEF8CB8BB}"/>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8">
            <a:extLst>
              <a:ext uri="{FF2B5EF4-FFF2-40B4-BE49-F238E27FC236}">
                <a16:creationId xmlns:a16="http://schemas.microsoft.com/office/drawing/2014/main" id="{D1952224-7E40-69D9-4BCE-20C21715DDE2}"/>
              </a:ext>
            </a:extLst>
          </p:cNvPr>
          <p:cNvSpPr txBox="1"/>
          <p:nvPr/>
        </p:nvSpPr>
        <p:spPr>
          <a:xfrm>
            <a:off x="1028700" y="1009650"/>
            <a:ext cx="15894091" cy="978088"/>
          </a:xfrm>
          <a:prstGeom prst="rect">
            <a:avLst/>
          </a:prstGeom>
        </p:spPr>
        <p:txBody>
          <a:bodyPr lIns="0" tIns="0" rIns="0" bIns="0" rtlCol="0" anchor="t">
            <a:spAutoFit/>
          </a:bodyPr>
          <a:lstStyle/>
          <a:p>
            <a:pPr>
              <a:lnSpc>
                <a:spcPts val="7416"/>
              </a:lnSpc>
            </a:pPr>
            <a:r>
              <a:rPr lang="en-US" sz="7062" dirty="0">
                <a:solidFill>
                  <a:srgbClr val="000000"/>
                </a:solidFill>
                <a:latin typeface="Bobby Jones Soft"/>
                <a:sym typeface="Bobby Jones"/>
              </a:rPr>
              <a:t>Think, pair, share...</a:t>
            </a:r>
          </a:p>
        </p:txBody>
      </p:sp>
      <p:sp>
        <p:nvSpPr>
          <p:cNvPr id="7" name="TextBox 6">
            <a:extLst>
              <a:ext uri="{FF2B5EF4-FFF2-40B4-BE49-F238E27FC236}">
                <a16:creationId xmlns:a16="http://schemas.microsoft.com/office/drawing/2014/main" id="{7522ECC5-CCE5-A76F-73D5-601196D93D78}"/>
              </a:ext>
            </a:extLst>
          </p:cNvPr>
          <p:cNvSpPr txBox="1"/>
          <p:nvPr/>
        </p:nvSpPr>
        <p:spPr>
          <a:xfrm>
            <a:off x="1022781" y="2234996"/>
            <a:ext cx="16242438" cy="3155479"/>
          </a:xfrm>
          <a:prstGeom prst="rect">
            <a:avLst/>
          </a:prstGeom>
          <a:noFill/>
        </p:spPr>
        <p:txBody>
          <a:bodyPr wrap="square">
            <a:spAutoFit/>
          </a:bodyPr>
          <a:lstStyle/>
          <a:p>
            <a:pPr marL="101600" lvl="1" indent="-41275">
              <a:lnSpc>
                <a:spcPct val="107000"/>
              </a:lnSpc>
              <a:spcAft>
                <a:spcPts val="800"/>
              </a:spcAft>
              <a:buSzPct val="202000"/>
            </a:pPr>
            <a:r>
              <a:rPr lang="en-GB" sz="4400" dirty="0">
                <a:solidFill>
                  <a:srgbClr val="000000"/>
                </a:solidFill>
                <a:latin typeface="Glacial Indifference"/>
              </a:rPr>
              <a:t>Sandy and Danny are both 16. </a:t>
            </a:r>
          </a:p>
          <a:p>
            <a:pPr marL="101600" lvl="1" indent="-41275">
              <a:lnSpc>
                <a:spcPct val="107000"/>
              </a:lnSpc>
              <a:spcAft>
                <a:spcPts val="800"/>
              </a:spcAft>
              <a:buSzPct val="202000"/>
            </a:pPr>
            <a:r>
              <a:rPr lang="en-GB" sz="4400" dirty="0">
                <a:solidFill>
                  <a:srgbClr val="000000"/>
                </a:solidFill>
                <a:latin typeface="Glacial Indifference"/>
              </a:rPr>
              <a:t>Sandy missed her last period, so she asked Danny to buy a pregnancy test and bring it round when her parents were out.</a:t>
            </a:r>
          </a:p>
          <a:p>
            <a:pPr marL="101600" lvl="1" indent="-41275">
              <a:lnSpc>
                <a:spcPct val="107000"/>
              </a:lnSpc>
              <a:spcAft>
                <a:spcPts val="800"/>
              </a:spcAft>
              <a:buSzPct val="202000"/>
            </a:pPr>
            <a:r>
              <a:rPr lang="en-GB" sz="4400" dirty="0">
                <a:solidFill>
                  <a:srgbClr val="000000"/>
                </a:solidFill>
                <a:latin typeface="Glacial Indifference"/>
              </a:rPr>
              <a:t>Sandy has just taken a pregnancy test, and the result is positive.</a:t>
            </a:r>
          </a:p>
        </p:txBody>
      </p:sp>
      <p:pic>
        <p:nvPicPr>
          <p:cNvPr id="9" name="Picture 8" descr="A close-up of a pregnancy test&#10;&#10;AI-generated content may be incorrect.">
            <a:extLst>
              <a:ext uri="{FF2B5EF4-FFF2-40B4-BE49-F238E27FC236}">
                <a16:creationId xmlns:a16="http://schemas.microsoft.com/office/drawing/2014/main" id="{F85DC1AB-E65C-81AD-8D48-E238E2175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9400" y="661991"/>
            <a:ext cx="4146590" cy="2350473"/>
          </a:xfrm>
          <a:prstGeom prst="rect">
            <a:avLst/>
          </a:prstGeom>
        </p:spPr>
      </p:pic>
      <p:sp>
        <p:nvSpPr>
          <p:cNvPr id="11" name="TextBox 10">
            <a:extLst>
              <a:ext uri="{FF2B5EF4-FFF2-40B4-BE49-F238E27FC236}">
                <a16:creationId xmlns:a16="http://schemas.microsoft.com/office/drawing/2014/main" id="{0FCF3377-368D-628E-350B-194EBF20C8E9}"/>
              </a:ext>
            </a:extLst>
          </p:cNvPr>
          <p:cNvSpPr txBox="1"/>
          <p:nvPr/>
        </p:nvSpPr>
        <p:spPr>
          <a:xfrm>
            <a:off x="4876800" y="6156194"/>
            <a:ext cx="9144000" cy="3262432"/>
          </a:xfrm>
          <a:prstGeom prst="rect">
            <a:avLst/>
          </a:prstGeom>
          <a:noFill/>
        </p:spPr>
        <p:txBody>
          <a:bodyPr wrap="square">
            <a:spAutoFit/>
          </a:bodyPr>
          <a:lstStyle/>
          <a:p>
            <a:pPr lvl="0">
              <a:spcAft>
                <a:spcPts val="1200"/>
              </a:spcAft>
            </a:pPr>
            <a:r>
              <a:rPr lang="en-GB" sz="4400" dirty="0">
                <a:solidFill>
                  <a:srgbClr val="000000"/>
                </a:solidFill>
                <a:latin typeface="Glacial Indifference"/>
              </a:rPr>
              <a:t>How might Sandy be feeling?</a:t>
            </a:r>
          </a:p>
          <a:p>
            <a:pPr>
              <a:spcAft>
                <a:spcPts val="1200"/>
              </a:spcAft>
            </a:pPr>
            <a:r>
              <a:rPr lang="en-GB" sz="4400" dirty="0">
                <a:solidFill>
                  <a:srgbClr val="000000"/>
                </a:solidFill>
                <a:latin typeface="Glacial Indifference"/>
              </a:rPr>
              <a:t>How might Danny be feeling?</a:t>
            </a:r>
          </a:p>
          <a:p>
            <a:pPr lvl="0">
              <a:spcAft>
                <a:spcPts val="1200"/>
              </a:spcAft>
            </a:pPr>
            <a:r>
              <a:rPr lang="en-GB" sz="4400" dirty="0">
                <a:solidFill>
                  <a:srgbClr val="000000"/>
                </a:solidFill>
                <a:latin typeface="Glacial Indifference"/>
              </a:rPr>
              <a:t>What options do they have?</a:t>
            </a:r>
          </a:p>
          <a:p>
            <a:pPr lvl="0"/>
            <a:r>
              <a:rPr lang="en-GB" sz="4400" dirty="0">
                <a:solidFill>
                  <a:srgbClr val="000000"/>
                </a:solidFill>
                <a:latin typeface="Glacial Indifference"/>
              </a:rPr>
              <a:t>What might their next steps be?</a:t>
            </a:r>
            <a:r>
              <a:rPr lang="en-GB" sz="1800" dirty="0">
                <a:latin typeface="Lato" panose="020B0604020202020204" charset="0"/>
                <a:ea typeface="Lato" panose="020B0604020202020204" charset="0"/>
                <a:cs typeface="Lato" panose="020B0604020202020204" charset="0"/>
              </a:rPr>
              <a:t> </a:t>
            </a:r>
          </a:p>
        </p:txBody>
      </p:sp>
    </p:spTree>
    <p:extLst>
      <p:ext uri="{BB962C8B-B14F-4D97-AF65-F5344CB8AC3E}">
        <p14:creationId xmlns:p14="http://schemas.microsoft.com/office/powerpoint/2010/main" val="265364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ED05BD57-6065-0B2E-3952-8C944B4DCE7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D52AD7E-ABDA-D4F6-E50E-C7908D3FDBF5}"/>
              </a:ext>
            </a:extLst>
          </p:cNvPr>
          <p:cNvGrpSpPr/>
          <p:nvPr/>
        </p:nvGrpSpPr>
        <p:grpSpPr>
          <a:xfrm>
            <a:off x="467419" y="550233"/>
            <a:ext cx="17016652" cy="9186533"/>
            <a:chOff x="0" y="0"/>
            <a:chExt cx="6253988" cy="3376250"/>
          </a:xfrm>
        </p:grpSpPr>
        <p:sp>
          <p:nvSpPr>
            <p:cNvPr id="3" name="Freeform 3">
              <a:extLst>
                <a:ext uri="{FF2B5EF4-FFF2-40B4-BE49-F238E27FC236}">
                  <a16:creationId xmlns:a16="http://schemas.microsoft.com/office/drawing/2014/main" id="{84CCA852-335D-A389-465C-78B3CEB849F9}"/>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15E5D572-B44F-D4EF-40E7-88AE75BC61EE}"/>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5" name="TextBox 8">
            <a:extLst>
              <a:ext uri="{FF2B5EF4-FFF2-40B4-BE49-F238E27FC236}">
                <a16:creationId xmlns:a16="http://schemas.microsoft.com/office/drawing/2014/main" id="{6EB0775D-2C25-2DD1-C064-EC426842C171}"/>
              </a:ext>
            </a:extLst>
          </p:cNvPr>
          <p:cNvSpPr txBox="1"/>
          <p:nvPr/>
        </p:nvSpPr>
        <p:spPr>
          <a:xfrm>
            <a:off x="1028700" y="1009650"/>
            <a:ext cx="15894091" cy="978088"/>
          </a:xfrm>
          <a:prstGeom prst="rect">
            <a:avLst/>
          </a:prstGeom>
        </p:spPr>
        <p:txBody>
          <a:bodyPr lIns="0" tIns="0" rIns="0" bIns="0" rtlCol="0" anchor="t">
            <a:spAutoFit/>
          </a:bodyPr>
          <a:lstStyle/>
          <a:p>
            <a:pPr>
              <a:lnSpc>
                <a:spcPts val="7416"/>
              </a:lnSpc>
            </a:pPr>
            <a:r>
              <a:rPr lang="en-US" sz="7062" dirty="0">
                <a:solidFill>
                  <a:srgbClr val="000000"/>
                </a:solidFill>
                <a:latin typeface="Bobby Jones Soft"/>
                <a:sym typeface="Bobby Jones"/>
              </a:rPr>
              <a:t>choices</a:t>
            </a:r>
          </a:p>
        </p:txBody>
      </p:sp>
      <p:sp>
        <p:nvSpPr>
          <p:cNvPr id="6" name="TextBox 5">
            <a:extLst>
              <a:ext uri="{FF2B5EF4-FFF2-40B4-BE49-F238E27FC236}">
                <a16:creationId xmlns:a16="http://schemas.microsoft.com/office/drawing/2014/main" id="{878BE6D3-A4E4-ED0C-3060-5977571C4E28}"/>
              </a:ext>
            </a:extLst>
          </p:cNvPr>
          <p:cNvSpPr txBox="1"/>
          <p:nvPr/>
        </p:nvSpPr>
        <p:spPr>
          <a:xfrm>
            <a:off x="1049482" y="2075880"/>
            <a:ext cx="16400318" cy="769441"/>
          </a:xfrm>
          <a:prstGeom prst="rect">
            <a:avLst/>
          </a:prstGeom>
          <a:noFill/>
        </p:spPr>
        <p:txBody>
          <a:bodyPr wrap="square" rtlCol="0">
            <a:spAutoFit/>
          </a:bodyPr>
          <a:lstStyle/>
          <a:p>
            <a:r>
              <a:rPr lang="en-GB" sz="4400" dirty="0">
                <a:solidFill>
                  <a:srgbClr val="000000"/>
                </a:solidFill>
                <a:latin typeface="Glacial Indifference"/>
              </a:rPr>
              <a:t>When facing an unplanned pregnancy, there are 3 options:</a:t>
            </a:r>
          </a:p>
        </p:txBody>
      </p:sp>
      <p:sp>
        <p:nvSpPr>
          <p:cNvPr id="7" name="TextBox 6">
            <a:extLst>
              <a:ext uri="{FF2B5EF4-FFF2-40B4-BE49-F238E27FC236}">
                <a16:creationId xmlns:a16="http://schemas.microsoft.com/office/drawing/2014/main" id="{CDBBBCF7-1EA6-79C7-DB7E-64D602AC9510}"/>
              </a:ext>
            </a:extLst>
          </p:cNvPr>
          <p:cNvSpPr txBox="1"/>
          <p:nvPr/>
        </p:nvSpPr>
        <p:spPr>
          <a:xfrm>
            <a:off x="1365209" y="3986247"/>
            <a:ext cx="4572000" cy="769441"/>
          </a:xfrm>
          <a:prstGeom prst="rect">
            <a:avLst/>
          </a:prstGeom>
          <a:noFill/>
        </p:spPr>
        <p:txBody>
          <a:bodyPr wrap="square" rtlCol="0">
            <a:spAutoFit/>
          </a:bodyPr>
          <a:lstStyle/>
          <a:p>
            <a:r>
              <a:rPr lang="en-GB" sz="4400" dirty="0">
                <a:solidFill>
                  <a:srgbClr val="000000"/>
                </a:solidFill>
                <a:latin typeface="Glacial Indifference"/>
              </a:rPr>
              <a:t>Become a parent</a:t>
            </a:r>
          </a:p>
        </p:txBody>
      </p:sp>
      <p:sp>
        <p:nvSpPr>
          <p:cNvPr id="8" name="TextBox 7">
            <a:extLst>
              <a:ext uri="{FF2B5EF4-FFF2-40B4-BE49-F238E27FC236}">
                <a16:creationId xmlns:a16="http://schemas.microsoft.com/office/drawing/2014/main" id="{76F89B10-0C0F-6B9E-F713-669D3BEF4A25}"/>
              </a:ext>
            </a:extLst>
          </p:cNvPr>
          <p:cNvSpPr txBox="1"/>
          <p:nvPr/>
        </p:nvSpPr>
        <p:spPr>
          <a:xfrm>
            <a:off x="6841413" y="3703274"/>
            <a:ext cx="4816456" cy="1446550"/>
          </a:xfrm>
          <a:prstGeom prst="rect">
            <a:avLst/>
          </a:prstGeom>
          <a:noFill/>
        </p:spPr>
        <p:txBody>
          <a:bodyPr wrap="square" rtlCol="0">
            <a:spAutoFit/>
          </a:bodyPr>
          <a:lstStyle/>
          <a:p>
            <a:pPr algn="ctr"/>
            <a:r>
              <a:rPr lang="en-GB" sz="4400" dirty="0">
                <a:solidFill>
                  <a:srgbClr val="000000"/>
                </a:solidFill>
                <a:latin typeface="Glacial Indifference"/>
              </a:rPr>
              <a:t>Have an abortion</a:t>
            </a:r>
          </a:p>
          <a:p>
            <a:pPr algn="ctr"/>
            <a:r>
              <a:rPr lang="en-GB" sz="4400" dirty="0">
                <a:solidFill>
                  <a:srgbClr val="000000"/>
                </a:solidFill>
                <a:latin typeface="Glacial Indifference"/>
              </a:rPr>
              <a:t>(aka a termination)</a:t>
            </a:r>
          </a:p>
        </p:txBody>
      </p:sp>
      <p:sp>
        <p:nvSpPr>
          <p:cNvPr id="9" name="TextBox 8">
            <a:extLst>
              <a:ext uri="{FF2B5EF4-FFF2-40B4-BE49-F238E27FC236}">
                <a16:creationId xmlns:a16="http://schemas.microsoft.com/office/drawing/2014/main" id="{AD8A7D36-1314-4FFD-E7D0-3FE746667506}"/>
              </a:ext>
            </a:extLst>
          </p:cNvPr>
          <p:cNvSpPr txBox="1"/>
          <p:nvPr/>
        </p:nvSpPr>
        <p:spPr>
          <a:xfrm>
            <a:off x="12350790" y="3832289"/>
            <a:ext cx="4572000" cy="1446550"/>
          </a:xfrm>
          <a:prstGeom prst="rect">
            <a:avLst/>
          </a:prstGeom>
          <a:noFill/>
        </p:spPr>
        <p:txBody>
          <a:bodyPr wrap="square" rtlCol="0">
            <a:spAutoFit/>
          </a:bodyPr>
          <a:lstStyle/>
          <a:p>
            <a:pPr algn="ctr"/>
            <a:r>
              <a:rPr lang="en-GB" sz="4400" dirty="0">
                <a:solidFill>
                  <a:srgbClr val="000000"/>
                </a:solidFill>
                <a:latin typeface="Glacial Indifference"/>
              </a:rPr>
              <a:t>Give the child for adoption</a:t>
            </a:r>
          </a:p>
        </p:txBody>
      </p:sp>
      <p:sp>
        <p:nvSpPr>
          <p:cNvPr id="11" name="TextBox 10">
            <a:extLst>
              <a:ext uri="{FF2B5EF4-FFF2-40B4-BE49-F238E27FC236}">
                <a16:creationId xmlns:a16="http://schemas.microsoft.com/office/drawing/2014/main" id="{7F58EB1F-98DB-74D4-3FE1-2A591980643E}"/>
              </a:ext>
            </a:extLst>
          </p:cNvPr>
          <p:cNvSpPr txBox="1"/>
          <p:nvPr/>
        </p:nvSpPr>
        <p:spPr>
          <a:xfrm>
            <a:off x="1028700" y="6917088"/>
            <a:ext cx="15894090" cy="1446550"/>
          </a:xfrm>
          <a:prstGeom prst="rect">
            <a:avLst/>
          </a:prstGeom>
          <a:noFill/>
        </p:spPr>
        <p:txBody>
          <a:bodyPr wrap="square">
            <a:spAutoFit/>
          </a:bodyPr>
          <a:lstStyle/>
          <a:p>
            <a:r>
              <a:rPr lang="en-GB" sz="4400" dirty="0">
                <a:solidFill>
                  <a:srgbClr val="000000"/>
                </a:solidFill>
                <a:latin typeface="Glacial Indifference"/>
              </a:rPr>
              <a:t>In small groups please, write down the different factors that you think could influence the decision someone makes.</a:t>
            </a:r>
          </a:p>
        </p:txBody>
      </p:sp>
    </p:spTree>
    <p:extLst>
      <p:ext uri="{BB962C8B-B14F-4D97-AF65-F5344CB8AC3E}">
        <p14:creationId xmlns:p14="http://schemas.microsoft.com/office/powerpoint/2010/main" val="55388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F508598C-7E81-3B69-C140-B471243263E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0EA63AF-CDD1-164A-CF0A-6970E31E13F7}"/>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17116278-7B16-8394-4987-56A00805E8D2}"/>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DA42264D-7573-1169-5ED7-165834DB5199}"/>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8">
            <a:extLst>
              <a:ext uri="{FF2B5EF4-FFF2-40B4-BE49-F238E27FC236}">
                <a16:creationId xmlns:a16="http://schemas.microsoft.com/office/drawing/2014/main" id="{2BCCF7B4-7432-0436-791E-6D19F6ED0E3E}"/>
              </a:ext>
            </a:extLst>
          </p:cNvPr>
          <p:cNvSpPr txBox="1"/>
          <p:nvPr/>
        </p:nvSpPr>
        <p:spPr>
          <a:xfrm>
            <a:off x="1028700" y="1009650"/>
            <a:ext cx="15894091" cy="978088"/>
          </a:xfrm>
          <a:prstGeom prst="rect">
            <a:avLst/>
          </a:prstGeom>
        </p:spPr>
        <p:txBody>
          <a:bodyPr lIns="0" tIns="0" rIns="0" bIns="0" rtlCol="0" anchor="t">
            <a:spAutoFit/>
          </a:bodyPr>
          <a:lstStyle/>
          <a:p>
            <a:pPr>
              <a:lnSpc>
                <a:spcPts val="7416"/>
              </a:lnSpc>
            </a:pPr>
            <a:r>
              <a:rPr lang="en-US" sz="7062" dirty="0">
                <a:solidFill>
                  <a:srgbClr val="000000"/>
                </a:solidFill>
                <a:latin typeface="Bobby Jones Soft"/>
                <a:sym typeface="Bobby Jones"/>
              </a:rPr>
              <a:t>Did you consider...</a:t>
            </a:r>
          </a:p>
        </p:txBody>
      </p:sp>
      <p:sp>
        <p:nvSpPr>
          <p:cNvPr id="7" name="TextBox 6">
            <a:extLst>
              <a:ext uri="{FF2B5EF4-FFF2-40B4-BE49-F238E27FC236}">
                <a16:creationId xmlns:a16="http://schemas.microsoft.com/office/drawing/2014/main" id="{5EB063BB-9A17-5454-6B58-F80B4E914866}"/>
              </a:ext>
            </a:extLst>
          </p:cNvPr>
          <p:cNvSpPr txBox="1"/>
          <p:nvPr/>
        </p:nvSpPr>
        <p:spPr>
          <a:xfrm>
            <a:off x="1196954" y="2167641"/>
            <a:ext cx="15894091" cy="7565661"/>
          </a:xfrm>
          <a:prstGeom prst="rect">
            <a:avLst/>
          </a:prstGeom>
          <a:noFill/>
        </p:spPr>
        <p:txBody>
          <a:bodyPr wrap="square">
            <a:spAutoFit/>
          </a:bodyPr>
          <a:lstStyle/>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Attitudes toward/feelings about having a baby (own and partner’s) </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Community / cultural attitudes</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Education or employment</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Financial considerations</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Opinions of their family and friends</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Personal goals or aspirations</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Physical or mental health.</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Plans for the future, career goals, aspirations</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Relationship status</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Religion or culture </a:t>
            </a:r>
          </a:p>
        </p:txBody>
      </p:sp>
    </p:spTree>
    <p:extLst>
      <p:ext uri="{BB962C8B-B14F-4D97-AF65-F5344CB8AC3E}">
        <p14:creationId xmlns:p14="http://schemas.microsoft.com/office/powerpoint/2010/main" val="394296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88C19535-5FD3-48EA-BDFD-387FB1FEEBB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D7B4BC5-6649-0AA2-D360-B2ECDA3467DF}"/>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A9A5CE9B-DA58-FE15-8CAD-DB84337F19BC}"/>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09CA73F3-6D82-54E3-DC02-AD391050BF20}"/>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5E528DCE-204B-8E6D-0CC9-F930F0242C87}"/>
              </a:ext>
            </a:extLst>
          </p:cNvPr>
          <p:cNvSpPr txBox="1"/>
          <p:nvPr/>
        </p:nvSpPr>
        <p:spPr>
          <a:xfrm>
            <a:off x="1219200" y="1023620"/>
            <a:ext cx="9829799"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sym typeface="Bobby Jones"/>
              </a:rPr>
              <a:t>Next steps</a:t>
            </a:r>
          </a:p>
        </p:txBody>
      </p:sp>
      <p:sp>
        <p:nvSpPr>
          <p:cNvPr id="7" name="TextBox 6">
            <a:extLst>
              <a:ext uri="{FF2B5EF4-FFF2-40B4-BE49-F238E27FC236}">
                <a16:creationId xmlns:a16="http://schemas.microsoft.com/office/drawing/2014/main" id="{32CF3EF8-DD44-AA90-7E4D-306C6CEC0B69}"/>
              </a:ext>
            </a:extLst>
          </p:cNvPr>
          <p:cNvSpPr txBox="1"/>
          <p:nvPr/>
        </p:nvSpPr>
        <p:spPr>
          <a:xfrm>
            <a:off x="1257300" y="5358597"/>
            <a:ext cx="15773400" cy="3785652"/>
          </a:xfrm>
          <a:prstGeom prst="rect">
            <a:avLst/>
          </a:prstGeom>
          <a:noFill/>
        </p:spPr>
        <p:txBody>
          <a:bodyPr wrap="square" rtlCol="0">
            <a:spAutoFit/>
          </a:bodyPr>
          <a:lstStyle/>
          <a:p>
            <a:r>
              <a:rPr lang="en-GB" sz="4800" dirty="0">
                <a:solidFill>
                  <a:srgbClr val="000000"/>
                </a:solidFill>
                <a:latin typeface="Glacial Indifference"/>
              </a:rPr>
              <a:t>Please consider: </a:t>
            </a:r>
          </a:p>
          <a:p>
            <a:pPr marL="685800" indent="-685800">
              <a:buFont typeface="Arial" panose="020B0604020202020204" pitchFamily="34" charset="0"/>
              <a:buChar char="•"/>
            </a:pPr>
            <a:r>
              <a:rPr lang="en-GB" sz="4800" dirty="0">
                <a:solidFill>
                  <a:srgbClr val="000000"/>
                </a:solidFill>
                <a:latin typeface="Glacial Indifference"/>
              </a:rPr>
              <a:t>Who the character might speak to, </a:t>
            </a:r>
          </a:p>
          <a:p>
            <a:pPr marL="685800" indent="-685800">
              <a:buFont typeface="Arial" panose="020B0604020202020204" pitchFamily="34" charset="0"/>
              <a:buChar char="•"/>
            </a:pPr>
            <a:r>
              <a:rPr lang="en-GB" sz="4800" dirty="0">
                <a:solidFill>
                  <a:srgbClr val="000000"/>
                </a:solidFill>
                <a:latin typeface="Glacial Indifference"/>
              </a:rPr>
              <a:t>Who they might turn to for emotional support</a:t>
            </a:r>
          </a:p>
          <a:p>
            <a:pPr marL="685800" indent="-685800">
              <a:buFont typeface="Arial" panose="020B0604020202020204" pitchFamily="34" charset="0"/>
              <a:buChar char="•"/>
            </a:pPr>
            <a:r>
              <a:rPr lang="en-GB" sz="4800" dirty="0">
                <a:solidFill>
                  <a:srgbClr val="000000"/>
                </a:solidFill>
                <a:latin typeface="Glacial Indifference"/>
              </a:rPr>
              <a:t>What conversations they might need to have and </a:t>
            </a:r>
          </a:p>
          <a:p>
            <a:pPr marL="685800" indent="-685800">
              <a:buFont typeface="Arial" panose="020B0604020202020204" pitchFamily="34" charset="0"/>
              <a:buChar char="•"/>
            </a:pPr>
            <a:r>
              <a:rPr lang="en-GB" sz="4800" dirty="0">
                <a:solidFill>
                  <a:srgbClr val="000000"/>
                </a:solidFill>
                <a:latin typeface="Glacial Indifference"/>
              </a:rPr>
              <a:t>Where they might go for further help and advice</a:t>
            </a:r>
          </a:p>
        </p:txBody>
      </p:sp>
      <p:sp>
        <p:nvSpPr>
          <p:cNvPr id="9" name="TextBox 8">
            <a:extLst>
              <a:ext uri="{FF2B5EF4-FFF2-40B4-BE49-F238E27FC236}">
                <a16:creationId xmlns:a16="http://schemas.microsoft.com/office/drawing/2014/main" id="{418B3934-79D3-0D10-2DE7-A9256D6D1985}"/>
              </a:ext>
            </a:extLst>
          </p:cNvPr>
          <p:cNvSpPr txBox="1"/>
          <p:nvPr/>
        </p:nvSpPr>
        <p:spPr>
          <a:xfrm>
            <a:off x="1206910" y="2144545"/>
            <a:ext cx="15506700" cy="2308324"/>
          </a:xfrm>
          <a:prstGeom prst="rect">
            <a:avLst/>
          </a:prstGeom>
          <a:noFill/>
        </p:spPr>
        <p:txBody>
          <a:bodyPr wrap="square">
            <a:spAutoFit/>
          </a:bodyPr>
          <a:lstStyle/>
          <a:p>
            <a:r>
              <a:rPr lang="en-GB" sz="4800" dirty="0">
                <a:solidFill>
                  <a:srgbClr val="000000"/>
                </a:solidFill>
                <a:latin typeface="Glacial Indifference"/>
              </a:rPr>
              <a:t>We are going to look at six different scenarios.</a:t>
            </a:r>
          </a:p>
          <a:p>
            <a:r>
              <a:rPr lang="en-GB" sz="4800" dirty="0">
                <a:solidFill>
                  <a:srgbClr val="000000"/>
                </a:solidFill>
                <a:latin typeface="Glacial Indifference"/>
              </a:rPr>
              <a:t>Please work in small groups to write down an action plan of the next steps that your character might take</a:t>
            </a:r>
            <a:r>
              <a:rPr lang="en-GB" sz="1800" dirty="0">
                <a:solidFill>
                  <a:srgbClr val="000000"/>
                </a:solidFill>
                <a:latin typeface="Glacial Indifference"/>
              </a:rPr>
              <a:t>.</a:t>
            </a:r>
          </a:p>
        </p:txBody>
      </p:sp>
    </p:spTree>
    <p:extLst>
      <p:ext uri="{BB962C8B-B14F-4D97-AF65-F5344CB8AC3E}">
        <p14:creationId xmlns:p14="http://schemas.microsoft.com/office/powerpoint/2010/main" val="5401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EA7A73D1-61E4-8585-E7F6-F2FA9C55AE2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66CD095-BA58-2F14-585E-3C4D74AD075B}"/>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E58AC234-632C-CB30-3DA5-B551DB433A10}"/>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197C8339-FC88-47A2-6E6C-E060DCD47B57}"/>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8">
            <a:extLst>
              <a:ext uri="{FF2B5EF4-FFF2-40B4-BE49-F238E27FC236}">
                <a16:creationId xmlns:a16="http://schemas.microsoft.com/office/drawing/2014/main" id="{2D6459B8-81A4-B22A-C390-841558A65A83}"/>
              </a:ext>
            </a:extLst>
          </p:cNvPr>
          <p:cNvSpPr txBox="1"/>
          <p:nvPr/>
        </p:nvSpPr>
        <p:spPr>
          <a:xfrm>
            <a:off x="1028700" y="1009650"/>
            <a:ext cx="15894091" cy="978088"/>
          </a:xfrm>
          <a:prstGeom prst="rect">
            <a:avLst/>
          </a:prstGeom>
        </p:spPr>
        <p:txBody>
          <a:bodyPr lIns="0" tIns="0" rIns="0" bIns="0" rtlCol="0" anchor="t">
            <a:spAutoFit/>
          </a:bodyPr>
          <a:lstStyle/>
          <a:p>
            <a:pPr>
              <a:lnSpc>
                <a:spcPts val="7416"/>
              </a:lnSpc>
            </a:pPr>
            <a:r>
              <a:rPr lang="en-US" sz="7062" dirty="0">
                <a:solidFill>
                  <a:srgbClr val="000000"/>
                </a:solidFill>
                <a:latin typeface="Bobby Jones Soft"/>
                <a:sym typeface="Bobby Jones"/>
              </a:rPr>
              <a:t>Some scenarios </a:t>
            </a:r>
            <a:r>
              <a:rPr lang="en-US" sz="2000" dirty="0">
                <a:solidFill>
                  <a:srgbClr val="000000"/>
                </a:solidFill>
                <a:latin typeface="Bobby Jones Soft"/>
                <a:sym typeface="Bobby Jones"/>
              </a:rPr>
              <a:t>(1)</a:t>
            </a:r>
          </a:p>
        </p:txBody>
      </p:sp>
      <p:sp>
        <p:nvSpPr>
          <p:cNvPr id="7" name="TextBox 6">
            <a:extLst>
              <a:ext uri="{FF2B5EF4-FFF2-40B4-BE49-F238E27FC236}">
                <a16:creationId xmlns:a16="http://schemas.microsoft.com/office/drawing/2014/main" id="{D6F11AF2-A696-11BC-4DD9-CE2ACC868BB7}"/>
              </a:ext>
            </a:extLst>
          </p:cNvPr>
          <p:cNvSpPr txBox="1"/>
          <p:nvPr/>
        </p:nvSpPr>
        <p:spPr>
          <a:xfrm>
            <a:off x="1053282" y="2093757"/>
            <a:ext cx="15894090" cy="3170099"/>
          </a:xfrm>
          <a:prstGeom prst="rect">
            <a:avLst/>
          </a:prstGeom>
          <a:noFill/>
        </p:spPr>
        <p:txBody>
          <a:bodyPr wrap="square">
            <a:spAutoFit/>
          </a:bodyPr>
          <a:lstStyle/>
          <a:p>
            <a:pPr>
              <a:buNone/>
            </a:pPr>
            <a:r>
              <a:rPr lang="en-GB" sz="4000" dirty="0">
                <a:solidFill>
                  <a:srgbClr val="000000"/>
                </a:solidFill>
                <a:latin typeface="Glacial Indifference"/>
              </a:rPr>
              <a:t>1. Ali is 18. She has been working really hard to get good A-level results and has a place at university in the UK next year. </a:t>
            </a:r>
          </a:p>
          <a:p>
            <a:pPr>
              <a:buNone/>
            </a:pPr>
            <a:r>
              <a:rPr lang="en-GB" sz="4000" dirty="0">
                <a:solidFill>
                  <a:srgbClr val="000000"/>
                </a:solidFill>
                <a:latin typeface="Glacial Indifference"/>
              </a:rPr>
              <a:t>She has been with her boyfriend since Year 11 and they have a strong relationship, although he now works full-time so they don’t see each other as regularly. Ali has just found out she’s pregnant.</a:t>
            </a:r>
          </a:p>
        </p:txBody>
      </p:sp>
      <p:sp>
        <p:nvSpPr>
          <p:cNvPr id="9" name="TextBox 8">
            <a:extLst>
              <a:ext uri="{FF2B5EF4-FFF2-40B4-BE49-F238E27FC236}">
                <a16:creationId xmlns:a16="http://schemas.microsoft.com/office/drawing/2014/main" id="{3DA50561-73C7-C481-FD7B-42591CB65F58}"/>
              </a:ext>
            </a:extLst>
          </p:cNvPr>
          <p:cNvSpPr txBox="1"/>
          <p:nvPr/>
        </p:nvSpPr>
        <p:spPr>
          <a:xfrm>
            <a:off x="1053281" y="5713247"/>
            <a:ext cx="15869509" cy="2554545"/>
          </a:xfrm>
          <a:prstGeom prst="rect">
            <a:avLst/>
          </a:prstGeom>
          <a:noFill/>
        </p:spPr>
        <p:txBody>
          <a:bodyPr wrap="square">
            <a:spAutoFit/>
          </a:bodyPr>
          <a:lstStyle/>
          <a:p>
            <a:r>
              <a:rPr lang="en-GB" sz="4000" dirty="0">
                <a:solidFill>
                  <a:srgbClr val="000000"/>
                </a:solidFill>
                <a:latin typeface="Glacial Indifference"/>
              </a:rPr>
              <a:t>2. James and Cara are a married couple in their 30s. They both have good jobs, own a house, and are very comfortable financially. Cara has just discovered she is pregnant, after a condom tore during sex. James and Cara had previously decided they don’t want to have children.</a:t>
            </a:r>
          </a:p>
        </p:txBody>
      </p:sp>
    </p:spTree>
    <p:extLst>
      <p:ext uri="{BB962C8B-B14F-4D97-AF65-F5344CB8AC3E}">
        <p14:creationId xmlns:p14="http://schemas.microsoft.com/office/powerpoint/2010/main" val="93468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BA3FF854-7165-3FCA-5C12-E2AF19E95BA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CADD42E-9229-43D4-0CDE-7B1EDAE63F3E}"/>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469EB990-E8BB-DE81-C426-2C8732190874}"/>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F398A406-8E8B-6E48-3ECF-0461E872B848}"/>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7" name="TextBox 6">
            <a:extLst>
              <a:ext uri="{FF2B5EF4-FFF2-40B4-BE49-F238E27FC236}">
                <a16:creationId xmlns:a16="http://schemas.microsoft.com/office/drawing/2014/main" id="{137DD891-7219-A4D1-97F7-9E53A9392241}"/>
              </a:ext>
            </a:extLst>
          </p:cNvPr>
          <p:cNvSpPr txBox="1"/>
          <p:nvPr/>
        </p:nvSpPr>
        <p:spPr>
          <a:xfrm>
            <a:off x="1060654" y="2088841"/>
            <a:ext cx="16160545" cy="3170099"/>
          </a:xfrm>
          <a:prstGeom prst="rect">
            <a:avLst/>
          </a:prstGeom>
          <a:noFill/>
        </p:spPr>
        <p:txBody>
          <a:bodyPr wrap="square">
            <a:spAutoFit/>
          </a:bodyPr>
          <a:lstStyle/>
          <a:p>
            <a:r>
              <a:rPr lang="en-GB" sz="4000" dirty="0">
                <a:solidFill>
                  <a:srgbClr val="000000"/>
                </a:solidFill>
                <a:latin typeface="Glacial Indifference"/>
              </a:rPr>
              <a:t>3. Charley and his girlfriend Chloe are both 15 and they don’t know who to contact about their options — they’ve never even had to make a GP appointment on their own before. Chloe’s family are very religious and she wasn’t supposed to have sex before marriage. She thinks they will ask her to leave home if she tells them that she’s pregnant.</a:t>
            </a:r>
          </a:p>
        </p:txBody>
      </p:sp>
      <p:sp>
        <p:nvSpPr>
          <p:cNvPr id="8" name="TextBox 8">
            <a:extLst>
              <a:ext uri="{FF2B5EF4-FFF2-40B4-BE49-F238E27FC236}">
                <a16:creationId xmlns:a16="http://schemas.microsoft.com/office/drawing/2014/main" id="{6B74C138-E031-4DFD-DC02-B330BE38D6F2}"/>
              </a:ext>
            </a:extLst>
          </p:cNvPr>
          <p:cNvSpPr txBox="1"/>
          <p:nvPr/>
        </p:nvSpPr>
        <p:spPr>
          <a:xfrm>
            <a:off x="1028700" y="1009650"/>
            <a:ext cx="15894091" cy="978088"/>
          </a:xfrm>
          <a:prstGeom prst="rect">
            <a:avLst/>
          </a:prstGeom>
        </p:spPr>
        <p:txBody>
          <a:bodyPr lIns="0" tIns="0" rIns="0" bIns="0" rtlCol="0" anchor="t">
            <a:spAutoFit/>
          </a:bodyPr>
          <a:lstStyle/>
          <a:p>
            <a:pPr>
              <a:lnSpc>
                <a:spcPts val="7416"/>
              </a:lnSpc>
            </a:pPr>
            <a:r>
              <a:rPr lang="en-US" sz="7062" dirty="0">
                <a:solidFill>
                  <a:srgbClr val="000000"/>
                </a:solidFill>
                <a:latin typeface="Bobby Jones Soft"/>
                <a:sym typeface="Bobby Jones"/>
              </a:rPr>
              <a:t>Some scenarios </a:t>
            </a:r>
            <a:r>
              <a:rPr lang="en-US" sz="2000" dirty="0">
                <a:solidFill>
                  <a:srgbClr val="000000"/>
                </a:solidFill>
                <a:latin typeface="Bobby Jones Soft"/>
                <a:sym typeface="Bobby Jones"/>
              </a:rPr>
              <a:t>(2)</a:t>
            </a:r>
          </a:p>
        </p:txBody>
      </p:sp>
      <p:sp>
        <p:nvSpPr>
          <p:cNvPr id="10" name="TextBox 9">
            <a:extLst>
              <a:ext uri="{FF2B5EF4-FFF2-40B4-BE49-F238E27FC236}">
                <a16:creationId xmlns:a16="http://schemas.microsoft.com/office/drawing/2014/main" id="{7FB03D8B-EBE8-A2D0-9743-61EEF7136059}"/>
              </a:ext>
            </a:extLst>
          </p:cNvPr>
          <p:cNvSpPr txBox="1"/>
          <p:nvPr/>
        </p:nvSpPr>
        <p:spPr>
          <a:xfrm>
            <a:off x="1028700" y="6107251"/>
            <a:ext cx="16160545" cy="3170099"/>
          </a:xfrm>
          <a:prstGeom prst="rect">
            <a:avLst/>
          </a:prstGeom>
          <a:noFill/>
        </p:spPr>
        <p:txBody>
          <a:bodyPr wrap="square">
            <a:spAutoFit/>
          </a:bodyPr>
          <a:lstStyle/>
          <a:p>
            <a:pPr>
              <a:buNone/>
            </a:pPr>
            <a:r>
              <a:rPr lang="en-GB" sz="4000" dirty="0">
                <a:solidFill>
                  <a:srgbClr val="000000"/>
                </a:solidFill>
                <a:latin typeface="Glacial Indifference"/>
              </a:rPr>
              <a:t>4. Davina’s mum had her when she was young and raised her alone. She never wanted Davina to do the same thing. Davina and her ex-boyfriend Darren were dating for a year, but broke up 3 months ago after lots of arguments. Davina is hoping the pregnancy might bring them back together.</a:t>
            </a:r>
          </a:p>
        </p:txBody>
      </p:sp>
    </p:spTree>
    <p:extLst>
      <p:ext uri="{BB962C8B-B14F-4D97-AF65-F5344CB8AC3E}">
        <p14:creationId xmlns:p14="http://schemas.microsoft.com/office/powerpoint/2010/main" val="211595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AC1FB0ED-E383-3622-526A-7D230CEA09D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CF6150D-8111-428B-9260-7C915FCB3D95}"/>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8F050BFB-A00F-F0AA-B6A0-376514E5FAA8}"/>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B0A26E7E-AC44-F15D-DC5D-E50CC9C22D09}"/>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8" name="TextBox 8">
            <a:extLst>
              <a:ext uri="{FF2B5EF4-FFF2-40B4-BE49-F238E27FC236}">
                <a16:creationId xmlns:a16="http://schemas.microsoft.com/office/drawing/2014/main" id="{5295479A-25EF-A136-B05E-55B225901874}"/>
              </a:ext>
            </a:extLst>
          </p:cNvPr>
          <p:cNvSpPr txBox="1"/>
          <p:nvPr/>
        </p:nvSpPr>
        <p:spPr>
          <a:xfrm>
            <a:off x="1028700" y="1009650"/>
            <a:ext cx="15894091" cy="978088"/>
          </a:xfrm>
          <a:prstGeom prst="rect">
            <a:avLst/>
          </a:prstGeom>
        </p:spPr>
        <p:txBody>
          <a:bodyPr lIns="0" tIns="0" rIns="0" bIns="0" rtlCol="0" anchor="t">
            <a:spAutoFit/>
          </a:bodyPr>
          <a:lstStyle/>
          <a:p>
            <a:pPr>
              <a:lnSpc>
                <a:spcPts val="7416"/>
              </a:lnSpc>
            </a:pPr>
            <a:r>
              <a:rPr lang="en-US" sz="7062" dirty="0">
                <a:solidFill>
                  <a:srgbClr val="000000"/>
                </a:solidFill>
                <a:latin typeface="Bobby Jones Soft"/>
                <a:sym typeface="Bobby Jones"/>
              </a:rPr>
              <a:t>Some scenarios </a:t>
            </a:r>
            <a:r>
              <a:rPr lang="en-US" sz="2000" dirty="0">
                <a:solidFill>
                  <a:srgbClr val="000000"/>
                </a:solidFill>
                <a:latin typeface="Bobby Jones Soft"/>
                <a:sym typeface="Bobby Jones"/>
              </a:rPr>
              <a:t>(3)</a:t>
            </a:r>
          </a:p>
        </p:txBody>
      </p:sp>
      <p:sp>
        <p:nvSpPr>
          <p:cNvPr id="10" name="TextBox 9">
            <a:extLst>
              <a:ext uri="{FF2B5EF4-FFF2-40B4-BE49-F238E27FC236}">
                <a16:creationId xmlns:a16="http://schemas.microsoft.com/office/drawing/2014/main" id="{22537478-1BF4-E25B-EBF7-27E8E6BEDA15}"/>
              </a:ext>
            </a:extLst>
          </p:cNvPr>
          <p:cNvSpPr txBox="1"/>
          <p:nvPr/>
        </p:nvSpPr>
        <p:spPr>
          <a:xfrm>
            <a:off x="1028700" y="2076600"/>
            <a:ext cx="15869510" cy="3170099"/>
          </a:xfrm>
          <a:prstGeom prst="rect">
            <a:avLst/>
          </a:prstGeom>
          <a:noFill/>
        </p:spPr>
        <p:txBody>
          <a:bodyPr wrap="square">
            <a:spAutoFit/>
          </a:bodyPr>
          <a:lstStyle/>
          <a:p>
            <a:r>
              <a:rPr lang="en-GB" sz="4000" dirty="0">
                <a:solidFill>
                  <a:srgbClr val="000000"/>
                </a:solidFill>
                <a:latin typeface="Glacial Indifference"/>
              </a:rPr>
              <a:t>5. Erin is in her 20s and in a new relationship. She doesn’t know how her partner will react to the news that she is pregnant. Both work full time and have been saving money up, but they want to use this to go on holidays. Erin thinks that the wrong decision might end the relationship, but she doesn’t know what the right decision is. </a:t>
            </a:r>
            <a:endParaRPr lang="en-GB" dirty="0">
              <a:solidFill>
                <a:srgbClr val="000000"/>
              </a:solidFill>
              <a:effectLst/>
              <a:latin typeface="Helvetica" pitchFamily="2" charset="0"/>
            </a:endParaRPr>
          </a:p>
        </p:txBody>
      </p:sp>
      <p:sp>
        <p:nvSpPr>
          <p:cNvPr id="12" name="TextBox 11">
            <a:extLst>
              <a:ext uri="{FF2B5EF4-FFF2-40B4-BE49-F238E27FC236}">
                <a16:creationId xmlns:a16="http://schemas.microsoft.com/office/drawing/2014/main" id="{9B423045-AD9A-76B3-F227-810A44A10041}"/>
              </a:ext>
            </a:extLst>
          </p:cNvPr>
          <p:cNvSpPr txBox="1"/>
          <p:nvPr/>
        </p:nvSpPr>
        <p:spPr>
          <a:xfrm>
            <a:off x="1028700" y="6396643"/>
            <a:ext cx="16596587" cy="2554545"/>
          </a:xfrm>
          <a:prstGeom prst="rect">
            <a:avLst/>
          </a:prstGeom>
          <a:noFill/>
        </p:spPr>
        <p:txBody>
          <a:bodyPr wrap="square">
            <a:spAutoFit/>
          </a:bodyPr>
          <a:lstStyle/>
          <a:p>
            <a:pPr>
              <a:buNone/>
            </a:pPr>
            <a:r>
              <a:rPr lang="en-GB" sz="4000" dirty="0">
                <a:solidFill>
                  <a:srgbClr val="000000"/>
                </a:solidFill>
                <a:latin typeface="Glacial Indifference"/>
              </a:rPr>
              <a:t>6. Frankie finally feels like her life is coming together; she has found a group of really good, supportive friends at college, she loves the course she is studying, and she is getting on really well with her parents. </a:t>
            </a:r>
          </a:p>
          <a:p>
            <a:pPr>
              <a:buNone/>
            </a:pPr>
            <a:r>
              <a:rPr lang="en-GB" sz="4000" dirty="0">
                <a:solidFill>
                  <a:srgbClr val="000000"/>
                </a:solidFill>
                <a:latin typeface="Glacial Indifference"/>
              </a:rPr>
              <a:t>Frankie thinks this all might go away if she reveals she is pregnant.</a:t>
            </a:r>
          </a:p>
        </p:txBody>
      </p:sp>
    </p:spTree>
    <p:extLst>
      <p:ext uri="{BB962C8B-B14F-4D97-AF65-F5344CB8AC3E}">
        <p14:creationId xmlns:p14="http://schemas.microsoft.com/office/powerpoint/2010/main" val="218378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2755441E-C448-AA9A-894C-5258607A9A30}"/>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FADE699-5F55-F44B-EC8F-C91AA0D3B052}"/>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A4E3F581-1E5F-9680-1DDA-467B8224D807}"/>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E58098E8-F138-7C49-CE32-6F9B3AD259C0}"/>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6" name="TextBox 5">
            <a:extLst>
              <a:ext uri="{FF2B5EF4-FFF2-40B4-BE49-F238E27FC236}">
                <a16:creationId xmlns:a16="http://schemas.microsoft.com/office/drawing/2014/main" id="{4BBA71C2-A850-017F-D3DD-994247A5AAC4}"/>
              </a:ext>
            </a:extLst>
          </p:cNvPr>
          <p:cNvSpPr txBox="1"/>
          <p:nvPr/>
        </p:nvSpPr>
        <p:spPr>
          <a:xfrm>
            <a:off x="1219200" y="1023620"/>
            <a:ext cx="9829799"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sym typeface="Bobby Jones"/>
              </a:rPr>
              <a:t>Next steps</a:t>
            </a:r>
          </a:p>
        </p:txBody>
      </p:sp>
      <p:sp>
        <p:nvSpPr>
          <p:cNvPr id="7" name="TextBox 6">
            <a:extLst>
              <a:ext uri="{FF2B5EF4-FFF2-40B4-BE49-F238E27FC236}">
                <a16:creationId xmlns:a16="http://schemas.microsoft.com/office/drawing/2014/main" id="{1E3C0107-8C2E-C4AD-DEFC-DE2E967C2712}"/>
              </a:ext>
            </a:extLst>
          </p:cNvPr>
          <p:cNvSpPr txBox="1"/>
          <p:nvPr/>
        </p:nvSpPr>
        <p:spPr>
          <a:xfrm>
            <a:off x="1073560" y="6429319"/>
            <a:ext cx="15773400" cy="3046988"/>
          </a:xfrm>
          <a:prstGeom prst="rect">
            <a:avLst/>
          </a:prstGeom>
          <a:noFill/>
        </p:spPr>
        <p:txBody>
          <a:bodyPr wrap="square" rtlCol="0">
            <a:spAutoFit/>
          </a:bodyPr>
          <a:lstStyle/>
          <a:p>
            <a:pPr marL="685800" indent="-685800">
              <a:buFont typeface="Arial" panose="020B0604020202020204" pitchFamily="34" charset="0"/>
              <a:buChar char="•"/>
            </a:pPr>
            <a:r>
              <a:rPr lang="en-GB" sz="4800" dirty="0">
                <a:solidFill>
                  <a:srgbClr val="000000"/>
                </a:solidFill>
                <a:latin typeface="Glacial Indifference"/>
              </a:rPr>
              <a:t>Who might the character might speak to?</a:t>
            </a:r>
          </a:p>
          <a:p>
            <a:pPr marL="685800" indent="-685800">
              <a:buFont typeface="Arial" panose="020B0604020202020204" pitchFamily="34" charset="0"/>
              <a:buChar char="•"/>
            </a:pPr>
            <a:r>
              <a:rPr lang="en-GB" sz="4800" dirty="0">
                <a:solidFill>
                  <a:srgbClr val="000000"/>
                </a:solidFill>
                <a:latin typeface="Glacial Indifference"/>
              </a:rPr>
              <a:t>Who might they might turn to for emotional support?</a:t>
            </a:r>
          </a:p>
          <a:p>
            <a:pPr marL="685800" indent="-685800">
              <a:buFont typeface="Arial" panose="020B0604020202020204" pitchFamily="34" charset="0"/>
              <a:buChar char="•"/>
            </a:pPr>
            <a:r>
              <a:rPr lang="en-GB" sz="4800" dirty="0">
                <a:solidFill>
                  <a:srgbClr val="000000"/>
                </a:solidFill>
                <a:latin typeface="Glacial Indifference"/>
              </a:rPr>
              <a:t>What conversations they might need to have? </a:t>
            </a:r>
          </a:p>
          <a:p>
            <a:pPr marL="685800" indent="-685800">
              <a:buFont typeface="Arial" panose="020B0604020202020204" pitchFamily="34" charset="0"/>
              <a:buChar char="•"/>
            </a:pPr>
            <a:r>
              <a:rPr lang="en-GB" sz="4800" dirty="0">
                <a:solidFill>
                  <a:srgbClr val="000000"/>
                </a:solidFill>
                <a:latin typeface="Glacial Indifference"/>
              </a:rPr>
              <a:t>Where might they go for further help and advice?</a:t>
            </a:r>
          </a:p>
        </p:txBody>
      </p:sp>
      <p:sp>
        <p:nvSpPr>
          <p:cNvPr id="9" name="TextBox 8">
            <a:extLst>
              <a:ext uri="{FF2B5EF4-FFF2-40B4-BE49-F238E27FC236}">
                <a16:creationId xmlns:a16="http://schemas.microsoft.com/office/drawing/2014/main" id="{53A991E0-8390-A047-D492-ED894B882325}"/>
              </a:ext>
            </a:extLst>
          </p:cNvPr>
          <p:cNvSpPr txBox="1"/>
          <p:nvPr/>
        </p:nvSpPr>
        <p:spPr>
          <a:xfrm>
            <a:off x="1206910" y="2144545"/>
            <a:ext cx="15506700" cy="3785652"/>
          </a:xfrm>
          <a:prstGeom prst="rect">
            <a:avLst/>
          </a:prstGeom>
          <a:noFill/>
        </p:spPr>
        <p:txBody>
          <a:bodyPr wrap="square">
            <a:spAutoFit/>
          </a:bodyPr>
          <a:lstStyle/>
          <a:p>
            <a:pPr marL="914400" indent="-914400">
              <a:buAutoNum type="arabicPeriod"/>
            </a:pPr>
            <a:r>
              <a:rPr lang="en-GB" sz="4000" dirty="0">
                <a:solidFill>
                  <a:srgbClr val="000000"/>
                </a:solidFill>
                <a:latin typeface="Glacial Indifference"/>
              </a:rPr>
              <a:t>Ali is 18 …</a:t>
            </a:r>
          </a:p>
          <a:p>
            <a:pPr marL="742950" indent="-742950">
              <a:buAutoNum type="arabicPeriod"/>
            </a:pPr>
            <a:r>
              <a:rPr lang="en-GB" sz="4000" dirty="0">
                <a:solidFill>
                  <a:srgbClr val="000000"/>
                </a:solidFill>
                <a:latin typeface="Glacial Indifference"/>
              </a:rPr>
              <a:t>James and Cara are a married couple…</a:t>
            </a:r>
          </a:p>
          <a:p>
            <a:pPr marL="742950" indent="-742950">
              <a:buAutoNum type="arabicPeriod"/>
            </a:pPr>
            <a:r>
              <a:rPr lang="en-GB" sz="4000" dirty="0">
                <a:solidFill>
                  <a:srgbClr val="000000"/>
                </a:solidFill>
                <a:latin typeface="Glacial Indifference"/>
              </a:rPr>
              <a:t>Charley and Chloe are both 15 …</a:t>
            </a:r>
          </a:p>
          <a:p>
            <a:pPr marL="742950" indent="-742950">
              <a:buAutoNum type="arabicPeriod"/>
            </a:pPr>
            <a:r>
              <a:rPr lang="en-GB" sz="4000" dirty="0">
                <a:solidFill>
                  <a:srgbClr val="000000"/>
                </a:solidFill>
                <a:latin typeface="Glacial Indifference"/>
              </a:rPr>
              <a:t>Davina’s mum had her when she was young …</a:t>
            </a:r>
          </a:p>
          <a:p>
            <a:pPr marL="742950" indent="-742950">
              <a:buAutoNum type="arabicPeriod"/>
            </a:pPr>
            <a:r>
              <a:rPr lang="en-GB" sz="4000" dirty="0">
                <a:solidFill>
                  <a:srgbClr val="000000"/>
                </a:solidFill>
                <a:latin typeface="Glacial Indifference"/>
              </a:rPr>
              <a:t>Erin is in a new relationship…</a:t>
            </a:r>
          </a:p>
          <a:p>
            <a:pPr marL="742950" indent="-742950">
              <a:buAutoNum type="arabicPeriod"/>
            </a:pPr>
            <a:r>
              <a:rPr lang="en-GB" sz="4000" dirty="0">
                <a:solidFill>
                  <a:srgbClr val="000000"/>
                </a:solidFill>
                <a:latin typeface="Glacial Indifference"/>
              </a:rPr>
              <a:t>Frankie feels like her life is coming together …</a:t>
            </a:r>
          </a:p>
        </p:txBody>
      </p:sp>
    </p:spTree>
    <p:extLst>
      <p:ext uri="{BB962C8B-B14F-4D97-AF65-F5344CB8AC3E}">
        <p14:creationId xmlns:p14="http://schemas.microsoft.com/office/powerpoint/2010/main" val="26385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566B089B-22BC-F506-A2BD-3B45485C21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0C6DD34-AA43-7747-07D7-9144F995648C}"/>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D9578998-3262-A6F1-5959-06FBC04EDADD}"/>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384F1F78-C820-13B0-5416-46A7F3702E26}"/>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4">
            <a:extLst>
              <a:ext uri="{FF2B5EF4-FFF2-40B4-BE49-F238E27FC236}">
                <a16:creationId xmlns:a16="http://schemas.microsoft.com/office/drawing/2014/main" id="{5D06423E-2D0B-1B54-54C1-CCDC2ACCB9A4}"/>
              </a:ext>
            </a:extLst>
          </p:cNvPr>
          <p:cNvSpPr txBox="1"/>
          <p:nvPr/>
        </p:nvSpPr>
        <p:spPr>
          <a:xfrm>
            <a:off x="1219200" y="1023620"/>
            <a:ext cx="12420600"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sym typeface="Bobby Jones"/>
              </a:rPr>
              <a:t>Miscarriage, advice &amp; support</a:t>
            </a:r>
          </a:p>
        </p:txBody>
      </p:sp>
      <p:sp>
        <p:nvSpPr>
          <p:cNvPr id="7" name="TextBox 6">
            <a:extLst>
              <a:ext uri="{FF2B5EF4-FFF2-40B4-BE49-F238E27FC236}">
                <a16:creationId xmlns:a16="http://schemas.microsoft.com/office/drawing/2014/main" id="{40073A0F-8C90-9841-E993-1A9D81579BEC}"/>
              </a:ext>
            </a:extLst>
          </p:cNvPr>
          <p:cNvSpPr txBox="1"/>
          <p:nvPr/>
        </p:nvSpPr>
        <p:spPr>
          <a:xfrm>
            <a:off x="1385977" y="4731548"/>
            <a:ext cx="11811000" cy="6155531"/>
          </a:xfrm>
          <a:prstGeom prst="rect">
            <a:avLst/>
          </a:prstGeom>
          <a:noFill/>
        </p:spPr>
        <p:txBody>
          <a:bodyPr wrap="square">
            <a:spAutoFit/>
          </a:bodyPr>
          <a:lstStyle/>
          <a:p>
            <a:r>
              <a:rPr lang="en-GB" sz="4000" dirty="0">
                <a:solidFill>
                  <a:srgbClr val="000000"/>
                </a:solidFill>
                <a:latin typeface="Glacial Indifference"/>
              </a:rPr>
              <a:t>For further advice and support in relation to miscarriage, visit:</a:t>
            </a:r>
          </a:p>
          <a:p>
            <a:endParaRPr lang="en-GB" sz="2000" dirty="0">
              <a:solidFill>
                <a:srgbClr val="000000"/>
              </a:solidFill>
              <a:latin typeface="Glacial Indifference"/>
            </a:endParaRPr>
          </a:p>
          <a:p>
            <a:pPr marL="457200" lvl="0" indent="-457200">
              <a:spcAft>
                <a:spcPts val="1200"/>
              </a:spcAft>
              <a:buFont typeface="Arial" panose="020B0604020202020204" pitchFamily="34" charset="0"/>
              <a:buChar char="•"/>
            </a:pPr>
            <a:r>
              <a:rPr lang="en-GB" sz="4000" dirty="0">
                <a:solidFill>
                  <a:srgbClr val="0070C0"/>
                </a:solidFill>
                <a:latin typeface="Glacial Indifference"/>
                <a:hlinkClick r:id="rId3">
                  <a:extLst>
                    <a:ext uri="{A12FA001-AC4F-418D-AE19-62706E023703}">
                      <ahyp:hlinkClr xmlns:ahyp="http://schemas.microsoft.com/office/drawing/2018/hyperlinkcolor" val="tx"/>
                    </a:ext>
                  </a:extLst>
                </a:hlinkClick>
              </a:rPr>
              <a:t>www.nhs.uk/conditions/miscarriage</a:t>
            </a:r>
            <a:endParaRPr lang="en-GB" sz="4000" dirty="0">
              <a:solidFill>
                <a:srgbClr val="0070C0"/>
              </a:solidFill>
              <a:latin typeface="Glacial Indifference"/>
            </a:endParaRPr>
          </a:p>
          <a:p>
            <a:pPr marL="457200" lvl="0" indent="-457200">
              <a:spcAft>
                <a:spcPts val="1200"/>
              </a:spcAft>
              <a:buFont typeface="Arial" panose="020B0604020202020204" pitchFamily="34" charset="0"/>
              <a:buChar char="•"/>
            </a:pPr>
            <a:r>
              <a:rPr lang="en-GB" sz="4000" dirty="0">
                <a:solidFill>
                  <a:srgbClr val="0070C0"/>
                </a:solidFill>
                <a:latin typeface="Glacial Indifference"/>
                <a:hlinkClick r:id="rId4">
                  <a:extLst>
                    <a:ext uri="{A12FA001-AC4F-418D-AE19-62706E023703}">
                      <ahyp:hlinkClr xmlns:ahyp="http://schemas.microsoft.com/office/drawing/2018/hyperlinkcolor" val="tx"/>
                    </a:ext>
                  </a:extLst>
                </a:hlinkClick>
              </a:rPr>
              <a:t>www.miscarriageassociation.org.uk</a:t>
            </a:r>
            <a:endParaRPr lang="en-GB" sz="4000" dirty="0">
              <a:solidFill>
                <a:srgbClr val="0070C0"/>
              </a:solidFill>
              <a:latin typeface="Glacial Indifference"/>
            </a:endParaRPr>
          </a:p>
          <a:p>
            <a:pPr marL="457200" indent="-457200">
              <a:spcAft>
                <a:spcPts val="1200"/>
              </a:spcAft>
              <a:buFont typeface="Arial" panose="020B0604020202020204" pitchFamily="34" charset="0"/>
              <a:buChar char="•"/>
            </a:pPr>
            <a:r>
              <a:rPr lang="en-GB" sz="4000" dirty="0">
                <a:solidFill>
                  <a:srgbClr val="0070C0"/>
                </a:solidFill>
                <a:latin typeface="Glacial Indifference"/>
                <a:hlinkClick r:id="rId5">
                  <a:extLst>
                    <a:ext uri="{A12FA001-AC4F-418D-AE19-62706E023703}">
                      <ahyp:hlinkClr xmlns:ahyp="http://schemas.microsoft.com/office/drawing/2018/hyperlinkcolor" val="tx"/>
                    </a:ext>
                  </a:extLst>
                </a:hlinkClick>
              </a:rPr>
              <a:t>https://www.brook.org.uk/your-life/miscarriage/</a:t>
            </a:r>
            <a:endParaRPr lang="en-GB" sz="4000" dirty="0">
              <a:solidFill>
                <a:srgbClr val="0070C0"/>
              </a:solidFill>
              <a:latin typeface="Glacial Indifference"/>
            </a:endParaRPr>
          </a:p>
          <a:p>
            <a:pPr marL="457200" indent="-457200">
              <a:spcAft>
                <a:spcPts val="1200"/>
              </a:spcAft>
              <a:buFont typeface="Arial" panose="020B0604020202020204" pitchFamily="34" charset="0"/>
              <a:buChar char="•"/>
            </a:pPr>
            <a:r>
              <a:rPr lang="en-GB" sz="4000" dirty="0">
                <a:solidFill>
                  <a:srgbClr val="0070C0"/>
                </a:solidFill>
                <a:latin typeface="Glacial Indifference"/>
              </a:rPr>
              <a:t>Isle Listen: 01624 679118  </a:t>
            </a:r>
            <a:r>
              <a:rPr lang="en-GB" sz="4000" u="sng" dirty="0" err="1">
                <a:solidFill>
                  <a:srgbClr val="0070C0"/>
                </a:solidFill>
                <a:latin typeface="Glacial Indifference"/>
              </a:rPr>
              <a:t>www.islelisten.im</a:t>
            </a:r>
            <a:endParaRPr lang="en-GB" sz="4000" u="sng" dirty="0">
              <a:solidFill>
                <a:srgbClr val="0070C0"/>
              </a:solidFill>
              <a:latin typeface="Glacial Indifference"/>
            </a:endParaRPr>
          </a:p>
          <a:p>
            <a:pPr marL="457200" indent="-457200">
              <a:spcAft>
                <a:spcPts val="1200"/>
              </a:spcAft>
              <a:buFont typeface="Arial" panose="020B0604020202020204" pitchFamily="34" charset="0"/>
              <a:buChar char="•"/>
            </a:pPr>
            <a:endParaRPr lang="en-GB" sz="4000" dirty="0">
              <a:solidFill>
                <a:srgbClr val="0070C0"/>
              </a:solidFill>
              <a:latin typeface="Glacial Indifference"/>
            </a:endParaRPr>
          </a:p>
          <a:p>
            <a:pPr marL="457200" indent="-457200">
              <a:spcAft>
                <a:spcPts val="1200"/>
              </a:spcAft>
              <a:buFont typeface="Arial" panose="020B0604020202020204" pitchFamily="34" charset="0"/>
              <a:buChar char="•"/>
            </a:pPr>
            <a:endParaRPr lang="en-GB" sz="4000" dirty="0">
              <a:solidFill>
                <a:srgbClr val="0070C0"/>
              </a:solidFill>
              <a:latin typeface="Glacial Indifference"/>
            </a:endParaRPr>
          </a:p>
        </p:txBody>
      </p:sp>
      <p:sp>
        <p:nvSpPr>
          <p:cNvPr id="10" name="TextBox 9">
            <a:extLst>
              <a:ext uri="{FF2B5EF4-FFF2-40B4-BE49-F238E27FC236}">
                <a16:creationId xmlns:a16="http://schemas.microsoft.com/office/drawing/2014/main" id="{F3FC7D24-9301-D670-8A0B-DF03BD320B93}"/>
              </a:ext>
            </a:extLst>
          </p:cNvPr>
          <p:cNvSpPr txBox="1"/>
          <p:nvPr/>
        </p:nvSpPr>
        <p:spPr>
          <a:xfrm>
            <a:off x="1219200" y="2488753"/>
            <a:ext cx="15697200" cy="1569660"/>
          </a:xfrm>
          <a:prstGeom prst="rect">
            <a:avLst/>
          </a:prstGeom>
          <a:noFill/>
        </p:spPr>
        <p:txBody>
          <a:bodyPr wrap="square">
            <a:spAutoFit/>
          </a:bodyPr>
          <a:lstStyle/>
          <a:p>
            <a:r>
              <a:rPr lang="en-GB" sz="4800" dirty="0">
                <a:solidFill>
                  <a:srgbClr val="000000"/>
                </a:solidFill>
                <a:latin typeface="Glacial Indifference"/>
              </a:rPr>
              <a:t>Miscarriage is the spontaneous loss of a pregnancy before the foetus is mature enough to survive outside the uterus</a:t>
            </a:r>
            <a:r>
              <a:rPr lang="en-GB" sz="1800" dirty="0">
                <a:latin typeface="Lato" panose="020B0604020202020204" charset="0"/>
                <a:ea typeface="Lato" panose="020B0604020202020204" charset="0"/>
                <a:cs typeface="Lato" panose="020B0604020202020204" charset="0"/>
              </a:rPr>
              <a:t>.</a:t>
            </a:r>
          </a:p>
        </p:txBody>
      </p:sp>
      <p:pic>
        <p:nvPicPr>
          <p:cNvPr id="12" name="Picture 11" descr="A heart shaped object with different colored lines&#10;&#10;AI-generated content may be incorrect.">
            <a:extLst>
              <a:ext uri="{FF2B5EF4-FFF2-40B4-BE49-F238E27FC236}">
                <a16:creationId xmlns:a16="http://schemas.microsoft.com/office/drawing/2014/main" id="{389BB51E-A4CF-B853-9B4B-758A80E706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37747" y="4486274"/>
            <a:ext cx="4364276" cy="3603065"/>
          </a:xfrm>
          <a:prstGeom prst="rect">
            <a:avLst/>
          </a:prstGeom>
        </p:spPr>
      </p:pic>
    </p:spTree>
    <p:extLst>
      <p:ext uri="{BB962C8B-B14F-4D97-AF65-F5344CB8AC3E}">
        <p14:creationId xmlns:p14="http://schemas.microsoft.com/office/powerpoint/2010/main" val="126612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8" name="Freeform 5">
            <a:extLst>
              <a:ext uri="{FF2B5EF4-FFF2-40B4-BE49-F238E27FC236}">
                <a16:creationId xmlns:a16="http://schemas.microsoft.com/office/drawing/2014/main" id="{36B1A059-50D6-6C78-89F0-F5FF543CC7BB}"/>
              </a:ext>
            </a:extLst>
          </p:cNvPr>
          <p:cNvSpPr/>
          <p:nvPr/>
        </p:nvSpPr>
        <p:spPr>
          <a:xfrm>
            <a:off x="13021604" y="2320722"/>
            <a:ext cx="4006516" cy="6172200"/>
          </a:xfrm>
          <a:custGeom>
            <a:avLst/>
            <a:gdLst/>
            <a:ahLst/>
            <a:cxnLst/>
            <a:rect l="l" t="t" r="r" b="b"/>
            <a:pathLst>
              <a:path w="4006516" h="6172200">
                <a:moveTo>
                  <a:pt x="0" y="0"/>
                </a:moveTo>
                <a:lnTo>
                  <a:pt x="4006516" y="0"/>
                </a:lnTo>
                <a:lnTo>
                  <a:pt x="4006516"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7">
            <a:extLst>
              <a:ext uri="{FF2B5EF4-FFF2-40B4-BE49-F238E27FC236}">
                <a16:creationId xmlns:a16="http://schemas.microsoft.com/office/drawing/2014/main" id="{D88ABECE-BEF5-6D04-7D06-F0103B5A54A4}"/>
              </a:ext>
            </a:extLst>
          </p:cNvPr>
          <p:cNvSpPr txBox="1"/>
          <p:nvPr/>
        </p:nvSpPr>
        <p:spPr>
          <a:xfrm>
            <a:off x="1107385" y="830392"/>
            <a:ext cx="7449280" cy="978025"/>
          </a:xfrm>
          <a:prstGeom prst="rect">
            <a:avLst/>
          </a:prstGeom>
        </p:spPr>
        <p:txBody>
          <a:bodyPr lIns="0" tIns="0" rIns="0" bIns="0" rtlCol="0" anchor="t">
            <a:spAutoFit/>
          </a:bodyPr>
          <a:lstStyle/>
          <a:p>
            <a:pPr>
              <a:lnSpc>
                <a:spcPts val="7412"/>
              </a:lnSpc>
            </a:pPr>
            <a:r>
              <a:rPr lang="en-US" sz="7059" dirty="0">
                <a:solidFill>
                  <a:srgbClr val="000000"/>
                </a:solidFill>
                <a:latin typeface="Bobby Jones Soft"/>
                <a:sym typeface="Canva Sans Bold"/>
              </a:rPr>
              <a:t>reflection</a:t>
            </a:r>
          </a:p>
        </p:txBody>
      </p:sp>
      <p:sp>
        <p:nvSpPr>
          <p:cNvPr id="10" name="TextBox 9">
            <a:extLst>
              <a:ext uri="{FF2B5EF4-FFF2-40B4-BE49-F238E27FC236}">
                <a16:creationId xmlns:a16="http://schemas.microsoft.com/office/drawing/2014/main" id="{F5ABF0F4-E28B-7619-A378-7CCA9818E578}"/>
              </a:ext>
            </a:extLst>
          </p:cNvPr>
          <p:cNvSpPr txBox="1"/>
          <p:nvPr/>
        </p:nvSpPr>
        <p:spPr>
          <a:xfrm>
            <a:off x="1107385" y="2088576"/>
            <a:ext cx="11121486" cy="2593018"/>
          </a:xfrm>
          <a:prstGeom prst="rect">
            <a:avLst/>
          </a:prstGeom>
          <a:noFill/>
        </p:spPr>
        <p:txBody>
          <a:bodyPr wrap="square">
            <a:spAutoFit/>
          </a:bodyPr>
          <a:lstStyle/>
          <a:p>
            <a:pPr>
              <a:lnSpc>
                <a:spcPts val="10158"/>
              </a:lnSpc>
              <a:spcBef>
                <a:spcPct val="0"/>
              </a:spcBef>
            </a:pPr>
            <a:r>
              <a:rPr lang="en-US" sz="6600" b="1" dirty="0">
                <a:solidFill>
                  <a:srgbClr val="FF0000"/>
                </a:solidFill>
                <a:latin typeface="Glacial Indifference"/>
                <a:ea typeface="Glacial Indifference"/>
                <a:cs typeface="Glacial Indifference"/>
                <a:sym typeface="Glacial Indifference"/>
              </a:rPr>
              <a:t>ASK</a:t>
            </a:r>
            <a:r>
              <a:rPr lang="en-US" sz="6600" dirty="0">
                <a:solidFill>
                  <a:srgbClr val="000000"/>
                </a:solidFill>
                <a:latin typeface="Glacial Indifference"/>
                <a:ea typeface="Glacial Indifference"/>
                <a:cs typeface="Glacial Indifference"/>
                <a:sym typeface="Glacial Indifference"/>
              </a:rPr>
              <a:t> what are you taking from today’s lesson?</a:t>
            </a:r>
          </a:p>
        </p:txBody>
      </p:sp>
      <p:sp>
        <p:nvSpPr>
          <p:cNvPr id="11" name="TextBox 10">
            <a:extLst>
              <a:ext uri="{FF2B5EF4-FFF2-40B4-BE49-F238E27FC236}">
                <a16:creationId xmlns:a16="http://schemas.microsoft.com/office/drawing/2014/main" id="{997EE5E5-9BFE-B6FE-6CB5-18F457BAC98E}"/>
              </a:ext>
            </a:extLst>
          </p:cNvPr>
          <p:cNvSpPr txBox="1"/>
          <p:nvPr/>
        </p:nvSpPr>
        <p:spPr>
          <a:xfrm>
            <a:off x="1070514" y="5429682"/>
            <a:ext cx="12721686" cy="3829766"/>
          </a:xfrm>
          <a:prstGeom prst="rect">
            <a:avLst/>
          </a:prstGeom>
        </p:spPr>
        <p:txBody>
          <a:bodyPr wrap="square" lIns="0" tIns="0" rIns="0" bIns="0" rtlCol="0" anchor="t">
            <a:spAutoFit/>
          </a:bodyPr>
          <a:lstStyle/>
          <a:p>
            <a:pPr>
              <a:lnSpc>
                <a:spcPts val="10158"/>
              </a:lnSpc>
              <a:spcBef>
                <a:spcPct val="0"/>
              </a:spcBef>
            </a:pPr>
            <a:r>
              <a:rPr lang="en-US" sz="6600" dirty="0">
                <a:solidFill>
                  <a:srgbClr val="000000"/>
                </a:solidFill>
                <a:latin typeface="Glacial Indifference"/>
                <a:ea typeface="Glacial Indifference"/>
                <a:cs typeface="Glacial Indifference"/>
                <a:sym typeface="Glacial Indifference"/>
              </a:rPr>
              <a:t>If anyone was concerned about anything from today’s lesson, where could they get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4C680CAC-E7E6-8DC9-778A-E86617AFE59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D543369-56A7-0AB3-EE6E-427622C052DE}"/>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628AE5D2-A539-E161-9732-7E4173163431}"/>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FBFBCE0F-5D0A-48E2-8FE4-1F7EC68C4D90}"/>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graphicFrame>
        <p:nvGraphicFramePr>
          <p:cNvPr id="5" name="Table 3">
            <a:extLst>
              <a:ext uri="{FF2B5EF4-FFF2-40B4-BE49-F238E27FC236}">
                <a16:creationId xmlns:a16="http://schemas.microsoft.com/office/drawing/2014/main" id="{B99CD294-9B65-DE08-C744-CA9438D44CBF}"/>
              </a:ext>
            </a:extLst>
          </p:cNvPr>
          <p:cNvGraphicFramePr>
            <a:graphicFrameLocks noGrp="1"/>
          </p:cNvGraphicFramePr>
          <p:nvPr>
            <p:extLst>
              <p:ext uri="{D42A27DB-BD31-4B8C-83A1-F6EECF244321}">
                <p14:modId xmlns:p14="http://schemas.microsoft.com/office/powerpoint/2010/main" val="3988245713"/>
              </p:ext>
            </p:extLst>
          </p:nvPr>
        </p:nvGraphicFramePr>
        <p:xfrm>
          <a:off x="659726" y="482006"/>
          <a:ext cx="16992599" cy="8793059"/>
        </p:xfrm>
        <a:graphic>
          <a:graphicData uri="http://schemas.openxmlformats.org/drawingml/2006/table">
            <a:tbl>
              <a:tblPr/>
              <a:tblGrid>
                <a:gridCol w="2289805">
                  <a:extLst>
                    <a:ext uri="{9D8B030D-6E8A-4147-A177-3AD203B41FA5}">
                      <a16:colId xmlns:a16="http://schemas.microsoft.com/office/drawing/2014/main" val="20000"/>
                    </a:ext>
                  </a:extLst>
                </a:gridCol>
                <a:gridCol w="12790586">
                  <a:extLst>
                    <a:ext uri="{9D8B030D-6E8A-4147-A177-3AD203B41FA5}">
                      <a16:colId xmlns:a16="http://schemas.microsoft.com/office/drawing/2014/main" val="20001"/>
                    </a:ext>
                  </a:extLst>
                </a:gridCol>
                <a:gridCol w="1912208">
                  <a:extLst>
                    <a:ext uri="{9D8B030D-6E8A-4147-A177-3AD203B41FA5}">
                      <a16:colId xmlns:a16="http://schemas.microsoft.com/office/drawing/2014/main" val="20002"/>
                    </a:ext>
                  </a:extLst>
                </a:gridCol>
              </a:tblGrid>
              <a:tr h="857254">
                <a:tc>
                  <a:txBody>
                    <a:bodyPr/>
                    <a:lstStyle/>
                    <a:p>
                      <a:pPr algn="ctr">
                        <a:lnSpc>
                          <a:spcPts val="2799"/>
                        </a:lnSpc>
                        <a:defRPr/>
                      </a:pPr>
                      <a:r>
                        <a:rPr lang="en-US" sz="2000" b="1" dirty="0">
                          <a:solidFill>
                            <a:srgbClr val="000000"/>
                          </a:solidFill>
                          <a:latin typeface="Glacial Indifference" panose="020B0604020202020204" charset="0"/>
                          <a:ea typeface="Canva Sans Bold"/>
                          <a:cs typeface="Canva Sans Bold"/>
                          <a:sym typeface="Canva Sans Bold"/>
                        </a:rPr>
                        <a:t>Activity</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2000" b="1">
                          <a:solidFill>
                            <a:srgbClr val="000000"/>
                          </a:solidFill>
                          <a:latin typeface="Glacial Indifference" panose="020B0604020202020204" charset="0"/>
                          <a:ea typeface="Canva Sans Bold"/>
                          <a:cs typeface="Canva Sans Bold"/>
                          <a:sym typeface="Canva Sans Bold"/>
                        </a:rPr>
                        <a:t>Description</a:t>
                      </a:r>
                      <a:endParaRPr lang="en-US" sz="20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799"/>
                        </a:lnSpc>
                        <a:defRPr/>
                      </a:pPr>
                      <a:r>
                        <a:rPr lang="en-US" sz="2000" b="1" dirty="0">
                          <a:solidFill>
                            <a:srgbClr val="000000"/>
                          </a:solidFill>
                          <a:latin typeface="Glacial Indifference" panose="020B0604020202020204" charset="0"/>
                          <a:ea typeface="Canva Sans Bold"/>
                          <a:cs typeface="Canva Sans Bold"/>
                          <a:sym typeface="Canva Sans Bold"/>
                        </a:rPr>
                        <a:t>Timing</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07414">
                <a:tc>
                  <a:txBody>
                    <a:bodyPr/>
                    <a:lstStyle/>
                    <a:p>
                      <a:pPr algn="ctr">
                        <a:lnSpc>
                          <a:spcPts val="2520"/>
                        </a:lnSpc>
                        <a:defRPr/>
                      </a:pPr>
                      <a:r>
                        <a:rPr lang="en-US" sz="2000">
                          <a:solidFill>
                            <a:srgbClr val="000000"/>
                          </a:solidFill>
                          <a:latin typeface="Glacial Indifference" panose="020B0604020202020204" charset="0"/>
                          <a:ea typeface="Canva Sans"/>
                          <a:cs typeface="Canva Sans"/>
                          <a:sym typeface="Canva Sans"/>
                        </a:rPr>
                        <a:t>Introduction</a:t>
                      </a:r>
                      <a:endParaRPr lang="en-US" sz="200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2000" dirty="0">
                          <a:solidFill>
                            <a:srgbClr val="000000"/>
                          </a:solidFill>
                          <a:latin typeface="Glacial Indifference" panose="020B0604020202020204" charset="0"/>
                          <a:ea typeface="Canva Sans"/>
                          <a:cs typeface="Canva Sans"/>
                          <a:sym typeface="Canva Sans"/>
                        </a:rPr>
                        <a:t>Ask students to complete the ‘do it now’ task. Introduce learning objectives and revisit class agreements. Please remind the students that we will be talking about abortion/termination and that some people may wish to leave the room to avoid distress</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20"/>
                        </a:lnSpc>
                        <a:defRPr/>
                      </a:pPr>
                      <a:r>
                        <a:rPr lang="en-US" sz="2000" dirty="0">
                          <a:solidFill>
                            <a:srgbClr val="000000"/>
                          </a:solidFill>
                          <a:latin typeface="Glacial Indifference" panose="020B0604020202020204" charset="0"/>
                          <a:ea typeface="Canva Sans"/>
                          <a:cs typeface="Canva Sans"/>
                          <a:sym typeface="Canva Sans"/>
                        </a:rPr>
                        <a:t>5 minutes</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07414">
                <a:tc>
                  <a:txBody>
                    <a:bodyPr/>
                    <a:lstStyle/>
                    <a:p>
                      <a:pPr algn="ctr">
                        <a:lnSpc>
                          <a:spcPts val="2520"/>
                        </a:lnSpc>
                        <a:defRPr/>
                      </a:pPr>
                      <a:r>
                        <a:rPr lang="en-US" sz="2000" dirty="0">
                          <a:latin typeface="Glacial Indifference" panose="020B0604020202020204" charset="0"/>
                        </a:rPr>
                        <a:t>Key vocabulary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2000" kern="1200" dirty="0">
                          <a:solidFill>
                            <a:srgbClr val="000000"/>
                          </a:solidFill>
                          <a:latin typeface="Glacial Indifference" panose="020B0604020202020204" charset="0"/>
                        </a:rPr>
                        <a:t>Please use slides 7,8 &amp; 9 to encourage discussion but also to teach some key vocabulary and clarify any misconceptions.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000" dirty="0">
                          <a:latin typeface="Glacial Indifference" panose="020B0604020202020204" charset="0"/>
                        </a:rPr>
                        <a:t>5 minutes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819443"/>
                  </a:ext>
                </a:extLst>
              </a:tr>
              <a:tr h="807414">
                <a:tc>
                  <a:txBody>
                    <a:bodyPr/>
                    <a:lstStyle/>
                    <a:p>
                      <a:pPr algn="ctr">
                        <a:lnSpc>
                          <a:spcPts val="2520"/>
                        </a:lnSpc>
                        <a:defRPr/>
                      </a:pPr>
                      <a:r>
                        <a:rPr lang="en-US" sz="2000" dirty="0">
                          <a:solidFill>
                            <a:srgbClr val="000000"/>
                          </a:solidFill>
                          <a:latin typeface="Glacial Indifference" panose="020B0604020202020204" charset="0"/>
                          <a:sym typeface="Canva Sans"/>
                        </a:rPr>
                        <a:t>Think, pair, share</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2000" kern="1200" dirty="0">
                          <a:solidFill>
                            <a:srgbClr val="000000"/>
                          </a:solidFill>
                          <a:latin typeface="Glacial Indifference" panose="020B0604020202020204" charset="0"/>
                        </a:rPr>
                        <a:t>Please use slide 10 to encourage conversation about Sandy and Danny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000" dirty="0">
                          <a:solidFill>
                            <a:srgbClr val="000000"/>
                          </a:solidFill>
                          <a:latin typeface="Glacial Indifference" panose="020B0604020202020204" charset="0"/>
                          <a:ea typeface="Canva Sans"/>
                          <a:cs typeface="Canva Sans"/>
                          <a:sym typeface="Canva Sans"/>
                        </a:rPr>
                        <a:t>5 mins</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39030">
                <a:tc>
                  <a:txBody>
                    <a:bodyPr/>
                    <a:lstStyle/>
                    <a:p>
                      <a:pPr algn="ctr">
                        <a:lnSpc>
                          <a:spcPts val="2520"/>
                        </a:lnSpc>
                        <a:defRPr/>
                      </a:pPr>
                      <a:r>
                        <a:rPr lang="en-US" sz="2000" dirty="0">
                          <a:latin typeface="Glacial Indifference" panose="020B0604020202020204" charset="0"/>
                        </a:rPr>
                        <a:t>Choices (and did you consider)</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20"/>
                        </a:lnSpc>
                        <a:defRPr/>
                      </a:pPr>
                      <a:r>
                        <a:rPr lang="en-US" sz="2000" dirty="0">
                          <a:latin typeface="Glacial Indifference" panose="020B0604020202020204" charset="0"/>
                        </a:rPr>
                        <a:t>Slide 11 please talk through the choices in the event of an unplanned pregnancy. Please ask students to write down factors that somebody may wish to consider about an unplanned pregnancy. Please use slide 12 (did you consider?) to extend this discussion.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000" dirty="0">
                          <a:solidFill>
                            <a:srgbClr val="000000"/>
                          </a:solidFill>
                          <a:latin typeface="Glacial Indifference" panose="020B0604020202020204" charset="0"/>
                          <a:ea typeface="Canva Sans"/>
                          <a:cs typeface="Canva Sans"/>
                          <a:sym typeface="Canva Sans"/>
                        </a:rPr>
                        <a:t>10 mins</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36361">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2000" dirty="0">
                          <a:solidFill>
                            <a:srgbClr val="000000"/>
                          </a:solidFill>
                          <a:latin typeface="Glacial Indifference" panose="020B0604020202020204" charset="0"/>
                          <a:ea typeface="Canva Sans"/>
                          <a:cs typeface="Canva Sans"/>
                          <a:sym typeface="Canva Sans"/>
                        </a:rPr>
                        <a:t>Next steps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US" sz="2000" dirty="0">
                          <a:solidFill>
                            <a:srgbClr val="000000"/>
                          </a:solidFill>
                          <a:latin typeface="Glacial Indifference" panose="020B0604020202020204" charset="0"/>
                          <a:ea typeface="Canva Sans"/>
                          <a:cs typeface="Canva Sans"/>
                          <a:sym typeface="Canva Sans"/>
                        </a:rPr>
                        <a:t>Please use slide 13 to introduce the 6 scenarios. These are best completed by asking students to work in small groups. Please use slide 17 to draw together a plenary, whole class discussion.</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000" dirty="0">
                          <a:latin typeface="Glacial Indifference" panose="020B0604020202020204" charset="0"/>
                        </a:rPr>
                        <a:t>15 mins</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1335915"/>
                  </a:ext>
                </a:extLst>
              </a:tr>
              <a:tr h="1136361">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2000" dirty="0">
                          <a:solidFill>
                            <a:srgbClr val="000000"/>
                          </a:solidFill>
                          <a:latin typeface="Glacial Indifference" panose="020B0604020202020204" charset="0"/>
                          <a:ea typeface="Canva Sans"/>
                          <a:cs typeface="Canva Sans"/>
                          <a:sym typeface="Canva Sans"/>
                        </a:rPr>
                        <a:t>Miscarriage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8"/>
                        </a:lnSpc>
                        <a:defRPr/>
                      </a:pPr>
                      <a:r>
                        <a:rPr lang="en-GB" sz="2000" kern="1200" dirty="0">
                          <a:solidFill>
                            <a:srgbClr val="000000"/>
                          </a:solidFill>
                          <a:latin typeface="Glacial Indifference" panose="020B0604020202020204" charset="0"/>
                        </a:rPr>
                        <a:t>Please use slide 18 to briefly explain the definition of miscarriage. It is important for students to learn this to reduce stigma and feelings of isolation for those who experience it, including partners. It teaches empathy and support for friends and family navigating pregnancy loss</a:t>
                      </a:r>
                      <a:r>
                        <a:rPr lang="en-GB" sz="2000" dirty="0">
                          <a:latin typeface="Glacial Indifference" panose="020B0604020202020204" charset="0"/>
                        </a:rPr>
                        <a: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000" dirty="0">
                          <a:solidFill>
                            <a:srgbClr val="000000"/>
                          </a:solidFill>
                          <a:latin typeface="Glacial Indifference" panose="020B0604020202020204" charset="0"/>
                          <a:ea typeface="Canva Sans"/>
                          <a:cs typeface="Canva Sans"/>
                          <a:sym typeface="Canva Sans"/>
                        </a:rPr>
                        <a:t>5 minutes</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39030">
                <a:tc>
                  <a:txBody>
                    <a:bodyPr/>
                    <a:lstStyle/>
                    <a:p>
                      <a:pPr algn="ctr">
                        <a:lnSpc>
                          <a:spcPts val="2520"/>
                        </a:lnSpc>
                        <a:defRPr/>
                      </a:pPr>
                      <a:r>
                        <a:rPr lang="en-US" sz="2000" dirty="0">
                          <a:solidFill>
                            <a:srgbClr val="000000"/>
                          </a:solidFill>
                          <a:latin typeface="Glacial Indifference" panose="020B0604020202020204" charset="0"/>
                          <a:sym typeface="Canva Sans"/>
                        </a:rPr>
                        <a:t>Reflection &amp; Support</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just">
                        <a:lnSpc>
                          <a:spcPts val="2519"/>
                        </a:lnSpc>
                        <a:defRPr/>
                      </a:pPr>
                      <a:r>
                        <a:rPr lang="en-US" sz="2000" dirty="0">
                          <a:latin typeface="Glacial Indifference" panose="020B0604020202020204" charset="0"/>
                        </a:rPr>
                        <a:t>Ask students to reflect on the attributes, skills, and knowledge they have been developing and acquiring before sharing slide 15 and remaining students of local sources of support.</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ts val="2519"/>
                        </a:lnSpc>
                        <a:defRPr/>
                      </a:pPr>
                      <a:r>
                        <a:rPr lang="en-US" sz="2000" dirty="0">
                          <a:solidFill>
                            <a:srgbClr val="000000"/>
                          </a:solidFill>
                          <a:latin typeface="Glacial Indifference" panose="020B0604020202020204" charset="0"/>
                          <a:ea typeface="Canva Sans"/>
                          <a:cs typeface="Canva Sans"/>
                          <a:sym typeface="Canva Sans"/>
                        </a:rPr>
                        <a:t>5 mins</a:t>
                      </a:r>
                      <a:endParaRPr lang="en-US" sz="2000" dirty="0">
                        <a:latin typeface="Glacial Indifference" panose="020B0604020202020204" charset="0"/>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63244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D62EA6C2-06BA-3681-2611-59EE8D0A1F2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FCFD5CD-6DD8-1BA6-326E-5746353C36EC}"/>
              </a:ext>
            </a:extLst>
          </p:cNvPr>
          <p:cNvGrpSpPr/>
          <p:nvPr/>
        </p:nvGrpSpPr>
        <p:grpSpPr>
          <a:xfrm>
            <a:off x="685800" y="511358"/>
            <a:ext cx="19649033" cy="9264284"/>
            <a:chOff x="-967457" y="-28575"/>
            <a:chExt cx="7221445" cy="3404825"/>
          </a:xfrm>
        </p:grpSpPr>
        <p:sp>
          <p:nvSpPr>
            <p:cNvPr id="3" name="Freeform 3">
              <a:extLst>
                <a:ext uri="{FF2B5EF4-FFF2-40B4-BE49-F238E27FC236}">
                  <a16:creationId xmlns:a16="http://schemas.microsoft.com/office/drawing/2014/main" id="{7FF478B6-0300-946F-9EE0-689768FAB878}"/>
                </a:ext>
              </a:extLst>
            </p:cNvPr>
            <p:cNvSpPr/>
            <p:nvPr/>
          </p:nvSpPr>
          <p:spPr>
            <a:xfrm>
              <a:off x="-967457" y="-14288"/>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ECB1E4F9-A6AE-8A41-9931-833398D45E9B}"/>
                </a:ext>
              </a:extLst>
            </p:cNvPr>
            <p:cNvSpPr txBox="1"/>
            <p:nvPr/>
          </p:nvSpPr>
          <p:spPr>
            <a:xfrm>
              <a:off x="0" y="-28575"/>
              <a:ext cx="6253988" cy="3404825"/>
            </a:xfrm>
            <a:prstGeom prst="rect">
              <a:avLst/>
            </a:prstGeom>
          </p:spPr>
          <p:txBody>
            <a:bodyPr lIns="50800" tIns="50800" rIns="50800" bIns="50800" rtlCol="0" anchor="ctr"/>
            <a:lstStyle/>
            <a:p>
              <a:pPr marL="0" algn="l" defTabSz="914400" rtl="0" eaLnBrk="1" latinLnBrk="0" hangingPunct="1">
                <a:lnSpc>
                  <a:spcPts val="1960"/>
                </a:lnSpc>
                <a:spcBef>
                  <a:spcPct val="0"/>
                </a:spcBef>
              </a:pPr>
              <a:endParaRPr/>
            </a:p>
          </p:txBody>
        </p:sp>
      </p:grpSp>
      <p:sp>
        <p:nvSpPr>
          <p:cNvPr id="9" name="TextBox 7">
            <a:extLst>
              <a:ext uri="{FF2B5EF4-FFF2-40B4-BE49-F238E27FC236}">
                <a16:creationId xmlns:a16="http://schemas.microsoft.com/office/drawing/2014/main" id="{78467490-5D70-3D5E-27BA-00EF53C8BAEB}"/>
              </a:ext>
            </a:extLst>
          </p:cNvPr>
          <p:cNvSpPr txBox="1"/>
          <p:nvPr/>
        </p:nvSpPr>
        <p:spPr>
          <a:xfrm>
            <a:off x="1107385" y="830392"/>
            <a:ext cx="7449280" cy="978025"/>
          </a:xfrm>
          <a:prstGeom prst="rect">
            <a:avLst/>
          </a:prstGeom>
        </p:spPr>
        <p:txBody>
          <a:bodyPr lIns="0" tIns="0" rIns="0" bIns="0" rtlCol="0" anchor="t">
            <a:spAutoFit/>
          </a:bodyPr>
          <a:lstStyle/>
          <a:p>
            <a:pPr>
              <a:lnSpc>
                <a:spcPts val="7412"/>
              </a:lnSpc>
            </a:pPr>
            <a:r>
              <a:rPr lang="en-US" sz="7059" dirty="0">
                <a:solidFill>
                  <a:srgbClr val="000000"/>
                </a:solidFill>
                <a:latin typeface="Bobby Jones Soft"/>
                <a:sym typeface="Canva Sans Bold"/>
              </a:rPr>
              <a:t>Get support</a:t>
            </a:r>
          </a:p>
        </p:txBody>
      </p:sp>
      <p:sp>
        <p:nvSpPr>
          <p:cNvPr id="5" name="TextBox 4">
            <a:extLst>
              <a:ext uri="{FF2B5EF4-FFF2-40B4-BE49-F238E27FC236}">
                <a16:creationId xmlns:a16="http://schemas.microsoft.com/office/drawing/2014/main" id="{0DF8F596-AB7B-3B11-379A-207DD5314FA3}"/>
              </a:ext>
            </a:extLst>
          </p:cNvPr>
          <p:cNvSpPr txBox="1"/>
          <p:nvPr/>
        </p:nvSpPr>
        <p:spPr>
          <a:xfrm>
            <a:off x="1219200" y="2005329"/>
            <a:ext cx="15620999" cy="5201424"/>
          </a:xfrm>
          <a:prstGeom prst="rect">
            <a:avLst/>
          </a:prstGeom>
          <a:noFill/>
        </p:spPr>
        <p:txBody>
          <a:bodyPr wrap="square" rtlCol="0">
            <a:spAutoFit/>
          </a:bodyPr>
          <a:lstStyle/>
          <a:p>
            <a:pPr>
              <a:spcAft>
                <a:spcPts val="1200"/>
              </a:spcAft>
            </a:pPr>
            <a:r>
              <a:rPr lang="en-GB" sz="4400" dirty="0">
                <a:solidFill>
                  <a:srgbClr val="000000"/>
                </a:solidFill>
                <a:latin typeface="Glacial Indifference"/>
              </a:rPr>
              <a:t>To talk with someone confidentially about how you feel, you can:</a:t>
            </a:r>
          </a:p>
          <a:p>
            <a:pPr>
              <a:spcAft>
                <a:spcPts val="1200"/>
              </a:spcAft>
            </a:pPr>
            <a:r>
              <a:rPr lang="en-GB" sz="4400" b="1" dirty="0">
                <a:solidFill>
                  <a:srgbClr val="000000"/>
                </a:solidFill>
                <a:latin typeface="Glacial Indifference"/>
              </a:rPr>
              <a:t>Contact </a:t>
            </a:r>
            <a:r>
              <a:rPr lang="en-GB" sz="4400" b="1" dirty="0">
                <a:solidFill>
                  <a:srgbClr val="0070C0"/>
                </a:solidFill>
                <a:latin typeface="Glacial Indifference"/>
              </a:rPr>
              <a:t>Isle Listen: 01624 679118  </a:t>
            </a:r>
            <a:r>
              <a:rPr lang="en-GB" sz="4400" b="1" dirty="0" err="1">
                <a:solidFill>
                  <a:srgbClr val="0070C0"/>
                </a:solidFill>
                <a:latin typeface="Glacial Indifference"/>
              </a:rPr>
              <a:t>www.islelisten.im</a:t>
            </a:r>
            <a:endParaRPr lang="en-GB" sz="4400" b="1" dirty="0">
              <a:solidFill>
                <a:srgbClr val="0070C0"/>
              </a:solidFill>
              <a:latin typeface="Glacial Indifference"/>
            </a:endParaRPr>
          </a:p>
          <a:p>
            <a:pPr>
              <a:spcAft>
                <a:spcPts val="1200"/>
              </a:spcAft>
            </a:pPr>
            <a:r>
              <a:rPr lang="en-GB" sz="4400" dirty="0">
                <a:solidFill>
                  <a:srgbClr val="000000"/>
                </a:solidFill>
                <a:latin typeface="Glacial Indifference"/>
              </a:rPr>
              <a:t>Text </a:t>
            </a:r>
            <a:r>
              <a:rPr lang="en-GB" sz="4400" b="1" dirty="0">
                <a:solidFill>
                  <a:srgbClr val="000000"/>
                </a:solidFill>
                <a:latin typeface="Glacial Indifference"/>
              </a:rPr>
              <a:t>SHOUT</a:t>
            </a:r>
            <a:r>
              <a:rPr lang="en-GB" sz="4400" dirty="0">
                <a:solidFill>
                  <a:srgbClr val="000000"/>
                </a:solidFill>
                <a:latin typeface="Glacial Indifference"/>
              </a:rPr>
              <a:t> to </a:t>
            </a:r>
            <a:r>
              <a:rPr lang="en-GB" sz="4400" dirty="0">
                <a:solidFill>
                  <a:srgbClr val="0070C0"/>
                </a:solidFill>
                <a:latin typeface="Glacial Indifference"/>
                <a:hlinkClick r:id="rId3" tooltip="85258">
                  <a:extLst>
                    <a:ext uri="{A12FA001-AC4F-418D-AE19-62706E023703}">
                      <ahyp:hlinkClr xmlns:ahyp="http://schemas.microsoft.com/office/drawing/2018/hyperlinkcolor" val="tx"/>
                    </a:ext>
                  </a:extLst>
                </a:hlinkClick>
              </a:rPr>
              <a:t>85258</a:t>
            </a:r>
            <a:r>
              <a:rPr lang="en-GB" sz="4400" dirty="0">
                <a:solidFill>
                  <a:srgbClr val="000000"/>
                </a:solidFill>
                <a:latin typeface="Glacial Indifference"/>
              </a:rPr>
              <a:t> to contact the </a:t>
            </a:r>
            <a:r>
              <a:rPr lang="en-GB" sz="4400" dirty="0">
                <a:solidFill>
                  <a:srgbClr val="0070C0"/>
                </a:solidFill>
                <a:latin typeface="Glacial Indifference"/>
                <a:hlinkClick r:id="rId4" tooltip="Shout website - textline">
                  <a:extLst>
                    <a:ext uri="{A12FA001-AC4F-418D-AE19-62706E023703}">
                      <ahyp:hlinkClr xmlns:ahyp="http://schemas.microsoft.com/office/drawing/2018/hyperlinkcolor" val="tx"/>
                    </a:ext>
                  </a:extLst>
                </a:hlinkClick>
              </a:rPr>
              <a:t>Shout textline</a:t>
            </a:r>
            <a:endParaRPr lang="en-GB" sz="4400" dirty="0">
              <a:solidFill>
                <a:srgbClr val="0070C0"/>
              </a:solidFill>
              <a:latin typeface="Glacial Indifference"/>
            </a:endParaRPr>
          </a:p>
          <a:p>
            <a:pPr>
              <a:spcAft>
                <a:spcPts val="1200"/>
              </a:spcAft>
            </a:pPr>
            <a:r>
              <a:rPr lang="en-GB" sz="4400" dirty="0">
                <a:solidFill>
                  <a:srgbClr val="000000"/>
                </a:solidFill>
                <a:latin typeface="Glacial Indifference"/>
              </a:rPr>
              <a:t>Call </a:t>
            </a:r>
            <a:r>
              <a:rPr lang="en-GB" sz="4400" dirty="0">
                <a:solidFill>
                  <a:srgbClr val="0070C0"/>
                </a:solidFill>
                <a:latin typeface="Glacial Indifference"/>
                <a:hlinkClick r:id="rId5" tooltip="Papyrus website - HOPELINE247">
                  <a:extLst>
                    <a:ext uri="{A12FA001-AC4F-418D-AE19-62706E023703}">
                      <ahyp:hlinkClr xmlns:ahyp="http://schemas.microsoft.com/office/drawing/2018/hyperlinkcolor" val="tx"/>
                    </a:ext>
                  </a:extLst>
                </a:hlinkClick>
              </a:rPr>
              <a:t>HOPELINE247</a:t>
            </a:r>
            <a:r>
              <a:rPr lang="en-GB" sz="4400" dirty="0">
                <a:solidFill>
                  <a:srgbClr val="000000"/>
                </a:solidFill>
                <a:latin typeface="Glacial Indifference"/>
              </a:rPr>
              <a:t> on </a:t>
            </a:r>
            <a:r>
              <a:rPr lang="en-GB" sz="4400" dirty="0">
                <a:solidFill>
                  <a:srgbClr val="0070C0"/>
                </a:solidFill>
                <a:latin typeface="Glacial Indifference"/>
                <a:hlinkClick r:id="rId6" tooltip="0800 068 4141">
                  <a:extLst>
                    <a:ext uri="{A12FA001-AC4F-418D-AE19-62706E023703}">
                      <ahyp:hlinkClr xmlns:ahyp="http://schemas.microsoft.com/office/drawing/2018/hyperlinkcolor" val="tx"/>
                    </a:ext>
                  </a:extLst>
                </a:hlinkClick>
              </a:rPr>
              <a:t>0800 068 4141</a:t>
            </a:r>
            <a:r>
              <a:rPr lang="en-GB" sz="4400" dirty="0">
                <a:solidFill>
                  <a:srgbClr val="0070C0"/>
                </a:solidFill>
                <a:latin typeface="Glacial Indifference"/>
              </a:rPr>
              <a:t> </a:t>
            </a:r>
            <a:r>
              <a:rPr lang="en-GB" sz="4400" dirty="0">
                <a:solidFill>
                  <a:srgbClr val="000000"/>
                </a:solidFill>
                <a:latin typeface="Glacial Indifference"/>
              </a:rPr>
              <a:t>or the NHS on </a:t>
            </a:r>
            <a:r>
              <a:rPr lang="en-GB" sz="4400" dirty="0">
                <a:solidFill>
                  <a:srgbClr val="0070C0"/>
                </a:solidFill>
                <a:latin typeface="Glacial Indifference"/>
                <a:hlinkClick r:id="rId7" tooltip="111">
                  <a:extLst>
                    <a:ext uri="{A12FA001-AC4F-418D-AE19-62706E023703}">
                      <ahyp:hlinkClr xmlns:ahyp="http://schemas.microsoft.com/office/drawing/2018/hyperlinkcolor" val="tx"/>
                    </a:ext>
                  </a:extLst>
                </a:hlinkClick>
              </a:rPr>
              <a:t>111</a:t>
            </a:r>
            <a:r>
              <a:rPr lang="en-GB" sz="4400" dirty="0">
                <a:solidFill>
                  <a:srgbClr val="000000"/>
                </a:solidFill>
                <a:latin typeface="Glacial Indifference"/>
              </a:rPr>
              <a:t> and select option 2</a:t>
            </a:r>
          </a:p>
          <a:p>
            <a:pPr>
              <a:spcAft>
                <a:spcPts val="1200"/>
              </a:spcAft>
            </a:pPr>
            <a:r>
              <a:rPr lang="en-GB" sz="4400" dirty="0">
                <a:solidFill>
                  <a:srgbClr val="000000"/>
                </a:solidFill>
                <a:latin typeface="Glacial Indifference"/>
              </a:rPr>
              <a:t>Contact </a:t>
            </a:r>
            <a:r>
              <a:rPr lang="en-GB" sz="4400" b="1" dirty="0">
                <a:solidFill>
                  <a:srgbClr val="0070C0"/>
                </a:solidFill>
                <a:latin typeface="Glacial Indifference"/>
                <a:hlinkClick r:id="rId8" tooltip="Childline website - contact us">
                  <a:extLst>
                    <a:ext uri="{A12FA001-AC4F-418D-AE19-62706E023703}">
                      <ahyp:hlinkClr xmlns:ahyp="http://schemas.microsoft.com/office/drawing/2018/hyperlinkcolor" val="tx"/>
                    </a:ext>
                  </a:extLst>
                </a:hlinkClick>
              </a:rPr>
              <a:t>Childline</a:t>
            </a:r>
            <a:r>
              <a:rPr lang="en-GB" sz="4400" dirty="0">
                <a:solidFill>
                  <a:srgbClr val="000000"/>
                </a:solidFill>
                <a:latin typeface="Glacial Indifference"/>
              </a:rPr>
              <a:t> by using </a:t>
            </a:r>
            <a:r>
              <a:rPr lang="en-GB" sz="4400" dirty="0">
                <a:solidFill>
                  <a:srgbClr val="0070C0"/>
                </a:solidFill>
                <a:latin typeface="Glacial Indifference"/>
                <a:hlinkClick r:id="rId9" tooltip="Childline website - 1-2-1 chat">
                  <a:extLst>
                    <a:ext uri="{A12FA001-AC4F-418D-AE19-62706E023703}">
                      <ahyp:hlinkClr xmlns:ahyp="http://schemas.microsoft.com/office/drawing/2018/hyperlinkcolor" val="tx"/>
                    </a:ext>
                  </a:extLst>
                </a:hlinkClick>
              </a:rPr>
              <a:t>1-2-1 chat</a:t>
            </a:r>
            <a:r>
              <a:rPr lang="en-GB" sz="4400" dirty="0">
                <a:solidFill>
                  <a:srgbClr val="0070C0"/>
                </a:solidFill>
                <a:latin typeface="Glacial Indifference"/>
              </a:rPr>
              <a:t> </a:t>
            </a:r>
            <a:r>
              <a:rPr lang="en-GB" sz="4400" dirty="0">
                <a:solidFill>
                  <a:srgbClr val="000000"/>
                </a:solidFill>
                <a:latin typeface="Glacial Indifference"/>
              </a:rPr>
              <a:t>or calling </a:t>
            </a:r>
            <a:r>
              <a:rPr lang="en-GB" sz="4400" dirty="0">
                <a:solidFill>
                  <a:srgbClr val="000000"/>
                </a:solidFill>
                <a:latin typeface="Glacial Indifference"/>
                <a:hlinkClick r:id="rId10" tooltip="0800 1111">
                  <a:extLst>
                    <a:ext uri="{A12FA001-AC4F-418D-AE19-62706E023703}">
                      <ahyp:hlinkClr xmlns:ahyp="http://schemas.microsoft.com/office/drawing/2018/hyperlinkcolor" val="tx"/>
                    </a:ext>
                  </a:extLst>
                </a:hlinkClick>
              </a:rPr>
              <a:t>0800 1111</a:t>
            </a:r>
            <a:endParaRPr lang="en-GB" sz="4400" dirty="0">
              <a:solidFill>
                <a:srgbClr val="000000"/>
              </a:solidFill>
              <a:latin typeface="Glacial Indifference"/>
            </a:endParaRPr>
          </a:p>
          <a:p>
            <a:endParaRPr lang="en-GB" dirty="0"/>
          </a:p>
        </p:txBody>
      </p:sp>
      <p:sp>
        <p:nvSpPr>
          <p:cNvPr id="6" name="TextBox 5">
            <a:extLst>
              <a:ext uri="{FF2B5EF4-FFF2-40B4-BE49-F238E27FC236}">
                <a16:creationId xmlns:a16="http://schemas.microsoft.com/office/drawing/2014/main" id="{675AF3E2-5BC0-E983-0A45-F8C039301C87}"/>
              </a:ext>
            </a:extLst>
          </p:cNvPr>
          <p:cNvSpPr txBox="1"/>
          <p:nvPr/>
        </p:nvSpPr>
        <p:spPr>
          <a:xfrm>
            <a:off x="1219200" y="6993791"/>
            <a:ext cx="9982200" cy="2800767"/>
          </a:xfrm>
          <a:prstGeom prst="rect">
            <a:avLst/>
          </a:prstGeom>
          <a:noFill/>
        </p:spPr>
        <p:txBody>
          <a:bodyPr wrap="square" rtlCol="0">
            <a:spAutoFit/>
          </a:bodyPr>
          <a:lstStyle/>
          <a:p>
            <a:r>
              <a:rPr lang="en-GB" sz="4400" b="1" dirty="0">
                <a:solidFill>
                  <a:srgbClr val="0070C0"/>
                </a:solidFill>
                <a:latin typeface="Glacial Indifference"/>
              </a:rPr>
              <a:t>Manx Integrated Sexual Health</a:t>
            </a:r>
          </a:p>
          <a:p>
            <a:r>
              <a:rPr lang="en-GB" sz="4400" dirty="0">
                <a:solidFill>
                  <a:srgbClr val="000000"/>
                </a:solidFill>
                <a:latin typeface="Glacial Indifference"/>
              </a:rPr>
              <a:t>Kensington Road, Douglas, IM1 3EP</a:t>
            </a:r>
          </a:p>
          <a:p>
            <a:r>
              <a:rPr lang="en-GB" sz="4400" b="1" dirty="0">
                <a:solidFill>
                  <a:srgbClr val="000000"/>
                </a:solidFill>
                <a:latin typeface="Glacial Indifference"/>
              </a:rPr>
              <a:t>What three words</a:t>
            </a:r>
            <a:r>
              <a:rPr lang="en-GB" sz="4400" dirty="0">
                <a:solidFill>
                  <a:srgbClr val="000000"/>
                </a:solidFill>
                <a:latin typeface="Glacial Indifference"/>
              </a:rPr>
              <a:t>: LION.MEDIA.HELPS</a:t>
            </a:r>
          </a:p>
          <a:p>
            <a:r>
              <a:rPr lang="en-GB" sz="4400" dirty="0">
                <a:solidFill>
                  <a:srgbClr val="000000"/>
                </a:solidFill>
                <a:latin typeface="Glacial Indifference"/>
              </a:rPr>
              <a:t>01624 650710</a:t>
            </a:r>
          </a:p>
        </p:txBody>
      </p:sp>
    </p:spTree>
    <p:extLst>
      <p:ext uri="{BB962C8B-B14F-4D97-AF65-F5344CB8AC3E}">
        <p14:creationId xmlns:p14="http://schemas.microsoft.com/office/powerpoint/2010/main" val="360993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5"/>
          <p:cNvSpPr/>
          <p:nvPr/>
        </p:nvSpPr>
        <p:spPr>
          <a:xfrm>
            <a:off x="798573" y="7622352"/>
            <a:ext cx="1478992" cy="1998212"/>
          </a:xfrm>
          <a:custGeom>
            <a:avLst/>
            <a:gdLst/>
            <a:ahLst/>
            <a:cxnLst/>
            <a:rect l="l" t="t" r="r" b="b"/>
            <a:pathLst>
              <a:path w="1478992" h="1998212">
                <a:moveTo>
                  <a:pt x="0" y="0"/>
                </a:moveTo>
                <a:lnTo>
                  <a:pt x="1478992" y="0"/>
                </a:lnTo>
                <a:lnTo>
                  <a:pt x="1478992" y="1998212"/>
                </a:lnTo>
                <a:lnTo>
                  <a:pt x="0" y="1998212"/>
                </a:lnTo>
                <a:lnTo>
                  <a:pt x="0" y="0"/>
                </a:lnTo>
                <a:close/>
              </a:path>
            </a:pathLst>
          </a:custGeom>
          <a:blipFill>
            <a:blip r:embed="rId3"/>
            <a:stretch>
              <a:fillRect/>
            </a:stretch>
          </a:blipFill>
        </p:spPr>
        <p:txBody>
          <a:bodyPr/>
          <a:lstStyle/>
          <a:p>
            <a:endParaRPr lang="en-GB"/>
          </a:p>
        </p:txBody>
      </p:sp>
      <p:sp>
        <p:nvSpPr>
          <p:cNvPr id="6" name="TextBox 6"/>
          <p:cNvSpPr txBox="1"/>
          <p:nvPr/>
        </p:nvSpPr>
        <p:spPr>
          <a:xfrm>
            <a:off x="1535743" y="2450881"/>
            <a:ext cx="15216514" cy="2705934"/>
          </a:xfrm>
          <a:prstGeom prst="rect">
            <a:avLst/>
          </a:prstGeom>
        </p:spPr>
        <p:txBody>
          <a:bodyPr lIns="0" tIns="0" rIns="0" bIns="0" rtlCol="0" anchor="t">
            <a:spAutoFit/>
          </a:bodyPr>
          <a:lstStyle/>
          <a:p>
            <a:pPr algn="ctr">
              <a:lnSpc>
                <a:spcPts val="10354"/>
              </a:lnSpc>
            </a:pPr>
            <a:r>
              <a:rPr lang="en-US" sz="9861" dirty="0">
                <a:solidFill>
                  <a:srgbClr val="000000"/>
                </a:solidFill>
                <a:latin typeface="Bobby Jones Soft"/>
                <a:ea typeface="Bobby Jones Soft"/>
                <a:cs typeface="Bobby Jones Soft"/>
                <a:sym typeface="Bobby Jones Soft"/>
              </a:rPr>
              <a:t>Pregnancy choices and outcomes</a:t>
            </a:r>
          </a:p>
        </p:txBody>
      </p:sp>
      <p:sp>
        <p:nvSpPr>
          <p:cNvPr id="7" name="TextBox 7"/>
          <p:cNvSpPr txBox="1"/>
          <p:nvPr/>
        </p:nvSpPr>
        <p:spPr>
          <a:xfrm>
            <a:off x="4405440" y="5346596"/>
            <a:ext cx="9477119" cy="695325"/>
          </a:xfrm>
          <a:prstGeom prst="rect">
            <a:avLst/>
          </a:prstGeom>
        </p:spPr>
        <p:txBody>
          <a:bodyPr lIns="0" tIns="0" rIns="0" bIns="0" rtlCol="0" anchor="t">
            <a:spAutoFit/>
          </a:bodyPr>
          <a:lstStyle/>
          <a:p>
            <a:pPr algn="ctr">
              <a:lnSpc>
                <a:spcPts val="5250"/>
              </a:lnSpc>
            </a:pPr>
            <a:r>
              <a:rPr lang="en-US" sz="5000" dirty="0">
                <a:solidFill>
                  <a:srgbClr val="000000"/>
                </a:solidFill>
                <a:latin typeface="Glacial Indifference"/>
                <a:ea typeface="Glacial Indifference"/>
                <a:cs typeface="Glacial Indifference"/>
                <a:sym typeface="Glacial Indifference"/>
              </a:rPr>
              <a:t>YEAR 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286591B6-A5F3-F7FE-2EAA-5A5F8357865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EB242F7-9BA4-EC3A-41AF-34FAD01FC8A4}"/>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075A235D-9E81-8507-5103-C9F37B8AD413}"/>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B508F68D-47BF-704D-1C3C-0E6374876C80}"/>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Freeform 3">
            <a:extLst>
              <a:ext uri="{FF2B5EF4-FFF2-40B4-BE49-F238E27FC236}">
                <a16:creationId xmlns:a16="http://schemas.microsoft.com/office/drawing/2014/main" id="{0F88995A-B6A2-3F8D-5AD1-1FFDE4F93B19}"/>
              </a:ext>
            </a:extLst>
          </p:cNvPr>
          <p:cNvSpPr/>
          <p:nvPr/>
        </p:nvSpPr>
        <p:spPr>
          <a:xfrm rot="552302">
            <a:off x="15874873" y="703236"/>
            <a:ext cx="1434607" cy="1232566"/>
          </a:xfrm>
          <a:custGeom>
            <a:avLst/>
            <a:gdLst/>
            <a:ahLst/>
            <a:cxnLst/>
            <a:rect l="l" t="t" r="r" b="b"/>
            <a:pathLst>
              <a:path w="1434607" h="1232566">
                <a:moveTo>
                  <a:pt x="0" y="0"/>
                </a:moveTo>
                <a:lnTo>
                  <a:pt x="1434607" y="0"/>
                </a:lnTo>
                <a:lnTo>
                  <a:pt x="1434607" y="1232566"/>
                </a:lnTo>
                <a:lnTo>
                  <a:pt x="0" y="1232566"/>
                </a:lnTo>
                <a:lnTo>
                  <a:pt x="0" y="0"/>
                </a:lnTo>
                <a:close/>
              </a:path>
            </a:pathLst>
          </a:custGeom>
          <a:blipFill>
            <a:blip r:embed="rId3">
              <a:extLst>
                <a:ext uri="{96DAC541-7B7A-43D3-8B79-37D633B846F1}">
                  <asvg:svgBlip xmlns:asvg="http://schemas.microsoft.com/office/drawing/2016/SVG/main" r:embed="rId4"/>
                </a:ext>
              </a:extLst>
            </a:blip>
            <a:stretch>
              <a:fillRect t="-102" b="-102"/>
            </a:stretch>
          </a:blipFill>
        </p:spPr>
        <p:txBody>
          <a:bodyPr/>
          <a:lstStyle/>
          <a:p>
            <a:endParaRPr lang="en-GB"/>
          </a:p>
        </p:txBody>
      </p:sp>
      <p:sp>
        <p:nvSpPr>
          <p:cNvPr id="6" name="TextBox 5">
            <a:extLst>
              <a:ext uri="{FF2B5EF4-FFF2-40B4-BE49-F238E27FC236}">
                <a16:creationId xmlns:a16="http://schemas.microsoft.com/office/drawing/2014/main" id="{160859C8-B4A1-D9BA-913B-325C441EB852}"/>
              </a:ext>
            </a:extLst>
          </p:cNvPr>
          <p:cNvSpPr txBox="1"/>
          <p:nvPr/>
        </p:nvSpPr>
        <p:spPr>
          <a:xfrm>
            <a:off x="248879" y="1023620"/>
            <a:ext cx="4740684" cy="978088"/>
          </a:xfrm>
          <a:prstGeom prst="rect">
            <a:avLst/>
          </a:prstGeom>
        </p:spPr>
        <p:txBody>
          <a:bodyPr lIns="0" tIns="0" rIns="0" bIns="0" rtlCol="0" anchor="t">
            <a:spAutoFit/>
          </a:bodyPr>
          <a:lstStyle/>
          <a:p>
            <a:pPr algn="ctr">
              <a:lnSpc>
                <a:spcPts val="7416"/>
              </a:lnSpc>
            </a:pPr>
            <a:r>
              <a:rPr lang="en-US" sz="7062" dirty="0">
                <a:solidFill>
                  <a:srgbClr val="000000"/>
                </a:solidFill>
                <a:latin typeface="Bobby Jones Soft"/>
                <a:sym typeface="Bobby Jones"/>
              </a:rPr>
              <a:t>DO IT NOW</a:t>
            </a:r>
          </a:p>
        </p:txBody>
      </p:sp>
      <p:sp>
        <p:nvSpPr>
          <p:cNvPr id="7" name="TextBox 6">
            <a:extLst>
              <a:ext uri="{FF2B5EF4-FFF2-40B4-BE49-F238E27FC236}">
                <a16:creationId xmlns:a16="http://schemas.microsoft.com/office/drawing/2014/main" id="{8539606F-6397-67B8-FE97-982A06622BFC}"/>
              </a:ext>
            </a:extLst>
          </p:cNvPr>
          <p:cNvSpPr txBox="1"/>
          <p:nvPr/>
        </p:nvSpPr>
        <p:spPr>
          <a:xfrm>
            <a:off x="1067388" y="2612800"/>
            <a:ext cx="16153223" cy="3893374"/>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latin typeface="Glacial Indifference"/>
              </a:rPr>
              <a:t>If a woman becomes pregnant, what choices does she have?</a:t>
            </a:r>
          </a:p>
          <a:p>
            <a:pPr lvl="0">
              <a:lnSpc>
                <a:spcPct val="115000"/>
              </a:lnSpc>
              <a:spcAft>
                <a:spcPts val="1800"/>
              </a:spcAft>
              <a:tabLst>
                <a:tab pos="457200" algn="l"/>
              </a:tabLst>
            </a:pPr>
            <a:endParaRPr lang="en-GB" sz="4800" dirty="0">
              <a:solidFill>
                <a:srgbClr val="000000"/>
              </a:solidFill>
              <a:latin typeface="Glacial Indifference"/>
            </a:endParaRPr>
          </a:p>
          <a:p>
            <a:pPr lvl="0">
              <a:lnSpc>
                <a:spcPct val="115000"/>
              </a:lnSpc>
              <a:spcAft>
                <a:spcPts val="1800"/>
              </a:spcAft>
              <a:tabLst>
                <a:tab pos="457200" algn="l"/>
              </a:tabLst>
            </a:pPr>
            <a:r>
              <a:rPr lang="en-GB" sz="4800" dirty="0">
                <a:solidFill>
                  <a:srgbClr val="000000"/>
                </a:solidFill>
                <a:latin typeface="Glacial Indifference"/>
              </a:rPr>
              <a:t>What are some things a pregnant woman might wish to consider?</a:t>
            </a:r>
          </a:p>
        </p:txBody>
      </p:sp>
    </p:spTree>
    <p:extLst>
      <p:ext uri="{BB962C8B-B14F-4D97-AF65-F5344CB8AC3E}">
        <p14:creationId xmlns:p14="http://schemas.microsoft.com/office/powerpoint/2010/main" val="268129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27A28610-FE1A-FFFA-6A89-A3C7BD99DD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4F266E5-3F8A-9654-86E7-3B06D76156A7}"/>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13A347B5-4F16-D9B2-22BB-8B1C6FF7A469}"/>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0028F8F6-13DA-D1A5-6940-7DF4CF5EE017}"/>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6" name="TextBox 5">
            <a:extLst>
              <a:ext uri="{FF2B5EF4-FFF2-40B4-BE49-F238E27FC236}">
                <a16:creationId xmlns:a16="http://schemas.microsoft.com/office/drawing/2014/main" id="{6B076C48-31E7-1993-4F8A-8910BDFEE9DB}"/>
              </a:ext>
            </a:extLst>
          </p:cNvPr>
          <p:cNvSpPr txBox="1"/>
          <p:nvPr/>
        </p:nvSpPr>
        <p:spPr>
          <a:xfrm>
            <a:off x="889171" y="1045474"/>
            <a:ext cx="8437921" cy="978088"/>
          </a:xfrm>
          <a:prstGeom prst="rect">
            <a:avLst/>
          </a:prstGeom>
        </p:spPr>
        <p:txBody>
          <a:bodyPr wrap="square" lIns="0" tIns="0" rIns="0" bIns="0" rtlCol="0" anchor="t">
            <a:spAutoFit/>
          </a:bodyPr>
          <a:lstStyle/>
          <a:p>
            <a:pPr algn="ctr">
              <a:lnSpc>
                <a:spcPts val="7416"/>
              </a:lnSpc>
            </a:pPr>
            <a:r>
              <a:rPr lang="en-US" sz="7062" dirty="0">
                <a:solidFill>
                  <a:srgbClr val="000000"/>
                </a:solidFill>
                <a:latin typeface="Bobby Jones Soft"/>
                <a:sym typeface="Bobby Jones"/>
              </a:rPr>
              <a:t>Learning objectives</a:t>
            </a:r>
          </a:p>
        </p:txBody>
      </p:sp>
      <p:sp>
        <p:nvSpPr>
          <p:cNvPr id="8" name="TextBox 7">
            <a:extLst>
              <a:ext uri="{FF2B5EF4-FFF2-40B4-BE49-F238E27FC236}">
                <a16:creationId xmlns:a16="http://schemas.microsoft.com/office/drawing/2014/main" id="{968B6D90-AB23-080A-9937-9C9E5C71AD47}"/>
              </a:ext>
            </a:extLst>
          </p:cNvPr>
          <p:cNvSpPr txBox="1"/>
          <p:nvPr/>
        </p:nvSpPr>
        <p:spPr>
          <a:xfrm>
            <a:off x="1067388" y="2324100"/>
            <a:ext cx="16153223" cy="7646709"/>
          </a:xfrm>
          <a:prstGeom prst="rect">
            <a:avLst/>
          </a:prstGeom>
          <a:noFill/>
        </p:spPr>
        <p:txBody>
          <a:bodyPr wrap="square">
            <a:spAutoFit/>
          </a:bodyPr>
          <a:lstStyle/>
          <a:p>
            <a:pPr>
              <a:lnSpc>
                <a:spcPct val="115000"/>
              </a:lnSpc>
              <a:spcAft>
                <a:spcPts val="1800"/>
              </a:spcAft>
              <a:buNone/>
            </a:pPr>
            <a:r>
              <a:rPr lang="en-GB" sz="4000" dirty="0">
                <a:solidFill>
                  <a:srgbClr val="000000"/>
                </a:solidFill>
                <a:latin typeface="Glacial Indifference"/>
              </a:rPr>
              <a:t>By the end of this lesson, students will be able to:</a:t>
            </a:r>
          </a:p>
          <a:p>
            <a:endParaRPr lang="en-GB" b="1" dirty="0">
              <a:latin typeface="Lato" panose="020B0604020202020204" charset="0"/>
              <a:ea typeface="Lato" panose="020B0604020202020204" charset="0"/>
              <a:cs typeface="Lato" panose="020B0604020202020204" charset="0"/>
            </a:endParaRP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Identify the range of options available in the event of an unplanned pregnancy</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Describe some of the emotions someone might feel in the event of an unplanned or unwanted pregnancy</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Evaluate the different influences that might affect decisions about pregnancy</a:t>
            </a:r>
          </a:p>
          <a:p>
            <a:pPr marL="101600" lvl="1" indent="-41275">
              <a:lnSpc>
                <a:spcPct val="107000"/>
              </a:lnSpc>
              <a:spcAft>
                <a:spcPts val="800"/>
              </a:spcAft>
              <a:buSzPct val="100000"/>
              <a:buFont typeface="Arial" panose="020B0604020202020204" pitchFamily="34" charset="0"/>
              <a:buChar char="•"/>
            </a:pPr>
            <a:r>
              <a:rPr lang="en-GB" sz="4000" dirty="0">
                <a:solidFill>
                  <a:srgbClr val="000000"/>
                </a:solidFill>
                <a:latin typeface="Glacial Indifference"/>
              </a:rPr>
              <a:t> Describe where and how to access impartial advice and support in relation to pregnancy</a:t>
            </a:r>
          </a:p>
          <a:p>
            <a:pPr lvl="0" indent="-342900">
              <a:lnSpc>
                <a:spcPct val="115000"/>
              </a:lnSpc>
              <a:spcAft>
                <a:spcPts val="1800"/>
              </a:spcAft>
              <a:buFont typeface="+mj-lt"/>
              <a:buAutoNum type="arabicPeriod"/>
              <a:tabLst>
                <a:tab pos="457200" algn="l"/>
              </a:tabLst>
            </a:pPr>
            <a:endParaRPr lang="en-GB" sz="4000" dirty="0">
              <a:solidFill>
                <a:srgbClr val="000000"/>
              </a:solidFill>
              <a:latin typeface="Glacial Indifference"/>
            </a:endParaRPr>
          </a:p>
        </p:txBody>
      </p:sp>
    </p:spTree>
    <p:extLst>
      <p:ext uri="{BB962C8B-B14F-4D97-AF65-F5344CB8AC3E}">
        <p14:creationId xmlns:p14="http://schemas.microsoft.com/office/powerpoint/2010/main" val="426199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p:cNvGrpSpPr/>
        <p:nvPr/>
      </p:nvGrpSpPr>
      <p:grpSpPr>
        <a:xfrm>
          <a:off x="0" y="0"/>
          <a:ext cx="0" cy="0"/>
          <a:chOff x="0" y="0"/>
          <a:chExt cx="0" cy="0"/>
        </a:xfrm>
      </p:grpSpPr>
      <p:grpSp>
        <p:nvGrpSpPr>
          <p:cNvPr id="2" name="Group 2"/>
          <p:cNvGrpSpPr/>
          <p:nvPr/>
        </p:nvGrpSpPr>
        <p:grpSpPr>
          <a:xfrm>
            <a:off x="635674" y="550233"/>
            <a:ext cx="17016652" cy="9186533"/>
            <a:chOff x="0" y="0"/>
            <a:chExt cx="6253988" cy="3376250"/>
          </a:xfrm>
        </p:grpSpPr>
        <p:sp>
          <p:nvSpPr>
            <p:cNvPr id="3" name="Freeform 3"/>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5" name="TextBox 5"/>
          <p:cNvSpPr txBox="1"/>
          <p:nvPr/>
        </p:nvSpPr>
        <p:spPr>
          <a:xfrm>
            <a:off x="1028700" y="1114425"/>
            <a:ext cx="7641221" cy="990281"/>
          </a:xfrm>
          <a:prstGeom prst="rect">
            <a:avLst/>
          </a:prstGeom>
        </p:spPr>
        <p:txBody>
          <a:bodyPr lIns="0" tIns="0" rIns="0" bIns="0" rtlCol="0" anchor="t">
            <a:spAutoFit/>
          </a:bodyPr>
          <a:lstStyle/>
          <a:p>
            <a:pPr algn="ctr">
              <a:lnSpc>
                <a:spcPts val="7416"/>
              </a:lnSpc>
            </a:pPr>
            <a:r>
              <a:rPr lang="en-US" sz="7062" dirty="0">
                <a:solidFill>
                  <a:srgbClr val="000000"/>
                </a:solidFill>
                <a:latin typeface="Bobby Jones Soft"/>
                <a:ea typeface="Bobby Jones Soft"/>
                <a:cs typeface="Bobby Jones Soft"/>
                <a:sym typeface="Bobby Jones Soft"/>
              </a:rPr>
              <a:t>CLASS AGREEMENTS</a:t>
            </a:r>
          </a:p>
        </p:txBody>
      </p:sp>
      <p:sp>
        <p:nvSpPr>
          <p:cNvPr id="6" name="Freeform 6"/>
          <p:cNvSpPr/>
          <p:nvPr/>
        </p:nvSpPr>
        <p:spPr>
          <a:xfrm rot="5400000" flipH="1" flipV="1">
            <a:off x="4543789" y="1970205"/>
            <a:ext cx="6115859" cy="7714960"/>
          </a:xfrm>
          <a:custGeom>
            <a:avLst/>
            <a:gdLst/>
            <a:ahLst/>
            <a:cxnLst/>
            <a:rect l="l" t="t" r="r" b="b"/>
            <a:pathLst>
              <a:path w="6115859" h="7714960">
                <a:moveTo>
                  <a:pt x="6115859" y="7714960"/>
                </a:moveTo>
                <a:lnTo>
                  <a:pt x="0" y="7714960"/>
                </a:lnTo>
                <a:lnTo>
                  <a:pt x="0" y="0"/>
                </a:lnTo>
                <a:lnTo>
                  <a:pt x="6115859" y="0"/>
                </a:lnTo>
                <a:lnTo>
                  <a:pt x="6115859" y="771496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3997474" y="3130343"/>
            <a:ext cx="7576310" cy="5170198"/>
          </a:xfrm>
          <a:prstGeom prst="rect">
            <a:avLst/>
          </a:prstGeom>
        </p:spPr>
        <p:txBody>
          <a:bodyPr lIns="0" tIns="0" rIns="0" bIns="0" rtlCol="0" anchor="t">
            <a:spAutoFit/>
          </a:bodyPr>
          <a:lstStyle/>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No Personal Comments</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Kindness and respect</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Right to pass</a:t>
            </a:r>
          </a:p>
          <a:p>
            <a:pPr marL="1050493" lvl="1" indent="-525247" algn="l">
              <a:lnSpc>
                <a:spcPts val="6811"/>
              </a:lnSpc>
              <a:buFont typeface="Arial"/>
              <a:buChar char="•"/>
            </a:pPr>
            <a:r>
              <a:rPr lang="en-US" sz="4865" dirty="0">
                <a:solidFill>
                  <a:srgbClr val="000000"/>
                </a:solidFill>
                <a:latin typeface="Glacial Indifference"/>
                <a:ea typeface="Glacial Indifference"/>
                <a:cs typeface="Glacial Indifference"/>
                <a:sym typeface="Glacial Indifference"/>
              </a:rPr>
              <a:t>No such thing as silly </a:t>
            </a:r>
          </a:p>
          <a:p>
            <a:pPr algn="l">
              <a:lnSpc>
                <a:spcPts val="6811"/>
              </a:lnSpc>
            </a:pPr>
            <a:r>
              <a:rPr lang="en-US" sz="4865" dirty="0">
                <a:solidFill>
                  <a:srgbClr val="000000"/>
                </a:solidFill>
                <a:latin typeface="Glacial Indifference"/>
                <a:ea typeface="Glacial Indifference"/>
                <a:cs typeface="Glacial Indifference"/>
                <a:sym typeface="Glacial Indifference"/>
              </a:rPr>
              <a:t>        questions</a:t>
            </a:r>
          </a:p>
          <a:p>
            <a:pPr algn="ctr">
              <a:lnSpc>
                <a:spcPts val="6811"/>
              </a:lnSpc>
            </a:pPr>
            <a:endParaRPr lang="en-US" sz="4865" dirty="0">
              <a:solidFill>
                <a:srgbClr val="000000"/>
              </a:solidFill>
              <a:latin typeface="Glacial Indifference"/>
              <a:ea typeface="Glacial Indifference"/>
              <a:cs typeface="Glacial Indifference"/>
              <a:sym typeface="Glacial Indifference"/>
            </a:endParaRPr>
          </a:p>
        </p:txBody>
      </p:sp>
      <p:sp>
        <p:nvSpPr>
          <p:cNvPr id="8" name="TextBox 8"/>
          <p:cNvSpPr txBox="1"/>
          <p:nvPr/>
        </p:nvSpPr>
        <p:spPr>
          <a:xfrm>
            <a:off x="11459198" y="8305225"/>
            <a:ext cx="5963959" cy="580390"/>
          </a:xfrm>
          <a:prstGeom prst="rect">
            <a:avLst/>
          </a:prstGeom>
        </p:spPr>
        <p:txBody>
          <a:bodyPr lIns="0" tIns="0" rIns="0" bIns="0" rtlCol="0" anchor="t">
            <a:spAutoFit/>
          </a:bodyPr>
          <a:lstStyle/>
          <a:p>
            <a:pPr algn="ctr">
              <a:lnSpc>
                <a:spcPts val="4759"/>
              </a:lnSpc>
            </a:pPr>
            <a:r>
              <a:rPr lang="en-US" sz="3399">
                <a:solidFill>
                  <a:srgbClr val="000000"/>
                </a:solidFill>
                <a:latin typeface="Playpen Sans"/>
                <a:ea typeface="Playpen Sans"/>
                <a:cs typeface="Playpen Sans"/>
                <a:sym typeface="Playpen Sans"/>
              </a:rPr>
              <a:t>any others?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80B9DB4E-97D2-BE0A-01D5-D9EFC2F558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56CA8D-158A-FA17-3F59-0ECAFC2E04FD}"/>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B617DA25-C859-5A5D-0463-AB5B7E6DFA33}"/>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85A19940-6902-F6D1-9DD4-EB03A15F60DD}"/>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6" name="TextBox 5">
            <a:extLst>
              <a:ext uri="{FF2B5EF4-FFF2-40B4-BE49-F238E27FC236}">
                <a16:creationId xmlns:a16="http://schemas.microsoft.com/office/drawing/2014/main" id="{9A26DD1B-3CFD-BA72-C877-D3F111EE5848}"/>
              </a:ext>
            </a:extLst>
          </p:cNvPr>
          <p:cNvSpPr txBox="1"/>
          <p:nvPr/>
        </p:nvSpPr>
        <p:spPr>
          <a:xfrm>
            <a:off x="1067388" y="1023620"/>
            <a:ext cx="7467011"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sym typeface="Bobby Jones"/>
              </a:rPr>
              <a:t>Key vocabulary (1)</a:t>
            </a:r>
          </a:p>
        </p:txBody>
      </p:sp>
      <p:sp>
        <p:nvSpPr>
          <p:cNvPr id="7" name="TextBox 6">
            <a:extLst>
              <a:ext uri="{FF2B5EF4-FFF2-40B4-BE49-F238E27FC236}">
                <a16:creationId xmlns:a16="http://schemas.microsoft.com/office/drawing/2014/main" id="{533CBB7C-9B8C-DBD4-A482-5B4B826F9E2C}"/>
              </a:ext>
            </a:extLst>
          </p:cNvPr>
          <p:cNvSpPr txBox="1"/>
          <p:nvPr/>
        </p:nvSpPr>
        <p:spPr>
          <a:xfrm>
            <a:off x="1067389" y="2612800"/>
            <a:ext cx="3276012"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Pregnancy</a:t>
            </a:r>
          </a:p>
        </p:txBody>
      </p:sp>
      <p:sp>
        <p:nvSpPr>
          <p:cNvPr id="8" name="TextBox 7">
            <a:extLst>
              <a:ext uri="{FF2B5EF4-FFF2-40B4-BE49-F238E27FC236}">
                <a16:creationId xmlns:a16="http://schemas.microsoft.com/office/drawing/2014/main" id="{7D360B56-4CDC-E212-DD03-A1C711DBC791}"/>
              </a:ext>
            </a:extLst>
          </p:cNvPr>
          <p:cNvSpPr txBox="1"/>
          <p:nvPr/>
        </p:nvSpPr>
        <p:spPr>
          <a:xfrm>
            <a:off x="1067388" y="4718301"/>
            <a:ext cx="3276012"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Fertility</a:t>
            </a:r>
          </a:p>
        </p:txBody>
      </p:sp>
      <p:sp>
        <p:nvSpPr>
          <p:cNvPr id="9" name="TextBox 8">
            <a:extLst>
              <a:ext uri="{FF2B5EF4-FFF2-40B4-BE49-F238E27FC236}">
                <a16:creationId xmlns:a16="http://schemas.microsoft.com/office/drawing/2014/main" id="{15695906-ABFB-5235-CB0B-C674CFCA7847}"/>
              </a:ext>
            </a:extLst>
          </p:cNvPr>
          <p:cNvSpPr txBox="1"/>
          <p:nvPr/>
        </p:nvSpPr>
        <p:spPr>
          <a:xfrm>
            <a:off x="1060762" y="6381143"/>
            <a:ext cx="3276012"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Abortion</a:t>
            </a:r>
          </a:p>
        </p:txBody>
      </p:sp>
      <p:sp>
        <p:nvSpPr>
          <p:cNvPr id="10" name="TextBox 9">
            <a:extLst>
              <a:ext uri="{FF2B5EF4-FFF2-40B4-BE49-F238E27FC236}">
                <a16:creationId xmlns:a16="http://schemas.microsoft.com/office/drawing/2014/main" id="{57D3C9B4-3DBD-4F4B-EAED-5F8250CED7F0}"/>
              </a:ext>
            </a:extLst>
          </p:cNvPr>
          <p:cNvSpPr txBox="1"/>
          <p:nvPr/>
        </p:nvSpPr>
        <p:spPr>
          <a:xfrm>
            <a:off x="1060762" y="7838125"/>
            <a:ext cx="3276012"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Miscarriage</a:t>
            </a:r>
          </a:p>
        </p:txBody>
      </p:sp>
      <p:sp>
        <p:nvSpPr>
          <p:cNvPr id="11" name="TextBox 10">
            <a:extLst>
              <a:ext uri="{FF2B5EF4-FFF2-40B4-BE49-F238E27FC236}">
                <a16:creationId xmlns:a16="http://schemas.microsoft.com/office/drawing/2014/main" id="{B3A0D800-314C-E763-F1FD-9FDD4D4BC743}"/>
              </a:ext>
            </a:extLst>
          </p:cNvPr>
          <p:cNvSpPr txBox="1"/>
          <p:nvPr/>
        </p:nvSpPr>
        <p:spPr>
          <a:xfrm>
            <a:off x="5039139" y="2398242"/>
            <a:ext cx="12191412" cy="1959767"/>
          </a:xfrm>
          <a:prstGeom prst="rect">
            <a:avLst/>
          </a:prstGeom>
          <a:noFill/>
        </p:spPr>
        <p:txBody>
          <a:bodyPr wrap="square">
            <a:spAutoFit/>
          </a:bodyPr>
          <a:lstStyle/>
          <a:p>
            <a:pPr lvl="0">
              <a:lnSpc>
                <a:spcPct val="115000"/>
              </a:lnSpc>
              <a:spcAft>
                <a:spcPts val="1800"/>
              </a:spcAft>
              <a:tabLst>
                <a:tab pos="457200" algn="l"/>
              </a:tabLst>
            </a:pPr>
            <a:r>
              <a:rPr lang="en-GB" sz="3600" dirty="0">
                <a:solidFill>
                  <a:srgbClr val="000000"/>
                </a:solidFill>
                <a:latin typeface="Glacial Indifference"/>
              </a:rPr>
              <a:t>Once the sperm and egg fuse and embed in the lining of the womb (uterus), the woman is pregnant, typically for 40 weeks.</a:t>
            </a:r>
          </a:p>
        </p:txBody>
      </p:sp>
      <p:sp>
        <p:nvSpPr>
          <p:cNvPr id="12" name="TextBox 11">
            <a:extLst>
              <a:ext uri="{FF2B5EF4-FFF2-40B4-BE49-F238E27FC236}">
                <a16:creationId xmlns:a16="http://schemas.microsoft.com/office/drawing/2014/main" id="{0AF9F425-6153-DFF1-BBC1-885E16C9EB87}"/>
              </a:ext>
            </a:extLst>
          </p:cNvPr>
          <p:cNvSpPr txBox="1"/>
          <p:nvPr/>
        </p:nvSpPr>
        <p:spPr>
          <a:xfrm>
            <a:off x="5029198" y="4845391"/>
            <a:ext cx="11734211" cy="685572"/>
          </a:xfrm>
          <a:prstGeom prst="rect">
            <a:avLst/>
          </a:prstGeom>
          <a:noFill/>
        </p:spPr>
        <p:txBody>
          <a:bodyPr wrap="square">
            <a:spAutoFit/>
          </a:bodyPr>
          <a:lstStyle/>
          <a:p>
            <a:pPr lvl="0">
              <a:lnSpc>
                <a:spcPct val="115000"/>
              </a:lnSpc>
              <a:spcAft>
                <a:spcPts val="1800"/>
              </a:spcAft>
              <a:tabLst>
                <a:tab pos="457200" algn="l"/>
              </a:tabLst>
            </a:pPr>
            <a:r>
              <a:rPr lang="en-GB" sz="3600" dirty="0">
                <a:solidFill>
                  <a:srgbClr val="000000"/>
                </a:solidFill>
                <a:latin typeface="Glacial Indifference"/>
              </a:rPr>
              <a:t>The ability to produce offspring</a:t>
            </a:r>
          </a:p>
        </p:txBody>
      </p:sp>
      <p:sp>
        <p:nvSpPr>
          <p:cNvPr id="13" name="TextBox 12">
            <a:extLst>
              <a:ext uri="{FF2B5EF4-FFF2-40B4-BE49-F238E27FC236}">
                <a16:creationId xmlns:a16="http://schemas.microsoft.com/office/drawing/2014/main" id="{A60F6CF3-0984-0606-F502-A87DF3D40322}"/>
              </a:ext>
            </a:extLst>
          </p:cNvPr>
          <p:cNvSpPr txBox="1"/>
          <p:nvPr/>
        </p:nvSpPr>
        <p:spPr>
          <a:xfrm>
            <a:off x="5029199" y="6237492"/>
            <a:ext cx="11734211" cy="1322670"/>
          </a:xfrm>
          <a:prstGeom prst="rect">
            <a:avLst/>
          </a:prstGeom>
          <a:noFill/>
        </p:spPr>
        <p:txBody>
          <a:bodyPr wrap="square">
            <a:spAutoFit/>
          </a:bodyPr>
          <a:lstStyle/>
          <a:p>
            <a:pPr lvl="0">
              <a:lnSpc>
                <a:spcPct val="115000"/>
              </a:lnSpc>
              <a:spcAft>
                <a:spcPts val="1800"/>
              </a:spcAft>
              <a:tabLst>
                <a:tab pos="457200" algn="l"/>
              </a:tabLst>
            </a:pPr>
            <a:r>
              <a:rPr lang="en-GB" sz="3600" dirty="0">
                <a:solidFill>
                  <a:srgbClr val="000000"/>
                </a:solidFill>
                <a:latin typeface="Glacial Indifference"/>
              </a:rPr>
              <a:t>A medical procedure to end a pregnancy, sometimes known as a termination of pregnancy.</a:t>
            </a:r>
          </a:p>
        </p:txBody>
      </p:sp>
      <p:sp>
        <p:nvSpPr>
          <p:cNvPr id="14" name="TextBox 13">
            <a:extLst>
              <a:ext uri="{FF2B5EF4-FFF2-40B4-BE49-F238E27FC236}">
                <a16:creationId xmlns:a16="http://schemas.microsoft.com/office/drawing/2014/main" id="{5A8CAE76-0EDC-D2CA-B02C-D8C68B6766FE}"/>
              </a:ext>
            </a:extLst>
          </p:cNvPr>
          <p:cNvSpPr txBox="1"/>
          <p:nvPr/>
        </p:nvSpPr>
        <p:spPr>
          <a:xfrm>
            <a:off x="5029199" y="8001879"/>
            <a:ext cx="11734211" cy="685572"/>
          </a:xfrm>
          <a:prstGeom prst="rect">
            <a:avLst/>
          </a:prstGeom>
          <a:noFill/>
        </p:spPr>
        <p:txBody>
          <a:bodyPr wrap="square">
            <a:spAutoFit/>
          </a:bodyPr>
          <a:lstStyle/>
          <a:p>
            <a:pPr lvl="0">
              <a:lnSpc>
                <a:spcPct val="115000"/>
              </a:lnSpc>
              <a:spcAft>
                <a:spcPts val="1800"/>
              </a:spcAft>
              <a:tabLst>
                <a:tab pos="457200" algn="l"/>
              </a:tabLst>
            </a:pPr>
            <a:r>
              <a:rPr lang="en-GB" sz="3600" dirty="0">
                <a:solidFill>
                  <a:srgbClr val="000000"/>
                </a:solidFill>
                <a:latin typeface="Glacial Indifference"/>
              </a:rPr>
              <a:t>The loss of a pregnancy</a:t>
            </a:r>
          </a:p>
        </p:txBody>
      </p:sp>
    </p:spTree>
    <p:extLst>
      <p:ext uri="{BB962C8B-B14F-4D97-AF65-F5344CB8AC3E}">
        <p14:creationId xmlns:p14="http://schemas.microsoft.com/office/powerpoint/2010/main" val="322566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8A1B9B2C-D78B-AEC4-6F55-919DC1E7124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D440EFC-5703-9893-B821-17FBAEB9BAAB}"/>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CC745022-6F83-4E89-12AA-812173D27B9D}"/>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1B7DCFAF-BB9C-780C-0FA0-8A827C9CD32D}"/>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6" name="TextBox 5">
            <a:extLst>
              <a:ext uri="{FF2B5EF4-FFF2-40B4-BE49-F238E27FC236}">
                <a16:creationId xmlns:a16="http://schemas.microsoft.com/office/drawing/2014/main" id="{C92736B9-AE77-2A1F-027E-3AE516AE75B9}"/>
              </a:ext>
            </a:extLst>
          </p:cNvPr>
          <p:cNvSpPr txBox="1"/>
          <p:nvPr/>
        </p:nvSpPr>
        <p:spPr>
          <a:xfrm>
            <a:off x="1067388" y="1023620"/>
            <a:ext cx="9067212"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sym typeface="Bobby Jones"/>
              </a:rPr>
              <a:t>Key vocabulary (2)</a:t>
            </a:r>
          </a:p>
        </p:txBody>
      </p:sp>
      <p:sp>
        <p:nvSpPr>
          <p:cNvPr id="7" name="TextBox 6">
            <a:extLst>
              <a:ext uri="{FF2B5EF4-FFF2-40B4-BE49-F238E27FC236}">
                <a16:creationId xmlns:a16="http://schemas.microsoft.com/office/drawing/2014/main" id="{15738B7B-5FC1-8533-ED46-445F3B993FF5}"/>
              </a:ext>
            </a:extLst>
          </p:cNvPr>
          <p:cNvSpPr txBox="1"/>
          <p:nvPr/>
        </p:nvSpPr>
        <p:spPr>
          <a:xfrm>
            <a:off x="838200" y="2354262"/>
            <a:ext cx="5428026"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Natural conception</a:t>
            </a:r>
          </a:p>
        </p:txBody>
      </p:sp>
      <p:sp>
        <p:nvSpPr>
          <p:cNvPr id="8" name="TextBox 7">
            <a:extLst>
              <a:ext uri="{FF2B5EF4-FFF2-40B4-BE49-F238E27FC236}">
                <a16:creationId xmlns:a16="http://schemas.microsoft.com/office/drawing/2014/main" id="{4364B1D8-6622-655F-2903-DC631905CA31}"/>
              </a:ext>
            </a:extLst>
          </p:cNvPr>
          <p:cNvSpPr txBox="1"/>
          <p:nvPr/>
        </p:nvSpPr>
        <p:spPr>
          <a:xfrm>
            <a:off x="1067388" y="3908606"/>
            <a:ext cx="3885612" cy="2582245"/>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Intrauterine insemination (IUI)</a:t>
            </a:r>
          </a:p>
        </p:txBody>
      </p:sp>
      <p:sp>
        <p:nvSpPr>
          <p:cNvPr id="9" name="TextBox 8">
            <a:extLst>
              <a:ext uri="{FF2B5EF4-FFF2-40B4-BE49-F238E27FC236}">
                <a16:creationId xmlns:a16="http://schemas.microsoft.com/office/drawing/2014/main" id="{9A66463A-7173-359C-35ED-9C01F0BE2FCC}"/>
              </a:ext>
            </a:extLst>
          </p:cNvPr>
          <p:cNvSpPr txBox="1"/>
          <p:nvPr/>
        </p:nvSpPr>
        <p:spPr>
          <a:xfrm>
            <a:off x="1042297" y="7001363"/>
            <a:ext cx="3885612" cy="2582245"/>
          </a:xfrm>
          <a:prstGeom prst="rect">
            <a:avLst/>
          </a:prstGeom>
          <a:noFill/>
        </p:spPr>
        <p:txBody>
          <a:bodyPr wrap="square">
            <a:spAutoFit/>
          </a:bodyPr>
          <a:lstStyle/>
          <a:p>
            <a:pPr lvl="0">
              <a:lnSpc>
                <a:spcPct val="115000"/>
              </a:lnSpc>
              <a:spcAft>
                <a:spcPts val="1800"/>
              </a:spcAft>
              <a:tabLst>
                <a:tab pos="457200" algn="l"/>
              </a:tabLst>
            </a:pPr>
            <a:r>
              <a:rPr lang="en-GB" sz="4800" i="1" dirty="0">
                <a:solidFill>
                  <a:srgbClr val="000000"/>
                </a:solidFill>
                <a:highlight>
                  <a:srgbClr val="FFFF00"/>
                </a:highlight>
                <a:latin typeface="Glacial Indifference"/>
              </a:rPr>
              <a:t>In vitro </a:t>
            </a:r>
            <a:r>
              <a:rPr lang="en-GB" sz="4800" dirty="0">
                <a:solidFill>
                  <a:srgbClr val="000000"/>
                </a:solidFill>
                <a:highlight>
                  <a:srgbClr val="FFFF00"/>
                </a:highlight>
                <a:latin typeface="Glacial Indifference"/>
              </a:rPr>
              <a:t>fertilisation (IVF)</a:t>
            </a:r>
          </a:p>
        </p:txBody>
      </p:sp>
      <p:sp>
        <p:nvSpPr>
          <p:cNvPr id="11" name="TextBox 10">
            <a:extLst>
              <a:ext uri="{FF2B5EF4-FFF2-40B4-BE49-F238E27FC236}">
                <a16:creationId xmlns:a16="http://schemas.microsoft.com/office/drawing/2014/main" id="{57CD43B0-DD5B-DBB7-D5AC-51B394D41F79}"/>
              </a:ext>
            </a:extLst>
          </p:cNvPr>
          <p:cNvSpPr txBox="1"/>
          <p:nvPr/>
        </p:nvSpPr>
        <p:spPr>
          <a:xfrm>
            <a:off x="6468752" y="2483722"/>
            <a:ext cx="12191412" cy="685572"/>
          </a:xfrm>
          <a:prstGeom prst="rect">
            <a:avLst/>
          </a:prstGeom>
          <a:noFill/>
        </p:spPr>
        <p:txBody>
          <a:bodyPr wrap="square">
            <a:spAutoFit/>
          </a:bodyPr>
          <a:lstStyle/>
          <a:p>
            <a:pPr lvl="0">
              <a:lnSpc>
                <a:spcPct val="115000"/>
              </a:lnSpc>
              <a:spcAft>
                <a:spcPts val="1800"/>
              </a:spcAft>
              <a:tabLst>
                <a:tab pos="457200" algn="l"/>
              </a:tabLst>
            </a:pPr>
            <a:r>
              <a:rPr lang="en-GB" sz="3600" dirty="0">
                <a:solidFill>
                  <a:srgbClr val="000000"/>
                </a:solidFill>
                <a:latin typeface="Glacial Indifference"/>
              </a:rPr>
              <a:t>Pregnancy achieved through sexual intercourse</a:t>
            </a:r>
          </a:p>
        </p:txBody>
      </p:sp>
      <p:sp>
        <p:nvSpPr>
          <p:cNvPr id="12" name="TextBox 11">
            <a:extLst>
              <a:ext uri="{FF2B5EF4-FFF2-40B4-BE49-F238E27FC236}">
                <a16:creationId xmlns:a16="http://schemas.microsoft.com/office/drawing/2014/main" id="{B23C648A-9F27-4322-17EE-48BB030DE60C}"/>
              </a:ext>
            </a:extLst>
          </p:cNvPr>
          <p:cNvSpPr txBox="1"/>
          <p:nvPr/>
        </p:nvSpPr>
        <p:spPr>
          <a:xfrm>
            <a:off x="5918115" y="4122899"/>
            <a:ext cx="11734211" cy="1959767"/>
          </a:xfrm>
          <a:prstGeom prst="rect">
            <a:avLst/>
          </a:prstGeom>
          <a:noFill/>
        </p:spPr>
        <p:txBody>
          <a:bodyPr wrap="square">
            <a:spAutoFit/>
          </a:bodyPr>
          <a:lstStyle/>
          <a:p>
            <a:pPr lvl="0">
              <a:lnSpc>
                <a:spcPct val="115000"/>
              </a:lnSpc>
              <a:spcAft>
                <a:spcPts val="1800"/>
              </a:spcAft>
              <a:tabLst>
                <a:tab pos="457200" algn="l"/>
              </a:tabLst>
            </a:pPr>
            <a:r>
              <a:rPr lang="en-GB" sz="3600" dirty="0">
                <a:solidFill>
                  <a:srgbClr val="000000"/>
                </a:solidFill>
                <a:latin typeface="Glacial Indifference"/>
              </a:rPr>
              <a:t>Also known as artificial insemination, this involves inserting sperm into the uterus through a thin plastic tube passed through the vagina and cervix</a:t>
            </a:r>
          </a:p>
        </p:txBody>
      </p:sp>
      <p:sp>
        <p:nvSpPr>
          <p:cNvPr id="13" name="TextBox 12">
            <a:extLst>
              <a:ext uri="{FF2B5EF4-FFF2-40B4-BE49-F238E27FC236}">
                <a16:creationId xmlns:a16="http://schemas.microsoft.com/office/drawing/2014/main" id="{B42A2D09-9035-5259-1224-29207A15F7EF}"/>
              </a:ext>
            </a:extLst>
          </p:cNvPr>
          <p:cNvSpPr txBox="1"/>
          <p:nvPr/>
        </p:nvSpPr>
        <p:spPr>
          <a:xfrm>
            <a:off x="5604307" y="6720131"/>
            <a:ext cx="11734211" cy="3144707"/>
          </a:xfrm>
          <a:prstGeom prst="rect">
            <a:avLst/>
          </a:prstGeom>
          <a:noFill/>
        </p:spPr>
        <p:txBody>
          <a:bodyPr wrap="square">
            <a:spAutoFit/>
          </a:bodyPr>
          <a:lstStyle/>
          <a:p>
            <a:pPr lvl="0">
              <a:spcAft>
                <a:spcPts val="600"/>
              </a:spcAft>
              <a:tabLst>
                <a:tab pos="457200" algn="l"/>
              </a:tabLst>
            </a:pPr>
            <a:r>
              <a:rPr lang="en-GB" sz="3600" dirty="0">
                <a:solidFill>
                  <a:srgbClr val="000000"/>
                </a:solidFill>
                <a:latin typeface="Glacial Indifference"/>
              </a:rPr>
              <a:t>Fertility medicine is taken to encourage the ovaries to produce more eggs than usual. </a:t>
            </a:r>
          </a:p>
          <a:p>
            <a:pPr>
              <a:lnSpc>
                <a:spcPct val="115000"/>
              </a:lnSpc>
              <a:spcAft>
                <a:spcPts val="600"/>
              </a:spcAft>
              <a:tabLst>
                <a:tab pos="457200" algn="l"/>
              </a:tabLst>
            </a:pPr>
            <a:r>
              <a:rPr lang="en-GB" sz="3600" dirty="0">
                <a:solidFill>
                  <a:srgbClr val="000000"/>
                </a:solidFill>
                <a:latin typeface="Glacial Indifference"/>
              </a:rPr>
              <a:t>Eggs are then removed from the ovaries and fertilised with sperm in a laboratory.  A fertilised egg (embryo) is then returned into the uterus to grow.</a:t>
            </a:r>
          </a:p>
        </p:txBody>
      </p:sp>
    </p:spTree>
    <p:extLst>
      <p:ext uri="{BB962C8B-B14F-4D97-AF65-F5344CB8AC3E}">
        <p14:creationId xmlns:p14="http://schemas.microsoft.com/office/powerpoint/2010/main" val="6609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3E0FF"/>
        </a:solidFill>
        <a:effectLst/>
      </p:bgPr>
    </p:bg>
    <p:spTree>
      <p:nvGrpSpPr>
        <p:cNvPr id="1" name="">
          <a:extLst>
            <a:ext uri="{FF2B5EF4-FFF2-40B4-BE49-F238E27FC236}">
              <a16:creationId xmlns:a16="http://schemas.microsoft.com/office/drawing/2014/main" id="{BB990598-AA44-2DA0-97F4-171D6884E28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5B3724-342E-7393-4E4C-AF211724FDEF}"/>
              </a:ext>
            </a:extLst>
          </p:cNvPr>
          <p:cNvGrpSpPr/>
          <p:nvPr/>
        </p:nvGrpSpPr>
        <p:grpSpPr>
          <a:xfrm>
            <a:off x="635674" y="550233"/>
            <a:ext cx="17016652" cy="9186533"/>
            <a:chOff x="0" y="0"/>
            <a:chExt cx="6253988" cy="3376250"/>
          </a:xfrm>
        </p:grpSpPr>
        <p:sp>
          <p:nvSpPr>
            <p:cNvPr id="3" name="Freeform 3">
              <a:extLst>
                <a:ext uri="{FF2B5EF4-FFF2-40B4-BE49-F238E27FC236}">
                  <a16:creationId xmlns:a16="http://schemas.microsoft.com/office/drawing/2014/main" id="{EAF3CA18-9812-49B0-1F22-09CE513ADFC7}"/>
                </a:ext>
              </a:extLst>
            </p:cNvPr>
            <p:cNvSpPr/>
            <p:nvPr/>
          </p:nvSpPr>
          <p:spPr>
            <a:xfrm>
              <a:off x="0" y="0"/>
              <a:ext cx="6253988" cy="3376250"/>
            </a:xfrm>
            <a:custGeom>
              <a:avLst/>
              <a:gdLst/>
              <a:ahLst/>
              <a:cxnLst/>
              <a:rect l="l" t="t" r="r" b="b"/>
              <a:pathLst>
                <a:path w="6253988" h="3376250">
                  <a:moveTo>
                    <a:pt x="0" y="0"/>
                  </a:moveTo>
                  <a:lnTo>
                    <a:pt x="6253988" y="0"/>
                  </a:lnTo>
                  <a:lnTo>
                    <a:pt x="6253988" y="3376250"/>
                  </a:lnTo>
                  <a:lnTo>
                    <a:pt x="0" y="3376250"/>
                  </a:lnTo>
                  <a:close/>
                </a:path>
              </a:pathLst>
            </a:custGeom>
            <a:solidFill>
              <a:srgbClr val="FFFFFF"/>
            </a:solidFill>
          </p:spPr>
          <p:txBody>
            <a:bodyPr/>
            <a:lstStyle/>
            <a:p>
              <a:endParaRPr lang="en-GB"/>
            </a:p>
          </p:txBody>
        </p:sp>
        <p:sp>
          <p:nvSpPr>
            <p:cNvPr id="4" name="TextBox 4">
              <a:extLst>
                <a:ext uri="{FF2B5EF4-FFF2-40B4-BE49-F238E27FC236}">
                  <a16:creationId xmlns:a16="http://schemas.microsoft.com/office/drawing/2014/main" id="{9833C29B-9FB9-E346-9E71-94EEEB4696F2}"/>
                </a:ext>
              </a:extLst>
            </p:cNvPr>
            <p:cNvSpPr txBox="1"/>
            <p:nvPr/>
          </p:nvSpPr>
          <p:spPr>
            <a:xfrm>
              <a:off x="0" y="-28575"/>
              <a:ext cx="6253988" cy="3404825"/>
            </a:xfrm>
            <a:prstGeom prst="rect">
              <a:avLst/>
            </a:prstGeom>
          </p:spPr>
          <p:txBody>
            <a:bodyPr lIns="50800" tIns="50800" rIns="50800" bIns="50800" rtlCol="0" anchor="ctr"/>
            <a:lstStyle/>
            <a:p>
              <a:pPr algn="r">
                <a:lnSpc>
                  <a:spcPts val="1960"/>
                </a:lnSpc>
                <a:spcBef>
                  <a:spcPct val="0"/>
                </a:spcBef>
              </a:pPr>
              <a:endParaRPr/>
            </a:p>
          </p:txBody>
        </p:sp>
      </p:grpSp>
      <p:sp>
        <p:nvSpPr>
          <p:cNvPr id="6" name="TextBox 5">
            <a:extLst>
              <a:ext uri="{FF2B5EF4-FFF2-40B4-BE49-F238E27FC236}">
                <a16:creationId xmlns:a16="http://schemas.microsoft.com/office/drawing/2014/main" id="{198FD871-01CC-C906-2F72-8028344E9CED}"/>
              </a:ext>
            </a:extLst>
          </p:cNvPr>
          <p:cNvSpPr txBox="1"/>
          <p:nvPr/>
        </p:nvSpPr>
        <p:spPr>
          <a:xfrm>
            <a:off x="1067388" y="1023620"/>
            <a:ext cx="8762412" cy="978088"/>
          </a:xfrm>
          <a:prstGeom prst="rect">
            <a:avLst/>
          </a:prstGeom>
        </p:spPr>
        <p:txBody>
          <a:bodyPr wrap="square" lIns="0" tIns="0" rIns="0" bIns="0" rtlCol="0" anchor="t">
            <a:spAutoFit/>
          </a:bodyPr>
          <a:lstStyle/>
          <a:p>
            <a:pPr>
              <a:lnSpc>
                <a:spcPts val="7416"/>
              </a:lnSpc>
            </a:pPr>
            <a:r>
              <a:rPr lang="en-US" sz="7062" dirty="0">
                <a:solidFill>
                  <a:srgbClr val="000000"/>
                </a:solidFill>
                <a:latin typeface="Bobby Jones Soft"/>
                <a:sym typeface="Bobby Jones"/>
              </a:rPr>
              <a:t>Key vocabulary (3)</a:t>
            </a:r>
          </a:p>
        </p:txBody>
      </p:sp>
      <p:sp>
        <p:nvSpPr>
          <p:cNvPr id="7" name="TextBox 6">
            <a:extLst>
              <a:ext uri="{FF2B5EF4-FFF2-40B4-BE49-F238E27FC236}">
                <a16:creationId xmlns:a16="http://schemas.microsoft.com/office/drawing/2014/main" id="{743671DC-F685-DD83-23CB-873397BA744A}"/>
              </a:ext>
            </a:extLst>
          </p:cNvPr>
          <p:cNvSpPr txBox="1"/>
          <p:nvPr/>
        </p:nvSpPr>
        <p:spPr>
          <a:xfrm>
            <a:off x="1065950" y="2460349"/>
            <a:ext cx="3530095"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Coparenting</a:t>
            </a:r>
          </a:p>
        </p:txBody>
      </p:sp>
      <p:sp>
        <p:nvSpPr>
          <p:cNvPr id="8" name="TextBox 7">
            <a:extLst>
              <a:ext uri="{FF2B5EF4-FFF2-40B4-BE49-F238E27FC236}">
                <a16:creationId xmlns:a16="http://schemas.microsoft.com/office/drawing/2014/main" id="{E8983F90-94A3-6170-B9C8-58F6EFDDC880}"/>
              </a:ext>
            </a:extLst>
          </p:cNvPr>
          <p:cNvSpPr txBox="1"/>
          <p:nvPr/>
        </p:nvSpPr>
        <p:spPr>
          <a:xfrm>
            <a:off x="1051572" y="4429179"/>
            <a:ext cx="3276012"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Adoption</a:t>
            </a:r>
          </a:p>
        </p:txBody>
      </p:sp>
      <p:sp>
        <p:nvSpPr>
          <p:cNvPr id="9" name="TextBox 8">
            <a:extLst>
              <a:ext uri="{FF2B5EF4-FFF2-40B4-BE49-F238E27FC236}">
                <a16:creationId xmlns:a16="http://schemas.microsoft.com/office/drawing/2014/main" id="{D7A7E4EE-DFCE-E6CD-B31B-99E3445D087C}"/>
              </a:ext>
            </a:extLst>
          </p:cNvPr>
          <p:cNvSpPr txBox="1"/>
          <p:nvPr/>
        </p:nvSpPr>
        <p:spPr>
          <a:xfrm>
            <a:off x="1074576" y="6245472"/>
            <a:ext cx="3276012"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Fostering</a:t>
            </a:r>
          </a:p>
        </p:txBody>
      </p:sp>
      <p:sp>
        <p:nvSpPr>
          <p:cNvPr id="10" name="TextBox 9">
            <a:extLst>
              <a:ext uri="{FF2B5EF4-FFF2-40B4-BE49-F238E27FC236}">
                <a16:creationId xmlns:a16="http://schemas.microsoft.com/office/drawing/2014/main" id="{CF3F1D9E-11B2-80AC-AF21-31DE54ECBF1E}"/>
              </a:ext>
            </a:extLst>
          </p:cNvPr>
          <p:cNvSpPr txBox="1"/>
          <p:nvPr/>
        </p:nvSpPr>
        <p:spPr>
          <a:xfrm>
            <a:off x="1065950" y="8061765"/>
            <a:ext cx="3276012" cy="883319"/>
          </a:xfrm>
          <a:prstGeom prst="rect">
            <a:avLst/>
          </a:prstGeom>
          <a:noFill/>
        </p:spPr>
        <p:txBody>
          <a:bodyPr wrap="square">
            <a:spAutoFit/>
          </a:bodyPr>
          <a:lstStyle/>
          <a:p>
            <a:pPr lvl="0">
              <a:lnSpc>
                <a:spcPct val="115000"/>
              </a:lnSpc>
              <a:spcAft>
                <a:spcPts val="1800"/>
              </a:spcAft>
              <a:tabLst>
                <a:tab pos="457200" algn="l"/>
              </a:tabLst>
            </a:pPr>
            <a:r>
              <a:rPr lang="en-GB" sz="4800" dirty="0">
                <a:solidFill>
                  <a:srgbClr val="000000"/>
                </a:solidFill>
                <a:highlight>
                  <a:srgbClr val="FFFF00"/>
                </a:highlight>
                <a:latin typeface="Glacial Indifference"/>
              </a:rPr>
              <a:t>Surrogacy</a:t>
            </a:r>
          </a:p>
        </p:txBody>
      </p:sp>
      <p:sp>
        <p:nvSpPr>
          <p:cNvPr id="11" name="TextBox 10">
            <a:extLst>
              <a:ext uri="{FF2B5EF4-FFF2-40B4-BE49-F238E27FC236}">
                <a16:creationId xmlns:a16="http://schemas.microsoft.com/office/drawing/2014/main" id="{FA978EE9-2D6F-9653-3E4B-51D3E3A326EF}"/>
              </a:ext>
            </a:extLst>
          </p:cNvPr>
          <p:cNvSpPr txBox="1"/>
          <p:nvPr/>
        </p:nvSpPr>
        <p:spPr>
          <a:xfrm>
            <a:off x="5030638" y="2397247"/>
            <a:ext cx="12191412" cy="1185966"/>
          </a:xfrm>
          <a:prstGeom prst="rect">
            <a:avLst/>
          </a:prstGeom>
          <a:noFill/>
        </p:spPr>
        <p:txBody>
          <a:bodyPr wrap="square">
            <a:spAutoFit/>
          </a:bodyPr>
          <a:lstStyle/>
          <a:p>
            <a:pPr lvl="0">
              <a:lnSpc>
                <a:spcPct val="115000"/>
              </a:lnSpc>
              <a:spcAft>
                <a:spcPts val="1800"/>
              </a:spcAft>
              <a:tabLst>
                <a:tab pos="457200" algn="l"/>
              </a:tabLst>
            </a:pPr>
            <a:r>
              <a:rPr lang="en-GB" sz="3200" dirty="0">
                <a:solidFill>
                  <a:srgbClr val="000000"/>
                </a:solidFill>
                <a:latin typeface="Glacial Indifference"/>
              </a:rPr>
              <a:t>When two or more people decide to conceive and parent children together. These may be a heterosexual or same-sex couple.</a:t>
            </a:r>
          </a:p>
        </p:txBody>
      </p:sp>
      <p:sp>
        <p:nvSpPr>
          <p:cNvPr id="12" name="TextBox 11">
            <a:extLst>
              <a:ext uri="{FF2B5EF4-FFF2-40B4-BE49-F238E27FC236}">
                <a16:creationId xmlns:a16="http://schemas.microsoft.com/office/drawing/2014/main" id="{1D03E1D5-E570-C7F0-8B18-41926E6C4D64}"/>
              </a:ext>
            </a:extLst>
          </p:cNvPr>
          <p:cNvSpPr txBox="1"/>
          <p:nvPr/>
        </p:nvSpPr>
        <p:spPr>
          <a:xfrm>
            <a:off x="5029199" y="4122313"/>
            <a:ext cx="11734211" cy="1752275"/>
          </a:xfrm>
          <a:prstGeom prst="rect">
            <a:avLst/>
          </a:prstGeom>
          <a:noFill/>
        </p:spPr>
        <p:txBody>
          <a:bodyPr wrap="square">
            <a:spAutoFit/>
          </a:bodyPr>
          <a:lstStyle/>
          <a:p>
            <a:pPr lvl="0">
              <a:lnSpc>
                <a:spcPct val="115000"/>
              </a:lnSpc>
              <a:spcAft>
                <a:spcPts val="1800"/>
              </a:spcAft>
              <a:tabLst>
                <a:tab pos="457200" algn="l"/>
              </a:tabLst>
            </a:pPr>
            <a:r>
              <a:rPr lang="en-GB" sz="3200" dirty="0">
                <a:solidFill>
                  <a:srgbClr val="000000"/>
                </a:solidFill>
                <a:latin typeface="Glacial Indifference"/>
              </a:rPr>
              <a:t>The legal process by which a child who cannot be brought up with their birth family becomes a full, permanent, legal member of a new family.</a:t>
            </a:r>
          </a:p>
        </p:txBody>
      </p:sp>
      <p:sp>
        <p:nvSpPr>
          <p:cNvPr id="13" name="TextBox 12">
            <a:extLst>
              <a:ext uri="{FF2B5EF4-FFF2-40B4-BE49-F238E27FC236}">
                <a16:creationId xmlns:a16="http://schemas.microsoft.com/office/drawing/2014/main" id="{580D6018-D3E6-E76C-CE20-5965C0E14FC9}"/>
              </a:ext>
            </a:extLst>
          </p:cNvPr>
          <p:cNvSpPr txBox="1"/>
          <p:nvPr/>
        </p:nvSpPr>
        <p:spPr>
          <a:xfrm>
            <a:off x="5017696" y="6285041"/>
            <a:ext cx="11734211" cy="1185966"/>
          </a:xfrm>
          <a:prstGeom prst="rect">
            <a:avLst/>
          </a:prstGeom>
          <a:noFill/>
        </p:spPr>
        <p:txBody>
          <a:bodyPr wrap="square">
            <a:spAutoFit/>
          </a:bodyPr>
          <a:lstStyle/>
          <a:p>
            <a:pPr lvl="0">
              <a:lnSpc>
                <a:spcPct val="115000"/>
              </a:lnSpc>
              <a:spcAft>
                <a:spcPts val="1800"/>
              </a:spcAft>
              <a:tabLst>
                <a:tab pos="457200" algn="l"/>
              </a:tabLst>
            </a:pPr>
            <a:r>
              <a:rPr lang="en-GB" sz="3200" dirty="0">
                <a:solidFill>
                  <a:srgbClr val="000000"/>
                </a:solidFill>
                <a:latin typeface="Glacial Indifference"/>
              </a:rPr>
              <a:t>Providing a child with a home while they are unable to live with their own family. </a:t>
            </a:r>
          </a:p>
        </p:txBody>
      </p:sp>
      <p:sp>
        <p:nvSpPr>
          <p:cNvPr id="14" name="TextBox 13">
            <a:extLst>
              <a:ext uri="{FF2B5EF4-FFF2-40B4-BE49-F238E27FC236}">
                <a16:creationId xmlns:a16="http://schemas.microsoft.com/office/drawing/2014/main" id="{7B6AEB78-4C63-AD10-22D0-2826BBF1C15C}"/>
              </a:ext>
            </a:extLst>
          </p:cNvPr>
          <p:cNvSpPr txBox="1"/>
          <p:nvPr/>
        </p:nvSpPr>
        <p:spPr>
          <a:xfrm>
            <a:off x="5017696" y="8061765"/>
            <a:ext cx="11734211" cy="1185966"/>
          </a:xfrm>
          <a:prstGeom prst="rect">
            <a:avLst/>
          </a:prstGeom>
          <a:noFill/>
        </p:spPr>
        <p:txBody>
          <a:bodyPr wrap="square">
            <a:spAutoFit/>
          </a:bodyPr>
          <a:lstStyle/>
          <a:p>
            <a:pPr lvl="0">
              <a:lnSpc>
                <a:spcPct val="115000"/>
              </a:lnSpc>
              <a:spcAft>
                <a:spcPts val="1800"/>
              </a:spcAft>
              <a:tabLst>
                <a:tab pos="457200" algn="l"/>
              </a:tabLst>
            </a:pPr>
            <a:r>
              <a:rPr lang="en-GB" sz="3200" dirty="0">
                <a:solidFill>
                  <a:srgbClr val="000000"/>
                </a:solidFill>
                <a:latin typeface="Glacial Indifference"/>
              </a:rPr>
              <a:t>When someone carries and gives birth to a child for a couple who cannot biologically have a child themselves.</a:t>
            </a:r>
          </a:p>
        </p:txBody>
      </p:sp>
    </p:spTree>
    <p:extLst>
      <p:ext uri="{BB962C8B-B14F-4D97-AF65-F5344CB8AC3E}">
        <p14:creationId xmlns:p14="http://schemas.microsoft.com/office/powerpoint/2010/main" val="169980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1396</TotalTime>
  <Words>3167</Words>
  <Application>Microsoft Office PowerPoint</Application>
  <PresentationFormat>Custom</PresentationFormat>
  <Paragraphs>270</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Lato</vt:lpstr>
      <vt:lpstr>Bobby Jones Soft</vt:lpstr>
      <vt:lpstr>Playpen Sans</vt:lpstr>
      <vt:lpstr>Glacial Indifference</vt:lpstr>
      <vt:lpstr>Helvetica</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11.1.1 - Going Out Staying Safe slides</dc:title>
  <dc:creator>Isaac, Alyssa</dc:creator>
  <cp:lastModifiedBy>Alyssa Isaac</cp:lastModifiedBy>
  <cp:revision>37</cp:revision>
  <dcterms:created xsi:type="dcterms:W3CDTF">2006-08-16T00:00:00Z</dcterms:created>
  <dcterms:modified xsi:type="dcterms:W3CDTF">2025-11-04T23:03:06Z</dcterms:modified>
  <dc:identifier>DAGTFTSFpFc</dc:identifier>
</cp:coreProperties>
</file>