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Bobby Jones Soft" charset="1" panose="00000000000000000000"/>
      <p:regular r:id="rId32"/>
    </p:embeddedFont>
    <p:embeddedFont>
      <p:font typeface="Glacial Indifference" charset="1" panose="00000000000000000000"/>
      <p:regular r:id="rId33"/>
    </p:embeddedFont>
    <p:embeddedFont>
      <p:font typeface="Glacial Indifference Bold" charset="1" panose="00000800000000000000"/>
      <p:regular r:id="rId35"/>
    </p:embeddedFont>
    <p:embeddedFont>
      <p:font typeface="Playpen Sans" charset="1" panose="0000000000000000000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fonts/font32.fntdata" Type="http://schemas.openxmlformats.org/officeDocument/2006/relationships/font"/><Relationship Id="rId33" Target="fonts/font33.fntdata" Type="http://schemas.openxmlformats.org/officeDocument/2006/relationships/font"/><Relationship Id="rId34" Target="notesSlides/notesSlide2.xml" Type="http://schemas.openxmlformats.org/officeDocument/2006/relationships/notesSlide"/><Relationship Id="rId35" Target="fonts/font35.fntdata" Type="http://schemas.openxmlformats.org/officeDocument/2006/relationships/font"/><Relationship Id="rId36" Target="notesSlides/notesSlide3.xml" Type="http://schemas.openxmlformats.org/officeDocument/2006/relationships/notesSlide"/><Relationship Id="rId37" Target="notesSlides/notesSlide4.xml" Type="http://schemas.openxmlformats.org/officeDocument/2006/relationships/notesSlide"/><Relationship Id="rId38" Target="notesSlides/notesSlide5.xml" Type="http://schemas.openxmlformats.org/officeDocument/2006/relationships/notesSlide"/><Relationship Id="rId39" Target="fonts/font39.fntdata" Type="http://schemas.openxmlformats.org/officeDocument/2006/relationships/font"/><Relationship Id="rId4" Target="theme/theme1.xml" Type="http://schemas.openxmlformats.org/officeDocument/2006/relationships/theme"/><Relationship Id="rId40" Target="notesSlides/notesSlide6.xml" Type="http://schemas.openxmlformats.org/officeDocument/2006/relationships/notesSlide"/><Relationship Id="rId41" Target="notesSlides/notesSlide7.xml" Type="http://schemas.openxmlformats.org/officeDocument/2006/relationships/notesSlide"/><Relationship Id="rId42" Target="notesSlides/notesSlide8.xml" Type="http://schemas.openxmlformats.org/officeDocument/2006/relationships/notesSlide"/><Relationship Id="rId43" Target="notesSlides/notesSlide9.xml" Type="http://schemas.openxmlformats.org/officeDocument/2006/relationships/notesSlide"/><Relationship Id="rId44" Target="notesSlides/notesSlide10.xml" Type="http://schemas.openxmlformats.org/officeDocument/2006/relationships/notesSlide"/><Relationship Id="rId45" Target="notesSlides/notesSlide11.xml" Type="http://schemas.openxmlformats.org/officeDocument/2006/relationships/notesSlide"/><Relationship Id="rId46" Target="notesSlides/notesSlide12.xml" Type="http://schemas.openxmlformats.org/officeDocument/2006/relationships/notesSlide"/><Relationship Id="rId47" Target="notesSlides/notesSlide13.xml" Type="http://schemas.openxmlformats.org/officeDocument/2006/relationships/notesSlide"/><Relationship Id="rId48" Target="notesSlides/notesSlide14.xml" Type="http://schemas.openxmlformats.org/officeDocument/2006/relationships/notesSlide"/><Relationship Id="rId49" Target="notesSlides/notesSlide15.xml" Type="http://schemas.openxmlformats.org/officeDocument/2006/relationships/notesSlide"/><Relationship Id="rId5" Target="tableStyles.xml" Type="http://schemas.openxmlformats.org/officeDocument/2006/relationships/tableStyles"/><Relationship Id="rId50" Target="notesSlides/notesSlide16.xml" Type="http://schemas.openxmlformats.org/officeDocument/2006/relationships/notesSlide"/><Relationship Id="rId51" Target="notesSlides/notesSlide17.xml" Type="http://schemas.openxmlformats.org/officeDocument/2006/relationships/notesSlide"/><Relationship Id="rId52" Target="notesSlides/notesSlide18.xml" Type="http://schemas.openxmlformats.org/officeDocument/2006/relationships/notesSlide"/><Relationship Id="rId53" Target="notesSlides/notesSlide19.xml" Type="http://schemas.openxmlformats.org/officeDocument/2006/relationships/notesSlide"/><Relationship Id="rId54" Target="notesSlides/notesSlide20.xml" Type="http://schemas.openxmlformats.org/officeDocument/2006/relationships/notesSlide"/><Relationship Id="rId55" Target="notesSlides/notesSlide21.xml" Type="http://schemas.openxmlformats.org/officeDocument/2006/relationships/notesSlide"/><Relationship Id="rId56" Target="notesSlides/notesSlide22.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Split the class into small groups, and give each group a character scenario to read and reflect on, using the questions on the slide as a guide.</a:t>
            </a:r>
          </a:p>
          <a:p>
            <a:r>
              <a:rPr lang="en-US"/>
              <a:t/>
            </a:r>
          </a:p>
          <a:p>
            <a:r>
              <a:rPr lang="en-US"/>
              <a:t>Ask groups to feed back to the wider class following their discussion.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Tell the class you're going to focus a little more on Ava's scenario now, which deals with grief.</a:t>
            </a:r>
          </a:p>
          <a:p>
            <a:r>
              <a:rPr lang="en-US"/>
              <a:t/>
            </a:r>
          </a:p>
          <a:p>
            <a:r>
              <a:rPr lang="en-US"/>
              <a:t>Check whether students are familiar with the term, and provide definition.</a:t>
            </a:r>
          </a:p>
          <a:p>
            <a:r>
              <a:rPr lang="en-US"/>
              <a:t/>
            </a:r>
          </a:p>
          <a:p>
            <a:r>
              <a:rPr lang="en-US"/>
              <a:t>Make the point that a loss does not necessarily have to be a death, that grief can also be triggered by other losses (like the loss of a job), and by life changes (like the ones in the earlier scenarios)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a sheet of paper, ask students to draw a picture of someone who is grieving. </a:t>
            </a:r>
          </a:p>
          <a:p>
            <a:r>
              <a:rPr lang="en-US"/>
              <a:t/>
            </a:r>
          </a:p>
          <a:p>
            <a:r>
              <a:rPr lang="en-US"/>
              <a:t>What would this person look like?</a:t>
            </a:r>
          </a:p>
          <a:p>
            <a:r>
              <a:rPr lang="en-US"/>
              <a:t/>
            </a:r>
          </a:p>
          <a:p>
            <a:r>
              <a:rPr lang="en-US"/>
              <a:t>What body language or facial expressions might they have?</a:t>
            </a:r>
          </a:p>
          <a:p>
            <a:r>
              <a:rPr lang="en-US"/>
              <a:t/>
            </a:r>
          </a:p>
          <a:p>
            <a:r>
              <a:rPr lang="en-US"/>
              <a:t>What would other people notice about them?</a:t>
            </a:r>
          </a:p>
          <a:p>
            <a:r>
              <a:rPr lang="en-US"/>
              <a:t/>
            </a:r>
          </a:p>
          <a:p>
            <a:r>
              <a:rPr lang="en-US"/>
              <a:t>Most importantly - what might be going on internally (e.g. the thoughts or feelings we can't see?)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class to silently reflect on this sculpture for a moment, then invite discussion.</a:t>
            </a:r>
          </a:p>
          <a:p>
            <a:r>
              <a:rPr lang="en-US"/>
              <a:t/>
            </a:r>
          </a:p>
          <a:p>
            <a:r>
              <a:rPr lang="en-US"/>
              <a:t>What do they think the artist was trying to convey about grief?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Students may have heard about the "stages of grief" which is an older model used to explain how people may react to a loss. This can also be used to explain reactions to big life changes, like a divorce, serious illness/injury, etc. Even positive changes, like welcoming a new baby, can be stressful and cause a lot of emotions.</a:t>
            </a:r>
          </a:p>
          <a:p>
            <a:r>
              <a:rPr lang="en-US"/>
              <a:t/>
            </a:r>
          </a:p>
          <a:p>
            <a:r>
              <a:rPr lang="en-US"/>
              <a:t>In reality, dealing with grief/change is not a linear process, and people do not move through the stages in a particular order.</a:t>
            </a:r>
          </a:p>
          <a:p>
            <a:r>
              <a:rPr lang="en-US"/>
              <a:t/>
            </a:r>
          </a:p>
          <a:p>
            <a:r>
              <a:rPr lang="en-US"/>
              <a:t>It is important for young people to understand that feelings can be messy. All their feelings are valid, and there is no one right or wrong way to deal with change.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Using the coping strategies handout, have students identify the pros and cons of different ways to manage grief, or other big family changes like those discussed earlier.</a:t>
            </a:r>
          </a:p>
          <a:p>
            <a:r>
              <a:rPr lang="en-US"/>
              <a:t/>
            </a:r>
          </a:p>
          <a:p>
            <a:r>
              <a:rPr lang="en-US"/>
              <a:t>You may choose to print the handout and have students complete individually or in groups/pairs, or if you prefer to minimise printing, read some of the strategies aloud and ask for class feedback on the pros/cons.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 students know how they can access support in school, if needed.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time permits, this slide can be further developed into a collective, group reflection.</a:t>
            </a:r>
          </a:p>
          <a:p>
            <a:r>
              <a:rPr lang="en-US"/>
              <a:t/>
            </a:r>
          </a:p>
          <a:p>
            <a:r>
              <a:rPr lang="en-US"/>
              <a:t>Please ask students to discuss what Attributes (e.g. honesty, integrity, courage, humility, generosity, self-worth, kindness, trustworthiness etc) they have used during this lesson.</a:t>
            </a:r>
          </a:p>
          <a:p>
            <a:r>
              <a:rPr lang="en-US"/>
              <a:t/>
            </a:r>
          </a:p>
          <a:p>
            <a:r>
              <a:rPr lang="en-US"/>
              <a:t>What Skills (e.g. oracy, empathy, compassion, presentation, assertiveness, active listening, interpersonal skills, positive peer pressure, capacity to resist unwelcome pressure, distinguish between fact &amp; opinion , etc.</a:t>
            </a:r>
          </a:p>
          <a:p>
            <a:r>
              <a:rPr lang="en-US"/>
              <a:t/>
            </a:r>
          </a:p>
          <a:p>
            <a:r>
              <a:rPr lang="en-US"/>
              <a:t>What Knowledge have they used, or developed during this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students to spend a few minutes creating a mind map of the changes a family can experience (e.g. death, illness, marriage, divorce/separation, birth of a new child, moving house, financial or job loss, etc). </a:t>
            </a:r>
          </a:p>
          <a:p>
            <a:r>
              <a:rPr lang="en-US"/>
              <a:t/>
            </a:r>
          </a:p>
          <a:p>
            <a:r>
              <a:rPr lang="en-US"/>
              <a:t>Encourage students to consider how these kinds of changes might impact a young person - how would they think or feel? How might their behaviour change?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students to spend a few moments thinking about the terms explicit material/pornography. How do they define it? Students can write a few ideas down on a sheet of paper, or discuss with the person next to them.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students to reflect on this question privately for a moment, before sharing with a partner or the wider class.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point to make is that families are all very different - there is no one single definition of a family that resonates with everyone.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Again, to make the point that families come in all sizes and makeups. This is not an exhaustive list by any means, so invite students to share their ideas of family, and whether they believe any were left off the list.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students to share their answers from the do it now task, focusing on the changes identified (tell them you will explore feelings/impact later).</a:t>
            </a:r>
          </a:p>
          <a:p>
            <a:r>
              <a:rPr lang="en-US"/>
              <a:t/>
            </a:r>
          </a:p>
          <a:p>
            <a:r>
              <a:rPr lang="en-US"/>
              <a:t>Again, the point is: just like our families are different, so are some of the changes/experiences we may go through.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https://www.cruse.org.im" TargetMode="External" Type="http://schemas.openxmlformats.org/officeDocument/2006/relationships/hyperlink"/><Relationship Id="rId4" Target="../media/image22.png" Type="http://schemas.openxmlformats.org/officeDocument/2006/relationships/image"/><Relationship Id="rId5" Target="../media/image23.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2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 Id="rId7" Target="../media/image11.jpeg" Type="http://schemas.openxmlformats.org/officeDocument/2006/relationships/image"/><Relationship Id="rId8" Target="../media/image1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22884" y="923925"/>
            <a:ext cx="6044381" cy="892582"/>
          </a:xfrm>
          <a:prstGeom prst="rect">
            <a:avLst/>
          </a:prstGeom>
        </p:spPr>
        <p:txBody>
          <a:bodyPr anchor="t" rtlCol="false" tIns="0" lIns="0" bIns="0" rIns="0">
            <a:spAutoFit/>
          </a:bodyPr>
          <a:lstStyle/>
          <a:p>
            <a:pPr algn="ctr">
              <a:lnSpc>
                <a:spcPts val="7270"/>
              </a:lnSpc>
            </a:pPr>
            <a:r>
              <a:rPr lang="en-US" sz="5192">
                <a:solidFill>
                  <a:srgbClr val="000000"/>
                </a:solidFill>
                <a:latin typeface="Bobby Jones Soft"/>
                <a:ea typeface="Bobby Jones Soft"/>
                <a:cs typeface="Bobby Jones Soft"/>
                <a:sym typeface="Bobby Jones Soft"/>
              </a:rPr>
              <a:t>teacher slide</a:t>
            </a:r>
          </a:p>
        </p:txBody>
      </p:sp>
      <p:sp>
        <p:nvSpPr>
          <p:cNvPr name="TextBox 6" id="6"/>
          <p:cNvSpPr txBox="true"/>
          <p:nvPr/>
        </p:nvSpPr>
        <p:spPr>
          <a:xfrm rot="0">
            <a:off x="1028700" y="2634245"/>
            <a:ext cx="15584559" cy="4481196"/>
          </a:xfrm>
          <a:prstGeom prst="rect">
            <a:avLst/>
          </a:prstGeom>
        </p:spPr>
        <p:txBody>
          <a:bodyPr anchor="t" rtlCol="false" tIns="0" lIns="0" bIns="0" rIns="0">
            <a:spAutoFit/>
          </a:bodyPr>
          <a:lstStyle/>
          <a:p>
            <a:pPr algn="l">
              <a:lnSpc>
                <a:spcPts val="4479"/>
              </a:lnSpc>
            </a:pPr>
            <a:r>
              <a:rPr lang="en-US" sz="3199">
                <a:solidFill>
                  <a:srgbClr val="000000"/>
                </a:solidFill>
                <a:latin typeface="Glacial Indifference"/>
                <a:ea typeface="Glacial Indifference"/>
                <a:cs typeface="Glacial Indifference"/>
                <a:sym typeface="Glacial Indifference"/>
              </a:rPr>
              <a:t>This lesson touches on the different types of changes a young person may experience within their families - including death, separation/divorce, births, etc, with a particular focus on bereavement. Be aware that students in your class are likely to have experienced or are currently experiencing some of these changes, and ensure the topic is handled with sensitivity. </a:t>
            </a:r>
          </a:p>
          <a:p>
            <a:pPr algn="l">
              <a:lnSpc>
                <a:spcPts val="4479"/>
              </a:lnSpc>
            </a:pPr>
          </a:p>
          <a:p>
            <a:pPr algn="l">
              <a:lnSpc>
                <a:spcPts val="4479"/>
              </a:lnSpc>
              <a:spcBef>
                <a:spcPct val="0"/>
              </a:spcBef>
            </a:pPr>
            <a:r>
              <a:rPr lang="en-US" sz="3199">
                <a:solidFill>
                  <a:srgbClr val="000000"/>
                </a:solidFill>
                <a:latin typeface="Glacial Indifference"/>
                <a:ea typeface="Glacial Indifference"/>
                <a:cs typeface="Glacial Indifference"/>
                <a:sym typeface="Glacial Indifference"/>
              </a:rPr>
              <a:t>It is important to normalise the emotions caused by these changes, and for young people to know where to access support if needed.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04586" y="3017108"/>
            <a:ext cx="5037049" cy="6124072"/>
          </a:xfrm>
          <a:custGeom>
            <a:avLst/>
            <a:gdLst/>
            <a:ahLst/>
            <a:cxnLst/>
            <a:rect r="r" b="b" t="t" l="l"/>
            <a:pathLst>
              <a:path h="6124072" w="5037049">
                <a:moveTo>
                  <a:pt x="0" y="0"/>
                </a:moveTo>
                <a:lnTo>
                  <a:pt x="5037049" y="0"/>
                </a:lnTo>
                <a:lnTo>
                  <a:pt x="5037049" y="6124072"/>
                </a:lnTo>
                <a:lnTo>
                  <a:pt x="0" y="6124072"/>
                </a:lnTo>
                <a:lnTo>
                  <a:pt x="0" y="0"/>
                </a:lnTo>
                <a:close/>
              </a:path>
            </a:pathLst>
          </a:custGeom>
          <a:blipFill>
            <a:blip r:embed="rId3"/>
            <a:stretch>
              <a:fillRect l="0" t="0" r="0" b="0"/>
            </a:stretch>
          </a:blipFill>
          <a:ln w="38100" cap="rnd">
            <a:solidFill>
              <a:srgbClr val="000000"/>
            </a:solidFill>
            <a:prstDash val="solid"/>
            <a:round/>
          </a:ln>
        </p:spPr>
      </p:sp>
      <p:sp>
        <p:nvSpPr>
          <p:cNvPr name="TextBox 6" id="6"/>
          <p:cNvSpPr txBox="true"/>
          <p:nvPr/>
        </p:nvSpPr>
        <p:spPr>
          <a:xfrm rot="0">
            <a:off x="2953048" y="1229854"/>
            <a:ext cx="12901941" cy="1225368"/>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Just as our families are all different, so are the kinds of experiences and changes that our families may go through over time.</a:t>
            </a:r>
          </a:p>
        </p:txBody>
      </p:sp>
      <p:sp>
        <p:nvSpPr>
          <p:cNvPr name="TextBox 7" id="7"/>
          <p:cNvSpPr txBox="true"/>
          <p:nvPr/>
        </p:nvSpPr>
        <p:spPr>
          <a:xfrm rot="0">
            <a:off x="7870188" y="4690562"/>
            <a:ext cx="8574178" cy="2428658"/>
          </a:xfrm>
          <a:prstGeom prst="rect">
            <a:avLst/>
          </a:prstGeom>
        </p:spPr>
        <p:txBody>
          <a:bodyPr anchor="t" rtlCol="false" tIns="0" lIns="0" bIns="0" rIns="0">
            <a:spAutoFit/>
          </a:bodyPr>
          <a:lstStyle/>
          <a:p>
            <a:pPr algn="ctr">
              <a:lnSpc>
                <a:spcPts val="6254"/>
              </a:lnSpc>
            </a:pPr>
            <a:r>
              <a:rPr lang="en-US" sz="5956">
                <a:solidFill>
                  <a:srgbClr val="000000"/>
                </a:solidFill>
                <a:latin typeface="Bobby Jones Soft"/>
                <a:ea typeface="Bobby Jones Soft"/>
                <a:cs typeface="Bobby Jones Soft"/>
                <a:sym typeface="Bobby Jones Soft"/>
              </a:rPr>
              <a:t>LOOKING AT YOUR MIND MAP, WHAT SORTS OF CHANGES DID YOU IDENTIFY?</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2186790"/>
            <a:ext cx="15727689" cy="5559243"/>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While there are many changes a family can go through, we’re going to focus on a select few for today. In small groups, you will be given a scenario about a family. Read the scenario and reflect on the following:</a:t>
            </a:r>
          </a:p>
          <a:p>
            <a:pPr algn="just">
              <a:lnSpc>
                <a:spcPts val="4910"/>
              </a:lnSpc>
            </a:pP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Describe the change: what happened to the character’s family?</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How might this change affect their daily life (school, hobbies, responsibilities)?</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What emotions could they be feeling?</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If this character were your friend or classmate, what could you do to help?</a:t>
            </a:r>
          </a:p>
          <a:p>
            <a:pPr algn="just">
              <a:lnSpc>
                <a:spcPts val="4910"/>
              </a:lnSpc>
            </a:pPr>
          </a:p>
        </p:txBody>
      </p:sp>
      <p:sp>
        <p:nvSpPr>
          <p:cNvPr name="TextBox 6" id="6"/>
          <p:cNvSpPr txBox="true"/>
          <p:nvPr/>
        </p:nvSpPr>
        <p:spPr>
          <a:xfrm rot="0">
            <a:off x="-115383" y="835356"/>
            <a:ext cx="7620635"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CHANGE SCENARIOS</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3313539"/>
            <a:ext cx="16126384" cy="3082743"/>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Jordan’s parents separated a few months ago. Now Jordan spends weekdays with his mum and weekends with his dad. Both homes feel different — new routines, new rules, and his parents argue whenever they see each other. Jordan is the only one in his friend group with separated parents. He misses how things used to be.</a:t>
            </a:r>
          </a:p>
          <a:p>
            <a:pPr algn="just">
              <a:lnSpc>
                <a:spcPts val="4910"/>
              </a:lnSpc>
            </a:pPr>
          </a:p>
        </p:txBody>
      </p:sp>
      <p:sp>
        <p:nvSpPr>
          <p:cNvPr name="TextBox 6" id="6"/>
          <p:cNvSpPr txBox="true"/>
          <p:nvPr/>
        </p:nvSpPr>
        <p:spPr>
          <a:xfrm rot="0">
            <a:off x="0" y="1095375"/>
            <a:ext cx="7620635"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SCENARIO: JORDAN</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3313539"/>
            <a:ext cx="16126384" cy="3701868"/>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Ava’s grandmother, who lived with her family and was a big part of her daily life, passed away recently. The house now feels very quiet, and Ava’s parents and brother are also grieving. Ava feels sad but also confused — sometimes she feels okay, and other times she’s overwhelmed. She’s not sure if it’s normal to feel so many things at once.</a:t>
            </a:r>
          </a:p>
          <a:p>
            <a:pPr algn="just">
              <a:lnSpc>
                <a:spcPts val="4910"/>
              </a:lnSpc>
            </a:pPr>
          </a:p>
        </p:txBody>
      </p:sp>
      <p:sp>
        <p:nvSpPr>
          <p:cNvPr name="TextBox 6" id="6"/>
          <p:cNvSpPr txBox="true"/>
          <p:nvPr/>
        </p:nvSpPr>
        <p:spPr>
          <a:xfrm rot="0">
            <a:off x="-606711" y="1095375"/>
            <a:ext cx="7620635"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SCENARIO: AVA</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3313539"/>
            <a:ext cx="16126384" cy="3701868"/>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Leo’s dad has a long-term illness, and lately Leo has taken on more responsibilities at home. He helps with cooking, cleaning, and looking after his younger brother. He’s often tired and finds it hard to concentrate at school. He’s sometimes late for class and frequently gets in trouble for forgetting his tie. Most of his classmates don’t know what he’s dealing with, and Leo doesn’t know how to bring it up.</a:t>
            </a:r>
          </a:p>
          <a:p>
            <a:pPr algn="just">
              <a:lnSpc>
                <a:spcPts val="4910"/>
              </a:lnSpc>
            </a:pPr>
          </a:p>
        </p:txBody>
      </p:sp>
      <p:sp>
        <p:nvSpPr>
          <p:cNvPr name="TextBox 6" id="6"/>
          <p:cNvSpPr txBox="true"/>
          <p:nvPr/>
        </p:nvSpPr>
        <p:spPr>
          <a:xfrm rot="0">
            <a:off x="-641380" y="1095375"/>
            <a:ext cx="7620635"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SCENARIO: LEO</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3313539"/>
            <a:ext cx="16126384" cy="3701868"/>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Abby’s family just had a new baby. Her parents are busy and sleep-deprived, and the house feels chaotic. Sofia’s routines have changed — she’s helping more around the house and getting less attention. Sometimes she thinks the baby is cute, and other times she finds the baby quite annoying, particularly when it cries and keeps her up at night.</a:t>
            </a:r>
          </a:p>
          <a:p>
            <a:pPr algn="just">
              <a:lnSpc>
                <a:spcPts val="4910"/>
              </a:lnSpc>
            </a:pPr>
          </a:p>
        </p:txBody>
      </p:sp>
      <p:sp>
        <p:nvSpPr>
          <p:cNvPr name="TextBox 6" id="6"/>
          <p:cNvSpPr txBox="true"/>
          <p:nvPr/>
        </p:nvSpPr>
        <p:spPr>
          <a:xfrm rot="0">
            <a:off x="-641380" y="1095375"/>
            <a:ext cx="7620635"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SCENARIO: ABBY</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3313539"/>
            <a:ext cx="16126384" cy="3082743"/>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Amir’s family moved from Ramsey down to Port Erin. Amir had to leave behind close friends, a familiar school, and playing on a football team they loved. The new school feels unfamiliar, the rules are confusing, and making friends has been harder than expected - it’s year 11, and everyone seems set in their groups. </a:t>
            </a:r>
          </a:p>
          <a:p>
            <a:pPr algn="just">
              <a:lnSpc>
                <a:spcPts val="4910"/>
              </a:lnSpc>
            </a:pPr>
          </a:p>
        </p:txBody>
      </p:sp>
      <p:sp>
        <p:nvSpPr>
          <p:cNvPr name="TextBox 6" id="6"/>
          <p:cNvSpPr txBox="true"/>
          <p:nvPr/>
        </p:nvSpPr>
        <p:spPr>
          <a:xfrm rot="0">
            <a:off x="-641380" y="1095375"/>
            <a:ext cx="7620635"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SCENARIO: AMIR</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381361" y="1095375"/>
            <a:ext cx="10446174"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AVA’S SCENARIO - WHAT IS GRIEF?</a:t>
            </a:r>
          </a:p>
        </p:txBody>
      </p:sp>
      <p:sp>
        <p:nvSpPr>
          <p:cNvPr name="TextBox 6" id="6"/>
          <p:cNvSpPr txBox="true"/>
          <p:nvPr/>
        </p:nvSpPr>
        <p:spPr>
          <a:xfrm rot="0">
            <a:off x="1028700" y="2724163"/>
            <a:ext cx="16126384" cy="1225368"/>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Grief is a </a:t>
            </a:r>
            <a:r>
              <a:rPr lang="en-US" b="true" sz="3507" spc="-31" u="sng">
                <a:solidFill>
                  <a:srgbClr val="000000"/>
                </a:solidFill>
                <a:latin typeface="Glacial Indifference Bold"/>
                <a:ea typeface="Glacial Indifference Bold"/>
                <a:cs typeface="Glacial Indifference Bold"/>
                <a:sym typeface="Glacial Indifference Bold"/>
              </a:rPr>
              <a:t>natural response</a:t>
            </a:r>
            <a:r>
              <a:rPr lang="en-US" sz="3507" spc="-31">
                <a:solidFill>
                  <a:srgbClr val="000000"/>
                </a:solidFill>
                <a:latin typeface="Glacial Indifference"/>
                <a:ea typeface="Glacial Indifference"/>
                <a:cs typeface="Glacial Indifference"/>
                <a:sym typeface="Glacial Indifference"/>
              </a:rPr>
              <a:t> to experiencing a loss. Grief often includes physical, emotional, and behavioural changes.</a:t>
            </a:r>
          </a:p>
        </p:txBody>
      </p:sp>
      <p:sp>
        <p:nvSpPr>
          <p:cNvPr name="TextBox 7" id="7"/>
          <p:cNvSpPr txBox="true"/>
          <p:nvPr/>
        </p:nvSpPr>
        <p:spPr>
          <a:xfrm rot="0">
            <a:off x="1028700" y="4835356"/>
            <a:ext cx="16126384" cy="3701868"/>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Lots of different kinds of losses, and changes, can cause people to experience grief, including (but not limited to!):</a:t>
            </a:r>
          </a:p>
          <a:p>
            <a:pPr algn="just">
              <a:lnSpc>
                <a:spcPts val="4910"/>
              </a:lnSpc>
            </a:pP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death, including the death of a loved one and of pets</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loss of a relationship (divorce, separation), or a friendship </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loss of a job or a home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537582" y="5621967"/>
            <a:ext cx="6114744" cy="4114800"/>
          </a:xfrm>
          <a:custGeom>
            <a:avLst/>
            <a:gdLst/>
            <a:ahLst/>
            <a:cxnLst/>
            <a:rect r="r" b="b" t="t" l="l"/>
            <a:pathLst>
              <a:path h="4114800" w="6114744">
                <a:moveTo>
                  <a:pt x="0" y="0"/>
                </a:moveTo>
                <a:lnTo>
                  <a:pt x="6114744" y="0"/>
                </a:lnTo>
                <a:lnTo>
                  <a:pt x="611474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416030" y="1095375"/>
            <a:ext cx="3720351"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ACTIVITY</a:t>
            </a:r>
          </a:p>
        </p:txBody>
      </p:sp>
      <p:sp>
        <p:nvSpPr>
          <p:cNvPr name="TextBox 7" id="7"/>
          <p:cNvSpPr txBox="true"/>
          <p:nvPr/>
        </p:nvSpPr>
        <p:spPr>
          <a:xfrm rot="0">
            <a:off x="3428639" y="3842365"/>
            <a:ext cx="10446174" cy="2151150"/>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GRIEF FEELS LIKE...</a:t>
            </a:r>
          </a:p>
          <a:p>
            <a:pPr algn="ctr">
              <a:lnSpc>
                <a:spcPts val="5558"/>
              </a:lnSpc>
            </a:pPr>
          </a:p>
          <a:p>
            <a:pPr algn="ctr">
              <a:lnSpc>
                <a:spcPts val="5558"/>
              </a:lnSpc>
            </a:pPr>
            <a:r>
              <a:rPr lang="en-US" sz="5293">
                <a:solidFill>
                  <a:srgbClr val="000000"/>
                </a:solidFill>
                <a:latin typeface="Bobby Jones Soft"/>
                <a:ea typeface="Bobby Jones Soft"/>
                <a:cs typeface="Bobby Jones Soft"/>
                <a:sym typeface="Bobby Jones Soft"/>
              </a:rPr>
              <a:t>GRIEF LOOKS LIKE...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4267791" y="1976495"/>
            <a:ext cx="9752417" cy="7281805"/>
          </a:xfrm>
          <a:custGeom>
            <a:avLst/>
            <a:gdLst/>
            <a:ahLst/>
            <a:cxnLst/>
            <a:rect r="r" b="b" t="t" l="l"/>
            <a:pathLst>
              <a:path h="7281805" w="9752417">
                <a:moveTo>
                  <a:pt x="0" y="0"/>
                </a:moveTo>
                <a:lnTo>
                  <a:pt x="9752418" y="0"/>
                </a:lnTo>
                <a:lnTo>
                  <a:pt x="9752418" y="7281805"/>
                </a:lnTo>
                <a:lnTo>
                  <a:pt x="0" y="7281805"/>
                </a:lnTo>
                <a:lnTo>
                  <a:pt x="0" y="0"/>
                </a:lnTo>
                <a:close/>
              </a:path>
            </a:pathLst>
          </a:custGeom>
          <a:blipFill>
            <a:blip r:embed="rId3"/>
            <a:stretch>
              <a:fillRect l="0" t="0" r="0" b="0"/>
            </a:stretch>
          </a:blipFill>
          <a:ln cap="sq">
            <a:noFill/>
            <a:prstDash val="solid"/>
            <a:miter/>
          </a:ln>
        </p:spPr>
      </p:sp>
      <p:sp>
        <p:nvSpPr>
          <p:cNvPr name="TextBox 6" id="6"/>
          <p:cNvSpPr txBox="true"/>
          <p:nvPr/>
        </p:nvSpPr>
        <p:spPr>
          <a:xfrm rot="0">
            <a:off x="4062359" y="952500"/>
            <a:ext cx="10163283" cy="606243"/>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“The Weight Of Grief” - sculpture by Celeste Roberge</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graphicFrame>
        <p:nvGraphicFramePr>
          <p:cNvPr name="Table 5" id="5"/>
          <p:cNvGraphicFramePr>
            <a:graphicFrameLocks noGrp="true"/>
          </p:cNvGraphicFramePr>
          <p:nvPr/>
        </p:nvGraphicFramePr>
        <p:xfrm>
          <a:off x="834667" y="304800"/>
          <a:ext cx="16618666" cy="9677400"/>
        </p:xfrm>
        <a:graphic>
          <a:graphicData uri="http://schemas.openxmlformats.org/drawingml/2006/table">
            <a:tbl>
              <a:tblPr/>
              <a:tblGrid>
                <a:gridCol w="2416506"/>
                <a:gridCol w="12853268"/>
                <a:gridCol w="1348893"/>
              </a:tblGrid>
              <a:tr h="822388">
                <a:tc>
                  <a:txBody>
                    <a:bodyPr anchor="t" rtlCol="false"/>
                    <a:lstStyle/>
                    <a:p>
                      <a:pPr algn="ctr">
                        <a:lnSpc>
                          <a:spcPts val="3079"/>
                        </a:lnSpc>
                        <a:defRPr/>
                      </a:pPr>
                      <a:r>
                        <a:rPr lang="en-US" sz="2199" b="true">
                          <a:solidFill>
                            <a:srgbClr val="000000"/>
                          </a:solidFill>
                          <a:latin typeface="Glacial Indifference Bold"/>
                          <a:ea typeface="Glacial Indifference Bold"/>
                          <a:cs typeface="Glacial Indifference Bold"/>
                          <a:sym typeface="Glacial Indifference Bold"/>
                        </a:rPr>
                        <a:t>Activity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b="true">
                          <a:solidFill>
                            <a:srgbClr val="000000"/>
                          </a:solidFill>
                          <a:latin typeface="Glacial Indifference Bold"/>
                          <a:ea typeface="Glacial Indifference Bold"/>
                          <a:cs typeface="Glacial Indifference Bold"/>
                          <a:sym typeface="Glacial Indifference Bold"/>
                        </a:rPr>
                        <a:t>Description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b="true">
                          <a:solidFill>
                            <a:srgbClr val="000000"/>
                          </a:solidFill>
                          <a:latin typeface="Glacial Indifference Bold"/>
                          <a:ea typeface="Glacial Indifference Bold"/>
                          <a:cs typeface="Glacial Indifference Bold"/>
                          <a:sym typeface="Glacial Indifference Bold"/>
                        </a:rPr>
                        <a:t>Timing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22388">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Introduction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Students to complete do it now task. Introduce lesson and learning objectives.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5 mins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606525">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Family/changes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Briefly ask the class to describe a family - make the point that all families are different, coming in all shapes/sizes/types. Just like families are different, so are the changes they may go through. Ask students to refer back to the do it now task - which changes did they identify?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5 mins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606525">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Change scenarios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Split class into small groups, providing each with a scenario (on handout). Students should reflect on the character in the scenario and use questions on slide 11 to prompt discussion. After a few minutes, have whole class feedback.</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10 mins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390662">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Grief</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Explain you are going to examine Ava’s experience more closely and look at grief. Share definition of grief. Using a sheet of paper, ask students to draw someone who is grieving - what do they look/act like? How would we know they’re grieving? What might be going on inside? Ask students to share their drawings if they are comfortable, but do not force it. Show picture on slide 19 and ask for class reactions.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15 mins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606525">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Coping strategies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Can be done as whole class or small groups/pairs. Ask students to review list of coping strategies (separate handout) and consider the pros/cons of each. Make the point that there is no one right or wrong way to deal with changes/grief. Share signposting slide.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10 mins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22388">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Reflection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Ask students to reflect on the session using ASK.</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079"/>
                        </a:lnSpc>
                        <a:defRPr/>
                      </a:pPr>
                      <a:r>
                        <a:rPr lang="en-US" sz="2199">
                          <a:solidFill>
                            <a:srgbClr val="000000"/>
                          </a:solidFill>
                          <a:latin typeface="Glacial Indifference"/>
                          <a:ea typeface="Glacial Indifference"/>
                          <a:cs typeface="Glacial Indifference"/>
                          <a:sym typeface="Glacial Indifference"/>
                        </a:rPr>
                        <a:t>5 mins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920819" y="734136"/>
            <a:ext cx="14100787" cy="8801394"/>
          </a:xfrm>
          <a:custGeom>
            <a:avLst/>
            <a:gdLst/>
            <a:ahLst/>
            <a:cxnLst/>
            <a:rect r="r" b="b" t="t" l="l"/>
            <a:pathLst>
              <a:path h="8801394" w="14100787">
                <a:moveTo>
                  <a:pt x="0" y="0"/>
                </a:moveTo>
                <a:lnTo>
                  <a:pt x="14100787" y="0"/>
                </a:lnTo>
                <a:lnTo>
                  <a:pt x="14100787" y="8801394"/>
                </a:lnTo>
                <a:lnTo>
                  <a:pt x="0" y="8801394"/>
                </a:lnTo>
                <a:lnTo>
                  <a:pt x="0" y="0"/>
                </a:lnTo>
                <a:close/>
              </a:path>
            </a:pathLst>
          </a:custGeom>
          <a:blipFill>
            <a:blip r:embed="rId3"/>
            <a:stretch>
              <a:fillRect l="0" t="-3545" r="0" b="-3742"/>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263343" y="4977267"/>
            <a:ext cx="6166594" cy="4114800"/>
          </a:xfrm>
          <a:custGeom>
            <a:avLst/>
            <a:gdLst/>
            <a:ahLst/>
            <a:cxnLst/>
            <a:rect r="r" b="b" t="t" l="l"/>
            <a:pathLst>
              <a:path h="4114800" w="6166594">
                <a:moveTo>
                  <a:pt x="0" y="0"/>
                </a:moveTo>
                <a:lnTo>
                  <a:pt x="6166594" y="0"/>
                </a:lnTo>
                <a:lnTo>
                  <a:pt x="6166594" y="4114800"/>
                </a:lnTo>
                <a:lnTo>
                  <a:pt x="0" y="4114800"/>
                </a:lnTo>
                <a:lnTo>
                  <a:pt x="0" y="0"/>
                </a:lnTo>
                <a:close/>
              </a:path>
            </a:pathLst>
          </a:custGeom>
          <a:blipFill>
            <a:blip r:embed="rId3"/>
            <a:stretch>
              <a:fillRect l="0" t="0" r="0" b="0"/>
            </a:stretch>
          </a:blipFill>
        </p:spPr>
      </p:sp>
      <p:sp>
        <p:nvSpPr>
          <p:cNvPr name="Freeform 6" id="6"/>
          <p:cNvSpPr/>
          <p:nvPr/>
        </p:nvSpPr>
        <p:spPr>
          <a:xfrm flipH="false" flipV="false" rot="0">
            <a:off x="635674" y="5057139"/>
            <a:ext cx="6046895" cy="4034928"/>
          </a:xfrm>
          <a:custGeom>
            <a:avLst/>
            <a:gdLst/>
            <a:ahLst/>
            <a:cxnLst/>
            <a:rect r="r" b="b" t="t" l="l"/>
            <a:pathLst>
              <a:path h="4034928" w="6046895">
                <a:moveTo>
                  <a:pt x="0" y="0"/>
                </a:moveTo>
                <a:lnTo>
                  <a:pt x="6046895" y="0"/>
                </a:lnTo>
                <a:lnTo>
                  <a:pt x="6046895" y="4034928"/>
                </a:lnTo>
                <a:lnTo>
                  <a:pt x="0" y="4034928"/>
                </a:lnTo>
                <a:lnTo>
                  <a:pt x="0" y="0"/>
                </a:lnTo>
                <a:close/>
              </a:path>
            </a:pathLst>
          </a:custGeom>
          <a:blipFill>
            <a:blip r:embed="rId4"/>
            <a:stretch>
              <a:fillRect l="0" t="0" r="0" b="0"/>
            </a:stretch>
          </a:blipFill>
        </p:spPr>
      </p:sp>
      <p:sp>
        <p:nvSpPr>
          <p:cNvPr name="Freeform 7" id="7"/>
          <p:cNvSpPr/>
          <p:nvPr/>
        </p:nvSpPr>
        <p:spPr>
          <a:xfrm flipH="false" flipV="false" rot="0">
            <a:off x="7075595" y="5057139"/>
            <a:ext cx="3555008" cy="4201161"/>
          </a:xfrm>
          <a:custGeom>
            <a:avLst/>
            <a:gdLst/>
            <a:ahLst/>
            <a:cxnLst/>
            <a:rect r="r" b="b" t="t" l="l"/>
            <a:pathLst>
              <a:path h="4201161" w="3555008">
                <a:moveTo>
                  <a:pt x="0" y="0"/>
                </a:moveTo>
                <a:lnTo>
                  <a:pt x="3555009" y="0"/>
                </a:lnTo>
                <a:lnTo>
                  <a:pt x="3555009" y="4201161"/>
                </a:lnTo>
                <a:lnTo>
                  <a:pt x="0" y="4201161"/>
                </a:lnTo>
                <a:lnTo>
                  <a:pt x="0" y="0"/>
                </a:lnTo>
                <a:close/>
              </a:path>
            </a:pathLst>
          </a:custGeom>
          <a:blipFill>
            <a:blip r:embed="rId5"/>
            <a:stretch>
              <a:fillRect l="0" t="0" r="-77042" b="0"/>
            </a:stretch>
          </a:blipFill>
        </p:spPr>
      </p:sp>
      <p:sp>
        <p:nvSpPr>
          <p:cNvPr name="Freeform 8" id="8"/>
          <p:cNvSpPr/>
          <p:nvPr/>
        </p:nvSpPr>
        <p:spPr>
          <a:xfrm flipH="false" flipV="false" rot="0">
            <a:off x="9819228" y="924426"/>
            <a:ext cx="7191718" cy="3640532"/>
          </a:xfrm>
          <a:custGeom>
            <a:avLst/>
            <a:gdLst/>
            <a:ahLst/>
            <a:cxnLst/>
            <a:rect r="r" b="b" t="t" l="l"/>
            <a:pathLst>
              <a:path h="3640532" w="7191718">
                <a:moveTo>
                  <a:pt x="0" y="0"/>
                </a:moveTo>
                <a:lnTo>
                  <a:pt x="7191718" y="0"/>
                </a:lnTo>
                <a:lnTo>
                  <a:pt x="7191718" y="3640532"/>
                </a:lnTo>
                <a:lnTo>
                  <a:pt x="0" y="3640532"/>
                </a:lnTo>
                <a:lnTo>
                  <a:pt x="0" y="0"/>
                </a:lnTo>
                <a:close/>
              </a:path>
            </a:pathLst>
          </a:custGeom>
          <a:blipFill>
            <a:blip r:embed="rId6"/>
            <a:stretch>
              <a:fillRect l="-7991" t="0" r="0" b="0"/>
            </a:stretch>
          </a:blipFill>
        </p:spPr>
      </p:sp>
      <p:sp>
        <p:nvSpPr>
          <p:cNvPr name="TextBox 9" id="9"/>
          <p:cNvSpPr txBox="true"/>
          <p:nvPr/>
        </p:nvSpPr>
        <p:spPr>
          <a:xfrm rot="0">
            <a:off x="1402909" y="2793680"/>
            <a:ext cx="8236319" cy="1385496"/>
          </a:xfrm>
          <a:prstGeom prst="rect">
            <a:avLst/>
          </a:prstGeom>
        </p:spPr>
        <p:txBody>
          <a:bodyPr anchor="t" rtlCol="false" tIns="0" lIns="0" bIns="0" rIns="0">
            <a:spAutoFit/>
          </a:bodyPr>
          <a:lstStyle/>
          <a:p>
            <a:pPr algn="just">
              <a:lnSpc>
                <a:spcPts val="5553"/>
              </a:lnSpc>
            </a:pPr>
            <a:r>
              <a:rPr lang="en-US" sz="3966" spc="-35">
                <a:solidFill>
                  <a:srgbClr val="000000"/>
                </a:solidFill>
                <a:latin typeface="Glacial Indifference"/>
                <a:ea typeface="Glacial Indifference"/>
                <a:cs typeface="Glacial Indifference"/>
                <a:sym typeface="Glacial Indifference"/>
              </a:rPr>
              <a:t>Review the list of coping strategies and discuss the pros/cons of each. </a:t>
            </a:r>
          </a:p>
        </p:txBody>
      </p:sp>
      <p:sp>
        <p:nvSpPr>
          <p:cNvPr name="TextBox 10" id="10"/>
          <p:cNvSpPr txBox="true"/>
          <p:nvPr/>
        </p:nvSpPr>
        <p:spPr>
          <a:xfrm rot="0">
            <a:off x="1028700" y="1095375"/>
            <a:ext cx="8244680"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ACTIVITY: COPING STRATEGIES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a:hlinkClick r:id="rId3" tooltip="https://www.cruse.org.im"/>
            </p:cNvPr>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2355567" y="4871564"/>
            <a:ext cx="4220308" cy="4114800"/>
          </a:xfrm>
          <a:custGeom>
            <a:avLst/>
            <a:gdLst/>
            <a:ahLst/>
            <a:cxnLst/>
            <a:rect r="r" b="b" t="t" l="l"/>
            <a:pathLst>
              <a:path h="4114800" w="4220308">
                <a:moveTo>
                  <a:pt x="0" y="0"/>
                </a:moveTo>
                <a:lnTo>
                  <a:pt x="4220308" y="0"/>
                </a:lnTo>
                <a:lnTo>
                  <a:pt x="42203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028700" y="1712621"/>
            <a:ext cx="15953038" cy="3082743"/>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Winston’s Wish: https://winstonswish.org/ </a:t>
            </a:r>
          </a:p>
          <a:p>
            <a:pPr algn="just">
              <a:lnSpc>
                <a:spcPts val="4910"/>
              </a:lnSpc>
            </a:pPr>
          </a:p>
          <a:p>
            <a:pPr algn="just">
              <a:lnSpc>
                <a:spcPts val="4910"/>
              </a:lnSpc>
            </a:pPr>
            <a:r>
              <a:rPr lang="en-US" sz="3507" spc="-31">
                <a:solidFill>
                  <a:srgbClr val="000000"/>
                </a:solidFill>
                <a:latin typeface="Glacial Indifference"/>
                <a:ea typeface="Glacial Indifference"/>
                <a:cs typeface="Glacial Indifference"/>
                <a:sym typeface="Glacial Indifference"/>
              </a:rPr>
              <a:t>Child Bereavement UK: https://www.childbereavementuk.org/</a:t>
            </a:r>
          </a:p>
          <a:p>
            <a:pPr algn="just">
              <a:lnSpc>
                <a:spcPts val="4910"/>
              </a:lnSpc>
            </a:pPr>
          </a:p>
          <a:p>
            <a:pPr algn="just">
              <a:lnSpc>
                <a:spcPts val="4910"/>
              </a:lnSpc>
            </a:pPr>
            <a:r>
              <a:rPr lang="en-US" sz="3507" spc="-31">
                <a:solidFill>
                  <a:srgbClr val="000000"/>
                </a:solidFill>
                <a:latin typeface="Glacial Indifference"/>
                <a:ea typeface="Glacial Indifference"/>
                <a:cs typeface="Glacial Indifference"/>
                <a:sym typeface="Glacial Indifference"/>
              </a:rPr>
              <a:t>Childline: https://www.childline.org.uk/</a:t>
            </a:r>
          </a:p>
        </p:txBody>
      </p:sp>
      <p:sp>
        <p:nvSpPr>
          <p:cNvPr name="TextBox 7" id="7"/>
          <p:cNvSpPr txBox="true"/>
          <p:nvPr/>
        </p:nvSpPr>
        <p:spPr>
          <a:xfrm rot="0">
            <a:off x="-832061" y="800687"/>
            <a:ext cx="8244680"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ONLINE SUPPORT</a:t>
            </a:r>
          </a:p>
        </p:txBody>
      </p:sp>
      <p:sp>
        <p:nvSpPr>
          <p:cNvPr name="TextBox 8" id="8"/>
          <p:cNvSpPr txBox="true"/>
          <p:nvPr/>
        </p:nvSpPr>
        <p:spPr>
          <a:xfrm rot="0">
            <a:off x="-471645" y="5367013"/>
            <a:ext cx="8244680" cy="739833"/>
          </a:xfrm>
          <a:prstGeom prst="rect">
            <a:avLst/>
          </a:prstGeom>
        </p:spPr>
        <p:txBody>
          <a:bodyPr anchor="t" rtlCol="false" tIns="0" lIns="0" bIns="0" rIns="0">
            <a:spAutoFit/>
          </a:bodyPr>
          <a:lstStyle/>
          <a:p>
            <a:pPr algn="ctr">
              <a:lnSpc>
                <a:spcPts val="5558"/>
              </a:lnSpc>
            </a:pPr>
            <a:r>
              <a:rPr lang="en-US" sz="5293">
                <a:solidFill>
                  <a:srgbClr val="000000"/>
                </a:solidFill>
                <a:latin typeface="Bobby Jones Soft"/>
                <a:ea typeface="Bobby Jones Soft"/>
                <a:cs typeface="Bobby Jones Soft"/>
                <a:sym typeface="Bobby Jones Soft"/>
              </a:rPr>
              <a:t>ON ISLAND SUPPORT</a:t>
            </a:r>
          </a:p>
        </p:txBody>
      </p:sp>
      <p:sp>
        <p:nvSpPr>
          <p:cNvPr name="TextBox 9" id="9"/>
          <p:cNvSpPr txBox="true"/>
          <p:nvPr/>
        </p:nvSpPr>
        <p:spPr>
          <a:xfrm rot="0">
            <a:off x="1028700" y="6278296"/>
            <a:ext cx="15953038" cy="3082743"/>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Cruse - https://www.cruse.org.im/</a:t>
            </a:r>
          </a:p>
          <a:p>
            <a:pPr algn="just">
              <a:lnSpc>
                <a:spcPts val="4910"/>
              </a:lnSpc>
            </a:pPr>
          </a:p>
          <a:p>
            <a:pPr algn="just">
              <a:lnSpc>
                <a:spcPts val="4910"/>
              </a:lnSpc>
            </a:pPr>
            <a:r>
              <a:rPr lang="en-US" sz="3507" spc="-31">
                <a:solidFill>
                  <a:srgbClr val="000000"/>
                </a:solidFill>
                <a:latin typeface="Glacial Indifference"/>
                <a:ea typeface="Glacial Indifference"/>
                <a:cs typeface="Glacial Indifference"/>
                <a:sym typeface="Glacial Indifference"/>
              </a:rPr>
              <a:t>Isle Listen</a:t>
            </a:r>
          </a:p>
          <a:p>
            <a:pPr algn="just">
              <a:lnSpc>
                <a:spcPts val="4910"/>
              </a:lnSpc>
            </a:pPr>
          </a:p>
          <a:p>
            <a:pPr algn="just">
              <a:lnSpc>
                <a:spcPts val="4910"/>
              </a:lnSpc>
            </a:pPr>
            <a:r>
              <a:rPr lang="en-US" sz="3507" spc="-31">
                <a:solidFill>
                  <a:srgbClr val="000000"/>
                </a:solidFill>
                <a:latin typeface="Glacial Indifference"/>
                <a:ea typeface="Glacial Indifference"/>
                <a:cs typeface="Glacial Indifference"/>
                <a:sym typeface="Glacial Indifference"/>
              </a:rPr>
              <a:t>Or speak to a trusted adult at home or at school.</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sp>
        <p:nvSpPr>
          <p:cNvPr name="Freeform 2" id="2"/>
          <p:cNvSpPr/>
          <p:nvPr/>
        </p:nvSpPr>
        <p:spPr>
          <a:xfrm flipH="false" flipV="false" rot="0">
            <a:off x="141485" y="79585"/>
            <a:ext cx="18005030" cy="10127829"/>
          </a:xfrm>
          <a:custGeom>
            <a:avLst/>
            <a:gdLst/>
            <a:ahLst/>
            <a:cxnLst/>
            <a:rect r="r" b="b" t="t" l="l"/>
            <a:pathLst>
              <a:path h="10127829" w="18005030">
                <a:moveTo>
                  <a:pt x="0" y="0"/>
                </a:moveTo>
                <a:lnTo>
                  <a:pt x="18005030" y="0"/>
                </a:lnTo>
                <a:lnTo>
                  <a:pt x="18005030" y="10127830"/>
                </a:lnTo>
                <a:lnTo>
                  <a:pt x="0" y="10127830"/>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501946">
            <a:off x="1197015" y="962028"/>
            <a:ext cx="1561316" cy="1617182"/>
          </a:xfrm>
          <a:custGeom>
            <a:avLst/>
            <a:gdLst/>
            <a:ahLst/>
            <a:cxnLst/>
            <a:rect r="r" b="b" t="t" l="l"/>
            <a:pathLst>
              <a:path h="1617182" w="1561316">
                <a:moveTo>
                  <a:pt x="0" y="0"/>
                </a:moveTo>
                <a:lnTo>
                  <a:pt x="1561316" y="0"/>
                </a:lnTo>
                <a:lnTo>
                  <a:pt x="1561316" y="1617183"/>
                </a:lnTo>
                <a:lnTo>
                  <a:pt x="0" y="16171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844798" y="2976016"/>
            <a:ext cx="15016199" cy="1780541"/>
          </a:xfrm>
          <a:prstGeom prst="rect">
            <a:avLst/>
          </a:prstGeom>
        </p:spPr>
        <p:txBody>
          <a:bodyPr anchor="t" rtlCol="false" tIns="0" lIns="0" bIns="0" rIns="0">
            <a:spAutoFit/>
          </a:bodyPr>
          <a:lstStyle/>
          <a:p>
            <a:pPr algn="ctr">
              <a:lnSpc>
                <a:spcPts val="4759"/>
              </a:lnSpc>
              <a:spcBef>
                <a:spcPct val="0"/>
              </a:spcBef>
            </a:pPr>
            <a:r>
              <a:rPr lang="en-US" sz="3399">
                <a:solidFill>
                  <a:srgbClr val="000000"/>
                </a:solidFill>
                <a:latin typeface="Glacial Indifference"/>
                <a:ea typeface="Glacial Indifference"/>
                <a:cs typeface="Glacial Indifference"/>
                <a:sym typeface="Glacial Indifference"/>
              </a:rPr>
              <a:t>Families can change in lots of ways—some joyful, some challenging. </a:t>
            </a:r>
          </a:p>
          <a:p>
            <a:pPr algn="ctr">
              <a:lnSpc>
                <a:spcPts val="4759"/>
              </a:lnSpc>
            </a:pPr>
            <a:r>
              <a:rPr lang="en-US" sz="3399">
                <a:solidFill>
                  <a:srgbClr val="000000"/>
                </a:solidFill>
                <a:latin typeface="Glacial Indifference"/>
                <a:ea typeface="Glacial Indifference"/>
                <a:cs typeface="Glacial Indifference"/>
                <a:sym typeface="Glacial Indifference"/>
              </a:rPr>
              <a:t>Create a mind map to answer the following questions:</a:t>
            </a:r>
          </a:p>
          <a:p>
            <a:pPr algn="l">
              <a:lnSpc>
                <a:spcPts val="4759"/>
              </a:lnSpc>
            </a:pPr>
          </a:p>
        </p:txBody>
      </p:sp>
      <p:sp>
        <p:nvSpPr>
          <p:cNvPr name="Freeform 7" id="7"/>
          <p:cNvSpPr/>
          <p:nvPr/>
        </p:nvSpPr>
        <p:spPr>
          <a:xfrm flipH="false" flipV="false" rot="0">
            <a:off x="11229104" y="5143500"/>
            <a:ext cx="5225143" cy="4114800"/>
          </a:xfrm>
          <a:custGeom>
            <a:avLst/>
            <a:gdLst/>
            <a:ahLst/>
            <a:cxnLst/>
            <a:rect r="r" b="b" t="t" l="l"/>
            <a:pathLst>
              <a:path h="4114800" w="5225143">
                <a:moveTo>
                  <a:pt x="0" y="0"/>
                </a:moveTo>
                <a:lnTo>
                  <a:pt x="5225143" y="0"/>
                </a:lnTo>
                <a:lnTo>
                  <a:pt x="5225143" y="4114800"/>
                </a:lnTo>
                <a:lnTo>
                  <a:pt x="0" y="4114800"/>
                </a:lnTo>
                <a:lnTo>
                  <a:pt x="0" y="0"/>
                </a:lnTo>
                <a:close/>
              </a:path>
            </a:pathLst>
          </a:custGeom>
          <a:blipFill>
            <a:blip r:embed="rId5"/>
            <a:stretch>
              <a:fillRect l="0" t="0" r="0" b="0"/>
            </a:stretch>
          </a:blipFill>
        </p:spPr>
      </p:sp>
      <p:sp>
        <p:nvSpPr>
          <p:cNvPr name="TextBox 8" id="8"/>
          <p:cNvSpPr txBox="true"/>
          <p:nvPr/>
        </p:nvSpPr>
        <p:spPr>
          <a:xfrm rot="0">
            <a:off x="881508" y="1151811"/>
            <a:ext cx="7449280" cy="1104267"/>
          </a:xfrm>
          <a:prstGeom prst="rect">
            <a:avLst/>
          </a:prstGeom>
        </p:spPr>
        <p:txBody>
          <a:bodyPr anchor="t" rtlCol="false" tIns="0" lIns="0" bIns="0" rIns="0">
            <a:spAutoFit/>
          </a:bodyPr>
          <a:lstStyle/>
          <a:p>
            <a:pPr algn="ctr">
              <a:lnSpc>
                <a:spcPts val="8959"/>
              </a:lnSpc>
            </a:pPr>
            <a:r>
              <a:rPr lang="en-US" sz="6399">
                <a:solidFill>
                  <a:srgbClr val="000000"/>
                </a:solidFill>
                <a:latin typeface="Bobby Jones Soft"/>
                <a:ea typeface="Bobby Jones Soft"/>
                <a:cs typeface="Bobby Jones Soft"/>
                <a:sym typeface="Bobby Jones Soft"/>
              </a:rPr>
              <a:t>do it now</a:t>
            </a:r>
          </a:p>
        </p:txBody>
      </p:sp>
      <p:sp>
        <p:nvSpPr>
          <p:cNvPr name="TextBox 9" id="9"/>
          <p:cNvSpPr txBox="true"/>
          <p:nvPr/>
        </p:nvSpPr>
        <p:spPr>
          <a:xfrm rot="0">
            <a:off x="1087678" y="5480457"/>
            <a:ext cx="9175430" cy="2986550"/>
          </a:xfrm>
          <a:prstGeom prst="rect">
            <a:avLst/>
          </a:prstGeom>
        </p:spPr>
        <p:txBody>
          <a:bodyPr anchor="t" rtlCol="false" tIns="0" lIns="0" bIns="0" rIns="0">
            <a:spAutoFit/>
          </a:bodyPr>
          <a:lstStyle/>
          <a:p>
            <a:pPr algn="l" marL="738313" indent="-369156" lvl="1">
              <a:lnSpc>
                <a:spcPts val="4787"/>
              </a:lnSpc>
              <a:buFont typeface="Arial"/>
              <a:buChar char="•"/>
            </a:pPr>
            <a:r>
              <a:rPr lang="en-US" sz="3419">
                <a:solidFill>
                  <a:srgbClr val="000000"/>
                </a:solidFill>
                <a:latin typeface="Glacial Indifference"/>
                <a:ea typeface="Glacial Indifference"/>
                <a:cs typeface="Glacial Indifference"/>
                <a:sym typeface="Glacial Indifference"/>
              </a:rPr>
              <a:t>What kinds of changes do you think families could experience over time?</a:t>
            </a:r>
          </a:p>
          <a:p>
            <a:pPr algn="l">
              <a:lnSpc>
                <a:spcPts val="4787"/>
              </a:lnSpc>
            </a:pPr>
          </a:p>
          <a:p>
            <a:pPr algn="l" marL="738313" indent="-369156" lvl="1">
              <a:lnSpc>
                <a:spcPts val="4787"/>
              </a:lnSpc>
              <a:buFont typeface="Arial"/>
              <a:buChar char="•"/>
            </a:pPr>
            <a:r>
              <a:rPr lang="en-US" sz="3419">
                <a:solidFill>
                  <a:srgbClr val="000000"/>
                </a:solidFill>
                <a:latin typeface="Glacial Indifference"/>
                <a:ea typeface="Glacial Indifference"/>
                <a:cs typeface="Glacial Indifference"/>
                <a:sym typeface="Glacial Indifference"/>
              </a:rPr>
              <a:t>What impact do you think these changes might have on someone your age?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1538069" y="2591320"/>
            <a:ext cx="15216514" cy="1388038"/>
          </a:xfrm>
          <a:prstGeom prst="rect">
            <a:avLst/>
          </a:prstGeom>
        </p:spPr>
        <p:txBody>
          <a:bodyPr anchor="t" rtlCol="false" tIns="0" lIns="0" bIns="0" rIns="0">
            <a:spAutoFit/>
          </a:bodyPr>
          <a:lstStyle/>
          <a:p>
            <a:pPr algn="ctr">
              <a:lnSpc>
                <a:spcPts val="10354"/>
              </a:lnSpc>
            </a:pPr>
            <a:r>
              <a:rPr lang="en-US" sz="9861">
                <a:solidFill>
                  <a:srgbClr val="000000"/>
                </a:solidFill>
                <a:latin typeface="Bobby Jones Soft"/>
                <a:ea typeface="Bobby Jones Soft"/>
                <a:cs typeface="Bobby Jones Soft"/>
                <a:sym typeface="Bobby Jones Soft"/>
              </a:rPr>
              <a:t>FAMILY CHANGES &amp; GRIEF</a:t>
            </a:r>
          </a:p>
        </p:txBody>
      </p:sp>
      <p:sp>
        <p:nvSpPr>
          <p:cNvPr name="TextBox 7" id="7"/>
          <p:cNvSpPr txBox="true"/>
          <p:nvPr/>
        </p:nvSpPr>
        <p:spPr>
          <a:xfrm rot="0">
            <a:off x="4405441" y="5588722"/>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11</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35674" y="3155417"/>
            <a:ext cx="16848291" cy="6221683"/>
          </a:xfrm>
          <a:prstGeom prst="rect">
            <a:avLst/>
          </a:prstGeom>
        </p:spPr>
        <p:txBody>
          <a:bodyPr anchor="t" rtlCol="false" tIns="0" lIns="0" bIns="0" rIns="0">
            <a:spAutoFit/>
          </a:bodyPr>
          <a:lstStyle/>
          <a:p>
            <a:pPr algn="just" marL="813808" indent="-406904" lvl="1">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identify the different types of changes a family may experience and discuss the emotional/practical impacts of these changes on young people</a:t>
            </a:r>
          </a:p>
          <a:p>
            <a:pPr algn="just">
              <a:lnSpc>
                <a:spcPts val="7086"/>
              </a:lnSpc>
            </a:pPr>
          </a:p>
          <a:p>
            <a:pPr algn="just" marL="813808" indent="-406904" lvl="1">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describe some healthy ways to manage changes, including bereavement</a:t>
            </a:r>
          </a:p>
          <a:p>
            <a:pPr algn="just">
              <a:lnSpc>
                <a:spcPts val="7086"/>
              </a:lnSpc>
            </a:pPr>
          </a:p>
          <a:p>
            <a:pPr algn="just" marL="813808" indent="-406904" lvl="1">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identify sources of support within schools and the wider community</a:t>
            </a:r>
          </a:p>
          <a:p>
            <a:pPr algn="just">
              <a:lnSpc>
                <a:spcPts val="7086"/>
              </a:lnSpc>
            </a:pPr>
          </a:p>
        </p:txBody>
      </p:sp>
      <p:sp>
        <p:nvSpPr>
          <p:cNvPr name="TextBox 6" id="6"/>
          <p:cNvSpPr txBox="true"/>
          <p:nvPr/>
        </p:nvSpPr>
        <p:spPr>
          <a:xfrm rot="0">
            <a:off x="1028700" y="895350"/>
            <a:ext cx="7449280" cy="1104267"/>
          </a:xfrm>
          <a:prstGeom prst="rect">
            <a:avLst/>
          </a:prstGeom>
        </p:spPr>
        <p:txBody>
          <a:bodyPr anchor="t" rtlCol="false" tIns="0" lIns="0" bIns="0" rIns="0">
            <a:spAutoFit/>
          </a:bodyPr>
          <a:lstStyle/>
          <a:p>
            <a:pPr algn="ctr">
              <a:lnSpc>
                <a:spcPts val="8959"/>
              </a:lnSpc>
            </a:pPr>
            <a:r>
              <a:rPr lang="en-US" sz="6399">
                <a:solidFill>
                  <a:srgbClr val="000000"/>
                </a:solidFill>
                <a:latin typeface="Bobby Jones Soft"/>
                <a:ea typeface="Bobby Jones Soft"/>
                <a:cs typeface="Bobby Jones Soft"/>
                <a:sym typeface="Bobby Jones Soft"/>
              </a:rPr>
              <a:t>learning objectives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4470107" y="4076926"/>
            <a:ext cx="8574178" cy="840749"/>
          </a:xfrm>
          <a:prstGeom prst="rect">
            <a:avLst/>
          </a:prstGeom>
        </p:spPr>
        <p:txBody>
          <a:bodyPr anchor="t" rtlCol="false" tIns="0" lIns="0" bIns="0" rIns="0">
            <a:spAutoFit/>
          </a:bodyPr>
          <a:lstStyle/>
          <a:p>
            <a:pPr algn="ctr">
              <a:lnSpc>
                <a:spcPts val="6254"/>
              </a:lnSpc>
            </a:pPr>
            <a:r>
              <a:rPr lang="en-US" sz="5956">
                <a:solidFill>
                  <a:srgbClr val="000000"/>
                </a:solidFill>
                <a:latin typeface="Bobby Jones Soft"/>
                <a:ea typeface="Bobby Jones Soft"/>
                <a:cs typeface="Bobby Jones Soft"/>
                <a:sym typeface="Bobby Jones Soft"/>
              </a:rPr>
              <a:t>WHAT IS A FAMILY?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232496" y="2641847"/>
            <a:ext cx="5586638" cy="3861764"/>
          </a:xfrm>
          <a:custGeom>
            <a:avLst/>
            <a:gdLst/>
            <a:ahLst/>
            <a:cxnLst/>
            <a:rect r="r" b="b" t="t" l="l"/>
            <a:pathLst>
              <a:path h="3861764" w="5586638">
                <a:moveTo>
                  <a:pt x="0" y="0"/>
                </a:moveTo>
                <a:lnTo>
                  <a:pt x="5586638" y="0"/>
                </a:lnTo>
                <a:lnTo>
                  <a:pt x="5586638" y="3861764"/>
                </a:lnTo>
                <a:lnTo>
                  <a:pt x="0" y="3861764"/>
                </a:lnTo>
                <a:lnTo>
                  <a:pt x="0" y="0"/>
                </a:lnTo>
                <a:close/>
              </a:path>
            </a:pathLst>
          </a:custGeom>
          <a:blipFill>
            <a:blip r:embed="rId3"/>
            <a:stretch>
              <a:fillRect l="0" t="0" r="0" b="0"/>
            </a:stretch>
          </a:blipFill>
        </p:spPr>
      </p:sp>
      <p:sp>
        <p:nvSpPr>
          <p:cNvPr name="Freeform 6" id="6"/>
          <p:cNvSpPr/>
          <p:nvPr/>
        </p:nvSpPr>
        <p:spPr>
          <a:xfrm flipH="false" flipV="false" rot="0">
            <a:off x="11513006" y="2658495"/>
            <a:ext cx="5746294" cy="3828468"/>
          </a:xfrm>
          <a:custGeom>
            <a:avLst/>
            <a:gdLst/>
            <a:ahLst/>
            <a:cxnLst/>
            <a:rect r="r" b="b" t="t" l="l"/>
            <a:pathLst>
              <a:path h="3828468" w="5746294">
                <a:moveTo>
                  <a:pt x="0" y="0"/>
                </a:moveTo>
                <a:lnTo>
                  <a:pt x="5746294" y="0"/>
                </a:lnTo>
                <a:lnTo>
                  <a:pt x="5746294" y="3828468"/>
                </a:lnTo>
                <a:lnTo>
                  <a:pt x="0" y="3828468"/>
                </a:lnTo>
                <a:lnTo>
                  <a:pt x="0" y="0"/>
                </a:lnTo>
                <a:close/>
              </a:path>
            </a:pathLst>
          </a:custGeom>
          <a:blipFill>
            <a:blip r:embed="rId4"/>
            <a:stretch>
              <a:fillRect l="0" t="0" r="0" b="0"/>
            </a:stretch>
          </a:blipFill>
        </p:spPr>
      </p:sp>
      <p:sp>
        <p:nvSpPr>
          <p:cNvPr name="Freeform 7" id="7"/>
          <p:cNvSpPr/>
          <p:nvPr/>
        </p:nvSpPr>
        <p:spPr>
          <a:xfrm flipH="false" flipV="false" rot="0">
            <a:off x="11513006" y="6075000"/>
            <a:ext cx="5122538" cy="3418130"/>
          </a:xfrm>
          <a:custGeom>
            <a:avLst/>
            <a:gdLst/>
            <a:ahLst/>
            <a:cxnLst/>
            <a:rect r="r" b="b" t="t" l="l"/>
            <a:pathLst>
              <a:path h="3418130" w="5122538">
                <a:moveTo>
                  <a:pt x="0" y="0"/>
                </a:moveTo>
                <a:lnTo>
                  <a:pt x="5122538" y="0"/>
                </a:lnTo>
                <a:lnTo>
                  <a:pt x="5122538" y="3418130"/>
                </a:lnTo>
                <a:lnTo>
                  <a:pt x="0" y="3418130"/>
                </a:lnTo>
                <a:lnTo>
                  <a:pt x="0" y="0"/>
                </a:lnTo>
                <a:close/>
              </a:path>
            </a:pathLst>
          </a:custGeom>
          <a:blipFill>
            <a:blip r:embed="rId5"/>
            <a:stretch>
              <a:fillRect l="0" t="0" r="0" b="0"/>
            </a:stretch>
          </a:blipFill>
        </p:spPr>
      </p:sp>
      <p:sp>
        <p:nvSpPr>
          <p:cNvPr name="Freeform 8" id="8"/>
          <p:cNvSpPr/>
          <p:nvPr/>
        </p:nvSpPr>
        <p:spPr>
          <a:xfrm flipH="false" flipV="false" rot="0">
            <a:off x="1028700" y="5715750"/>
            <a:ext cx="5307191" cy="3542550"/>
          </a:xfrm>
          <a:custGeom>
            <a:avLst/>
            <a:gdLst/>
            <a:ahLst/>
            <a:cxnLst/>
            <a:rect r="r" b="b" t="t" l="l"/>
            <a:pathLst>
              <a:path h="3542550" w="5307191">
                <a:moveTo>
                  <a:pt x="0" y="0"/>
                </a:moveTo>
                <a:lnTo>
                  <a:pt x="5307191" y="0"/>
                </a:lnTo>
                <a:lnTo>
                  <a:pt x="5307191" y="3542550"/>
                </a:lnTo>
                <a:lnTo>
                  <a:pt x="0" y="3542550"/>
                </a:lnTo>
                <a:lnTo>
                  <a:pt x="0" y="0"/>
                </a:lnTo>
                <a:close/>
              </a:path>
            </a:pathLst>
          </a:custGeom>
          <a:blipFill>
            <a:blip r:embed="rId6"/>
            <a:stretch>
              <a:fillRect l="0" t="0" r="0" b="0"/>
            </a:stretch>
          </a:blipFill>
        </p:spPr>
      </p:sp>
      <p:sp>
        <p:nvSpPr>
          <p:cNvPr name="Freeform 9" id="9"/>
          <p:cNvSpPr/>
          <p:nvPr/>
        </p:nvSpPr>
        <p:spPr>
          <a:xfrm flipH="false" flipV="false" rot="0">
            <a:off x="6209510" y="2469675"/>
            <a:ext cx="5411370" cy="3605325"/>
          </a:xfrm>
          <a:custGeom>
            <a:avLst/>
            <a:gdLst/>
            <a:ahLst/>
            <a:cxnLst/>
            <a:rect r="r" b="b" t="t" l="l"/>
            <a:pathLst>
              <a:path h="3605325" w="5411370">
                <a:moveTo>
                  <a:pt x="0" y="0"/>
                </a:moveTo>
                <a:lnTo>
                  <a:pt x="5411370" y="0"/>
                </a:lnTo>
                <a:lnTo>
                  <a:pt x="5411370" y="3605325"/>
                </a:lnTo>
                <a:lnTo>
                  <a:pt x="0" y="3605325"/>
                </a:lnTo>
                <a:lnTo>
                  <a:pt x="0" y="0"/>
                </a:lnTo>
                <a:close/>
              </a:path>
            </a:pathLst>
          </a:custGeom>
          <a:blipFill>
            <a:blip r:embed="rId7"/>
            <a:stretch>
              <a:fillRect l="0" t="0" r="0" b="0"/>
            </a:stretch>
          </a:blipFill>
        </p:spPr>
      </p:sp>
      <p:sp>
        <p:nvSpPr>
          <p:cNvPr name="Freeform 10" id="10"/>
          <p:cNvSpPr/>
          <p:nvPr/>
        </p:nvSpPr>
        <p:spPr>
          <a:xfrm flipH="false" flipV="false" rot="0">
            <a:off x="5073864" y="5195002"/>
            <a:ext cx="6439143" cy="4298128"/>
          </a:xfrm>
          <a:custGeom>
            <a:avLst/>
            <a:gdLst/>
            <a:ahLst/>
            <a:cxnLst/>
            <a:rect r="r" b="b" t="t" l="l"/>
            <a:pathLst>
              <a:path h="4298128" w="6439143">
                <a:moveTo>
                  <a:pt x="0" y="0"/>
                </a:moveTo>
                <a:lnTo>
                  <a:pt x="6439142" y="0"/>
                </a:lnTo>
                <a:lnTo>
                  <a:pt x="6439142" y="4298128"/>
                </a:lnTo>
                <a:lnTo>
                  <a:pt x="0" y="4298128"/>
                </a:lnTo>
                <a:lnTo>
                  <a:pt x="0" y="0"/>
                </a:lnTo>
                <a:close/>
              </a:path>
            </a:pathLst>
          </a:custGeom>
          <a:blipFill>
            <a:blip r:embed="rId8"/>
            <a:stretch>
              <a:fillRect l="0" t="0" r="0" b="0"/>
            </a:stretch>
          </a:blipFill>
        </p:spPr>
      </p:sp>
      <p:sp>
        <p:nvSpPr>
          <p:cNvPr name="TextBox 11" id="11"/>
          <p:cNvSpPr txBox="true"/>
          <p:nvPr/>
        </p:nvSpPr>
        <p:spPr>
          <a:xfrm rot="0">
            <a:off x="3177999" y="794182"/>
            <a:ext cx="11932003" cy="1675493"/>
          </a:xfrm>
          <a:prstGeom prst="rect">
            <a:avLst/>
          </a:prstGeom>
        </p:spPr>
        <p:txBody>
          <a:bodyPr anchor="t" rtlCol="false" tIns="0" lIns="0" bIns="0" rIns="0">
            <a:spAutoFit/>
          </a:bodyPr>
          <a:lstStyle/>
          <a:p>
            <a:pPr algn="ctr">
              <a:lnSpc>
                <a:spcPts val="6439"/>
              </a:lnSpc>
            </a:pPr>
            <a:r>
              <a:rPr lang="en-US" sz="6132">
                <a:solidFill>
                  <a:srgbClr val="000000"/>
                </a:solidFill>
                <a:latin typeface="Bobby Jones Soft"/>
                <a:ea typeface="Bobby Jones Soft"/>
                <a:cs typeface="Bobby Jones Soft"/>
                <a:sym typeface="Bobby Jones Soft"/>
              </a:rPr>
              <a:t>THERE IS NO ONE SINGLE MEANING OF THE WORD ‘FAMILY’ TODAY</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A3E0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838441" y="952500"/>
            <a:ext cx="16160845" cy="9273993"/>
          </a:xfrm>
          <a:prstGeom prst="rect">
            <a:avLst/>
          </a:prstGeom>
        </p:spPr>
        <p:txBody>
          <a:bodyPr anchor="t" rtlCol="false" tIns="0" lIns="0" bIns="0" rIns="0">
            <a:spAutoFit/>
          </a:bodyPr>
          <a:lstStyle/>
          <a:p>
            <a:pPr algn="just">
              <a:lnSpc>
                <a:spcPts val="4910"/>
              </a:lnSpc>
            </a:pPr>
            <a:r>
              <a:rPr lang="en-US" sz="3507" spc="-31">
                <a:solidFill>
                  <a:srgbClr val="000000"/>
                </a:solidFill>
                <a:latin typeface="Glacial Indifference"/>
                <a:ea typeface="Glacial Indifference"/>
                <a:cs typeface="Glacial Indifference"/>
                <a:sym typeface="Glacial Indifference"/>
              </a:rPr>
              <a:t>Family means different things to different people. Families come in all types, like:</a:t>
            </a:r>
          </a:p>
          <a:p>
            <a:pPr algn="just">
              <a:lnSpc>
                <a:spcPts val="4910"/>
              </a:lnSpc>
            </a:pP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single parent families</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same sex parent families</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families with no children</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families with lots of children</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children being raised/cared for by extended family (aunts, uncles, grandparents, cousins)</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foster families</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biological families</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adopted families</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mixed race families </a:t>
            </a:r>
          </a:p>
          <a:p>
            <a:pPr algn="just" marL="757199" indent="-378599" lvl="1">
              <a:lnSpc>
                <a:spcPts val="4910"/>
              </a:lnSpc>
              <a:buFont typeface="Arial"/>
              <a:buChar char="•"/>
            </a:pPr>
            <a:r>
              <a:rPr lang="en-US" sz="3507" spc="-31">
                <a:solidFill>
                  <a:srgbClr val="000000"/>
                </a:solidFill>
                <a:latin typeface="Glacial Indifference"/>
                <a:ea typeface="Glacial Indifference"/>
                <a:cs typeface="Glacial Indifference"/>
                <a:sym typeface="Glacial Indifference"/>
              </a:rPr>
              <a:t>stepfamilies </a:t>
            </a:r>
          </a:p>
          <a:p>
            <a:pPr algn="just">
              <a:lnSpc>
                <a:spcPts val="4910"/>
              </a:lnSpc>
            </a:pPr>
          </a:p>
          <a:p>
            <a:pPr algn="just">
              <a:lnSpc>
                <a:spcPts val="4910"/>
              </a:lnSpc>
            </a:pPr>
          </a:p>
        </p:txBody>
      </p:sp>
      <p:sp>
        <p:nvSpPr>
          <p:cNvPr name="TextBox 6" id="6"/>
          <p:cNvSpPr txBox="true"/>
          <p:nvPr/>
        </p:nvSpPr>
        <p:spPr>
          <a:xfrm rot="0">
            <a:off x="6959081" y="6122408"/>
            <a:ext cx="8574178" cy="2428658"/>
          </a:xfrm>
          <a:prstGeom prst="rect">
            <a:avLst/>
          </a:prstGeom>
        </p:spPr>
        <p:txBody>
          <a:bodyPr anchor="t" rtlCol="false" tIns="0" lIns="0" bIns="0" rIns="0">
            <a:spAutoFit/>
          </a:bodyPr>
          <a:lstStyle/>
          <a:p>
            <a:pPr algn="ctr">
              <a:lnSpc>
                <a:spcPts val="6254"/>
              </a:lnSpc>
            </a:pPr>
            <a:r>
              <a:rPr lang="en-US" sz="5956">
                <a:solidFill>
                  <a:srgbClr val="000000"/>
                </a:solidFill>
                <a:latin typeface="Bobby Jones Soft"/>
                <a:ea typeface="Bobby Jones Soft"/>
                <a:cs typeface="Bobby Jones Soft"/>
                <a:sym typeface="Bobby Jones Soft"/>
              </a:rPr>
              <a:t>CAN YOU THINK OF ANY OTHERS WE MAY HAVE MISSED?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DAGZvZyj_iA</dc:identifier>
  <dcterms:modified xsi:type="dcterms:W3CDTF">2011-08-01T06:04:30Z</dcterms:modified>
  <cp:revision>1</cp:revision>
  <dc:title>11.2.6 - Family Changes &amp; Grief</dc:title>
</cp:coreProperties>
</file>