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36"/>
  </p:notesMasterIdLst>
  <p:sldIdLst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7" r:id="rId35"/>
  </p:sldIdLst>
  <p:sldSz cx="18288000" cy="10287000"/>
  <p:notesSz cx="6858000" cy="9144000"/>
  <p:embeddedFontLst>
    <p:embeddedFont>
      <p:font typeface="Bobby Jones Soft" panose="020B0604020202020204" charset="0"/>
      <p:regular r:id="rId37"/>
    </p:embeddedFont>
    <p:embeddedFont>
      <p:font typeface="Calibri (MS)" panose="020B0604020202020204" charset="0"/>
      <p:regular r:id="rId38"/>
      <p:bold r:id="rId39"/>
      <p:italic r:id="rId40"/>
      <p:boldItalic r:id="rId41"/>
    </p:embeddedFont>
    <p:embeddedFont>
      <p:font typeface="Calibri (MS) Bold" panose="020B0604020202020204" charset="0"/>
      <p:regular r:id="rId42"/>
      <p:bold r:id="rId43"/>
    </p:embeddedFont>
    <p:embeddedFont>
      <p:font typeface="Calibri (MS) Italics" panose="020B0604020202020204" charset="0"/>
      <p:regular r:id="rId44"/>
    </p:embeddedFont>
    <p:embeddedFont>
      <p:font typeface="Glacial Indifference" panose="020B0604020202020204" charset="0"/>
      <p:regular r:id="rId45"/>
    </p:embeddedFont>
    <p:embeddedFont>
      <p:font typeface="Glacial Indifference Bold" panose="020B060402020202020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337CB9-94B2-4A57-9B2D-A183F87E6CBF}" v="1" dt="2025-12-03T11:20:05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6350" autoAdjust="0"/>
  </p:normalViewPr>
  <p:slideViewPr>
    <p:cSldViewPr>
      <p:cViewPr varScale="1">
        <p:scale>
          <a:sx n="53" d="100"/>
          <a:sy n="53" d="100"/>
        </p:scale>
        <p:origin x="8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8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5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yssa Isaac" userId="3ae7964d-d2b5-42a3-b882-d9fb709f2af0" providerId="ADAL" clId="{2FB189AD-3EAB-48A6-BBC1-D0C2C6A74715}"/>
    <pc:docChg chg="addSld delSld modSld">
      <pc:chgData name="Alyssa Isaac" userId="3ae7964d-d2b5-42a3-b882-d9fb709f2af0" providerId="ADAL" clId="{2FB189AD-3EAB-48A6-BBC1-D0C2C6A74715}" dt="2025-12-17T13:52:36.044" v="9" actId="20577"/>
      <pc:docMkLst>
        <pc:docMk/>
      </pc:docMkLst>
      <pc:sldChg chg="modSp mod">
        <pc:chgData name="Alyssa Isaac" userId="3ae7964d-d2b5-42a3-b882-d9fb709f2af0" providerId="ADAL" clId="{2FB189AD-3EAB-48A6-BBC1-D0C2C6A74715}" dt="2025-12-17T13:52:36.044" v="9" actId="20577"/>
        <pc:sldMkLst>
          <pc:docMk/>
          <pc:sldMk cId="0" sldId="258"/>
        </pc:sldMkLst>
        <pc:spChg chg="mod">
          <ac:chgData name="Alyssa Isaac" userId="3ae7964d-d2b5-42a3-b882-d9fb709f2af0" providerId="ADAL" clId="{2FB189AD-3EAB-48A6-BBC1-D0C2C6A74715}" dt="2025-12-17T13:52:36.044" v="9" actId="20577"/>
          <ac:spMkLst>
            <pc:docMk/>
            <pc:sldMk cId="0" sldId="258"/>
            <ac:spMk id="17" creationId="{00000000-0000-0000-0000-000000000000}"/>
          </ac:spMkLst>
        </pc:spChg>
      </pc:sldChg>
      <pc:sldChg chg="add">
        <pc:chgData name="Alyssa Isaac" userId="3ae7964d-d2b5-42a3-b882-d9fb709f2af0" providerId="ADAL" clId="{2FB189AD-3EAB-48A6-BBC1-D0C2C6A74715}" dt="2025-12-03T11:20:05.195" v="2"/>
        <pc:sldMkLst>
          <pc:docMk/>
          <pc:sldMk cId="0" sldId="2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286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(2 mins)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Finish this task on slide 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Word Cloud: </a:t>
            </a:r>
          </a:p>
          <a:p>
            <a:r>
              <a:rPr lang="en-US"/>
              <a:t>how many types of communication did the students think of in their 'do it now task'? </a:t>
            </a:r>
          </a:p>
          <a:p>
            <a:r>
              <a:rPr lang="en-US"/>
              <a:t>Allow them time to look through and hopefully point out some that I’ve missed! (5 mins)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*Please make sure you have also read through the lesson plan provided for this session.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If time permits, this slide can be further developed into a collective, group reflection.</a:t>
            </a:r>
          </a:p>
          <a:p>
            <a:endParaRPr lang="en-US"/>
          </a:p>
          <a:p>
            <a:r>
              <a:rPr lang="en-US"/>
              <a:t>Please ask students to discuss what Attributes (e.g. honesty, integrity, courage, humility, generosity, self-worth, kindness, trustworthiness etc) they have used during this lesson.</a:t>
            </a:r>
          </a:p>
          <a:p>
            <a:endParaRPr lang="en-US"/>
          </a:p>
          <a:p>
            <a:r>
              <a:rPr lang="en-US"/>
              <a:t>What Skills (e.g. oracy, empathy, compassion, presentation, assertiveness, active listening, interpersonal skills, positive peer pressure, capacity to resist unwelcome pressure, distinguish between fact &amp; opinion , etc.</a:t>
            </a:r>
          </a:p>
          <a:p>
            <a:endParaRPr lang="en-US"/>
          </a:p>
          <a:p>
            <a:r>
              <a:rPr lang="en-US"/>
              <a:t>What Knowledge have they used, or developed during this lesson?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39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21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24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36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54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85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73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0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08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4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2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3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jpe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49.svg"/><Relationship Id="rId10" Type="http://schemas.openxmlformats.org/officeDocument/2006/relationships/image" Target="../media/image39.png"/><Relationship Id="rId4" Type="http://schemas.openxmlformats.org/officeDocument/2006/relationships/image" Target="../media/image48.png"/><Relationship Id="rId9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4.svg"/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52.png"/><Relationship Id="rId5" Type="http://schemas.openxmlformats.org/officeDocument/2006/relationships/image" Target="../media/image35.png"/><Relationship Id="rId10" Type="http://schemas.openxmlformats.org/officeDocument/2006/relationships/image" Target="../media/image51.svg"/><Relationship Id="rId4" Type="http://schemas.openxmlformats.org/officeDocument/2006/relationships/image" Target="../media/image49.sv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9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4.svg"/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53.png"/><Relationship Id="rId5" Type="http://schemas.openxmlformats.org/officeDocument/2006/relationships/image" Target="../media/image35.png"/><Relationship Id="rId10" Type="http://schemas.openxmlformats.org/officeDocument/2006/relationships/image" Target="../media/image51.svg"/><Relationship Id="rId4" Type="http://schemas.openxmlformats.org/officeDocument/2006/relationships/image" Target="../media/image49.sv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39.png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34.svg"/><Relationship Id="rId4" Type="http://schemas.openxmlformats.org/officeDocument/2006/relationships/image" Target="../media/image40.sv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4.svg"/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56.png"/><Relationship Id="rId5" Type="http://schemas.openxmlformats.org/officeDocument/2006/relationships/image" Target="../media/image35.png"/><Relationship Id="rId10" Type="http://schemas.openxmlformats.org/officeDocument/2006/relationships/image" Target="../media/image51.svg"/><Relationship Id="rId4" Type="http://schemas.openxmlformats.org/officeDocument/2006/relationships/image" Target="../media/image49.sv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9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26.sv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1.jpe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26.sv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1.jpe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54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1.jpe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5.png"/><Relationship Id="rId21" Type="http://schemas.openxmlformats.org/officeDocument/2006/relationships/image" Target="../media/image54.png"/><Relationship Id="rId7" Type="http://schemas.openxmlformats.org/officeDocument/2006/relationships/image" Target="../media/image15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6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4.svg"/><Relationship Id="rId5" Type="http://schemas.openxmlformats.org/officeDocument/2006/relationships/image" Target="../media/image36.svg"/><Relationship Id="rId10" Type="http://schemas.openxmlformats.org/officeDocument/2006/relationships/image" Target="../media/image33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26.sv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1.jpe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32" Type="http://schemas.openxmlformats.org/officeDocument/2006/relationships/image" Target="../media/image32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26.sv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1.jpe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6.svg"/><Relationship Id="rId4" Type="http://schemas.openxmlformats.org/officeDocument/2006/relationships/image" Target="../media/image45.sv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051883" y="128923"/>
            <a:ext cx="8079205" cy="3807995"/>
            <a:chOff x="0" y="0"/>
            <a:chExt cx="2127857" cy="10029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7857" cy="1002929"/>
            </a:xfrm>
            <a:custGeom>
              <a:avLst/>
              <a:gdLst/>
              <a:ahLst/>
              <a:cxnLst/>
              <a:rect l="l" t="t" r="r" b="b"/>
              <a:pathLst>
                <a:path w="2127857" h="1002929">
                  <a:moveTo>
                    <a:pt x="0" y="0"/>
                  </a:moveTo>
                  <a:lnTo>
                    <a:pt x="2127857" y="0"/>
                  </a:lnTo>
                  <a:lnTo>
                    <a:pt x="2127857" y="1002929"/>
                  </a:lnTo>
                  <a:lnTo>
                    <a:pt x="0" y="10029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27857" cy="1041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1102" y="1662448"/>
            <a:ext cx="17406116" cy="922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This lesson is about communication.</a:t>
            </a:r>
          </a:p>
          <a:p>
            <a:pPr algn="l">
              <a:lnSpc>
                <a:spcPts val="4160"/>
              </a:lnSpc>
            </a:pPr>
            <a:endParaRPr lang="en-US" sz="4000" spc="-80">
              <a:solidFill>
                <a:srgbClr val="2B2B2B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160"/>
              </a:lnSpc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Good communication enables us to:</a:t>
            </a:r>
          </a:p>
          <a:p>
            <a:pPr marL="863608" lvl="1" indent="-431804" algn="l">
              <a:lnSpc>
                <a:spcPts val="4160"/>
              </a:lnSpc>
              <a:buFont typeface="Arial"/>
              <a:buChar char="•"/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Express our emotions</a:t>
            </a:r>
          </a:p>
          <a:p>
            <a:pPr marL="863608" lvl="1" indent="-431804" algn="l">
              <a:lnSpc>
                <a:spcPts val="4160"/>
              </a:lnSpc>
              <a:buFont typeface="Arial"/>
              <a:buChar char="•"/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Share our thoughts and feelings</a:t>
            </a:r>
          </a:p>
          <a:p>
            <a:pPr marL="863608" lvl="1" indent="-431804" algn="l">
              <a:lnSpc>
                <a:spcPts val="4160"/>
              </a:lnSpc>
              <a:buFont typeface="Arial"/>
              <a:buChar char="•"/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Build and strengthen relationships</a:t>
            </a:r>
          </a:p>
          <a:p>
            <a:pPr algn="l">
              <a:lnSpc>
                <a:spcPts val="4160"/>
              </a:lnSpc>
            </a:pPr>
            <a:endParaRPr lang="en-US" sz="4000" spc="-80">
              <a:solidFill>
                <a:srgbClr val="2B2B2B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160"/>
              </a:lnSpc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The students will spend much of this lesson in group discussion, which is a great way for them to practise communication skills such as active listening, sharing ideas, building confidence, getting to know each other better, hearing different/ conflicting ideas and opinions. </a:t>
            </a:r>
          </a:p>
          <a:p>
            <a:pPr algn="l">
              <a:lnSpc>
                <a:spcPts val="4160"/>
              </a:lnSpc>
            </a:pPr>
            <a:endParaRPr lang="en-US" sz="4000" spc="-80">
              <a:solidFill>
                <a:srgbClr val="2B2B2B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160"/>
              </a:lnSpc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For this lesson you will also need: </a:t>
            </a:r>
          </a:p>
          <a:p>
            <a:pPr algn="l">
              <a:lnSpc>
                <a:spcPts val="4160"/>
              </a:lnSpc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Paper for each groups/ table </a:t>
            </a:r>
          </a:p>
          <a:p>
            <a:pPr algn="l">
              <a:lnSpc>
                <a:spcPts val="4160"/>
              </a:lnSpc>
            </a:pPr>
            <a:r>
              <a:rPr lang="en-US" sz="4000" spc="-8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Print outs of option A, B, C from the lesson plan or alternatively, write Option A, B C on three separate pieces of paper and stick to three separate walls around the room. </a:t>
            </a:r>
          </a:p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spc="-111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>
            <a:off x="16211249" y="604075"/>
            <a:ext cx="1600500" cy="1431342"/>
          </a:xfrm>
          <a:custGeom>
            <a:avLst/>
            <a:gdLst/>
            <a:ahLst/>
            <a:cxnLst/>
            <a:rect l="l" t="t" r="r" b="b"/>
            <a:pathLst>
              <a:path w="1600500" h="1431342">
                <a:moveTo>
                  <a:pt x="0" y="0"/>
                </a:moveTo>
                <a:lnTo>
                  <a:pt x="1600500" y="0"/>
                </a:lnTo>
                <a:lnTo>
                  <a:pt x="1600500" y="1431342"/>
                </a:lnTo>
                <a:lnTo>
                  <a:pt x="0" y="1431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2848" t="-60800" r="-113390" b="-571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-6135502" y="632650"/>
            <a:ext cx="17434759" cy="8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8"/>
              </a:lnSpc>
            </a:pPr>
            <a:r>
              <a:rPr lang="en-US" sz="5600" spc="-112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Teachers slide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55617" y="480250"/>
            <a:ext cx="5955632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6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This lesson was created by Hannah Grove. If you wish to use it in any context other than the one intended, please seek permission beforehand. Thank you!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-6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www.hannahpants.com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7259300" y="574405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0" y="1935027"/>
            <a:ext cx="18288000" cy="583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  <a:spcBef>
                <a:spcPct val="0"/>
              </a:spcBef>
            </a:pP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Communication is considered a fundamental need for humans. </a:t>
            </a:r>
          </a:p>
          <a:p>
            <a:pPr algn="ctr">
              <a:lnSpc>
                <a:spcPts val="6448"/>
              </a:lnSpc>
              <a:spcBef>
                <a:spcPct val="0"/>
              </a:spcBef>
            </a:pPr>
            <a:endParaRPr lang="en-US" sz="6200" spc="-124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6448"/>
              </a:lnSpc>
              <a:spcBef>
                <a:spcPct val="0"/>
              </a:spcBef>
            </a:pP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Communication is fundamental because it allows us to:</a:t>
            </a:r>
          </a:p>
          <a:p>
            <a:pPr marL="1338668" lvl="1" indent="-669334" algn="l">
              <a:lnSpc>
                <a:spcPts val="6448"/>
              </a:lnSpc>
              <a:buFont typeface="Arial"/>
              <a:buChar char="•"/>
            </a:pP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Express our emotions</a:t>
            </a:r>
          </a:p>
          <a:p>
            <a:pPr marL="1338668" lvl="1" indent="-669334" algn="l">
              <a:lnSpc>
                <a:spcPts val="6448"/>
              </a:lnSpc>
              <a:buFont typeface="Arial"/>
              <a:buChar char="•"/>
            </a:pP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Share our thoughts</a:t>
            </a:r>
          </a:p>
          <a:p>
            <a:pPr marL="1338668" lvl="1" indent="-669334" algn="l">
              <a:lnSpc>
                <a:spcPts val="6448"/>
              </a:lnSpc>
              <a:spcBef>
                <a:spcPct val="0"/>
              </a:spcBef>
              <a:buFont typeface="Arial"/>
              <a:buChar char="•"/>
            </a:pP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Build relationships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4772215" y="971550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152281" y="7594426"/>
            <a:ext cx="9983439" cy="973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  <a:spcBef>
                <a:spcPct val="0"/>
              </a:spcBef>
            </a:pPr>
            <a:r>
              <a:rPr lang="en-US" sz="6200" b="1" spc="-12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being communicated? </a:t>
            </a:r>
          </a:p>
        </p:txBody>
      </p:sp>
      <p:sp>
        <p:nvSpPr>
          <p:cNvPr id="9" name="Freeform 9"/>
          <p:cNvSpPr/>
          <p:nvPr/>
        </p:nvSpPr>
        <p:spPr>
          <a:xfrm>
            <a:off x="15196906" y="7379590"/>
            <a:ext cx="2502217" cy="2377106"/>
          </a:xfrm>
          <a:custGeom>
            <a:avLst/>
            <a:gdLst/>
            <a:ahLst/>
            <a:cxnLst/>
            <a:rect l="l" t="t" r="r" b="b"/>
            <a:pathLst>
              <a:path w="2502217" h="2377106">
                <a:moveTo>
                  <a:pt x="0" y="0"/>
                </a:moveTo>
                <a:lnTo>
                  <a:pt x="2502217" y="0"/>
                </a:lnTo>
                <a:lnTo>
                  <a:pt x="2502217" y="2377107"/>
                </a:lnTo>
                <a:lnTo>
                  <a:pt x="0" y="2377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7797485" y="7679557"/>
            <a:ext cx="2502217" cy="2377106"/>
          </a:xfrm>
          <a:custGeom>
            <a:avLst/>
            <a:gdLst/>
            <a:ahLst/>
            <a:cxnLst/>
            <a:rect l="l" t="t" r="r" b="b"/>
            <a:pathLst>
              <a:path w="2502217" h="2377106">
                <a:moveTo>
                  <a:pt x="0" y="0"/>
                </a:moveTo>
                <a:lnTo>
                  <a:pt x="2502217" y="0"/>
                </a:lnTo>
                <a:lnTo>
                  <a:pt x="2502217" y="2377107"/>
                </a:lnTo>
                <a:lnTo>
                  <a:pt x="0" y="2377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3532256" y="389756"/>
            <a:ext cx="11594848" cy="733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b="1" u="sng" spc="-9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being communicated?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4798" y="1312547"/>
            <a:ext cx="16926904" cy="382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2" lvl="1" indent="-507366" algn="just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hunger </a:t>
            </a:r>
          </a:p>
          <a:p>
            <a:pPr marL="1014732" lvl="1" indent="-507366" algn="just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cold </a:t>
            </a:r>
          </a:p>
          <a:p>
            <a:pPr marL="1014732" lvl="1" indent="-507366" algn="just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hot </a:t>
            </a:r>
          </a:p>
          <a:p>
            <a:pPr marL="1014732" lvl="1" indent="-507366" algn="just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uncomfortable </a:t>
            </a:r>
          </a:p>
          <a:p>
            <a:pPr marL="1014732" lvl="1" indent="-507366" algn="just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scared lonely </a:t>
            </a:r>
          </a:p>
          <a:p>
            <a:pPr marL="1014732" lvl="1" indent="-507366" algn="just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basic human need is not being met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4798" y="5307299"/>
            <a:ext cx="17462254" cy="259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What would happen if this baby couldn’t communicate? </a:t>
            </a:r>
          </a:p>
          <a:p>
            <a:pPr algn="ctr">
              <a:lnSpc>
                <a:spcPts val="4888"/>
              </a:lnSpc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Or </a:t>
            </a:r>
          </a:p>
          <a:p>
            <a:pPr algn="ctr">
              <a:lnSpc>
                <a:spcPts val="4888"/>
              </a:lnSpc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If no one was around to understand what the baby needs?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endParaRPr lang="en-US" sz="4700" spc="-94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4753165" y="1188722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152281" y="7594426"/>
            <a:ext cx="9983439" cy="973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  <a:spcBef>
                <a:spcPct val="0"/>
              </a:spcBef>
            </a:pPr>
            <a:r>
              <a:rPr lang="en-US" sz="6200" b="1" spc="-12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being communicated? </a:t>
            </a:r>
          </a:p>
        </p:txBody>
      </p:sp>
      <p:sp>
        <p:nvSpPr>
          <p:cNvPr id="9" name="Freeform 9"/>
          <p:cNvSpPr/>
          <p:nvPr/>
        </p:nvSpPr>
        <p:spPr>
          <a:xfrm>
            <a:off x="15196906" y="7379590"/>
            <a:ext cx="2502217" cy="2377106"/>
          </a:xfrm>
          <a:custGeom>
            <a:avLst/>
            <a:gdLst/>
            <a:ahLst/>
            <a:cxnLst/>
            <a:rect l="l" t="t" r="r" b="b"/>
            <a:pathLst>
              <a:path w="2502217" h="2377106">
                <a:moveTo>
                  <a:pt x="0" y="0"/>
                </a:moveTo>
                <a:lnTo>
                  <a:pt x="2502217" y="0"/>
                </a:lnTo>
                <a:lnTo>
                  <a:pt x="2502217" y="2377107"/>
                </a:lnTo>
                <a:lnTo>
                  <a:pt x="0" y="2377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356698" y="1485675"/>
            <a:ext cx="16926904" cy="382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2" lvl="1" indent="-507366" algn="just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Love </a:t>
            </a:r>
          </a:p>
          <a:p>
            <a:pPr marL="1014732" lvl="1" indent="-507366" algn="just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commitment </a:t>
            </a:r>
          </a:p>
          <a:p>
            <a:pPr marL="1014732" lvl="1" indent="-507366" algn="just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sharing joy with family/ bringing a family together</a:t>
            </a:r>
          </a:p>
          <a:p>
            <a:pPr marL="1014732" lvl="1" indent="-507366" algn="just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shared values  </a:t>
            </a:r>
          </a:p>
          <a:p>
            <a:pPr algn="just">
              <a:lnSpc>
                <a:spcPts val="4888"/>
              </a:lnSpc>
            </a:pPr>
            <a:endParaRPr lang="en-US" sz="4700" spc="-94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just">
              <a:lnSpc>
                <a:spcPts val="4888"/>
              </a:lnSpc>
            </a:pPr>
            <a:endParaRPr lang="en-US" sz="4700" spc="-94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23795" y="4289931"/>
            <a:ext cx="17552975" cy="2728785"/>
            <a:chOff x="0" y="0"/>
            <a:chExt cx="4623006" cy="7186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3006" cy="718692"/>
            </a:xfrm>
            <a:custGeom>
              <a:avLst/>
              <a:gdLst/>
              <a:ahLst/>
              <a:cxnLst/>
              <a:rect l="l" t="t" r="r" b="b"/>
              <a:pathLst>
                <a:path w="4623006" h="718692">
                  <a:moveTo>
                    <a:pt x="0" y="0"/>
                  </a:moveTo>
                  <a:lnTo>
                    <a:pt x="4623006" y="0"/>
                  </a:lnTo>
                  <a:lnTo>
                    <a:pt x="4623006" y="718692"/>
                  </a:lnTo>
                  <a:lnTo>
                    <a:pt x="0" y="7186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623006" cy="756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19042" y="4754084"/>
            <a:ext cx="2319133" cy="1820519"/>
          </a:xfrm>
          <a:custGeom>
            <a:avLst/>
            <a:gdLst/>
            <a:ahLst/>
            <a:cxnLst/>
            <a:rect l="l" t="t" r="r" b="b"/>
            <a:pathLst>
              <a:path w="2319133" h="1820519">
                <a:moveTo>
                  <a:pt x="0" y="0"/>
                </a:moveTo>
                <a:lnTo>
                  <a:pt x="2319132" y="0"/>
                </a:lnTo>
                <a:lnTo>
                  <a:pt x="2319132" y="1820519"/>
                </a:lnTo>
                <a:lnTo>
                  <a:pt x="0" y="18205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8091932" y="8284429"/>
            <a:ext cx="1875536" cy="1781759"/>
          </a:xfrm>
          <a:custGeom>
            <a:avLst/>
            <a:gdLst/>
            <a:ahLst/>
            <a:cxnLst/>
            <a:rect l="l" t="t" r="r" b="b"/>
            <a:pathLst>
              <a:path w="1875536" h="1781759">
                <a:moveTo>
                  <a:pt x="0" y="0"/>
                </a:moveTo>
                <a:lnTo>
                  <a:pt x="1875536" y="0"/>
                </a:lnTo>
                <a:lnTo>
                  <a:pt x="1875536" y="1781760"/>
                </a:lnTo>
                <a:lnTo>
                  <a:pt x="0" y="17817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3532256" y="493896"/>
            <a:ext cx="11594848" cy="733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b="1" u="sng" spc="-9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being communicated?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27481" y="4649309"/>
            <a:ext cx="14439764" cy="1971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8"/>
              </a:lnSpc>
              <a:spcBef>
                <a:spcPct val="0"/>
              </a:spcBef>
            </a:pPr>
            <a:r>
              <a:rPr lang="en-US" sz="4700" i="1" spc="-94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The first recorded evidence of marriage ceremonies uniting one woman and one man dates from about 2350 B.C., in Mesopotamia (modern day Iraq).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8496" y="7211279"/>
            <a:ext cx="16471007" cy="733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What would our world look like if marriage had never been ‘invented’?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5327804" y="1028700"/>
            <a:ext cx="7632392" cy="6039130"/>
          </a:xfrm>
          <a:custGeom>
            <a:avLst/>
            <a:gdLst/>
            <a:ahLst/>
            <a:cxnLst/>
            <a:rect l="l" t="t" r="r" b="b"/>
            <a:pathLst>
              <a:path w="7632392" h="6039130">
                <a:moveTo>
                  <a:pt x="0" y="0"/>
                </a:moveTo>
                <a:lnTo>
                  <a:pt x="7632392" y="0"/>
                </a:lnTo>
                <a:lnTo>
                  <a:pt x="7632392" y="6039130"/>
                </a:lnTo>
                <a:lnTo>
                  <a:pt x="0" y="60391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152281" y="7594426"/>
            <a:ext cx="9983439" cy="973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  <a:spcBef>
                <a:spcPct val="0"/>
              </a:spcBef>
            </a:pPr>
            <a:r>
              <a:rPr lang="en-US" sz="6200" b="1" spc="-12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being communicated? </a:t>
            </a:r>
          </a:p>
        </p:txBody>
      </p:sp>
      <p:sp>
        <p:nvSpPr>
          <p:cNvPr id="9" name="Freeform 9"/>
          <p:cNvSpPr/>
          <p:nvPr/>
        </p:nvSpPr>
        <p:spPr>
          <a:xfrm>
            <a:off x="15196906" y="7379590"/>
            <a:ext cx="2502217" cy="2377106"/>
          </a:xfrm>
          <a:custGeom>
            <a:avLst/>
            <a:gdLst/>
            <a:ahLst/>
            <a:cxnLst/>
            <a:rect l="l" t="t" r="r" b="b"/>
            <a:pathLst>
              <a:path w="2502217" h="2377106">
                <a:moveTo>
                  <a:pt x="0" y="0"/>
                </a:moveTo>
                <a:lnTo>
                  <a:pt x="2502217" y="0"/>
                </a:lnTo>
                <a:lnTo>
                  <a:pt x="2502217" y="2377107"/>
                </a:lnTo>
                <a:lnTo>
                  <a:pt x="0" y="2377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091932" y="8255854"/>
            <a:ext cx="1875536" cy="1781759"/>
          </a:xfrm>
          <a:custGeom>
            <a:avLst/>
            <a:gdLst/>
            <a:ahLst/>
            <a:cxnLst/>
            <a:rect l="l" t="t" r="r" b="b"/>
            <a:pathLst>
              <a:path w="1875536" h="1781759">
                <a:moveTo>
                  <a:pt x="0" y="0"/>
                </a:moveTo>
                <a:lnTo>
                  <a:pt x="1875536" y="0"/>
                </a:lnTo>
                <a:lnTo>
                  <a:pt x="1875536" y="1781760"/>
                </a:lnTo>
                <a:lnTo>
                  <a:pt x="0" y="17817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3532256" y="493896"/>
            <a:ext cx="11594848" cy="733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b="1" u="sng" spc="-9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being communicated?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7866" y="6434830"/>
            <a:ext cx="14812268" cy="135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What is the difference between graffiti (tagging) and Street art? 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Are they communicating something different?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7092" y="2116002"/>
            <a:ext cx="6673652" cy="321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critique of authority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challenge to authority 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Irony 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joke 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Raising awareness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1521789" y="4007994"/>
            <a:ext cx="15244422" cy="222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  <a:spcBef>
                <a:spcPct val="0"/>
              </a:spcBef>
            </a:pP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We can </a:t>
            </a:r>
            <a:r>
              <a:rPr lang="en-US" sz="7699" b="1" spc="-15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choose</a:t>
            </a: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how we communicate with other people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1521789" y="1847003"/>
            <a:ext cx="15244422" cy="8281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7"/>
              </a:lnSpc>
            </a:pP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is especially important with people that we are in </a:t>
            </a:r>
            <a:r>
              <a:rPr lang="en-US" sz="7699" b="1" spc="-15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relationships</a:t>
            </a: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with because it helps us to:</a:t>
            </a:r>
          </a:p>
          <a:p>
            <a:pPr marL="1662419" lvl="1" indent="-831210" algn="l">
              <a:lnSpc>
                <a:spcPts val="8007"/>
              </a:lnSpc>
              <a:buFont typeface="Arial"/>
              <a:buChar char="•"/>
            </a:pP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Express our emotions</a:t>
            </a:r>
          </a:p>
          <a:p>
            <a:pPr marL="1662419" lvl="1" indent="-831210" algn="l">
              <a:lnSpc>
                <a:spcPts val="8007"/>
              </a:lnSpc>
              <a:buFont typeface="Arial"/>
              <a:buChar char="•"/>
            </a:pP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Share our thoughts and feelings </a:t>
            </a:r>
          </a:p>
          <a:p>
            <a:pPr marL="1662419" lvl="1" indent="-831210" algn="l">
              <a:lnSpc>
                <a:spcPts val="8007"/>
              </a:lnSpc>
              <a:buFont typeface="Arial"/>
              <a:buChar char="•"/>
            </a:pP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Build relationships and make them stronger </a:t>
            </a:r>
          </a:p>
          <a:p>
            <a:pPr algn="ctr">
              <a:lnSpc>
                <a:spcPts val="8007"/>
              </a:lnSpc>
              <a:spcBef>
                <a:spcPct val="0"/>
              </a:spcBef>
            </a:pPr>
            <a:r>
              <a:rPr lang="en-US" sz="7699" spc="-153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540459" y="300736"/>
            <a:ext cx="17252633" cy="3086100"/>
            <a:chOff x="0" y="0"/>
            <a:chExt cx="454390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43903" cy="812800"/>
            </a:xfrm>
            <a:custGeom>
              <a:avLst/>
              <a:gdLst/>
              <a:ahLst/>
              <a:cxnLst/>
              <a:rect l="l" t="t" r="r" b="b"/>
              <a:pathLst>
                <a:path w="4543903" h="812800">
                  <a:moveTo>
                    <a:pt x="0" y="0"/>
                  </a:moveTo>
                  <a:lnTo>
                    <a:pt x="4543903" y="0"/>
                  </a:lnTo>
                  <a:lnTo>
                    <a:pt x="454390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4543903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698230"/>
            <a:ext cx="3056484" cy="2399340"/>
          </a:xfrm>
          <a:custGeom>
            <a:avLst/>
            <a:gdLst/>
            <a:ahLst/>
            <a:cxnLst/>
            <a:rect l="l" t="t" r="r" b="b"/>
            <a:pathLst>
              <a:path w="3056484" h="2399340">
                <a:moveTo>
                  <a:pt x="0" y="0"/>
                </a:moveTo>
                <a:lnTo>
                  <a:pt x="3056484" y="0"/>
                </a:lnTo>
                <a:lnTo>
                  <a:pt x="3056484" y="2399340"/>
                </a:lnTo>
                <a:lnTo>
                  <a:pt x="0" y="2399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4558533" y="866775"/>
            <a:ext cx="12700767" cy="1792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3"/>
              </a:lnSpc>
            </a:pPr>
            <a:r>
              <a:rPr lang="en-US" sz="51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term ‘Relationship’ means everyone that you are </a:t>
            </a:r>
            <a:r>
              <a:rPr lang="en-US" sz="5199" b="1" u="sng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connected </a:t>
            </a:r>
            <a:r>
              <a:rPr lang="en-US" sz="51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with. </a:t>
            </a:r>
          </a:p>
        </p:txBody>
      </p:sp>
      <p:sp>
        <p:nvSpPr>
          <p:cNvPr id="8" name="Freeform 8"/>
          <p:cNvSpPr/>
          <p:nvPr/>
        </p:nvSpPr>
        <p:spPr>
          <a:xfrm>
            <a:off x="540459" y="3824108"/>
            <a:ext cx="8603541" cy="6100692"/>
          </a:xfrm>
          <a:custGeom>
            <a:avLst/>
            <a:gdLst/>
            <a:ahLst/>
            <a:cxnLst/>
            <a:rect l="l" t="t" r="r" b="b"/>
            <a:pathLst>
              <a:path w="8603541" h="6100692">
                <a:moveTo>
                  <a:pt x="0" y="0"/>
                </a:moveTo>
                <a:lnTo>
                  <a:pt x="8603541" y="0"/>
                </a:lnTo>
                <a:lnTo>
                  <a:pt x="8603541" y="6100693"/>
                </a:lnTo>
                <a:lnTo>
                  <a:pt x="0" y="6100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872084" y="4456544"/>
            <a:ext cx="7806941" cy="4508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5000" b="1" spc="-1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This could be :</a:t>
            </a:r>
          </a:p>
          <a:p>
            <a:pPr algn="l">
              <a:lnSpc>
                <a:spcPts val="4888"/>
              </a:lnSpc>
            </a:pPr>
            <a:endParaRPr lang="en-US" sz="5000" b="1" spc="-10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Teacher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Classmates 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Close family members 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Romantic Partner 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Best friend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76383" y="4749673"/>
            <a:ext cx="7806941" cy="4508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5000" b="1" spc="-1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This could be :</a:t>
            </a:r>
          </a:p>
          <a:p>
            <a:pPr algn="l">
              <a:lnSpc>
                <a:spcPts val="4888"/>
              </a:lnSpc>
            </a:pPr>
            <a:endParaRPr lang="en-US" sz="5000" b="1" spc="-10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Teacher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Classmates 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Close family members 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Romantic Partner 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Best friend </a:t>
            </a:r>
          </a:p>
        </p:txBody>
      </p:sp>
      <p:sp>
        <p:nvSpPr>
          <p:cNvPr id="11" name="Freeform 11"/>
          <p:cNvSpPr/>
          <p:nvPr/>
        </p:nvSpPr>
        <p:spPr>
          <a:xfrm>
            <a:off x="9470585" y="3824108"/>
            <a:ext cx="8322507" cy="4645472"/>
          </a:xfrm>
          <a:custGeom>
            <a:avLst/>
            <a:gdLst/>
            <a:ahLst/>
            <a:cxnLst/>
            <a:rect l="l" t="t" r="r" b="b"/>
            <a:pathLst>
              <a:path w="8322507" h="4645472">
                <a:moveTo>
                  <a:pt x="0" y="0"/>
                </a:moveTo>
                <a:lnTo>
                  <a:pt x="8322507" y="0"/>
                </a:lnTo>
                <a:lnTo>
                  <a:pt x="8322507" y="4645472"/>
                </a:lnTo>
                <a:lnTo>
                  <a:pt x="0" y="4645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9490025" y="6146844"/>
            <a:ext cx="8322507" cy="3574616"/>
          </a:xfrm>
          <a:custGeom>
            <a:avLst/>
            <a:gdLst/>
            <a:ahLst/>
            <a:cxnLst/>
            <a:rect l="l" t="t" r="r" b="b"/>
            <a:pathLst>
              <a:path w="8322507" h="3574616">
                <a:moveTo>
                  <a:pt x="0" y="0"/>
                </a:moveTo>
                <a:lnTo>
                  <a:pt x="8322508" y="0"/>
                </a:lnTo>
                <a:lnTo>
                  <a:pt x="8322508" y="3574616"/>
                </a:lnTo>
                <a:lnTo>
                  <a:pt x="0" y="3574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2995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0005592" y="4456544"/>
            <a:ext cx="7806941" cy="4508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5000" b="1" spc="-1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It could also be :</a:t>
            </a:r>
          </a:p>
          <a:p>
            <a:pPr algn="l">
              <a:lnSpc>
                <a:spcPts val="4888"/>
              </a:lnSpc>
            </a:pPr>
            <a:endParaRPr lang="en-US" sz="5000" b="1" spc="-10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Next door neighbour 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Best friends parents 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Extended family 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sports coach </a:t>
            </a:r>
          </a:p>
          <a:p>
            <a:pPr marL="1014732" lvl="1" indent="-507366" algn="l">
              <a:lnSpc>
                <a:spcPts val="4888"/>
              </a:lnSpc>
              <a:buFont typeface="Arial"/>
              <a:buChar char="•"/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youth worker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3283224" y="4046690"/>
            <a:ext cx="11683452" cy="316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2"/>
              </a:lnSpc>
            </a:pPr>
            <a:r>
              <a:rPr lang="en-US" sz="12118" spc="-242" dirty="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Communication</a:t>
            </a:r>
          </a:p>
          <a:p>
            <a:pPr algn="ctr">
              <a:lnSpc>
                <a:spcPts val="6478"/>
              </a:lnSpc>
            </a:pPr>
            <a:endParaRPr lang="en-US" sz="12118" spc="-242" dirty="0">
              <a:solidFill>
                <a:srgbClr val="2B2B2B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ctr">
              <a:lnSpc>
                <a:spcPts val="6478"/>
              </a:lnSpc>
            </a:pPr>
            <a:r>
              <a:rPr lang="en-US" sz="6819" spc="-136" dirty="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Year 10</a:t>
            </a:r>
          </a:p>
        </p:txBody>
      </p:sp>
      <p:sp>
        <p:nvSpPr>
          <p:cNvPr id="18" name="Freeform 18"/>
          <p:cNvSpPr/>
          <p:nvPr/>
        </p:nvSpPr>
        <p:spPr>
          <a:xfrm>
            <a:off x="2454932" y="3790368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10800000">
            <a:off x="14814655" y="3790368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2060863" y="2687496"/>
            <a:ext cx="3119663" cy="3463558"/>
            <a:chOff x="0" y="0"/>
            <a:chExt cx="4159551" cy="461807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4159551" cy="4618078"/>
              <a:chOff x="0" y="0"/>
              <a:chExt cx="1172719" cy="130199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172719" cy="1301993"/>
              </a:xfrm>
              <a:custGeom>
                <a:avLst/>
                <a:gdLst/>
                <a:ahLst/>
                <a:cxnLst/>
                <a:rect l="l" t="t" r="r" b="b"/>
                <a:pathLst>
                  <a:path w="1172719" h="1301993">
                    <a:moveTo>
                      <a:pt x="0" y="0"/>
                    </a:moveTo>
                    <a:lnTo>
                      <a:pt x="1172719" y="0"/>
                    </a:lnTo>
                    <a:lnTo>
                      <a:pt x="1172719" y="1301993"/>
                    </a:lnTo>
                    <a:lnTo>
                      <a:pt x="0" y="130199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85725"/>
                <a:ext cx="1172719" cy="12162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5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536444" y="714029"/>
              <a:ext cx="3057939" cy="2242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47"/>
                </a:lnSpc>
              </a:pPr>
              <a:r>
                <a:rPr lang="en-US" sz="5815" spc="-11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OPTION</a:t>
              </a:r>
            </a:p>
            <a:p>
              <a:pPr algn="ctr">
                <a:lnSpc>
                  <a:spcPts val="6047"/>
                </a:lnSpc>
                <a:spcBef>
                  <a:spcPct val="0"/>
                </a:spcBef>
              </a:pPr>
              <a:r>
                <a:rPr lang="en-US" sz="5815" spc="-11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364282" y="2706546"/>
            <a:ext cx="3153482" cy="3463558"/>
            <a:chOff x="0" y="0"/>
            <a:chExt cx="830547" cy="91221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30547" cy="912213"/>
            </a:xfrm>
            <a:custGeom>
              <a:avLst/>
              <a:gdLst/>
              <a:ahLst/>
              <a:cxnLst/>
              <a:rect l="l" t="t" r="r" b="b"/>
              <a:pathLst>
                <a:path w="830547" h="912213">
                  <a:moveTo>
                    <a:pt x="0" y="0"/>
                  </a:moveTo>
                  <a:lnTo>
                    <a:pt x="830547" y="0"/>
                  </a:lnTo>
                  <a:lnTo>
                    <a:pt x="830547" y="912213"/>
                  </a:lnTo>
                  <a:lnTo>
                    <a:pt x="0" y="9122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85725"/>
              <a:ext cx="830547" cy="826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234814" y="3238387"/>
            <a:ext cx="3273425" cy="1679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1"/>
              </a:lnSpc>
            </a:pPr>
            <a:r>
              <a:rPr lang="en-US" sz="5799" spc="-11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OPTION</a:t>
            </a:r>
          </a:p>
          <a:p>
            <a:pPr algn="ctr">
              <a:lnSpc>
                <a:spcPts val="6031"/>
              </a:lnSpc>
              <a:spcBef>
                <a:spcPct val="0"/>
              </a:spcBef>
            </a:pPr>
            <a:r>
              <a:rPr lang="en-US" sz="5799" spc="-11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773963" y="2697021"/>
            <a:ext cx="3119663" cy="3463558"/>
            <a:chOff x="0" y="0"/>
            <a:chExt cx="4159551" cy="461807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4159551" cy="4618078"/>
              <a:chOff x="0" y="0"/>
              <a:chExt cx="1172719" cy="130199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72719" cy="1301993"/>
              </a:xfrm>
              <a:custGeom>
                <a:avLst/>
                <a:gdLst/>
                <a:ahLst/>
                <a:cxnLst/>
                <a:rect l="l" t="t" r="r" b="b"/>
                <a:pathLst>
                  <a:path w="1172719" h="1301993">
                    <a:moveTo>
                      <a:pt x="0" y="0"/>
                    </a:moveTo>
                    <a:lnTo>
                      <a:pt x="1172719" y="0"/>
                    </a:lnTo>
                    <a:lnTo>
                      <a:pt x="1172719" y="1301993"/>
                    </a:lnTo>
                    <a:lnTo>
                      <a:pt x="0" y="130199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85725"/>
                <a:ext cx="1172719" cy="12162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5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36444" y="714029"/>
              <a:ext cx="3057939" cy="2242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47"/>
                </a:lnSpc>
              </a:pPr>
              <a:r>
                <a:rPr lang="en-US" sz="5815" spc="-11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OPTION</a:t>
              </a:r>
            </a:p>
            <a:p>
              <a:pPr algn="ctr">
                <a:lnSpc>
                  <a:spcPts val="6047"/>
                </a:lnSpc>
                <a:spcBef>
                  <a:spcPct val="0"/>
                </a:spcBef>
              </a:pPr>
              <a:r>
                <a:rPr lang="en-US" sz="5815" spc="-11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151761" y="1367600"/>
            <a:ext cx="5984478" cy="962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3"/>
              </a:lnSpc>
              <a:spcBef>
                <a:spcPct val="0"/>
              </a:spcBef>
            </a:pPr>
            <a:r>
              <a:rPr lang="en-US" sz="6099" u="sng" spc="-12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Vote with your feet </a:t>
            </a:r>
          </a:p>
        </p:txBody>
      </p:sp>
      <p:sp>
        <p:nvSpPr>
          <p:cNvPr id="27" name="Freeform 27"/>
          <p:cNvSpPr/>
          <p:nvPr/>
        </p:nvSpPr>
        <p:spPr>
          <a:xfrm>
            <a:off x="370459" y="8125643"/>
            <a:ext cx="2535516" cy="1990380"/>
          </a:xfrm>
          <a:custGeom>
            <a:avLst/>
            <a:gdLst/>
            <a:ahLst/>
            <a:cxnLst/>
            <a:rect l="l" t="t" r="r" b="b"/>
            <a:pathLst>
              <a:path w="2535516" h="1990380">
                <a:moveTo>
                  <a:pt x="0" y="0"/>
                </a:moveTo>
                <a:lnTo>
                  <a:pt x="2535517" y="0"/>
                </a:lnTo>
                <a:lnTo>
                  <a:pt x="2535517" y="1990381"/>
                </a:lnTo>
                <a:lnTo>
                  <a:pt x="0" y="199038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TextBox 28"/>
          <p:cNvSpPr txBox="1"/>
          <p:nvPr/>
        </p:nvSpPr>
        <p:spPr>
          <a:xfrm>
            <a:off x="3367503" y="8492056"/>
            <a:ext cx="15382024" cy="135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can have your own opinion- you don’t have to choose the same as the person next to you!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95437" y="6513004"/>
            <a:ext cx="15734730" cy="733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Stand by the option that you agree with the most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35001" y="554408"/>
            <a:ext cx="17852999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40"/>
              </a:lnSpc>
            </a:pPr>
            <a:r>
              <a:rPr lang="en-US" sz="6000" spc="-12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It’s your best friend’s birthday, you’ve known them since you were in nursery, they’re really special to you. Will you...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40760" y="3154101"/>
            <a:ext cx="16987429" cy="1750111"/>
            <a:chOff x="0" y="0"/>
            <a:chExt cx="5686682" cy="5858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86682" cy="585864"/>
            </a:xfrm>
            <a:custGeom>
              <a:avLst/>
              <a:gdLst/>
              <a:ahLst/>
              <a:cxnLst/>
              <a:rect l="l" t="t" r="r" b="b"/>
              <a:pathLst>
                <a:path w="5686682" h="585864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92630" y="5542387"/>
            <a:ext cx="16987429" cy="1750111"/>
            <a:chOff x="0" y="0"/>
            <a:chExt cx="5686682" cy="5858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86682" cy="585864"/>
            </a:xfrm>
            <a:custGeom>
              <a:avLst/>
              <a:gdLst/>
              <a:ahLst/>
              <a:cxnLst/>
              <a:rect l="l" t="t" r="r" b="b"/>
              <a:pathLst>
                <a:path w="5686682" h="585864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92630" y="7930673"/>
            <a:ext cx="16987429" cy="1750111"/>
            <a:chOff x="0" y="0"/>
            <a:chExt cx="5686682" cy="5858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686682" cy="585864"/>
            </a:xfrm>
            <a:custGeom>
              <a:avLst/>
              <a:gdLst/>
              <a:ahLst/>
              <a:cxnLst/>
              <a:rect l="l" t="t" r="r" b="b"/>
              <a:pathLst>
                <a:path w="5686682" h="585864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FFDB5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06980" y="3633741"/>
            <a:ext cx="15958729" cy="79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A) Drop them a text message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6980" y="6022028"/>
            <a:ext cx="15958729" cy="79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B) Send them a card with a special message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6980" y="8505571"/>
            <a:ext cx="15958729" cy="79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C) Wish them a happy birthday face to face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459060" y="836121"/>
            <a:ext cx="12149019" cy="8614759"/>
          </a:xfrm>
          <a:custGeom>
            <a:avLst/>
            <a:gdLst/>
            <a:ahLst/>
            <a:cxnLst/>
            <a:rect l="l" t="t" r="r" b="b"/>
            <a:pathLst>
              <a:path w="12149019" h="8614759">
                <a:moveTo>
                  <a:pt x="0" y="0"/>
                </a:moveTo>
                <a:lnTo>
                  <a:pt x="12149019" y="0"/>
                </a:lnTo>
                <a:lnTo>
                  <a:pt x="12149019" y="8614758"/>
                </a:lnTo>
                <a:lnTo>
                  <a:pt x="0" y="8614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878137" y="2232747"/>
            <a:ext cx="11310865" cy="1971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Which option would mean the most to </a:t>
            </a:r>
            <a:r>
              <a:rPr lang="en-US" sz="4700" b="1" spc="-94">
                <a:solidFill>
                  <a:srgbClr val="2B2B2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YOUR</a:t>
            </a:r>
            <a:r>
              <a:rPr lang="en-US" sz="4700" spc="-94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 best friend? This might be different to other people.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78137" y="5772837"/>
            <a:ext cx="11310865" cy="135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How would </a:t>
            </a:r>
            <a:r>
              <a:rPr lang="en-US" sz="4700" b="1" spc="-94">
                <a:solidFill>
                  <a:srgbClr val="2B2B2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your</a:t>
            </a:r>
            <a:r>
              <a:rPr lang="en-US" sz="4700" spc="-94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 best friend feel if you had chosen one of the other options?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640760" y="3154101"/>
            <a:ext cx="16987429" cy="1750111"/>
            <a:chOff x="0" y="0"/>
            <a:chExt cx="5686682" cy="5858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686682" cy="585864"/>
            </a:xfrm>
            <a:custGeom>
              <a:avLst/>
              <a:gdLst/>
              <a:ahLst/>
              <a:cxnLst/>
              <a:rect l="l" t="t" r="r" b="b"/>
              <a:pathLst>
                <a:path w="5686682" h="585864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BFDB7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2630" y="5542387"/>
            <a:ext cx="16987429" cy="1750111"/>
            <a:chOff x="0" y="0"/>
            <a:chExt cx="5686682" cy="585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86682" cy="585864"/>
            </a:xfrm>
            <a:custGeom>
              <a:avLst/>
              <a:gdLst/>
              <a:ahLst/>
              <a:cxnLst/>
              <a:rect l="l" t="t" r="r" b="b"/>
              <a:pathLst>
                <a:path w="5686682" h="585864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BFDB7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2630" y="7930673"/>
            <a:ext cx="16987429" cy="1750111"/>
            <a:chOff x="0" y="0"/>
            <a:chExt cx="5686682" cy="585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686682" cy="585864"/>
            </a:xfrm>
            <a:custGeom>
              <a:avLst/>
              <a:gdLst/>
              <a:ahLst/>
              <a:cxnLst/>
              <a:rect l="l" t="t" r="r" b="b"/>
              <a:pathLst>
                <a:path w="5686682" h="585864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BFDB7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656821" y="3388573"/>
            <a:ext cx="1281165" cy="1281165"/>
          </a:xfrm>
          <a:custGeom>
            <a:avLst/>
            <a:gdLst/>
            <a:ahLst/>
            <a:cxnLst/>
            <a:rect l="l" t="t" r="r" b="b"/>
            <a:pathLst>
              <a:path w="1281165" h="1281165">
                <a:moveTo>
                  <a:pt x="0" y="0"/>
                </a:moveTo>
                <a:lnTo>
                  <a:pt x="1281166" y="0"/>
                </a:lnTo>
                <a:lnTo>
                  <a:pt x="1281166" y="1281166"/>
                </a:lnTo>
                <a:lnTo>
                  <a:pt x="0" y="1281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692630" y="263895"/>
            <a:ext cx="17245058" cy="2522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40"/>
              </a:lnSpc>
            </a:pPr>
            <a:r>
              <a:rPr lang="en-US" sz="6000" spc="-12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Your parent is away on a work trip, you had some friends round and her favourite vase got accidentally smashed. Will you...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6980" y="3633741"/>
            <a:ext cx="15958729" cy="79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A) Send them a photo on whatsapp with this emoji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6980" y="6022028"/>
            <a:ext cx="15958729" cy="79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B) Facetime them so that you can apologise straight away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06980" y="8225237"/>
            <a:ext cx="16421210" cy="131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4"/>
              </a:lnSpc>
              <a:spcBef>
                <a:spcPct val="0"/>
              </a:spcBef>
            </a:pPr>
            <a:r>
              <a:rPr lang="en-US" sz="4600" spc="-92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C) Buy a replacement vase and apologise face to face, once they’re home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459060" y="836121"/>
            <a:ext cx="12149019" cy="8614759"/>
          </a:xfrm>
          <a:custGeom>
            <a:avLst/>
            <a:gdLst/>
            <a:ahLst/>
            <a:cxnLst/>
            <a:rect l="l" t="t" r="r" b="b"/>
            <a:pathLst>
              <a:path w="12149019" h="8614759">
                <a:moveTo>
                  <a:pt x="0" y="0"/>
                </a:moveTo>
                <a:lnTo>
                  <a:pt x="12149019" y="0"/>
                </a:lnTo>
                <a:lnTo>
                  <a:pt x="12149019" y="8614758"/>
                </a:lnTo>
                <a:lnTo>
                  <a:pt x="0" y="8614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878137" y="3430894"/>
            <a:ext cx="11310865" cy="2896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5199" spc="-103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Which option would strengthen </a:t>
            </a:r>
            <a:r>
              <a:rPr lang="en-US" sz="5199" b="1" spc="-103">
                <a:solidFill>
                  <a:srgbClr val="2B2B2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YOUR</a:t>
            </a:r>
            <a:r>
              <a:rPr lang="en-US" sz="5199" spc="-103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 relationship the most? </a:t>
            </a:r>
          </a:p>
          <a:p>
            <a:pPr algn="ctr">
              <a:lnSpc>
                <a:spcPts val="5407"/>
              </a:lnSpc>
              <a:spcBef>
                <a:spcPct val="0"/>
              </a:spcBef>
            </a:pPr>
            <a:endParaRPr lang="en-US" sz="5199" spc="-103">
              <a:solidFill>
                <a:srgbClr val="2B2B2B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5199" spc="-103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Do you want to move to a different option?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504695" y="368220"/>
            <a:ext cx="17553798" cy="241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8"/>
              </a:lnSpc>
            </a:pPr>
            <a:r>
              <a:rPr lang="en-US" sz="5700" spc="-114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You are walking down the street at night, you see a pregnant woman being followed by a drunk and aggressive man.</a:t>
            </a:r>
          </a:p>
          <a:p>
            <a:pPr marL="0" lvl="0" indent="0" algn="l">
              <a:lnSpc>
                <a:spcPts val="5928"/>
              </a:lnSpc>
            </a:pPr>
            <a:r>
              <a:rPr lang="en-US" sz="5700" spc="-114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Will you...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40760" y="3154101"/>
            <a:ext cx="16987429" cy="1750111"/>
            <a:chOff x="0" y="0"/>
            <a:chExt cx="5686682" cy="5858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86682" cy="585864"/>
            </a:xfrm>
            <a:custGeom>
              <a:avLst/>
              <a:gdLst/>
              <a:ahLst/>
              <a:cxnLst/>
              <a:rect l="l" t="t" r="r" b="b"/>
              <a:pathLst>
                <a:path w="5686682" h="585864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65C7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92630" y="5542387"/>
            <a:ext cx="16987429" cy="1750111"/>
            <a:chOff x="0" y="0"/>
            <a:chExt cx="5686682" cy="5858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86682" cy="585864"/>
            </a:xfrm>
            <a:custGeom>
              <a:avLst/>
              <a:gdLst/>
              <a:ahLst/>
              <a:cxnLst/>
              <a:rect l="l" t="t" r="r" b="b"/>
              <a:pathLst>
                <a:path w="5686682" h="585864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65C7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92630" y="7930673"/>
            <a:ext cx="16987429" cy="1750111"/>
            <a:chOff x="0" y="0"/>
            <a:chExt cx="5686682" cy="5858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686682" cy="585864"/>
            </a:xfrm>
            <a:custGeom>
              <a:avLst/>
              <a:gdLst/>
              <a:ahLst/>
              <a:cxnLst/>
              <a:rect l="l" t="t" r="r" b="b"/>
              <a:pathLst>
                <a:path w="5686682" h="585864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65C7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06980" y="3633741"/>
            <a:ext cx="15958729" cy="79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A) Head straight towards him to confront him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6980" y="6022028"/>
            <a:ext cx="15958729" cy="79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B) Do nothing ‘none of my business’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6980" y="8505571"/>
            <a:ext cx="15958729" cy="79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C) Call the police quietly from a safe distance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459060" y="836121"/>
            <a:ext cx="12149019" cy="8614759"/>
          </a:xfrm>
          <a:custGeom>
            <a:avLst/>
            <a:gdLst/>
            <a:ahLst/>
            <a:cxnLst/>
            <a:rect l="l" t="t" r="r" b="b"/>
            <a:pathLst>
              <a:path w="12149019" h="8614759">
                <a:moveTo>
                  <a:pt x="0" y="0"/>
                </a:moveTo>
                <a:lnTo>
                  <a:pt x="12149019" y="0"/>
                </a:lnTo>
                <a:lnTo>
                  <a:pt x="12149019" y="8614758"/>
                </a:lnTo>
                <a:lnTo>
                  <a:pt x="0" y="8614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878137" y="3278494"/>
            <a:ext cx="11310865" cy="4709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3"/>
              </a:lnSpc>
            </a:pPr>
            <a:r>
              <a:rPr lang="en-US" sz="5399" spc="-107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Why have you made the choice you have? </a:t>
            </a:r>
          </a:p>
          <a:p>
            <a:pPr algn="ctr">
              <a:lnSpc>
                <a:spcPts val="7343"/>
              </a:lnSpc>
            </a:pPr>
            <a:endParaRPr lang="en-US" sz="5399" spc="-107">
              <a:solidFill>
                <a:srgbClr val="2B2B2B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7343"/>
              </a:lnSpc>
            </a:pPr>
            <a:r>
              <a:rPr lang="en-US" sz="5399" spc="-107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What is stopping you from making a different choice? </a:t>
            </a:r>
          </a:p>
          <a:p>
            <a:pPr algn="ctr">
              <a:lnSpc>
                <a:spcPts val="7343"/>
              </a:lnSpc>
            </a:pPr>
            <a:r>
              <a:rPr lang="en-US" sz="5399" spc="-107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59810" y="669972"/>
            <a:ext cx="17852999" cy="173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40"/>
              </a:lnSpc>
            </a:pPr>
            <a:r>
              <a:rPr lang="en-US" sz="6000" spc="-12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You need to resign from your saturday job due to other commitments. Will you...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40760" y="3154101"/>
            <a:ext cx="16987429" cy="1750111"/>
            <a:chOff x="0" y="0"/>
            <a:chExt cx="5686682" cy="5858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86682" cy="585864"/>
            </a:xfrm>
            <a:custGeom>
              <a:avLst/>
              <a:gdLst/>
              <a:ahLst/>
              <a:cxnLst/>
              <a:rect l="l" t="t" r="r" b="b"/>
              <a:pathLst>
                <a:path w="5686682" h="585864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F7B4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92630" y="5542387"/>
            <a:ext cx="16987429" cy="1750111"/>
            <a:chOff x="0" y="0"/>
            <a:chExt cx="5686682" cy="5858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86682" cy="585864"/>
            </a:xfrm>
            <a:custGeom>
              <a:avLst/>
              <a:gdLst/>
              <a:ahLst/>
              <a:cxnLst/>
              <a:rect l="l" t="t" r="r" b="b"/>
              <a:pathLst>
                <a:path w="5686682" h="585864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F7B4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92630" y="7930673"/>
            <a:ext cx="16987429" cy="1750111"/>
            <a:chOff x="0" y="0"/>
            <a:chExt cx="5686682" cy="5858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686682" cy="585864"/>
            </a:xfrm>
            <a:custGeom>
              <a:avLst/>
              <a:gdLst/>
              <a:ahLst/>
              <a:cxnLst/>
              <a:rect l="l" t="t" r="r" b="b"/>
              <a:pathLst>
                <a:path w="5686682" h="585864">
                  <a:moveTo>
                    <a:pt x="0" y="0"/>
                  </a:moveTo>
                  <a:lnTo>
                    <a:pt x="5686682" y="0"/>
                  </a:lnTo>
                  <a:lnTo>
                    <a:pt x="5686682" y="585864"/>
                  </a:lnTo>
                  <a:lnTo>
                    <a:pt x="0" y="585864"/>
                  </a:lnTo>
                  <a:close/>
                </a:path>
              </a:pathLst>
            </a:custGeom>
            <a:solidFill>
              <a:srgbClr val="F7B4D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5725"/>
              <a:ext cx="5686682" cy="500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06980" y="3633741"/>
            <a:ext cx="15958729" cy="79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A) Drop them a text message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6980" y="6022028"/>
            <a:ext cx="15958729" cy="79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B) Send them an email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6980" y="8102809"/>
            <a:ext cx="15958729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5000" spc="-10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C) Write your boss a formal resignation letter and hand it in person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459060" y="836121"/>
            <a:ext cx="12149019" cy="8614759"/>
          </a:xfrm>
          <a:custGeom>
            <a:avLst/>
            <a:gdLst/>
            <a:ahLst/>
            <a:cxnLst/>
            <a:rect l="l" t="t" r="r" b="b"/>
            <a:pathLst>
              <a:path w="12149019" h="8614759">
                <a:moveTo>
                  <a:pt x="0" y="0"/>
                </a:moveTo>
                <a:lnTo>
                  <a:pt x="12149019" y="0"/>
                </a:lnTo>
                <a:lnTo>
                  <a:pt x="12149019" y="8614758"/>
                </a:lnTo>
                <a:lnTo>
                  <a:pt x="0" y="8614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878137" y="2610728"/>
            <a:ext cx="11310865" cy="5633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3"/>
              </a:lnSpc>
            </a:pPr>
            <a:r>
              <a:rPr lang="en-US" sz="5399" spc="-107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On a scale of 1-10 how awkward is the choice you made? </a:t>
            </a:r>
          </a:p>
          <a:p>
            <a:pPr algn="ctr">
              <a:lnSpc>
                <a:spcPts val="7343"/>
              </a:lnSpc>
            </a:pPr>
            <a:endParaRPr lang="en-US" sz="5399" spc="-107">
              <a:solidFill>
                <a:srgbClr val="2B2B2B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7343"/>
              </a:lnSpc>
            </a:pPr>
            <a:r>
              <a:rPr lang="en-US" sz="5399" spc="-107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Are there any long term consequences to your decision?</a:t>
            </a:r>
          </a:p>
          <a:p>
            <a:pPr algn="ctr">
              <a:lnSpc>
                <a:spcPts val="7343"/>
              </a:lnSpc>
            </a:pPr>
            <a:r>
              <a:rPr lang="en-US" sz="5399" spc="-107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94912" y="2683209"/>
            <a:ext cx="5603148" cy="4920583"/>
          </a:xfrm>
          <a:custGeom>
            <a:avLst/>
            <a:gdLst/>
            <a:ahLst/>
            <a:cxnLst/>
            <a:rect l="l" t="t" r="r" b="b"/>
            <a:pathLst>
              <a:path w="5603148" h="4920583">
                <a:moveTo>
                  <a:pt x="0" y="0"/>
                </a:moveTo>
                <a:lnTo>
                  <a:pt x="5603149" y="0"/>
                </a:lnTo>
                <a:lnTo>
                  <a:pt x="5603149" y="4920582"/>
                </a:lnTo>
                <a:lnTo>
                  <a:pt x="0" y="4920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132518" y="742950"/>
            <a:ext cx="5603148" cy="894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b="1" u="sng" spc="-11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Remember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59833" y="2283159"/>
            <a:ext cx="9699467" cy="7475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4"/>
              </a:lnSpc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can </a:t>
            </a:r>
            <a:r>
              <a:rPr lang="en-US" sz="5100" b="1" spc="-102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choose </a:t>
            </a: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how you communicate with the people around you. </a:t>
            </a:r>
          </a:p>
          <a:p>
            <a:pPr algn="ctr">
              <a:lnSpc>
                <a:spcPts val="5304"/>
              </a:lnSpc>
            </a:pPr>
            <a:endParaRPr lang="en-US" sz="5100" spc="-10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304"/>
              </a:lnSpc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Making good choices helps you to:</a:t>
            </a:r>
          </a:p>
          <a:p>
            <a:pPr algn="ctr">
              <a:lnSpc>
                <a:spcPts val="5304"/>
              </a:lnSpc>
            </a:pPr>
            <a:endParaRPr lang="en-US" sz="5100" spc="-10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1101090" lvl="1" indent="-550545" algn="l">
              <a:lnSpc>
                <a:spcPts val="5304"/>
              </a:lnSpc>
              <a:buFont typeface="Arial"/>
              <a:buChar char="•"/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Express your emotions </a:t>
            </a:r>
          </a:p>
          <a:p>
            <a:pPr marL="1101090" lvl="1" indent="-550545" algn="l">
              <a:lnSpc>
                <a:spcPts val="5304"/>
              </a:lnSpc>
              <a:buFont typeface="Arial"/>
              <a:buChar char="•"/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Share your thoughts and feelings </a:t>
            </a:r>
          </a:p>
          <a:p>
            <a:pPr marL="1101090" lvl="1" indent="-550545" algn="l">
              <a:lnSpc>
                <a:spcPts val="5304"/>
              </a:lnSpc>
              <a:buFont typeface="Arial"/>
              <a:buChar char="•"/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Build and strengthen your relationships</a:t>
            </a:r>
          </a:p>
          <a:p>
            <a:pPr algn="ctr">
              <a:lnSpc>
                <a:spcPts val="5304"/>
              </a:lnSpc>
              <a:spcBef>
                <a:spcPct val="0"/>
              </a:spcBef>
            </a:pPr>
            <a:endParaRPr lang="en-US" sz="5100" spc="-10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029479" y="2673229"/>
            <a:ext cx="5200571" cy="4940543"/>
          </a:xfrm>
          <a:custGeom>
            <a:avLst/>
            <a:gdLst/>
            <a:ahLst/>
            <a:cxnLst/>
            <a:rect l="l" t="t" r="r" b="b"/>
            <a:pathLst>
              <a:path w="5200571" h="4940543">
                <a:moveTo>
                  <a:pt x="0" y="0"/>
                </a:moveTo>
                <a:lnTo>
                  <a:pt x="5200571" y="0"/>
                </a:lnTo>
                <a:lnTo>
                  <a:pt x="5200571" y="4940542"/>
                </a:lnTo>
                <a:lnTo>
                  <a:pt x="0" y="49405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7576966" y="2681589"/>
            <a:ext cx="9201071" cy="4932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47"/>
              </a:lnSpc>
              <a:spcBef>
                <a:spcPct val="0"/>
              </a:spcBef>
            </a:pPr>
            <a:r>
              <a:rPr lang="en-US" sz="6819" spc="-13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symbol means, discuss in groups or pairs- you’ll find it throughout this lesson!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674" y="550233"/>
            <a:ext cx="17016652" cy="9186533"/>
            <a:chOff x="0" y="0"/>
            <a:chExt cx="6253988" cy="3376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53988" cy="3376250"/>
            </a:xfrm>
            <a:custGeom>
              <a:avLst/>
              <a:gdLst/>
              <a:ahLst/>
              <a:cxnLst/>
              <a:rect l="l" t="t" r="r" b="b"/>
              <a:pathLst>
                <a:path w="6253988" h="3376250">
                  <a:moveTo>
                    <a:pt x="0" y="0"/>
                  </a:moveTo>
                  <a:lnTo>
                    <a:pt x="6253988" y="0"/>
                  </a:lnTo>
                  <a:lnTo>
                    <a:pt x="6253988" y="3376250"/>
                  </a:lnTo>
                  <a:lnTo>
                    <a:pt x="0" y="33762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253988" cy="3404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199971" y="3163644"/>
            <a:ext cx="4374135" cy="4830872"/>
          </a:xfrm>
          <a:custGeom>
            <a:avLst/>
            <a:gdLst/>
            <a:ahLst/>
            <a:cxnLst/>
            <a:rect l="l" t="t" r="r" b="b"/>
            <a:pathLst>
              <a:path w="4374135" h="4830872">
                <a:moveTo>
                  <a:pt x="0" y="0"/>
                </a:moveTo>
                <a:lnTo>
                  <a:pt x="4374135" y="0"/>
                </a:lnTo>
                <a:lnTo>
                  <a:pt x="4374135" y="4830872"/>
                </a:lnTo>
                <a:lnTo>
                  <a:pt x="0" y="4830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03153" y="3003662"/>
            <a:ext cx="10584306" cy="1690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5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3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Let’s </a:t>
            </a:r>
            <a:r>
              <a:rPr kumimoji="0" lang="en-US" sz="6236" b="1" i="0" u="none" strike="noStrike" kern="1200" cap="none" spc="0" normalizeH="0" baseline="0" noProof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ASK</a:t>
            </a:r>
            <a:r>
              <a:rPr kumimoji="0" lang="en-US" sz="623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ourselves - what are we taking from today’s lesson?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5674" y="1114425"/>
            <a:ext cx="6099297" cy="10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6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bby Jones Soft"/>
                <a:ea typeface="Bobby Jones Soft"/>
                <a:cs typeface="Bobby Jones Soft"/>
                <a:sym typeface="Bobby Jones Soft"/>
              </a:rPr>
              <a:t>REFLECTION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82110" y="5844974"/>
            <a:ext cx="4270301" cy="2149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6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6" b="1" i="0" u="none" strike="noStrike" kern="1200" cap="none" spc="0" normalizeH="0" baseline="0" noProof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</a:t>
            </a:r>
            <a:r>
              <a:rPr kumimoji="0" lang="en-US" sz="533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ttributes?</a:t>
            </a:r>
          </a:p>
          <a:p>
            <a:pPr marL="0" marR="0" lvl="0" indent="0" algn="just" defTabSz="914400" rtl="0" eaLnBrk="1" fontAlgn="auto" latinLnBrk="0" hangingPunct="1">
              <a:lnSpc>
                <a:spcPts val="56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6" b="1" i="0" u="none" strike="noStrike" kern="1200" cap="none" spc="0" normalizeH="0" baseline="0" noProof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</a:t>
            </a:r>
            <a:r>
              <a:rPr kumimoji="0" lang="en-US" sz="533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kills?</a:t>
            </a:r>
          </a:p>
          <a:p>
            <a:pPr marL="0" marR="0" lvl="0" indent="0" algn="just" defTabSz="914400" rtl="0" eaLnBrk="1" fontAlgn="auto" latinLnBrk="0" hangingPunct="1">
              <a:lnSpc>
                <a:spcPts val="56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6" b="1" i="0" u="none" strike="noStrike" kern="1200" cap="none" spc="0" normalizeH="0" baseline="0" noProof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</a:t>
            </a:r>
            <a:r>
              <a:rPr kumimoji="0" lang="en-US" sz="533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nowledge?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>
            <a:off x="532204" y="395202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0" y="0"/>
                </a:moveTo>
                <a:lnTo>
                  <a:pt x="0" y="0"/>
                </a:lnTo>
                <a:lnTo>
                  <a:pt x="0" y="2751553"/>
                </a:lnTo>
                <a:lnTo>
                  <a:pt x="3057280" y="2751553"/>
                </a:lnTo>
                <a:lnTo>
                  <a:pt x="30572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532204" y="198682"/>
            <a:ext cx="3760351" cy="3144593"/>
          </a:xfrm>
          <a:custGeom>
            <a:avLst/>
            <a:gdLst/>
            <a:ahLst/>
            <a:cxnLst/>
            <a:rect l="l" t="t" r="r" b="b"/>
            <a:pathLst>
              <a:path w="3760351" h="3144593">
                <a:moveTo>
                  <a:pt x="0" y="0"/>
                </a:moveTo>
                <a:lnTo>
                  <a:pt x="3760350" y="0"/>
                </a:lnTo>
                <a:lnTo>
                  <a:pt x="3760350" y="3144593"/>
                </a:lnTo>
                <a:lnTo>
                  <a:pt x="0" y="3144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4881190" y="1133475"/>
            <a:ext cx="10066855" cy="8803922"/>
          </a:xfrm>
          <a:custGeom>
            <a:avLst/>
            <a:gdLst/>
            <a:ahLst/>
            <a:cxnLst/>
            <a:rect l="l" t="t" r="r" b="b"/>
            <a:pathLst>
              <a:path w="10066855" h="8803922">
                <a:moveTo>
                  <a:pt x="0" y="0"/>
                </a:moveTo>
                <a:lnTo>
                  <a:pt x="10066855" y="0"/>
                </a:lnTo>
                <a:lnTo>
                  <a:pt x="10066855" y="8803922"/>
                </a:lnTo>
                <a:lnTo>
                  <a:pt x="0" y="88039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9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265199" y="2813380"/>
            <a:ext cx="15298836" cy="5448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35"/>
              </a:lnSpc>
            </a:pPr>
            <a:r>
              <a:rPr lang="en-US" sz="9841" spc="-19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Write down as many</a:t>
            </a:r>
          </a:p>
          <a:p>
            <a:pPr algn="ctr">
              <a:lnSpc>
                <a:spcPts val="10235"/>
              </a:lnSpc>
            </a:pPr>
            <a:r>
              <a:rPr lang="en-US" sz="9841" spc="-19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different types of </a:t>
            </a:r>
          </a:p>
          <a:p>
            <a:pPr algn="ctr">
              <a:lnSpc>
                <a:spcPts val="10235"/>
              </a:lnSpc>
            </a:pPr>
            <a:r>
              <a:rPr lang="en-US" sz="9841" spc="-19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communication </a:t>
            </a:r>
          </a:p>
          <a:p>
            <a:pPr algn="ctr">
              <a:lnSpc>
                <a:spcPts val="10235"/>
              </a:lnSpc>
              <a:spcBef>
                <a:spcPct val="0"/>
              </a:spcBef>
            </a:pPr>
            <a:r>
              <a:rPr lang="en-US" sz="9841" spc="-19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 you can think of.... </a:t>
            </a:r>
          </a:p>
        </p:txBody>
      </p:sp>
      <p:sp>
        <p:nvSpPr>
          <p:cNvPr id="7" name="Freeform 7"/>
          <p:cNvSpPr/>
          <p:nvPr/>
        </p:nvSpPr>
        <p:spPr>
          <a:xfrm>
            <a:off x="736084" y="4005511"/>
            <a:ext cx="3295439" cy="3130667"/>
          </a:xfrm>
          <a:custGeom>
            <a:avLst/>
            <a:gdLst/>
            <a:ahLst/>
            <a:cxnLst/>
            <a:rect l="l" t="t" r="r" b="b"/>
            <a:pathLst>
              <a:path w="3295439" h="3130667">
                <a:moveTo>
                  <a:pt x="0" y="0"/>
                </a:moveTo>
                <a:lnTo>
                  <a:pt x="3295440" y="0"/>
                </a:lnTo>
                <a:lnTo>
                  <a:pt x="3295440" y="3130668"/>
                </a:lnTo>
                <a:lnTo>
                  <a:pt x="0" y="31306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-1261362" y="303590"/>
            <a:ext cx="8829535" cy="105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8"/>
              </a:lnSpc>
              <a:spcBef>
                <a:spcPct val="0"/>
              </a:spcBef>
            </a:pPr>
            <a:r>
              <a:rPr lang="en-US" sz="6700" spc="-13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Class agreement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63706" y="1638802"/>
            <a:ext cx="6390902" cy="3688770"/>
            <a:chOff x="0" y="0"/>
            <a:chExt cx="8521202" cy="49183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521202" cy="4756380"/>
            </a:xfrm>
            <a:custGeom>
              <a:avLst/>
              <a:gdLst/>
              <a:ahLst/>
              <a:cxnLst/>
              <a:rect l="l" t="t" r="r" b="b"/>
              <a:pathLst>
                <a:path w="8521202" h="4756380">
                  <a:moveTo>
                    <a:pt x="0" y="0"/>
                  </a:moveTo>
                  <a:lnTo>
                    <a:pt x="8521202" y="0"/>
                  </a:lnTo>
                  <a:lnTo>
                    <a:pt x="8521202" y="4756380"/>
                  </a:lnTo>
                  <a:lnTo>
                    <a:pt x="0" y="4756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402384" y="826451"/>
              <a:ext cx="6343917" cy="4091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24"/>
                </a:lnSpc>
              </a:pPr>
              <a:r>
                <a:rPr lang="en-US" sz="5600" spc="-112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Respect other people’s opinions</a:t>
              </a:r>
            </a:p>
            <a:p>
              <a:pPr algn="ctr">
                <a:lnSpc>
                  <a:spcPts val="5824"/>
                </a:lnSpc>
                <a:spcBef>
                  <a:spcPct val="0"/>
                </a:spcBef>
              </a:pPr>
              <a:endPara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763825" y="1638802"/>
            <a:ext cx="6390902" cy="3567285"/>
            <a:chOff x="0" y="0"/>
            <a:chExt cx="8521202" cy="47563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521202" cy="4756380"/>
            </a:xfrm>
            <a:custGeom>
              <a:avLst/>
              <a:gdLst/>
              <a:ahLst/>
              <a:cxnLst/>
              <a:rect l="l" t="t" r="r" b="b"/>
              <a:pathLst>
                <a:path w="8521202" h="4756380">
                  <a:moveTo>
                    <a:pt x="0" y="0"/>
                  </a:moveTo>
                  <a:lnTo>
                    <a:pt x="8521202" y="0"/>
                  </a:lnTo>
                  <a:lnTo>
                    <a:pt x="8521202" y="4756380"/>
                  </a:lnTo>
                  <a:lnTo>
                    <a:pt x="0" y="4756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65011" y="1840170"/>
              <a:ext cx="6343917" cy="2155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23"/>
                </a:lnSpc>
              </a:pPr>
              <a:r>
                <a:rPr lang="en-US" sz="5599" spc="-111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Right to pass</a:t>
              </a:r>
            </a:p>
            <a:p>
              <a:pPr algn="ctr">
                <a:lnSpc>
                  <a:spcPts val="5823"/>
                </a:lnSpc>
                <a:spcBef>
                  <a:spcPct val="0"/>
                </a:spcBef>
              </a:pPr>
              <a:endPara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63706" y="5831769"/>
            <a:ext cx="6390902" cy="3567285"/>
            <a:chOff x="0" y="0"/>
            <a:chExt cx="8521202" cy="47563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521202" cy="4756380"/>
            </a:xfrm>
            <a:custGeom>
              <a:avLst/>
              <a:gdLst/>
              <a:ahLst/>
              <a:cxnLst/>
              <a:rect l="l" t="t" r="r" b="b"/>
              <a:pathLst>
                <a:path w="8521202" h="4756380">
                  <a:moveTo>
                    <a:pt x="0" y="0"/>
                  </a:moveTo>
                  <a:lnTo>
                    <a:pt x="8521202" y="0"/>
                  </a:lnTo>
                  <a:lnTo>
                    <a:pt x="8521202" y="4756380"/>
                  </a:lnTo>
                  <a:lnTo>
                    <a:pt x="0" y="4756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402384" y="1331668"/>
              <a:ext cx="6343917" cy="2155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23"/>
                </a:lnSpc>
                <a:spcBef>
                  <a:spcPct val="0"/>
                </a:spcBef>
              </a:pPr>
              <a:r>
                <a:rPr lang="en-US" sz="5599" spc="-111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Non judgemental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763825" y="5831769"/>
            <a:ext cx="6390902" cy="3567285"/>
            <a:chOff x="0" y="0"/>
            <a:chExt cx="8521202" cy="47563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521202" cy="4756380"/>
            </a:xfrm>
            <a:custGeom>
              <a:avLst/>
              <a:gdLst/>
              <a:ahLst/>
              <a:cxnLst/>
              <a:rect l="l" t="t" r="r" b="b"/>
              <a:pathLst>
                <a:path w="8521202" h="4756380">
                  <a:moveTo>
                    <a:pt x="0" y="0"/>
                  </a:moveTo>
                  <a:lnTo>
                    <a:pt x="8521202" y="0"/>
                  </a:lnTo>
                  <a:lnTo>
                    <a:pt x="8521202" y="4756380"/>
                  </a:lnTo>
                  <a:lnTo>
                    <a:pt x="0" y="4756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65011" y="841375"/>
              <a:ext cx="6343917" cy="2155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23"/>
                </a:lnSpc>
                <a:spcBef>
                  <a:spcPct val="0"/>
                </a:spcBef>
              </a:pPr>
              <a:r>
                <a:rPr lang="en-US" sz="5599" spc="-111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No such thing as a silly question 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58876" y="7615411"/>
            <a:ext cx="2417321" cy="2296455"/>
          </a:xfrm>
          <a:custGeom>
            <a:avLst/>
            <a:gdLst/>
            <a:ahLst/>
            <a:cxnLst/>
            <a:rect l="l" t="t" r="r" b="b"/>
            <a:pathLst>
              <a:path w="2417321" h="2296455">
                <a:moveTo>
                  <a:pt x="0" y="0"/>
                </a:moveTo>
                <a:lnTo>
                  <a:pt x="2417322" y="0"/>
                </a:lnTo>
                <a:lnTo>
                  <a:pt x="2417322" y="2296456"/>
                </a:lnTo>
                <a:lnTo>
                  <a:pt x="0" y="2296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3283224" y="4046690"/>
            <a:ext cx="11683452" cy="3367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2"/>
              </a:lnSpc>
            </a:pPr>
            <a:r>
              <a:rPr lang="en-US" sz="12118" spc="-242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Communication</a:t>
            </a:r>
          </a:p>
          <a:p>
            <a:pPr algn="ctr">
              <a:lnSpc>
                <a:spcPts val="6478"/>
              </a:lnSpc>
            </a:pPr>
            <a:endParaRPr lang="en-US" sz="12118" spc="-242">
              <a:solidFill>
                <a:srgbClr val="2B2B2B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ctr">
              <a:lnSpc>
                <a:spcPts val="6478"/>
              </a:lnSpc>
            </a:pPr>
            <a:r>
              <a:rPr lang="en-US" sz="6819" spc="-136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Block 3 lesson 1</a:t>
            </a:r>
          </a:p>
        </p:txBody>
      </p:sp>
      <p:sp>
        <p:nvSpPr>
          <p:cNvPr id="18" name="Freeform 18"/>
          <p:cNvSpPr/>
          <p:nvPr/>
        </p:nvSpPr>
        <p:spPr>
          <a:xfrm>
            <a:off x="2454932" y="3790368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10800000">
            <a:off x="14814655" y="3790368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1766540" y="3625518"/>
            <a:ext cx="14754920" cy="4808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4"/>
              </a:lnSpc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Students will learn that: </a:t>
            </a:r>
          </a:p>
          <a:p>
            <a:pPr algn="l">
              <a:lnSpc>
                <a:spcPts val="5304"/>
              </a:lnSpc>
            </a:pPr>
            <a:endParaRPr lang="en-US" sz="5100" spc="-10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5304"/>
              </a:lnSpc>
              <a:spcBef>
                <a:spcPct val="0"/>
              </a:spcBef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1) There are different types of communication</a:t>
            </a:r>
          </a:p>
          <a:p>
            <a:pPr algn="l">
              <a:lnSpc>
                <a:spcPts val="5304"/>
              </a:lnSpc>
              <a:spcBef>
                <a:spcPct val="0"/>
              </a:spcBef>
            </a:pPr>
            <a:endParaRPr lang="en-US" sz="5100" spc="-10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5304"/>
              </a:lnSpc>
              <a:spcBef>
                <a:spcPct val="0"/>
              </a:spcBef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2) We can choose how we communicate with other people</a:t>
            </a:r>
          </a:p>
          <a:p>
            <a:pPr algn="l">
              <a:lnSpc>
                <a:spcPts val="5304"/>
              </a:lnSpc>
              <a:spcBef>
                <a:spcPct val="0"/>
              </a:spcBef>
            </a:pPr>
            <a:endParaRPr lang="en-US" sz="5100" spc="-10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5304"/>
              </a:lnSpc>
              <a:spcBef>
                <a:spcPct val="0"/>
              </a:spcBef>
            </a:pPr>
            <a:r>
              <a:rPr lang="en-US" sz="5100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3) Communication is essential in relationships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53390" y="2122403"/>
            <a:ext cx="5722640" cy="962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3"/>
              </a:lnSpc>
              <a:spcBef>
                <a:spcPct val="0"/>
              </a:spcBef>
            </a:pPr>
            <a:r>
              <a:rPr lang="en-US" sz="6099" u="sng" spc="-12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Learning outcomes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423744" y="-459684"/>
            <a:ext cx="14183463" cy="11872533"/>
          </a:xfrm>
          <a:custGeom>
            <a:avLst/>
            <a:gdLst/>
            <a:ahLst/>
            <a:cxnLst/>
            <a:rect l="l" t="t" r="r" b="b"/>
            <a:pathLst>
              <a:path w="14183463" h="11872533">
                <a:moveTo>
                  <a:pt x="0" y="0"/>
                </a:moveTo>
                <a:lnTo>
                  <a:pt x="14183462" y="0"/>
                </a:lnTo>
                <a:lnTo>
                  <a:pt x="14183462" y="11872533"/>
                </a:lnTo>
                <a:lnTo>
                  <a:pt x="0" y="11872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2" b="-98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-1367022" y="82908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5400000">
            <a:off x="15561337" y="-2184859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844589" y="2670679"/>
            <a:ext cx="16446422" cy="502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Humans have been communicating with one another for a veeeeeeeeeery long time! </a:t>
            </a:r>
          </a:p>
          <a:p>
            <a:pPr algn="ctr">
              <a:lnSpc>
                <a:spcPts val="6448"/>
              </a:lnSpc>
            </a:pPr>
            <a:endParaRPr lang="en-US" sz="6200" spc="-124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6448"/>
              </a:lnSpc>
              <a:spcBef>
                <a:spcPct val="0"/>
              </a:spcBef>
            </a:pP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We have invented </a:t>
            </a:r>
            <a:r>
              <a:rPr lang="en-US" sz="6200" b="1" spc="-12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</a:t>
            </a:r>
            <a:r>
              <a:rPr lang="en-US" sz="6200" spc="-12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many different ways of communicating because it’s so important to us as a species.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8704CACC47FE4099DF5D9FCD6386CC" ma:contentTypeVersion="19" ma:contentTypeDescription="Create a new document." ma:contentTypeScope="" ma:versionID="71ea7b34becbe056279cf03db1dcfab3">
  <xsd:schema xmlns:xsd="http://www.w3.org/2001/XMLSchema" xmlns:xs="http://www.w3.org/2001/XMLSchema" xmlns:p="http://schemas.microsoft.com/office/2006/metadata/properties" xmlns:ns2="664e4f4e-7f5b-480b-b13d-15cd8fe73850" xmlns:ns3="1d329554-cae2-4b18-ad0b-07e5b9404955" targetNamespace="http://schemas.microsoft.com/office/2006/metadata/properties" ma:root="true" ma:fieldsID="07472d60a39d5e5e5665092f117296b9" ns2:_="" ns3:_="">
    <xsd:import namespace="664e4f4e-7f5b-480b-b13d-15cd8fe73850"/>
    <xsd:import namespace="1d329554-cae2-4b18-ad0b-07e5b94049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e4f4e-7f5b-480b-b13d-15cd8fe738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68ebe94-88d2-4bf1-add6-77528dd349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329554-cae2-4b18-ad0b-07e5b9404955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3c8972e-ffc8-4c79-ba21-26d25a74f90b}" ma:internalName="TaxCatchAll" ma:showField="CatchAllData" ma:web="1d329554-cae2-4b18-ad0b-07e5b94049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329554-cae2-4b18-ad0b-07e5b9404955" xsi:nil="true"/>
    <lcf76f155ced4ddcb4097134ff3c332f xmlns="664e4f4e-7f5b-480b-b13d-15cd8fe7385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9552C0-0907-4427-A505-B1AC3C5187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4e4f4e-7f5b-480b-b13d-15cd8fe73850"/>
    <ds:schemaRef ds:uri="1d329554-cae2-4b18-ad0b-07e5b94049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0F90C6-BBF3-4DB1-891F-4945A51D6FDD}">
  <ds:schemaRefs>
    <ds:schemaRef ds:uri="http://schemas.microsoft.com/office/2006/metadata/properties"/>
    <ds:schemaRef ds:uri="http://schemas.microsoft.com/office/infopath/2007/PartnerControls"/>
    <ds:schemaRef ds:uri="1d329554-cae2-4b18-ad0b-07e5b9404955"/>
    <ds:schemaRef ds:uri="664e4f4e-7f5b-480b-b13d-15cd8fe73850"/>
  </ds:schemaRefs>
</ds:datastoreItem>
</file>

<file path=customXml/itemProps3.xml><?xml version="1.0" encoding="utf-8"?>
<ds:datastoreItem xmlns:ds="http://schemas.openxmlformats.org/officeDocument/2006/customXml" ds:itemID="{FC820937-255C-47F8-8CD5-51A733B04E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1148</Words>
  <Application>Microsoft Office PowerPoint</Application>
  <PresentationFormat>Custom</PresentationFormat>
  <Paragraphs>181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Bobby Jones Soft</vt:lpstr>
      <vt:lpstr>Calibri (MS)</vt:lpstr>
      <vt:lpstr>Calibri (MS) Italics</vt:lpstr>
      <vt:lpstr>Glacial Indifference</vt:lpstr>
      <vt:lpstr>Calibri (MS) Bold</vt:lpstr>
      <vt:lpstr>Glacial Indifference Bold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yr 10 </dc:title>
  <cp:lastModifiedBy>Alyssa Isaac</cp:lastModifiedBy>
  <cp:revision>1</cp:revision>
  <dcterms:created xsi:type="dcterms:W3CDTF">2006-08-16T00:00:00Z</dcterms:created>
  <dcterms:modified xsi:type="dcterms:W3CDTF">2025-12-17T13:53:00Z</dcterms:modified>
  <dc:identifier>DAGgZBTGSRs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0x0101000B8704CACC47FE4099DF5D9FCD6386CC</vt:lpwstr>
  </property>
</Properties>
</file>