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256" r:id="rId3"/>
    <p:sldId id="257" r:id="rId4"/>
    <p:sldId id="258" r:id="rId5"/>
    <p:sldId id="259" r:id="rId6"/>
    <p:sldId id="260" r:id="rId7"/>
    <p:sldId id="261" r:id="rId8"/>
    <p:sldId id="284" r:id="rId9"/>
    <p:sldId id="267" r:id="rId10"/>
    <p:sldId id="283" r:id="rId11"/>
    <p:sldId id="286" r:id="rId12"/>
    <p:sldId id="293" r:id="rId13"/>
    <p:sldId id="306" r:id="rId14"/>
    <p:sldId id="289" r:id="rId15"/>
    <p:sldId id="288" r:id="rId16"/>
    <p:sldId id="290" r:id="rId17"/>
    <p:sldId id="292" r:id="rId18"/>
    <p:sldId id="294" r:id="rId19"/>
    <p:sldId id="291" r:id="rId20"/>
    <p:sldId id="295" r:id="rId21"/>
    <p:sldId id="296" r:id="rId22"/>
    <p:sldId id="297" r:id="rId23"/>
    <p:sldId id="308" r:id="rId24"/>
    <p:sldId id="285" r:id="rId25"/>
    <p:sldId id="263" r:id="rId26"/>
  </p:sldIdLst>
  <p:sldSz cx="18288000" cy="10287000"/>
  <p:notesSz cx="6858000" cy="9144000"/>
  <p:embeddedFontLst>
    <p:embeddedFont>
      <p:font typeface="Bobby Jones Soft" panose="020B0604020202020204" charset="0"/>
      <p:regular r:id="rId28"/>
    </p:embeddedFont>
    <p:embeddedFont>
      <p:font typeface="Calibri (MS)" panose="020B0604020202020204" charset="0"/>
      <p:regular r:id="rId29"/>
      <p:bold r:id="rId30"/>
      <p:italic r:id="rId31"/>
      <p:boldItalic r:id="rId32"/>
    </p:embeddedFont>
    <p:embeddedFont>
      <p:font typeface="Glacial Indifference" panose="020B0604020202020204" charset="0"/>
      <p:regular r:id="rId33"/>
    </p:embeddedFont>
    <p:embeddedFont>
      <p:font typeface="Glacial Indifference Bold" panose="020B0604020202020204" charset="0"/>
      <p:regular r:id="rId34"/>
      <p:bold r:id="rId35"/>
    </p:embeddedFont>
    <p:embeddedFont>
      <p:font typeface="Playpen Sans"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0103" autoAdjust="0"/>
  </p:normalViewPr>
  <p:slideViewPr>
    <p:cSldViewPr>
      <p:cViewPr>
        <p:scale>
          <a:sx n="61" d="100"/>
          <a:sy n="61" d="100"/>
        </p:scale>
        <p:origin x="34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note that these timings are advisory</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586986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We recommend the students working in small groups of 3-4 people, but depending on the size of the class, you may not need all eight case studies. Please explain these instructions to the students:</a:t>
            </a:r>
          </a:p>
          <a:p>
            <a:endParaRPr lang="en-GB" dirty="0"/>
          </a:p>
          <a:p>
            <a:r>
              <a:rPr lang="en-GB" b="1" dirty="0"/>
              <a:t>Each small group will need </a:t>
            </a:r>
            <a:r>
              <a:rPr lang="en-GB" dirty="0"/>
              <a:t>a case study, so they need </a:t>
            </a:r>
            <a:r>
              <a:rPr lang="en-GB" b="1" dirty="0"/>
              <a:t>one of the eight slides from slide 13 to slide 20 (printed out, or if you cannot print, show them the slide and ask them to take some information down). </a:t>
            </a:r>
            <a:r>
              <a:rPr lang="en-GB" dirty="0"/>
              <a:t>Each case study contains brief information about the patient, including symptoms, and has additional questions for groups to consider. Ask groups to review and discuss this information for 5-10 minutes, after which they will present their case study to the class.</a:t>
            </a:r>
          </a:p>
          <a:p>
            <a:endParaRPr lang="en-GB" dirty="0"/>
          </a:p>
          <a:p>
            <a:r>
              <a:rPr lang="en-GB" dirty="0"/>
              <a:t>Once groups have received their case studies, keep slide 12 up on the screen, so that students compare their patients to the symptoms listed in their case study. </a:t>
            </a:r>
          </a:p>
          <a:p>
            <a:endParaRPr lang="en-GB" dirty="0"/>
          </a:p>
          <a:p>
            <a:r>
              <a:rPr lang="en-GB" dirty="0"/>
              <a:t>When each small group is ready to present their case study, please show the appropriate slide for their presentation (slides 13-20) so the class can follow along. If some students find it difficult to present, you can also adapt this activity so that the class tries to answer the questions on the slides about a particular patient.</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5555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***Explain to students that thrush is not typically classified as an STI, as it is caused by an overgrowth of a naturally occurring (and already present) yeast on our bodies. However, it is included here because it </a:t>
            </a:r>
            <a:r>
              <a:rPr lang="en-GB" b="1" dirty="0"/>
              <a:t>can be triggered by sex, and less frequently passed on through sexual activity</a:t>
            </a:r>
            <a:r>
              <a:rPr lang="en-GB" b="0" dirty="0"/>
              <a:t>.</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280875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show this slide when the first group is presenting their case study.</a:t>
            </a:r>
          </a:p>
          <a:p>
            <a:endParaRPr lang="en-GB" dirty="0"/>
          </a:p>
          <a:p>
            <a:r>
              <a:rPr lang="en-GB" dirty="0"/>
              <a:t>The group should present the introductory text, but please feel free to ask them questions and/or the rest of the class to make this as interactive as possible.</a:t>
            </a:r>
          </a:p>
          <a:p>
            <a:endParaRPr lang="en-GB" dirty="0"/>
          </a:p>
          <a:p>
            <a:r>
              <a:rPr lang="en-GB" sz="1200" b="1" dirty="0">
                <a:solidFill>
                  <a:srgbClr val="000000"/>
                </a:solidFill>
                <a:latin typeface="Glacial Indifference"/>
              </a:rPr>
              <a:t>Questions:</a:t>
            </a:r>
          </a:p>
          <a:p>
            <a:pPr marL="571500" indent="-571500">
              <a:buFont typeface="Arial" panose="020B0604020202020204" pitchFamily="34" charset="0"/>
              <a:buChar char="•"/>
            </a:pPr>
            <a:r>
              <a:rPr lang="en-GB" sz="1200" dirty="0">
                <a:solidFill>
                  <a:srgbClr val="000000"/>
                </a:solidFill>
                <a:latin typeface="Glacial Indifference"/>
              </a:rPr>
              <a:t>Why might he seem to be cross? </a:t>
            </a:r>
            <a:endParaRPr lang="en-GB" sz="1200" dirty="0">
              <a:solidFill>
                <a:srgbClr val="000000"/>
              </a:solidFill>
            </a:endParaRPr>
          </a:p>
          <a:p>
            <a:pPr marL="571500" indent="-571500">
              <a:buFont typeface="Arial" panose="020B0604020202020204" pitchFamily="34" charset="0"/>
              <a:buChar char="•"/>
            </a:pPr>
            <a:r>
              <a:rPr lang="en-GB" sz="1200" dirty="0">
                <a:solidFill>
                  <a:srgbClr val="000000"/>
                </a:solidFill>
                <a:latin typeface="Glacial Indifference"/>
              </a:rPr>
              <a:t>What could he have wrong with him? </a:t>
            </a:r>
            <a:r>
              <a:rPr lang="en-GB" sz="1200" b="1" dirty="0">
                <a:solidFill>
                  <a:srgbClr val="000000"/>
                </a:solidFill>
                <a:latin typeface="Glacial Indifference"/>
              </a:rPr>
              <a:t>Genital Warts</a:t>
            </a:r>
          </a:p>
          <a:p>
            <a:pPr marL="571500" indent="-571500">
              <a:buFont typeface="Arial" panose="020B0604020202020204" pitchFamily="34" charset="0"/>
              <a:buChar char="•"/>
            </a:pPr>
            <a:r>
              <a:rPr lang="en-GB" sz="1200" dirty="0">
                <a:solidFill>
                  <a:srgbClr val="000000"/>
                </a:solidFill>
                <a:latin typeface="Glacial Indifference"/>
              </a:rPr>
              <a:t>What would you do to make sure? </a:t>
            </a:r>
            <a:r>
              <a:rPr lang="en-GB" sz="1200" b="1" kern="1200" dirty="0">
                <a:solidFill>
                  <a:srgbClr val="000000"/>
                </a:solidFill>
                <a:latin typeface="+mn-lt"/>
                <a:ea typeface="+mn-ea"/>
                <a:cs typeface="+mn-cs"/>
              </a:rPr>
              <a:t>Examine his genitals</a:t>
            </a:r>
          </a:p>
          <a:p>
            <a:pPr marL="571500" indent="-571500">
              <a:buFont typeface="Arial" panose="020B0604020202020204" pitchFamily="34" charset="0"/>
              <a:buChar char="•"/>
            </a:pPr>
            <a:r>
              <a:rPr lang="en-GB" sz="1200" dirty="0">
                <a:solidFill>
                  <a:srgbClr val="000000"/>
                </a:solidFill>
                <a:latin typeface="Glacial Indifference"/>
              </a:rPr>
              <a:t>What treatment would you give him? </a:t>
            </a:r>
            <a:r>
              <a:rPr lang="en-GB" b="1" dirty="0">
                <a:solidFill>
                  <a:srgbClr val="000000"/>
                </a:solidFill>
              </a:rPr>
              <a:t>This condition can be treated with surgery, freezing, or burning…or by applying a solution- like warts on someone’s hand</a:t>
            </a:r>
            <a:endParaRPr lang="en-GB" sz="1200" b="1" dirty="0">
              <a:solidFill>
                <a:srgbClr val="000000"/>
              </a:solidFill>
            </a:endParaRPr>
          </a:p>
          <a:p>
            <a:pPr marL="571500" indent="-571500">
              <a:buFont typeface="Arial" panose="020B0604020202020204" pitchFamily="34" charset="0"/>
              <a:buChar char="•"/>
            </a:pPr>
            <a:r>
              <a:rPr lang="en-GB" sz="1200" dirty="0">
                <a:solidFill>
                  <a:srgbClr val="000000"/>
                </a:solidFill>
                <a:latin typeface="Glacial Indifference"/>
              </a:rPr>
              <a:t>Would this cure him? </a:t>
            </a:r>
            <a:r>
              <a:rPr lang="en-GB" sz="1200" b="1" dirty="0">
                <a:solidFill>
                  <a:srgbClr val="000000"/>
                </a:solidFill>
              </a:rPr>
              <a:t>No, genital warts can be treated but cannot be cured.</a:t>
            </a:r>
          </a:p>
          <a:p>
            <a:pPr marL="571500" indent="-571500">
              <a:buFont typeface="Arial" panose="020B0604020202020204" pitchFamily="34" charset="0"/>
              <a:buChar char="•"/>
            </a:pPr>
            <a:r>
              <a:rPr lang="en-GB" sz="1200" dirty="0">
                <a:solidFill>
                  <a:srgbClr val="000000"/>
                </a:solidFill>
                <a:latin typeface="Glacial Indifference"/>
              </a:rPr>
              <a:t>What else might be done? </a:t>
            </a:r>
            <a:r>
              <a:rPr lang="en-GB" sz="1200" b="1" dirty="0">
                <a:solidFill>
                  <a:srgbClr val="000000"/>
                </a:solidFill>
              </a:rPr>
              <a:t>He needs a full STI test. He needs to be advised to use condoms to prevent passing on any infection</a:t>
            </a:r>
            <a:r>
              <a:rPr lang="en-GB" sz="1200" b="1" dirty="0">
                <a:solidFill>
                  <a:srgbClr val="000000"/>
                </a:solidFill>
                <a:latin typeface="Glacial Indifference"/>
              </a:rPr>
              <a:t>.</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260264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show this slide when the second group is presenting their case study.</a:t>
            </a:r>
          </a:p>
          <a:p>
            <a:endParaRPr lang="en-GB" dirty="0"/>
          </a:p>
          <a:p>
            <a:r>
              <a:rPr lang="en-GB" dirty="0"/>
              <a:t>The group should present the introductory text, but please feel free to ask them questions and/or the rest of the class to make this as interactive as possible.</a:t>
            </a:r>
          </a:p>
          <a:p>
            <a:endParaRPr lang="en-GB" dirty="0"/>
          </a:p>
          <a:p>
            <a:r>
              <a:rPr lang="en-GB" sz="2800" b="1" dirty="0">
                <a:solidFill>
                  <a:srgbClr val="000000"/>
                </a:solidFill>
                <a:latin typeface="Glacial Indifference"/>
              </a:rPr>
              <a:t>Questions </a:t>
            </a:r>
          </a:p>
          <a:p>
            <a:pPr marL="571500" indent="-571500">
              <a:buFont typeface="Arial" panose="020B0604020202020204" pitchFamily="34" charset="0"/>
              <a:buChar char="•"/>
            </a:pPr>
            <a:r>
              <a:rPr lang="en-GB" dirty="0">
                <a:solidFill>
                  <a:srgbClr val="000000"/>
                </a:solidFill>
                <a:latin typeface="Glacial Indifference"/>
              </a:rPr>
              <a:t>Why might the boy not come into the clinic with her? </a:t>
            </a:r>
            <a:r>
              <a:rPr lang="en-GB" b="1" dirty="0">
                <a:solidFill>
                  <a:srgbClr val="000000"/>
                </a:solidFill>
                <a:latin typeface="Glacial Indifference"/>
              </a:rPr>
              <a:t>He might be a friend, or her brother, or he might be worried about being seen at the clinic. Although the legal age of consent is 16, young people under this age can still be treated free and confidential at the MISH.</a:t>
            </a:r>
            <a:endParaRPr lang="en-GB" dirty="0">
              <a:solidFill>
                <a:srgbClr val="000000"/>
              </a:solidFill>
              <a:latin typeface="Glacial Indifference"/>
            </a:endParaRPr>
          </a:p>
          <a:p>
            <a:pPr marL="571500" indent="-571500">
              <a:buFont typeface="Arial" panose="020B0604020202020204" pitchFamily="34" charset="0"/>
              <a:buChar char="•"/>
            </a:pPr>
            <a:r>
              <a:rPr lang="en-GB" dirty="0">
                <a:solidFill>
                  <a:srgbClr val="000000"/>
                </a:solidFill>
                <a:latin typeface="Glacial Indifference"/>
              </a:rPr>
              <a:t>What might be wrong with her? </a:t>
            </a:r>
            <a:r>
              <a:rPr lang="en-GB" b="1" dirty="0">
                <a:solidFill>
                  <a:srgbClr val="000000"/>
                </a:solidFill>
                <a:latin typeface="Glacial Indifference"/>
              </a:rPr>
              <a:t>At the moment, she is not presenting with any symptoms, so there might be nothing wrong at all. She could have chlamydia, as this is often asymptomatic, but the only way to be sure is to test.</a:t>
            </a:r>
          </a:p>
          <a:p>
            <a:pPr marL="571500" indent="-571500">
              <a:buFont typeface="Arial" panose="020B0604020202020204" pitchFamily="34" charset="0"/>
              <a:buChar char="•"/>
            </a:pPr>
            <a:r>
              <a:rPr lang="en-GB" dirty="0">
                <a:solidFill>
                  <a:srgbClr val="000000"/>
                </a:solidFill>
                <a:latin typeface="Glacial Indifference"/>
              </a:rPr>
              <a:t>What else would you do to make sure? </a:t>
            </a:r>
            <a:r>
              <a:rPr lang="en-GB" b="1" dirty="0">
                <a:solidFill>
                  <a:srgbClr val="000000"/>
                </a:solidFill>
              </a:rPr>
              <a:t>Violet could have a swab which would then be tested.</a:t>
            </a:r>
          </a:p>
          <a:p>
            <a:pPr marL="571500" indent="-571500">
              <a:buFont typeface="Arial" panose="020B0604020202020204" pitchFamily="34" charset="0"/>
              <a:buChar char="•"/>
            </a:pPr>
            <a:r>
              <a:rPr lang="en-GB" dirty="0">
                <a:solidFill>
                  <a:srgbClr val="000000"/>
                </a:solidFill>
                <a:latin typeface="Glacial Indifference"/>
              </a:rPr>
              <a:t>What treatment would you give her? </a:t>
            </a:r>
            <a:r>
              <a:rPr lang="en-GB" b="1" dirty="0">
                <a:solidFill>
                  <a:srgbClr val="000000"/>
                </a:solidFill>
              </a:rPr>
              <a:t>Antibiotics and no sexual activity until the infection clears.</a:t>
            </a:r>
          </a:p>
          <a:p>
            <a:pPr marL="571500" indent="-571500">
              <a:buFont typeface="Arial" panose="020B0604020202020204" pitchFamily="34" charset="0"/>
              <a:buChar char="•"/>
            </a:pPr>
            <a:r>
              <a:rPr lang="en-GB" dirty="0">
                <a:solidFill>
                  <a:srgbClr val="000000"/>
                </a:solidFill>
                <a:latin typeface="Glacial Indifference"/>
              </a:rPr>
              <a:t>Will this cure </a:t>
            </a:r>
            <a:r>
              <a:rPr lang="en-GB" b="1" u="sng" dirty="0">
                <a:solidFill>
                  <a:srgbClr val="000000"/>
                </a:solidFill>
                <a:latin typeface="Glacial Indifference"/>
              </a:rPr>
              <a:t>him</a:t>
            </a:r>
            <a:r>
              <a:rPr lang="en-GB" dirty="0">
                <a:solidFill>
                  <a:srgbClr val="000000"/>
                </a:solidFill>
                <a:latin typeface="Glacial Indifference"/>
              </a:rPr>
              <a:t>? </a:t>
            </a:r>
            <a:r>
              <a:rPr lang="en-GB" b="1" dirty="0">
                <a:solidFill>
                  <a:srgbClr val="000000"/>
                </a:solidFill>
              </a:rPr>
              <a:t>No, you would need to treat the individual patient. And without testing her partner, we have no idea if he has any STI.</a:t>
            </a:r>
          </a:p>
          <a:p>
            <a:pPr marL="571500" indent="-571500">
              <a:buFont typeface="Arial" panose="020B0604020202020204" pitchFamily="34" charset="0"/>
              <a:buChar char="•"/>
            </a:pPr>
            <a:r>
              <a:rPr lang="en-GB" dirty="0">
                <a:solidFill>
                  <a:srgbClr val="000000"/>
                </a:solidFill>
                <a:latin typeface="Glacial Indifference"/>
              </a:rPr>
              <a:t>What else might need to be done? </a:t>
            </a:r>
            <a:r>
              <a:rPr lang="en-GB" b="1" dirty="0">
                <a:solidFill>
                  <a:srgbClr val="000000"/>
                </a:solidFill>
              </a:rPr>
              <a:t>You need to ask questions to see if anyone else is involved. If she has caught chlamydia, she may need to be tested for other STI’s. If she had unprotected sex, she might also need a pregnancy test.</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194388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show this slide when the third group is presenting their case study.</a:t>
            </a:r>
          </a:p>
          <a:p>
            <a:endParaRPr lang="en-GB" dirty="0"/>
          </a:p>
          <a:p>
            <a:r>
              <a:rPr lang="en-GB" dirty="0"/>
              <a:t>The group should present the introductory text, but please feel free to ask them questions and/or the rest of the class to make this as interactive as possible.</a:t>
            </a:r>
          </a:p>
          <a:p>
            <a:r>
              <a:rPr lang="en-GB" b="1" dirty="0">
                <a:solidFill>
                  <a:srgbClr val="000000"/>
                </a:solidFill>
                <a:latin typeface="Glacial Indifference"/>
              </a:rPr>
              <a:t>Questions</a:t>
            </a:r>
          </a:p>
          <a:p>
            <a:pPr marL="571500" indent="-571500">
              <a:buFont typeface="Arial" panose="020B0604020202020204" pitchFamily="34" charset="0"/>
              <a:buChar char="•"/>
            </a:pPr>
            <a:r>
              <a:rPr lang="en-GB" dirty="0">
                <a:solidFill>
                  <a:srgbClr val="000000"/>
                </a:solidFill>
                <a:latin typeface="Glacial Indifference"/>
              </a:rPr>
              <a:t>What could he have wrong with him? </a:t>
            </a:r>
            <a:r>
              <a:rPr lang="en-GB" b="1" dirty="0">
                <a:solidFill>
                  <a:srgbClr val="000000"/>
                </a:solidFill>
                <a:latin typeface="Glacial Indifference"/>
              </a:rPr>
              <a:t>It could be nothing, it could be the simple flu, or it could be an STI such as HIV.</a:t>
            </a:r>
          </a:p>
          <a:p>
            <a:pPr marL="571500" indent="-571500">
              <a:buFont typeface="Arial" panose="020B0604020202020204" pitchFamily="34" charset="0"/>
              <a:buChar char="•"/>
            </a:pPr>
            <a:r>
              <a:rPr lang="en-GB" dirty="0">
                <a:solidFill>
                  <a:srgbClr val="000000"/>
                </a:solidFill>
                <a:latin typeface="Glacial Indifference"/>
              </a:rPr>
              <a:t>What else would you do to make sure? </a:t>
            </a:r>
            <a:r>
              <a:rPr lang="en-GB" b="1" i="1" dirty="0"/>
              <a:t>H</a:t>
            </a:r>
            <a:r>
              <a:rPr lang="en-GB" b="1" dirty="0"/>
              <a:t>e is going to need  an HIV test.. The test needs to be done 1 month after exposure, so depending on when he was away on one of these trips, he may need to come back to the clinic in a few weeks.</a:t>
            </a:r>
            <a:endParaRPr lang="en-GB" b="1" dirty="0">
              <a:solidFill>
                <a:srgbClr val="000000"/>
              </a:solidFill>
            </a:endParaRPr>
          </a:p>
          <a:p>
            <a:pPr marL="571500" indent="-571500">
              <a:buFont typeface="Arial" panose="020B0604020202020204" pitchFamily="34" charset="0"/>
              <a:buChar char="•"/>
            </a:pPr>
            <a:r>
              <a:rPr lang="en-GB" dirty="0">
                <a:solidFill>
                  <a:srgbClr val="000000"/>
                </a:solidFill>
                <a:latin typeface="Glacial Indifference"/>
              </a:rPr>
              <a:t>What treatment would you give him? </a:t>
            </a:r>
            <a:r>
              <a:rPr lang="en-GB" b="1" dirty="0">
                <a:solidFill>
                  <a:srgbClr val="000000"/>
                </a:solidFill>
              </a:rPr>
              <a:t>Antiretroviral medication if he is HIV positive. If he has the flu, treatment is rest, fluids, and OTC symptom management.</a:t>
            </a:r>
          </a:p>
          <a:p>
            <a:pPr marL="571500" indent="-571500">
              <a:buFont typeface="Arial" panose="020B0604020202020204" pitchFamily="34" charset="0"/>
              <a:buChar char="•"/>
            </a:pPr>
            <a:r>
              <a:rPr lang="en-GB" dirty="0">
                <a:solidFill>
                  <a:srgbClr val="000000"/>
                </a:solidFill>
                <a:latin typeface="Glacial Indifference"/>
              </a:rPr>
              <a:t>Would this cure him? </a:t>
            </a:r>
            <a:r>
              <a:rPr lang="en-GB" b="1" dirty="0">
                <a:solidFill>
                  <a:srgbClr val="000000"/>
                </a:solidFill>
                <a:latin typeface="Glacial Indifference"/>
              </a:rPr>
              <a:t>No, there is no cure for HIV (or flu!) But antiretrovirals, if HIV positive, can reduce the transmission to zero if used properly.</a:t>
            </a:r>
          </a:p>
          <a:p>
            <a:pPr marL="571500" indent="-571500">
              <a:buFont typeface="Arial" panose="020B0604020202020204" pitchFamily="34" charset="0"/>
              <a:buChar char="•"/>
            </a:pPr>
            <a:r>
              <a:rPr lang="en-GB" dirty="0">
                <a:solidFill>
                  <a:srgbClr val="000000"/>
                </a:solidFill>
                <a:latin typeface="Glacial Indifference"/>
              </a:rPr>
              <a:t>What else might need to be done? </a:t>
            </a:r>
            <a:r>
              <a:rPr lang="en-GB" b="1" dirty="0"/>
              <a:t>HIV testing is now seen as a routine part of sexual health screening. If he has got HIV, partner tracing may be needed. Who did he catch this from, how many and what (gender) partners does he have?  If he is married, what would the consequences be of not revealing his condition or not receiving treatment? Needs full STI screen and advice about safer sex and contact tracing.  There are no consequences if he has a test and it’s negative.</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505107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show this slide when the next group is presenting their case study.</a:t>
            </a:r>
          </a:p>
          <a:p>
            <a:endParaRPr lang="en-GB" dirty="0"/>
          </a:p>
          <a:p>
            <a:r>
              <a:rPr lang="en-GB" dirty="0"/>
              <a:t>The group should present the introductory text, but please feel free to ask them questions and/or the rest of the class to make this as interactive as possible.</a:t>
            </a:r>
          </a:p>
          <a:p>
            <a:endParaRPr lang="en-GB" dirty="0"/>
          </a:p>
          <a:p>
            <a:r>
              <a:rPr lang="en-GB" b="1" dirty="0">
                <a:solidFill>
                  <a:srgbClr val="000000"/>
                </a:solidFill>
                <a:latin typeface="Glacial Indifference"/>
              </a:rPr>
              <a:t>Questions</a:t>
            </a:r>
          </a:p>
          <a:p>
            <a:pPr marL="571500" indent="-571500">
              <a:buFont typeface="Arial" panose="020B0604020202020204" pitchFamily="34" charset="0"/>
              <a:buChar char="•"/>
            </a:pPr>
            <a:r>
              <a:rPr lang="en-GB" dirty="0">
                <a:solidFill>
                  <a:srgbClr val="000000"/>
                </a:solidFill>
                <a:latin typeface="Glacial Indifference"/>
              </a:rPr>
              <a:t>What do you need to find out from Louis? </a:t>
            </a:r>
            <a:r>
              <a:rPr lang="en-GB" b="1" dirty="0">
                <a:solidFill>
                  <a:srgbClr val="000000"/>
                </a:solidFill>
              </a:rPr>
              <a:t>Take a sexual history, who might he have caught this from? You would need to tell him about contact tracing</a:t>
            </a:r>
            <a:r>
              <a:rPr lang="en-GB" b="1" dirty="0">
                <a:solidFill>
                  <a:srgbClr val="000000"/>
                </a:solidFill>
                <a:latin typeface="Glacial Indifference"/>
              </a:rPr>
              <a:t>.</a:t>
            </a:r>
          </a:p>
          <a:p>
            <a:pPr marL="571500" indent="-571500">
              <a:buFont typeface="Arial" panose="020B0604020202020204" pitchFamily="34" charset="0"/>
              <a:buChar char="•"/>
            </a:pPr>
            <a:r>
              <a:rPr lang="en-GB" dirty="0">
                <a:solidFill>
                  <a:srgbClr val="000000"/>
                </a:solidFill>
                <a:latin typeface="Glacial Indifference"/>
              </a:rPr>
              <a:t>What do you think might be wrong with him? </a:t>
            </a:r>
            <a:r>
              <a:rPr lang="en-GB" b="1" dirty="0">
                <a:solidFill>
                  <a:srgbClr val="000000"/>
                </a:solidFill>
                <a:latin typeface="Glacial Indifference"/>
              </a:rPr>
              <a:t>Potentially Hepatitis B, due to the yellow eyes.</a:t>
            </a:r>
          </a:p>
          <a:p>
            <a:pPr marL="571500" indent="-571500">
              <a:buFont typeface="Arial" panose="020B0604020202020204" pitchFamily="34" charset="0"/>
              <a:buChar char="•"/>
            </a:pPr>
            <a:r>
              <a:rPr lang="en-GB" dirty="0">
                <a:solidFill>
                  <a:srgbClr val="000000"/>
                </a:solidFill>
                <a:latin typeface="Glacial Indifference"/>
              </a:rPr>
              <a:t>What else would you do to make sure? </a:t>
            </a:r>
            <a:r>
              <a:rPr lang="en-GB" b="1" dirty="0">
                <a:solidFill>
                  <a:srgbClr val="000000"/>
                </a:solidFill>
              </a:rPr>
              <a:t>Louis would need a blood test.</a:t>
            </a:r>
          </a:p>
          <a:p>
            <a:pPr marL="571500" indent="-571500">
              <a:buFont typeface="Arial" panose="020B0604020202020204" pitchFamily="34" charset="0"/>
              <a:buChar char="•"/>
            </a:pPr>
            <a:r>
              <a:rPr lang="en-GB" dirty="0">
                <a:solidFill>
                  <a:srgbClr val="000000"/>
                </a:solidFill>
                <a:latin typeface="Glacial Indifference"/>
              </a:rPr>
              <a:t>What treatment would you give him? </a:t>
            </a:r>
            <a:r>
              <a:rPr lang="en-GB" b="1" dirty="0">
                <a:solidFill>
                  <a:srgbClr val="000000"/>
                </a:solidFill>
              </a:rPr>
              <a:t>He may be able to rest at home, but he may need to go to hospital if symptoms worsen.</a:t>
            </a:r>
          </a:p>
          <a:p>
            <a:pPr marL="571500" indent="-571500">
              <a:buFont typeface="Arial" panose="020B0604020202020204" pitchFamily="34" charset="0"/>
              <a:buChar char="•"/>
            </a:pPr>
            <a:r>
              <a:rPr lang="en-GB" dirty="0">
                <a:solidFill>
                  <a:srgbClr val="000000"/>
                </a:solidFill>
                <a:latin typeface="Glacial Indifference"/>
              </a:rPr>
              <a:t>Would this cure his partner</a:t>
            </a:r>
            <a:r>
              <a:rPr lang="en-GB" b="1" dirty="0">
                <a:solidFill>
                  <a:srgbClr val="000000"/>
                </a:solidFill>
                <a:latin typeface="Glacial Indifference"/>
              </a:rPr>
              <a:t>? </a:t>
            </a:r>
            <a:r>
              <a:rPr lang="en-GB" b="1" dirty="0">
                <a:solidFill>
                  <a:srgbClr val="000000"/>
                </a:solidFill>
              </a:rPr>
              <a:t>No, he would need to avoid sex with his partner until the symptoms have completely disappeared</a:t>
            </a:r>
            <a:r>
              <a:rPr lang="en-GB" dirty="0">
                <a:solidFill>
                  <a:srgbClr val="000000"/>
                </a:solidFill>
              </a:rPr>
              <a:t>.</a:t>
            </a:r>
            <a:endParaRPr lang="en-GB" dirty="0">
              <a:solidFill>
                <a:srgbClr val="000000"/>
              </a:solidFill>
              <a:latin typeface="Glacial Indifference"/>
            </a:endParaRPr>
          </a:p>
          <a:p>
            <a:pPr marL="285750" indent="-285750">
              <a:buFont typeface="Arial" panose="020B0604020202020204" pitchFamily="34" charset="0"/>
              <a:buChar char="•"/>
            </a:pPr>
            <a:r>
              <a:rPr lang="en-GB" dirty="0">
                <a:solidFill>
                  <a:srgbClr val="000000"/>
                </a:solidFill>
                <a:latin typeface="Glacial Indifference"/>
              </a:rPr>
              <a:t>What else might need to be done? </a:t>
            </a:r>
            <a:r>
              <a:rPr lang="en-GB" b="1" dirty="0"/>
              <a:t>A full STI screen to check for other infections. Contact tracing. Consider vaccination for partner.</a:t>
            </a:r>
          </a:p>
          <a:p>
            <a:pPr marL="285750" indent="-285750">
              <a:buFont typeface="Arial" panose="020B0604020202020204" pitchFamily="34" charset="0"/>
              <a:buChar char="•"/>
            </a:pPr>
            <a:endParaRPr lang="en-GB" b="1" dirty="0"/>
          </a:p>
          <a:p>
            <a:r>
              <a:rPr lang="en-GB" b="1" dirty="0"/>
              <a:t>Contact tracing – how will he tell his partner? Are either of them using illegal drugs?  Is it necessary to test for any other diseases? Will he need follow-up blood tests to follow his progress?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96552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show this slide when the next group is presenting their case study.</a:t>
            </a:r>
          </a:p>
          <a:p>
            <a:endParaRPr lang="en-GB" dirty="0"/>
          </a:p>
          <a:p>
            <a:r>
              <a:rPr lang="en-GB" dirty="0"/>
              <a:t>The group should present the introductory text, but please feel free to ask them questions and/or the rest of the class to make this as interactive as possible.</a:t>
            </a:r>
          </a:p>
          <a:p>
            <a:endParaRPr lang="en-GB" dirty="0"/>
          </a:p>
          <a:p>
            <a:r>
              <a:rPr lang="en-GB" sz="2800" b="1" dirty="0">
                <a:solidFill>
                  <a:srgbClr val="000000"/>
                </a:solidFill>
                <a:latin typeface="Glacial Indifference"/>
              </a:rPr>
              <a:t>Questions</a:t>
            </a:r>
          </a:p>
          <a:p>
            <a:pPr marL="571500" indent="-571500">
              <a:buFont typeface="Arial" panose="020B0604020202020204" pitchFamily="34" charset="0"/>
              <a:buChar char="•"/>
            </a:pPr>
            <a:r>
              <a:rPr lang="en-GB" dirty="0">
                <a:solidFill>
                  <a:srgbClr val="000000"/>
                </a:solidFill>
                <a:latin typeface="Glacial Indifference"/>
              </a:rPr>
              <a:t>How are you going to deal with mum? </a:t>
            </a:r>
            <a:r>
              <a:rPr lang="en-GB" b="1" dirty="0">
                <a:solidFill>
                  <a:srgbClr val="000000"/>
                </a:solidFill>
              </a:rPr>
              <a:t>Where possible health professionals would prefer to see a young person alone. Mum is bound to be worried if she thinks that Marietta has had sex, but keeping her calm is important.</a:t>
            </a:r>
            <a:endParaRPr lang="en-GB" dirty="0">
              <a:solidFill>
                <a:srgbClr val="000000"/>
              </a:solidFill>
            </a:endParaRPr>
          </a:p>
          <a:p>
            <a:pPr marL="571500" indent="-571500">
              <a:buFont typeface="Arial" panose="020B0604020202020204" pitchFamily="34" charset="0"/>
              <a:buChar char="•"/>
            </a:pPr>
            <a:r>
              <a:rPr lang="en-GB" dirty="0">
                <a:solidFill>
                  <a:srgbClr val="000000"/>
                </a:solidFill>
                <a:latin typeface="Glacial Indifference"/>
              </a:rPr>
              <a:t>What do you think might be wrong with her? </a:t>
            </a:r>
            <a:r>
              <a:rPr lang="en-GB" b="1" dirty="0">
                <a:solidFill>
                  <a:srgbClr val="000000"/>
                </a:solidFill>
                <a:latin typeface="Glacial Indifference"/>
              </a:rPr>
              <a:t>It could be Thrush. Thrush is not an STI, but it can be triggered by sexual activity and can also be transmitted sexually, though this is less common. Thrush is caused by an overgrowth of a type of yeast that is already on our bodies, and this can happen due to hormonal changes, antibiotics, weakened immune system, and irritants like perfumed soaps. Thrush is fairly common.#</a:t>
            </a:r>
          </a:p>
          <a:p>
            <a:pPr marL="571500" indent="-571500">
              <a:buFont typeface="Arial" panose="020B0604020202020204" pitchFamily="34" charset="0"/>
              <a:buChar char="•"/>
            </a:pPr>
            <a:r>
              <a:rPr lang="en-GB" dirty="0">
                <a:solidFill>
                  <a:srgbClr val="000000"/>
                </a:solidFill>
                <a:latin typeface="Glacial Indifference"/>
              </a:rPr>
              <a:t>What would you do to make sure? </a:t>
            </a:r>
            <a:r>
              <a:rPr lang="en-GB" b="1" dirty="0">
                <a:solidFill>
                  <a:srgbClr val="000000"/>
                </a:solidFill>
              </a:rPr>
              <a:t>She may need a pelvic exam and swab test.</a:t>
            </a:r>
          </a:p>
          <a:p>
            <a:pPr marL="571500" indent="-571500">
              <a:buFont typeface="Arial" panose="020B0604020202020204" pitchFamily="34" charset="0"/>
              <a:buChar char="•"/>
            </a:pPr>
            <a:r>
              <a:rPr lang="en-GB" dirty="0">
                <a:solidFill>
                  <a:srgbClr val="000000"/>
                </a:solidFill>
                <a:latin typeface="Glacial Indifference"/>
              </a:rPr>
              <a:t>What treatment would you give her? </a:t>
            </a:r>
            <a:r>
              <a:rPr lang="en-GB" b="1" dirty="0">
                <a:solidFill>
                  <a:srgbClr val="000000"/>
                </a:solidFill>
              </a:rPr>
              <a:t>If she has thrush, she will need antifungal treatment, such as cream, suppositories and/or tablets</a:t>
            </a:r>
          </a:p>
          <a:p>
            <a:pPr marL="571500" indent="-571500">
              <a:buFont typeface="Arial" panose="020B0604020202020204" pitchFamily="34" charset="0"/>
              <a:buChar char="•"/>
            </a:pPr>
            <a:r>
              <a:rPr lang="en-GB" dirty="0">
                <a:solidFill>
                  <a:srgbClr val="000000"/>
                </a:solidFill>
                <a:latin typeface="Glacial Indifference"/>
              </a:rPr>
              <a:t>With this cure her? </a:t>
            </a:r>
            <a:r>
              <a:rPr lang="en-GB" b="1" dirty="0">
                <a:solidFill>
                  <a:srgbClr val="000000"/>
                </a:solidFill>
              </a:rPr>
              <a:t>Almost certainly. </a:t>
            </a:r>
            <a:endParaRPr lang="en-GB" b="1" dirty="0">
              <a:solidFill>
                <a:srgbClr val="000000"/>
              </a:solidFill>
              <a:latin typeface="Glacial Indifference"/>
            </a:endParaRPr>
          </a:p>
          <a:p>
            <a:pPr marL="571500" indent="-571500">
              <a:buFont typeface="Arial" panose="020B0604020202020204" pitchFamily="34" charset="0"/>
              <a:buChar char="•"/>
            </a:pPr>
            <a:r>
              <a:rPr lang="en-GB" dirty="0">
                <a:solidFill>
                  <a:srgbClr val="000000"/>
                </a:solidFill>
                <a:latin typeface="Glacial Indifference"/>
              </a:rPr>
              <a:t>How has she probably caught this? </a:t>
            </a:r>
            <a:r>
              <a:rPr lang="en-GB" b="1" dirty="0">
                <a:solidFill>
                  <a:srgbClr val="000000"/>
                </a:solidFill>
              </a:rPr>
              <a:t>Thrush is a yeast which occurs naturally in a healthy vagina and can inflame with pH or hormonal changes. Thrush can also occur if she has taken antibiotics, as a result of hormonal changes, etc. Most young people have not had sex by the time they are 16 (the age of consent), so it is very unlikely that a 12-year-old will have had sex. It is worth asking if she uses any kind of potentially irritating products like perfumed soaps or bath bombs, whether there are any hygiene issues, or any recent hormonal changes.</a:t>
            </a:r>
            <a:endParaRPr lang="en-GB" b="1"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3421654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show this slide when the next group is presenting their case study.</a:t>
            </a:r>
          </a:p>
          <a:p>
            <a:endParaRPr lang="en-GB" dirty="0"/>
          </a:p>
          <a:p>
            <a:r>
              <a:rPr lang="en-GB" dirty="0"/>
              <a:t>The group should present the introductory text, but please feel free to ask them questions and/or the rest of the class to make this as interactive as possible.</a:t>
            </a:r>
          </a:p>
          <a:p>
            <a:endParaRPr lang="en-GB" dirty="0"/>
          </a:p>
          <a:p>
            <a:r>
              <a:rPr lang="en-GB" b="1" dirty="0">
                <a:solidFill>
                  <a:srgbClr val="000000"/>
                </a:solidFill>
                <a:latin typeface="Glacial Indifference"/>
              </a:rPr>
              <a:t>Questions</a:t>
            </a:r>
          </a:p>
          <a:p>
            <a:pPr marL="571500" indent="-571500">
              <a:buFont typeface="Arial" panose="020B0604020202020204" pitchFamily="34" charset="0"/>
              <a:buChar char="•"/>
            </a:pPr>
            <a:r>
              <a:rPr lang="en-GB" dirty="0">
                <a:solidFill>
                  <a:srgbClr val="000000"/>
                </a:solidFill>
                <a:latin typeface="Glacial Indifference"/>
              </a:rPr>
              <a:t>What do you think might be wrong with her</a:t>
            </a:r>
            <a:r>
              <a:rPr lang="en-GB" dirty="0">
                <a:solidFill>
                  <a:srgbClr val="000000"/>
                </a:solidFill>
              </a:rPr>
              <a:t>? </a:t>
            </a:r>
            <a:r>
              <a:rPr lang="en-GB" b="1" dirty="0">
                <a:solidFill>
                  <a:srgbClr val="000000"/>
                </a:solidFill>
              </a:rPr>
              <a:t>Could be genital Herpes</a:t>
            </a:r>
          </a:p>
          <a:p>
            <a:pPr marL="571500" indent="-571500">
              <a:buFont typeface="Arial" panose="020B0604020202020204" pitchFamily="34" charset="0"/>
              <a:buChar char="•"/>
            </a:pPr>
            <a:r>
              <a:rPr lang="en-GB" dirty="0">
                <a:solidFill>
                  <a:srgbClr val="000000"/>
                </a:solidFill>
              </a:rPr>
              <a:t>What else would you do to make sure? </a:t>
            </a:r>
            <a:r>
              <a:rPr lang="en-GB" b="1" dirty="0">
                <a:solidFill>
                  <a:srgbClr val="000000"/>
                </a:solidFill>
              </a:rPr>
              <a:t>Angela would need to be examined and given a swab test</a:t>
            </a:r>
          </a:p>
          <a:p>
            <a:pPr marL="571500" indent="-571500">
              <a:buFont typeface="Arial" panose="020B0604020202020204" pitchFamily="34" charset="0"/>
              <a:buChar char="•"/>
            </a:pPr>
            <a:r>
              <a:rPr lang="en-GB" dirty="0">
                <a:solidFill>
                  <a:srgbClr val="000000"/>
                </a:solidFill>
                <a:latin typeface="Glacial Indifference"/>
              </a:rPr>
              <a:t>What treatment would you give her? </a:t>
            </a:r>
            <a:r>
              <a:rPr lang="en-GB" b="1" dirty="0">
                <a:solidFill>
                  <a:srgbClr val="000000"/>
                </a:solidFill>
                <a:latin typeface="Glacial Indifference"/>
              </a:rPr>
              <a:t>If it’s herpes, s</a:t>
            </a:r>
            <a:r>
              <a:rPr lang="en-GB" b="1" dirty="0">
                <a:solidFill>
                  <a:srgbClr val="000000"/>
                </a:solidFill>
              </a:rPr>
              <a:t>he will need anti-viral medication.</a:t>
            </a:r>
          </a:p>
          <a:p>
            <a:pPr marL="571500" indent="-571500">
              <a:buFont typeface="Arial" panose="020B0604020202020204" pitchFamily="34" charset="0"/>
              <a:buChar char="•"/>
            </a:pPr>
            <a:r>
              <a:rPr lang="en-GB" dirty="0">
                <a:solidFill>
                  <a:srgbClr val="000000"/>
                </a:solidFill>
                <a:latin typeface="Glacial Indifference"/>
              </a:rPr>
              <a:t>Would this cure her? </a:t>
            </a:r>
            <a:r>
              <a:rPr lang="en-GB" b="1" dirty="0">
                <a:solidFill>
                  <a:srgbClr val="000000"/>
                </a:solidFill>
              </a:rPr>
              <a:t>No, this condition is caused by a virus that cannot be cured. Anti-viral medication can help to treat the symptoms</a:t>
            </a:r>
            <a:r>
              <a:rPr lang="en-GB" b="1" dirty="0">
                <a:solidFill>
                  <a:srgbClr val="000000"/>
                </a:solidFill>
                <a:latin typeface="Glacial Indifference"/>
              </a:rPr>
              <a:t>.</a:t>
            </a:r>
          </a:p>
          <a:p>
            <a:pPr marL="571500" indent="-571500">
              <a:buFont typeface="Arial" panose="020B0604020202020204" pitchFamily="34" charset="0"/>
              <a:buChar char="•"/>
            </a:pPr>
            <a:r>
              <a:rPr lang="en-GB" dirty="0">
                <a:solidFill>
                  <a:srgbClr val="000000"/>
                </a:solidFill>
                <a:latin typeface="Glacial Indifference"/>
              </a:rPr>
              <a:t>What else might need to be done? </a:t>
            </a:r>
            <a:r>
              <a:rPr lang="en-GB" b="1" dirty="0">
                <a:solidFill>
                  <a:srgbClr val="000000"/>
                </a:solidFill>
              </a:rPr>
              <a:t>Angela may need testing for other STIs, she may need to tell current and future partners, although the virus can be passed on without any symptoms. It’s very important that she is honest and does not knowingly pass on the virus to other people.</a:t>
            </a:r>
            <a:endParaRPr lang="en-GB" b="1" dirty="0">
              <a:solidFill>
                <a:srgbClr val="000000"/>
              </a:solidFill>
              <a:latin typeface="Glacial Indifference"/>
            </a:endParaRP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846832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show this slide when the next group is presenting their case study.</a:t>
            </a:r>
          </a:p>
          <a:p>
            <a:endParaRPr lang="en-GB" dirty="0"/>
          </a:p>
          <a:p>
            <a:r>
              <a:rPr lang="en-GB" dirty="0"/>
              <a:t>The group should present the introductory text, but please feel free to ask them questions and/or the rest of the class to make this as interactive as possible.</a:t>
            </a:r>
          </a:p>
          <a:p>
            <a:endParaRPr lang="en-GB" dirty="0"/>
          </a:p>
          <a:p>
            <a:r>
              <a:rPr lang="en-GB" b="1" dirty="0">
                <a:solidFill>
                  <a:srgbClr val="000000"/>
                </a:solidFill>
                <a:latin typeface="Glacial Indifference"/>
              </a:rPr>
              <a:t>Questions</a:t>
            </a:r>
          </a:p>
          <a:p>
            <a:pPr marL="571500" indent="-571500">
              <a:buFont typeface="Arial" panose="020B0604020202020204" pitchFamily="34" charset="0"/>
              <a:buChar char="•"/>
            </a:pPr>
            <a:r>
              <a:rPr lang="en-GB" dirty="0">
                <a:solidFill>
                  <a:srgbClr val="000000"/>
                </a:solidFill>
                <a:latin typeface="Glacial Indifference"/>
              </a:rPr>
              <a:t>Does he have to give his real name? </a:t>
            </a:r>
            <a:r>
              <a:rPr lang="en-GB" b="1" dirty="0">
                <a:solidFill>
                  <a:srgbClr val="000000"/>
                </a:solidFill>
              </a:rPr>
              <a:t>No, although people attending clinic are encouraged to give their real name. They can give a false name, but if they use a false name for a test, they will likely still need to provide accurate contact details (email/phone) to get results.</a:t>
            </a:r>
          </a:p>
          <a:p>
            <a:pPr marL="571500" indent="-571500">
              <a:buFont typeface="Arial" panose="020B0604020202020204" pitchFamily="34" charset="0"/>
              <a:buChar char="•"/>
            </a:pPr>
            <a:r>
              <a:rPr lang="en-GB" dirty="0">
                <a:solidFill>
                  <a:srgbClr val="000000"/>
                </a:solidFill>
                <a:latin typeface="Glacial Indifference"/>
              </a:rPr>
              <a:t>What could he have wrong with him</a:t>
            </a:r>
            <a:r>
              <a:rPr lang="en-GB" b="1" dirty="0">
                <a:solidFill>
                  <a:srgbClr val="000000"/>
                </a:solidFill>
                <a:latin typeface="Glacial Indifference"/>
              </a:rPr>
              <a:t>? Possibly Gonorrhoea</a:t>
            </a:r>
          </a:p>
          <a:p>
            <a:pPr marL="571500" indent="-571500">
              <a:buFont typeface="Arial" panose="020B0604020202020204" pitchFamily="34" charset="0"/>
              <a:buChar char="•"/>
            </a:pPr>
            <a:r>
              <a:rPr lang="en-GB" dirty="0">
                <a:solidFill>
                  <a:srgbClr val="000000"/>
                </a:solidFill>
                <a:latin typeface="Glacial Indifference"/>
              </a:rPr>
              <a:t>What else would you do to make sure? </a:t>
            </a:r>
            <a:r>
              <a:rPr lang="en-GB" sz="1000" b="1" kern="1200" dirty="0">
                <a:solidFill>
                  <a:srgbClr val="000000"/>
                </a:solidFill>
                <a:latin typeface="+mn-lt"/>
                <a:ea typeface="+mn-ea"/>
                <a:cs typeface="+mn-cs"/>
              </a:rPr>
              <a:t>The clinic would have to take a swab test and can almost certainly confirm immediately.</a:t>
            </a:r>
          </a:p>
          <a:p>
            <a:pPr marL="571500" indent="-571500">
              <a:buFont typeface="Arial" panose="020B0604020202020204" pitchFamily="34" charset="0"/>
              <a:buChar char="•"/>
            </a:pPr>
            <a:r>
              <a:rPr lang="en-GB" dirty="0">
                <a:solidFill>
                  <a:srgbClr val="000000"/>
                </a:solidFill>
                <a:latin typeface="Glacial Indifference"/>
              </a:rPr>
              <a:t>What treatment would you give him? </a:t>
            </a:r>
            <a:r>
              <a:rPr lang="en-GB" b="1" dirty="0">
                <a:solidFill>
                  <a:srgbClr val="000000"/>
                </a:solidFill>
                <a:latin typeface="Glacial Indifference"/>
              </a:rPr>
              <a:t>“Simon” </a:t>
            </a:r>
            <a:r>
              <a:rPr lang="en-GB" b="1" dirty="0">
                <a:solidFill>
                  <a:srgbClr val="000000"/>
                </a:solidFill>
              </a:rPr>
              <a:t>can probably have a course of antibiotics but there are now some strains of this infection that are resistant to antibiotics</a:t>
            </a:r>
          </a:p>
          <a:p>
            <a:pPr marL="571500" indent="-571500">
              <a:buFont typeface="Arial" panose="020B0604020202020204" pitchFamily="34" charset="0"/>
              <a:buChar char="•"/>
            </a:pPr>
            <a:r>
              <a:rPr lang="en-GB" dirty="0">
                <a:solidFill>
                  <a:srgbClr val="000000"/>
                </a:solidFill>
                <a:latin typeface="Glacial Indifference"/>
              </a:rPr>
              <a:t>Would this cure him? </a:t>
            </a:r>
            <a:r>
              <a:rPr lang="en-GB" b="1" dirty="0">
                <a:solidFill>
                  <a:srgbClr val="000000"/>
                </a:solidFill>
              </a:rPr>
              <a:t>Most of the time antibiotics will work, although sometimes more needs to be administered.</a:t>
            </a:r>
          </a:p>
          <a:p>
            <a:pPr marL="571500" indent="-571500">
              <a:buFont typeface="Arial" panose="020B0604020202020204" pitchFamily="34" charset="0"/>
              <a:buChar char="•"/>
            </a:pPr>
            <a:r>
              <a:rPr lang="en-GB" dirty="0">
                <a:solidFill>
                  <a:srgbClr val="000000"/>
                </a:solidFill>
                <a:latin typeface="Glacial Indifference"/>
              </a:rPr>
              <a:t>What else might need to be done? </a:t>
            </a:r>
            <a:r>
              <a:rPr lang="en-GB" b="1" dirty="0">
                <a:solidFill>
                  <a:srgbClr val="000000"/>
                </a:solidFill>
              </a:rPr>
              <a:t>Contact tracing. Please note that the condition may be less obvious in females. He may also need to be checked for other STI’s</a:t>
            </a:r>
            <a:endParaRPr lang="en-GB" b="1"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547594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show this slide when the next group is presenting their case study.</a:t>
            </a:r>
          </a:p>
          <a:p>
            <a:endParaRPr lang="en-GB" dirty="0"/>
          </a:p>
          <a:p>
            <a:r>
              <a:rPr lang="en-GB" dirty="0"/>
              <a:t>The group should present the introductory text, but please feel free to ask them questions and/or the rest of the class to make this as interactive as possible.</a:t>
            </a:r>
          </a:p>
          <a:p>
            <a:endParaRPr lang="en-GB" dirty="0"/>
          </a:p>
          <a:p>
            <a:r>
              <a:rPr lang="en-GB" b="1" dirty="0">
                <a:solidFill>
                  <a:srgbClr val="000000"/>
                </a:solidFill>
                <a:latin typeface="Glacial Indifference"/>
              </a:rPr>
              <a:t>Questions</a:t>
            </a:r>
          </a:p>
          <a:p>
            <a:pPr marL="571500" indent="-571500">
              <a:buFont typeface="Arial" panose="020B0604020202020204" pitchFamily="34" charset="0"/>
              <a:buChar char="•"/>
            </a:pPr>
            <a:r>
              <a:rPr lang="en-GB" dirty="0">
                <a:solidFill>
                  <a:srgbClr val="000000"/>
                </a:solidFill>
                <a:latin typeface="Glacial Indifference"/>
              </a:rPr>
              <a:t>Why might you ask him about Spain? </a:t>
            </a:r>
            <a:r>
              <a:rPr lang="en-GB" b="1" dirty="0">
                <a:solidFill>
                  <a:srgbClr val="000000"/>
                </a:solidFill>
              </a:rPr>
              <a:t>Amir may have contracted this infection in Spain, but this might just be a ‘smoke screen’ because he does not want to admit that he’s had sex with somebody more locally. You may need to find out if he has had any other partners recently, since he got back from Spain.</a:t>
            </a:r>
          </a:p>
          <a:p>
            <a:pPr marL="571500" indent="-571500">
              <a:buFont typeface="Arial" panose="020B0604020202020204" pitchFamily="34" charset="0"/>
              <a:buChar char="•"/>
            </a:pPr>
            <a:r>
              <a:rPr lang="en-GB" dirty="0">
                <a:solidFill>
                  <a:srgbClr val="000000"/>
                </a:solidFill>
                <a:latin typeface="Glacial Indifference"/>
              </a:rPr>
              <a:t>What could he have wrong with him? </a:t>
            </a:r>
            <a:r>
              <a:rPr lang="en-GB" b="1" dirty="0">
                <a:solidFill>
                  <a:srgbClr val="000000"/>
                </a:solidFill>
                <a:latin typeface="Glacial Indifference"/>
              </a:rPr>
              <a:t>Possibly Syphilis</a:t>
            </a:r>
          </a:p>
          <a:p>
            <a:pPr marL="571500" indent="-571500">
              <a:buFont typeface="Arial" panose="020B0604020202020204" pitchFamily="34" charset="0"/>
              <a:buChar char="•"/>
            </a:pPr>
            <a:r>
              <a:rPr lang="en-GB" dirty="0">
                <a:solidFill>
                  <a:srgbClr val="000000"/>
                </a:solidFill>
                <a:latin typeface="Glacial Indifference"/>
              </a:rPr>
              <a:t>What else would you do to make sure? </a:t>
            </a:r>
            <a:r>
              <a:rPr lang="en-GB" b="1" dirty="0">
                <a:solidFill>
                  <a:srgbClr val="000000"/>
                </a:solidFill>
              </a:rPr>
              <a:t>Amir will need a blood test</a:t>
            </a:r>
            <a:endParaRPr lang="en-GB" b="1" dirty="0">
              <a:solidFill>
                <a:srgbClr val="000000"/>
              </a:solidFill>
              <a:latin typeface="Glacial Indifference"/>
            </a:endParaRPr>
          </a:p>
          <a:p>
            <a:pPr marL="571500" indent="-571500">
              <a:buFont typeface="Arial" panose="020B0604020202020204" pitchFamily="34" charset="0"/>
              <a:buChar char="•"/>
            </a:pPr>
            <a:r>
              <a:rPr lang="en-GB" dirty="0">
                <a:solidFill>
                  <a:srgbClr val="000000"/>
                </a:solidFill>
                <a:latin typeface="Glacial Indifference"/>
              </a:rPr>
              <a:t>What treatment would you give him? </a:t>
            </a:r>
            <a:r>
              <a:rPr lang="en-GB" b="1" dirty="0">
                <a:solidFill>
                  <a:srgbClr val="000000"/>
                </a:solidFill>
              </a:rPr>
              <a:t>Antibiotics will, almost certainly, cure him.</a:t>
            </a:r>
          </a:p>
          <a:p>
            <a:pPr marL="571500" indent="-571500">
              <a:buFont typeface="Arial" panose="020B0604020202020204" pitchFamily="34" charset="0"/>
              <a:buChar char="•"/>
            </a:pPr>
            <a:r>
              <a:rPr lang="en-GB" dirty="0">
                <a:solidFill>
                  <a:srgbClr val="000000"/>
                </a:solidFill>
                <a:latin typeface="Glacial Indifference"/>
              </a:rPr>
              <a:t>Would this cure him? </a:t>
            </a:r>
            <a:r>
              <a:rPr lang="en-GB" b="1" dirty="0">
                <a:solidFill>
                  <a:srgbClr val="000000"/>
                </a:solidFill>
                <a:latin typeface="Calibri" panose="020F0502020204030204" pitchFamily="34" charset="0"/>
                <a:cs typeface="Calibri" panose="020F0502020204030204" pitchFamily="34" charset="0"/>
              </a:rPr>
              <a:t>Almost certainly, but he may require follow-up blood tests to confirm that the infection is completely resolved.</a:t>
            </a:r>
            <a:endParaRPr lang="en-GB" b="1" dirty="0">
              <a:solidFill>
                <a:srgbClr val="000000"/>
              </a:solidFill>
              <a:latin typeface="Glacial Indifference"/>
            </a:endParaRPr>
          </a:p>
          <a:p>
            <a:pPr marL="571500" indent="-571500">
              <a:buFont typeface="Arial" panose="020B0604020202020204" pitchFamily="34" charset="0"/>
              <a:buChar char="•"/>
            </a:pPr>
            <a:r>
              <a:rPr lang="en-GB" dirty="0">
                <a:solidFill>
                  <a:srgbClr val="000000"/>
                </a:solidFill>
                <a:latin typeface="Glacial Indifference"/>
              </a:rPr>
              <a:t>Is there anything else you should do? </a:t>
            </a:r>
            <a:r>
              <a:rPr lang="en-GB" b="1" dirty="0">
                <a:solidFill>
                  <a:srgbClr val="000000"/>
                </a:solidFill>
              </a:rPr>
              <a:t>Contact tracing may be more difficult if he had sex in Spain, but will be very important if he has had sex with anybody since he returned home.</a:t>
            </a:r>
            <a:endParaRPr lang="en-GB" b="1" dirty="0">
              <a:solidFill>
                <a:srgbClr val="000000"/>
              </a:solidFill>
              <a:latin typeface="Glacial Indifference"/>
            </a:endParaRP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623553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ensure that these three questions are on the board as the students enter into the room.</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84205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ask all the students to stand and be ready to shake hands. </a:t>
            </a:r>
          </a:p>
          <a:p>
            <a:endParaRPr lang="en-GB" dirty="0"/>
          </a:p>
          <a:p>
            <a:r>
              <a:rPr lang="en-GB" dirty="0"/>
              <a:t>You may wish to ask 4 students not to engage with the activity. One can engage with the handshake activity but wear a plastic glove (to represent a condom) two students may choose only to shake hands with each other (and nobody else) to represent a monogamous ‘faithful’ couple; and a fourth student (or perhaps Teacher?) may wish to mingle and say hello but not shake hands – to represent somebody who engages socially, but not in sexual intercourse.</a:t>
            </a:r>
          </a:p>
          <a:p>
            <a:endParaRPr lang="en-GB" dirty="0"/>
          </a:p>
          <a:p>
            <a:r>
              <a:rPr lang="en-GB" dirty="0"/>
              <a:t>Follow the on-screen instructions so that students shake hands with three different people. Once these students have shaken hands at least three times with three different people, please randomly allocate (on a post it if you wish) three cards: chlamydia, gonorrhoea, genital warts (or genital herpes, these two frequently alternate as the third most common STI).</a:t>
            </a:r>
          </a:p>
          <a:p>
            <a:endParaRPr lang="en-GB" dirty="0"/>
          </a:p>
          <a:p>
            <a:r>
              <a:rPr lang="en-GB" dirty="0"/>
              <a:t>Each student with a card now has to sit down. Anybody who shook (bare) hands with them also has to sit down (they are also ‘infected’) anybody who shook bare hands with anybody sitting down, also has to sit down.</a:t>
            </a:r>
          </a:p>
          <a:p>
            <a:endParaRPr lang="en-GB" dirty="0"/>
          </a:p>
          <a:p>
            <a:r>
              <a:rPr lang="en-GB" dirty="0"/>
              <a:t>Almost certainly all of the students will now be sitting down except, of course, for those who ‘shook hands’ exclusively with each other; the student who wore a plastic glove and the person who didn’t shake hands with anybody.</a:t>
            </a:r>
          </a:p>
          <a:p>
            <a:endParaRPr lang="en-GB" dirty="0"/>
          </a:p>
          <a:p>
            <a:r>
              <a:rPr lang="en-GB" dirty="0"/>
              <a:t>Briefly discuss the meaning and impact of this activity: it is very easy to transmit STI’s, there are easy ways to reduce the risk and people who are monogamous (or not have sex) tend to have significantly reduced risk.</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563351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time permits, this slide can be further developed into a collective, group reflection.</a:t>
            </a:r>
          </a:p>
          <a:p>
            <a:endParaRPr lang="en-US"/>
          </a:p>
          <a:p>
            <a:r>
              <a:rPr lang="en-US"/>
              <a:t>Please ask students to discuss what Attributes (e.g. honesty, integrity, courage, humility, generosity, self-worth, kindness, trustworthiness etc) they have used during this lesson.</a:t>
            </a:r>
          </a:p>
          <a:p>
            <a:endParaRPr lang="en-US"/>
          </a:p>
          <a:p>
            <a:r>
              <a:rPr lang="en-US"/>
              <a:t>What Skills (e.g. oracy, empathy, compassion, presentation, assertiveness, active listening, interpersonal skills, positive peer pressure, capacity to resist unwelcome pressure, distinguish between fact &amp; opinion , etc.</a:t>
            </a:r>
          </a:p>
          <a:p>
            <a:endParaRPr lang="en-US"/>
          </a:p>
          <a:p>
            <a:r>
              <a:rPr lang="en-US"/>
              <a:t>What Knowledge have they used, or developed during this lesson?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ensure that you show the students this slide, they should be familiar with most of this information but it may also be worth holding this for future reference</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145361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ensure that the students know the name of this session</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673387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ensure that you describe the lesson objectives.</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07210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that you would like the class to create a list of 'agreements' for how everyone will behave and treat one another in the class. Ensure a common understanding. For example:</a:t>
            </a:r>
          </a:p>
          <a:p>
            <a:endParaRPr lang="en-US"/>
          </a:p>
          <a:p>
            <a:r>
              <a:rPr lang="en-US"/>
              <a:t>1. We will treat one another with kindness and respect (listening to each other, speaking one at a time, etc)</a:t>
            </a:r>
          </a:p>
          <a:p>
            <a:r>
              <a:rPr lang="en-US"/>
              <a:t>2. We all have the right to 'pass' on answering a question or participating in an activity that makes us feel uncomfortable.</a:t>
            </a:r>
          </a:p>
          <a:p>
            <a:r>
              <a:rPr lang="en-US"/>
              <a:t>3. We can disagree but will not pass judgments, make fun of, or or put anybody down. 'Challenge the opinion, not the person.'</a:t>
            </a:r>
          </a:p>
          <a:p>
            <a:r>
              <a:rPr lang="en-US"/>
              <a:t>4. Asking questions is encouraged and will be valued by our teacher. We do not ask questions to purposefully embarrass or belittle another.</a:t>
            </a:r>
          </a:p>
          <a:p>
            <a:endParaRPr lang="en-US"/>
          </a:p>
          <a:p>
            <a:r>
              <a:rPr lang="en-US"/>
              <a:t>*Feel free to change the agreements to suit your class, and ask whether there are any others they'd add to the list in order to create a safe, comfortable learning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allow student sometime to feedback on the questions before offering the answers.</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750961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This video is only 4’ 15” in duration. After playing, encourage class discussion – what are they taking away from the video? Was there any information they were surprised to learn, anything they knew already, any further questions they have? etc</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65712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There are two ways of approaching this slide, the first is to do this activity as a whole class, asking all students all of the questions. Or, if you prefer, you may wish to ask the students to work in pairs or small groups, allocate them question each and then encourage them to give feedback to the rest of the class.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1. STIs are always transmitted through sexual contact. (False)</a:t>
            </a:r>
          </a:p>
          <a:p>
            <a:r>
              <a:rPr lang="en-GB" sz="1200" b="0" kern="1200" dirty="0">
                <a:solidFill>
                  <a:schemeClr val="tx1"/>
                </a:solidFill>
                <a:effectLst/>
                <a:latin typeface="+mn-lt"/>
                <a:ea typeface="+mn-ea"/>
                <a:cs typeface="+mn-cs"/>
              </a:rPr>
              <a:t>Although the primary </a:t>
            </a:r>
            <a:r>
              <a:rPr lang="en-GB" sz="1200" kern="1200" dirty="0">
                <a:solidFill>
                  <a:schemeClr val="tx1"/>
                </a:solidFill>
                <a:effectLst/>
                <a:latin typeface="+mn-lt"/>
                <a:ea typeface="+mn-ea"/>
                <a:cs typeface="+mn-cs"/>
              </a:rPr>
              <a:t>mode of transmission is sexual contact (vaginal, anal, or oral), some STIs can also be transmitted non-sexually. For example: HIV, Hepatitis B, and Hepatitis C can spread through sharing needles for drug injection or piercing/tattoo equipment.</a:t>
            </a:r>
          </a:p>
          <a:p>
            <a:r>
              <a:rPr lang="en-GB" sz="1200" kern="1200" dirty="0">
                <a:solidFill>
                  <a:schemeClr val="tx1"/>
                </a:solidFill>
                <a:effectLst/>
                <a:latin typeface="+mn-lt"/>
                <a:ea typeface="+mn-ea"/>
                <a:cs typeface="+mn-cs"/>
              </a:rPr>
              <a:t>Syphilis, HIV, Hepatitis B, and others can be passed from an infected mother to her baby during pregnancy, childbirth, or breastfeeding.</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 Using condoms correctly reduces STI transmission risk. (True)</a:t>
            </a:r>
          </a:p>
          <a:p>
            <a:r>
              <a:rPr lang="en-GB" sz="1200" kern="1200" dirty="0">
                <a:solidFill>
                  <a:schemeClr val="tx1"/>
                </a:solidFill>
                <a:effectLst/>
                <a:latin typeface="+mn-lt"/>
                <a:ea typeface="+mn-ea"/>
                <a:cs typeface="+mn-cs"/>
              </a:rPr>
              <a:t>Condoms (both external and internal/female) act as a </a:t>
            </a:r>
            <a:r>
              <a:rPr lang="en-GB" sz="1200" b="0" kern="1200" dirty="0">
                <a:solidFill>
                  <a:schemeClr val="tx1"/>
                </a:solidFill>
                <a:effectLst/>
                <a:latin typeface="+mn-lt"/>
                <a:ea typeface="+mn-ea"/>
                <a:cs typeface="+mn-cs"/>
              </a:rPr>
              <a:t>physical barrier </a:t>
            </a:r>
            <a:r>
              <a:rPr lang="en-GB" sz="1200" kern="1200" dirty="0">
                <a:solidFill>
                  <a:schemeClr val="tx1"/>
                </a:solidFill>
                <a:effectLst/>
                <a:latin typeface="+mn-lt"/>
                <a:ea typeface="+mn-ea"/>
                <a:cs typeface="+mn-cs"/>
              </a:rPr>
              <a:t>that prevents the exchange of bodily fluids (like semen, pre-ejaculation fluid, and vaginal secretions) and, in many cases, skin-to-skin contact with infected areas. This significantly lowers the risk for many STIs, including HIV, gonorrhoea, and chlamydia.</a:t>
            </a:r>
          </a:p>
          <a:p>
            <a:r>
              <a:rPr lang="en-GB" sz="1200" b="1" kern="1200" dirty="0">
                <a:solidFill>
                  <a:schemeClr val="tx1"/>
                </a:solidFill>
                <a:effectLst/>
                <a:latin typeface="+mn-lt"/>
                <a:ea typeface="+mn-ea"/>
                <a:cs typeface="+mn-cs"/>
              </a:rPr>
              <a:t>N.B </a:t>
            </a:r>
            <a:r>
              <a:rPr lang="en-GB" sz="1200" kern="1200" dirty="0">
                <a:solidFill>
                  <a:schemeClr val="tx1"/>
                </a:solidFill>
                <a:effectLst/>
                <a:latin typeface="+mn-lt"/>
                <a:ea typeface="+mn-ea"/>
                <a:cs typeface="+mn-cs"/>
              </a:rPr>
              <a:t>Condoms are most effective against infections spread by fluids. They are less effective against infections like HPV and herpes, which can be spread by skin contact with areas not covered by the condom.</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3. Many STIs often show no visible symptoms. (True)</a:t>
            </a:r>
          </a:p>
          <a:p>
            <a:r>
              <a:rPr lang="en-GB" sz="1200" kern="1200" dirty="0">
                <a:solidFill>
                  <a:schemeClr val="tx1"/>
                </a:solidFill>
                <a:effectLst/>
                <a:latin typeface="+mn-lt"/>
                <a:ea typeface="+mn-ea"/>
                <a:cs typeface="+mn-cs"/>
              </a:rPr>
              <a:t>This is one of the most critical facts about STIs. Many common infections, especially chlamydia and gonorrhoea, are often </a:t>
            </a:r>
            <a:r>
              <a:rPr lang="en-GB" sz="1200" b="1" kern="1200" dirty="0">
                <a:solidFill>
                  <a:schemeClr val="tx1"/>
                </a:solidFill>
                <a:effectLst/>
                <a:latin typeface="+mn-lt"/>
                <a:ea typeface="+mn-ea"/>
                <a:cs typeface="+mn-cs"/>
              </a:rPr>
              <a:t>asymptomatic</a:t>
            </a:r>
            <a:r>
              <a:rPr lang="en-GB" sz="1200" kern="1200" dirty="0">
                <a:solidFill>
                  <a:schemeClr val="tx1"/>
                </a:solidFill>
                <a:effectLst/>
                <a:latin typeface="+mn-lt"/>
                <a:ea typeface="+mn-ea"/>
                <a:cs typeface="+mn-cs"/>
              </a:rPr>
              <a:t>, meaning the infected person has no noticeable signs or symptoms. This makes it possible for an individual to unknowingly transmit the infection to partners.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4. Bacterial STIs can often be cured with antibiotics. (True)</a:t>
            </a:r>
          </a:p>
          <a:p>
            <a:r>
              <a:rPr lang="en-GB" sz="1200" kern="1200" dirty="0">
                <a:solidFill>
                  <a:schemeClr val="tx1"/>
                </a:solidFill>
                <a:effectLst/>
                <a:latin typeface="+mn-lt"/>
                <a:ea typeface="+mn-ea"/>
                <a:cs typeface="+mn-cs"/>
              </a:rPr>
              <a:t>STIs are broadly categorized into bacterial, viral, and parasitic. Bacterial STIs—such as </a:t>
            </a:r>
            <a:r>
              <a:rPr lang="en-GB" sz="1200" b="1" kern="1200" dirty="0">
                <a:solidFill>
                  <a:schemeClr val="tx1"/>
                </a:solidFill>
                <a:effectLst/>
                <a:latin typeface="+mn-lt"/>
                <a:ea typeface="+mn-ea"/>
                <a:cs typeface="+mn-cs"/>
              </a:rPr>
              <a:t>chlamydia, gonorrhoea, and syphilis</a:t>
            </a:r>
            <a:r>
              <a:rPr lang="en-GB" sz="1200" kern="1200" dirty="0">
                <a:solidFill>
                  <a:schemeClr val="tx1"/>
                </a:solidFill>
                <a:effectLst/>
                <a:latin typeface="+mn-lt"/>
                <a:ea typeface="+mn-ea"/>
                <a:cs typeface="+mn-cs"/>
              </a:rPr>
              <a:t>—can typically be cured using a course of specific antibiotics prescribed by a healthcare provider. Treatment is generally quick and highly effective.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Viral STIs—such as </a:t>
            </a:r>
            <a:r>
              <a:rPr lang="en-GB" sz="1200" b="1" kern="1200" dirty="0">
                <a:solidFill>
                  <a:schemeClr val="tx1"/>
                </a:solidFill>
                <a:effectLst/>
                <a:latin typeface="+mn-lt"/>
                <a:ea typeface="+mn-ea"/>
                <a:cs typeface="+mn-cs"/>
              </a:rPr>
              <a:t>HIV, herpes, and human papillomavirus (HPV)</a:t>
            </a:r>
            <a:r>
              <a:rPr lang="en-GB" sz="1200" kern="1200" dirty="0">
                <a:solidFill>
                  <a:schemeClr val="tx1"/>
                </a:solidFill>
                <a:effectLst/>
                <a:latin typeface="+mn-lt"/>
                <a:ea typeface="+mn-ea"/>
                <a:cs typeface="+mn-cs"/>
              </a:rPr>
              <a:t>—cannot be cured with antibiotics. They are managed with antiviral medications to control symptoms and reduce transmission risk, but the virus remains in the body.</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5. Oral sex carries zero risk of getting an STI. (False)</a:t>
            </a:r>
          </a:p>
          <a:p>
            <a:r>
              <a:rPr lang="en-GB" sz="1200" kern="1200" dirty="0">
                <a:solidFill>
                  <a:schemeClr val="tx1"/>
                </a:solidFill>
                <a:effectLst/>
                <a:latin typeface="+mn-lt"/>
                <a:ea typeface="+mn-ea"/>
                <a:cs typeface="+mn-cs"/>
              </a:rPr>
              <a:t>Any contact that involves the exchange of bodily fluids or contact with infectious lesions carries a risk of STI transmission. </a:t>
            </a:r>
            <a:r>
              <a:rPr lang="en-GB" sz="1200" b="1" kern="1200" dirty="0">
                <a:solidFill>
                  <a:schemeClr val="tx1"/>
                </a:solidFill>
                <a:effectLst/>
                <a:latin typeface="+mn-lt"/>
                <a:ea typeface="+mn-ea"/>
                <a:cs typeface="+mn-cs"/>
              </a:rPr>
              <a:t>Oral sex absolutely carries a risk.</a:t>
            </a:r>
            <a:r>
              <a:rPr lang="en-GB" sz="1200" kern="1200" dirty="0">
                <a:solidFill>
                  <a:schemeClr val="tx1"/>
                </a:solidFill>
                <a:effectLst/>
                <a:latin typeface="+mn-lt"/>
                <a:ea typeface="+mn-ea"/>
                <a:cs typeface="+mn-cs"/>
              </a:rPr>
              <a:t> Gonorrhoea, chlamydia, syphilis, herpes, and HPV can all be transmitted during oral sex, often causing infections in the throat or mouth.</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6. You only need to get tested if you have symptoms. (False)</a:t>
            </a:r>
          </a:p>
          <a:p>
            <a:r>
              <a:rPr lang="en-GB" sz="1200" b="0" kern="1200" dirty="0">
                <a:solidFill>
                  <a:schemeClr val="tx1"/>
                </a:solidFill>
                <a:effectLst/>
                <a:latin typeface="+mn-lt"/>
                <a:ea typeface="+mn-ea"/>
                <a:cs typeface="+mn-cs"/>
              </a:rPr>
              <a:t>As many STIs are </a:t>
            </a:r>
            <a:r>
              <a:rPr lang="en-GB" sz="1200" kern="1200" dirty="0">
                <a:solidFill>
                  <a:schemeClr val="tx1"/>
                </a:solidFill>
                <a:effectLst/>
                <a:latin typeface="+mn-lt"/>
                <a:ea typeface="+mn-ea"/>
                <a:cs typeface="+mn-cs"/>
              </a:rPr>
              <a:t>asymptomatic, relying on symptoms alone is inadequate and dangerous. Regular STI testing is essential for sexually active individuals or those with new or multiple partners.</a:t>
            </a:r>
          </a:p>
          <a:p>
            <a:r>
              <a:rPr lang="en-GB" sz="1200" b="1" kern="1200" dirty="0">
                <a:solidFill>
                  <a:schemeClr val="tx1"/>
                </a:solidFill>
                <a:effectLst/>
                <a:latin typeface="+mn-lt"/>
                <a:ea typeface="+mn-ea"/>
                <a:cs typeface="+mn-cs"/>
              </a:rPr>
              <a:t>Testing is the only reliable way</a:t>
            </a:r>
            <a:r>
              <a:rPr lang="en-GB" sz="1200" kern="1200" dirty="0">
                <a:solidFill>
                  <a:schemeClr val="tx1"/>
                </a:solidFill>
                <a:effectLst/>
                <a:latin typeface="+mn-lt"/>
                <a:ea typeface="+mn-ea"/>
                <a:cs typeface="+mn-cs"/>
              </a:rPr>
              <a:t> to confirm the presence of an STI.</a:t>
            </a:r>
          </a:p>
          <a:p>
            <a:r>
              <a:rPr lang="en-GB" sz="1200" b="1" kern="1200" dirty="0">
                <a:solidFill>
                  <a:schemeClr val="tx1"/>
                </a:solidFill>
                <a:effectLst/>
                <a:latin typeface="+mn-lt"/>
                <a:ea typeface="+mn-ea"/>
                <a:cs typeface="+mn-cs"/>
              </a:rPr>
              <a:t>Routine screening</a:t>
            </a:r>
            <a:r>
              <a:rPr lang="en-GB" sz="1200" kern="1200" dirty="0">
                <a:solidFill>
                  <a:schemeClr val="tx1"/>
                </a:solidFill>
                <a:effectLst/>
                <a:latin typeface="+mn-lt"/>
                <a:ea typeface="+mn-ea"/>
                <a:cs typeface="+mn-cs"/>
              </a:rPr>
              <a:t> ensures that infections can be detected and treated early, preventing long-term complications and stopping the spread to others.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7. Someone who has never had sex does not have to worry about STI’s (False) </a:t>
            </a:r>
            <a:r>
              <a:rPr lang="en-GB" sz="1200" kern="1200" dirty="0">
                <a:solidFill>
                  <a:schemeClr val="tx1"/>
                </a:solidFill>
                <a:effectLst/>
                <a:latin typeface="+mn-lt"/>
                <a:ea typeface="+mn-ea"/>
                <a:cs typeface="+mn-cs"/>
              </a:rPr>
              <a:t>as noted above, while sexual contact as a primary route of STI transmission, sharing needles/drug use and mother to child (vertical transmission) is also possible.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8. You can’t catch HIV by sharing a drink with someone who has the virus (True) </a:t>
            </a:r>
            <a:r>
              <a:rPr lang="en-GB" sz="1200" kern="1200" dirty="0">
                <a:solidFill>
                  <a:schemeClr val="tx1"/>
                </a:solidFill>
                <a:effectLst/>
                <a:latin typeface="+mn-lt"/>
                <a:ea typeface="+mn-ea"/>
                <a:cs typeface="+mn-cs"/>
              </a:rPr>
              <a:t>sharing a drink as a form of casual contact which poses zero risk of HIV transmission. This is a common and persistent myth that contributes the stigma against people living with HIV.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HIV is a fragile virus that cannot survive for long outside the human body. Although HIV may be present in very low quantities in saliva, saliva contains natural enzymes that actively break down the virus, preventing it from being transmitted.</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37507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b="1" dirty="0"/>
              <a:t>This slide will be revisited in the next lesson (condoms), as an activity to demonstrate how condoms can prevent the spread of STIs. For now, just explain to the class that this chart is meant to illustrate how many people can potentially be infected with an STI, starting with just one person at the top</a:t>
            </a:r>
            <a:r>
              <a:rPr lang="en-GB" dirty="0"/>
              <a:t>. </a:t>
            </a:r>
          </a:p>
          <a:p>
            <a:endParaRPr lang="en-GB" dirty="0"/>
          </a:p>
          <a:p>
            <a:r>
              <a:rPr lang="en-GB" dirty="0"/>
              <a:t>As you click through the slide, the number of contacts is shown. At the final click, the person changes to pink. </a:t>
            </a:r>
            <a:r>
              <a:rPr lang="en-GB" b="1" dirty="0"/>
              <a:t>If they had an STI, how many people would be infected?</a:t>
            </a:r>
          </a:p>
          <a:p>
            <a:endParaRPr lang="en-GB" dirty="0"/>
          </a:p>
          <a:p>
            <a:r>
              <a:rPr lang="en-GB" dirty="0"/>
              <a:t>Sexual health clinic contact tracing, often called </a:t>
            </a:r>
            <a:r>
              <a:rPr lang="en-GB" b="1" dirty="0"/>
              <a:t>Partner Notification</a:t>
            </a:r>
            <a:r>
              <a:rPr lang="en-GB" dirty="0"/>
              <a:t>, is a confidential process to </a:t>
            </a:r>
            <a:r>
              <a:rPr lang="en-GB" b="1" dirty="0"/>
              <a:t>interrupt the spread of STIs.</a:t>
            </a:r>
            <a:endParaRPr lang="en-GB" dirty="0"/>
          </a:p>
          <a:p>
            <a:r>
              <a:rPr lang="en-GB" dirty="0"/>
              <a:t>When a patient is diagnosed with an STI, the clinic asks them to identify recent sexual partners who may have been exposed. The main goal is to find these partners, who often have </a:t>
            </a:r>
            <a:r>
              <a:rPr lang="en-GB" b="1" dirty="0"/>
              <a:t>no symptoms</a:t>
            </a:r>
            <a:r>
              <a:rPr lang="en-GB" dirty="0"/>
              <a:t>, so they can get tested and treated quickly.</a:t>
            </a:r>
          </a:p>
          <a:p>
            <a:r>
              <a:rPr lang="en-GB" dirty="0"/>
              <a:t>This prevents:</a:t>
            </a:r>
          </a:p>
          <a:p>
            <a:r>
              <a:rPr lang="en-GB" b="1" dirty="0"/>
              <a:t>Onward transmission</a:t>
            </a:r>
            <a:r>
              <a:rPr lang="en-GB" dirty="0"/>
              <a:t> to others.</a:t>
            </a:r>
          </a:p>
          <a:p>
            <a:r>
              <a:rPr lang="en-GB" dirty="0"/>
              <a:t>The patient being </a:t>
            </a:r>
            <a:r>
              <a:rPr lang="en-GB" b="1" dirty="0"/>
              <a:t>re-infected</a:t>
            </a:r>
            <a:r>
              <a:rPr lang="en-GB" dirty="0"/>
              <a:t> by an untreated partner.</a:t>
            </a:r>
          </a:p>
          <a:p>
            <a:r>
              <a:rPr lang="en-GB" b="1" dirty="0"/>
              <a:t>Long-term health complications</a:t>
            </a:r>
            <a:r>
              <a:rPr lang="en-GB" dirty="0"/>
              <a:t> for the exposed partner.</a:t>
            </a:r>
          </a:p>
          <a:p>
            <a:endParaRPr lang="en-GB" dirty="0"/>
          </a:p>
          <a:p>
            <a:r>
              <a:rPr lang="en-GB" dirty="0"/>
              <a:t>The clinic can offer help, such as:</a:t>
            </a:r>
          </a:p>
          <a:p>
            <a:r>
              <a:rPr lang="en-GB" dirty="0"/>
              <a:t>The patient informs their partners (</a:t>
            </a:r>
            <a:r>
              <a:rPr lang="en-GB" b="1" dirty="0"/>
              <a:t>Patient Referral</a:t>
            </a:r>
            <a:r>
              <a:rPr lang="en-GB" dirty="0"/>
              <a:t>).</a:t>
            </a:r>
          </a:p>
          <a:p>
            <a:r>
              <a:rPr lang="en-GB" dirty="0"/>
              <a:t>Clinic staff anonymously contacting partners on the patient's behalf (</a:t>
            </a:r>
            <a:r>
              <a:rPr lang="en-GB" b="1" dirty="0"/>
              <a:t>Provider Referral</a:t>
            </a:r>
            <a:r>
              <a:rPr lang="en-GB" dirty="0"/>
              <a:t>), </a:t>
            </a:r>
            <a:r>
              <a:rPr lang="en-GB" b="1" dirty="0"/>
              <a:t>never</a:t>
            </a:r>
            <a:r>
              <a:rPr lang="en-GB" dirty="0"/>
              <a:t> revealing the patient's identity. It is always voluntary and strictly confidential.</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424852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3975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8800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037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5065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46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2938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465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514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031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019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270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79554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tel:111" TargetMode="External"/><Relationship Id="rId3" Type="http://schemas.openxmlformats.org/officeDocument/2006/relationships/hyperlink" Target="https://talk.islelisten.im/" TargetMode="External"/><Relationship Id="rId7" Type="http://schemas.openxmlformats.org/officeDocument/2006/relationships/hyperlink" Target="tel:+44800-068-4141"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papyrus-uk.org/papyrus-hopeline247/" TargetMode="External"/><Relationship Id="rId5" Type="http://schemas.openxmlformats.org/officeDocument/2006/relationships/hyperlink" Target="https://giveusashout.org/get-help/" TargetMode="External"/><Relationship Id="rId4" Type="http://schemas.openxmlformats.org/officeDocument/2006/relationships/hyperlink" Target="sms:85258&amp;?body=SHOUT" TargetMode="External"/><Relationship Id="rId9" Type="http://schemas.openxmlformats.org/officeDocument/2006/relationships/hyperlink" Target="https://www.google.com/search?q=NHS.UK+website+%28nhs.uk%2Flive-well%2Fsexual-health%29&amp;sca_esv=00ee78459f6db8f6&amp;rlz=1C5CHFA_enGB955GB955&amp;sxsrf=AE3TifP_ArUZSoDoYNLFT0nCNbCOp61-ug%3A1765730269352&amp;ei=3ec-abOaFa-vhbIP3fmRkAM&amp;ved=2ahUKEwjMm_3xwb2RAxUZUEEAHRbDFKgQgK4QegQIARAC&amp;uact=5&amp;oq=Where+to+find+free+sexual+health+advice+online+from+the+NHS%3F&amp;gs_lp=Egxnd3Mtd2l6LXNlcnAiPFdoZXJlIHRvIGZpbmQgZnJlZSBzZXh1YWwgaGVhbHRoIGFkdmljZSBvbmxpbmUgZnJvbSB0aGUgTkhTP0iNLFDDC1ifIXABeAGQAQCYAZwBoAGCBqoBAzQuM7gBA8gBAPgBAZgCAaACBsICChAAGLADGNYEGEeYAwCIBgGQBgiSBwExoAfhDrIHALgHAMIHAzItMcgHBIAIAA&amp;sclient=gws-wiz-serp&amp;mstk=AUtExfBYSgHE_5n9bGSqodKz9vRyceL1KSn8Pqg86K55t41Bihsck4hXwfYH6YdXS8cWToTewq0wnvo-iIx8YvRgM6bOrGfa7BfyDJR2gOuvivlIp4s14tako-geeHdOhCL0Zz-yOeMH-AF7dZrRARnhxSDOCT1Z90L77vZgDUYm5sq65_wtDUNAM7rUB1ZfHltN_BxDlil-watCADoCJ6rf7ocwKW4ExvNReJUl6rImm0L4eSpPEphXi7cAFsBxwL5KAcdFLyvljQ-8d2q0QmfSzc-c&amp;csui=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5" name="TextBox 5"/>
          <p:cNvSpPr txBox="1"/>
          <p:nvPr/>
        </p:nvSpPr>
        <p:spPr>
          <a:xfrm>
            <a:off x="-954714" y="875988"/>
            <a:ext cx="7430479" cy="666942"/>
          </a:xfrm>
          <a:prstGeom prst="rect">
            <a:avLst/>
          </a:prstGeom>
        </p:spPr>
        <p:txBody>
          <a:bodyPr lIns="0" tIns="0" rIns="0" bIns="0" rtlCol="0" anchor="t">
            <a:spAutoFit/>
          </a:bodyPr>
          <a:lstStyle/>
          <a:p>
            <a:pPr algn="ctr">
              <a:lnSpc>
                <a:spcPts val="5056"/>
              </a:lnSpc>
            </a:pPr>
            <a:r>
              <a:rPr lang="en-US" sz="4815">
                <a:solidFill>
                  <a:srgbClr val="000000"/>
                </a:solidFill>
                <a:latin typeface="Bobby Jones Soft"/>
                <a:ea typeface="Bobby Jones Soft"/>
                <a:cs typeface="Bobby Jones Soft"/>
                <a:sym typeface="Bobby Jones Soft"/>
              </a:rPr>
              <a:t>TEACHER SLIDE</a:t>
            </a:r>
          </a:p>
        </p:txBody>
      </p:sp>
      <p:sp>
        <p:nvSpPr>
          <p:cNvPr id="7" name="TextBox 6">
            <a:extLst>
              <a:ext uri="{FF2B5EF4-FFF2-40B4-BE49-F238E27FC236}">
                <a16:creationId xmlns:a16="http://schemas.microsoft.com/office/drawing/2014/main" id="{B4D12983-EAD9-842A-38DA-9C9805D86C1B}"/>
              </a:ext>
            </a:extLst>
          </p:cNvPr>
          <p:cNvSpPr txBox="1"/>
          <p:nvPr/>
        </p:nvSpPr>
        <p:spPr>
          <a:xfrm>
            <a:off x="914400" y="1411470"/>
            <a:ext cx="16154400" cy="8021876"/>
          </a:xfrm>
          <a:prstGeom prst="rect">
            <a:avLst/>
          </a:prstGeom>
          <a:noFill/>
        </p:spPr>
        <p:txBody>
          <a:bodyPr wrap="square">
            <a:spAutoFit/>
          </a:bodyPr>
          <a:lstStyle/>
          <a:p>
            <a:pPr algn="just">
              <a:lnSpc>
                <a:spcPts val="4751"/>
              </a:lnSpc>
            </a:pPr>
            <a:r>
              <a:rPr lang="en-US" sz="2400" spc="-132" dirty="0">
                <a:solidFill>
                  <a:srgbClr val="000000"/>
                </a:solidFill>
                <a:latin typeface="Glacial Indifference"/>
                <a:sym typeface="Glacial Indifference"/>
              </a:rPr>
              <a:t>It is important for Y10 students to learn about STIs because nearly 50% of new infections occur among young people age 15-24. Education at this age contributes to attributes, skills and knowledge before the majority are sexually active.</a:t>
            </a:r>
          </a:p>
          <a:p>
            <a:pPr algn="just">
              <a:lnSpc>
                <a:spcPts val="4751"/>
              </a:lnSpc>
            </a:pPr>
            <a:endParaRPr lang="en-US" sz="2400" spc="-132" dirty="0">
              <a:solidFill>
                <a:srgbClr val="000000"/>
              </a:solidFill>
              <a:latin typeface="Glacial Indifference"/>
              <a:sym typeface="Glacial Indifference"/>
            </a:endParaRPr>
          </a:p>
          <a:p>
            <a:pPr algn="just">
              <a:lnSpc>
                <a:spcPts val="4751"/>
              </a:lnSpc>
            </a:pPr>
            <a:r>
              <a:rPr lang="en-US" sz="2400" spc="-132" dirty="0">
                <a:solidFill>
                  <a:srgbClr val="000000"/>
                </a:solidFill>
                <a:latin typeface="Glacial Indifference"/>
                <a:sym typeface="Glacial Indifference"/>
              </a:rPr>
              <a:t>It is important to remind students that the </a:t>
            </a:r>
            <a:r>
              <a:rPr lang="en-US" sz="2400" b="1" spc="-132" dirty="0">
                <a:solidFill>
                  <a:srgbClr val="000000"/>
                </a:solidFill>
                <a:latin typeface="Glacial Indifference"/>
                <a:sym typeface="Glacial Indifference"/>
              </a:rPr>
              <a:t>legal age of consent on the Isle of Man is 16, and that these lessons do not encourage sexual activity; </a:t>
            </a:r>
            <a:r>
              <a:rPr lang="en-US" sz="2400" spc="-132" dirty="0">
                <a:solidFill>
                  <a:srgbClr val="000000"/>
                </a:solidFill>
                <a:latin typeface="Glacial Indifference"/>
                <a:sym typeface="Glacial Indifference"/>
              </a:rPr>
              <a:t>the research evidence is very clear that young people who have received comprehensive relationship and sex education are more likely to delay sexual activity until they are sure they are ready, and when they do so, they are less likely to regret sexual activity and are better able to promote their own sexual health and that of others.</a:t>
            </a:r>
          </a:p>
          <a:p>
            <a:pPr algn="just">
              <a:lnSpc>
                <a:spcPts val="4751"/>
              </a:lnSpc>
            </a:pPr>
            <a:endParaRPr lang="en-US" sz="2400" spc="-132" dirty="0">
              <a:solidFill>
                <a:srgbClr val="000000"/>
              </a:solidFill>
              <a:latin typeface="Glacial Indifference"/>
              <a:sym typeface="Glacial Indifference"/>
            </a:endParaRPr>
          </a:p>
          <a:p>
            <a:pPr algn="just">
              <a:lnSpc>
                <a:spcPts val="4751"/>
              </a:lnSpc>
            </a:pPr>
            <a:r>
              <a:rPr lang="en-US" sz="2400" spc="-132" dirty="0">
                <a:solidFill>
                  <a:srgbClr val="000000"/>
                </a:solidFill>
                <a:highlight>
                  <a:srgbClr val="FFFF00"/>
                </a:highlight>
                <a:latin typeface="Glacial Indifference" panose="020B0604020202020204" charset="0"/>
                <a:sym typeface="Glacial Indifference"/>
              </a:rPr>
              <a:t>Students need to work in small groups. Each small group will need </a:t>
            </a:r>
            <a:r>
              <a:rPr lang="en-US" sz="2400" u="sng" spc="-132" dirty="0">
                <a:solidFill>
                  <a:srgbClr val="000000"/>
                </a:solidFill>
                <a:highlight>
                  <a:srgbClr val="FFFF00"/>
                </a:highlight>
                <a:latin typeface="Glacial Indifference" panose="020B0604020202020204" charset="0"/>
                <a:sym typeface="Glacial Indifference"/>
              </a:rPr>
              <a:t>one</a:t>
            </a:r>
            <a:r>
              <a:rPr lang="en-US" sz="2400" spc="-132" dirty="0">
                <a:solidFill>
                  <a:srgbClr val="000000"/>
                </a:solidFill>
                <a:highlight>
                  <a:srgbClr val="FFFF00"/>
                </a:highlight>
                <a:latin typeface="Glacial Indifference" panose="020B0604020202020204" charset="0"/>
                <a:sym typeface="Glacial Indifference"/>
              </a:rPr>
              <a:t> case study (please </a:t>
            </a:r>
            <a:r>
              <a:rPr lang="en-US" sz="2400" u="sng" spc="-132" dirty="0">
                <a:solidFill>
                  <a:srgbClr val="000000"/>
                </a:solidFill>
                <a:highlight>
                  <a:srgbClr val="FFFF00"/>
                </a:highlight>
                <a:latin typeface="Glacial Indifference" panose="020B0604020202020204" charset="0"/>
                <a:sym typeface="Glacial Indifference"/>
              </a:rPr>
              <a:t>print slides 13-20</a:t>
            </a:r>
            <a:r>
              <a:rPr lang="en-US" sz="2400" spc="-132" dirty="0">
                <a:solidFill>
                  <a:srgbClr val="000000"/>
                </a:solidFill>
                <a:highlight>
                  <a:srgbClr val="FFFF00"/>
                </a:highlight>
                <a:latin typeface="Glacial Indifference" panose="020B0604020202020204" charset="0"/>
                <a:sym typeface="Glacial Indifference"/>
              </a:rPr>
              <a:t>) . </a:t>
            </a:r>
            <a:r>
              <a:rPr lang="en-US" sz="2400" spc="-132" dirty="0">
                <a:solidFill>
                  <a:srgbClr val="000000"/>
                </a:solidFill>
                <a:latin typeface="Glacial Indifference" panose="020B0604020202020204" charset="0"/>
                <a:sym typeface="Glacial Indifference"/>
              </a:rPr>
              <a:t>Depending on the size of your class, you may not need all 8 case studies. If time permits, you may wish to use the handshake activity (slide 21), or this can be used as an alternative to other activities in this lesson. This asks students to shake hands with three different people. </a:t>
            </a:r>
            <a:r>
              <a:rPr lang="en-US" sz="2400" spc="-132" dirty="0">
                <a:solidFill>
                  <a:srgbClr val="000000"/>
                </a:solidFill>
                <a:highlight>
                  <a:srgbClr val="FFFF00"/>
                </a:highlight>
                <a:latin typeface="Glacial Indifference" panose="020B0604020202020204" charset="0"/>
                <a:sym typeface="Glacial Indifference"/>
              </a:rPr>
              <a:t>One student should wear a plastic glove or something signifying a condom.</a:t>
            </a:r>
          </a:p>
          <a:p>
            <a:pPr algn="just">
              <a:lnSpc>
                <a:spcPts val="4751"/>
              </a:lnSpc>
            </a:pPr>
            <a:endParaRPr lang="en-US" sz="2400" spc="-132" dirty="0">
              <a:solidFill>
                <a:srgbClr val="000000"/>
              </a:solidFill>
              <a:highlight>
                <a:srgbClr val="FFFF00"/>
              </a:highlight>
              <a:sym typeface="Glacial Indifferenc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7A0DF41B-6397-610C-07B0-733FE608C9B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EF0AB79-BE1B-E8DB-13FE-7EC4BC331143}"/>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5E3619C7-8F23-B07B-B12F-8D63CC96AD36}"/>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C180B63A-0F3C-3C34-D7EF-BAA49C874054}"/>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13" name="TextBox 5">
            <a:extLst>
              <a:ext uri="{FF2B5EF4-FFF2-40B4-BE49-F238E27FC236}">
                <a16:creationId xmlns:a16="http://schemas.microsoft.com/office/drawing/2014/main" id="{8CD0E625-B97C-CC75-E22E-852330DD520A}"/>
              </a:ext>
            </a:extLst>
          </p:cNvPr>
          <p:cNvSpPr txBox="1"/>
          <p:nvPr/>
        </p:nvSpPr>
        <p:spPr>
          <a:xfrm>
            <a:off x="1295400" y="1078184"/>
            <a:ext cx="9710017" cy="859827"/>
          </a:xfrm>
          <a:prstGeom prst="rect">
            <a:avLst/>
          </a:prstGeom>
        </p:spPr>
        <p:txBody>
          <a:bodyPr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Contact tracing</a:t>
            </a:r>
          </a:p>
        </p:txBody>
      </p:sp>
      <p:sp>
        <p:nvSpPr>
          <p:cNvPr id="5" name="Freeform 3">
            <a:extLst>
              <a:ext uri="{FF2B5EF4-FFF2-40B4-BE49-F238E27FC236}">
                <a16:creationId xmlns:a16="http://schemas.microsoft.com/office/drawing/2014/main" id="{1D0F7AE9-D1F7-AF0F-601F-3992382DFF72}"/>
              </a:ext>
            </a:extLst>
          </p:cNvPr>
          <p:cNvSpPr/>
          <p:nvPr/>
        </p:nvSpPr>
        <p:spPr>
          <a:xfrm>
            <a:off x="8859226" y="733732"/>
            <a:ext cx="682961" cy="1524261"/>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AutoShape 4">
            <a:extLst>
              <a:ext uri="{FF2B5EF4-FFF2-40B4-BE49-F238E27FC236}">
                <a16:creationId xmlns:a16="http://schemas.microsoft.com/office/drawing/2014/main" id="{55D7AD42-E3B9-456F-0CBA-862566E1276F}"/>
              </a:ext>
            </a:extLst>
          </p:cNvPr>
          <p:cNvSpPr/>
          <p:nvPr/>
        </p:nvSpPr>
        <p:spPr>
          <a:xfrm flipH="1">
            <a:off x="7400894" y="2315191"/>
            <a:ext cx="1194286" cy="101214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7" name="Freeform 5">
            <a:extLst>
              <a:ext uri="{FF2B5EF4-FFF2-40B4-BE49-F238E27FC236}">
                <a16:creationId xmlns:a16="http://schemas.microsoft.com/office/drawing/2014/main" id="{2FFC3451-CE9F-FBF3-B537-FF53C1E77A48}"/>
              </a:ext>
            </a:extLst>
          </p:cNvPr>
          <p:cNvSpPr/>
          <p:nvPr/>
        </p:nvSpPr>
        <p:spPr>
          <a:xfrm>
            <a:off x="6435168" y="3055727"/>
            <a:ext cx="682961" cy="1524261"/>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AutoShape 6">
            <a:extLst>
              <a:ext uri="{FF2B5EF4-FFF2-40B4-BE49-F238E27FC236}">
                <a16:creationId xmlns:a16="http://schemas.microsoft.com/office/drawing/2014/main" id="{6BBF4471-7D93-7C3D-F69B-A3674D4A95D9}"/>
              </a:ext>
            </a:extLst>
          </p:cNvPr>
          <p:cNvSpPr/>
          <p:nvPr/>
        </p:nvSpPr>
        <p:spPr>
          <a:xfrm>
            <a:off x="9824721" y="2324100"/>
            <a:ext cx="1180696" cy="102740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9" name="Freeform 7">
            <a:extLst>
              <a:ext uri="{FF2B5EF4-FFF2-40B4-BE49-F238E27FC236}">
                <a16:creationId xmlns:a16="http://schemas.microsoft.com/office/drawing/2014/main" id="{023D77BA-A959-6863-D9AC-736FCABA3FD9}"/>
              </a:ext>
            </a:extLst>
          </p:cNvPr>
          <p:cNvSpPr/>
          <p:nvPr/>
        </p:nvSpPr>
        <p:spPr>
          <a:xfrm>
            <a:off x="11253161" y="3055727"/>
            <a:ext cx="682961" cy="1524261"/>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AutoShape 9">
            <a:extLst>
              <a:ext uri="{FF2B5EF4-FFF2-40B4-BE49-F238E27FC236}">
                <a16:creationId xmlns:a16="http://schemas.microsoft.com/office/drawing/2014/main" id="{7760766E-8F56-740A-CC6A-CB9F7B682D72}"/>
              </a:ext>
            </a:extLst>
          </p:cNvPr>
          <p:cNvSpPr/>
          <p:nvPr/>
        </p:nvSpPr>
        <p:spPr>
          <a:xfrm flipH="1">
            <a:off x="10786471" y="4648696"/>
            <a:ext cx="402559" cy="1019315"/>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1" name="Freeform 10">
            <a:extLst>
              <a:ext uri="{FF2B5EF4-FFF2-40B4-BE49-F238E27FC236}">
                <a16:creationId xmlns:a16="http://schemas.microsoft.com/office/drawing/2014/main" id="{9FD88316-7C54-FAE0-B294-A2D7BB048452}"/>
              </a:ext>
            </a:extLst>
          </p:cNvPr>
          <p:cNvSpPr/>
          <p:nvPr/>
        </p:nvSpPr>
        <p:spPr>
          <a:xfrm>
            <a:off x="3454776" y="5600473"/>
            <a:ext cx="682961" cy="1524261"/>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a:extLst>
              <a:ext uri="{FF2B5EF4-FFF2-40B4-BE49-F238E27FC236}">
                <a16:creationId xmlns:a16="http://schemas.microsoft.com/office/drawing/2014/main" id="{FB31DD4B-3D47-9954-508E-624A96791785}"/>
              </a:ext>
            </a:extLst>
          </p:cNvPr>
          <p:cNvSpPr/>
          <p:nvPr/>
        </p:nvSpPr>
        <p:spPr>
          <a:xfrm>
            <a:off x="6246381" y="5600473"/>
            <a:ext cx="682961" cy="1524261"/>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3">
            <a:extLst>
              <a:ext uri="{FF2B5EF4-FFF2-40B4-BE49-F238E27FC236}">
                <a16:creationId xmlns:a16="http://schemas.microsoft.com/office/drawing/2014/main" id="{F2B6C55D-34C4-9621-4AC6-05AD90AAE9A9}"/>
              </a:ext>
            </a:extLst>
          </p:cNvPr>
          <p:cNvSpPr/>
          <p:nvPr/>
        </p:nvSpPr>
        <p:spPr>
          <a:xfrm>
            <a:off x="10108423" y="5600473"/>
            <a:ext cx="682961" cy="1524261"/>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4">
            <a:extLst>
              <a:ext uri="{FF2B5EF4-FFF2-40B4-BE49-F238E27FC236}">
                <a16:creationId xmlns:a16="http://schemas.microsoft.com/office/drawing/2014/main" id="{6006255A-BDFE-502A-6D55-C6ED35F04258}"/>
              </a:ext>
            </a:extLst>
          </p:cNvPr>
          <p:cNvSpPr/>
          <p:nvPr/>
        </p:nvSpPr>
        <p:spPr>
          <a:xfrm>
            <a:off x="12285165" y="5600473"/>
            <a:ext cx="682961" cy="1524261"/>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AutoShape 16">
            <a:extLst>
              <a:ext uri="{FF2B5EF4-FFF2-40B4-BE49-F238E27FC236}">
                <a16:creationId xmlns:a16="http://schemas.microsoft.com/office/drawing/2014/main" id="{BB726B1E-B248-AA0F-4593-3ECBC20B769D}"/>
              </a:ext>
            </a:extLst>
          </p:cNvPr>
          <p:cNvSpPr/>
          <p:nvPr/>
        </p:nvSpPr>
        <p:spPr>
          <a:xfrm flipH="1">
            <a:off x="4321460" y="4610769"/>
            <a:ext cx="1906058" cy="1057242"/>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7" name="Freeform 16">
            <a:extLst>
              <a:ext uri="{FF2B5EF4-FFF2-40B4-BE49-F238E27FC236}">
                <a16:creationId xmlns:a16="http://schemas.microsoft.com/office/drawing/2014/main" id="{C7870F1B-E293-31AA-0356-22C06D0A41A3}"/>
              </a:ext>
            </a:extLst>
          </p:cNvPr>
          <p:cNvSpPr/>
          <p:nvPr/>
        </p:nvSpPr>
        <p:spPr>
          <a:xfrm>
            <a:off x="2221959" y="8250738"/>
            <a:ext cx="682961" cy="1524261"/>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AutoShape 19">
            <a:extLst>
              <a:ext uri="{FF2B5EF4-FFF2-40B4-BE49-F238E27FC236}">
                <a16:creationId xmlns:a16="http://schemas.microsoft.com/office/drawing/2014/main" id="{C53988AA-F6BD-3BA2-4FC0-036B8C335188}"/>
              </a:ext>
            </a:extLst>
          </p:cNvPr>
          <p:cNvSpPr/>
          <p:nvPr/>
        </p:nvSpPr>
        <p:spPr>
          <a:xfrm flipH="1">
            <a:off x="6858650" y="4641702"/>
            <a:ext cx="146891" cy="86789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9" name="Freeform 18">
            <a:extLst>
              <a:ext uri="{FF2B5EF4-FFF2-40B4-BE49-F238E27FC236}">
                <a16:creationId xmlns:a16="http://schemas.microsoft.com/office/drawing/2014/main" id="{339092F0-4037-6E67-5191-35987EA11A1E}"/>
              </a:ext>
            </a:extLst>
          </p:cNvPr>
          <p:cNvSpPr/>
          <p:nvPr/>
        </p:nvSpPr>
        <p:spPr>
          <a:xfrm>
            <a:off x="6322581" y="8250738"/>
            <a:ext cx="682961" cy="1524261"/>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0" name="Freeform 19">
            <a:extLst>
              <a:ext uri="{FF2B5EF4-FFF2-40B4-BE49-F238E27FC236}">
                <a16:creationId xmlns:a16="http://schemas.microsoft.com/office/drawing/2014/main" id="{5FB1641F-9A89-ED1D-1600-664B291761B6}"/>
              </a:ext>
            </a:extLst>
          </p:cNvPr>
          <p:cNvSpPr/>
          <p:nvPr/>
        </p:nvSpPr>
        <p:spPr>
          <a:xfrm>
            <a:off x="4837073" y="8250738"/>
            <a:ext cx="682961" cy="1524261"/>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1" name="Freeform 20">
            <a:extLst>
              <a:ext uri="{FF2B5EF4-FFF2-40B4-BE49-F238E27FC236}">
                <a16:creationId xmlns:a16="http://schemas.microsoft.com/office/drawing/2014/main" id="{7E3B9045-DE54-CA82-3EA7-448FAEFFEF2B}"/>
              </a:ext>
            </a:extLst>
          </p:cNvPr>
          <p:cNvSpPr/>
          <p:nvPr/>
        </p:nvSpPr>
        <p:spPr>
          <a:xfrm>
            <a:off x="7526456" y="8250738"/>
            <a:ext cx="682961" cy="1524261"/>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2" name="Freeform 21">
            <a:extLst>
              <a:ext uri="{FF2B5EF4-FFF2-40B4-BE49-F238E27FC236}">
                <a16:creationId xmlns:a16="http://schemas.microsoft.com/office/drawing/2014/main" id="{118C0CBA-6432-E863-F73C-52A423759225}"/>
              </a:ext>
            </a:extLst>
          </p:cNvPr>
          <p:cNvSpPr/>
          <p:nvPr/>
        </p:nvSpPr>
        <p:spPr>
          <a:xfrm>
            <a:off x="9490541" y="8250738"/>
            <a:ext cx="682961" cy="1524261"/>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3" name="Freeform 22">
            <a:extLst>
              <a:ext uri="{FF2B5EF4-FFF2-40B4-BE49-F238E27FC236}">
                <a16:creationId xmlns:a16="http://schemas.microsoft.com/office/drawing/2014/main" id="{1B5BB90B-B4E1-A3A2-39B5-BC5069D071F3}"/>
              </a:ext>
            </a:extLst>
          </p:cNvPr>
          <p:cNvSpPr/>
          <p:nvPr/>
        </p:nvSpPr>
        <p:spPr>
          <a:xfrm>
            <a:off x="10544585" y="8250738"/>
            <a:ext cx="682961" cy="1524261"/>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4" name="Freeform 23">
            <a:extLst>
              <a:ext uri="{FF2B5EF4-FFF2-40B4-BE49-F238E27FC236}">
                <a16:creationId xmlns:a16="http://schemas.microsoft.com/office/drawing/2014/main" id="{6DA88AFC-867F-FB86-10AA-E1D42163445C}"/>
              </a:ext>
            </a:extLst>
          </p:cNvPr>
          <p:cNvSpPr/>
          <p:nvPr/>
        </p:nvSpPr>
        <p:spPr>
          <a:xfrm>
            <a:off x="12639452" y="8250738"/>
            <a:ext cx="682961" cy="1524261"/>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5" name="Freeform 24">
            <a:extLst>
              <a:ext uri="{FF2B5EF4-FFF2-40B4-BE49-F238E27FC236}">
                <a16:creationId xmlns:a16="http://schemas.microsoft.com/office/drawing/2014/main" id="{6A44D454-A33A-F0AF-A10D-E303EB7C686B}"/>
              </a:ext>
            </a:extLst>
          </p:cNvPr>
          <p:cNvSpPr/>
          <p:nvPr/>
        </p:nvSpPr>
        <p:spPr>
          <a:xfrm>
            <a:off x="13529254" y="8250738"/>
            <a:ext cx="682961" cy="1524261"/>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6" name="Freeform 25">
            <a:extLst>
              <a:ext uri="{FF2B5EF4-FFF2-40B4-BE49-F238E27FC236}">
                <a16:creationId xmlns:a16="http://schemas.microsoft.com/office/drawing/2014/main" id="{7CEE4376-1B2D-DC25-F030-05901C953630}"/>
              </a:ext>
            </a:extLst>
          </p:cNvPr>
          <p:cNvSpPr/>
          <p:nvPr/>
        </p:nvSpPr>
        <p:spPr>
          <a:xfrm>
            <a:off x="14418805" y="8250738"/>
            <a:ext cx="682961" cy="1524261"/>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7" name="AutoShape 29">
            <a:extLst>
              <a:ext uri="{FF2B5EF4-FFF2-40B4-BE49-F238E27FC236}">
                <a16:creationId xmlns:a16="http://schemas.microsoft.com/office/drawing/2014/main" id="{ECBCDB76-B800-901D-C939-259E3E4CE4DE}"/>
              </a:ext>
            </a:extLst>
          </p:cNvPr>
          <p:cNvSpPr/>
          <p:nvPr/>
        </p:nvSpPr>
        <p:spPr>
          <a:xfrm flipH="1">
            <a:off x="2936676" y="7289506"/>
            <a:ext cx="846773" cy="106315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28" name="AutoShape 31">
            <a:extLst>
              <a:ext uri="{FF2B5EF4-FFF2-40B4-BE49-F238E27FC236}">
                <a16:creationId xmlns:a16="http://schemas.microsoft.com/office/drawing/2014/main" id="{644B1103-15B9-95ED-7E3B-9D2FCEC3BF02}"/>
              </a:ext>
            </a:extLst>
          </p:cNvPr>
          <p:cNvSpPr/>
          <p:nvPr/>
        </p:nvSpPr>
        <p:spPr>
          <a:xfrm>
            <a:off x="6598823" y="7215315"/>
            <a:ext cx="42916" cy="910140"/>
          </a:xfrm>
          <a:prstGeom prst="line">
            <a:avLst/>
          </a:prstGeom>
          <a:ln w="19050" cap="flat">
            <a:solidFill>
              <a:srgbClr val="000000"/>
            </a:solidFill>
            <a:prstDash val="solid"/>
            <a:headEnd type="none" w="sm" len="sm"/>
            <a:tailEnd type="triangle" w="lg" len="med"/>
          </a:ln>
        </p:spPr>
        <p:txBody>
          <a:bodyPr/>
          <a:lstStyle/>
          <a:p>
            <a:endParaRPr lang="en-GB"/>
          </a:p>
        </p:txBody>
      </p:sp>
      <p:sp>
        <p:nvSpPr>
          <p:cNvPr id="29" name="AutoShape 32">
            <a:extLst>
              <a:ext uri="{FF2B5EF4-FFF2-40B4-BE49-F238E27FC236}">
                <a16:creationId xmlns:a16="http://schemas.microsoft.com/office/drawing/2014/main" id="{A1EE925E-D336-983A-BF47-6C25A12B8AB4}"/>
              </a:ext>
            </a:extLst>
          </p:cNvPr>
          <p:cNvSpPr/>
          <p:nvPr/>
        </p:nvSpPr>
        <p:spPr>
          <a:xfrm>
            <a:off x="6863241" y="7212210"/>
            <a:ext cx="862913" cy="84738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0" name="AutoShape 33">
            <a:extLst>
              <a:ext uri="{FF2B5EF4-FFF2-40B4-BE49-F238E27FC236}">
                <a16:creationId xmlns:a16="http://schemas.microsoft.com/office/drawing/2014/main" id="{0E26DCCC-D223-051C-2BE6-4D6C6EA50074}"/>
              </a:ext>
            </a:extLst>
          </p:cNvPr>
          <p:cNvSpPr/>
          <p:nvPr/>
        </p:nvSpPr>
        <p:spPr>
          <a:xfrm flipH="1">
            <a:off x="10029189" y="7275786"/>
            <a:ext cx="262447" cy="759421"/>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1" name="AutoShape 34">
            <a:extLst>
              <a:ext uri="{FF2B5EF4-FFF2-40B4-BE49-F238E27FC236}">
                <a16:creationId xmlns:a16="http://schemas.microsoft.com/office/drawing/2014/main" id="{A0A855AE-8056-56CE-740A-DB3B2B6F21D8}"/>
              </a:ext>
            </a:extLst>
          </p:cNvPr>
          <p:cNvSpPr/>
          <p:nvPr/>
        </p:nvSpPr>
        <p:spPr>
          <a:xfrm>
            <a:off x="10520124" y="7278683"/>
            <a:ext cx="271259" cy="75652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2" name="AutoShape 35">
            <a:extLst>
              <a:ext uri="{FF2B5EF4-FFF2-40B4-BE49-F238E27FC236}">
                <a16:creationId xmlns:a16="http://schemas.microsoft.com/office/drawing/2014/main" id="{4A4AAC0D-7A73-362B-31BE-AD7BCEDEA55E}"/>
              </a:ext>
            </a:extLst>
          </p:cNvPr>
          <p:cNvSpPr/>
          <p:nvPr/>
        </p:nvSpPr>
        <p:spPr>
          <a:xfrm>
            <a:off x="12633254" y="7273398"/>
            <a:ext cx="278369" cy="721695"/>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3" name="AutoShape 36">
            <a:extLst>
              <a:ext uri="{FF2B5EF4-FFF2-40B4-BE49-F238E27FC236}">
                <a16:creationId xmlns:a16="http://schemas.microsoft.com/office/drawing/2014/main" id="{1FE9AD83-8410-F504-3361-D24B85068ADE}"/>
              </a:ext>
            </a:extLst>
          </p:cNvPr>
          <p:cNvSpPr/>
          <p:nvPr/>
        </p:nvSpPr>
        <p:spPr>
          <a:xfrm>
            <a:off x="12825312" y="7278901"/>
            <a:ext cx="795745" cy="885701"/>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4" name="AutoShape 37">
            <a:extLst>
              <a:ext uri="{FF2B5EF4-FFF2-40B4-BE49-F238E27FC236}">
                <a16:creationId xmlns:a16="http://schemas.microsoft.com/office/drawing/2014/main" id="{87AF9AED-94D1-417D-12B5-6732C86567C9}"/>
              </a:ext>
            </a:extLst>
          </p:cNvPr>
          <p:cNvSpPr/>
          <p:nvPr/>
        </p:nvSpPr>
        <p:spPr>
          <a:xfrm>
            <a:off x="12975265" y="7182272"/>
            <a:ext cx="1557410" cy="87732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5" name="Freeform 15">
            <a:extLst>
              <a:ext uri="{FF2B5EF4-FFF2-40B4-BE49-F238E27FC236}">
                <a16:creationId xmlns:a16="http://schemas.microsoft.com/office/drawing/2014/main" id="{EDEF8829-B8AB-EE21-0E7E-182A82341CFB}"/>
              </a:ext>
            </a:extLst>
          </p:cNvPr>
          <p:cNvSpPr/>
          <p:nvPr/>
        </p:nvSpPr>
        <p:spPr>
          <a:xfrm>
            <a:off x="4879443" y="5769981"/>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6" name="AutoShape 6">
            <a:extLst>
              <a:ext uri="{FF2B5EF4-FFF2-40B4-BE49-F238E27FC236}">
                <a16:creationId xmlns:a16="http://schemas.microsoft.com/office/drawing/2014/main" id="{90F3C00C-14D3-0F23-9F86-1FBBA4C5E73A}"/>
              </a:ext>
            </a:extLst>
          </p:cNvPr>
          <p:cNvSpPr/>
          <p:nvPr/>
        </p:nvSpPr>
        <p:spPr>
          <a:xfrm>
            <a:off x="11861864" y="4663917"/>
            <a:ext cx="423301" cy="845682"/>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7" name="AutoShape 16">
            <a:extLst>
              <a:ext uri="{FF2B5EF4-FFF2-40B4-BE49-F238E27FC236}">
                <a16:creationId xmlns:a16="http://schemas.microsoft.com/office/drawing/2014/main" id="{30ABCA7D-71A0-2276-29A6-5914DA71BEFC}"/>
              </a:ext>
            </a:extLst>
          </p:cNvPr>
          <p:cNvSpPr/>
          <p:nvPr/>
        </p:nvSpPr>
        <p:spPr>
          <a:xfrm flipH="1">
            <a:off x="5417595" y="4802383"/>
            <a:ext cx="1198846" cy="884371"/>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8" name="Freeform 38">
            <a:extLst>
              <a:ext uri="{FF2B5EF4-FFF2-40B4-BE49-F238E27FC236}">
                <a16:creationId xmlns:a16="http://schemas.microsoft.com/office/drawing/2014/main" id="{2D08D4C9-29C4-31DA-9635-8078A5F2A8FF}"/>
              </a:ext>
            </a:extLst>
          </p:cNvPr>
          <p:cNvSpPr/>
          <p:nvPr/>
        </p:nvSpPr>
        <p:spPr>
          <a:xfrm>
            <a:off x="3466275" y="8197748"/>
            <a:ext cx="708575" cy="1610398"/>
          </a:xfrm>
          <a:custGeom>
            <a:avLst/>
            <a:gdLst/>
            <a:ahLst/>
            <a:cxnLst/>
            <a:rect l="l" t="t" r="r" b="b"/>
            <a:pathLst>
              <a:path w="708575" h="1610398">
                <a:moveTo>
                  <a:pt x="0" y="0"/>
                </a:moveTo>
                <a:lnTo>
                  <a:pt x="708575" y="0"/>
                </a:lnTo>
                <a:lnTo>
                  <a:pt x="708575" y="1610399"/>
                </a:lnTo>
                <a:lnTo>
                  <a:pt x="0" y="161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9" name="AutoShape 39">
            <a:extLst>
              <a:ext uri="{FF2B5EF4-FFF2-40B4-BE49-F238E27FC236}">
                <a16:creationId xmlns:a16="http://schemas.microsoft.com/office/drawing/2014/main" id="{7E1EAB83-5FDF-456B-6751-F66B426F05A0}"/>
              </a:ext>
            </a:extLst>
          </p:cNvPr>
          <p:cNvSpPr/>
          <p:nvPr/>
        </p:nvSpPr>
        <p:spPr>
          <a:xfrm flipH="1">
            <a:off x="3820563" y="7224811"/>
            <a:ext cx="126245" cy="8141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0" name="Freeform 3">
            <a:extLst>
              <a:ext uri="{FF2B5EF4-FFF2-40B4-BE49-F238E27FC236}">
                <a16:creationId xmlns:a16="http://schemas.microsoft.com/office/drawing/2014/main" id="{9E22E113-A95C-7B22-B5DB-EB9035094853}"/>
              </a:ext>
            </a:extLst>
          </p:cNvPr>
          <p:cNvSpPr/>
          <p:nvPr/>
        </p:nvSpPr>
        <p:spPr>
          <a:xfrm>
            <a:off x="8877945" y="713702"/>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1" name="TextBox 40">
            <a:extLst>
              <a:ext uri="{FF2B5EF4-FFF2-40B4-BE49-F238E27FC236}">
                <a16:creationId xmlns:a16="http://schemas.microsoft.com/office/drawing/2014/main" id="{840D0F5F-9A0F-819A-23BE-B6B563712FC0}"/>
              </a:ext>
            </a:extLst>
          </p:cNvPr>
          <p:cNvSpPr txBox="1"/>
          <p:nvPr/>
        </p:nvSpPr>
        <p:spPr>
          <a:xfrm>
            <a:off x="1066799" y="2029278"/>
            <a:ext cx="4724401" cy="984885"/>
          </a:xfrm>
          <a:prstGeom prst="rect">
            <a:avLst/>
          </a:prstGeom>
        </p:spPr>
        <p:txBody>
          <a:bodyPr wrap="square" lIns="0" tIns="0" rIns="0" bIns="0" rtlCol="0" anchor="t">
            <a:spAutoFit/>
          </a:bodyPr>
          <a:lstStyle/>
          <a:p>
            <a:pPr>
              <a:spcBef>
                <a:spcPct val="0"/>
              </a:spcBef>
            </a:pPr>
            <a:r>
              <a:rPr lang="en-US" sz="3200" spc="-111" dirty="0">
                <a:solidFill>
                  <a:srgbClr val="000000"/>
                </a:solidFill>
                <a:latin typeface="Calibri (MS)"/>
                <a:ea typeface="Calibri (MS)"/>
                <a:cs typeface="Calibri (MS)"/>
                <a:sym typeface="Calibri (MS)"/>
              </a:rPr>
              <a:t>This person has only had sex with 1 or 2 other people …</a:t>
            </a:r>
          </a:p>
        </p:txBody>
      </p:sp>
      <p:sp>
        <p:nvSpPr>
          <p:cNvPr id="42" name="TextBox 41">
            <a:extLst>
              <a:ext uri="{FF2B5EF4-FFF2-40B4-BE49-F238E27FC236}">
                <a16:creationId xmlns:a16="http://schemas.microsoft.com/office/drawing/2014/main" id="{784C85DC-1113-926C-4A81-0F6DFC1F3C69}"/>
              </a:ext>
            </a:extLst>
          </p:cNvPr>
          <p:cNvSpPr txBox="1"/>
          <p:nvPr/>
        </p:nvSpPr>
        <p:spPr>
          <a:xfrm>
            <a:off x="10624432" y="961721"/>
            <a:ext cx="7097288" cy="1477328"/>
          </a:xfrm>
          <a:prstGeom prst="rect">
            <a:avLst/>
          </a:prstGeom>
        </p:spPr>
        <p:txBody>
          <a:bodyPr lIns="0" tIns="0" rIns="0" bIns="0" rtlCol="0" anchor="t">
            <a:spAutoFit/>
          </a:bodyPr>
          <a:lstStyle/>
          <a:p>
            <a:pPr>
              <a:spcBef>
                <a:spcPct val="0"/>
              </a:spcBef>
            </a:pPr>
            <a:r>
              <a:rPr lang="en-US" sz="3200" spc="-111" dirty="0">
                <a:solidFill>
                  <a:srgbClr val="000000"/>
                </a:solidFill>
                <a:latin typeface="Calibri (MS)"/>
                <a:ea typeface="Calibri (MS)"/>
                <a:cs typeface="Calibri (MS)"/>
                <a:sym typeface="Calibri (MS)"/>
              </a:rPr>
              <a:t>How many people would the sexual health clinic have to contact, and</a:t>
            </a:r>
          </a:p>
          <a:p>
            <a:pPr>
              <a:spcBef>
                <a:spcPct val="0"/>
              </a:spcBef>
            </a:pPr>
            <a:r>
              <a:rPr lang="en-US" sz="3200" spc="-111" dirty="0">
                <a:solidFill>
                  <a:srgbClr val="000000"/>
                </a:solidFill>
                <a:latin typeface="Calibri (MS)"/>
                <a:ea typeface="Calibri (MS)"/>
                <a:cs typeface="Calibri (MS)"/>
                <a:sym typeface="Calibri (MS)"/>
              </a:rPr>
              <a:t>how should this be done?</a:t>
            </a:r>
          </a:p>
        </p:txBody>
      </p:sp>
      <p:sp>
        <p:nvSpPr>
          <p:cNvPr id="43" name="AutoShape 31">
            <a:extLst>
              <a:ext uri="{FF2B5EF4-FFF2-40B4-BE49-F238E27FC236}">
                <a16:creationId xmlns:a16="http://schemas.microsoft.com/office/drawing/2014/main" id="{FFCE3AF3-8DFD-82F5-29AA-BA2AEE63306B}"/>
              </a:ext>
            </a:extLst>
          </p:cNvPr>
          <p:cNvSpPr/>
          <p:nvPr/>
        </p:nvSpPr>
        <p:spPr>
          <a:xfrm>
            <a:off x="5190203" y="7340598"/>
            <a:ext cx="42916" cy="910140"/>
          </a:xfrm>
          <a:prstGeom prst="line">
            <a:avLst/>
          </a:prstGeom>
          <a:ln w="19050" cap="flat">
            <a:solidFill>
              <a:srgbClr val="000000"/>
            </a:solidFill>
            <a:prstDash val="solid"/>
            <a:headEnd type="none" w="sm" len="sm"/>
            <a:tailEnd type="triangle" w="lg" len="med"/>
          </a:ln>
        </p:spPr>
        <p:txBody>
          <a:bodyPr/>
          <a:lstStyle/>
          <a:p>
            <a:endParaRPr lang="en-GB"/>
          </a:p>
        </p:txBody>
      </p:sp>
    </p:spTree>
    <p:extLst>
      <p:ext uri="{BB962C8B-B14F-4D97-AF65-F5344CB8AC3E}">
        <p14:creationId xmlns:p14="http://schemas.microsoft.com/office/powerpoint/2010/main" val="357694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build="p"/>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298FFC40-CBC7-7D93-5C80-B5ACC33DE69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8591BC4-260E-DCAE-5768-F3B6C85D9F31}"/>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EE6E1E46-0665-10A3-03DA-7BE4A5DE1B26}"/>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990E7606-A39A-B0D4-4281-9F0D7EF97927}"/>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a:extLst>
              <a:ext uri="{FF2B5EF4-FFF2-40B4-BE49-F238E27FC236}">
                <a16:creationId xmlns:a16="http://schemas.microsoft.com/office/drawing/2014/main" id="{F088BA14-0AB8-8FAE-A691-A4D2FA3119E3}"/>
              </a:ext>
            </a:extLst>
          </p:cNvPr>
          <p:cNvSpPr txBox="1"/>
          <p:nvPr/>
        </p:nvSpPr>
        <p:spPr>
          <a:xfrm>
            <a:off x="952500" y="1151340"/>
            <a:ext cx="11658600" cy="845937"/>
          </a:xfrm>
          <a:prstGeom prst="rect">
            <a:avLst/>
          </a:prstGeom>
        </p:spPr>
        <p:txBody>
          <a:bodyPr wrap="square"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At the sexual health clinic …</a:t>
            </a:r>
          </a:p>
        </p:txBody>
      </p:sp>
      <p:sp>
        <p:nvSpPr>
          <p:cNvPr id="6" name="TextBox 5">
            <a:extLst>
              <a:ext uri="{FF2B5EF4-FFF2-40B4-BE49-F238E27FC236}">
                <a16:creationId xmlns:a16="http://schemas.microsoft.com/office/drawing/2014/main" id="{D707E853-0758-66C0-13DF-041C338037AA}"/>
              </a:ext>
            </a:extLst>
          </p:cNvPr>
          <p:cNvSpPr txBox="1"/>
          <p:nvPr/>
        </p:nvSpPr>
        <p:spPr>
          <a:xfrm>
            <a:off x="952500" y="2628900"/>
            <a:ext cx="16383000" cy="5632311"/>
          </a:xfrm>
          <a:prstGeom prst="rect">
            <a:avLst/>
          </a:prstGeom>
          <a:noFill/>
        </p:spPr>
        <p:txBody>
          <a:bodyPr wrap="square">
            <a:spAutoFit/>
          </a:bodyPr>
          <a:lstStyle/>
          <a:p>
            <a:r>
              <a:rPr lang="en-GB" sz="3600" dirty="0">
                <a:solidFill>
                  <a:srgbClr val="000000"/>
                </a:solidFill>
                <a:latin typeface="Glacial Indifference" panose="020B0604020202020204" charset="0"/>
              </a:rPr>
              <a:t>Please work in small groups – you are going to work at the sexual health clinic and see some patients!</a:t>
            </a:r>
          </a:p>
          <a:p>
            <a:endParaRPr lang="en-GB" sz="3600" dirty="0">
              <a:solidFill>
                <a:srgbClr val="000000"/>
              </a:solidFill>
              <a:latin typeface="Glacial Indifference" panose="020B0604020202020204" charset="0"/>
            </a:endParaRPr>
          </a:p>
          <a:p>
            <a:endParaRPr lang="en-GB" sz="1200" dirty="0">
              <a:solidFill>
                <a:srgbClr val="000000"/>
              </a:solidFill>
              <a:latin typeface="Glacial Indifference" panose="020B0604020202020204" charset="0"/>
            </a:endParaRPr>
          </a:p>
          <a:p>
            <a:r>
              <a:rPr lang="en-GB" sz="3600" dirty="0">
                <a:solidFill>
                  <a:srgbClr val="000000"/>
                </a:solidFill>
                <a:latin typeface="Glacial Indifference" panose="020B0604020202020204" charset="0"/>
              </a:rPr>
              <a:t>Each group will receive details about their patient, and use the information on the following slide to try and diagnose them.</a:t>
            </a:r>
          </a:p>
          <a:p>
            <a:endParaRPr lang="en-GB" sz="3600" dirty="0">
              <a:solidFill>
                <a:srgbClr val="000000"/>
              </a:solidFill>
              <a:latin typeface="Glacial Indifference" panose="020B0604020202020204" charset="0"/>
            </a:endParaRPr>
          </a:p>
          <a:p>
            <a:endParaRPr lang="en-GB" sz="1200" dirty="0">
              <a:solidFill>
                <a:srgbClr val="000000"/>
              </a:solidFill>
              <a:latin typeface="Glacial Indifference" panose="020B0604020202020204" charset="0"/>
            </a:endParaRPr>
          </a:p>
          <a:p>
            <a:r>
              <a:rPr lang="en-GB" sz="3600" dirty="0">
                <a:solidFill>
                  <a:srgbClr val="000000"/>
                </a:solidFill>
                <a:latin typeface="Glacial Indifference" panose="020B0604020202020204" charset="0"/>
              </a:rPr>
              <a:t>You have five minutes to prepare your case study. Please be ready to present your case study, as a group, to the rest of the class – like you’re at a conference of doctors.</a:t>
            </a:r>
          </a:p>
          <a:p>
            <a:endParaRPr lang="en-GB" sz="1200" dirty="0">
              <a:solidFill>
                <a:srgbClr val="000000"/>
              </a:solidFill>
              <a:latin typeface="Glacial Indifference" panose="020B0604020202020204" charset="0"/>
            </a:endParaRPr>
          </a:p>
        </p:txBody>
      </p:sp>
    </p:spTree>
    <p:extLst>
      <p:ext uri="{BB962C8B-B14F-4D97-AF65-F5344CB8AC3E}">
        <p14:creationId xmlns:p14="http://schemas.microsoft.com/office/powerpoint/2010/main" val="310162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4639BC60-39E5-0B0F-6730-DF676E0A363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5A6D82B-017A-02A2-FF8F-1BB81EE51A4F}"/>
              </a:ext>
            </a:extLst>
          </p:cNvPr>
          <p:cNvGrpSpPr/>
          <p:nvPr/>
        </p:nvGrpSpPr>
        <p:grpSpPr>
          <a:xfrm>
            <a:off x="538628" y="553417"/>
            <a:ext cx="17210744" cy="9448142"/>
            <a:chOff x="0" y="-96147"/>
            <a:chExt cx="6325321" cy="3472397"/>
          </a:xfrm>
        </p:grpSpPr>
        <p:sp>
          <p:nvSpPr>
            <p:cNvPr id="3" name="Freeform 3">
              <a:extLst>
                <a:ext uri="{FF2B5EF4-FFF2-40B4-BE49-F238E27FC236}">
                  <a16:creationId xmlns:a16="http://schemas.microsoft.com/office/drawing/2014/main" id="{F8D75D45-23BD-442F-E223-B43331C5952C}"/>
                </a:ext>
              </a:extLst>
            </p:cNvPr>
            <p:cNvSpPr/>
            <p:nvPr/>
          </p:nvSpPr>
          <p:spPr>
            <a:xfrm>
              <a:off x="71333" y="-96147"/>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088F7F78-23FE-4F98-84E3-11F48677BEEA}"/>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13" name="TextBox 5">
            <a:extLst>
              <a:ext uri="{FF2B5EF4-FFF2-40B4-BE49-F238E27FC236}">
                <a16:creationId xmlns:a16="http://schemas.microsoft.com/office/drawing/2014/main" id="{7844C3C4-F755-315B-41D1-C2BC08B06620}"/>
              </a:ext>
            </a:extLst>
          </p:cNvPr>
          <p:cNvSpPr txBox="1"/>
          <p:nvPr/>
        </p:nvSpPr>
        <p:spPr>
          <a:xfrm>
            <a:off x="905791" y="612008"/>
            <a:ext cx="9710017" cy="859827"/>
          </a:xfrm>
          <a:prstGeom prst="rect">
            <a:avLst/>
          </a:prstGeom>
        </p:spPr>
        <p:txBody>
          <a:bodyPr lIns="0" tIns="0" rIns="0" bIns="0" rtlCol="0" anchor="t">
            <a:spAutoFit/>
          </a:bodyPr>
          <a:lstStyle/>
          <a:p>
            <a:pPr>
              <a:lnSpc>
                <a:spcPts val="6451"/>
              </a:lnSpc>
            </a:pPr>
            <a:r>
              <a:rPr lang="en-US" sz="5400" dirty="0">
                <a:solidFill>
                  <a:srgbClr val="000000"/>
                </a:solidFill>
                <a:latin typeface="Bobby Jones Soft"/>
                <a:ea typeface="Bobby Jones Soft"/>
                <a:cs typeface="Bobby Jones Soft"/>
                <a:sym typeface="Bobby Jones Soft"/>
              </a:rPr>
              <a:t>Sti symptoms summary</a:t>
            </a:r>
          </a:p>
        </p:txBody>
      </p:sp>
      <p:sp>
        <p:nvSpPr>
          <p:cNvPr id="6" name="TextBox 5">
            <a:extLst>
              <a:ext uri="{FF2B5EF4-FFF2-40B4-BE49-F238E27FC236}">
                <a16:creationId xmlns:a16="http://schemas.microsoft.com/office/drawing/2014/main" id="{7C8868F1-7FA6-6CB8-8E39-D247524D42FE}"/>
              </a:ext>
            </a:extLst>
          </p:cNvPr>
          <p:cNvSpPr txBox="1"/>
          <p:nvPr/>
        </p:nvSpPr>
        <p:spPr>
          <a:xfrm>
            <a:off x="932744" y="1521616"/>
            <a:ext cx="12929272"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800" dirty="0">
                <a:solidFill>
                  <a:srgbClr val="000000"/>
                </a:solidFill>
                <a:latin typeface="Glacial Indifference"/>
              </a:rPr>
              <a:t>Occasionally </a:t>
            </a:r>
            <a:r>
              <a:rPr lang="en-GB" sz="2800" b="1" dirty="0">
                <a:solidFill>
                  <a:srgbClr val="000000"/>
                </a:solidFill>
                <a:highlight>
                  <a:srgbClr val="FFFF00"/>
                </a:highlight>
                <a:latin typeface="Glacial Indifference"/>
              </a:rPr>
              <a:t>white discharge </a:t>
            </a:r>
            <a:r>
              <a:rPr lang="en-GB" sz="2800" dirty="0">
                <a:solidFill>
                  <a:srgbClr val="000000"/>
                </a:solidFill>
                <a:latin typeface="Glacial Indifference"/>
              </a:rPr>
              <a:t>from the penis or vagina.  Often no symptoms. Sometimes vaginal bleeding after sex or between periods. Can be </a:t>
            </a:r>
            <a:r>
              <a:rPr lang="en-GB" sz="2800" b="1" dirty="0">
                <a:solidFill>
                  <a:srgbClr val="000000"/>
                </a:solidFill>
                <a:latin typeface="Glacial Indifference"/>
              </a:rPr>
              <a:t>painfu</a:t>
            </a:r>
            <a:r>
              <a:rPr lang="en-GB" sz="2800" dirty="0">
                <a:solidFill>
                  <a:srgbClr val="000000"/>
                </a:solidFill>
                <a:latin typeface="Glacial Indifference"/>
              </a:rPr>
              <a:t>l when passing urine. </a:t>
            </a:r>
          </a:p>
        </p:txBody>
      </p:sp>
      <p:sp>
        <p:nvSpPr>
          <p:cNvPr id="9" name="Rounded Rectangle 8">
            <a:extLst>
              <a:ext uri="{FF2B5EF4-FFF2-40B4-BE49-F238E27FC236}">
                <a16:creationId xmlns:a16="http://schemas.microsoft.com/office/drawing/2014/main" id="{17DBC6FC-7CCB-AD87-5D73-D26F54F2A125}"/>
              </a:ext>
            </a:extLst>
          </p:cNvPr>
          <p:cNvSpPr/>
          <p:nvPr/>
        </p:nvSpPr>
        <p:spPr>
          <a:xfrm>
            <a:off x="14934862" y="1818052"/>
            <a:ext cx="2489538" cy="52790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C9C474F-98BC-F0FC-60C1-FE3C5BAB52EA}"/>
              </a:ext>
            </a:extLst>
          </p:cNvPr>
          <p:cNvSpPr txBox="1"/>
          <p:nvPr/>
        </p:nvSpPr>
        <p:spPr>
          <a:xfrm>
            <a:off x="15163632" y="1807330"/>
            <a:ext cx="1981200" cy="523220"/>
          </a:xfrm>
          <a:prstGeom prst="rect">
            <a:avLst/>
          </a:prstGeom>
          <a:noFill/>
        </p:spPr>
        <p:txBody>
          <a:bodyPr wrap="square" rtlCol="0">
            <a:spAutoFit/>
          </a:bodyPr>
          <a:lstStyle/>
          <a:p>
            <a:r>
              <a:rPr lang="en-GB" sz="2800" dirty="0"/>
              <a:t>Chlamydia</a:t>
            </a:r>
          </a:p>
        </p:txBody>
      </p:sp>
      <p:sp>
        <p:nvSpPr>
          <p:cNvPr id="11" name="Rounded Rectangle 10">
            <a:extLst>
              <a:ext uri="{FF2B5EF4-FFF2-40B4-BE49-F238E27FC236}">
                <a16:creationId xmlns:a16="http://schemas.microsoft.com/office/drawing/2014/main" id="{A8DC46E8-028B-D158-1440-C9E66827A678}"/>
              </a:ext>
            </a:extLst>
          </p:cNvPr>
          <p:cNvSpPr/>
          <p:nvPr/>
        </p:nvSpPr>
        <p:spPr>
          <a:xfrm>
            <a:off x="15016748" y="4259094"/>
            <a:ext cx="2489538" cy="485021"/>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639C12B-CB6C-CDC5-2AA8-6B6B0D8A8AF0}"/>
              </a:ext>
            </a:extLst>
          </p:cNvPr>
          <p:cNvSpPr txBox="1"/>
          <p:nvPr/>
        </p:nvSpPr>
        <p:spPr>
          <a:xfrm>
            <a:off x="15225922" y="4204465"/>
            <a:ext cx="2362200" cy="523220"/>
          </a:xfrm>
          <a:prstGeom prst="rect">
            <a:avLst/>
          </a:prstGeom>
          <a:noFill/>
        </p:spPr>
        <p:txBody>
          <a:bodyPr wrap="square" rtlCol="0">
            <a:spAutoFit/>
          </a:bodyPr>
          <a:lstStyle/>
          <a:p>
            <a:r>
              <a:rPr lang="en-GB" sz="2800" dirty="0"/>
              <a:t>Gonorrhoea</a:t>
            </a:r>
          </a:p>
        </p:txBody>
      </p:sp>
      <p:sp>
        <p:nvSpPr>
          <p:cNvPr id="14" name="Rounded Rectangle 13">
            <a:extLst>
              <a:ext uri="{FF2B5EF4-FFF2-40B4-BE49-F238E27FC236}">
                <a16:creationId xmlns:a16="http://schemas.microsoft.com/office/drawing/2014/main" id="{E7FEEB4B-2DA4-6548-F947-4D753EBD658B}"/>
              </a:ext>
            </a:extLst>
          </p:cNvPr>
          <p:cNvSpPr/>
          <p:nvPr/>
        </p:nvSpPr>
        <p:spPr>
          <a:xfrm>
            <a:off x="14963891" y="3182012"/>
            <a:ext cx="2489538" cy="52790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4D06C43-5DF9-7E64-AAAA-7CB4772EABF0}"/>
              </a:ext>
            </a:extLst>
          </p:cNvPr>
          <p:cNvSpPr txBox="1"/>
          <p:nvPr/>
        </p:nvSpPr>
        <p:spPr>
          <a:xfrm>
            <a:off x="15103929" y="3182012"/>
            <a:ext cx="2209462" cy="523220"/>
          </a:xfrm>
          <a:prstGeom prst="rect">
            <a:avLst/>
          </a:prstGeom>
          <a:noFill/>
        </p:spPr>
        <p:txBody>
          <a:bodyPr wrap="square" rtlCol="0">
            <a:spAutoFit/>
          </a:bodyPr>
          <a:lstStyle/>
          <a:p>
            <a:r>
              <a:rPr lang="en-GB" sz="2800" dirty="0"/>
              <a:t>Genital Warts</a:t>
            </a:r>
          </a:p>
        </p:txBody>
      </p:sp>
      <p:sp>
        <p:nvSpPr>
          <p:cNvPr id="20" name="Rounded Rectangle 19">
            <a:extLst>
              <a:ext uri="{FF2B5EF4-FFF2-40B4-BE49-F238E27FC236}">
                <a16:creationId xmlns:a16="http://schemas.microsoft.com/office/drawing/2014/main" id="{C7197529-D183-7334-CA1A-F318A8123A4F}"/>
              </a:ext>
            </a:extLst>
          </p:cNvPr>
          <p:cNvSpPr/>
          <p:nvPr/>
        </p:nvSpPr>
        <p:spPr>
          <a:xfrm>
            <a:off x="13924741" y="8881170"/>
            <a:ext cx="2489538" cy="461665"/>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F2017E91-B4B9-4CF4-16E0-7CB9730AD3B8}"/>
              </a:ext>
            </a:extLst>
          </p:cNvPr>
          <p:cNvSpPr txBox="1"/>
          <p:nvPr/>
        </p:nvSpPr>
        <p:spPr>
          <a:xfrm>
            <a:off x="14099146" y="8838368"/>
            <a:ext cx="2489538" cy="523220"/>
          </a:xfrm>
          <a:prstGeom prst="rect">
            <a:avLst/>
          </a:prstGeom>
          <a:noFill/>
        </p:spPr>
        <p:txBody>
          <a:bodyPr wrap="square" rtlCol="0">
            <a:spAutoFit/>
          </a:bodyPr>
          <a:lstStyle/>
          <a:p>
            <a:r>
              <a:rPr lang="en-GB" sz="2800" dirty="0"/>
              <a:t>Thrush</a:t>
            </a:r>
          </a:p>
        </p:txBody>
      </p:sp>
      <p:sp>
        <p:nvSpPr>
          <p:cNvPr id="27" name="TextBox 26">
            <a:extLst>
              <a:ext uri="{FF2B5EF4-FFF2-40B4-BE49-F238E27FC236}">
                <a16:creationId xmlns:a16="http://schemas.microsoft.com/office/drawing/2014/main" id="{952415CA-4E7D-193E-81A8-7B13A66EF0EB}"/>
              </a:ext>
            </a:extLst>
          </p:cNvPr>
          <p:cNvSpPr txBox="1"/>
          <p:nvPr/>
        </p:nvSpPr>
        <p:spPr>
          <a:xfrm>
            <a:off x="928824" y="2999009"/>
            <a:ext cx="12929273"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800" b="1" dirty="0">
                <a:solidFill>
                  <a:srgbClr val="000000"/>
                </a:solidFill>
                <a:highlight>
                  <a:srgbClr val="FFFF00"/>
                </a:highlight>
                <a:latin typeface="Glacial Indifference"/>
              </a:rPr>
              <a:t>Small lumps </a:t>
            </a:r>
            <a:r>
              <a:rPr lang="en-GB" sz="2800" dirty="0">
                <a:solidFill>
                  <a:srgbClr val="000000"/>
                </a:solidFill>
                <a:latin typeface="Glacial Indifference"/>
              </a:rPr>
              <a:t>on/around the genitals or surrounding skin.  Lumps can be</a:t>
            </a:r>
            <a:r>
              <a:rPr lang="en-GB" sz="2800" b="1" dirty="0">
                <a:solidFill>
                  <a:srgbClr val="000000"/>
                </a:solidFill>
                <a:latin typeface="Glacial Indifference"/>
              </a:rPr>
              <a:t> </a:t>
            </a:r>
            <a:r>
              <a:rPr lang="en-GB" sz="2800" b="1" dirty="0">
                <a:solidFill>
                  <a:srgbClr val="000000"/>
                </a:solidFill>
                <a:highlight>
                  <a:srgbClr val="FFFF00"/>
                </a:highlight>
                <a:latin typeface="Glacial Indifference"/>
              </a:rPr>
              <a:t>uncomfortable &amp; itchy</a:t>
            </a:r>
            <a:r>
              <a:rPr lang="en-GB" sz="2800" b="1" dirty="0">
                <a:effectLst/>
                <a:highlight>
                  <a:srgbClr val="FFFF00"/>
                </a:highlight>
                <a:latin typeface="Calibri" panose="020F0502020204030204" pitchFamily="34" charset="0"/>
                <a:ea typeface="Times New Roman" panose="02020603050405020304" pitchFamily="18" charset="0"/>
              </a:rPr>
              <a:t>.</a:t>
            </a:r>
            <a:r>
              <a:rPr lang="en-GB" sz="2800" dirty="0">
                <a:effectLst/>
                <a:highlight>
                  <a:srgbClr val="FFFF00"/>
                </a:highlight>
              </a:rPr>
              <a:t> </a:t>
            </a:r>
            <a:endParaRPr lang="en-GB" sz="2800" dirty="0">
              <a:highlight>
                <a:srgbClr val="FFFF00"/>
              </a:highlight>
            </a:endParaRPr>
          </a:p>
        </p:txBody>
      </p:sp>
      <p:cxnSp>
        <p:nvCxnSpPr>
          <p:cNvPr id="28" name="Straight Arrow Connector 27">
            <a:extLst>
              <a:ext uri="{FF2B5EF4-FFF2-40B4-BE49-F238E27FC236}">
                <a16:creationId xmlns:a16="http://schemas.microsoft.com/office/drawing/2014/main" id="{930AC1E3-0B57-FF92-92B1-59FD0FAF5E80}"/>
              </a:ext>
            </a:extLst>
          </p:cNvPr>
          <p:cNvCxnSpPr>
            <a:cxnSpLocks/>
          </p:cNvCxnSpPr>
          <p:nvPr/>
        </p:nvCxnSpPr>
        <p:spPr>
          <a:xfrm>
            <a:off x="13935225" y="3456597"/>
            <a:ext cx="898428" cy="0"/>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8A3D02D-5BC0-8B15-A2E0-C3B16B8906F9}"/>
              </a:ext>
            </a:extLst>
          </p:cNvPr>
          <p:cNvSpPr txBox="1"/>
          <p:nvPr/>
        </p:nvSpPr>
        <p:spPr>
          <a:xfrm>
            <a:off x="918082" y="4074693"/>
            <a:ext cx="12979736"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800" b="1" dirty="0">
                <a:solidFill>
                  <a:srgbClr val="000000"/>
                </a:solidFill>
                <a:highlight>
                  <a:srgbClr val="FFFF00"/>
                </a:highlight>
                <a:latin typeface="Glacial Indifference"/>
              </a:rPr>
              <a:t>Yellowish/greenish discharge </a:t>
            </a:r>
            <a:r>
              <a:rPr lang="en-GB" sz="2800" dirty="0">
                <a:solidFill>
                  <a:srgbClr val="000000"/>
                </a:solidFill>
                <a:latin typeface="Glacial Indifference"/>
              </a:rPr>
              <a:t>from penis or vagina. Often itching and/or </a:t>
            </a:r>
            <a:r>
              <a:rPr lang="en-GB" sz="2800" b="1" dirty="0">
                <a:solidFill>
                  <a:srgbClr val="000000"/>
                </a:solidFill>
                <a:highlight>
                  <a:srgbClr val="FFFF00"/>
                </a:highlight>
                <a:latin typeface="Glacial Indifference"/>
              </a:rPr>
              <a:t>burning</a:t>
            </a:r>
            <a:r>
              <a:rPr lang="en-GB" sz="2800" dirty="0">
                <a:solidFill>
                  <a:srgbClr val="000000"/>
                </a:solidFill>
                <a:latin typeface="Glacial Indifference"/>
              </a:rPr>
              <a:t> when urinating </a:t>
            </a:r>
          </a:p>
        </p:txBody>
      </p:sp>
      <p:sp>
        <p:nvSpPr>
          <p:cNvPr id="36" name="TextBox 35">
            <a:extLst>
              <a:ext uri="{FF2B5EF4-FFF2-40B4-BE49-F238E27FC236}">
                <a16:creationId xmlns:a16="http://schemas.microsoft.com/office/drawing/2014/main" id="{7CFB28D9-9D10-16FD-FB08-894509B4C529}"/>
              </a:ext>
            </a:extLst>
          </p:cNvPr>
          <p:cNvSpPr txBox="1"/>
          <p:nvPr/>
        </p:nvSpPr>
        <p:spPr>
          <a:xfrm>
            <a:off x="889000" y="5174845"/>
            <a:ext cx="10693400"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800" dirty="0">
                <a:solidFill>
                  <a:srgbClr val="000000"/>
                </a:solidFill>
                <a:highlight>
                  <a:srgbClr val="FFFF00"/>
                </a:highlight>
                <a:latin typeface="Glacial Indifference"/>
              </a:rPr>
              <a:t>Pa</a:t>
            </a:r>
            <a:r>
              <a:rPr lang="en-GB" sz="2800" b="1" dirty="0">
                <a:solidFill>
                  <a:srgbClr val="000000"/>
                </a:solidFill>
                <a:highlight>
                  <a:srgbClr val="FFFF00"/>
                </a:highlight>
                <a:latin typeface="Glacial Indifference"/>
              </a:rPr>
              <a:t>inful sores </a:t>
            </a:r>
            <a:r>
              <a:rPr lang="en-GB" sz="2800" dirty="0">
                <a:solidFill>
                  <a:srgbClr val="000000"/>
                </a:solidFill>
                <a:latin typeface="Glacial Indifference"/>
              </a:rPr>
              <a:t>around male or female genitals or inside the vagina</a:t>
            </a:r>
            <a:r>
              <a:rPr lang="en-GB" sz="2800" dirty="0">
                <a:effectLst/>
              </a:rPr>
              <a:t> </a:t>
            </a:r>
            <a:endParaRPr lang="en-GB" sz="2800" dirty="0"/>
          </a:p>
        </p:txBody>
      </p:sp>
      <p:cxnSp>
        <p:nvCxnSpPr>
          <p:cNvPr id="37" name="Straight Arrow Connector 36">
            <a:extLst>
              <a:ext uri="{FF2B5EF4-FFF2-40B4-BE49-F238E27FC236}">
                <a16:creationId xmlns:a16="http://schemas.microsoft.com/office/drawing/2014/main" id="{7C8466AA-B5BB-D024-85B9-F47B06C376CF}"/>
              </a:ext>
            </a:extLst>
          </p:cNvPr>
          <p:cNvCxnSpPr>
            <a:cxnSpLocks/>
          </p:cNvCxnSpPr>
          <p:nvPr/>
        </p:nvCxnSpPr>
        <p:spPr>
          <a:xfrm>
            <a:off x="12762387" y="9084343"/>
            <a:ext cx="1066800" cy="0"/>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A2C493D-83DE-D474-55A4-D36AA6B91FAE}"/>
              </a:ext>
            </a:extLst>
          </p:cNvPr>
          <p:cNvCxnSpPr>
            <a:cxnSpLocks/>
          </p:cNvCxnSpPr>
          <p:nvPr/>
        </p:nvCxnSpPr>
        <p:spPr>
          <a:xfrm>
            <a:off x="13910110" y="2095500"/>
            <a:ext cx="898428" cy="0"/>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C75D0D8-345A-E249-4AFD-DE8254D69532}"/>
              </a:ext>
            </a:extLst>
          </p:cNvPr>
          <p:cNvCxnSpPr>
            <a:cxnSpLocks/>
          </p:cNvCxnSpPr>
          <p:nvPr/>
        </p:nvCxnSpPr>
        <p:spPr>
          <a:xfrm>
            <a:off x="13986244" y="4521559"/>
            <a:ext cx="898428" cy="0"/>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551269D-2220-13D6-E3C9-7A2818324091}"/>
              </a:ext>
            </a:extLst>
          </p:cNvPr>
          <p:cNvSpPr txBox="1"/>
          <p:nvPr/>
        </p:nvSpPr>
        <p:spPr>
          <a:xfrm>
            <a:off x="928824" y="5887841"/>
            <a:ext cx="10693400"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800" dirty="0">
                <a:solidFill>
                  <a:srgbClr val="000000"/>
                </a:solidFill>
                <a:latin typeface="Glacial Indifference"/>
              </a:rPr>
              <a:t>A </a:t>
            </a:r>
            <a:r>
              <a:rPr lang="en-GB" sz="2800" b="1" dirty="0">
                <a:solidFill>
                  <a:srgbClr val="000000"/>
                </a:solidFill>
                <a:highlight>
                  <a:srgbClr val="FFFF00"/>
                </a:highlight>
                <a:latin typeface="Glacial Indifference"/>
              </a:rPr>
              <a:t>yellowing </a:t>
            </a:r>
            <a:r>
              <a:rPr lang="en-GB" sz="2800" dirty="0">
                <a:solidFill>
                  <a:srgbClr val="000000"/>
                </a:solidFill>
                <a:latin typeface="Glacial Indifference"/>
              </a:rPr>
              <a:t>(jaundice) of the eyes is often the first symptom</a:t>
            </a:r>
            <a:r>
              <a:rPr lang="en-GB" sz="1800" dirty="0">
                <a:effectLst/>
                <a:latin typeface="Calibri" panose="020F0502020204030204" pitchFamily="34" charset="0"/>
                <a:ea typeface="Times New Roman" panose="02020603050405020304" pitchFamily="18" charset="0"/>
              </a:rPr>
              <a:t>.</a:t>
            </a:r>
            <a:r>
              <a:rPr lang="en-GB" dirty="0">
                <a:effectLst/>
              </a:rPr>
              <a:t> </a:t>
            </a:r>
            <a:endParaRPr lang="en-GB" dirty="0"/>
          </a:p>
        </p:txBody>
      </p:sp>
      <p:sp>
        <p:nvSpPr>
          <p:cNvPr id="49" name="TextBox 48">
            <a:extLst>
              <a:ext uri="{FF2B5EF4-FFF2-40B4-BE49-F238E27FC236}">
                <a16:creationId xmlns:a16="http://schemas.microsoft.com/office/drawing/2014/main" id="{552E2662-297A-6FBC-0A27-F11ACD4AC5AB}"/>
              </a:ext>
            </a:extLst>
          </p:cNvPr>
          <p:cNvSpPr txBox="1"/>
          <p:nvPr/>
        </p:nvSpPr>
        <p:spPr>
          <a:xfrm>
            <a:off x="928824" y="6600837"/>
            <a:ext cx="12987135"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800" b="1" dirty="0">
                <a:solidFill>
                  <a:srgbClr val="000000"/>
                </a:solidFill>
                <a:highlight>
                  <a:srgbClr val="FFFF00"/>
                </a:highlight>
                <a:latin typeface="Glacial Indifference"/>
              </a:rPr>
              <a:t>Single spot </a:t>
            </a:r>
            <a:r>
              <a:rPr lang="en-GB" sz="2800" dirty="0">
                <a:solidFill>
                  <a:srgbClr val="000000"/>
                </a:solidFill>
                <a:latin typeface="Glacial Indifference"/>
              </a:rPr>
              <a:t>which clears up on its own. Rash develops after a few weeks, not itchy </a:t>
            </a:r>
          </a:p>
        </p:txBody>
      </p:sp>
      <p:sp>
        <p:nvSpPr>
          <p:cNvPr id="50" name="Rounded Rectangle 49">
            <a:extLst>
              <a:ext uri="{FF2B5EF4-FFF2-40B4-BE49-F238E27FC236}">
                <a16:creationId xmlns:a16="http://schemas.microsoft.com/office/drawing/2014/main" id="{30B2D8ED-7842-9CE1-D1E2-208851BC5262}"/>
              </a:ext>
            </a:extLst>
          </p:cNvPr>
          <p:cNvSpPr/>
          <p:nvPr/>
        </p:nvSpPr>
        <p:spPr>
          <a:xfrm>
            <a:off x="13086799" y="5277189"/>
            <a:ext cx="2489538" cy="485021"/>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4539886D-B925-E20B-6F3A-B83C0C9E8642}"/>
              </a:ext>
            </a:extLst>
          </p:cNvPr>
          <p:cNvSpPr txBox="1"/>
          <p:nvPr/>
        </p:nvSpPr>
        <p:spPr>
          <a:xfrm>
            <a:off x="13147340" y="5252484"/>
            <a:ext cx="2362200" cy="523220"/>
          </a:xfrm>
          <a:prstGeom prst="rect">
            <a:avLst/>
          </a:prstGeom>
          <a:noFill/>
        </p:spPr>
        <p:txBody>
          <a:bodyPr wrap="square" rtlCol="0">
            <a:spAutoFit/>
          </a:bodyPr>
          <a:lstStyle/>
          <a:p>
            <a:r>
              <a:rPr lang="en-GB" sz="2800" dirty="0"/>
              <a:t>Genital Herpes</a:t>
            </a:r>
          </a:p>
        </p:txBody>
      </p:sp>
      <p:sp>
        <p:nvSpPr>
          <p:cNvPr id="52" name="Rounded Rectangle 51">
            <a:extLst>
              <a:ext uri="{FF2B5EF4-FFF2-40B4-BE49-F238E27FC236}">
                <a16:creationId xmlns:a16="http://schemas.microsoft.com/office/drawing/2014/main" id="{11F1AA65-81F9-B033-72C8-7CBF85E309B6}"/>
              </a:ext>
            </a:extLst>
          </p:cNvPr>
          <p:cNvSpPr/>
          <p:nvPr/>
        </p:nvSpPr>
        <p:spPr>
          <a:xfrm>
            <a:off x="15055337" y="6648591"/>
            <a:ext cx="2489538" cy="485021"/>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D83FAFE2-4B55-6867-A30A-35DFA7CAB0F1}"/>
              </a:ext>
            </a:extLst>
          </p:cNvPr>
          <p:cNvSpPr txBox="1"/>
          <p:nvPr/>
        </p:nvSpPr>
        <p:spPr>
          <a:xfrm>
            <a:off x="15264511" y="6593962"/>
            <a:ext cx="2362200" cy="523220"/>
          </a:xfrm>
          <a:prstGeom prst="rect">
            <a:avLst/>
          </a:prstGeom>
          <a:noFill/>
        </p:spPr>
        <p:txBody>
          <a:bodyPr wrap="square" rtlCol="0">
            <a:spAutoFit/>
          </a:bodyPr>
          <a:lstStyle/>
          <a:p>
            <a:r>
              <a:rPr lang="en-GB" sz="2800" dirty="0"/>
              <a:t>Syphilis</a:t>
            </a:r>
          </a:p>
        </p:txBody>
      </p:sp>
      <p:sp>
        <p:nvSpPr>
          <p:cNvPr id="55" name="TextBox 54">
            <a:extLst>
              <a:ext uri="{FF2B5EF4-FFF2-40B4-BE49-F238E27FC236}">
                <a16:creationId xmlns:a16="http://schemas.microsoft.com/office/drawing/2014/main" id="{DA544F43-482E-9B4C-245A-CDA962A0472B}"/>
              </a:ext>
            </a:extLst>
          </p:cNvPr>
          <p:cNvSpPr txBox="1"/>
          <p:nvPr/>
        </p:nvSpPr>
        <p:spPr>
          <a:xfrm>
            <a:off x="905791" y="7307983"/>
            <a:ext cx="13004319"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800" b="1" dirty="0">
                <a:solidFill>
                  <a:srgbClr val="000000"/>
                </a:solidFill>
                <a:highlight>
                  <a:srgbClr val="FFFF00"/>
                </a:highlight>
                <a:latin typeface="Glacial Indifference"/>
              </a:rPr>
              <a:t>Often no symptoms</a:t>
            </a:r>
            <a:r>
              <a:rPr lang="en-GB" sz="2800" dirty="0">
                <a:solidFill>
                  <a:srgbClr val="000000"/>
                </a:solidFill>
                <a:highlight>
                  <a:srgbClr val="FFFF00"/>
                </a:highlight>
                <a:latin typeface="Glacial Indifference"/>
              </a:rPr>
              <a:t>. May have a </a:t>
            </a:r>
            <a:r>
              <a:rPr lang="en-GB" sz="2800" b="1" dirty="0">
                <a:solidFill>
                  <a:srgbClr val="000000"/>
                </a:solidFill>
                <a:highlight>
                  <a:srgbClr val="FFFF00"/>
                </a:highlight>
                <a:latin typeface="Glacial Indifference"/>
              </a:rPr>
              <a:t>flu-like illness </a:t>
            </a:r>
            <a:r>
              <a:rPr lang="en-GB" sz="2800" dirty="0">
                <a:solidFill>
                  <a:srgbClr val="000000"/>
                </a:solidFill>
                <a:latin typeface="Glacial Indifference"/>
              </a:rPr>
              <a:t>with swollen glands, symptoms may go away without treatment, but the virus remains. Other general infections may occur later. </a:t>
            </a:r>
          </a:p>
        </p:txBody>
      </p:sp>
      <p:sp>
        <p:nvSpPr>
          <p:cNvPr id="57" name="TextBox 56">
            <a:extLst>
              <a:ext uri="{FF2B5EF4-FFF2-40B4-BE49-F238E27FC236}">
                <a16:creationId xmlns:a16="http://schemas.microsoft.com/office/drawing/2014/main" id="{F09718E8-CDA8-E914-6DF3-068F063431FB}"/>
              </a:ext>
            </a:extLst>
          </p:cNvPr>
          <p:cNvSpPr txBox="1"/>
          <p:nvPr/>
        </p:nvSpPr>
        <p:spPr>
          <a:xfrm>
            <a:off x="863600" y="8830493"/>
            <a:ext cx="11660483"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800" b="1" dirty="0">
                <a:solidFill>
                  <a:srgbClr val="000000"/>
                </a:solidFill>
                <a:highlight>
                  <a:srgbClr val="FFFF00"/>
                </a:highlight>
                <a:latin typeface="Glacial Indifference"/>
              </a:rPr>
              <a:t>White creamy discharge </a:t>
            </a:r>
            <a:r>
              <a:rPr lang="en-GB" sz="2800" dirty="0">
                <a:solidFill>
                  <a:srgbClr val="000000"/>
                </a:solidFill>
                <a:latin typeface="Glacial Indifference"/>
              </a:rPr>
              <a:t>(women), itching, redness and sometimes spots*** </a:t>
            </a:r>
          </a:p>
        </p:txBody>
      </p:sp>
      <p:sp>
        <p:nvSpPr>
          <p:cNvPr id="58" name="TextBox 57">
            <a:extLst>
              <a:ext uri="{FF2B5EF4-FFF2-40B4-BE49-F238E27FC236}">
                <a16:creationId xmlns:a16="http://schemas.microsoft.com/office/drawing/2014/main" id="{5F7EF843-4540-2B3E-5377-C2A1D4CA44D8}"/>
              </a:ext>
            </a:extLst>
          </p:cNvPr>
          <p:cNvSpPr txBox="1"/>
          <p:nvPr/>
        </p:nvSpPr>
        <p:spPr>
          <a:xfrm>
            <a:off x="509349" y="9754824"/>
            <a:ext cx="16294809" cy="523220"/>
          </a:xfrm>
          <a:prstGeom prst="rect">
            <a:avLst/>
          </a:prstGeom>
          <a:noFill/>
        </p:spPr>
        <p:txBody>
          <a:bodyPr wrap="square">
            <a:spAutoFit/>
          </a:bodyPr>
          <a:lstStyle/>
          <a:p>
            <a:r>
              <a:rPr lang="en-GB" sz="2800" b="1" dirty="0">
                <a:solidFill>
                  <a:srgbClr val="000000"/>
                </a:solidFill>
                <a:latin typeface="Glacial Indifference" panose="020B0604020202020204" charset="0"/>
              </a:rPr>
              <a:t>N.B. These symptoms are greatly simplified and should NOT be relied upon for real-life diagnosis!  </a:t>
            </a:r>
          </a:p>
        </p:txBody>
      </p:sp>
      <p:cxnSp>
        <p:nvCxnSpPr>
          <p:cNvPr id="60" name="Straight Arrow Connector 59">
            <a:extLst>
              <a:ext uri="{FF2B5EF4-FFF2-40B4-BE49-F238E27FC236}">
                <a16:creationId xmlns:a16="http://schemas.microsoft.com/office/drawing/2014/main" id="{68C07634-3D2C-7C03-0C9B-C19B24DDFD9F}"/>
              </a:ext>
            </a:extLst>
          </p:cNvPr>
          <p:cNvCxnSpPr>
            <a:cxnSpLocks/>
          </p:cNvCxnSpPr>
          <p:nvPr/>
        </p:nvCxnSpPr>
        <p:spPr>
          <a:xfrm>
            <a:off x="11887200" y="5448300"/>
            <a:ext cx="898428" cy="0"/>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5684318-0C3C-3A05-E11F-69111A58A44B}"/>
              </a:ext>
            </a:extLst>
          </p:cNvPr>
          <p:cNvCxnSpPr>
            <a:cxnSpLocks/>
          </p:cNvCxnSpPr>
          <p:nvPr/>
        </p:nvCxnSpPr>
        <p:spPr>
          <a:xfrm>
            <a:off x="11887200" y="6184367"/>
            <a:ext cx="898428" cy="0"/>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2681854-3516-D08C-CC77-49065845FC9B}"/>
              </a:ext>
            </a:extLst>
          </p:cNvPr>
          <p:cNvCxnSpPr>
            <a:cxnSpLocks/>
          </p:cNvCxnSpPr>
          <p:nvPr/>
        </p:nvCxnSpPr>
        <p:spPr>
          <a:xfrm>
            <a:off x="14036434" y="6896100"/>
            <a:ext cx="898428" cy="0"/>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A6A538B4-8052-CB38-B71F-91FE8545768F}"/>
              </a:ext>
            </a:extLst>
          </p:cNvPr>
          <p:cNvSpPr/>
          <p:nvPr/>
        </p:nvSpPr>
        <p:spPr>
          <a:xfrm>
            <a:off x="13086799" y="5915797"/>
            <a:ext cx="2489538" cy="485021"/>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542575D6-9A77-28CD-1A6B-31360BE5C333}"/>
              </a:ext>
            </a:extLst>
          </p:cNvPr>
          <p:cNvSpPr txBox="1"/>
          <p:nvPr/>
        </p:nvSpPr>
        <p:spPr>
          <a:xfrm>
            <a:off x="13295973" y="5861168"/>
            <a:ext cx="2362200" cy="523220"/>
          </a:xfrm>
          <a:prstGeom prst="rect">
            <a:avLst/>
          </a:prstGeom>
          <a:noFill/>
        </p:spPr>
        <p:txBody>
          <a:bodyPr wrap="square" rtlCol="0">
            <a:spAutoFit/>
          </a:bodyPr>
          <a:lstStyle/>
          <a:p>
            <a:r>
              <a:rPr lang="en-GB" sz="2800" dirty="0"/>
              <a:t>Hepatitis B</a:t>
            </a:r>
          </a:p>
        </p:txBody>
      </p:sp>
      <p:sp>
        <p:nvSpPr>
          <p:cNvPr id="65" name="Rounded Rectangle 64">
            <a:extLst>
              <a:ext uri="{FF2B5EF4-FFF2-40B4-BE49-F238E27FC236}">
                <a16:creationId xmlns:a16="http://schemas.microsoft.com/office/drawing/2014/main" id="{E2A54EEB-574C-BEB4-C40F-2161372D6991}"/>
              </a:ext>
            </a:extLst>
          </p:cNvPr>
          <p:cNvSpPr/>
          <p:nvPr/>
        </p:nvSpPr>
        <p:spPr>
          <a:xfrm>
            <a:off x="15088171" y="7627850"/>
            <a:ext cx="2489538" cy="485021"/>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F188B875-A7BA-5150-9775-34ED3EA1420B}"/>
              </a:ext>
            </a:extLst>
          </p:cNvPr>
          <p:cNvSpPr txBox="1"/>
          <p:nvPr/>
        </p:nvSpPr>
        <p:spPr>
          <a:xfrm>
            <a:off x="15297345" y="7573221"/>
            <a:ext cx="2362200" cy="523220"/>
          </a:xfrm>
          <a:prstGeom prst="rect">
            <a:avLst/>
          </a:prstGeom>
          <a:noFill/>
        </p:spPr>
        <p:txBody>
          <a:bodyPr wrap="square" rtlCol="0">
            <a:spAutoFit/>
          </a:bodyPr>
          <a:lstStyle/>
          <a:p>
            <a:r>
              <a:rPr lang="en-GB" sz="2800" dirty="0"/>
              <a:t>HIV</a:t>
            </a:r>
          </a:p>
        </p:txBody>
      </p:sp>
      <p:cxnSp>
        <p:nvCxnSpPr>
          <p:cNvPr id="67" name="Straight Arrow Connector 66">
            <a:extLst>
              <a:ext uri="{FF2B5EF4-FFF2-40B4-BE49-F238E27FC236}">
                <a16:creationId xmlns:a16="http://schemas.microsoft.com/office/drawing/2014/main" id="{E8C136BE-D05D-9512-A685-CBCC4B725FBD}"/>
              </a:ext>
            </a:extLst>
          </p:cNvPr>
          <p:cNvCxnSpPr>
            <a:cxnSpLocks/>
          </p:cNvCxnSpPr>
          <p:nvPr/>
        </p:nvCxnSpPr>
        <p:spPr>
          <a:xfrm>
            <a:off x="14069268" y="7875359"/>
            <a:ext cx="898428" cy="0"/>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307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6203A525-5E74-78EE-CFDF-A0ED4C359A1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CE892F2-FB8C-C551-4136-8349E442769F}"/>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4330257B-FDF8-B84A-FA41-B8F8D79CDDC8}"/>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E24B3FD2-EC6C-EB30-64EB-BAE02DFD142B}"/>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13" name="TextBox 5">
            <a:extLst>
              <a:ext uri="{FF2B5EF4-FFF2-40B4-BE49-F238E27FC236}">
                <a16:creationId xmlns:a16="http://schemas.microsoft.com/office/drawing/2014/main" id="{7B46CF9C-6BF8-0C3E-49BC-D8D3868D67F7}"/>
              </a:ext>
            </a:extLst>
          </p:cNvPr>
          <p:cNvSpPr txBox="1"/>
          <p:nvPr/>
        </p:nvSpPr>
        <p:spPr>
          <a:xfrm>
            <a:off x="1295400" y="1078184"/>
            <a:ext cx="9710017" cy="859827"/>
          </a:xfrm>
          <a:prstGeom prst="rect">
            <a:avLst/>
          </a:prstGeom>
        </p:spPr>
        <p:txBody>
          <a:bodyPr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At the sexual health clinic 1</a:t>
            </a:r>
          </a:p>
        </p:txBody>
      </p:sp>
      <p:sp>
        <p:nvSpPr>
          <p:cNvPr id="6" name="TextBox 5">
            <a:extLst>
              <a:ext uri="{FF2B5EF4-FFF2-40B4-BE49-F238E27FC236}">
                <a16:creationId xmlns:a16="http://schemas.microsoft.com/office/drawing/2014/main" id="{D1CEB2DE-0193-684D-39ED-AA1BB522EDB8}"/>
              </a:ext>
            </a:extLst>
          </p:cNvPr>
          <p:cNvSpPr txBox="1"/>
          <p:nvPr/>
        </p:nvSpPr>
        <p:spPr>
          <a:xfrm>
            <a:off x="1143000" y="2142796"/>
            <a:ext cx="13335000" cy="2527359"/>
          </a:xfrm>
          <a:prstGeom prst="rect">
            <a:avLst/>
          </a:prstGeom>
          <a:noFill/>
        </p:spPr>
        <p:txBody>
          <a:bodyPr wrap="square">
            <a:spAutoFit/>
          </a:bodyPr>
          <a:lstStyle/>
          <a:p>
            <a:r>
              <a:rPr lang="en-GB" sz="3956" dirty="0">
                <a:solidFill>
                  <a:srgbClr val="000000"/>
                </a:solidFill>
                <a:latin typeface="Glacial Indifference"/>
              </a:rPr>
              <a:t>Albert has come to see you.  He is 17 and on his own.  </a:t>
            </a:r>
          </a:p>
          <a:p>
            <a:r>
              <a:rPr lang="en-GB" sz="3956" dirty="0">
                <a:solidFill>
                  <a:srgbClr val="000000"/>
                </a:solidFill>
                <a:latin typeface="Glacial Indifference"/>
              </a:rPr>
              <a:t>He seems quite angry and is cross that he had to wait half an hour to see you. </a:t>
            </a:r>
          </a:p>
          <a:p>
            <a:r>
              <a:rPr lang="en-GB" sz="3956" dirty="0">
                <a:solidFill>
                  <a:srgbClr val="000000"/>
                </a:solidFill>
                <a:latin typeface="Glacial Indifference"/>
              </a:rPr>
              <a:t>He says: </a:t>
            </a:r>
            <a:r>
              <a:rPr lang="en-GB" sz="3956" i="1" dirty="0">
                <a:solidFill>
                  <a:srgbClr val="000000"/>
                </a:solidFill>
                <a:latin typeface="Glacial Indifference"/>
              </a:rPr>
              <a:t>“I’ve got a lump on my…you know, and it itches!”</a:t>
            </a:r>
          </a:p>
        </p:txBody>
      </p:sp>
      <p:pic>
        <p:nvPicPr>
          <p:cNvPr id="8" name="Picture 7" descr="A person in a black hoodie&#10;&#10;AI-generated content may be incorrect.">
            <a:extLst>
              <a:ext uri="{FF2B5EF4-FFF2-40B4-BE49-F238E27FC236}">
                <a16:creationId xmlns:a16="http://schemas.microsoft.com/office/drawing/2014/main" id="{19CB01A4-7335-D01A-44F6-57CCA2E20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9516" y="1078184"/>
            <a:ext cx="2385483" cy="4827316"/>
          </a:xfrm>
          <a:prstGeom prst="rect">
            <a:avLst/>
          </a:prstGeom>
        </p:spPr>
      </p:pic>
      <p:sp>
        <p:nvSpPr>
          <p:cNvPr id="15" name="TextBox 14">
            <a:extLst>
              <a:ext uri="{FF2B5EF4-FFF2-40B4-BE49-F238E27FC236}">
                <a16:creationId xmlns:a16="http://schemas.microsoft.com/office/drawing/2014/main" id="{4CB6338D-115F-6B8F-AF51-521B04E47921}"/>
              </a:ext>
            </a:extLst>
          </p:cNvPr>
          <p:cNvSpPr txBox="1"/>
          <p:nvPr/>
        </p:nvSpPr>
        <p:spPr>
          <a:xfrm>
            <a:off x="1295400" y="4889837"/>
            <a:ext cx="9169400" cy="4353628"/>
          </a:xfrm>
          <a:prstGeom prst="rect">
            <a:avLst/>
          </a:prstGeom>
          <a:noFill/>
        </p:spPr>
        <p:txBody>
          <a:bodyPr wrap="square">
            <a:spAutoFit/>
          </a:bodyPr>
          <a:lstStyle/>
          <a:p>
            <a:r>
              <a:rPr lang="en-GB" sz="3956" b="1" dirty="0">
                <a:solidFill>
                  <a:srgbClr val="000000"/>
                </a:solidFill>
                <a:latin typeface="Glacial Indifference"/>
              </a:rPr>
              <a:t>Questions:</a:t>
            </a:r>
          </a:p>
          <a:p>
            <a:pPr marL="571500" indent="-571500">
              <a:buFont typeface="Arial" panose="020B0604020202020204" pitchFamily="34" charset="0"/>
              <a:buChar char="•"/>
            </a:pPr>
            <a:r>
              <a:rPr lang="en-GB" sz="3956" dirty="0">
                <a:solidFill>
                  <a:srgbClr val="000000"/>
                </a:solidFill>
                <a:latin typeface="Glacial Indifference"/>
              </a:rPr>
              <a:t>Why might he seem to be cross?</a:t>
            </a:r>
          </a:p>
          <a:p>
            <a:pPr marL="571500" indent="-571500">
              <a:buFont typeface="Arial" panose="020B0604020202020204" pitchFamily="34" charset="0"/>
              <a:buChar char="•"/>
            </a:pPr>
            <a:r>
              <a:rPr lang="en-GB" sz="3956" b="1" u="sng" dirty="0">
                <a:solidFill>
                  <a:srgbClr val="000000"/>
                </a:solidFill>
                <a:latin typeface="Glacial Indifference"/>
              </a:rPr>
              <a:t>What could he have wrong with him?</a:t>
            </a:r>
          </a:p>
          <a:p>
            <a:pPr marL="571500" indent="-571500">
              <a:buFont typeface="Arial" panose="020B0604020202020204" pitchFamily="34" charset="0"/>
              <a:buChar char="•"/>
            </a:pPr>
            <a:r>
              <a:rPr lang="en-GB" sz="3956" dirty="0">
                <a:solidFill>
                  <a:srgbClr val="000000"/>
                </a:solidFill>
                <a:latin typeface="Glacial Indifference"/>
              </a:rPr>
              <a:t>What would you do to make sure?</a:t>
            </a:r>
          </a:p>
          <a:p>
            <a:pPr marL="571500" indent="-571500">
              <a:buFont typeface="Arial" panose="020B0604020202020204" pitchFamily="34" charset="0"/>
              <a:buChar char="•"/>
            </a:pPr>
            <a:r>
              <a:rPr lang="en-GB" sz="3956" dirty="0">
                <a:solidFill>
                  <a:srgbClr val="000000"/>
                </a:solidFill>
                <a:latin typeface="Glacial Indifference"/>
              </a:rPr>
              <a:t>What treatment would you give him?</a:t>
            </a:r>
          </a:p>
          <a:p>
            <a:pPr marL="571500" indent="-571500">
              <a:buFont typeface="Arial" panose="020B0604020202020204" pitchFamily="34" charset="0"/>
              <a:buChar char="•"/>
            </a:pPr>
            <a:r>
              <a:rPr lang="en-GB" sz="3956" dirty="0">
                <a:solidFill>
                  <a:srgbClr val="000000"/>
                </a:solidFill>
                <a:latin typeface="Glacial Indifference"/>
              </a:rPr>
              <a:t>Would this cure him?</a:t>
            </a:r>
          </a:p>
          <a:p>
            <a:pPr marL="571500" indent="-571500">
              <a:buFont typeface="Arial" panose="020B0604020202020204" pitchFamily="34" charset="0"/>
              <a:buChar char="•"/>
            </a:pPr>
            <a:r>
              <a:rPr lang="en-GB" sz="3956" dirty="0">
                <a:solidFill>
                  <a:srgbClr val="000000"/>
                </a:solidFill>
                <a:latin typeface="Glacial Indifference"/>
              </a:rPr>
              <a:t>What else might be done?</a:t>
            </a:r>
          </a:p>
        </p:txBody>
      </p:sp>
    </p:spTree>
    <p:extLst>
      <p:ext uri="{BB962C8B-B14F-4D97-AF65-F5344CB8AC3E}">
        <p14:creationId xmlns:p14="http://schemas.microsoft.com/office/powerpoint/2010/main" val="85243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3AAE787D-B277-8FE7-40EB-739705BA750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FF4A0ED-6D0A-3CB8-50DD-D2D86A0B8849}"/>
              </a:ext>
            </a:extLst>
          </p:cNvPr>
          <p:cNvGrpSpPr/>
          <p:nvPr/>
        </p:nvGrpSpPr>
        <p:grpSpPr>
          <a:xfrm>
            <a:off x="381000" y="723900"/>
            <a:ext cx="17016652" cy="9186533"/>
            <a:chOff x="0" y="0"/>
            <a:chExt cx="6253988" cy="3376250"/>
          </a:xfrm>
        </p:grpSpPr>
        <p:sp>
          <p:nvSpPr>
            <p:cNvPr id="3" name="Freeform 3">
              <a:extLst>
                <a:ext uri="{FF2B5EF4-FFF2-40B4-BE49-F238E27FC236}">
                  <a16:creationId xmlns:a16="http://schemas.microsoft.com/office/drawing/2014/main" id="{030FE2C9-FEE2-6E2A-2C58-B7B7BF26F71C}"/>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73A4AAE2-C536-5112-B803-2B8390D9712B}"/>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13" name="TextBox 5">
            <a:extLst>
              <a:ext uri="{FF2B5EF4-FFF2-40B4-BE49-F238E27FC236}">
                <a16:creationId xmlns:a16="http://schemas.microsoft.com/office/drawing/2014/main" id="{3EFE38D8-75AC-3C56-7D7C-F335B09FD0F2}"/>
              </a:ext>
            </a:extLst>
          </p:cNvPr>
          <p:cNvSpPr txBox="1"/>
          <p:nvPr/>
        </p:nvSpPr>
        <p:spPr>
          <a:xfrm>
            <a:off x="1295400" y="1078184"/>
            <a:ext cx="9710017" cy="859827"/>
          </a:xfrm>
          <a:prstGeom prst="rect">
            <a:avLst/>
          </a:prstGeom>
        </p:spPr>
        <p:txBody>
          <a:bodyPr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At the sexual health clinic 2</a:t>
            </a:r>
          </a:p>
        </p:txBody>
      </p:sp>
      <p:sp>
        <p:nvSpPr>
          <p:cNvPr id="6" name="TextBox 5">
            <a:extLst>
              <a:ext uri="{FF2B5EF4-FFF2-40B4-BE49-F238E27FC236}">
                <a16:creationId xmlns:a16="http://schemas.microsoft.com/office/drawing/2014/main" id="{219597AF-1938-4331-E0AC-90526FA0BF7E}"/>
              </a:ext>
            </a:extLst>
          </p:cNvPr>
          <p:cNvSpPr txBox="1"/>
          <p:nvPr/>
        </p:nvSpPr>
        <p:spPr>
          <a:xfrm>
            <a:off x="1295400" y="2292295"/>
            <a:ext cx="13106400" cy="2527359"/>
          </a:xfrm>
          <a:prstGeom prst="rect">
            <a:avLst/>
          </a:prstGeom>
          <a:noFill/>
        </p:spPr>
        <p:txBody>
          <a:bodyPr wrap="square">
            <a:spAutoFit/>
          </a:bodyPr>
          <a:lstStyle/>
          <a:p>
            <a:r>
              <a:rPr lang="en-GB" sz="3956" dirty="0">
                <a:solidFill>
                  <a:srgbClr val="000000"/>
                </a:solidFill>
                <a:latin typeface="Glacial Indifference"/>
              </a:rPr>
              <a:t>Violet has come to see you.  She is nearly 16, there seems to be someone with her, but he won’t come into the clinic.  When you see her, she says: “</a:t>
            </a:r>
            <a:r>
              <a:rPr lang="en-GB" sz="3956" i="1" dirty="0">
                <a:solidFill>
                  <a:srgbClr val="000000"/>
                </a:solidFill>
                <a:latin typeface="Glacial Indifference"/>
              </a:rPr>
              <a:t>I had sex last week and we didn’t use a condom, but I haven’t got any symptoms.”</a:t>
            </a:r>
          </a:p>
        </p:txBody>
      </p:sp>
      <p:pic>
        <p:nvPicPr>
          <p:cNvPr id="9" name="Picture 8" descr="A person with blonde hair&#10;&#10;AI-generated content may be incorrect.">
            <a:extLst>
              <a:ext uri="{FF2B5EF4-FFF2-40B4-BE49-F238E27FC236}">
                <a16:creationId xmlns:a16="http://schemas.microsoft.com/office/drawing/2014/main" id="{FAF0DD4F-5AFA-5612-BFBA-2CB2A0AF4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7116" y="1078184"/>
            <a:ext cx="2385484" cy="4827316"/>
          </a:xfrm>
          <a:prstGeom prst="rect">
            <a:avLst/>
          </a:prstGeom>
        </p:spPr>
      </p:pic>
      <p:sp>
        <p:nvSpPr>
          <p:cNvPr id="11" name="TextBox 10">
            <a:extLst>
              <a:ext uri="{FF2B5EF4-FFF2-40B4-BE49-F238E27FC236}">
                <a16:creationId xmlns:a16="http://schemas.microsoft.com/office/drawing/2014/main" id="{D0D0EC52-2470-7D90-CBC8-0DA556301609}"/>
              </a:ext>
            </a:extLst>
          </p:cNvPr>
          <p:cNvSpPr txBox="1"/>
          <p:nvPr/>
        </p:nvSpPr>
        <p:spPr>
          <a:xfrm>
            <a:off x="1295400" y="4893675"/>
            <a:ext cx="12573000" cy="4401205"/>
          </a:xfrm>
          <a:prstGeom prst="rect">
            <a:avLst/>
          </a:prstGeom>
          <a:noFill/>
        </p:spPr>
        <p:txBody>
          <a:bodyPr wrap="square">
            <a:spAutoFit/>
          </a:bodyPr>
          <a:lstStyle/>
          <a:p>
            <a:r>
              <a:rPr lang="en-GB" sz="4000" b="1" dirty="0">
                <a:solidFill>
                  <a:srgbClr val="000000"/>
                </a:solidFill>
                <a:latin typeface="Glacial Indifference"/>
              </a:rPr>
              <a:t>Questions </a:t>
            </a:r>
          </a:p>
          <a:p>
            <a:pPr marL="571500" indent="-571500">
              <a:buFont typeface="Arial" panose="020B0604020202020204" pitchFamily="34" charset="0"/>
              <a:buChar char="•"/>
            </a:pPr>
            <a:r>
              <a:rPr lang="en-GB" sz="4000" dirty="0">
                <a:solidFill>
                  <a:srgbClr val="000000"/>
                </a:solidFill>
                <a:latin typeface="Glacial Indifference"/>
              </a:rPr>
              <a:t>Why might the boy not come into the clinic with her?</a:t>
            </a:r>
          </a:p>
          <a:p>
            <a:pPr marL="571500" indent="-571500">
              <a:buFont typeface="Arial" panose="020B0604020202020204" pitchFamily="34" charset="0"/>
              <a:buChar char="•"/>
            </a:pPr>
            <a:r>
              <a:rPr lang="en-GB" sz="4000" b="1" u="sng" dirty="0">
                <a:solidFill>
                  <a:srgbClr val="000000"/>
                </a:solidFill>
                <a:latin typeface="Glacial Indifference"/>
              </a:rPr>
              <a:t>What might be wrong with her</a:t>
            </a:r>
            <a:r>
              <a:rPr lang="en-GB" sz="4000" dirty="0">
                <a:solidFill>
                  <a:srgbClr val="000000"/>
                </a:solidFill>
                <a:latin typeface="Glacial Indifference"/>
              </a:rPr>
              <a:t>?</a:t>
            </a:r>
          </a:p>
          <a:p>
            <a:pPr marL="571500" indent="-571500">
              <a:buFont typeface="Arial" panose="020B0604020202020204" pitchFamily="34" charset="0"/>
              <a:buChar char="•"/>
            </a:pPr>
            <a:r>
              <a:rPr lang="en-GB" sz="4000" dirty="0">
                <a:solidFill>
                  <a:srgbClr val="000000"/>
                </a:solidFill>
                <a:latin typeface="Glacial Indifference"/>
              </a:rPr>
              <a:t>What else would you do to make sure?</a:t>
            </a:r>
          </a:p>
          <a:p>
            <a:pPr marL="571500" indent="-571500">
              <a:buFont typeface="Arial" panose="020B0604020202020204" pitchFamily="34" charset="0"/>
              <a:buChar char="•"/>
            </a:pPr>
            <a:r>
              <a:rPr lang="en-GB" sz="4000" dirty="0">
                <a:solidFill>
                  <a:srgbClr val="000000"/>
                </a:solidFill>
                <a:latin typeface="Glacial Indifference"/>
              </a:rPr>
              <a:t>What treatment would you give her?</a:t>
            </a:r>
          </a:p>
          <a:p>
            <a:pPr marL="571500" indent="-571500">
              <a:buFont typeface="Arial" panose="020B0604020202020204" pitchFamily="34" charset="0"/>
              <a:buChar char="•"/>
            </a:pPr>
            <a:r>
              <a:rPr lang="en-GB" sz="4000" dirty="0">
                <a:solidFill>
                  <a:srgbClr val="000000"/>
                </a:solidFill>
                <a:latin typeface="Glacial Indifference"/>
              </a:rPr>
              <a:t>Will this cure </a:t>
            </a:r>
            <a:r>
              <a:rPr lang="en-GB" sz="4000" b="1" u="sng" dirty="0">
                <a:solidFill>
                  <a:srgbClr val="000000"/>
                </a:solidFill>
                <a:latin typeface="Glacial Indifference"/>
              </a:rPr>
              <a:t>him</a:t>
            </a:r>
            <a:r>
              <a:rPr lang="en-GB" sz="4000" dirty="0">
                <a:solidFill>
                  <a:srgbClr val="000000"/>
                </a:solidFill>
                <a:latin typeface="Glacial Indifference"/>
              </a:rPr>
              <a:t>?</a:t>
            </a:r>
          </a:p>
          <a:p>
            <a:pPr marL="571500" indent="-571500">
              <a:buFont typeface="Arial" panose="020B0604020202020204" pitchFamily="34" charset="0"/>
              <a:buChar char="•"/>
            </a:pPr>
            <a:r>
              <a:rPr lang="en-GB" sz="4000" dirty="0">
                <a:solidFill>
                  <a:srgbClr val="000000"/>
                </a:solidFill>
                <a:latin typeface="Glacial Indifference"/>
              </a:rPr>
              <a:t>What else might need to be done?</a:t>
            </a:r>
          </a:p>
        </p:txBody>
      </p:sp>
    </p:spTree>
    <p:extLst>
      <p:ext uri="{BB962C8B-B14F-4D97-AF65-F5344CB8AC3E}">
        <p14:creationId xmlns:p14="http://schemas.microsoft.com/office/powerpoint/2010/main" val="341265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5D11A007-7B1D-BA73-2102-5773F0D1D43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4B8A290-59E9-F5A2-6756-F40AC341B19E}"/>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7A1486DF-0061-2902-45FB-F169678C9405}"/>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FADC4A30-62E2-151D-5DA8-666BD4800C09}"/>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13" name="TextBox 5">
            <a:extLst>
              <a:ext uri="{FF2B5EF4-FFF2-40B4-BE49-F238E27FC236}">
                <a16:creationId xmlns:a16="http://schemas.microsoft.com/office/drawing/2014/main" id="{68CC8A2E-C1DE-3AAA-46E7-9286824B80AF}"/>
              </a:ext>
            </a:extLst>
          </p:cNvPr>
          <p:cNvSpPr txBox="1"/>
          <p:nvPr/>
        </p:nvSpPr>
        <p:spPr>
          <a:xfrm>
            <a:off x="1295400" y="834395"/>
            <a:ext cx="10287000" cy="856901"/>
          </a:xfrm>
          <a:prstGeom prst="rect">
            <a:avLst/>
          </a:prstGeom>
        </p:spPr>
        <p:txBody>
          <a:bodyPr wrap="square"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At the sexual health clinic 3</a:t>
            </a:r>
          </a:p>
        </p:txBody>
      </p:sp>
      <p:pic>
        <p:nvPicPr>
          <p:cNvPr id="5" name="Picture 4" descr="A person in a suit and tie&#10;&#10;AI-generated content may be incorrect.">
            <a:extLst>
              <a:ext uri="{FF2B5EF4-FFF2-40B4-BE49-F238E27FC236}">
                <a16:creationId xmlns:a16="http://schemas.microsoft.com/office/drawing/2014/main" id="{5373AFEE-FD2B-2B95-2650-57EAFBF97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6416" y="1065484"/>
            <a:ext cx="3246184" cy="4860596"/>
          </a:xfrm>
          <a:prstGeom prst="rect">
            <a:avLst/>
          </a:prstGeom>
        </p:spPr>
      </p:pic>
      <p:sp>
        <p:nvSpPr>
          <p:cNvPr id="6" name="TextBox 5">
            <a:extLst>
              <a:ext uri="{FF2B5EF4-FFF2-40B4-BE49-F238E27FC236}">
                <a16:creationId xmlns:a16="http://schemas.microsoft.com/office/drawing/2014/main" id="{CAFB55C4-5947-9A5A-7AE0-3C86A3B7620E}"/>
              </a:ext>
            </a:extLst>
          </p:cNvPr>
          <p:cNvSpPr txBox="1"/>
          <p:nvPr/>
        </p:nvSpPr>
        <p:spPr>
          <a:xfrm>
            <a:off x="1243588" y="1787370"/>
            <a:ext cx="12218411" cy="2862322"/>
          </a:xfrm>
          <a:prstGeom prst="rect">
            <a:avLst/>
          </a:prstGeom>
          <a:noFill/>
        </p:spPr>
        <p:txBody>
          <a:bodyPr wrap="square" rtlCol="0">
            <a:spAutoFit/>
          </a:bodyPr>
          <a:lstStyle/>
          <a:p>
            <a:r>
              <a:rPr lang="en-GB" sz="3600" dirty="0">
                <a:solidFill>
                  <a:srgbClr val="000000"/>
                </a:solidFill>
                <a:latin typeface="Glacial Indifference"/>
              </a:rPr>
              <a:t>Leo is a businessman, about 40 years old and wearing a wedding ring. When he comes to see you, he explains that he goes on a lot of business trips, and sometimes when he’s away, he engages in sexual relationships with people he meets. He thinks he might have the flu.</a:t>
            </a:r>
          </a:p>
        </p:txBody>
      </p:sp>
      <p:sp>
        <p:nvSpPr>
          <p:cNvPr id="8" name="TextBox 7">
            <a:extLst>
              <a:ext uri="{FF2B5EF4-FFF2-40B4-BE49-F238E27FC236}">
                <a16:creationId xmlns:a16="http://schemas.microsoft.com/office/drawing/2014/main" id="{CD6C12D5-0598-3E17-4289-69CCF3200740}"/>
              </a:ext>
            </a:extLst>
          </p:cNvPr>
          <p:cNvSpPr txBox="1"/>
          <p:nvPr/>
        </p:nvSpPr>
        <p:spPr>
          <a:xfrm>
            <a:off x="1258614" y="5016415"/>
            <a:ext cx="15316200" cy="3744871"/>
          </a:xfrm>
          <a:prstGeom prst="rect">
            <a:avLst/>
          </a:prstGeom>
          <a:noFill/>
        </p:spPr>
        <p:txBody>
          <a:bodyPr wrap="square">
            <a:spAutoFit/>
          </a:bodyPr>
          <a:lstStyle/>
          <a:p>
            <a:r>
              <a:rPr lang="en-GB" sz="3956" b="1" dirty="0">
                <a:solidFill>
                  <a:srgbClr val="000000"/>
                </a:solidFill>
                <a:latin typeface="Glacial Indifference"/>
              </a:rPr>
              <a:t>Questions</a:t>
            </a:r>
          </a:p>
          <a:p>
            <a:pPr marL="571500" indent="-571500">
              <a:buFont typeface="Arial" panose="020B0604020202020204" pitchFamily="34" charset="0"/>
              <a:buChar char="•"/>
            </a:pPr>
            <a:r>
              <a:rPr lang="en-GB" sz="3956" b="1" u="sng" dirty="0">
                <a:solidFill>
                  <a:srgbClr val="000000"/>
                </a:solidFill>
                <a:latin typeface="Glacial Indifference"/>
              </a:rPr>
              <a:t>What could he have wrong with him?</a:t>
            </a:r>
          </a:p>
          <a:p>
            <a:pPr marL="571500" indent="-571500">
              <a:buFont typeface="Arial" panose="020B0604020202020204" pitchFamily="34" charset="0"/>
              <a:buChar char="•"/>
            </a:pPr>
            <a:r>
              <a:rPr lang="en-GB" sz="3956" dirty="0">
                <a:solidFill>
                  <a:srgbClr val="000000"/>
                </a:solidFill>
                <a:latin typeface="Glacial Indifference"/>
              </a:rPr>
              <a:t>What else would you do to make sure?</a:t>
            </a:r>
          </a:p>
          <a:p>
            <a:pPr marL="571500" indent="-571500">
              <a:buFont typeface="Arial" panose="020B0604020202020204" pitchFamily="34" charset="0"/>
              <a:buChar char="•"/>
            </a:pPr>
            <a:r>
              <a:rPr lang="en-GB" sz="3956" dirty="0">
                <a:solidFill>
                  <a:srgbClr val="000000"/>
                </a:solidFill>
                <a:latin typeface="Glacial Indifference"/>
              </a:rPr>
              <a:t>What treatment would you give him?</a:t>
            </a:r>
          </a:p>
          <a:p>
            <a:pPr marL="571500" indent="-571500">
              <a:buFont typeface="Arial" panose="020B0604020202020204" pitchFamily="34" charset="0"/>
              <a:buChar char="•"/>
            </a:pPr>
            <a:r>
              <a:rPr lang="en-GB" sz="3956" dirty="0">
                <a:solidFill>
                  <a:srgbClr val="000000"/>
                </a:solidFill>
                <a:latin typeface="Glacial Indifference"/>
              </a:rPr>
              <a:t>Would this cure him?</a:t>
            </a:r>
          </a:p>
          <a:p>
            <a:pPr marL="571500" indent="-571500">
              <a:buFont typeface="Arial" panose="020B0604020202020204" pitchFamily="34" charset="0"/>
              <a:buChar char="•"/>
            </a:pPr>
            <a:r>
              <a:rPr lang="en-GB" sz="3956" dirty="0">
                <a:solidFill>
                  <a:srgbClr val="000000"/>
                </a:solidFill>
                <a:latin typeface="Glacial Indifference"/>
              </a:rPr>
              <a:t>What else might need to be done?</a:t>
            </a:r>
          </a:p>
        </p:txBody>
      </p:sp>
    </p:spTree>
    <p:extLst>
      <p:ext uri="{BB962C8B-B14F-4D97-AF65-F5344CB8AC3E}">
        <p14:creationId xmlns:p14="http://schemas.microsoft.com/office/powerpoint/2010/main" val="90142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47882FC8-A2A5-7D64-8F05-40852A4BA46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4E9D801-FFE6-8C0C-E3ED-FE40A3927A30}"/>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D71798B1-6E28-66B7-71FA-2B6855EF59EE}"/>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A3C47B08-EA7D-1198-26E6-C8F3F5FCE067}"/>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13" name="TextBox 5">
            <a:extLst>
              <a:ext uri="{FF2B5EF4-FFF2-40B4-BE49-F238E27FC236}">
                <a16:creationId xmlns:a16="http://schemas.microsoft.com/office/drawing/2014/main" id="{054FB4F9-7907-5591-FD5C-F3415DCDCF4B}"/>
              </a:ext>
            </a:extLst>
          </p:cNvPr>
          <p:cNvSpPr txBox="1"/>
          <p:nvPr/>
        </p:nvSpPr>
        <p:spPr>
          <a:xfrm>
            <a:off x="1295400" y="1078184"/>
            <a:ext cx="10972800" cy="856901"/>
          </a:xfrm>
          <a:prstGeom prst="rect">
            <a:avLst/>
          </a:prstGeom>
        </p:spPr>
        <p:txBody>
          <a:bodyPr wrap="square"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At the sexual health clinic 4</a:t>
            </a:r>
          </a:p>
        </p:txBody>
      </p:sp>
      <p:pic>
        <p:nvPicPr>
          <p:cNvPr id="5" name="Picture 4" descr="A person wearing sunglasses&#10;&#10;AI-generated content may be incorrect.">
            <a:extLst>
              <a:ext uri="{FF2B5EF4-FFF2-40B4-BE49-F238E27FC236}">
                <a16:creationId xmlns:a16="http://schemas.microsoft.com/office/drawing/2014/main" id="{8B7594BB-E54D-B7FA-FAC6-631A990BD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1300" y="876300"/>
            <a:ext cx="2781300" cy="3556000"/>
          </a:xfrm>
          <a:prstGeom prst="rect">
            <a:avLst/>
          </a:prstGeom>
        </p:spPr>
      </p:pic>
      <p:sp>
        <p:nvSpPr>
          <p:cNvPr id="7" name="TextBox 6">
            <a:extLst>
              <a:ext uri="{FF2B5EF4-FFF2-40B4-BE49-F238E27FC236}">
                <a16:creationId xmlns:a16="http://schemas.microsoft.com/office/drawing/2014/main" id="{B21E5AE6-3E22-F546-C8C0-1DB6DB0DCA8E}"/>
              </a:ext>
            </a:extLst>
          </p:cNvPr>
          <p:cNvSpPr txBox="1"/>
          <p:nvPr/>
        </p:nvSpPr>
        <p:spPr>
          <a:xfrm>
            <a:off x="1295400" y="2057587"/>
            <a:ext cx="12573000" cy="2308324"/>
          </a:xfrm>
          <a:prstGeom prst="rect">
            <a:avLst/>
          </a:prstGeom>
          <a:noFill/>
        </p:spPr>
        <p:txBody>
          <a:bodyPr wrap="square">
            <a:spAutoFit/>
          </a:bodyPr>
          <a:lstStyle/>
          <a:p>
            <a:r>
              <a:rPr lang="en-GB" sz="3600" dirty="0">
                <a:solidFill>
                  <a:srgbClr val="000000"/>
                </a:solidFill>
                <a:latin typeface="Glacial Indifference"/>
              </a:rPr>
              <a:t>Louis has been sent to see you by his family doctor.  He is 19 and has come with his partner.  When he takes off his sunglasses, you can see that the white part of his eyes are bright yellow. He says he’s feeling really poorly.</a:t>
            </a:r>
          </a:p>
        </p:txBody>
      </p:sp>
      <p:sp>
        <p:nvSpPr>
          <p:cNvPr id="9" name="TextBox 8">
            <a:extLst>
              <a:ext uri="{FF2B5EF4-FFF2-40B4-BE49-F238E27FC236}">
                <a16:creationId xmlns:a16="http://schemas.microsoft.com/office/drawing/2014/main" id="{F1406655-94B9-6490-2E31-B0F0FF0CD6C8}"/>
              </a:ext>
            </a:extLst>
          </p:cNvPr>
          <p:cNvSpPr txBox="1"/>
          <p:nvPr/>
        </p:nvSpPr>
        <p:spPr>
          <a:xfrm>
            <a:off x="1295400" y="4503229"/>
            <a:ext cx="16356926" cy="4401205"/>
          </a:xfrm>
          <a:prstGeom prst="rect">
            <a:avLst/>
          </a:prstGeom>
          <a:noFill/>
        </p:spPr>
        <p:txBody>
          <a:bodyPr wrap="square">
            <a:spAutoFit/>
          </a:bodyPr>
          <a:lstStyle/>
          <a:p>
            <a:r>
              <a:rPr lang="en-GB" sz="4000" b="1" dirty="0">
                <a:solidFill>
                  <a:srgbClr val="000000"/>
                </a:solidFill>
                <a:latin typeface="Glacial Indifference"/>
              </a:rPr>
              <a:t>Questions</a:t>
            </a:r>
          </a:p>
          <a:p>
            <a:pPr marL="571500" indent="-571500">
              <a:buFont typeface="Arial" panose="020B0604020202020204" pitchFamily="34" charset="0"/>
              <a:buChar char="•"/>
            </a:pPr>
            <a:r>
              <a:rPr lang="en-GB" sz="4000" dirty="0">
                <a:solidFill>
                  <a:srgbClr val="000000"/>
                </a:solidFill>
                <a:latin typeface="Glacial Indifference"/>
              </a:rPr>
              <a:t>What do you need to find out from Louis?</a:t>
            </a:r>
          </a:p>
          <a:p>
            <a:pPr marL="571500" indent="-571500">
              <a:buFont typeface="Arial" panose="020B0604020202020204" pitchFamily="34" charset="0"/>
              <a:buChar char="•"/>
            </a:pPr>
            <a:r>
              <a:rPr lang="en-GB" sz="4000" b="1" u="sng" dirty="0">
                <a:solidFill>
                  <a:srgbClr val="000000"/>
                </a:solidFill>
                <a:latin typeface="Glacial Indifference"/>
              </a:rPr>
              <a:t>What do you think might be wrong with him?</a:t>
            </a:r>
          </a:p>
          <a:p>
            <a:pPr marL="571500" indent="-571500">
              <a:buFont typeface="Arial" panose="020B0604020202020204" pitchFamily="34" charset="0"/>
              <a:buChar char="•"/>
            </a:pPr>
            <a:r>
              <a:rPr lang="en-GB" sz="4000" dirty="0">
                <a:solidFill>
                  <a:srgbClr val="000000"/>
                </a:solidFill>
                <a:latin typeface="Glacial Indifference"/>
              </a:rPr>
              <a:t>What else would you do to make sure?</a:t>
            </a:r>
          </a:p>
          <a:p>
            <a:pPr marL="571500" indent="-571500">
              <a:buFont typeface="Arial" panose="020B0604020202020204" pitchFamily="34" charset="0"/>
              <a:buChar char="•"/>
            </a:pPr>
            <a:r>
              <a:rPr lang="en-GB" sz="4000" dirty="0">
                <a:solidFill>
                  <a:srgbClr val="000000"/>
                </a:solidFill>
                <a:latin typeface="Glacial Indifference"/>
              </a:rPr>
              <a:t>What treatment would you give him?</a:t>
            </a:r>
          </a:p>
          <a:p>
            <a:pPr marL="571500" indent="-571500">
              <a:buFont typeface="Arial" panose="020B0604020202020204" pitchFamily="34" charset="0"/>
              <a:buChar char="•"/>
            </a:pPr>
            <a:r>
              <a:rPr lang="en-GB" sz="4000" dirty="0">
                <a:solidFill>
                  <a:srgbClr val="000000"/>
                </a:solidFill>
                <a:latin typeface="Glacial Indifference"/>
              </a:rPr>
              <a:t>Would this cure his partner?</a:t>
            </a:r>
          </a:p>
          <a:p>
            <a:pPr marL="571500" indent="-571500">
              <a:buFont typeface="Arial" panose="020B0604020202020204" pitchFamily="34" charset="0"/>
              <a:buChar char="•"/>
            </a:pPr>
            <a:r>
              <a:rPr lang="en-GB" sz="4000" dirty="0">
                <a:solidFill>
                  <a:srgbClr val="000000"/>
                </a:solidFill>
                <a:latin typeface="Glacial Indifference"/>
              </a:rPr>
              <a:t>What else might need to be done?</a:t>
            </a:r>
            <a:endParaRPr lang="en-GB" sz="4000" dirty="0"/>
          </a:p>
        </p:txBody>
      </p:sp>
    </p:spTree>
    <p:extLst>
      <p:ext uri="{BB962C8B-B14F-4D97-AF65-F5344CB8AC3E}">
        <p14:creationId xmlns:p14="http://schemas.microsoft.com/office/powerpoint/2010/main" val="287838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E11944BC-1A99-1F36-621D-F20DBDCAC4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3E60BBF-580A-488C-59CF-B2CD33CB3036}"/>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AE9948A0-5972-0FD8-18D4-12AE6DB02CD3}"/>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DF4214D8-E017-2C2A-7055-4A01D1BEE1B8}"/>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13" name="TextBox 5">
            <a:extLst>
              <a:ext uri="{FF2B5EF4-FFF2-40B4-BE49-F238E27FC236}">
                <a16:creationId xmlns:a16="http://schemas.microsoft.com/office/drawing/2014/main" id="{31FD4544-612C-8BF4-6B87-ACC572AA3B4D}"/>
              </a:ext>
            </a:extLst>
          </p:cNvPr>
          <p:cNvSpPr txBox="1"/>
          <p:nvPr/>
        </p:nvSpPr>
        <p:spPr>
          <a:xfrm>
            <a:off x="990600" y="908176"/>
            <a:ext cx="10363200" cy="856901"/>
          </a:xfrm>
          <a:prstGeom prst="rect">
            <a:avLst/>
          </a:prstGeom>
        </p:spPr>
        <p:txBody>
          <a:bodyPr wrap="square"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At the sexual health clinic 5</a:t>
            </a:r>
          </a:p>
        </p:txBody>
      </p:sp>
      <p:sp>
        <p:nvSpPr>
          <p:cNvPr id="8" name="TextBox 7">
            <a:extLst>
              <a:ext uri="{FF2B5EF4-FFF2-40B4-BE49-F238E27FC236}">
                <a16:creationId xmlns:a16="http://schemas.microsoft.com/office/drawing/2014/main" id="{B02CC20C-3349-3247-630F-FFED4F2CBBDE}"/>
              </a:ext>
            </a:extLst>
          </p:cNvPr>
          <p:cNvSpPr txBox="1"/>
          <p:nvPr/>
        </p:nvSpPr>
        <p:spPr>
          <a:xfrm>
            <a:off x="990600" y="1932296"/>
            <a:ext cx="13461326" cy="3286412"/>
          </a:xfrm>
          <a:prstGeom prst="rect">
            <a:avLst/>
          </a:prstGeom>
          <a:noFill/>
        </p:spPr>
        <p:txBody>
          <a:bodyPr wrap="square">
            <a:spAutoFit/>
          </a:bodyPr>
          <a:lstStyle/>
          <a:p>
            <a:r>
              <a:rPr lang="en-GB" sz="2800" dirty="0">
                <a:solidFill>
                  <a:srgbClr val="000000"/>
                </a:solidFill>
                <a:latin typeface="Glacial Indifference"/>
              </a:rPr>
              <a:t>Marietta is 12 and has been brought to the clinic by her mother who is very angry.</a:t>
            </a:r>
          </a:p>
          <a:p>
            <a:endParaRPr lang="en-GB" sz="2800" dirty="0">
              <a:solidFill>
                <a:srgbClr val="000000"/>
              </a:solidFill>
              <a:latin typeface="Glacial Indifference"/>
            </a:endParaRPr>
          </a:p>
          <a:p>
            <a:r>
              <a:rPr lang="en-GB" sz="2800" dirty="0">
                <a:solidFill>
                  <a:srgbClr val="000000"/>
                </a:solidFill>
                <a:latin typeface="Glacial Indifference"/>
              </a:rPr>
              <a:t>When you see them, Marietta says: </a:t>
            </a:r>
            <a:r>
              <a:rPr lang="en-GB" sz="2800" i="1" dirty="0">
                <a:solidFill>
                  <a:srgbClr val="000000"/>
                </a:solidFill>
                <a:latin typeface="Glacial Indifference"/>
              </a:rPr>
              <a:t>“I haven’t done anything Mum”. </a:t>
            </a:r>
          </a:p>
          <a:p>
            <a:endParaRPr lang="en-GB" sz="2800" i="1" dirty="0">
              <a:solidFill>
                <a:srgbClr val="000000"/>
              </a:solidFill>
              <a:latin typeface="Glacial Indifference"/>
            </a:endParaRPr>
          </a:p>
          <a:p>
            <a:r>
              <a:rPr lang="en-GB" sz="2800" dirty="0">
                <a:solidFill>
                  <a:srgbClr val="000000"/>
                </a:solidFill>
                <a:latin typeface="Glacial Indifference"/>
              </a:rPr>
              <a:t>Mum says: </a:t>
            </a:r>
            <a:r>
              <a:rPr lang="en-GB" sz="2800" i="1" dirty="0">
                <a:solidFill>
                  <a:srgbClr val="000000"/>
                </a:solidFill>
                <a:latin typeface="Glacial Indifference"/>
              </a:rPr>
              <a:t>”You just shut it! She’s been seeing this boy and now she’s got something! She has spots and all this white stuff … and she keeps itching.”</a:t>
            </a:r>
          </a:p>
          <a:p>
            <a:endParaRPr lang="en-GB" sz="3956" i="1" dirty="0">
              <a:solidFill>
                <a:srgbClr val="000000"/>
              </a:solidFill>
              <a:latin typeface="Glacial Indifference"/>
            </a:endParaRPr>
          </a:p>
        </p:txBody>
      </p:sp>
      <p:sp>
        <p:nvSpPr>
          <p:cNvPr id="10" name="TextBox 9">
            <a:extLst>
              <a:ext uri="{FF2B5EF4-FFF2-40B4-BE49-F238E27FC236}">
                <a16:creationId xmlns:a16="http://schemas.microsoft.com/office/drawing/2014/main" id="{B23CB199-24EC-CDAA-3508-E4E71A57BC73}"/>
              </a:ext>
            </a:extLst>
          </p:cNvPr>
          <p:cNvSpPr txBox="1"/>
          <p:nvPr/>
        </p:nvSpPr>
        <p:spPr>
          <a:xfrm>
            <a:off x="1270001" y="5215919"/>
            <a:ext cx="15773398" cy="4353628"/>
          </a:xfrm>
          <a:prstGeom prst="rect">
            <a:avLst/>
          </a:prstGeom>
          <a:noFill/>
        </p:spPr>
        <p:txBody>
          <a:bodyPr wrap="square">
            <a:spAutoFit/>
          </a:bodyPr>
          <a:lstStyle/>
          <a:p>
            <a:r>
              <a:rPr lang="en-GB" sz="3956" b="1" dirty="0">
                <a:solidFill>
                  <a:srgbClr val="000000"/>
                </a:solidFill>
                <a:latin typeface="Glacial Indifference"/>
              </a:rPr>
              <a:t>Questions</a:t>
            </a:r>
          </a:p>
          <a:p>
            <a:pPr marL="571500" indent="-571500">
              <a:buFont typeface="Arial" panose="020B0604020202020204" pitchFamily="34" charset="0"/>
              <a:buChar char="•"/>
            </a:pPr>
            <a:r>
              <a:rPr lang="en-GB" sz="3956" dirty="0">
                <a:solidFill>
                  <a:srgbClr val="000000"/>
                </a:solidFill>
                <a:latin typeface="Glacial Indifference"/>
              </a:rPr>
              <a:t>How are you going to deal with mum?</a:t>
            </a:r>
          </a:p>
          <a:p>
            <a:pPr marL="571500" indent="-571500">
              <a:buFont typeface="Arial" panose="020B0604020202020204" pitchFamily="34" charset="0"/>
              <a:buChar char="•"/>
            </a:pPr>
            <a:r>
              <a:rPr lang="en-GB" sz="3956" b="1" u="sng" dirty="0">
                <a:solidFill>
                  <a:srgbClr val="000000"/>
                </a:solidFill>
                <a:latin typeface="Glacial Indifference"/>
              </a:rPr>
              <a:t>What do you think might be wrong with her?</a:t>
            </a:r>
          </a:p>
          <a:p>
            <a:pPr marL="571500" indent="-571500">
              <a:buFont typeface="Arial" panose="020B0604020202020204" pitchFamily="34" charset="0"/>
              <a:buChar char="•"/>
            </a:pPr>
            <a:r>
              <a:rPr lang="en-GB" sz="3956" dirty="0">
                <a:solidFill>
                  <a:srgbClr val="000000"/>
                </a:solidFill>
                <a:latin typeface="Glacial Indifference"/>
              </a:rPr>
              <a:t>What would you do to make sure?</a:t>
            </a:r>
          </a:p>
          <a:p>
            <a:pPr marL="571500" indent="-571500">
              <a:buFont typeface="Arial" panose="020B0604020202020204" pitchFamily="34" charset="0"/>
              <a:buChar char="•"/>
            </a:pPr>
            <a:r>
              <a:rPr lang="en-GB" sz="3956" dirty="0">
                <a:solidFill>
                  <a:srgbClr val="000000"/>
                </a:solidFill>
                <a:latin typeface="Glacial Indifference"/>
              </a:rPr>
              <a:t>What treatment would you give her?</a:t>
            </a:r>
          </a:p>
          <a:p>
            <a:pPr marL="571500" indent="-571500">
              <a:buFont typeface="Arial" panose="020B0604020202020204" pitchFamily="34" charset="0"/>
              <a:buChar char="•"/>
            </a:pPr>
            <a:r>
              <a:rPr lang="en-GB" sz="3956" dirty="0">
                <a:solidFill>
                  <a:srgbClr val="000000"/>
                </a:solidFill>
                <a:latin typeface="Glacial Indifference"/>
              </a:rPr>
              <a:t>With this cure her?</a:t>
            </a:r>
          </a:p>
          <a:p>
            <a:pPr marL="571500" indent="-571500">
              <a:buFont typeface="Arial" panose="020B0604020202020204" pitchFamily="34" charset="0"/>
              <a:buChar char="•"/>
            </a:pPr>
            <a:r>
              <a:rPr lang="en-GB" sz="3956" dirty="0">
                <a:solidFill>
                  <a:srgbClr val="000000"/>
                </a:solidFill>
                <a:latin typeface="Glacial Indifference"/>
              </a:rPr>
              <a:t>How has she probably caught this?</a:t>
            </a:r>
          </a:p>
        </p:txBody>
      </p:sp>
      <p:pic>
        <p:nvPicPr>
          <p:cNvPr id="11" name="Picture 10" descr="A child in a suit&#10;&#10;AI-generated content may be incorrect.">
            <a:extLst>
              <a:ext uri="{FF2B5EF4-FFF2-40B4-BE49-F238E27FC236}">
                <a16:creationId xmlns:a16="http://schemas.microsoft.com/office/drawing/2014/main" id="{06D96CE2-DE49-1B6C-7D17-7207613D4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1104900"/>
            <a:ext cx="3250840" cy="3840410"/>
          </a:xfrm>
          <a:prstGeom prst="rect">
            <a:avLst/>
          </a:prstGeom>
        </p:spPr>
      </p:pic>
    </p:spTree>
    <p:extLst>
      <p:ext uri="{BB962C8B-B14F-4D97-AF65-F5344CB8AC3E}">
        <p14:creationId xmlns:p14="http://schemas.microsoft.com/office/powerpoint/2010/main" val="251559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8B49795C-44B9-6F65-D90F-C1DCC6216E8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A547C58-53FB-F57A-7AA2-5D5BEBA3E417}"/>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F550C26C-2B72-3D19-417F-314A9077D67B}"/>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297642BB-F4A2-BC8D-210D-F7C451CE0442}"/>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13" name="TextBox 5">
            <a:extLst>
              <a:ext uri="{FF2B5EF4-FFF2-40B4-BE49-F238E27FC236}">
                <a16:creationId xmlns:a16="http://schemas.microsoft.com/office/drawing/2014/main" id="{BBD98F9B-09D0-0670-419E-9C7A419713DE}"/>
              </a:ext>
            </a:extLst>
          </p:cNvPr>
          <p:cNvSpPr txBox="1"/>
          <p:nvPr/>
        </p:nvSpPr>
        <p:spPr>
          <a:xfrm>
            <a:off x="1295400" y="1078184"/>
            <a:ext cx="9710017" cy="859827"/>
          </a:xfrm>
          <a:prstGeom prst="rect">
            <a:avLst/>
          </a:prstGeom>
        </p:spPr>
        <p:txBody>
          <a:bodyPr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At the sexual health clinic 6</a:t>
            </a:r>
          </a:p>
        </p:txBody>
      </p:sp>
      <p:pic>
        <p:nvPicPr>
          <p:cNvPr id="6" name="Picture 5" descr="A close-up of a person&#10;&#10;AI-generated content may be incorrect.">
            <a:extLst>
              <a:ext uri="{FF2B5EF4-FFF2-40B4-BE49-F238E27FC236}">
                <a16:creationId xmlns:a16="http://schemas.microsoft.com/office/drawing/2014/main" id="{FD7AF27E-C728-277C-09DA-45704B338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7600" y="876300"/>
            <a:ext cx="2270069" cy="4495800"/>
          </a:xfrm>
          <a:prstGeom prst="rect">
            <a:avLst/>
          </a:prstGeom>
        </p:spPr>
      </p:pic>
      <p:sp>
        <p:nvSpPr>
          <p:cNvPr id="7" name="TextBox 6">
            <a:extLst>
              <a:ext uri="{FF2B5EF4-FFF2-40B4-BE49-F238E27FC236}">
                <a16:creationId xmlns:a16="http://schemas.microsoft.com/office/drawing/2014/main" id="{22D99A76-5C6D-8CB6-3D95-475675A6B272}"/>
              </a:ext>
            </a:extLst>
          </p:cNvPr>
          <p:cNvSpPr txBox="1"/>
          <p:nvPr/>
        </p:nvSpPr>
        <p:spPr>
          <a:xfrm>
            <a:off x="1295400" y="2015762"/>
            <a:ext cx="13461326" cy="2554545"/>
          </a:xfrm>
          <a:prstGeom prst="rect">
            <a:avLst/>
          </a:prstGeom>
          <a:noFill/>
        </p:spPr>
        <p:txBody>
          <a:bodyPr wrap="square">
            <a:spAutoFit/>
          </a:bodyPr>
          <a:lstStyle/>
          <a:p>
            <a:r>
              <a:rPr lang="en-GB" sz="3200" dirty="0">
                <a:solidFill>
                  <a:srgbClr val="000000"/>
                </a:solidFill>
                <a:latin typeface="Glacial Indifference"/>
              </a:rPr>
              <a:t>Angela is 19, she’s come with a friend and is obviously in a lot of pain.</a:t>
            </a:r>
          </a:p>
          <a:p>
            <a:r>
              <a:rPr lang="en-GB" sz="3200" dirty="0">
                <a:solidFill>
                  <a:srgbClr val="000000"/>
                </a:solidFill>
                <a:latin typeface="Glacial Indifference"/>
              </a:rPr>
              <a:t>She tells you: “</a:t>
            </a:r>
            <a:r>
              <a:rPr lang="en-GB" sz="3200" i="1" dirty="0">
                <a:solidFill>
                  <a:srgbClr val="000000"/>
                </a:solidFill>
                <a:latin typeface="Glacial Indifference"/>
              </a:rPr>
              <a:t>I’ve got all these spots down there and they hurt like mad. You’ve just got to help me.”</a:t>
            </a:r>
          </a:p>
          <a:p>
            <a:r>
              <a:rPr lang="en-GB" sz="3200" dirty="0">
                <a:solidFill>
                  <a:srgbClr val="000000"/>
                </a:solidFill>
                <a:latin typeface="Glacial Indifference"/>
              </a:rPr>
              <a:t>She has not had vaginal sex recently, but she did receive oral sex a couple of weeks ago.</a:t>
            </a:r>
          </a:p>
        </p:txBody>
      </p:sp>
      <p:sp>
        <p:nvSpPr>
          <p:cNvPr id="8" name="TextBox 7">
            <a:extLst>
              <a:ext uri="{FF2B5EF4-FFF2-40B4-BE49-F238E27FC236}">
                <a16:creationId xmlns:a16="http://schemas.microsoft.com/office/drawing/2014/main" id="{C451C565-1AAE-7751-BB19-A446EE7BEFEE}"/>
              </a:ext>
            </a:extLst>
          </p:cNvPr>
          <p:cNvSpPr txBox="1"/>
          <p:nvPr/>
        </p:nvSpPr>
        <p:spPr>
          <a:xfrm>
            <a:off x="1295400" y="4855188"/>
            <a:ext cx="16036869" cy="3744871"/>
          </a:xfrm>
          <a:prstGeom prst="rect">
            <a:avLst/>
          </a:prstGeom>
          <a:noFill/>
        </p:spPr>
        <p:txBody>
          <a:bodyPr wrap="square">
            <a:spAutoFit/>
          </a:bodyPr>
          <a:lstStyle/>
          <a:p>
            <a:r>
              <a:rPr lang="en-GB" sz="3956" b="1" dirty="0">
                <a:solidFill>
                  <a:srgbClr val="000000"/>
                </a:solidFill>
                <a:latin typeface="Glacial Indifference"/>
              </a:rPr>
              <a:t>Questions</a:t>
            </a:r>
          </a:p>
          <a:p>
            <a:pPr marL="571500" indent="-571500">
              <a:buFont typeface="Arial" panose="020B0604020202020204" pitchFamily="34" charset="0"/>
              <a:buChar char="•"/>
            </a:pPr>
            <a:r>
              <a:rPr lang="en-GB" sz="3956" b="1" u="sng" dirty="0">
                <a:solidFill>
                  <a:srgbClr val="000000"/>
                </a:solidFill>
                <a:latin typeface="Glacial Indifference"/>
              </a:rPr>
              <a:t>What do you think might be wrong with her?</a:t>
            </a:r>
          </a:p>
          <a:p>
            <a:pPr marL="571500" indent="-571500">
              <a:buFont typeface="Arial" panose="020B0604020202020204" pitchFamily="34" charset="0"/>
              <a:buChar char="•"/>
            </a:pPr>
            <a:r>
              <a:rPr lang="en-GB" sz="3956" dirty="0">
                <a:solidFill>
                  <a:srgbClr val="000000"/>
                </a:solidFill>
                <a:latin typeface="Glacial Indifference"/>
              </a:rPr>
              <a:t>What else would you do to make sure?</a:t>
            </a:r>
          </a:p>
          <a:p>
            <a:pPr marL="571500" indent="-571500">
              <a:buFont typeface="Arial" panose="020B0604020202020204" pitchFamily="34" charset="0"/>
              <a:buChar char="•"/>
            </a:pPr>
            <a:r>
              <a:rPr lang="en-GB" sz="3956" dirty="0">
                <a:solidFill>
                  <a:srgbClr val="000000"/>
                </a:solidFill>
                <a:latin typeface="Glacial Indifference"/>
              </a:rPr>
              <a:t>What treatment would you give her?</a:t>
            </a:r>
          </a:p>
          <a:p>
            <a:pPr marL="571500" indent="-571500">
              <a:buFont typeface="Arial" panose="020B0604020202020204" pitchFamily="34" charset="0"/>
              <a:buChar char="•"/>
            </a:pPr>
            <a:r>
              <a:rPr lang="en-GB" sz="3956" dirty="0">
                <a:solidFill>
                  <a:srgbClr val="000000"/>
                </a:solidFill>
                <a:latin typeface="Glacial Indifference"/>
              </a:rPr>
              <a:t>Would this cure her?</a:t>
            </a:r>
          </a:p>
          <a:p>
            <a:pPr marL="571500" indent="-571500">
              <a:buFont typeface="Arial" panose="020B0604020202020204" pitchFamily="34" charset="0"/>
              <a:buChar char="•"/>
            </a:pPr>
            <a:r>
              <a:rPr lang="en-GB" sz="3956" dirty="0">
                <a:solidFill>
                  <a:srgbClr val="000000"/>
                </a:solidFill>
                <a:latin typeface="Glacial Indifference"/>
              </a:rPr>
              <a:t>What else might need to be done?</a:t>
            </a:r>
          </a:p>
        </p:txBody>
      </p:sp>
    </p:spTree>
    <p:extLst>
      <p:ext uri="{BB962C8B-B14F-4D97-AF65-F5344CB8AC3E}">
        <p14:creationId xmlns:p14="http://schemas.microsoft.com/office/powerpoint/2010/main" val="260011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E3975734-26A7-653A-72C0-5018224446A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45AED90-EB38-2957-29F9-1BDB41076013}"/>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BA70F74C-CE83-18E6-D191-6E74E31FAFD1}"/>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4143C155-D186-A02A-2421-E5B86FEE2F48}"/>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13" name="TextBox 5">
            <a:extLst>
              <a:ext uri="{FF2B5EF4-FFF2-40B4-BE49-F238E27FC236}">
                <a16:creationId xmlns:a16="http://schemas.microsoft.com/office/drawing/2014/main" id="{4CE69434-784A-275D-9BE3-9F48A69486D9}"/>
              </a:ext>
            </a:extLst>
          </p:cNvPr>
          <p:cNvSpPr txBox="1"/>
          <p:nvPr/>
        </p:nvSpPr>
        <p:spPr>
          <a:xfrm>
            <a:off x="1295400" y="1078184"/>
            <a:ext cx="9710017" cy="859827"/>
          </a:xfrm>
          <a:prstGeom prst="rect">
            <a:avLst/>
          </a:prstGeom>
        </p:spPr>
        <p:txBody>
          <a:bodyPr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At the sexual health clinic 7</a:t>
            </a:r>
          </a:p>
        </p:txBody>
      </p:sp>
      <p:sp>
        <p:nvSpPr>
          <p:cNvPr id="7" name="TextBox 6">
            <a:extLst>
              <a:ext uri="{FF2B5EF4-FFF2-40B4-BE49-F238E27FC236}">
                <a16:creationId xmlns:a16="http://schemas.microsoft.com/office/drawing/2014/main" id="{6831ADAB-6ADE-E5B0-E2D1-3C05BC39FA49}"/>
              </a:ext>
            </a:extLst>
          </p:cNvPr>
          <p:cNvSpPr txBox="1"/>
          <p:nvPr/>
        </p:nvSpPr>
        <p:spPr>
          <a:xfrm>
            <a:off x="1295400" y="1935085"/>
            <a:ext cx="16036869" cy="2554545"/>
          </a:xfrm>
          <a:prstGeom prst="rect">
            <a:avLst/>
          </a:prstGeom>
          <a:noFill/>
        </p:spPr>
        <p:txBody>
          <a:bodyPr wrap="square">
            <a:spAutoFit/>
          </a:bodyPr>
          <a:lstStyle/>
          <a:p>
            <a:r>
              <a:rPr lang="en-GB" sz="4000" dirty="0">
                <a:solidFill>
                  <a:srgbClr val="000000"/>
                </a:solidFill>
                <a:latin typeface="Glacial Indifference"/>
              </a:rPr>
              <a:t>Simon (not his real name) is about 19, on his own and looks very nervous.</a:t>
            </a:r>
          </a:p>
          <a:p>
            <a:endParaRPr lang="en-GB" sz="4000" dirty="0">
              <a:solidFill>
                <a:srgbClr val="000000"/>
              </a:solidFill>
              <a:latin typeface="Glacial Indifference"/>
            </a:endParaRPr>
          </a:p>
          <a:p>
            <a:r>
              <a:rPr lang="en-GB" sz="4000" dirty="0">
                <a:solidFill>
                  <a:srgbClr val="000000"/>
                </a:solidFill>
                <a:latin typeface="Glacial Indifference"/>
              </a:rPr>
              <a:t>He says: “</a:t>
            </a:r>
            <a:r>
              <a:rPr lang="en-GB" sz="4000" i="1" dirty="0">
                <a:solidFill>
                  <a:srgbClr val="000000"/>
                </a:solidFill>
                <a:latin typeface="Glacial Indifference"/>
              </a:rPr>
              <a:t>I keep leaking stuff from down there. It just won’t stop, and when I pee it burns.”</a:t>
            </a:r>
          </a:p>
        </p:txBody>
      </p:sp>
      <p:sp>
        <p:nvSpPr>
          <p:cNvPr id="8" name="TextBox 7">
            <a:extLst>
              <a:ext uri="{FF2B5EF4-FFF2-40B4-BE49-F238E27FC236}">
                <a16:creationId xmlns:a16="http://schemas.microsoft.com/office/drawing/2014/main" id="{8D4A752E-1F45-47B8-A78B-47A24D96A44E}"/>
              </a:ext>
            </a:extLst>
          </p:cNvPr>
          <p:cNvSpPr txBox="1"/>
          <p:nvPr/>
        </p:nvSpPr>
        <p:spPr>
          <a:xfrm>
            <a:off x="1295400" y="4813273"/>
            <a:ext cx="16036869" cy="4353628"/>
          </a:xfrm>
          <a:prstGeom prst="rect">
            <a:avLst/>
          </a:prstGeom>
          <a:noFill/>
        </p:spPr>
        <p:txBody>
          <a:bodyPr wrap="square">
            <a:spAutoFit/>
          </a:bodyPr>
          <a:lstStyle/>
          <a:p>
            <a:r>
              <a:rPr lang="en-GB" sz="3956" b="1" dirty="0">
                <a:solidFill>
                  <a:srgbClr val="000000"/>
                </a:solidFill>
                <a:latin typeface="Glacial Indifference"/>
              </a:rPr>
              <a:t>Questions</a:t>
            </a:r>
          </a:p>
          <a:p>
            <a:pPr marL="571500" indent="-571500">
              <a:buFont typeface="Arial" panose="020B0604020202020204" pitchFamily="34" charset="0"/>
              <a:buChar char="•"/>
            </a:pPr>
            <a:r>
              <a:rPr lang="en-GB" sz="3956" dirty="0">
                <a:solidFill>
                  <a:srgbClr val="000000"/>
                </a:solidFill>
                <a:latin typeface="Glacial Indifference"/>
              </a:rPr>
              <a:t>Does he have to give his real name?</a:t>
            </a:r>
          </a:p>
          <a:p>
            <a:pPr marL="571500" indent="-571500">
              <a:buFont typeface="Arial" panose="020B0604020202020204" pitchFamily="34" charset="0"/>
              <a:buChar char="•"/>
            </a:pPr>
            <a:r>
              <a:rPr lang="en-GB" sz="3956" b="1" u="sng" dirty="0">
                <a:solidFill>
                  <a:srgbClr val="000000"/>
                </a:solidFill>
                <a:latin typeface="Glacial Indifference"/>
              </a:rPr>
              <a:t>What could he have wrong with him?</a:t>
            </a:r>
          </a:p>
          <a:p>
            <a:pPr marL="571500" indent="-571500">
              <a:buFont typeface="Arial" panose="020B0604020202020204" pitchFamily="34" charset="0"/>
              <a:buChar char="•"/>
            </a:pPr>
            <a:r>
              <a:rPr lang="en-GB" sz="3956" dirty="0">
                <a:solidFill>
                  <a:srgbClr val="000000"/>
                </a:solidFill>
                <a:latin typeface="Glacial Indifference"/>
              </a:rPr>
              <a:t>What else would you do to make sure?</a:t>
            </a:r>
          </a:p>
          <a:p>
            <a:pPr marL="571500" indent="-571500">
              <a:buFont typeface="Arial" panose="020B0604020202020204" pitchFamily="34" charset="0"/>
              <a:buChar char="•"/>
            </a:pPr>
            <a:r>
              <a:rPr lang="en-GB" sz="3956" dirty="0">
                <a:solidFill>
                  <a:srgbClr val="000000"/>
                </a:solidFill>
                <a:latin typeface="Glacial Indifference"/>
              </a:rPr>
              <a:t>What treatment would you give him?</a:t>
            </a:r>
          </a:p>
          <a:p>
            <a:pPr marL="571500" indent="-571500">
              <a:buFont typeface="Arial" panose="020B0604020202020204" pitchFamily="34" charset="0"/>
              <a:buChar char="•"/>
            </a:pPr>
            <a:r>
              <a:rPr lang="en-GB" sz="3956" dirty="0">
                <a:solidFill>
                  <a:srgbClr val="000000"/>
                </a:solidFill>
                <a:latin typeface="Glacial Indifference"/>
              </a:rPr>
              <a:t>Would this cure him?</a:t>
            </a:r>
          </a:p>
          <a:p>
            <a:pPr marL="571500" indent="-571500">
              <a:buFont typeface="Arial" panose="020B0604020202020204" pitchFamily="34" charset="0"/>
              <a:buChar char="•"/>
            </a:pPr>
            <a:r>
              <a:rPr lang="en-GB" sz="3956" dirty="0">
                <a:solidFill>
                  <a:srgbClr val="000000"/>
                </a:solidFill>
                <a:latin typeface="Glacial Indifference"/>
              </a:rPr>
              <a:t>What else might need to be done?</a:t>
            </a:r>
          </a:p>
        </p:txBody>
      </p:sp>
      <p:pic>
        <p:nvPicPr>
          <p:cNvPr id="9" name="Picture 8" descr="Person with orange hair">
            <a:extLst>
              <a:ext uri="{FF2B5EF4-FFF2-40B4-BE49-F238E27FC236}">
                <a16:creationId xmlns:a16="http://schemas.microsoft.com/office/drawing/2014/main" id="{E890D52B-D365-93B9-9FB1-3D34348E4987}"/>
              </a:ext>
            </a:extLst>
          </p:cNvPr>
          <p:cNvPicPr>
            <a:picLocks noChangeAspect="1"/>
          </p:cNvPicPr>
          <p:nvPr/>
        </p:nvPicPr>
        <p:blipFill>
          <a:blip r:embed="rId3" cstate="print">
            <a:extLst>
              <a:ext uri="{28A0092B-C50C-407E-A947-70E740481C1C}">
                <a14:useLocalDpi xmlns:a14="http://schemas.microsoft.com/office/drawing/2010/main" val="0"/>
              </a:ext>
            </a:extLst>
          </a:blip>
          <a:srcRect l="31099"/>
          <a:stretch>
            <a:fillRect/>
          </a:stretch>
        </p:blipFill>
        <p:spPr>
          <a:xfrm>
            <a:off x="12062591" y="4261904"/>
            <a:ext cx="4895850" cy="4940469"/>
          </a:xfrm>
          <a:prstGeom prst="rect">
            <a:avLst/>
          </a:prstGeom>
        </p:spPr>
      </p:pic>
    </p:spTree>
    <p:extLst>
      <p:ext uri="{BB962C8B-B14F-4D97-AF65-F5344CB8AC3E}">
        <p14:creationId xmlns:p14="http://schemas.microsoft.com/office/powerpoint/2010/main" val="45344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graphicFrame>
        <p:nvGraphicFramePr>
          <p:cNvPr id="7" name="Table 5">
            <a:extLst>
              <a:ext uri="{FF2B5EF4-FFF2-40B4-BE49-F238E27FC236}">
                <a16:creationId xmlns:a16="http://schemas.microsoft.com/office/drawing/2014/main" id="{BEBF7B4B-6C31-F3AC-D701-632305752D0E}"/>
              </a:ext>
            </a:extLst>
          </p:cNvPr>
          <p:cNvGraphicFramePr>
            <a:graphicFrameLocks noGrp="1"/>
          </p:cNvGraphicFramePr>
          <p:nvPr>
            <p:extLst>
              <p:ext uri="{D42A27DB-BD31-4B8C-83A1-F6EECF244321}">
                <p14:modId xmlns:p14="http://schemas.microsoft.com/office/powerpoint/2010/main" val="344798890"/>
              </p:ext>
            </p:extLst>
          </p:nvPr>
        </p:nvGraphicFramePr>
        <p:xfrm>
          <a:off x="838200" y="654327"/>
          <a:ext cx="16814126" cy="8900593"/>
        </p:xfrm>
        <a:graphic>
          <a:graphicData uri="http://schemas.openxmlformats.org/drawingml/2006/table">
            <a:tbl>
              <a:tblPr/>
              <a:tblGrid>
                <a:gridCol w="3053981">
                  <a:extLst>
                    <a:ext uri="{9D8B030D-6E8A-4147-A177-3AD203B41FA5}">
                      <a16:colId xmlns:a16="http://schemas.microsoft.com/office/drawing/2014/main" val="20000"/>
                    </a:ext>
                  </a:extLst>
                </a:gridCol>
                <a:gridCol w="12338419">
                  <a:extLst>
                    <a:ext uri="{9D8B030D-6E8A-4147-A177-3AD203B41FA5}">
                      <a16:colId xmlns:a16="http://schemas.microsoft.com/office/drawing/2014/main" val="20001"/>
                    </a:ext>
                  </a:extLst>
                </a:gridCol>
                <a:gridCol w="1421726">
                  <a:extLst>
                    <a:ext uri="{9D8B030D-6E8A-4147-A177-3AD203B41FA5}">
                      <a16:colId xmlns:a16="http://schemas.microsoft.com/office/drawing/2014/main" val="20002"/>
                    </a:ext>
                  </a:extLst>
                </a:gridCol>
              </a:tblGrid>
              <a:tr h="803226">
                <a:tc>
                  <a:txBody>
                    <a:bodyPr/>
                    <a:lstStyle/>
                    <a:p>
                      <a:pPr algn="ctr">
                        <a:lnSpc>
                          <a:spcPts val="2799"/>
                        </a:lnSpc>
                        <a:defRPr/>
                      </a:pPr>
                      <a:r>
                        <a:rPr lang="en-US" sz="2000" b="1" dirty="0">
                          <a:solidFill>
                            <a:srgbClr val="000000"/>
                          </a:solidFill>
                          <a:latin typeface="Glacial Indifference" panose="020B0604020202020204" charset="0"/>
                          <a:ea typeface="Canva Sans Bold"/>
                          <a:cs typeface="Canva Sans Bold"/>
                          <a:sym typeface="Canva Sans Bold"/>
                        </a:rPr>
                        <a:t>Activity</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99"/>
                        </a:lnSpc>
                        <a:defRPr/>
                      </a:pPr>
                      <a:r>
                        <a:rPr lang="en-US" sz="2000" b="1" dirty="0">
                          <a:solidFill>
                            <a:srgbClr val="000000"/>
                          </a:solidFill>
                          <a:latin typeface="Glacial Indifference" panose="020B0604020202020204" charset="0"/>
                          <a:ea typeface="Canva Sans Bold"/>
                          <a:cs typeface="Canva Sans Bold"/>
                          <a:sym typeface="Canva Sans Bold"/>
                        </a:rPr>
                        <a:t>Description</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99"/>
                        </a:lnSpc>
                        <a:defRPr/>
                      </a:pPr>
                      <a:r>
                        <a:rPr lang="en-US" sz="2000" b="1" dirty="0">
                          <a:solidFill>
                            <a:srgbClr val="000000"/>
                          </a:solidFill>
                          <a:latin typeface="Glacial Indifference" panose="020B0604020202020204" charset="0"/>
                          <a:ea typeface="Canva Sans Bold"/>
                          <a:cs typeface="Canva Sans Bold"/>
                          <a:sym typeface="Canva Sans Bold"/>
                        </a:rPr>
                        <a:t>Timing</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8712">
                <a:tc>
                  <a:txBody>
                    <a:bodyPr/>
                    <a:lstStyle/>
                    <a:p>
                      <a:pPr algn="ctr">
                        <a:lnSpc>
                          <a:spcPts val="2520"/>
                        </a:lnSpc>
                        <a:defRPr/>
                      </a:pPr>
                      <a:r>
                        <a:rPr lang="en-US" sz="2000">
                          <a:solidFill>
                            <a:srgbClr val="000000"/>
                          </a:solidFill>
                          <a:latin typeface="Glacial Indifference" panose="020B0604020202020204" charset="0"/>
                          <a:ea typeface="Canva Sans"/>
                          <a:cs typeface="Canva Sans"/>
                          <a:sym typeface="Canva Sans"/>
                        </a:rPr>
                        <a:t>Introduction</a:t>
                      </a:r>
                      <a:endParaRPr lang="en-US" sz="200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ts val="2520"/>
                        </a:lnSpc>
                        <a:defRPr/>
                      </a:pPr>
                      <a:r>
                        <a:rPr lang="en-US" sz="2000" kern="1200" dirty="0">
                          <a:solidFill>
                            <a:schemeClr val="tx1"/>
                          </a:solidFill>
                          <a:latin typeface="Glacial Indifference" panose="020B0604020202020204" charset="0"/>
                          <a:ea typeface="+mn-ea"/>
                          <a:cs typeface="+mn-cs"/>
                          <a:sym typeface="Canva Sans"/>
                        </a:rPr>
                        <a:t>Ask students to complete the ‘do it now’ task. Introduce learning objectives, revisit class agreements, and the ‘Do it now’ answers on slide 7</a:t>
                      </a:r>
                      <a:endParaRPr lang="en-US" sz="2000" kern="1200" dirty="0">
                        <a:solidFill>
                          <a:schemeClr val="tx1"/>
                        </a:solidFill>
                        <a:latin typeface="Glacial Indifference" panose="020B0604020202020204" charset="0"/>
                        <a:ea typeface="+mn-ea"/>
                        <a:cs typeface="+mn-c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2000" dirty="0">
                          <a:solidFill>
                            <a:srgbClr val="000000"/>
                          </a:solidFill>
                          <a:latin typeface="Glacial Indifference" panose="020B0604020202020204" charset="0"/>
                          <a:ea typeface="Canva Sans"/>
                          <a:cs typeface="Canva Sans"/>
                          <a:sym typeface="Canva Sans"/>
                        </a:rPr>
                        <a:t>5 mins</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algn="ctr">
                        <a:lnSpc>
                          <a:spcPts val="2520"/>
                        </a:lnSpc>
                        <a:defRPr/>
                      </a:pPr>
                      <a:r>
                        <a:rPr lang="en-US" sz="2000" dirty="0">
                          <a:solidFill>
                            <a:srgbClr val="000000"/>
                          </a:solidFill>
                          <a:latin typeface="Glacial Indifference" panose="020B0604020202020204" charset="0"/>
                          <a:cs typeface="Canva Sans"/>
                          <a:sym typeface="Canva Sans"/>
                        </a:rPr>
                        <a:t>STI ‘Myth-buster’ video </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GB" sz="2000" dirty="0">
                          <a:latin typeface="Glacial Indifference" panose="020B0604020202020204" charset="0"/>
                        </a:rPr>
                        <a:t>The video is 4’ 15” in duration. Having played the video, please encourage class discussion.</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2000" dirty="0">
                          <a:solidFill>
                            <a:srgbClr val="000000"/>
                          </a:solidFill>
                          <a:latin typeface="Glacial Indifference" panose="020B0604020202020204" charset="0"/>
                          <a:ea typeface="Canva Sans"/>
                          <a:cs typeface="Canva Sans"/>
                          <a:sym typeface="Canva Sans"/>
                        </a:rPr>
                        <a:t>5-10 mins</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68680">
                <a:tc>
                  <a:txBody>
                    <a:bodyPr/>
                    <a:lstStyle/>
                    <a:p>
                      <a:pPr algn="ctr">
                        <a:lnSpc>
                          <a:spcPts val="2520"/>
                        </a:lnSpc>
                        <a:defRPr/>
                      </a:pPr>
                      <a:r>
                        <a:rPr lang="en-US" sz="2000" dirty="0">
                          <a:solidFill>
                            <a:srgbClr val="000000"/>
                          </a:solidFill>
                          <a:latin typeface="Glacial Indifference" panose="020B0604020202020204" charset="0"/>
                          <a:cs typeface="Canva Sans"/>
                          <a:sym typeface="Canva Sans"/>
                        </a:rPr>
                        <a:t>True or False</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20"/>
                        </a:lnSpc>
                        <a:defRPr/>
                      </a:pPr>
                      <a:r>
                        <a:rPr lang="en-US" sz="2000" kern="1200" dirty="0">
                          <a:solidFill>
                            <a:srgbClr val="000000"/>
                          </a:solidFill>
                          <a:latin typeface="Glacial Indifference" panose="020B0604020202020204" charset="0"/>
                          <a:cs typeface="Canva Sans"/>
                        </a:rPr>
                        <a:t>Students work in small groups or as a whole class to decide whether the statement is true or false. Full notes for each question are in the notes section below the PowerPoint slide.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2000" dirty="0">
                          <a:solidFill>
                            <a:srgbClr val="000000"/>
                          </a:solidFill>
                          <a:latin typeface="Glacial Indifference" panose="020B0604020202020204" charset="0"/>
                          <a:ea typeface="Canva Sans"/>
                          <a:cs typeface="Canva Sans"/>
                          <a:sym typeface="Canva Sans"/>
                        </a:rPr>
                        <a:t>10 mins</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75792">
                <a:tc>
                  <a:txBody>
                    <a:bodyPr/>
                    <a:lstStyle/>
                    <a:p>
                      <a:pPr algn="ctr">
                        <a:lnSpc>
                          <a:spcPts val="2520"/>
                        </a:lnSpc>
                        <a:defRPr/>
                      </a:pPr>
                      <a:r>
                        <a:rPr lang="en-US" sz="2000" dirty="0">
                          <a:solidFill>
                            <a:srgbClr val="000000"/>
                          </a:solidFill>
                          <a:latin typeface="Glacial Indifference" panose="020B0604020202020204" charset="0"/>
                          <a:cs typeface="Canva Sans"/>
                          <a:sym typeface="Canva Sans"/>
                        </a:rPr>
                        <a:t>Contact tracing</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19"/>
                        </a:lnSpc>
                        <a:defRPr/>
                      </a:pPr>
                      <a:r>
                        <a:rPr lang="en-US" sz="2000" dirty="0">
                          <a:latin typeface="Glacial Indifference" panose="020B0604020202020204" charset="0"/>
                        </a:rPr>
                        <a:t>This uses a slide from the previous week to identify how many people could be infected with an STI. There is a description of what is meant by. ‘contact tracing.’ in the notes below the slide.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2000" dirty="0">
                          <a:solidFill>
                            <a:srgbClr val="000000"/>
                          </a:solidFill>
                          <a:latin typeface="Glacial Indifference" panose="020B0604020202020204" charset="0"/>
                          <a:ea typeface="Canva Sans"/>
                          <a:cs typeface="Canva Sans"/>
                          <a:sym typeface="Canva Sans"/>
                        </a:rPr>
                        <a:t>2-5 mins</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59104">
                <a:tc>
                  <a:txBody>
                    <a:bodyPr/>
                    <a:lstStyle/>
                    <a:p>
                      <a:pPr algn="ctr">
                        <a:lnSpc>
                          <a:spcPts val="2520"/>
                        </a:lnSpc>
                        <a:defRPr/>
                      </a:pPr>
                      <a:r>
                        <a:rPr lang="en-US" sz="2000" dirty="0">
                          <a:solidFill>
                            <a:srgbClr val="000000"/>
                          </a:solidFill>
                          <a:latin typeface="Glacial Indifference" panose="020B0604020202020204" charset="0"/>
                          <a:cs typeface="Canva Sans"/>
                          <a:sym typeface="Canva Sans"/>
                        </a:rPr>
                        <a:t>At the sexual health clinic (Slides 11-20)</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19"/>
                        </a:lnSpc>
                        <a:defRPr/>
                      </a:pPr>
                      <a:r>
                        <a:rPr lang="en-US" sz="2000" dirty="0">
                          <a:latin typeface="Glacial Indifference" panose="020B0604020202020204" charset="0"/>
                        </a:rPr>
                        <a:t>Please ask students to work in small groups. Each group will have a case study. Please print one copy of each of slides 13-20, or if not printing ensure that students are able to view the slide with their case study and take down some information. Each group will need about 5-10 minutes to prepare (learn about their patient, diagnose, answer question prompts). Groups will then present their case study to the rest of the class. If presenting is a challenge, the whole class can review case studies and answer questions together instead.</a:t>
                      </a:r>
                      <a:endParaRPr lang="en-US" sz="2000" b="1"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2000" dirty="0">
                          <a:solidFill>
                            <a:srgbClr val="000000"/>
                          </a:solidFill>
                          <a:latin typeface="Glacial Indifference" panose="020B0604020202020204" charset="0"/>
                          <a:ea typeface="Canva Sans"/>
                          <a:cs typeface="Canva Sans"/>
                          <a:sym typeface="Canva Sans"/>
                        </a:rPr>
                        <a:t>20 mins</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64742">
                <a:tc>
                  <a:txBody>
                    <a:bodyPr/>
                    <a:lstStyle/>
                    <a:p>
                      <a:pPr algn="ctr">
                        <a:lnSpc>
                          <a:spcPts val="2520"/>
                        </a:lnSpc>
                        <a:defRPr/>
                      </a:pPr>
                      <a:r>
                        <a:rPr lang="en-US" sz="2000" dirty="0">
                          <a:latin typeface="Glacial Indifference" panose="020B0604020202020204" charset="0"/>
                        </a:rPr>
                        <a:t>The handshake activity</a:t>
                      </a:r>
                    </a:p>
                    <a:p>
                      <a:pPr algn="ctr">
                        <a:lnSpc>
                          <a:spcPts val="2520"/>
                        </a:lnSpc>
                        <a:defRPr/>
                      </a:pPr>
                      <a:r>
                        <a:rPr lang="en-US" sz="2000" dirty="0">
                          <a:latin typeface="Glacial Indifference" panose="020B0604020202020204" charset="0"/>
                        </a:rPr>
                        <a:t> (slide 21)</a:t>
                      </a:r>
                    </a:p>
                    <a:p>
                      <a:pPr algn="ctr">
                        <a:lnSpc>
                          <a:spcPts val="2520"/>
                        </a:lnSpc>
                        <a:defRPr/>
                      </a:pPr>
                      <a:r>
                        <a:rPr lang="en-US" sz="2000" dirty="0">
                          <a:highlight>
                            <a:srgbClr val="FFFF00"/>
                          </a:highlight>
                          <a:latin typeface="Glacial Indifference" panose="020B0604020202020204" charset="0"/>
                        </a:rPr>
                        <a:t>Optional/alternative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ts val="2519"/>
                        </a:lnSpc>
                        <a:defRPr/>
                      </a:pPr>
                      <a:r>
                        <a:rPr lang="en-US" sz="2000" kern="1200" dirty="0">
                          <a:solidFill>
                            <a:schemeClr val="tx1"/>
                          </a:solidFill>
                          <a:latin typeface="Glacial Indifference" panose="020B0604020202020204" charset="0"/>
                          <a:ea typeface="+mn-ea"/>
                          <a:cs typeface="+mn-cs"/>
                        </a:rPr>
                        <a:t>If time permits, or if you wish to replace a previous activity, please follow the instructions on the notes on slide 21 to demonstrate how easy, even with just three handshakes, it is to ‘infect’ the whole class! </a:t>
                      </a:r>
                      <a:r>
                        <a:rPr lang="en-US" sz="2000" kern="1200" dirty="0">
                          <a:solidFill>
                            <a:schemeClr val="tx1"/>
                          </a:solidFill>
                          <a:highlight>
                            <a:srgbClr val="FFFF00"/>
                          </a:highlight>
                          <a:latin typeface="Glacial Indifference" panose="020B0604020202020204" charset="0"/>
                          <a:ea typeface="+mn-ea"/>
                          <a:cs typeface="+mn-cs"/>
                        </a:rPr>
                        <a:t>You may wish one student to wear a plastic glove or some other object representing a condom.</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2000" dirty="0">
                          <a:latin typeface="Glacial Indifference" panose="020B0604020202020204" charset="0"/>
                        </a:rPr>
                        <a:t>5 mins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326261"/>
                  </a:ext>
                </a:extLst>
              </a:tr>
              <a:tr h="1064742">
                <a:tc>
                  <a:txBody>
                    <a:bodyPr/>
                    <a:lstStyle/>
                    <a:p>
                      <a:pPr algn="ctr">
                        <a:lnSpc>
                          <a:spcPts val="2520"/>
                        </a:lnSpc>
                        <a:defRPr/>
                      </a:pPr>
                      <a:r>
                        <a:rPr lang="en-US" sz="2000" dirty="0">
                          <a:solidFill>
                            <a:srgbClr val="000000"/>
                          </a:solidFill>
                          <a:latin typeface="Glacial Indifference" panose="020B0604020202020204" charset="0"/>
                          <a:ea typeface="Canva Sans"/>
                          <a:cs typeface="Canva Sans"/>
                          <a:sym typeface="Canva Sans"/>
                        </a:rPr>
                        <a:t>Reflections &amp; Where to get help</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19"/>
                        </a:lnSpc>
                        <a:defRPr/>
                      </a:pPr>
                      <a:r>
                        <a:rPr lang="en-US" sz="2000" dirty="0">
                          <a:latin typeface="Glacial Indifference" panose="020B0604020202020204" charset="0"/>
                        </a:rPr>
                        <a:t>Please ensure the students have time to reflect on slide 22 (the attributes, skills and knowledge they have used, developed or required during this session but please also ensure that you show slides 23 and 24.</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2000" dirty="0">
                          <a:solidFill>
                            <a:srgbClr val="000000"/>
                          </a:solidFill>
                          <a:latin typeface="Glacial Indifference" panose="020B0604020202020204" charset="0"/>
                          <a:ea typeface="Canva Sans"/>
                          <a:cs typeface="Canva Sans"/>
                          <a:sym typeface="Canva Sans"/>
                        </a:rPr>
                        <a:t>5 mins</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BBA06064-DE21-99F7-20E9-F898CE53C34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C62D70D-0E8C-4F05-EBE5-62E1CD1F4017}"/>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F4BB71A2-92D1-19DB-75B4-BE8F01712BCB}"/>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73BED930-72CA-8120-A6F7-094A28FD4106}"/>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13" name="TextBox 5">
            <a:extLst>
              <a:ext uri="{FF2B5EF4-FFF2-40B4-BE49-F238E27FC236}">
                <a16:creationId xmlns:a16="http://schemas.microsoft.com/office/drawing/2014/main" id="{100B90AE-FB68-792B-0BCD-63298D39C5A1}"/>
              </a:ext>
            </a:extLst>
          </p:cNvPr>
          <p:cNvSpPr txBox="1"/>
          <p:nvPr/>
        </p:nvSpPr>
        <p:spPr>
          <a:xfrm>
            <a:off x="1091526" y="1037549"/>
            <a:ext cx="9710017" cy="859827"/>
          </a:xfrm>
          <a:prstGeom prst="rect">
            <a:avLst/>
          </a:prstGeom>
        </p:spPr>
        <p:txBody>
          <a:bodyPr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At the sexual health clinic 8</a:t>
            </a:r>
          </a:p>
        </p:txBody>
      </p:sp>
      <p:pic>
        <p:nvPicPr>
          <p:cNvPr id="6" name="Picture 5" descr="A person in a white shirt&#10;&#10;AI-generated content may be incorrect.">
            <a:extLst>
              <a:ext uri="{FF2B5EF4-FFF2-40B4-BE49-F238E27FC236}">
                <a16:creationId xmlns:a16="http://schemas.microsoft.com/office/drawing/2014/main" id="{504CD727-02BC-678D-76CA-EC17786BE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2200" y="1078184"/>
            <a:ext cx="3200400" cy="4800600"/>
          </a:xfrm>
          <a:prstGeom prst="rect">
            <a:avLst/>
          </a:prstGeom>
        </p:spPr>
      </p:pic>
      <p:sp>
        <p:nvSpPr>
          <p:cNvPr id="7" name="TextBox 6">
            <a:extLst>
              <a:ext uri="{FF2B5EF4-FFF2-40B4-BE49-F238E27FC236}">
                <a16:creationId xmlns:a16="http://schemas.microsoft.com/office/drawing/2014/main" id="{587DBB49-AE65-545B-C0DE-73F1ADA5743B}"/>
              </a:ext>
            </a:extLst>
          </p:cNvPr>
          <p:cNvSpPr txBox="1"/>
          <p:nvPr/>
        </p:nvSpPr>
        <p:spPr>
          <a:xfrm>
            <a:off x="1050360" y="2201211"/>
            <a:ext cx="12268200" cy="2554545"/>
          </a:xfrm>
          <a:prstGeom prst="rect">
            <a:avLst/>
          </a:prstGeom>
          <a:noFill/>
        </p:spPr>
        <p:txBody>
          <a:bodyPr wrap="square">
            <a:spAutoFit/>
          </a:bodyPr>
          <a:lstStyle/>
          <a:p>
            <a:r>
              <a:rPr lang="en-GB" sz="3200" dirty="0">
                <a:solidFill>
                  <a:srgbClr val="000000"/>
                </a:solidFill>
                <a:latin typeface="Glacial Indifference"/>
              </a:rPr>
              <a:t>Amir has come to see you. He’s 25 and on his own.</a:t>
            </a:r>
          </a:p>
          <a:p>
            <a:r>
              <a:rPr lang="en-GB" sz="3200" dirty="0">
                <a:solidFill>
                  <a:srgbClr val="000000"/>
                </a:solidFill>
                <a:latin typeface="Glacial Indifference"/>
              </a:rPr>
              <a:t>He tells you that he went to Spain a couple of months ago and met a girl. He says that everything seemed okay. He got a spot, but it went away. He says: ”</a:t>
            </a:r>
            <a:r>
              <a:rPr lang="en-GB" sz="3200" i="1" dirty="0">
                <a:solidFill>
                  <a:srgbClr val="000000"/>
                </a:solidFill>
                <a:latin typeface="Glacial Indifference"/>
              </a:rPr>
              <a:t>Yesterday I came up in a rash </a:t>
            </a:r>
            <a:r>
              <a:rPr lang="en-GB" sz="3200" dirty="0">
                <a:solidFill>
                  <a:srgbClr val="000000"/>
                </a:solidFill>
                <a:latin typeface="Glacial Indifference"/>
              </a:rPr>
              <a:t>(he shows you his hands) and </a:t>
            </a:r>
            <a:r>
              <a:rPr lang="en-GB" sz="3200" i="1" dirty="0">
                <a:solidFill>
                  <a:srgbClr val="000000"/>
                </a:solidFill>
                <a:latin typeface="Glacial Indifference"/>
              </a:rPr>
              <a:t>my GP said I should come to see you.”</a:t>
            </a:r>
          </a:p>
        </p:txBody>
      </p:sp>
      <p:sp>
        <p:nvSpPr>
          <p:cNvPr id="8" name="TextBox 7">
            <a:extLst>
              <a:ext uri="{FF2B5EF4-FFF2-40B4-BE49-F238E27FC236}">
                <a16:creationId xmlns:a16="http://schemas.microsoft.com/office/drawing/2014/main" id="{43B1A10D-B985-BD5C-430F-F99FAD0C4F0D}"/>
              </a:ext>
            </a:extLst>
          </p:cNvPr>
          <p:cNvSpPr txBox="1"/>
          <p:nvPr/>
        </p:nvSpPr>
        <p:spPr>
          <a:xfrm>
            <a:off x="1073133" y="4923413"/>
            <a:ext cx="16611600" cy="4353628"/>
          </a:xfrm>
          <a:prstGeom prst="rect">
            <a:avLst/>
          </a:prstGeom>
          <a:noFill/>
        </p:spPr>
        <p:txBody>
          <a:bodyPr wrap="square">
            <a:spAutoFit/>
          </a:bodyPr>
          <a:lstStyle/>
          <a:p>
            <a:r>
              <a:rPr lang="en-GB" sz="3956" b="1" dirty="0">
                <a:solidFill>
                  <a:srgbClr val="000000"/>
                </a:solidFill>
                <a:latin typeface="Glacial Indifference"/>
              </a:rPr>
              <a:t>Questions</a:t>
            </a:r>
          </a:p>
          <a:p>
            <a:pPr marL="571500" indent="-571500">
              <a:buFont typeface="Arial" panose="020B0604020202020204" pitchFamily="34" charset="0"/>
              <a:buChar char="•"/>
            </a:pPr>
            <a:r>
              <a:rPr lang="en-GB" sz="3956" dirty="0">
                <a:solidFill>
                  <a:srgbClr val="000000"/>
                </a:solidFill>
                <a:latin typeface="Glacial Indifference"/>
              </a:rPr>
              <a:t>Why might you ask him about Spain?</a:t>
            </a:r>
          </a:p>
          <a:p>
            <a:pPr marL="571500" indent="-571500">
              <a:buFont typeface="Arial" panose="020B0604020202020204" pitchFamily="34" charset="0"/>
              <a:buChar char="•"/>
            </a:pPr>
            <a:r>
              <a:rPr lang="en-GB" sz="3956" b="1" u="sng" dirty="0">
                <a:solidFill>
                  <a:srgbClr val="000000"/>
                </a:solidFill>
                <a:latin typeface="Glacial Indifference"/>
              </a:rPr>
              <a:t>What could he have wrong with him?</a:t>
            </a:r>
          </a:p>
          <a:p>
            <a:pPr marL="571500" indent="-571500">
              <a:buFont typeface="Arial" panose="020B0604020202020204" pitchFamily="34" charset="0"/>
              <a:buChar char="•"/>
            </a:pPr>
            <a:r>
              <a:rPr lang="en-GB" sz="3956" dirty="0">
                <a:solidFill>
                  <a:srgbClr val="000000"/>
                </a:solidFill>
                <a:latin typeface="Glacial Indifference"/>
              </a:rPr>
              <a:t>What else would you do to make sure?</a:t>
            </a:r>
          </a:p>
          <a:p>
            <a:pPr marL="571500" indent="-571500">
              <a:buFont typeface="Arial" panose="020B0604020202020204" pitchFamily="34" charset="0"/>
              <a:buChar char="•"/>
            </a:pPr>
            <a:r>
              <a:rPr lang="en-GB" sz="3956" dirty="0">
                <a:solidFill>
                  <a:srgbClr val="000000"/>
                </a:solidFill>
                <a:latin typeface="Glacial Indifference"/>
              </a:rPr>
              <a:t>What treatment would you give him?</a:t>
            </a:r>
          </a:p>
          <a:p>
            <a:pPr marL="571500" indent="-571500">
              <a:buFont typeface="Arial" panose="020B0604020202020204" pitchFamily="34" charset="0"/>
              <a:buChar char="•"/>
            </a:pPr>
            <a:r>
              <a:rPr lang="en-GB" sz="3956" dirty="0">
                <a:solidFill>
                  <a:srgbClr val="000000"/>
                </a:solidFill>
                <a:latin typeface="Glacial Indifference"/>
              </a:rPr>
              <a:t>Would this cure him?</a:t>
            </a:r>
          </a:p>
          <a:p>
            <a:pPr marL="571500" indent="-571500">
              <a:buFont typeface="Arial" panose="020B0604020202020204" pitchFamily="34" charset="0"/>
              <a:buChar char="•"/>
            </a:pPr>
            <a:r>
              <a:rPr lang="en-GB" sz="3956" dirty="0">
                <a:solidFill>
                  <a:srgbClr val="000000"/>
                </a:solidFill>
                <a:latin typeface="Glacial Indifference"/>
              </a:rPr>
              <a:t>Is there anything else you should do?</a:t>
            </a:r>
          </a:p>
        </p:txBody>
      </p:sp>
    </p:spTree>
    <p:extLst>
      <p:ext uri="{BB962C8B-B14F-4D97-AF65-F5344CB8AC3E}">
        <p14:creationId xmlns:p14="http://schemas.microsoft.com/office/powerpoint/2010/main" val="179603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10278C19-CBD3-5079-E48F-E7CB1C01C89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BCFF260-535F-2406-0CF6-24ED1F1634E3}"/>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8E4C119C-E402-E787-57F6-DEC100224587}"/>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EF4A1552-2A5E-78CD-375C-75E5CBC602DF}"/>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13" name="TextBox 5">
            <a:extLst>
              <a:ext uri="{FF2B5EF4-FFF2-40B4-BE49-F238E27FC236}">
                <a16:creationId xmlns:a16="http://schemas.microsoft.com/office/drawing/2014/main" id="{F2719B31-6217-BE3E-8B16-FF3491D9955C}"/>
              </a:ext>
            </a:extLst>
          </p:cNvPr>
          <p:cNvSpPr txBox="1"/>
          <p:nvPr/>
        </p:nvSpPr>
        <p:spPr>
          <a:xfrm>
            <a:off x="891426" y="999873"/>
            <a:ext cx="9710017" cy="856901"/>
          </a:xfrm>
          <a:prstGeom prst="rect">
            <a:avLst/>
          </a:prstGeom>
        </p:spPr>
        <p:txBody>
          <a:bodyPr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The hand-shake activity</a:t>
            </a:r>
          </a:p>
        </p:txBody>
      </p:sp>
      <p:pic>
        <p:nvPicPr>
          <p:cNvPr id="6" name="Picture 5" descr="A group of people in a classroom shaking hands&#10;&#10;AI-generated content may be incorrect.">
            <a:extLst>
              <a:ext uri="{FF2B5EF4-FFF2-40B4-BE49-F238E27FC236}">
                <a16:creationId xmlns:a16="http://schemas.microsoft.com/office/drawing/2014/main" id="{84A218BE-F644-E013-C8BA-844280DA7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926" y="1506634"/>
            <a:ext cx="7874000" cy="7874000"/>
          </a:xfrm>
          <a:prstGeom prst="rect">
            <a:avLst/>
          </a:prstGeom>
        </p:spPr>
      </p:pic>
      <p:sp>
        <p:nvSpPr>
          <p:cNvPr id="7" name="TextBox 6">
            <a:extLst>
              <a:ext uri="{FF2B5EF4-FFF2-40B4-BE49-F238E27FC236}">
                <a16:creationId xmlns:a16="http://schemas.microsoft.com/office/drawing/2014/main" id="{405847E4-BADD-8113-2591-8E40CCEC7040}"/>
              </a:ext>
            </a:extLst>
          </p:cNvPr>
          <p:cNvSpPr txBox="1"/>
          <p:nvPr/>
        </p:nvSpPr>
        <p:spPr>
          <a:xfrm>
            <a:off x="977260" y="2338573"/>
            <a:ext cx="8203526" cy="5016758"/>
          </a:xfrm>
          <a:prstGeom prst="rect">
            <a:avLst/>
          </a:prstGeom>
          <a:noFill/>
        </p:spPr>
        <p:txBody>
          <a:bodyPr wrap="square" rtlCol="0">
            <a:spAutoFit/>
          </a:bodyPr>
          <a:lstStyle/>
          <a:p>
            <a:r>
              <a:rPr lang="en-GB" sz="3600" dirty="0">
                <a:latin typeface="Glacial Indifference" panose="020B0604020202020204" charset="0"/>
              </a:rPr>
              <a:t>Please stand and be ready to shake hands.</a:t>
            </a:r>
          </a:p>
          <a:p>
            <a:endParaRPr lang="en-GB" sz="1600" dirty="0">
              <a:latin typeface="Glacial Indifference" panose="020B0604020202020204" charset="0"/>
            </a:endParaRPr>
          </a:p>
          <a:p>
            <a:r>
              <a:rPr lang="en-GB" sz="3600" dirty="0">
                <a:latin typeface="Glacial Indifference" panose="020B0604020202020204" charset="0"/>
              </a:rPr>
              <a:t>When the teacher tells you to begin, please shake hands with someone,</a:t>
            </a:r>
          </a:p>
          <a:p>
            <a:r>
              <a:rPr lang="en-GB" sz="3600" dirty="0">
                <a:latin typeface="Glacial Indifference" panose="020B0604020202020204" charset="0"/>
              </a:rPr>
              <a:t>then mingle, and shake hands again, </a:t>
            </a:r>
          </a:p>
          <a:p>
            <a:r>
              <a:rPr lang="en-GB" sz="3600" dirty="0">
                <a:latin typeface="Glacial Indifference" panose="020B0604020202020204" charset="0"/>
              </a:rPr>
              <a:t>mingle and shake hands again. </a:t>
            </a:r>
          </a:p>
          <a:p>
            <a:r>
              <a:rPr lang="en-GB" sz="3600" b="1" dirty="0">
                <a:latin typeface="Glacial Indifference" panose="020B0604020202020204" charset="0"/>
              </a:rPr>
              <a:t>Remember who you shook hands with.</a:t>
            </a:r>
          </a:p>
          <a:p>
            <a:endParaRPr lang="en-GB" sz="1600" dirty="0">
              <a:latin typeface="Glacial Indifference" panose="020B0604020202020204" charset="0"/>
            </a:endParaRPr>
          </a:p>
          <a:p>
            <a:r>
              <a:rPr lang="en-GB" sz="3600" dirty="0">
                <a:latin typeface="Glacial Indifference" panose="020B0604020202020204" charset="0"/>
              </a:rPr>
              <a:t>Let’s see what happens!</a:t>
            </a:r>
          </a:p>
        </p:txBody>
      </p:sp>
    </p:spTree>
    <p:extLst>
      <p:ext uri="{BB962C8B-B14F-4D97-AF65-F5344CB8AC3E}">
        <p14:creationId xmlns:p14="http://schemas.microsoft.com/office/powerpoint/2010/main" val="304003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6253988" cy="3404825"/>
            </a:xfrm>
            <a:prstGeom prst="rect">
              <a:avLst/>
            </a:prstGeom>
          </p:spPr>
          <p:txBody>
            <a:bodyPr lIns="50800" tIns="50800" rIns="50800" bIns="50800" rtlCol="0" anchor="ctr"/>
            <a:lstStyle/>
            <a:p>
              <a:pPr marL="0" marR="0" lvl="0" indent="0" algn="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199971" y="3163644"/>
            <a:ext cx="4374135" cy="4830872"/>
          </a:xfrm>
          <a:custGeom>
            <a:avLst/>
            <a:gdLst/>
            <a:ahLst/>
            <a:cxnLst/>
            <a:rect l="l" t="t" r="r" b="b"/>
            <a:pathLst>
              <a:path w="4374135" h="4830872">
                <a:moveTo>
                  <a:pt x="0" y="0"/>
                </a:moveTo>
                <a:lnTo>
                  <a:pt x="4374135" y="0"/>
                </a:lnTo>
                <a:lnTo>
                  <a:pt x="4374135" y="4830872"/>
                </a:lnTo>
                <a:lnTo>
                  <a:pt x="0" y="4830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6403153" y="3003662"/>
            <a:ext cx="10584306" cy="1690436"/>
          </a:xfrm>
          <a:prstGeom prst="rect">
            <a:avLst/>
          </a:prstGeom>
        </p:spPr>
        <p:txBody>
          <a:bodyPr lIns="0" tIns="0" rIns="0" bIns="0" rtlCol="0" anchor="t">
            <a:spAutoFit/>
          </a:bodyPr>
          <a:lstStyle/>
          <a:p>
            <a:pPr marL="0" marR="0" lvl="0" indent="0" algn="just" defTabSz="914400" rtl="0" eaLnBrk="1" fontAlgn="auto" latinLnBrk="0" hangingPunct="1">
              <a:lnSpc>
                <a:spcPts val="6548"/>
              </a:lnSpc>
              <a:spcBef>
                <a:spcPts val="0"/>
              </a:spcBef>
              <a:spcAft>
                <a:spcPts val="0"/>
              </a:spcAft>
              <a:buClrTx/>
              <a:buSzTx/>
              <a:buFontTx/>
              <a:buNone/>
              <a:tabLst/>
              <a:defRPr/>
            </a:pPr>
            <a:r>
              <a:rPr kumimoji="0" lang="en-US" sz="6236" b="0" i="0" u="none" strike="noStrike" kern="1200" cap="none" spc="0" normalizeH="0" baseline="0" noProof="0">
                <a:ln>
                  <a:noFill/>
                </a:ln>
                <a:solidFill>
                  <a:srgbClr val="000000"/>
                </a:solidFill>
                <a:effectLst/>
                <a:uLnTx/>
                <a:uFillTx/>
                <a:latin typeface="Glacial Indifference"/>
                <a:ea typeface="Glacial Indifference"/>
                <a:cs typeface="Glacial Indifference"/>
                <a:sym typeface="Glacial Indifference"/>
              </a:rPr>
              <a:t>Let’s </a:t>
            </a:r>
            <a:r>
              <a:rPr kumimoji="0" lang="en-US" sz="6236" b="1" i="0" u="none" strike="noStrike" kern="1200" cap="none" spc="0" normalizeH="0" baseline="0" noProof="0">
                <a:ln>
                  <a:noFill/>
                </a:ln>
                <a:solidFill>
                  <a:srgbClr val="FF3131"/>
                </a:solidFill>
                <a:effectLst/>
                <a:uLnTx/>
                <a:uFillTx/>
                <a:latin typeface="Glacial Indifference Bold"/>
                <a:ea typeface="Glacial Indifference Bold"/>
                <a:cs typeface="Glacial Indifference Bold"/>
                <a:sym typeface="Glacial Indifference Bold"/>
              </a:rPr>
              <a:t>ASK</a:t>
            </a:r>
            <a:r>
              <a:rPr kumimoji="0" lang="en-US" sz="6236" b="0" i="0" u="none" strike="noStrike" kern="1200" cap="none" spc="0" normalizeH="0" baseline="0" noProof="0">
                <a:ln>
                  <a:noFill/>
                </a:ln>
                <a:solidFill>
                  <a:srgbClr val="000000"/>
                </a:solidFill>
                <a:effectLst/>
                <a:uLnTx/>
                <a:uFillTx/>
                <a:latin typeface="Glacial Indifference"/>
                <a:ea typeface="Glacial Indifference"/>
                <a:cs typeface="Glacial Indifference"/>
                <a:sym typeface="Glacial Indifference"/>
              </a:rPr>
              <a:t> ourselves - what are we taking from today’s lesson?</a:t>
            </a:r>
          </a:p>
        </p:txBody>
      </p:sp>
      <p:sp>
        <p:nvSpPr>
          <p:cNvPr id="7" name="TextBox 7"/>
          <p:cNvSpPr txBox="1"/>
          <p:nvPr/>
        </p:nvSpPr>
        <p:spPr>
          <a:xfrm>
            <a:off x="635674" y="1114425"/>
            <a:ext cx="6099297" cy="1052104"/>
          </a:xfrm>
          <a:prstGeom prst="rect">
            <a:avLst/>
          </a:prstGeom>
        </p:spPr>
        <p:txBody>
          <a:bodyPr lIns="0" tIns="0" rIns="0" bIns="0" rtlCol="0" anchor="t">
            <a:spAutoFit/>
          </a:bodyPr>
          <a:lstStyle/>
          <a:p>
            <a:pPr marL="0" marR="0" lvl="0" indent="0" algn="ctr" defTabSz="914400" rtl="0" eaLnBrk="1" fontAlgn="auto" latinLnBrk="0" hangingPunct="1">
              <a:lnSpc>
                <a:spcPts val="7842"/>
              </a:lnSpc>
              <a:spcBef>
                <a:spcPts val="0"/>
              </a:spcBef>
              <a:spcAft>
                <a:spcPts val="0"/>
              </a:spcAft>
              <a:buClrTx/>
              <a:buSzTx/>
              <a:buFontTx/>
              <a:buNone/>
              <a:tabLst/>
              <a:defRPr/>
            </a:pPr>
            <a:r>
              <a:rPr kumimoji="0" lang="en-US" sz="7468" b="0" i="0" u="none" strike="noStrike" kern="1200" cap="none" spc="0" normalizeH="0" baseline="0" noProof="0">
                <a:ln>
                  <a:noFill/>
                </a:ln>
                <a:solidFill>
                  <a:srgbClr val="000000"/>
                </a:solidFill>
                <a:effectLst/>
                <a:uLnTx/>
                <a:uFillTx/>
                <a:latin typeface="Bobby Jones Soft"/>
                <a:ea typeface="Bobby Jones Soft"/>
                <a:cs typeface="Bobby Jones Soft"/>
                <a:sym typeface="Bobby Jones Soft"/>
              </a:rPr>
              <a:t>REFLECTION</a:t>
            </a:r>
          </a:p>
        </p:txBody>
      </p:sp>
      <p:sp>
        <p:nvSpPr>
          <p:cNvPr id="8" name="TextBox 8"/>
          <p:cNvSpPr txBox="1"/>
          <p:nvPr/>
        </p:nvSpPr>
        <p:spPr>
          <a:xfrm>
            <a:off x="8982110" y="5844974"/>
            <a:ext cx="4270301" cy="2149542"/>
          </a:xfrm>
          <a:prstGeom prst="rect">
            <a:avLst/>
          </a:prstGeom>
        </p:spPr>
        <p:txBody>
          <a:bodyPr lIns="0" tIns="0" rIns="0" bIns="0" rtlCol="0" anchor="t">
            <a:spAutoFit/>
          </a:bodyPr>
          <a:lstStyle/>
          <a:p>
            <a:pPr marL="0" marR="0" lvl="0" indent="0" algn="just" defTabSz="914400" rtl="0" eaLnBrk="1" fontAlgn="auto" latinLnBrk="0" hangingPunct="1">
              <a:lnSpc>
                <a:spcPts val="5603"/>
              </a:lnSpc>
              <a:spcBef>
                <a:spcPts val="0"/>
              </a:spcBef>
              <a:spcAft>
                <a:spcPts val="0"/>
              </a:spcAft>
              <a:buClrTx/>
              <a:buSzTx/>
              <a:buFontTx/>
              <a:buNone/>
              <a:tabLst/>
              <a:defRPr/>
            </a:pPr>
            <a:r>
              <a:rPr kumimoji="0" lang="en-US" sz="5336" b="1" i="0" u="none" strike="noStrike" kern="1200" cap="none" spc="0" normalizeH="0" baseline="0" noProof="0">
                <a:ln>
                  <a:noFill/>
                </a:ln>
                <a:solidFill>
                  <a:srgbClr val="FF3131"/>
                </a:solidFill>
                <a:effectLst/>
                <a:uLnTx/>
                <a:uFillTx/>
                <a:latin typeface="Glacial Indifference Bold"/>
                <a:ea typeface="Glacial Indifference Bold"/>
                <a:cs typeface="Glacial Indifference Bold"/>
                <a:sym typeface="Glacial Indifference Bold"/>
              </a:rPr>
              <a:t>A</a:t>
            </a:r>
            <a:r>
              <a:rPr kumimoji="0" lang="en-US" sz="5336" b="0" i="0" u="none" strike="noStrike" kern="1200" cap="none" spc="0" normalizeH="0" baseline="0" noProof="0">
                <a:ln>
                  <a:noFill/>
                </a:ln>
                <a:solidFill>
                  <a:srgbClr val="000000"/>
                </a:solidFill>
                <a:effectLst/>
                <a:uLnTx/>
                <a:uFillTx/>
                <a:latin typeface="Glacial Indifference"/>
                <a:ea typeface="Glacial Indifference"/>
                <a:cs typeface="Glacial Indifference"/>
                <a:sym typeface="Glacial Indifference"/>
              </a:rPr>
              <a:t>ttributes?</a:t>
            </a:r>
          </a:p>
          <a:p>
            <a:pPr marL="0" marR="0" lvl="0" indent="0" algn="just" defTabSz="914400" rtl="0" eaLnBrk="1" fontAlgn="auto" latinLnBrk="0" hangingPunct="1">
              <a:lnSpc>
                <a:spcPts val="5603"/>
              </a:lnSpc>
              <a:spcBef>
                <a:spcPts val="0"/>
              </a:spcBef>
              <a:spcAft>
                <a:spcPts val="0"/>
              </a:spcAft>
              <a:buClrTx/>
              <a:buSzTx/>
              <a:buFontTx/>
              <a:buNone/>
              <a:tabLst/>
              <a:defRPr/>
            </a:pPr>
            <a:r>
              <a:rPr kumimoji="0" lang="en-US" sz="5336" b="1" i="0" u="none" strike="noStrike" kern="1200" cap="none" spc="0" normalizeH="0" baseline="0" noProof="0">
                <a:ln>
                  <a:noFill/>
                </a:ln>
                <a:solidFill>
                  <a:srgbClr val="FF3131"/>
                </a:solidFill>
                <a:effectLst/>
                <a:uLnTx/>
                <a:uFillTx/>
                <a:latin typeface="Glacial Indifference Bold"/>
                <a:ea typeface="Glacial Indifference Bold"/>
                <a:cs typeface="Glacial Indifference Bold"/>
                <a:sym typeface="Glacial Indifference Bold"/>
              </a:rPr>
              <a:t>S</a:t>
            </a:r>
            <a:r>
              <a:rPr kumimoji="0" lang="en-US" sz="5336" b="0" i="0" u="none" strike="noStrike" kern="1200" cap="none" spc="0" normalizeH="0" baseline="0" noProof="0">
                <a:ln>
                  <a:noFill/>
                </a:ln>
                <a:solidFill>
                  <a:srgbClr val="000000"/>
                </a:solidFill>
                <a:effectLst/>
                <a:uLnTx/>
                <a:uFillTx/>
                <a:latin typeface="Glacial Indifference"/>
                <a:ea typeface="Glacial Indifference"/>
                <a:cs typeface="Glacial Indifference"/>
                <a:sym typeface="Glacial Indifference"/>
              </a:rPr>
              <a:t>kills?</a:t>
            </a:r>
          </a:p>
          <a:p>
            <a:pPr marL="0" marR="0" lvl="0" indent="0" algn="just" defTabSz="914400" rtl="0" eaLnBrk="1" fontAlgn="auto" latinLnBrk="0" hangingPunct="1">
              <a:lnSpc>
                <a:spcPts val="5603"/>
              </a:lnSpc>
              <a:spcBef>
                <a:spcPts val="0"/>
              </a:spcBef>
              <a:spcAft>
                <a:spcPts val="0"/>
              </a:spcAft>
              <a:buClrTx/>
              <a:buSzTx/>
              <a:buFontTx/>
              <a:buNone/>
              <a:tabLst/>
              <a:defRPr/>
            </a:pPr>
            <a:r>
              <a:rPr kumimoji="0" lang="en-US" sz="5336" b="1" i="0" u="none" strike="noStrike" kern="1200" cap="none" spc="0" normalizeH="0" baseline="0" noProof="0">
                <a:ln>
                  <a:noFill/>
                </a:ln>
                <a:solidFill>
                  <a:srgbClr val="FF3131"/>
                </a:solidFill>
                <a:effectLst/>
                <a:uLnTx/>
                <a:uFillTx/>
                <a:latin typeface="Glacial Indifference Bold"/>
                <a:ea typeface="Glacial Indifference Bold"/>
                <a:cs typeface="Glacial Indifference Bold"/>
                <a:sym typeface="Glacial Indifference Bold"/>
              </a:rPr>
              <a:t>K</a:t>
            </a:r>
            <a:r>
              <a:rPr kumimoji="0" lang="en-US" sz="5336" b="0" i="0" u="none" strike="noStrike" kern="1200" cap="none" spc="0" normalizeH="0" baseline="0" noProof="0">
                <a:ln>
                  <a:noFill/>
                </a:ln>
                <a:solidFill>
                  <a:srgbClr val="000000"/>
                </a:solidFill>
                <a:effectLst/>
                <a:uLnTx/>
                <a:uFillTx/>
                <a:latin typeface="Glacial Indifference"/>
                <a:ea typeface="Glacial Indifference"/>
                <a:cs typeface="Glacial Indifference"/>
                <a:sym typeface="Glacial Indifference"/>
              </a:rPr>
              <a:t>nowledge?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E52CA1FC-FC4C-8B47-689C-3EBBE38BE16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D2E8F3B-D358-A76D-9249-2E00A528DCB9}"/>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00FDE408-B605-6758-E7A1-479D229D01C4}"/>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05C7C08A-E36A-38C6-FDC2-8718825F8BF3}"/>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a:extLst>
              <a:ext uri="{FF2B5EF4-FFF2-40B4-BE49-F238E27FC236}">
                <a16:creationId xmlns:a16="http://schemas.microsoft.com/office/drawing/2014/main" id="{1CCB0BD5-BDFF-3058-F1C1-77EBECE5D8D6}"/>
              </a:ext>
            </a:extLst>
          </p:cNvPr>
          <p:cNvSpPr txBox="1"/>
          <p:nvPr/>
        </p:nvSpPr>
        <p:spPr>
          <a:xfrm>
            <a:off x="1143796" y="2772964"/>
            <a:ext cx="15696104" cy="7091685"/>
          </a:xfrm>
          <a:prstGeom prst="rect">
            <a:avLst/>
          </a:prstGeom>
        </p:spPr>
        <p:txBody>
          <a:bodyPr lIns="0" tIns="0" rIns="0" bIns="0" rtlCol="0" anchor="t">
            <a:spAutoFit/>
          </a:bodyPr>
          <a:lstStyle/>
          <a:p>
            <a:pPr algn="just">
              <a:lnSpc>
                <a:spcPts val="5395"/>
              </a:lnSpc>
            </a:pPr>
            <a:r>
              <a:rPr lang="en-US" sz="4400" spc="-192" dirty="0">
                <a:solidFill>
                  <a:srgbClr val="0070C0"/>
                </a:solidFill>
                <a:latin typeface="Glacial Indifference Bold"/>
                <a:ea typeface="Glacial Indifference Bold"/>
                <a:cs typeface="Glacial Indifference Bold"/>
                <a:sym typeface="Glacial Indifference Bold"/>
              </a:rPr>
              <a:t>M</a:t>
            </a:r>
            <a:r>
              <a:rPr lang="en-US" sz="4400" spc="-192" dirty="0">
                <a:solidFill>
                  <a:srgbClr val="000000"/>
                </a:solidFill>
                <a:latin typeface="Glacial Indifference Bold"/>
                <a:ea typeface="Glacial Indifference Bold"/>
                <a:cs typeface="Glacial Indifference Bold"/>
                <a:sym typeface="Glacial Indifference Bold"/>
              </a:rPr>
              <a:t>anx </a:t>
            </a:r>
            <a:r>
              <a:rPr lang="en-US" sz="4400" spc="-192" dirty="0">
                <a:solidFill>
                  <a:srgbClr val="0070C0"/>
                </a:solidFill>
                <a:latin typeface="Glacial Indifference Bold"/>
                <a:ea typeface="Glacial Indifference Bold"/>
                <a:cs typeface="Glacial Indifference Bold"/>
                <a:sym typeface="Glacial Indifference Bold"/>
              </a:rPr>
              <a:t>I</a:t>
            </a:r>
            <a:r>
              <a:rPr lang="en-US" sz="4400" spc="-192" dirty="0">
                <a:solidFill>
                  <a:srgbClr val="000000"/>
                </a:solidFill>
                <a:latin typeface="Glacial Indifference Bold"/>
                <a:ea typeface="Glacial Indifference Bold"/>
                <a:cs typeface="Glacial Indifference Bold"/>
                <a:sym typeface="Glacial Indifference Bold"/>
              </a:rPr>
              <a:t>ntegrated </a:t>
            </a:r>
            <a:r>
              <a:rPr lang="en-US" sz="4400" spc="-192" dirty="0">
                <a:solidFill>
                  <a:srgbClr val="0070C0"/>
                </a:solidFill>
                <a:latin typeface="Glacial Indifference Bold"/>
                <a:ea typeface="Glacial Indifference Bold"/>
                <a:cs typeface="Glacial Indifference Bold"/>
                <a:sym typeface="Glacial Indifference Bold"/>
              </a:rPr>
              <a:t>S</a:t>
            </a:r>
            <a:r>
              <a:rPr lang="en-US" sz="4400" spc="-192" dirty="0">
                <a:solidFill>
                  <a:srgbClr val="000000"/>
                </a:solidFill>
                <a:latin typeface="Glacial Indifference Bold"/>
                <a:ea typeface="Glacial Indifference Bold"/>
                <a:cs typeface="Glacial Indifference Bold"/>
                <a:sym typeface="Glacial Indifference Bold"/>
              </a:rPr>
              <a:t>exual </a:t>
            </a:r>
            <a:r>
              <a:rPr lang="en-US" sz="4400" spc="-192" dirty="0">
                <a:solidFill>
                  <a:srgbClr val="0070C0"/>
                </a:solidFill>
                <a:latin typeface="Glacial Indifference Bold"/>
                <a:ea typeface="Glacial Indifference Bold"/>
                <a:cs typeface="Glacial Indifference Bold"/>
                <a:sym typeface="Glacial Indifference Bold"/>
              </a:rPr>
              <a:t>H</a:t>
            </a:r>
            <a:r>
              <a:rPr lang="en-US" sz="4400" spc="-192" dirty="0">
                <a:solidFill>
                  <a:srgbClr val="000000"/>
                </a:solidFill>
                <a:latin typeface="Glacial Indifference Bold"/>
                <a:ea typeface="Glacial Indifference Bold"/>
                <a:cs typeface="Glacial Indifference Bold"/>
                <a:sym typeface="Glacial Indifference Bold"/>
              </a:rPr>
              <a:t>ealth (</a:t>
            </a:r>
            <a:r>
              <a:rPr lang="en-US" sz="4400" spc="-192" dirty="0">
                <a:solidFill>
                  <a:srgbClr val="0070C0"/>
                </a:solidFill>
                <a:latin typeface="Glacial Indifference Bold"/>
                <a:ea typeface="Glacial Indifference Bold"/>
                <a:cs typeface="Glacial Indifference Bold"/>
                <a:sym typeface="Glacial Indifference Bold"/>
              </a:rPr>
              <a:t>MISH</a:t>
            </a:r>
            <a:r>
              <a:rPr lang="en-US" sz="4400" spc="-192" dirty="0">
                <a:solidFill>
                  <a:srgbClr val="000000"/>
                </a:solidFill>
                <a:latin typeface="Glacial Indifference Bold"/>
                <a:ea typeface="Glacial Indifference Bold"/>
                <a:cs typeface="Glacial Indifference Bold"/>
                <a:sym typeface="Glacial Indifference Bold"/>
              </a:rPr>
              <a:t>) Centre</a:t>
            </a:r>
          </a:p>
          <a:p>
            <a:pPr algn="just">
              <a:lnSpc>
                <a:spcPts val="5395"/>
              </a:lnSpc>
            </a:pPr>
            <a:endParaRPr lang="en-US" sz="3854" b="1" spc="-192" dirty="0">
              <a:solidFill>
                <a:srgbClr val="000000"/>
              </a:solidFill>
              <a:latin typeface="Glacial Indifference Bold"/>
              <a:ea typeface="Glacial Indifference Bold"/>
              <a:cs typeface="Glacial Indifference Bold"/>
              <a:sym typeface="Glacial Indifference Bold"/>
            </a:endParaRPr>
          </a:p>
          <a:p>
            <a:pPr algn="just">
              <a:lnSpc>
                <a:spcPts val="5395"/>
              </a:lnSpc>
            </a:pPr>
            <a:r>
              <a:rPr lang="en-US" sz="4400" spc="-192" dirty="0">
                <a:solidFill>
                  <a:srgbClr val="000000"/>
                </a:solidFill>
                <a:latin typeface="Glacial Indifference"/>
                <a:ea typeface="Glacial Indifference"/>
                <a:cs typeface="Glacial Indifference"/>
                <a:sym typeface="Glacial Indifference"/>
              </a:rPr>
              <a:t>You can self-refer, so you don’t need a GP to do it for you.</a:t>
            </a:r>
          </a:p>
          <a:p>
            <a:pPr algn="just">
              <a:lnSpc>
                <a:spcPts val="5395"/>
              </a:lnSpc>
            </a:pPr>
            <a:endParaRPr lang="en-US" sz="3854" spc="-192" dirty="0">
              <a:solidFill>
                <a:srgbClr val="000000"/>
              </a:solidFill>
              <a:latin typeface="Glacial Indifference"/>
              <a:ea typeface="Glacial Indifference"/>
              <a:cs typeface="Glacial Indifference"/>
              <a:sym typeface="Glacial Indifference"/>
            </a:endParaRPr>
          </a:p>
          <a:p>
            <a:pPr algn="just">
              <a:lnSpc>
                <a:spcPts val="5395"/>
              </a:lnSpc>
            </a:pPr>
            <a:r>
              <a:rPr lang="en-US" sz="4800" spc="-192" dirty="0">
                <a:solidFill>
                  <a:srgbClr val="000000"/>
                </a:solidFill>
                <a:latin typeface="Glacial Indifference"/>
                <a:ea typeface="Glacial Indifference"/>
                <a:cs typeface="Glacial Indifference"/>
                <a:sym typeface="Glacial Indifference"/>
              </a:rPr>
              <a:t>To make an appointment, call: </a:t>
            </a:r>
            <a:endParaRPr lang="en-US" sz="2000" spc="-192" dirty="0">
              <a:solidFill>
                <a:srgbClr val="000000"/>
              </a:solidFill>
              <a:latin typeface="Glacial Indifference"/>
              <a:ea typeface="Glacial Indifference"/>
              <a:cs typeface="Glacial Indifference"/>
              <a:sym typeface="Glacial Indifference"/>
            </a:endParaRPr>
          </a:p>
          <a:p>
            <a:pPr algn="just">
              <a:lnSpc>
                <a:spcPts val="6665"/>
              </a:lnSpc>
            </a:pPr>
            <a:r>
              <a:rPr lang="en-US" sz="4760" spc="-238" dirty="0">
                <a:solidFill>
                  <a:srgbClr val="000000"/>
                </a:solidFill>
                <a:latin typeface="Glacial Indifference"/>
                <a:ea typeface="Glacial Indifference"/>
                <a:cs typeface="Glacial Indifference"/>
                <a:sym typeface="Glacial Indifference"/>
              </a:rPr>
              <a:t>01624 650710 </a:t>
            </a:r>
          </a:p>
          <a:p>
            <a:pPr algn="just">
              <a:lnSpc>
                <a:spcPts val="5395"/>
              </a:lnSpc>
            </a:pPr>
            <a:endParaRPr lang="en-US" sz="4760" spc="-238" dirty="0">
              <a:solidFill>
                <a:srgbClr val="000000"/>
              </a:solidFill>
              <a:latin typeface="Glacial Indifference"/>
              <a:ea typeface="Glacial Indifference"/>
              <a:cs typeface="Glacial Indifference"/>
              <a:sym typeface="Glacial Indifference"/>
            </a:endParaRPr>
          </a:p>
          <a:p>
            <a:pPr algn="just">
              <a:lnSpc>
                <a:spcPts val="5395"/>
              </a:lnSpc>
            </a:pPr>
            <a:endParaRPr lang="en-US" sz="4760" spc="-238" dirty="0">
              <a:solidFill>
                <a:srgbClr val="000000"/>
              </a:solidFill>
              <a:latin typeface="Glacial Indifference"/>
              <a:ea typeface="Glacial Indifference"/>
              <a:cs typeface="Glacial Indifference"/>
              <a:sym typeface="Glacial Indifference"/>
            </a:endParaRPr>
          </a:p>
          <a:p>
            <a:pPr algn="just">
              <a:lnSpc>
                <a:spcPts val="5395"/>
              </a:lnSpc>
            </a:pPr>
            <a:endParaRPr lang="en-US" sz="4760" spc="-238" dirty="0">
              <a:solidFill>
                <a:srgbClr val="000000"/>
              </a:solidFill>
              <a:latin typeface="Glacial Indifference"/>
              <a:ea typeface="Glacial Indifference"/>
              <a:cs typeface="Glacial Indifference"/>
              <a:sym typeface="Glacial Indifference"/>
            </a:endParaRPr>
          </a:p>
          <a:p>
            <a:pPr algn="just">
              <a:lnSpc>
                <a:spcPts val="5395"/>
              </a:lnSpc>
            </a:pPr>
            <a:endParaRPr lang="en-US" sz="4760" spc="-238" dirty="0">
              <a:solidFill>
                <a:srgbClr val="000000"/>
              </a:solidFill>
              <a:latin typeface="Glacial Indifference"/>
              <a:ea typeface="Glacial Indifference"/>
              <a:cs typeface="Glacial Indifference"/>
              <a:sym typeface="Glacial Indifference"/>
            </a:endParaRPr>
          </a:p>
        </p:txBody>
      </p:sp>
      <p:sp>
        <p:nvSpPr>
          <p:cNvPr id="6" name="Freeform 6">
            <a:extLst>
              <a:ext uri="{FF2B5EF4-FFF2-40B4-BE49-F238E27FC236}">
                <a16:creationId xmlns:a16="http://schemas.microsoft.com/office/drawing/2014/main" id="{471B6D4C-F6DA-C358-2EBA-2F930FD1B9BB}"/>
              </a:ext>
            </a:extLst>
          </p:cNvPr>
          <p:cNvSpPr/>
          <p:nvPr/>
        </p:nvSpPr>
        <p:spPr>
          <a:xfrm>
            <a:off x="12344400" y="5143500"/>
            <a:ext cx="4495500" cy="4191004"/>
          </a:xfrm>
          <a:custGeom>
            <a:avLst/>
            <a:gdLst/>
            <a:ahLst/>
            <a:cxnLst/>
            <a:rect l="l" t="t" r="r" b="b"/>
            <a:pathLst>
              <a:path w="5921834" h="5181604">
                <a:moveTo>
                  <a:pt x="0" y="0"/>
                </a:moveTo>
                <a:lnTo>
                  <a:pt x="5921833" y="0"/>
                </a:lnTo>
                <a:lnTo>
                  <a:pt x="5921833" y="5181605"/>
                </a:lnTo>
                <a:lnTo>
                  <a:pt x="0" y="51816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TextBox 7">
            <a:extLst>
              <a:ext uri="{FF2B5EF4-FFF2-40B4-BE49-F238E27FC236}">
                <a16:creationId xmlns:a16="http://schemas.microsoft.com/office/drawing/2014/main" id="{E6CC615D-0F98-CBFB-47A4-C4CB25229263}"/>
              </a:ext>
            </a:extLst>
          </p:cNvPr>
          <p:cNvSpPr txBox="1"/>
          <p:nvPr/>
        </p:nvSpPr>
        <p:spPr>
          <a:xfrm>
            <a:off x="1186693" y="1104900"/>
            <a:ext cx="16652793" cy="906704"/>
          </a:xfrm>
          <a:prstGeom prst="rect">
            <a:avLst/>
          </a:prstGeom>
        </p:spPr>
        <p:txBody>
          <a:bodyPr lIns="0" tIns="0" rIns="0" bIns="0" rtlCol="0" anchor="t">
            <a:spAutoFit/>
          </a:bodyPr>
          <a:lstStyle/>
          <a:p>
            <a:pPr algn="just">
              <a:lnSpc>
                <a:spcPts val="6825"/>
              </a:lnSpc>
            </a:pPr>
            <a:r>
              <a:rPr lang="en-US" sz="6500" dirty="0">
                <a:solidFill>
                  <a:srgbClr val="000000"/>
                </a:solidFill>
                <a:latin typeface="Bobby Jones Soft"/>
                <a:ea typeface="Bobby Jones Soft"/>
                <a:cs typeface="Bobby Jones Soft"/>
                <a:sym typeface="Bobby Jones Soft"/>
              </a:rPr>
              <a:t>SEXUAL HEALTH SERVICES ON ISLAND</a:t>
            </a:r>
          </a:p>
        </p:txBody>
      </p:sp>
    </p:spTree>
    <p:extLst>
      <p:ext uri="{BB962C8B-B14F-4D97-AF65-F5344CB8AC3E}">
        <p14:creationId xmlns:p14="http://schemas.microsoft.com/office/powerpoint/2010/main" val="286046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2362200" y="0"/>
            <a:ext cx="20114777" cy="9742751"/>
            <a:chOff x="0" y="-28575"/>
            <a:chExt cx="7392616" cy="3580672"/>
          </a:xfrm>
        </p:grpSpPr>
        <p:sp>
          <p:nvSpPr>
            <p:cNvPr id="3" name="Freeform 3"/>
            <p:cNvSpPr/>
            <p:nvPr/>
          </p:nvSpPr>
          <p:spPr>
            <a:xfrm>
              <a:off x="1138628" y="175847"/>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6">
            <a:extLst>
              <a:ext uri="{FF2B5EF4-FFF2-40B4-BE49-F238E27FC236}">
                <a16:creationId xmlns:a16="http://schemas.microsoft.com/office/drawing/2014/main" id="{3CDC2A45-C51C-AAD0-0850-C1110610B24A}"/>
              </a:ext>
            </a:extLst>
          </p:cNvPr>
          <p:cNvSpPr txBox="1"/>
          <p:nvPr/>
        </p:nvSpPr>
        <p:spPr>
          <a:xfrm>
            <a:off x="762000" y="1104900"/>
            <a:ext cx="4216354" cy="976549"/>
          </a:xfrm>
          <a:prstGeom prst="rect">
            <a:avLst/>
          </a:prstGeom>
        </p:spPr>
        <p:txBody>
          <a:bodyPr wrap="square" lIns="0" tIns="0" rIns="0" bIns="0" rtlCol="0" anchor="t">
            <a:spAutoFit/>
          </a:bodyPr>
          <a:lstStyle/>
          <a:p>
            <a:pPr algn="ctr">
              <a:lnSpc>
                <a:spcPts val="7842"/>
              </a:lnSpc>
            </a:pPr>
            <a:r>
              <a:rPr lang="en-US" sz="5400" dirty="0">
                <a:solidFill>
                  <a:srgbClr val="000000"/>
                </a:solidFill>
                <a:latin typeface="Bobby Jones Soft"/>
                <a:ea typeface="Bobby Jones Soft"/>
                <a:cs typeface="Bobby Jones Soft"/>
                <a:sym typeface="Bobby Jones Soft"/>
              </a:rPr>
              <a:t>Get support</a:t>
            </a:r>
          </a:p>
        </p:txBody>
      </p:sp>
      <p:sp>
        <p:nvSpPr>
          <p:cNvPr id="8" name="TextBox 7">
            <a:extLst>
              <a:ext uri="{FF2B5EF4-FFF2-40B4-BE49-F238E27FC236}">
                <a16:creationId xmlns:a16="http://schemas.microsoft.com/office/drawing/2014/main" id="{833A9DC5-1BF8-4524-4C1A-510A6E407AE8}"/>
              </a:ext>
            </a:extLst>
          </p:cNvPr>
          <p:cNvSpPr txBox="1"/>
          <p:nvPr/>
        </p:nvSpPr>
        <p:spPr>
          <a:xfrm>
            <a:off x="1219200" y="2005329"/>
            <a:ext cx="16078200" cy="6432530"/>
          </a:xfrm>
          <a:prstGeom prst="rect">
            <a:avLst/>
          </a:prstGeom>
          <a:noFill/>
        </p:spPr>
        <p:txBody>
          <a:bodyPr wrap="square" rtlCol="0">
            <a:spAutoFit/>
          </a:bodyPr>
          <a:lstStyle/>
          <a:p>
            <a:pPr>
              <a:spcAft>
                <a:spcPts val="1200"/>
              </a:spcAft>
            </a:pPr>
            <a:r>
              <a:rPr lang="en-GB" sz="3600" dirty="0">
                <a:solidFill>
                  <a:srgbClr val="000000"/>
                </a:solidFill>
                <a:latin typeface="Glacial Indifference"/>
              </a:rPr>
              <a:t>To talk with someone confidentially about how you feel, you can:</a:t>
            </a:r>
          </a:p>
          <a:p>
            <a:pPr>
              <a:spcAft>
                <a:spcPts val="1200"/>
              </a:spcAft>
            </a:pPr>
            <a:r>
              <a:rPr lang="en-GB" sz="3600" b="1" dirty="0">
                <a:solidFill>
                  <a:srgbClr val="000000"/>
                </a:solidFill>
                <a:latin typeface="Glacial Indifference"/>
              </a:rPr>
              <a:t>Contact the Talk (</a:t>
            </a:r>
            <a:r>
              <a:rPr lang="en-GB" sz="3600" b="1" dirty="0">
                <a:solidFill>
                  <a:srgbClr val="0070C0"/>
                </a:solidFill>
                <a:latin typeface="Glacial Indifference"/>
              </a:rPr>
              <a:t>Isle Listen): 01624 679118  </a:t>
            </a:r>
            <a:r>
              <a:rPr lang="en-GB" sz="3600" b="1" dirty="0">
                <a:solidFill>
                  <a:srgbClr val="0070C0"/>
                </a:solidFill>
                <a:latin typeface="Glacial Indifference"/>
                <a:hlinkClick r:id="rId3"/>
              </a:rPr>
              <a:t>https://talk.islelisten.im/</a:t>
            </a:r>
            <a:endParaRPr lang="en-GB" sz="3600" b="1" dirty="0">
              <a:solidFill>
                <a:srgbClr val="0070C0"/>
              </a:solidFill>
              <a:latin typeface="Glacial Indifference"/>
            </a:endParaRPr>
          </a:p>
          <a:p>
            <a:pPr>
              <a:spcAft>
                <a:spcPts val="1200"/>
              </a:spcAft>
            </a:pPr>
            <a:r>
              <a:rPr lang="en-GB" sz="3600" dirty="0">
                <a:solidFill>
                  <a:srgbClr val="000000"/>
                </a:solidFill>
                <a:latin typeface="Glacial Indifference"/>
              </a:rPr>
              <a:t>Text </a:t>
            </a:r>
            <a:r>
              <a:rPr lang="en-GB" sz="3600" b="1" dirty="0">
                <a:solidFill>
                  <a:srgbClr val="000000"/>
                </a:solidFill>
                <a:latin typeface="Glacial Indifference"/>
              </a:rPr>
              <a:t>SHOUT</a:t>
            </a:r>
            <a:r>
              <a:rPr lang="en-GB" sz="3600" dirty="0">
                <a:solidFill>
                  <a:srgbClr val="000000"/>
                </a:solidFill>
                <a:latin typeface="Glacial Indifference"/>
              </a:rPr>
              <a:t> to </a:t>
            </a:r>
            <a:r>
              <a:rPr lang="en-GB" sz="3600" dirty="0">
                <a:solidFill>
                  <a:srgbClr val="0070C0"/>
                </a:solidFill>
                <a:latin typeface="Glacial Indifference"/>
                <a:hlinkClick r:id="rId4" tooltip="85258">
                  <a:extLst>
                    <a:ext uri="{A12FA001-AC4F-418D-AE19-62706E023703}">
                      <ahyp:hlinkClr xmlns:ahyp="http://schemas.microsoft.com/office/drawing/2018/hyperlinkcolor" val="tx"/>
                    </a:ext>
                  </a:extLst>
                </a:hlinkClick>
              </a:rPr>
              <a:t>85258</a:t>
            </a:r>
            <a:r>
              <a:rPr lang="en-GB" sz="3600" dirty="0">
                <a:solidFill>
                  <a:srgbClr val="000000"/>
                </a:solidFill>
                <a:latin typeface="Glacial Indifference"/>
              </a:rPr>
              <a:t> to contact the </a:t>
            </a:r>
            <a:r>
              <a:rPr lang="en-GB" sz="3600" dirty="0">
                <a:solidFill>
                  <a:srgbClr val="0070C0"/>
                </a:solidFill>
                <a:latin typeface="Glacial Indifference"/>
                <a:hlinkClick r:id="rId5" tooltip="Shout website - textline">
                  <a:extLst>
                    <a:ext uri="{A12FA001-AC4F-418D-AE19-62706E023703}">
                      <ahyp:hlinkClr xmlns:ahyp="http://schemas.microsoft.com/office/drawing/2018/hyperlinkcolor" val="tx"/>
                    </a:ext>
                  </a:extLst>
                </a:hlinkClick>
              </a:rPr>
              <a:t>Shout textline</a:t>
            </a:r>
            <a:endParaRPr lang="en-GB" sz="3600" dirty="0">
              <a:solidFill>
                <a:srgbClr val="0070C0"/>
              </a:solidFill>
              <a:latin typeface="Glacial Indifference"/>
            </a:endParaRPr>
          </a:p>
          <a:p>
            <a:pPr>
              <a:spcAft>
                <a:spcPts val="1200"/>
              </a:spcAft>
            </a:pPr>
            <a:r>
              <a:rPr lang="en-GB" sz="3600" dirty="0">
                <a:solidFill>
                  <a:srgbClr val="000000"/>
                </a:solidFill>
                <a:latin typeface="Glacial Indifference"/>
              </a:rPr>
              <a:t>Call </a:t>
            </a:r>
            <a:r>
              <a:rPr lang="en-GB" sz="3600" dirty="0">
                <a:solidFill>
                  <a:srgbClr val="0070C0"/>
                </a:solidFill>
                <a:latin typeface="Glacial Indifference"/>
                <a:hlinkClick r:id="rId6" tooltip="Papyrus website - HOPELINE247">
                  <a:extLst>
                    <a:ext uri="{A12FA001-AC4F-418D-AE19-62706E023703}">
                      <ahyp:hlinkClr xmlns:ahyp="http://schemas.microsoft.com/office/drawing/2018/hyperlinkcolor" val="tx"/>
                    </a:ext>
                  </a:extLst>
                </a:hlinkClick>
              </a:rPr>
              <a:t>HOPELINE247</a:t>
            </a:r>
            <a:r>
              <a:rPr lang="en-GB" sz="3600" dirty="0">
                <a:solidFill>
                  <a:srgbClr val="000000"/>
                </a:solidFill>
                <a:latin typeface="Glacial Indifference"/>
              </a:rPr>
              <a:t> on </a:t>
            </a:r>
            <a:r>
              <a:rPr lang="en-GB" sz="3600" dirty="0">
                <a:solidFill>
                  <a:srgbClr val="0070C0"/>
                </a:solidFill>
                <a:latin typeface="Glacial Indifference"/>
                <a:hlinkClick r:id="rId7" tooltip="0800 068 4141">
                  <a:extLst>
                    <a:ext uri="{A12FA001-AC4F-418D-AE19-62706E023703}">
                      <ahyp:hlinkClr xmlns:ahyp="http://schemas.microsoft.com/office/drawing/2018/hyperlinkcolor" val="tx"/>
                    </a:ext>
                  </a:extLst>
                </a:hlinkClick>
              </a:rPr>
              <a:t>0800 068 4141</a:t>
            </a:r>
            <a:r>
              <a:rPr lang="en-GB" sz="3600" dirty="0">
                <a:solidFill>
                  <a:srgbClr val="0070C0"/>
                </a:solidFill>
                <a:latin typeface="Glacial Indifference"/>
              </a:rPr>
              <a:t> </a:t>
            </a:r>
            <a:r>
              <a:rPr lang="en-GB" sz="3600" dirty="0">
                <a:solidFill>
                  <a:srgbClr val="000000"/>
                </a:solidFill>
                <a:latin typeface="Glacial Indifference"/>
              </a:rPr>
              <a:t>or the NHS on </a:t>
            </a:r>
            <a:r>
              <a:rPr lang="en-GB" sz="3600" dirty="0">
                <a:solidFill>
                  <a:srgbClr val="0070C0"/>
                </a:solidFill>
                <a:latin typeface="Glacial Indifference"/>
                <a:hlinkClick r:id="rId8" tooltip="111">
                  <a:extLst>
                    <a:ext uri="{A12FA001-AC4F-418D-AE19-62706E023703}">
                      <ahyp:hlinkClr xmlns:ahyp="http://schemas.microsoft.com/office/drawing/2018/hyperlinkcolor" val="tx"/>
                    </a:ext>
                  </a:extLst>
                </a:hlinkClick>
              </a:rPr>
              <a:t>111</a:t>
            </a:r>
            <a:r>
              <a:rPr lang="en-GB" sz="3600" dirty="0">
                <a:solidFill>
                  <a:srgbClr val="000000"/>
                </a:solidFill>
                <a:latin typeface="Glacial Indifference"/>
              </a:rPr>
              <a:t>  (option 2)</a:t>
            </a:r>
          </a:p>
          <a:p>
            <a:pPr>
              <a:spcAft>
                <a:spcPts val="1200"/>
              </a:spcAft>
            </a:pPr>
            <a:r>
              <a:rPr lang="en-GB" sz="3600" dirty="0">
                <a:solidFill>
                  <a:srgbClr val="000000"/>
                </a:solidFill>
                <a:latin typeface="Glacial Indifference"/>
              </a:rPr>
              <a:t>Free NHS sexual health advice online via </a:t>
            </a:r>
            <a:r>
              <a:rPr lang="en-GB" sz="3600" b="1" dirty="0">
                <a:hlinkClick r:id="rId9"/>
              </a:rPr>
              <a:t>nhs.uk/live-well/sexual-health</a:t>
            </a:r>
            <a:r>
              <a:rPr lang="en-GB" sz="3600" dirty="0"/>
              <a:t>, </a:t>
            </a:r>
            <a:r>
              <a:rPr lang="en-GB" sz="3600" dirty="0">
                <a:solidFill>
                  <a:srgbClr val="000000"/>
                </a:solidFill>
                <a:latin typeface="Glacial Indifference"/>
              </a:rPr>
              <a:t>offering info on STIs, contraception, and clinic finders, </a:t>
            </a:r>
          </a:p>
          <a:p>
            <a:pPr>
              <a:spcAft>
                <a:spcPts val="1200"/>
              </a:spcAft>
            </a:pPr>
            <a:r>
              <a:rPr lang="en-GB" sz="3600" dirty="0">
                <a:solidFill>
                  <a:srgbClr val="000000"/>
                </a:solidFill>
                <a:latin typeface="Glacial Indifference"/>
              </a:rPr>
              <a:t>National Sexual Health Helpline (</a:t>
            </a:r>
            <a:r>
              <a:rPr lang="en-GB" sz="3600" u="sng" dirty="0">
                <a:solidFill>
                  <a:srgbClr val="0070C0"/>
                </a:solidFill>
                <a:latin typeface="Glacial Indifference"/>
              </a:rPr>
              <a:t>0300 123 7123</a:t>
            </a:r>
            <a:r>
              <a:rPr lang="en-GB" sz="3600" dirty="0">
                <a:solidFill>
                  <a:srgbClr val="000000"/>
                </a:solidFill>
                <a:latin typeface="Glacial Indifference"/>
              </a:rPr>
              <a:t>) for direct support or to find local young person's services. </a:t>
            </a:r>
          </a:p>
          <a:p>
            <a:pPr>
              <a:spcAft>
                <a:spcPts val="1200"/>
              </a:spcAft>
            </a:pPr>
            <a:r>
              <a:rPr lang="en-GB" sz="3600" dirty="0">
                <a:solidFill>
                  <a:srgbClr val="000000"/>
                </a:solidFill>
                <a:latin typeface="Glacial Indifference"/>
              </a:rPr>
              <a:t>For urgent issues or directing to local help, use </a:t>
            </a:r>
            <a:r>
              <a:rPr lang="en-GB" sz="3600" dirty="0">
                <a:solidFill>
                  <a:srgbClr val="0070C0"/>
                </a:solidFill>
                <a:latin typeface="Glacial Indifference"/>
              </a:rPr>
              <a:t>NHS 111</a:t>
            </a:r>
            <a:endParaRPr lang="en-GB" sz="3600" dirty="0">
              <a:solidFill>
                <a:srgbClr val="000000"/>
              </a:solidFill>
              <a:latin typeface="Glacial Indifference"/>
            </a:endParaRPr>
          </a:p>
          <a:p>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Freeform 6"/>
          <p:cNvSpPr/>
          <p:nvPr/>
        </p:nvSpPr>
        <p:spPr>
          <a:xfrm rot="501946">
            <a:off x="1202380" y="852227"/>
            <a:ext cx="1494805" cy="1548292"/>
          </a:xfrm>
          <a:custGeom>
            <a:avLst/>
            <a:gdLst/>
            <a:ahLst/>
            <a:cxnLst/>
            <a:rect l="l" t="t" r="r" b="b"/>
            <a:pathLst>
              <a:path w="1494805" h="1548292">
                <a:moveTo>
                  <a:pt x="0" y="0"/>
                </a:moveTo>
                <a:lnTo>
                  <a:pt x="1494805" y="0"/>
                </a:lnTo>
                <a:lnTo>
                  <a:pt x="1494805" y="1548292"/>
                </a:lnTo>
                <a:lnTo>
                  <a:pt x="0" y="15482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5">
            <a:extLst>
              <a:ext uri="{FF2B5EF4-FFF2-40B4-BE49-F238E27FC236}">
                <a16:creationId xmlns:a16="http://schemas.microsoft.com/office/drawing/2014/main" id="{833CEC69-BBD2-2F10-03A9-E4FC7783A1A4}"/>
              </a:ext>
            </a:extLst>
          </p:cNvPr>
          <p:cNvSpPr txBox="1"/>
          <p:nvPr/>
        </p:nvSpPr>
        <p:spPr>
          <a:xfrm>
            <a:off x="0" y="1508098"/>
            <a:ext cx="9710017" cy="859827"/>
          </a:xfrm>
          <a:prstGeom prst="rect">
            <a:avLst/>
          </a:prstGeom>
        </p:spPr>
        <p:txBody>
          <a:bodyPr lIns="0" tIns="0" rIns="0" bIns="0" rtlCol="0" anchor="t">
            <a:spAutoFit/>
          </a:bodyPr>
          <a:lstStyle/>
          <a:p>
            <a:pPr algn="ctr">
              <a:lnSpc>
                <a:spcPts val="6451"/>
              </a:lnSpc>
            </a:pPr>
            <a:r>
              <a:rPr lang="en-US" sz="6144" dirty="0">
                <a:solidFill>
                  <a:srgbClr val="000000"/>
                </a:solidFill>
                <a:latin typeface="Bobby Jones Soft"/>
                <a:ea typeface="Bobby Jones Soft"/>
                <a:cs typeface="Bobby Jones Soft"/>
                <a:sym typeface="Bobby Jones Soft"/>
              </a:rPr>
              <a:t>DO IT NOW</a:t>
            </a:r>
          </a:p>
        </p:txBody>
      </p:sp>
      <p:sp>
        <p:nvSpPr>
          <p:cNvPr id="8" name="TextBox 7">
            <a:extLst>
              <a:ext uri="{FF2B5EF4-FFF2-40B4-BE49-F238E27FC236}">
                <a16:creationId xmlns:a16="http://schemas.microsoft.com/office/drawing/2014/main" id="{4EF21F24-656D-457D-0296-92F0EE7B36B9}"/>
              </a:ext>
            </a:extLst>
          </p:cNvPr>
          <p:cNvSpPr txBox="1"/>
          <p:nvPr/>
        </p:nvSpPr>
        <p:spPr>
          <a:xfrm>
            <a:off x="1015157" y="3325789"/>
            <a:ext cx="16244143" cy="5416868"/>
          </a:xfrm>
          <a:prstGeom prst="rect">
            <a:avLst/>
          </a:prstGeom>
        </p:spPr>
        <p:txBody>
          <a:bodyPr lIns="0" tIns="0" rIns="0" bIns="0" rtlCol="0" anchor="t">
            <a:spAutoFit/>
          </a:bodyPr>
          <a:lstStyle/>
          <a:p>
            <a:pPr marL="427057" lvl="1" algn="l"/>
            <a:r>
              <a:rPr lang="en-US" sz="4400" dirty="0">
                <a:solidFill>
                  <a:srgbClr val="000000"/>
                </a:solidFill>
                <a:latin typeface="Glacial Indifference"/>
                <a:ea typeface="Glacial Indifference"/>
                <a:cs typeface="Glacial Indifference"/>
                <a:sym typeface="Glacial Indifference"/>
              </a:rPr>
              <a:t>How are sexually transmitted infections (STIs) transmitted?</a:t>
            </a:r>
          </a:p>
          <a:p>
            <a:pPr marL="427057" lvl="1" algn="l"/>
            <a:endParaRPr lang="en-US" sz="4400" dirty="0">
              <a:solidFill>
                <a:srgbClr val="000000"/>
              </a:solidFill>
              <a:latin typeface="Glacial Indifference"/>
              <a:ea typeface="Glacial Indifference"/>
              <a:cs typeface="Glacial Indifference"/>
              <a:sym typeface="Glacial Indifference"/>
            </a:endParaRPr>
          </a:p>
          <a:p>
            <a:pPr marL="427057" lvl="1" algn="l"/>
            <a:endParaRPr lang="en-US" sz="4400" dirty="0">
              <a:solidFill>
                <a:srgbClr val="000000"/>
              </a:solidFill>
              <a:latin typeface="Glacial Indifference"/>
              <a:ea typeface="Glacial Indifference"/>
              <a:cs typeface="Glacial Indifference"/>
              <a:sym typeface="Glacial Indifference"/>
            </a:endParaRPr>
          </a:p>
          <a:p>
            <a:pPr marL="427057" lvl="1" algn="l"/>
            <a:r>
              <a:rPr lang="en-US" sz="4400" dirty="0">
                <a:solidFill>
                  <a:srgbClr val="000000"/>
                </a:solidFill>
                <a:latin typeface="Glacial Indifference"/>
                <a:ea typeface="Glacial Indifference"/>
                <a:cs typeface="Glacial Indifference"/>
                <a:sym typeface="Glacial Indifference"/>
              </a:rPr>
              <a:t>Are condoms 100% effective against STI transmission?</a:t>
            </a:r>
          </a:p>
          <a:p>
            <a:pPr marL="427057" lvl="1" algn="l"/>
            <a:endParaRPr lang="en-US" sz="4400" dirty="0">
              <a:solidFill>
                <a:srgbClr val="000000"/>
              </a:solidFill>
              <a:latin typeface="Glacial Indifference"/>
              <a:ea typeface="Glacial Indifference"/>
              <a:cs typeface="Glacial Indifference"/>
              <a:sym typeface="Glacial Indifference"/>
            </a:endParaRPr>
          </a:p>
          <a:p>
            <a:pPr marL="427057" lvl="1" algn="l"/>
            <a:endParaRPr lang="en-US" sz="4400" dirty="0">
              <a:solidFill>
                <a:srgbClr val="000000"/>
              </a:solidFill>
              <a:latin typeface="Glacial Indifference"/>
              <a:ea typeface="Glacial Indifference"/>
              <a:cs typeface="Glacial Indifference"/>
              <a:sym typeface="Glacial Indifference"/>
            </a:endParaRPr>
          </a:p>
          <a:p>
            <a:pPr marL="427057" lvl="1" algn="l"/>
            <a:r>
              <a:rPr lang="en-US" sz="4400" dirty="0">
                <a:solidFill>
                  <a:srgbClr val="000000"/>
                </a:solidFill>
                <a:latin typeface="Glacial Indifference"/>
                <a:ea typeface="Glacial Indifference"/>
                <a:cs typeface="Glacial Indifference"/>
                <a:sym typeface="Glacial Indifference"/>
              </a:rPr>
              <a:t>What are the only 100% effective ways to prevent STI transmission?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798573" y="7622352"/>
            <a:ext cx="1478992" cy="1998212"/>
          </a:xfrm>
          <a:custGeom>
            <a:avLst/>
            <a:gdLst/>
            <a:ahLst/>
            <a:cxnLst/>
            <a:rect l="l" t="t" r="r" b="b"/>
            <a:pathLst>
              <a:path w="1478992" h="1998212">
                <a:moveTo>
                  <a:pt x="0" y="0"/>
                </a:moveTo>
                <a:lnTo>
                  <a:pt x="1478992" y="0"/>
                </a:lnTo>
                <a:lnTo>
                  <a:pt x="1478992" y="1998212"/>
                </a:lnTo>
                <a:lnTo>
                  <a:pt x="0" y="199821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447798" y="1408008"/>
            <a:ext cx="15392399" cy="3833614"/>
          </a:xfrm>
          <a:prstGeom prst="rect">
            <a:avLst/>
          </a:prstGeom>
        </p:spPr>
        <p:txBody>
          <a:bodyPr wrap="square" lIns="0" tIns="0" rIns="0" bIns="0" rtlCol="0" anchor="t">
            <a:spAutoFit/>
          </a:bodyPr>
          <a:lstStyle/>
          <a:p>
            <a:pPr algn="ctr">
              <a:lnSpc>
                <a:spcPts val="10354"/>
              </a:lnSpc>
            </a:pPr>
            <a:r>
              <a:rPr lang="en-US" sz="9861" dirty="0">
                <a:solidFill>
                  <a:srgbClr val="000000"/>
                </a:solidFill>
                <a:latin typeface="Bobby Jones Soft"/>
                <a:ea typeface="Bobby Jones Soft"/>
                <a:cs typeface="Bobby Jones Soft"/>
                <a:sym typeface="Bobby Jones Soft"/>
              </a:rPr>
              <a:t>Sexually transmitted infections (</a:t>
            </a:r>
            <a:r>
              <a:rPr lang="en-US" sz="9861" dirty="0" err="1">
                <a:solidFill>
                  <a:srgbClr val="000000"/>
                </a:solidFill>
                <a:latin typeface="Bobby Jones Soft"/>
                <a:ea typeface="Bobby Jones Soft"/>
                <a:cs typeface="Bobby Jones Soft"/>
                <a:sym typeface="Bobby Jones Soft"/>
              </a:rPr>
              <a:t>sti</a:t>
            </a:r>
            <a:r>
              <a:rPr lang="en-US" sz="6600" dirty="0" err="1">
                <a:solidFill>
                  <a:srgbClr val="000000"/>
                </a:solidFill>
                <a:latin typeface="Bobby Jones Soft"/>
                <a:ea typeface="Bobby Jones Soft"/>
                <a:cs typeface="Bobby Jones Soft"/>
                <a:sym typeface="Bobby Jones Soft"/>
              </a:rPr>
              <a:t>s</a:t>
            </a:r>
            <a:r>
              <a:rPr lang="en-US" sz="9861" dirty="0">
                <a:solidFill>
                  <a:srgbClr val="000000"/>
                </a:solidFill>
                <a:latin typeface="Bobby Jones Soft"/>
                <a:ea typeface="Bobby Jones Soft"/>
                <a:cs typeface="Bobby Jones Soft"/>
                <a:sym typeface="Bobby Jones Soft"/>
              </a:rPr>
              <a:t>)</a:t>
            </a:r>
          </a:p>
          <a:p>
            <a:pPr algn="ctr">
              <a:lnSpc>
                <a:spcPts val="10354"/>
              </a:lnSpc>
            </a:pPr>
            <a:r>
              <a:rPr lang="en-US" sz="4400" dirty="0">
                <a:solidFill>
                  <a:srgbClr val="000000"/>
                </a:solidFill>
                <a:latin typeface="Bobby Jones Soft"/>
                <a:ea typeface="Bobby Jones Soft"/>
                <a:cs typeface="Bobby Jones Soft"/>
                <a:sym typeface="Bobby Jones Soft"/>
              </a:rPr>
              <a:t>Symptoms, treatment &amp; prevention</a:t>
            </a:r>
          </a:p>
        </p:txBody>
      </p:sp>
      <p:sp>
        <p:nvSpPr>
          <p:cNvPr id="7" name="TextBox 7"/>
          <p:cNvSpPr txBox="1"/>
          <p:nvPr/>
        </p:nvSpPr>
        <p:spPr>
          <a:xfrm>
            <a:off x="4405437" y="5736661"/>
            <a:ext cx="9477119" cy="695325"/>
          </a:xfrm>
          <a:prstGeom prst="rect">
            <a:avLst/>
          </a:prstGeom>
        </p:spPr>
        <p:txBody>
          <a:bodyPr lIns="0" tIns="0" rIns="0" bIns="0" rtlCol="0" anchor="t">
            <a:spAutoFit/>
          </a:bodyPr>
          <a:lstStyle/>
          <a:p>
            <a:pPr algn="ctr">
              <a:lnSpc>
                <a:spcPts val="5250"/>
              </a:lnSpc>
            </a:pPr>
            <a:r>
              <a:rPr lang="en-US" sz="5000" dirty="0">
                <a:solidFill>
                  <a:srgbClr val="000000"/>
                </a:solidFill>
                <a:latin typeface="Glacial Indifference"/>
                <a:ea typeface="Glacial Indifference"/>
                <a:cs typeface="Glacial Indifference"/>
                <a:sym typeface="Glacial Indifference"/>
              </a:rPr>
              <a:t>YEAR 10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1298003"/>
            <a:ext cx="7488203" cy="892127"/>
          </a:xfrm>
          <a:prstGeom prst="rect">
            <a:avLst/>
          </a:prstGeom>
        </p:spPr>
        <p:txBody>
          <a:bodyPr lIns="0" tIns="0" rIns="0" bIns="0" rtlCol="0" anchor="t">
            <a:spAutoFit/>
          </a:bodyPr>
          <a:lstStyle/>
          <a:p>
            <a:pPr algn="ctr">
              <a:lnSpc>
                <a:spcPts val="6673"/>
              </a:lnSpc>
            </a:pPr>
            <a:r>
              <a:rPr lang="en-US" sz="6356">
                <a:solidFill>
                  <a:srgbClr val="000000"/>
                </a:solidFill>
                <a:latin typeface="Bobby Jones Soft"/>
                <a:ea typeface="Bobby Jones Soft"/>
                <a:cs typeface="Bobby Jones Soft"/>
                <a:sym typeface="Bobby Jones Soft"/>
              </a:rPr>
              <a:t>LEARNING OBJECTIVES</a:t>
            </a:r>
          </a:p>
        </p:txBody>
      </p:sp>
      <p:sp>
        <p:nvSpPr>
          <p:cNvPr id="6" name="TextBox 5">
            <a:extLst>
              <a:ext uri="{FF2B5EF4-FFF2-40B4-BE49-F238E27FC236}">
                <a16:creationId xmlns:a16="http://schemas.microsoft.com/office/drawing/2014/main" id="{C1D7711D-1064-975D-3484-3448C2C9AE41}"/>
              </a:ext>
            </a:extLst>
          </p:cNvPr>
          <p:cNvSpPr txBox="1"/>
          <p:nvPr/>
        </p:nvSpPr>
        <p:spPr>
          <a:xfrm>
            <a:off x="635674" y="2705100"/>
            <a:ext cx="16848291" cy="8087791"/>
          </a:xfrm>
          <a:prstGeom prst="rect">
            <a:avLst/>
          </a:prstGeom>
        </p:spPr>
        <p:txBody>
          <a:bodyPr lIns="0" tIns="0" rIns="0" bIns="0" rtlCol="0" anchor="t">
            <a:spAutoFit/>
          </a:bodyPr>
          <a:lstStyle/>
          <a:p>
            <a:pPr marL="406904" lvl="1" algn="just">
              <a:lnSpc>
                <a:spcPts val="7086"/>
              </a:lnSpc>
            </a:pPr>
            <a:r>
              <a:rPr lang="en-US" sz="4000" spc="-33" dirty="0">
                <a:solidFill>
                  <a:srgbClr val="000000"/>
                </a:solidFill>
                <a:latin typeface="Glacial Indifference"/>
                <a:ea typeface="Glacial Indifference"/>
                <a:cs typeface="Glacial Indifference"/>
                <a:sym typeface="Glacial Indifference"/>
              </a:rPr>
              <a:t>By the end of the lesson, students will:</a:t>
            </a:r>
          </a:p>
          <a:p>
            <a:pPr marL="406904" lvl="1" algn="just">
              <a:lnSpc>
                <a:spcPts val="7086"/>
              </a:lnSpc>
            </a:pPr>
            <a:endParaRPr lang="en-US" sz="4000" spc="-33" dirty="0">
              <a:solidFill>
                <a:srgbClr val="000000"/>
              </a:solidFill>
              <a:latin typeface="Glacial Indifference"/>
              <a:ea typeface="Glacial Indifference"/>
              <a:cs typeface="Glacial Indifference"/>
              <a:sym typeface="Glacial Indifference"/>
            </a:endParaRPr>
          </a:p>
          <a:p>
            <a:pPr marL="813808" lvl="1" indent="-406904" algn="just">
              <a:lnSpc>
                <a:spcPts val="7086"/>
              </a:lnSpc>
              <a:buFont typeface="Arial"/>
              <a:buChar char="•"/>
            </a:pPr>
            <a:r>
              <a:rPr lang="en-US" sz="4000" spc="-33" dirty="0">
                <a:solidFill>
                  <a:srgbClr val="000000"/>
                </a:solidFill>
                <a:latin typeface="Glacial Indifference"/>
                <a:ea typeface="Glacial Indifference"/>
                <a:cs typeface="Glacial Indifference"/>
                <a:sym typeface="Glacial Indifference"/>
              </a:rPr>
              <a:t>Be able to describe some features of STIs and their treatment</a:t>
            </a:r>
          </a:p>
          <a:p>
            <a:pPr marL="813808" lvl="1" indent="-406904" algn="just">
              <a:lnSpc>
                <a:spcPts val="7086"/>
              </a:lnSpc>
              <a:buFont typeface="Arial"/>
              <a:buChar char="•"/>
            </a:pPr>
            <a:r>
              <a:rPr lang="en-US" sz="4000" spc="-33" dirty="0">
                <a:solidFill>
                  <a:srgbClr val="000000"/>
                </a:solidFill>
                <a:latin typeface="Glacial Indifference"/>
                <a:ea typeface="Glacial Indifference"/>
                <a:cs typeface="Glacial Indifference"/>
                <a:sym typeface="Glacial Indifference"/>
              </a:rPr>
              <a:t>Have developed greater confidence to discuss sex, sexual health and STI prevention</a:t>
            </a:r>
          </a:p>
          <a:p>
            <a:pPr marL="813808" lvl="1" indent="-406904" algn="just">
              <a:lnSpc>
                <a:spcPts val="7086"/>
              </a:lnSpc>
              <a:buFont typeface="Arial"/>
              <a:buChar char="•"/>
            </a:pPr>
            <a:r>
              <a:rPr lang="en-US" sz="4000" spc="-33" dirty="0">
                <a:solidFill>
                  <a:srgbClr val="000000"/>
                </a:solidFill>
                <a:latin typeface="Glacial Indifference"/>
                <a:ea typeface="Glacial Indifference"/>
                <a:cs typeface="Glacial Indifference"/>
                <a:sym typeface="Glacial Indifference"/>
              </a:rPr>
              <a:t>Know where to find advice and support about sexual health concerns both online and on the island</a:t>
            </a:r>
          </a:p>
          <a:p>
            <a:pPr marL="813808" lvl="1" indent="-406904" algn="just">
              <a:lnSpc>
                <a:spcPts val="7086"/>
              </a:lnSpc>
              <a:buFont typeface="Arial"/>
              <a:buChar char="•"/>
            </a:pPr>
            <a:endParaRPr lang="en-US" sz="4000" spc="-33" dirty="0">
              <a:solidFill>
                <a:srgbClr val="000000"/>
              </a:solidFill>
              <a:latin typeface="Glacial Indifference"/>
              <a:ea typeface="Glacial Indifference"/>
              <a:cs typeface="Glacial Indifference"/>
              <a:sym typeface="Glacial Indifference"/>
            </a:endParaRPr>
          </a:p>
          <a:p>
            <a:pPr algn="just">
              <a:lnSpc>
                <a:spcPts val="7086"/>
              </a:lnSpc>
            </a:pPr>
            <a:endParaRPr lang="en-US" sz="3769" spc="-33" dirty="0">
              <a:solidFill>
                <a:srgbClr val="000000"/>
              </a:solidFill>
              <a:latin typeface="Glacial Indifference"/>
              <a:ea typeface="Glacial Indifference"/>
              <a:cs typeface="Glacial Indifference"/>
              <a:sym typeface="Glacial Indifferenc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1114425"/>
            <a:ext cx="7641221" cy="990281"/>
          </a:xfrm>
          <a:prstGeom prst="rect">
            <a:avLst/>
          </a:prstGeom>
        </p:spPr>
        <p:txBody>
          <a:bodyPr lIns="0" tIns="0" rIns="0" bIns="0" rtlCol="0" anchor="t">
            <a:spAutoFit/>
          </a:bodyPr>
          <a:lstStyle/>
          <a:p>
            <a:pPr algn="ctr">
              <a:lnSpc>
                <a:spcPts val="7416"/>
              </a:lnSpc>
            </a:pPr>
            <a:r>
              <a:rPr lang="en-US" sz="7062">
                <a:solidFill>
                  <a:srgbClr val="000000"/>
                </a:solidFill>
                <a:latin typeface="Bobby Jones Soft"/>
                <a:ea typeface="Bobby Jones Soft"/>
                <a:cs typeface="Bobby Jones Soft"/>
                <a:sym typeface="Bobby Jones Soft"/>
              </a:rPr>
              <a:t>CLASS AGREEMENTS</a:t>
            </a:r>
          </a:p>
        </p:txBody>
      </p:sp>
      <p:sp>
        <p:nvSpPr>
          <p:cNvPr id="6" name="Freeform 6"/>
          <p:cNvSpPr/>
          <p:nvPr/>
        </p:nvSpPr>
        <p:spPr>
          <a:xfrm rot="5400000" flipH="1" flipV="1">
            <a:off x="4543789" y="1970205"/>
            <a:ext cx="6115859" cy="7714960"/>
          </a:xfrm>
          <a:custGeom>
            <a:avLst/>
            <a:gdLst/>
            <a:ahLst/>
            <a:cxnLst/>
            <a:rect l="l" t="t" r="r" b="b"/>
            <a:pathLst>
              <a:path w="6115859" h="7714960">
                <a:moveTo>
                  <a:pt x="6115859" y="7714960"/>
                </a:moveTo>
                <a:lnTo>
                  <a:pt x="0" y="7714960"/>
                </a:lnTo>
                <a:lnTo>
                  <a:pt x="0" y="0"/>
                </a:lnTo>
                <a:lnTo>
                  <a:pt x="6115859" y="0"/>
                </a:lnTo>
                <a:lnTo>
                  <a:pt x="6115859" y="771496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4038600" y="3222479"/>
            <a:ext cx="7576310" cy="5170198"/>
          </a:xfrm>
          <a:prstGeom prst="rect">
            <a:avLst/>
          </a:prstGeom>
        </p:spPr>
        <p:txBody>
          <a:bodyPr lIns="0" tIns="0" rIns="0" bIns="0" rtlCol="0" anchor="t">
            <a:spAutoFit/>
          </a:bodyPr>
          <a:lstStyle/>
          <a:p>
            <a:pPr marL="1050493" lvl="1" indent="-525247" algn="l">
              <a:lnSpc>
                <a:spcPts val="6811"/>
              </a:lnSpc>
              <a:buFont typeface="Arial"/>
              <a:buChar char="•"/>
            </a:pPr>
            <a:r>
              <a:rPr lang="en-US" sz="4865" dirty="0">
                <a:solidFill>
                  <a:srgbClr val="000000"/>
                </a:solidFill>
                <a:latin typeface="Glacial Indifference"/>
                <a:ea typeface="Glacial Indifference"/>
                <a:cs typeface="Glacial Indifference"/>
                <a:sym typeface="Glacial Indifference"/>
              </a:rPr>
              <a:t>No personal comments</a:t>
            </a:r>
          </a:p>
          <a:p>
            <a:pPr marL="1050493" lvl="1" indent="-525247" algn="l">
              <a:lnSpc>
                <a:spcPts val="6811"/>
              </a:lnSpc>
              <a:buFont typeface="Arial"/>
              <a:buChar char="•"/>
            </a:pPr>
            <a:r>
              <a:rPr lang="en-US" sz="4865" dirty="0">
                <a:solidFill>
                  <a:srgbClr val="000000"/>
                </a:solidFill>
                <a:latin typeface="Glacial Indifference"/>
                <a:ea typeface="Glacial Indifference"/>
                <a:cs typeface="Glacial Indifference"/>
                <a:sym typeface="Glacial Indifference"/>
              </a:rPr>
              <a:t>Kindness and respect</a:t>
            </a:r>
          </a:p>
          <a:p>
            <a:pPr marL="1050493" lvl="1" indent="-525247" algn="l">
              <a:lnSpc>
                <a:spcPts val="6811"/>
              </a:lnSpc>
              <a:buFont typeface="Arial"/>
              <a:buChar char="•"/>
            </a:pPr>
            <a:r>
              <a:rPr lang="en-US" sz="4865" dirty="0">
                <a:solidFill>
                  <a:srgbClr val="000000"/>
                </a:solidFill>
                <a:latin typeface="Glacial Indifference"/>
                <a:ea typeface="Glacial Indifference"/>
                <a:cs typeface="Glacial Indifference"/>
                <a:sym typeface="Glacial Indifference"/>
              </a:rPr>
              <a:t>Right to pass</a:t>
            </a:r>
          </a:p>
          <a:p>
            <a:pPr marL="1050493" lvl="1" indent="-525247" algn="l">
              <a:lnSpc>
                <a:spcPts val="6811"/>
              </a:lnSpc>
              <a:buFont typeface="Arial"/>
              <a:buChar char="•"/>
            </a:pPr>
            <a:r>
              <a:rPr lang="en-US" sz="4865" dirty="0">
                <a:solidFill>
                  <a:srgbClr val="000000"/>
                </a:solidFill>
                <a:latin typeface="Glacial Indifference"/>
                <a:ea typeface="Glacial Indifference"/>
                <a:cs typeface="Glacial Indifference"/>
                <a:sym typeface="Glacial Indifference"/>
              </a:rPr>
              <a:t>No such thing as silly </a:t>
            </a:r>
          </a:p>
          <a:p>
            <a:pPr algn="l">
              <a:lnSpc>
                <a:spcPts val="6811"/>
              </a:lnSpc>
            </a:pPr>
            <a:r>
              <a:rPr lang="en-US" sz="4865" dirty="0">
                <a:solidFill>
                  <a:srgbClr val="000000"/>
                </a:solidFill>
                <a:latin typeface="Glacial Indifference"/>
                <a:ea typeface="Glacial Indifference"/>
                <a:cs typeface="Glacial Indifference"/>
                <a:sym typeface="Glacial Indifference"/>
              </a:rPr>
              <a:t>        questions</a:t>
            </a:r>
          </a:p>
          <a:p>
            <a:pPr algn="ctr">
              <a:lnSpc>
                <a:spcPts val="6811"/>
              </a:lnSpc>
            </a:pPr>
            <a:endParaRPr lang="en-US" sz="4865" dirty="0">
              <a:solidFill>
                <a:srgbClr val="000000"/>
              </a:solidFill>
              <a:latin typeface="Glacial Indifference"/>
              <a:ea typeface="Glacial Indifference"/>
              <a:cs typeface="Glacial Indifference"/>
              <a:sym typeface="Glacial Indifference"/>
            </a:endParaRPr>
          </a:p>
        </p:txBody>
      </p:sp>
      <p:sp>
        <p:nvSpPr>
          <p:cNvPr id="8" name="TextBox 8"/>
          <p:cNvSpPr txBox="1"/>
          <p:nvPr/>
        </p:nvSpPr>
        <p:spPr>
          <a:xfrm>
            <a:off x="11459198" y="8305225"/>
            <a:ext cx="5963959" cy="580390"/>
          </a:xfrm>
          <a:prstGeom prst="rect">
            <a:avLst/>
          </a:prstGeom>
        </p:spPr>
        <p:txBody>
          <a:bodyPr lIns="0" tIns="0" rIns="0" bIns="0" rtlCol="0" anchor="t">
            <a:spAutoFit/>
          </a:bodyPr>
          <a:lstStyle/>
          <a:p>
            <a:pPr algn="ctr">
              <a:lnSpc>
                <a:spcPts val="4759"/>
              </a:lnSpc>
            </a:pPr>
            <a:r>
              <a:rPr lang="en-US" sz="3399">
                <a:solidFill>
                  <a:srgbClr val="000000"/>
                </a:solidFill>
                <a:latin typeface="Playpen Sans"/>
                <a:ea typeface="Playpen Sans"/>
                <a:cs typeface="Playpen Sans"/>
                <a:sym typeface="Playpen Sans"/>
              </a:rPr>
              <a:t>any others?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2FE4942E-BA84-8725-F90F-0118CBFCBCB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E96F8F1-4FED-E6B9-E248-2E9CA64FE863}"/>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0069CEAC-F238-AC56-F84B-D99485BC03ED}"/>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B727D35B-D7BD-7192-B6C1-7B650685F27D}"/>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Freeform 6">
            <a:extLst>
              <a:ext uri="{FF2B5EF4-FFF2-40B4-BE49-F238E27FC236}">
                <a16:creationId xmlns:a16="http://schemas.microsoft.com/office/drawing/2014/main" id="{2C65A6D0-3B8A-7645-CD62-B53EC54E54DB}"/>
              </a:ext>
            </a:extLst>
          </p:cNvPr>
          <p:cNvSpPr/>
          <p:nvPr/>
        </p:nvSpPr>
        <p:spPr>
          <a:xfrm rot="501946">
            <a:off x="1202380" y="852227"/>
            <a:ext cx="1494805" cy="1548292"/>
          </a:xfrm>
          <a:custGeom>
            <a:avLst/>
            <a:gdLst/>
            <a:ahLst/>
            <a:cxnLst/>
            <a:rect l="l" t="t" r="r" b="b"/>
            <a:pathLst>
              <a:path w="1494805" h="1548292">
                <a:moveTo>
                  <a:pt x="0" y="0"/>
                </a:moveTo>
                <a:lnTo>
                  <a:pt x="1494805" y="0"/>
                </a:lnTo>
                <a:lnTo>
                  <a:pt x="1494805" y="1548292"/>
                </a:lnTo>
                <a:lnTo>
                  <a:pt x="0" y="15482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5">
            <a:extLst>
              <a:ext uri="{FF2B5EF4-FFF2-40B4-BE49-F238E27FC236}">
                <a16:creationId xmlns:a16="http://schemas.microsoft.com/office/drawing/2014/main" id="{A6D633DA-5393-8899-DB2C-0296C260CBDE}"/>
              </a:ext>
            </a:extLst>
          </p:cNvPr>
          <p:cNvSpPr txBox="1"/>
          <p:nvPr/>
        </p:nvSpPr>
        <p:spPr>
          <a:xfrm>
            <a:off x="0" y="1309020"/>
            <a:ext cx="9710017" cy="859827"/>
          </a:xfrm>
          <a:prstGeom prst="rect">
            <a:avLst/>
          </a:prstGeom>
        </p:spPr>
        <p:txBody>
          <a:bodyPr lIns="0" tIns="0" rIns="0" bIns="0" rtlCol="0" anchor="t">
            <a:spAutoFit/>
          </a:bodyPr>
          <a:lstStyle/>
          <a:p>
            <a:pPr algn="ctr">
              <a:lnSpc>
                <a:spcPts val="6451"/>
              </a:lnSpc>
            </a:pPr>
            <a:r>
              <a:rPr lang="en-US" sz="6144" dirty="0">
                <a:solidFill>
                  <a:srgbClr val="000000"/>
                </a:solidFill>
                <a:latin typeface="Bobby Jones Soft"/>
                <a:ea typeface="Bobby Jones Soft"/>
                <a:cs typeface="Bobby Jones Soft"/>
                <a:sym typeface="Bobby Jones Soft"/>
              </a:rPr>
              <a:t>DO IT NOW</a:t>
            </a:r>
          </a:p>
        </p:txBody>
      </p:sp>
      <p:sp>
        <p:nvSpPr>
          <p:cNvPr id="8" name="TextBox 7">
            <a:extLst>
              <a:ext uri="{FF2B5EF4-FFF2-40B4-BE49-F238E27FC236}">
                <a16:creationId xmlns:a16="http://schemas.microsoft.com/office/drawing/2014/main" id="{8E4C3678-8A3F-F940-839F-F48324FE2C60}"/>
              </a:ext>
            </a:extLst>
          </p:cNvPr>
          <p:cNvSpPr txBox="1"/>
          <p:nvPr/>
        </p:nvSpPr>
        <p:spPr>
          <a:xfrm>
            <a:off x="635672" y="2555782"/>
            <a:ext cx="17016652" cy="6032421"/>
          </a:xfrm>
          <a:prstGeom prst="rect">
            <a:avLst/>
          </a:prstGeom>
        </p:spPr>
        <p:txBody>
          <a:bodyPr wrap="square" lIns="0" tIns="0" rIns="0" bIns="0" rtlCol="0" anchor="t">
            <a:spAutoFit/>
          </a:bodyPr>
          <a:lstStyle/>
          <a:p>
            <a:pPr marL="427057" lvl="1" algn="l"/>
            <a:r>
              <a:rPr lang="en-US" sz="4400" dirty="0">
                <a:solidFill>
                  <a:srgbClr val="000000"/>
                </a:solidFill>
                <a:highlight>
                  <a:srgbClr val="FFFF00"/>
                </a:highlight>
                <a:latin typeface="Glacial Indifference"/>
                <a:ea typeface="Glacial Indifference"/>
                <a:cs typeface="Glacial Indifference"/>
                <a:sym typeface="Glacial Indifference"/>
              </a:rPr>
              <a:t>How are sexually transmitted infections (STIs) transmitted?</a:t>
            </a:r>
          </a:p>
          <a:p>
            <a:pPr marL="427057" lvl="1" algn="l"/>
            <a:endParaRPr lang="en-US" sz="4400" dirty="0">
              <a:solidFill>
                <a:srgbClr val="000000"/>
              </a:solidFill>
              <a:latin typeface="Glacial Indifference"/>
              <a:ea typeface="Glacial Indifference"/>
              <a:cs typeface="Glacial Indifference"/>
              <a:sym typeface="Glacial Indifference"/>
            </a:endParaRPr>
          </a:p>
          <a:p>
            <a:pPr marL="427057" lvl="1" algn="l"/>
            <a:endParaRPr lang="en-US" sz="4400" dirty="0">
              <a:solidFill>
                <a:srgbClr val="000000"/>
              </a:solidFill>
              <a:latin typeface="Glacial Indifference"/>
              <a:ea typeface="Glacial Indifference"/>
              <a:cs typeface="Glacial Indifference"/>
              <a:sym typeface="Glacial Indifference"/>
            </a:endParaRPr>
          </a:p>
          <a:p>
            <a:pPr marL="427057" lvl="1" algn="l"/>
            <a:endParaRPr lang="en-US" sz="2000" dirty="0">
              <a:solidFill>
                <a:srgbClr val="000000"/>
              </a:solidFill>
              <a:latin typeface="Glacial Indifference"/>
              <a:ea typeface="Glacial Indifference"/>
              <a:cs typeface="Glacial Indifference"/>
              <a:sym typeface="Glacial Indifference"/>
            </a:endParaRPr>
          </a:p>
          <a:p>
            <a:pPr marL="427057" lvl="1" algn="l"/>
            <a:endParaRPr lang="en-US" sz="2000" dirty="0">
              <a:solidFill>
                <a:srgbClr val="000000"/>
              </a:solidFill>
              <a:latin typeface="Glacial Indifference"/>
              <a:ea typeface="Glacial Indifference"/>
              <a:cs typeface="Glacial Indifference"/>
              <a:sym typeface="Glacial Indifference"/>
            </a:endParaRPr>
          </a:p>
          <a:p>
            <a:pPr marL="427057" lvl="1" algn="l"/>
            <a:endParaRPr lang="en-US" sz="4400" dirty="0">
              <a:solidFill>
                <a:srgbClr val="000000"/>
              </a:solidFill>
              <a:highlight>
                <a:srgbClr val="FFFF00"/>
              </a:highlight>
              <a:latin typeface="Glacial Indifference"/>
              <a:ea typeface="Glacial Indifference"/>
              <a:cs typeface="Glacial Indifference"/>
              <a:sym typeface="Glacial Indifference"/>
            </a:endParaRPr>
          </a:p>
          <a:p>
            <a:pPr marL="427057" lvl="1" algn="l"/>
            <a:r>
              <a:rPr lang="en-US" sz="4400" dirty="0">
                <a:solidFill>
                  <a:srgbClr val="000000"/>
                </a:solidFill>
                <a:highlight>
                  <a:srgbClr val="FFFF00"/>
                </a:highlight>
                <a:latin typeface="Glacial Indifference"/>
                <a:ea typeface="Glacial Indifference"/>
                <a:cs typeface="Glacial Indifference"/>
                <a:sym typeface="Glacial Indifference"/>
              </a:rPr>
              <a:t>Are condoms 100% effective against STI transmission?</a:t>
            </a:r>
          </a:p>
          <a:p>
            <a:pPr marL="427057" lvl="1" algn="l"/>
            <a:endParaRPr lang="en-US" sz="4400" dirty="0">
              <a:solidFill>
                <a:srgbClr val="000000"/>
              </a:solidFill>
              <a:latin typeface="Glacial Indifference"/>
              <a:ea typeface="Glacial Indifference"/>
              <a:cs typeface="Glacial Indifference"/>
              <a:sym typeface="Glacial Indifference"/>
            </a:endParaRPr>
          </a:p>
          <a:p>
            <a:pPr marL="427057" lvl="1" algn="l"/>
            <a:endParaRPr lang="en-US" sz="4400" dirty="0">
              <a:solidFill>
                <a:srgbClr val="000000"/>
              </a:solidFill>
              <a:latin typeface="Glacial Indifference"/>
              <a:ea typeface="Glacial Indifference"/>
              <a:cs typeface="Glacial Indifference"/>
              <a:sym typeface="Glacial Indifference"/>
            </a:endParaRPr>
          </a:p>
          <a:p>
            <a:pPr marL="427057" lvl="1" algn="l"/>
            <a:r>
              <a:rPr lang="en-US" sz="4400" dirty="0">
                <a:solidFill>
                  <a:srgbClr val="000000"/>
                </a:solidFill>
                <a:highlight>
                  <a:srgbClr val="FFFF00"/>
                </a:highlight>
                <a:latin typeface="Glacial Indifference"/>
                <a:ea typeface="Glacial Indifference"/>
                <a:cs typeface="Glacial Indifference"/>
                <a:sym typeface="Glacial Indifference"/>
              </a:rPr>
              <a:t>What are the only 100% effective ways to prevent STI transmission?</a:t>
            </a:r>
          </a:p>
        </p:txBody>
      </p:sp>
      <p:sp>
        <p:nvSpPr>
          <p:cNvPr id="5" name="TextBox 4">
            <a:extLst>
              <a:ext uri="{FF2B5EF4-FFF2-40B4-BE49-F238E27FC236}">
                <a16:creationId xmlns:a16="http://schemas.microsoft.com/office/drawing/2014/main" id="{E4841D4B-E88A-7BC8-392F-196154052539}"/>
              </a:ext>
            </a:extLst>
          </p:cNvPr>
          <p:cNvSpPr txBox="1"/>
          <p:nvPr/>
        </p:nvSpPr>
        <p:spPr>
          <a:xfrm>
            <a:off x="1017916" y="3386867"/>
            <a:ext cx="16630397" cy="2308324"/>
          </a:xfrm>
          <a:prstGeom prst="rect">
            <a:avLst/>
          </a:prstGeom>
          <a:noFill/>
        </p:spPr>
        <p:txBody>
          <a:bodyPr wrap="square" rtlCol="0">
            <a:spAutoFit/>
          </a:bodyPr>
          <a:lstStyle/>
          <a:p>
            <a:r>
              <a:rPr lang="en-US" sz="2800" u="sng" dirty="0">
                <a:solidFill>
                  <a:srgbClr val="000000"/>
                </a:solidFill>
                <a:latin typeface="Glacial Indifference"/>
                <a:ea typeface="Glacial Indifference"/>
                <a:cs typeface="Glacial Indifference"/>
                <a:sym typeface="Glacial Indifference"/>
              </a:rPr>
              <a:t>Most</a:t>
            </a:r>
            <a:r>
              <a:rPr lang="en-US" sz="2800" dirty="0">
                <a:solidFill>
                  <a:srgbClr val="000000"/>
                </a:solidFill>
                <a:latin typeface="Glacial Indifference"/>
                <a:ea typeface="Glacial Indifference"/>
                <a:cs typeface="Glacial Indifference"/>
                <a:sym typeface="Glacial Indifference"/>
              </a:rPr>
              <a:t> STIs are transmitted by sexual contact (including skin to skin contact with infected areas), but </a:t>
            </a:r>
            <a:r>
              <a:rPr lang="en-US" sz="2800" u="sng" dirty="0">
                <a:solidFill>
                  <a:srgbClr val="000000"/>
                </a:solidFill>
                <a:latin typeface="Glacial Indifference"/>
                <a:ea typeface="Glacial Indifference"/>
                <a:cs typeface="Glacial Indifference"/>
                <a:sym typeface="Glacial Indifference"/>
              </a:rPr>
              <a:t>some</a:t>
            </a:r>
            <a:r>
              <a:rPr lang="en-US" sz="2800" dirty="0">
                <a:solidFill>
                  <a:srgbClr val="000000"/>
                </a:solidFill>
                <a:latin typeface="Glacial Indifference"/>
                <a:ea typeface="Glacial Indifference"/>
                <a:cs typeface="Glacial Indifference"/>
                <a:sym typeface="Glacial Indifference"/>
              </a:rPr>
              <a:t> can be shared through bodily fluids via other means, such as sharing needles for drug injection or using non-sterile piercing/tattoo equipment. Some can be transferred from mother to child during pregnancy, childbirth or breastfeeding.</a:t>
            </a:r>
          </a:p>
          <a:p>
            <a:endParaRPr lang="en-GB" sz="1600" dirty="0"/>
          </a:p>
          <a:p>
            <a:endParaRPr lang="en-GB" sz="1600" dirty="0"/>
          </a:p>
        </p:txBody>
      </p:sp>
      <p:sp>
        <p:nvSpPr>
          <p:cNvPr id="9" name="TextBox 8">
            <a:extLst>
              <a:ext uri="{FF2B5EF4-FFF2-40B4-BE49-F238E27FC236}">
                <a16:creationId xmlns:a16="http://schemas.microsoft.com/office/drawing/2014/main" id="{CB2DD909-AD19-98B7-A6F0-2EFF6A577864}"/>
              </a:ext>
            </a:extLst>
          </p:cNvPr>
          <p:cNvSpPr txBox="1"/>
          <p:nvPr/>
        </p:nvSpPr>
        <p:spPr>
          <a:xfrm>
            <a:off x="1033958" y="6277645"/>
            <a:ext cx="16244142" cy="1384995"/>
          </a:xfrm>
          <a:prstGeom prst="rect">
            <a:avLst/>
          </a:prstGeom>
          <a:noFill/>
        </p:spPr>
        <p:txBody>
          <a:bodyPr wrap="square" rtlCol="0">
            <a:spAutoFit/>
          </a:bodyPr>
          <a:lstStyle/>
          <a:p>
            <a:endParaRPr lang="en-US" sz="2800" dirty="0">
              <a:solidFill>
                <a:srgbClr val="000000"/>
              </a:solidFill>
              <a:latin typeface="Glacial Indifference"/>
              <a:ea typeface="Glacial Indifference"/>
              <a:cs typeface="Glacial Indifference"/>
              <a:sym typeface="Glacial Indifference"/>
            </a:endParaRPr>
          </a:p>
          <a:p>
            <a:r>
              <a:rPr lang="en-US" sz="2800" dirty="0">
                <a:solidFill>
                  <a:srgbClr val="000000"/>
                </a:solidFill>
                <a:latin typeface="Glacial Indifference"/>
                <a:ea typeface="Glacial Indifference"/>
                <a:cs typeface="Glacial Indifference"/>
                <a:sym typeface="Glacial Indifference"/>
              </a:rPr>
              <a:t>No, but if used correctly, condoms (both external and internal/female) act as a physical barrier that prevents the exchange of body fluids, which </a:t>
            </a:r>
            <a:r>
              <a:rPr lang="en-US" sz="2800" b="1" dirty="0">
                <a:solidFill>
                  <a:srgbClr val="000000"/>
                </a:solidFill>
                <a:latin typeface="Glacial Indifference"/>
                <a:ea typeface="Glacial Indifference"/>
                <a:cs typeface="Glacial Indifference"/>
                <a:sym typeface="Glacial Indifference"/>
              </a:rPr>
              <a:t>significantly reduces </a:t>
            </a:r>
            <a:r>
              <a:rPr lang="en-US" sz="2800" dirty="0">
                <a:solidFill>
                  <a:srgbClr val="000000"/>
                </a:solidFill>
                <a:latin typeface="Glacial Indifference"/>
                <a:ea typeface="Glacial Indifference"/>
                <a:cs typeface="Glacial Indifference"/>
                <a:sym typeface="Glacial Indifference"/>
              </a:rPr>
              <a:t>the risk of STIs.</a:t>
            </a:r>
            <a:endParaRPr lang="en-GB" sz="1600" dirty="0"/>
          </a:p>
        </p:txBody>
      </p:sp>
      <p:sp>
        <p:nvSpPr>
          <p:cNvPr id="10" name="TextBox 9">
            <a:extLst>
              <a:ext uri="{FF2B5EF4-FFF2-40B4-BE49-F238E27FC236}">
                <a16:creationId xmlns:a16="http://schemas.microsoft.com/office/drawing/2014/main" id="{BF50224F-6F2F-B4D5-323D-54C0CA03FAA3}"/>
              </a:ext>
            </a:extLst>
          </p:cNvPr>
          <p:cNvSpPr txBox="1"/>
          <p:nvPr/>
        </p:nvSpPr>
        <p:spPr>
          <a:xfrm>
            <a:off x="1017916" y="8713528"/>
            <a:ext cx="16630397" cy="523220"/>
          </a:xfrm>
          <a:prstGeom prst="rect">
            <a:avLst/>
          </a:prstGeom>
          <a:noFill/>
        </p:spPr>
        <p:txBody>
          <a:bodyPr wrap="square" rtlCol="0">
            <a:spAutoFit/>
          </a:bodyPr>
          <a:lstStyle/>
          <a:p>
            <a:r>
              <a:rPr lang="en-US" sz="2800" dirty="0">
                <a:solidFill>
                  <a:srgbClr val="000000"/>
                </a:solidFill>
                <a:latin typeface="Glacial Indifference"/>
                <a:sym typeface="Glacial Indifference"/>
              </a:rPr>
              <a:t>Choosing not to engage in any form of sexual activity that involves genital, anal, or oral contact.</a:t>
            </a:r>
          </a:p>
        </p:txBody>
      </p:sp>
    </p:spTree>
    <p:extLst>
      <p:ext uri="{BB962C8B-B14F-4D97-AF65-F5344CB8AC3E}">
        <p14:creationId xmlns:p14="http://schemas.microsoft.com/office/powerpoint/2010/main" val="295264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298FFC40-CBC7-7D93-5C80-B5ACC33DE69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8591BC4-260E-DCAE-5768-F3B6C85D9F31}"/>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EE6E1E46-0665-10A3-03DA-7BE4A5DE1B26}"/>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990E7606-A39A-B0D4-4281-9F0D7EF97927}"/>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13" name="TextBox 5">
            <a:extLst>
              <a:ext uri="{FF2B5EF4-FFF2-40B4-BE49-F238E27FC236}">
                <a16:creationId xmlns:a16="http://schemas.microsoft.com/office/drawing/2014/main" id="{9BA548BE-7E7E-2970-1816-922B07C96344}"/>
              </a:ext>
            </a:extLst>
          </p:cNvPr>
          <p:cNvSpPr txBox="1"/>
          <p:nvPr/>
        </p:nvSpPr>
        <p:spPr>
          <a:xfrm>
            <a:off x="1295400" y="1078184"/>
            <a:ext cx="9710017" cy="859827"/>
          </a:xfrm>
          <a:prstGeom prst="rect">
            <a:avLst/>
          </a:prstGeom>
        </p:spPr>
        <p:txBody>
          <a:bodyPr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STI Myth buster</a:t>
            </a:r>
          </a:p>
        </p:txBody>
      </p:sp>
      <p:pic>
        <p:nvPicPr>
          <p:cNvPr id="14" name="STI Mythbusters an expert gets real about what you need to know">
            <a:hlinkClick r:id="" action="ppaction://media"/>
            <a:extLst>
              <a:ext uri="{FF2B5EF4-FFF2-40B4-BE49-F238E27FC236}">
                <a16:creationId xmlns:a16="http://schemas.microsoft.com/office/drawing/2014/main" id="{0F8A53CB-46D9-FCE4-00FD-EAB80DAE1E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6572" y="2628900"/>
            <a:ext cx="11430000" cy="6429376"/>
          </a:xfrm>
          <a:prstGeom prst="rect">
            <a:avLst/>
          </a:prstGeom>
        </p:spPr>
      </p:pic>
    </p:spTree>
    <p:extLst>
      <p:ext uri="{BB962C8B-B14F-4D97-AF65-F5344CB8AC3E}">
        <p14:creationId xmlns:p14="http://schemas.microsoft.com/office/powerpoint/2010/main" val="383674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74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F49BCFE3-C4A6-EBD1-BB77-E0656A383BE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71271E8-A06B-5FF5-2C51-1A517928C9BF}"/>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DA95371A-0418-BBB2-7E37-45DE64E3CBB3}"/>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276150A6-5AD2-D263-F375-D79C9D2AD457}"/>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5">
            <a:extLst>
              <a:ext uri="{FF2B5EF4-FFF2-40B4-BE49-F238E27FC236}">
                <a16:creationId xmlns:a16="http://schemas.microsoft.com/office/drawing/2014/main" id="{137D9B11-2C8E-D830-642E-24C6491106DE}"/>
              </a:ext>
            </a:extLst>
          </p:cNvPr>
          <p:cNvSpPr txBox="1"/>
          <p:nvPr/>
        </p:nvSpPr>
        <p:spPr>
          <a:xfrm>
            <a:off x="1295400" y="1078184"/>
            <a:ext cx="9710017" cy="859827"/>
          </a:xfrm>
          <a:prstGeom prst="rect">
            <a:avLst/>
          </a:prstGeom>
        </p:spPr>
        <p:txBody>
          <a:bodyPr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TRUE OR FALSE?</a:t>
            </a:r>
          </a:p>
        </p:txBody>
      </p:sp>
      <p:sp>
        <p:nvSpPr>
          <p:cNvPr id="8" name="TextBox 7">
            <a:extLst>
              <a:ext uri="{FF2B5EF4-FFF2-40B4-BE49-F238E27FC236}">
                <a16:creationId xmlns:a16="http://schemas.microsoft.com/office/drawing/2014/main" id="{08CFDE62-6317-A58B-7E49-E456A56E6114}"/>
              </a:ext>
            </a:extLst>
          </p:cNvPr>
          <p:cNvSpPr txBox="1"/>
          <p:nvPr/>
        </p:nvSpPr>
        <p:spPr>
          <a:xfrm>
            <a:off x="635674" y="2199982"/>
            <a:ext cx="16737926" cy="8318175"/>
          </a:xfrm>
          <a:prstGeom prst="rect">
            <a:avLst/>
          </a:prstGeom>
        </p:spPr>
        <p:txBody>
          <a:bodyPr wrap="square" lIns="0" tIns="0" rIns="0" bIns="0" rtlCol="0" anchor="t">
            <a:spAutoFit/>
          </a:bodyPr>
          <a:lstStyle/>
          <a:p>
            <a:pPr marL="854113" lvl="1" indent="-427056" algn="l">
              <a:lnSpc>
                <a:spcPts val="7279"/>
              </a:lnSpc>
              <a:buAutoNum type="arabicPeriod"/>
            </a:pPr>
            <a:r>
              <a:rPr lang="en-US" sz="3956" dirty="0">
                <a:solidFill>
                  <a:srgbClr val="000000"/>
                </a:solidFill>
                <a:latin typeface="Glacial Indifference"/>
                <a:ea typeface="Glacial Indifference"/>
                <a:cs typeface="Glacial Indifference"/>
                <a:sym typeface="Glacial Indifference"/>
              </a:rPr>
              <a:t> STIs are always transmitted through sexual contact.</a:t>
            </a:r>
          </a:p>
          <a:p>
            <a:pPr marL="854113" lvl="1" indent="-427056" algn="l">
              <a:lnSpc>
                <a:spcPts val="7279"/>
              </a:lnSpc>
              <a:buAutoNum type="arabicPeriod"/>
            </a:pPr>
            <a:r>
              <a:rPr lang="en-US" sz="3956" dirty="0">
                <a:solidFill>
                  <a:srgbClr val="000000"/>
                </a:solidFill>
                <a:latin typeface="Glacial Indifference"/>
                <a:ea typeface="Glacial Indifference"/>
                <a:cs typeface="Glacial Indifference"/>
                <a:sym typeface="Glacial Indifference"/>
              </a:rPr>
              <a:t> Using condoms correctly reduces the risk of STI transmission.</a:t>
            </a:r>
          </a:p>
          <a:p>
            <a:pPr marL="854113" lvl="1" indent="-427056" algn="l">
              <a:lnSpc>
                <a:spcPts val="7279"/>
              </a:lnSpc>
              <a:buAutoNum type="arabicPeriod"/>
            </a:pPr>
            <a:r>
              <a:rPr lang="en-US" sz="3956" dirty="0">
                <a:solidFill>
                  <a:srgbClr val="000000"/>
                </a:solidFill>
                <a:latin typeface="Glacial Indifference"/>
                <a:ea typeface="Glacial Indifference"/>
                <a:cs typeface="Glacial Indifference"/>
                <a:sym typeface="Glacial Indifference"/>
              </a:rPr>
              <a:t> Many STIs often show no visible symptoms.</a:t>
            </a:r>
          </a:p>
          <a:p>
            <a:pPr marL="854113" lvl="1" indent="-427056" algn="l">
              <a:lnSpc>
                <a:spcPts val="7279"/>
              </a:lnSpc>
              <a:buAutoNum type="arabicPeriod"/>
            </a:pPr>
            <a:r>
              <a:rPr lang="en-US" sz="3956" dirty="0">
                <a:solidFill>
                  <a:srgbClr val="000000"/>
                </a:solidFill>
                <a:latin typeface="Glacial Indifference"/>
                <a:ea typeface="Glacial Indifference"/>
                <a:cs typeface="Glacial Indifference"/>
                <a:sym typeface="Glacial Indifference"/>
              </a:rPr>
              <a:t> Bacterial STIs can be cured with antibiotics.</a:t>
            </a:r>
          </a:p>
          <a:p>
            <a:pPr marL="854113" lvl="1" indent="-427056" algn="l">
              <a:lnSpc>
                <a:spcPts val="7279"/>
              </a:lnSpc>
              <a:buAutoNum type="arabicPeriod"/>
            </a:pPr>
            <a:r>
              <a:rPr lang="en-US" sz="3956" dirty="0">
                <a:solidFill>
                  <a:srgbClr val="000000"/>
                </a:solidFill>
                <a:latin typeface="Glacial Indifference"/>
                <a:ea typeface="Glacial Indifference"/>
                <a:cs typeface="Glacial Indifference"/>
                <a:sym typeface="Glacial Indifference"/>
              </a:rPr>
              <a:t> Oral sex carries zero risk of getting an STI.</a:t>
            </a:r>
          </a:p>
          <a:p>
            <a:pPr marL="854113" lvl="1" indent="-427056" algn="l">
              <a:lnSpc>
                <a:spcPts val="7279"/>
              </a:lnSpc>
              <a:buAutoNum type="arabicPeriod"/>
            </a:pPr>
            <a:r>
              <a:rPr lang="en-US" sz="3956" dirty="0">
                <a:solidFill>
                  <a:srgbClr val="000000"/>
                </a:solidFill>
                <a:latin typeface="Glacial Indifference"/>
                <a:ea typeface="Glacial Indifference"/>
                <a:cs typeface="Glacial Indifference"/>
                <a:sym typeface="Glacial Indifference"/>
              </a:rPr>
              <a:t> You only need to get tested if you have symptoms.</a:t>
            </a:r>
          </a:p>
          <a:p>
            <a:pPr marL="854113" lvl="1" indent="-427056" algn="l">
              <a:lnSpc>
                <a:spcPts val="7279"/>
              </a:lnSpc>
              <a:buAutoNum type="arabicPeriod"/>
            </a:pPr>
            <a:r>
              <a:rPr lang="en-US" sz="3956" dirty="0">
                <a:solidFill>
                  <a:srgbClr val="000000"/>
                </a:solidFill>
                <a:latin typeface="Glacial Indifference"/>
                <a:ea typeface="Glacial Indifference"/>
                <a:cs typeface="Glacial Indifference"/>
                <a:sym typeface="Glacial Indifference"/>
              </a:rPr>
              <a:t> Someone who has never had sex does not have to worry about STIs.</a:t>
            </a:r>
          </a:p>
          <a:p>
            <a:pPr marL="854113" lvl="1" indent="-427056" algn="l">
              <a:lnSpc>
                <a:spcPts val="7279"/>
              </a:lnSpc>
              <a:buAutoNum type="arabicPeriod"/>
            </a:pPr>
            <a:r>
              <a:rPr lang="en-US" sz="3956" dirty="0">
                <a:solidFill>
                  <a:srgbClr val="000000"/>
                </a:solidFill>
                <a:latin typeface="Glacial Indifference"/>
                <a:ea typeface="Glacial Indifference"/>
                <a:cs typeface="Glacial Indifference"/>
                <a:sym typeface="Glacial Indifference"/>
              </a:rPr>
              <a:t> You </a:t>
            </a:r>
            <a:r>
              <a:rPr lang="en-US" sz="3956" b="1" u="sng" dirty="0">
                <a:solidFill>
                  <a:srgbClr val="000000"/>
                </a:solidFill>
                <a:latin typeface="Glacial Indifference"/>
                <a:ea typeface="Glacial Indifference"/>
                <a:cs typeface="Glacial Indifference"/>
                <a:sym typeface="Glacial Indifference"/>
              </a:rPr>
              <a:t>can’t</a:t>
            </a:r>
            <a:r>
              <a:rPr lang="en-US" sz="3956" dirty="0">
                <a:solidFill>
                  <a:srgbClr val="000000"/>
                </a:solidFill>
                <a:latin typeface="Glacial Indifference"/>
                <a:ea typeface="Glacial Indifference"/>
                <a:cs typeface="Glacial Indifference"/>
                <a:sym typeface="Glacial Indifference"/>
              </a:rPr>
              <a:t> catch HIV by sharing a drink with someone who has the virus.</a:t>
            </a:r>
          </a:p>
          <a:p>
            <a:pPr marL="854113" lvl="1" indent="-427056" algn="l">
              <a:lnSpc>
                <a:spcPts val="7279"/>
              </a:lnSpc>
              <a:buAutoNum type="arabicPeriod"/>
            </a:pPr>
            <a:endParaRPr lang="en-US" sz="3956" dirty="0">
              <a:solidFill>
                <a:srgbClr val="000000"/>
              </a:solidFill>
              <a:latin typeface="Glacial Indifference"/>
              <a:ea typeface="Glacial Indifference"/>
              <a:cs typeface="Glacial Indifference"/>
              <a:sym typeface="Glacial Indifference"/>
            </a:endParaRPr>
          </a:p>
        </p:txBody>
      </p:sp>
      <p:sp>
        <p:nvSpPr>
          <p:cNvPr id="5" name="Rounded Rectangle 4">
            <a:extLst>
              <a:ext uri="{FF2B5EF4-FFF2-40B4-BE49-F238E27FC236}">
                <a16:creationId xmlns:a16="http://schemas.microsoft.com/office/drawing/2014/main" id="{D4D71A42-4BBB-ED16-AFAA-BE337BB59C78}"/>
              </a:ext>
            </a:extLst>
          </p:cNvPr>
          <p:cNvSpPr/>
          <p:nvPr/>
        </p:nvSpPr>
        <p:spPr>
          <a:xfrm>
            <a:off x="14867021" y="3056891"/>
            <a:ext cx="1524000" cy="7997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F98564B-2E5C-32F5-2889-4054F50D8374}"/>
              </a:ext>
            </a:extLst>
          </p:cNvPr>
          <p:cNvSpPr txBox="1"/>
          <p:nvPr/>
        </p:nvSpPr>
        <p:spPr>
          <a:xfrm>
            <a:off x="15095621" y="3195150"/>
            <a:ext cx="1066800" cy="523220"/>
          </a:xfrm>
          <a:prstGeom prst="rect">
            <a:avLst/>
          </a:prstGeom>
          <a:noFill/>
        </p:spPr>
        <p:txBody>
          <a:bodyPr wrap="square" rtlCol="0">
            <a:spAutoFit/>
          </a:bodyPr>
          <a:lstStyle/>
          <a:p>
            <a:r>
              <a:rPr lang="en-GB" sz="2800" dirty="0">
                <a:solidFill>
                  <a:schemeClr val="bg1"/>
                </a:solidFill>
              </a:rPr>
              <a:t>TRUE</a:t>
            </a:r>
          </a:p>
        </p:txBody>
      </p:sp>
      <p:sp>
        <p:nvSpPr>
          <p:cNvPr id="14" name="Rounded Rectangle 13">
            <a:extLst>
              <a:ext uri="{FF2B5EF4-FFF2-40B4-BE49-F238E27FC236}">
                <a16:creationId xmlns:a16="http://schemas.microsoft.com/office/drawing/2014/main" id="{DDAD73D2-C0BA-A5F6-CD8D-70FC582DB5DF}"/>
              </a:ext>
            </a:extLst>
          </p:cNvPr>
          <p:cNvSpPr/>
          <p:nvPr/>
        </p:nvSpPr>
        <p:spPr>
          <a:xfrm>
            <a:off x="11005417" y="4152900"/>
            <a:ext cx="1524000" cy="7997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DA8C67CC-CFAB-05B8-0418-8D65148F1DE0}"/>
              </a:ext>
            </a:extLst>
          </p:cNvPr>
          <p:cNvSpPr txBox="1"/>
          <p:nvPr/>
        </p:nvSpPr>
        <p:spPr>
          <a:xfrm>
            <a:off x="11234017" y="4291159"/>
            <a:ext cx="1066800" cy="523220"/>
          </a:xfrm>
          <a:prstGeom prst="rect">
            <a:avLst/>
          </a:prstGeom>
          <a:noFill/>
        </p:spPr>
        <p:txBody>
          <a:bodyPr wrap="square" rtlCol="0">
            <a:spAutoFit/>
          </a:bodyPr>
          <a:lstStyle/>
          <a:p>
            <a:r>
              <a:rPr lang="en-GB" sz="2800" dirty="0">
                <a:solidFill>
                  <a:schemeClr val="bg1"/>
                </a:solidFill>
              </a:rPr>
              <a:t>TRUE</a:t>
            </a:r>
          </a:p>
        </p:txBody>
      </p:sp>
      <p:sp>
        <p:nvSpPr>
          <p:cNvPr id="16" name="Rounded Rectangle 15">
            <a:extLst>
              <a:ext uri="{FF2B5EF4-FFF2-40B4-BE49-F238E27FC236}">
                <a16:creationId xmlns:a16="http://schemas.microsoft.com/office/drawing/2014/main" id="{F6B81EB5-913E-3BB4-74B3-7AD2C3D1BCD5}"/>
              </a:ext>
            </a:extLst>
          </p:cNvPr>
          <p:cNvSpPr/>
          <p:nvPr/>
        </p:nvSpPr>
        <p:spPr>
          <a:xfrm>
            <a:off x="11158350" y="5196104"/>
            <a:ext cx="1524000" cy="7997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756CE55-82F7-0F80-C373-DA26EC162BC1}"/>
              </a:ext>
            </a:extLst>
          </p:cNvPr>
          <p:cNvSpPr txBox="1"/>
          <p:nvPr/>
        </p:nvSpPr>
        <p:spPr>
          <a:xfrm>
            <a:off x="11442564" y="5334363"/>
            <a:ext cx="1066800" cy="523220"/>
          </a:xfrm>
          <a:prstGeom prst="rect">
            <a:avLst/>
          </a:prstGeom>
          <a:noFill/>
        </p:spPr>
        <p:txBody>
          <a:bodyPr wrap="square" rtlCol="0">
            <a:spAutoFit/>
          </a:bodyPr>
          <a:lstStyle/>
          <a:p>
            <a:r>
              <a:rPr lang="en-GB" sz="2800" dirty="0">
                <a:solidFill>
                  <a:schemeClr val="bg1"/>
                </a:solidFill>
              </a:rPr>
              <a:t>TRUE</a:t>
            </a:r>
          </a:p>
        </p:txBody>
      </p:sp>
      <p:sp>
        <p:nvSpPr>
          <p:cNvPr id="18" name="Rounded Rectangle 17">
            <a:extLst>
              <a:ext uri="{FF2B5EF4-FFF2-40B4-BE49-F238E27FC236}">
                <a16:creationId xmlns:a16="http://schemas.microsoft.com/office/drawing/2014/main" id="{21F04398-77CB-ACD2-FCA5-4FE7F8872E96}"/>
              </a:ext>
            </a:extLst>
          </p:cNvPr>
          <p:cNvSpPr/>
          <p:nvPr/>
        </p:nvSpPr>
        <p:spPr>
          <a:xfrm>
            <a:off x="16750963" y="8824814"/>
            <a:ext cx="1524000" cy="7997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224AD1A-CA03-3AF7-8B1A-98218AB50631}"/>
              </a:ext>
            </a:extLst>
          </p:cNvPr>
          <p:cNvSpPr txBox="1"/>
          <p:nvPr/>
        </p:nvSpPr>
        <p:spPr>
          <a:xfrm>
            <a:off x="17054763" y="8963073"/>
            <a:ext cx="1066800" cy="523220"/>
          </a:xfrm>
          <a:prstGeom prst="rect">
            <a:avLst/>
          </a:prstGeom>
          <a:noFill/>
        </p:spPr>
        <p:txBody>
          <a:bodyPr wrap="square" rtlCol="0">
            <a:spAutoFit/>
          </a:bodyPr>
          <a:lstStyle/>
          <a:p>
            <a:r>
              <a:rPr lang="en-GB" sz="2800" dirty="0">
                <a:solidFill>
                  <a:schemeClr val="bg1"/>
                </a:solidFill>
              </a:rPr>
              <a:t>TRUE</a:t>
            </a:r>
          </a:p>
        </p:txBody>
      </p:sp>
      <p:sp>
        <p:nvSpPr>
          <p:cNvPr id="20" name="Rounded Rectangle 19">
            <a:extLst>
              <a:ext uri="{FF2B5EF4-FFF2-40B4-BE49-F238E27FC236}">
                <a16:creationId xmlns:a16="http://schemas.microsoft.com/office/drawing/2014/main" id="{D8209AF7-D271-B732-D52B-8D6F870891F3}"/>
              </a:ext>
            </a:extLst>
          </p:cNvPr>
          <p:cNvSpPr/>
          <p:nvPr/>
        </p:nvSpPr>
        <p:spPr>
          <a:xfrm>
            <a:off x="12605617" y="6933839"/>
            <a:ext cx="1524000" cy="79973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83C9EC91-42F5-A259-F9AA-BEE419CDA953}"/>
              </a:ext>
            </a:extLst>
          </p:cNvPr>
          <p:cNvSpPr txBox="1"/>
          <p:nvPr/>
        </p:nvSpPr>
        <p:spPr>
          <a:xfrm>
            <a:off x="12834217" y="7072098"/>
            <a:ext cx="1066800" cy="523220"/>
          </a:xfrm>
          <a:prstGeom prst="rect">
            <a:avLst/>
          </a:prstGeom>
          <a:noFill/>
        </p:spPr>
        <p:txBody>
          <a:bodyPr wrap="square" rtlCol="0">
            <a:spAutoFit/>
          </a:bodyPr>
          <a:lstStyle/>
          <a:p>
            <a:r>
              <a:rPr lang="en-GB" sz="2800" dirty="0">
                <a:solidFill>
                  <a:schemeClr val="bg1"/>
                </a:solidFill>
              </a:rPr>
              <a:t>FALSE</a:t>
            </a:r>
          </a:p>
        </p:txBody>
      </p:sp>
      <p:sp>
        <p:nvSpPr>
          <p:cNvPr id="22" name="Rounded Rectangle 21">
            <a:extLst>
              <a:ext uri="{FF2B5EF4-FFF2-40B4-BE49-F238E27FC236}">
                <a16:creationId xmlns:a16="http://schemas.microsoft.com/office/drawing/2014/main" id="{D5C6075D-00F7-5BBE-4C43-D3E9B8FA80CC}"/>
              </a:ext>
            </a:extLst>
          </p:cNvPr>
          <p:cNvSpPr/>
          <p:nvPr/>
        </p:nvSpPr>
        <p:spPr>
          <a:xfrm>
            <a:off x="13012147" y="2257153"/>
            <a:ext cx="1524000" cy="79973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E5AC60C-6400-9F88-5085-FD22DE047B84}"/>
              </a:ext>
            </a:extLst>
          </p:cNvPr>
          <p:cNvSpPr txBox="1"/>
          <p:nvPr/>
        </p:nvSpPr>
        <p:spPr>
          <a:xfrm>
            <a:off x="13240747" y="2395412"/>
            <a:ext cx="1066800" cy="523220"/>
          </a:xfrm>
          <a:prstGeom prst="rect">
            <a:avLst/>
          </a:prstGeom>
          <a:noFill/>
        </p:spPr>
        <p:txBody>
          <a:bodyPr wrap="square" rtlCol="0">
            <a:spAutoFit/>
          </a:bodyPr>
          <a:lstStyle/>
          <a:p>
            <a:r>
              <a:rPr lang="en-GB" sz="2800" dirty="0">
                <a:solidFill>
                  <a:schemeClr val="bg1"/>
                </a:solidFill>
              </a:rPr>
              <a:t>FALSE</a:t>
            </a:r>
          </a:p>
        </p:txBody>
      </p:sp>
      <p:sp>
        <p:nvSpPr>
          <p:cNvPr id="24" name="Rounded Rectangle 23">
            <a:extLst>
              <a:ext uri="{FF2B5EF4-FFF2-40B4-BE49-F238E27FC236}">
                <a16:creationId xmlns:a16="http://schemas.microsoft.com/office/drawing/2014/main" id="{A8768034-89A5-B0CC-C744-6E705CB8862F}"/>
              </a:ext>
            </a:extLst>
          </p:cNvPr>
          <p:cNvSpPr/>
          <p:nvPr/>
        </p:nvSpPr>
        <p:spPr>
          <a:xfrm>
            <a:off x="11005417" y="6134101"/>
            <a:ext cx="1524000" cy="79973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12748AB8-1034-402C-DA29-BF2721CE060A}"/>
              </a:ext>
            </a:extLst>
          </p:cNvPr>
          <p:cNvSpPr txBox="1"/>
          <p:nvPr/>
        </p:nvSpPr>
        <p:spPr>
          <a:xfrm>
            <a:off x="11234017" y="6272360"/>
            <a:ext cx="1066800" cy="523220"/>
          </a:xfrm>
          <a:prstGeom prst="rect">
            <a:avLst/>
          </a:prstGeom>
          <a:noFill/>
        </p:spPr>
        <p:txBody>
          <a:bodyPr wrap="square" rtlCol="0">
            <a:spAutoFit/>
          </a:bodyPr>
          <a:lstStyle/>
          <a:p>
            <a:r>
              <a:rPr lang="en-GB" sz="2800" dirty="0">
                <a:solidFill>
                  <a:schemeClr val="bg1"/>
                </a:solidFill>
              </a:rPr>
              <a:t>FALSE</a:t>
            </a:r>
          </a:p>
        </p:txBody>
      </p:sp>
      <p:sp>
        <p:nvSpPr>
          <p:cNvPr id="26" name="Rounded Rectangle 25">
            <a:extLst>
              <a:ext uri="{FF2B5EF4-FFF2-40B4-BE49-F238E27FC236}">
                <a16:creationId xmlns:a16="http://schemas.microsoft.com/office/drawing/2014/main" id="{64D0E85E-6677-B487-2D95-D3BF9F86EE76}"/>
              </a:ext>
            </a:extLst>
          </p:cNvPr>
          <p:cNvSpPr/>
          <p:nvPr/>
        </p:nvSpPr>
        <p:spPr>
          <a:xfrm>
            <a:off x="16293763" y="7886817"/>
            <a:ext cx="1524000" cy="79973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36B7E76E-EAAE-125D-D21B-359EF430C81E}"/>
              </a:ext>
            </a:extLst>
          </p:cNvPr>
          <p:cNvSpPr txBox="1"/>
          <p:nvPr/>
        </p:nvSpPr>
        <p:spPr>
          <a:xfrm>
            <a:off x="16521363" y="8025076"/>
            <a:ext cx="1066800" cy="523220"/>
          </a:xfrm>
          <a:prstGeom prst="rect">
            <a:avLst/>
          </a:prstGeom>
          <a:noFill/>
        </p:spPr>
        <p:txBody>
          <a:bodyPr wrap="square" rtlCol="0">
            <a:spAutoFit/>
          </a:bodyPr>
          <a:lstStyle/>
          <a:p>
            <a:r>
              <a:rPr lang="en-GB" sz="2800" dirty="0">
                <a:solidFill>
                  <a:schemeClr val="bg1"/>
                </a:solidFill>
              </a:rPr>
              <a:t>FALSE</a:t>
            </a:r>
          </a:p>
        </p:txBody>
      </p:sp>
    </p:spTree>
    <p:extLst>
      <p:ext uri="{BB962C8B-B14F-4D97-AF65-F5344CB8AC3E}">
        <p14:creationId xmlns:p14="http://schemas.microsoft.com/office/powerpoint/2010/main" val="28732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animBg="1"/>
      <p:bldP spid="9" grpId="0"/>
      <p:bldP spid="14" grpId="0" animBg="1"/>
      <p:bldP spid="15" grpId="0"/>
      <p:bldP spid="16" grpId="0" animBg="1"/>
      <p:bldP spid="17" grpId="0"/>
      <p:bldP spid="18" grpId="0" animBg="1"/>
      <p:bldP spid="19" grpId="0"/>
      <p:bldP spid="20" grpId="0" animBg="1"/>
      <p:bldP spid="21" grpId="0"/>
      <p:bldP spid="22" grpId="0" animBg="1"/>
      <p:bldP spid="23" grpId="0"/>
      <p:bldP spid="24" grpId="0" animBg="1"/>
      <p:bldP spid="25" grpId="0"/>
      <p:bldP spid="26"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1122</TotalTime>
  <Words>6341</Words>
  <Application>Microsoft Office PowerPoint</Application>
  <PresentationFormat>Custom</PresentationFormat>
  <Paragraphs>429</Paragraphs>
  <Slides>24</Slides>
  <Notes>22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Playpen Sans</vt:lpstr>
      <vt:lpstr>Bobby Jones Soft</vt:lpstr>
      <vt:lpstr>Calibri (MS)</vt:lpstr>
      <vt:lpstr>Glacial Indifference</vt:lpstr>
      <vt:lpstr>Calibri</vt:lpstr>
      <vt:lpstr>Glacial Indifference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template</dc:title>
  <dc:creator>Isaac, Alyssa</dc:creator>
  <cp:lastModifiedBy>Alyssa Isaac</cp:lastModifiedBy>
  <cp:revision>81</cp:revision>
  <dcterms:created xsi:type="dcterms:W3CDTF">2006-08-16T00:00:00Z</dcterms:created>
  <dcterms:modified xsi:type="dcterms:W3CDTF">2025-12-17T13:51:13Z</dcterms:modified>
  <dc:identifier>DAGcQcwx9Ik</dc:identifier>
</cp:coreProperties>
</file>