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3"/>
  </p:notesMasterIdLst>
  <p:sldIdLst>
    <p:sldId id="307" r:id="rId6"/>
    <p:sldId id="257" r:id="rId7"/>
    <p:sldId id="259" r:id="rId8"/>
    <p:sldId id="258" r:id="rId9"/>
    <p:sldId id="260" r:id="rId10"/>
    <p:sldId id="261" r:id="rId11"/>
    <p:sldId id="322" r:id="rId12"/>
    <p:sldId id="309" r:id="rId13"/>
    <p:sldId id="323" r:id="rId14"/>
    <p:sldId id="321" r:id="rId15"/>
    <p:sldId id="328" r:id="rId16"/>
    <p:sldId id="324" r:id="rId17"/>
    <p:sldId id="325" r:id="rId18"/>
    <p:sldId id="326" r:id="rId19"/>
    <p:sldId id="329" r:id="rId20"/>
    <p:sldId id="330" r:id="rId21"/>
    <p:sldId id="334" r:id="rId22"/>
    <p:sldId id="320" r:id="rId23"/>
    <p:sldId id="332" r:id="rId24"/>
    <p:sldId id="333" r:id="rId25"/>
    <p:sldId id="336" r:id="rId26"/>
    <p:sldId id="337" r:id="rId27"/>
    <p:sldId id="338" r:id="rId28"/>
    <p:sldId id="339" r:id="rId29"/>
    <p:sldId id="340" r:id="rId30"/>
    <p:sldId id="341" r:id="rId31"/>
    <p:sldId id="342" r:id="rId32"/>
    <p:sldId id="343" r:id="rId33"/>
    <p:sldId id="344" r:id="rId34"/>
    <p:sldId id="345" r:id="rId35"/>
    <p:sldId id="348" r:id="rId36"/>
    <p:sldId id="346" r:id="rId37"/>
    <p:sldId id="347" r:id="rId38"/>
    <p:sldId id="349" r:id="rId39"/>
    <p:sldId id="335" r:id="rId40"/>
    <p:sldId id="308" r:id="rId41"/>
    <p:sldId id="263" r:id="rId42"/>
  </p:sldIdLst>
  <p:sldSz cx="18288000" cy="10287000"/>
  <p:notesSz cx="6858000" cy="9144000"/>
  <p:embeddedFontLst>
    <p:embeddedFont>
      <p:font typeface="Bobby Jones Soft" panose="020B0604020202020204" charset="0"/>
      <p:regular r:id="rId44"/>
    </p:embeddedFont>
    <p:embeddedFont>
      <p:font typeface="Glacial Indifference" panose="020B0604020202020204" charset="0"/>
      <p:regular r:id="rId45"/>
    </p:embeddedFont>
    <p:embeddedFont>
      <p:font typeface="Playpen San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pil slides" id="{3EA7ED37-FC2A-48C3-B090-721905DD54D7}">
          <p14:sldIdLst>
            <p14:sldId id="307"/>
            <p14:sldId id="257"/>
            <p14:sldId id="259"/>
            <p14:sldId id="258"/>
            <p14:sldId id="260"/>
            <p14:sldId id="261"/>
            <p14:sldId id="322"/>
            <p14:sldId id="309"/>
            <p14:sldId id="323"/>
            <p14:sldId id="321"/>
            <p14:sldId id="328"/>
            <p14:sldId id="324"/>
            <p14:sldId id="325"/>
            <p14:sldId id="326"/>
            <p14:sldId id="329"/>
            <p14:sldId id="330"/>
            <p14:sldId id="334"/>
            <p14:sldId id="320"/>
            <p14:sldId id="332"/>
            <p14:sldId id="333"/>
            <p14:sldId id="336"/>
            <p14:sldId id="337"/>
            <p14:sldId id="338"/>
            <p14:sldId id="339"/>
            <p14:sldId id="340"/>
            <p14:sldId id="341"/>
            <p14:sldId id="342"/>
            <p14:sldId id="343"/>
            <p14:sldId id="344"/>
            <p14:sldId id="345"/>
            <p14:sldId id="348"/>
            <p14:sldId id="346"/>
            <p14:sldId id="347"/>
            <p14:sldId id="349"/>
            <p14:sldId id="335"/>
            <p14:sldId id="308"/>
            <p14:sldId id="2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0" autoAdjust="0"/>
    <p:restoredTop sz="83548" autoAdjust="0"/>
  </p:normalViewPr>
  <p:slideViewPr>
    <p:cSldViewPr>
      <p:cViewPr varScale="1">
        <p:scale>
          <a:sx n="58" d="100"/>
          <a:sy n="58" d="100"/>
        </p:scale>
        <p:origin x="4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716009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9A4E-1229-30CE-63E4-329D31A79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DA133-A859-93FB-C9C6-35D92C565980}"/>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ACCFBEF-9418-A474-D2B1-355FAFC07789}"/>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review this slide with the class before asking the appropriate small group of students to answer the questions on their information sheet; invite other students to </a:t>
            </a:r>
            <a:r>
              <a:rPr lang="en-GB" dirty="0" err="1"/>
              <a:t>aanswer</a:t>
            </a:r>
            <a:r>
              <a:rPr lang="en-GB" dirty="0"/>
              <a:t> questions or contribute to the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Questions:</a:t>
            </a:r>
          </a:p>
          <a:p>
            <a:pPr lvl="0" rtl="0"/>
            <a:r>
              <a:rPr lang="en-GB" sz="1200" b="1" kern="1200" dirty="0">
                <a:solidFill>
                  <a:schemeClr val="tx1"/>
                </a:solidFill>
                <a:effectLst/>
                <a:latin typeface="+mn-lt"/>
                <a:ea typeface="+mn-ea"/>
                <a:cs typeface="+mn-cs"/>
              </a:rPr>
              <a:t>Which method of contraception would you recommend for Minnie? The mini pill</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How does this method of contraception work? </a:t>
            </a:r>
            <a:r>
              <a:rPr lang="en-GB" sz="1200" b="0" kern="1200" dirty="0">
                <a:solidFill>
                  <a:schemeClr val="tx1"/>
                </a:solidFill>
                <a:effectLst/>
                <a:latin typeface="+mn-lt"/>
                <a:ea typeface="+mn-ea"/>
                <a:cs typeface="+mn-cs"/>
              </a:rPr>
              <a:t>The mini pill stops the ovaries from releasing an egg each month</a:t>
            </a:r>
            <a:r>
              <a:rPr lang="en-GB" b="0" dirty="0">
                <a:effectLst/>
              </a:rPr>
              <a:t> </a:t>
            </a:r>
            <a:endParaRPr lang="en-GB" sz="1200" b="0" kern="1200" dirty="0">
              <a:solidFill>
                <a:schemeClr val="tx1"/>
              </a:solidFill>
              <a:effectLst/>
              <a:latin typeface="+mn-lt"/>
              <a:ea typeface="+mn-ea"/>
              <a:cs typeface="+mn-cs"/>
            </a:endParaRPr>
          </a:p>
          <a:p>
            <a:pPr lvl="0" rtl="0"/>
            <a:endParaRPr lang="en-GB" sz="1200" kern="1200" dirty="0">
              <a:solidFill>
                <a:schemeClr val="tx1"/>
              </a:solidFill>
              <a:effectLst/>
              <a:latin typeface="+mn-lt"/>
              <a:ea typeface="+mn-ea"/>
              <a:cs typeface="+mn-cs"/>
            </a:endParaRPr>
          </a:p>
          <a:p>
            <a:pPr lvl="0" rtl="0"/>
            <a:r>
              <a:rPr lang="en-GB" sz="1200" b="1" kern="1200" dirty="0">
                <a:solidFill>
                  <a:schemeClr val="tx1"/>
                </a:solidFill>
                <a:effectLst/>
                <a:latin typeface="+mn-lt"/>
                <a:ea typeface="+mn-ea"/>
                <a:cs typeface="+mn-cs"/>
              </a:rPr>
              <a:t>What are the advantages of this type of contraception? </a:t>
            </a:r>
            <a:r>
              <a:rPr lang="en-GB" sz="1200" b="0" kern="1200" dirty="0">
                <a:solidFill>
                  <a:schemeClr val="tx1"/>
                </a:solidFill>
                <a:effectLst/>
                <a:latin typeface="+mn-lt"/>
                <a:ea typeface="+mn-ea"/>
                <a:cs typeface="+mn-cs"/>
              </a:rPr>
              <a:t>It does not interrupt sex and is very effective against pregnancy. </a:t>
            </a:r>
            <a:r>
              <a:rPr lang="en-GB" sz="1200" kern="1200" dirty="0">
                <a:solidFill>
                  <a:schemeClr val="tx1"/>
                </a:solidFill>
                <a:effectLst/>
                <a:latin typeface="+mn-lt"/>
                <a:ea typeface="+mn-ea"/>
                <a:cs typeface="+mn-cs"/>
              </a:rPr>
              <a:t>There is no evidence that the pill will make you gain weight. </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Why else might Minnie take this type of contraception? </a:t>
            </a:r>
            <a:r>
              <a:rPr lang="en-GB" sz="1200" b="0" kern="1200" dirty="0">
                <a:solidFill>
                  <a:schemeClr val="tx1"/>
                </a:solidFill>
                <a:effectLst/>
                <a:latin typeface="+mn-lt"/>
                <a:ea typeface="+mn-ea"/>
                <a:cs typeface="+mn-cs"/>
              </a:rPr>
              <a:t>It can reduce acne, which is why some girls may take the pill even if they are not having sex.</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If Minnie is having sex with her boyfriend but takes the pill late, what should they do immediately, for at least the next week, to ensure she does not become pregnant</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She should go to the MISH or her GP for emergency contraception.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62BFA823-8BDD-E69C-AA5C-5045EB15EE04}"/>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01464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5B692-6718-8718-9666-3CC64FC2C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7E605-3C97-FBDA-BC3F-5AFA0137BF4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C4742D7-CAB0-B138-C3D6-9AE76EF4F3FB}"/>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through this slide to the class before asking the appropriate small group of students to answer the questions from their information sheet; invite other students to answer questions/contribute to the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lvl="0" rtl="0"/>
            <a:r>
              <a:rPr lang="en-GB" sz="1200" b="1" kern="1200" dirty="0">
                <a:solidFill>
                  <a:schemeClr val="tx1"/>
                </a:solidFill>
                <a:effectLst/>
                <a:latin typeface="+mn-lt"/>
                <a:ea typeface="+mn-ea"/>
                <a:cs typeface="+mn-cs"/>
              </a:rPr>
              <a:t>Which method would you recommend for Colin? </a:t>
            </a:r>
            <a:r>
              <a:rPr lang="en-GB" sz="1200" b="0" kern="1200" dirty="0">
                <a:solidFill>
                  <a:schemeClr val="tx1"/>
                </a:solidFill>
                <a:effectLst/>
                <a:latin typeface="+mn-lt"/>
                <a:ea typeface="+mn-ea"/>
                <a:cs typeface="+mn-cs"/>
              </a:rPr>
              <a:t>Condoms</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What are the advantages of this method? </a:t>
            </a:r>
            <a:r>
              <a:rPr lang="en-GB" sz="1200" b="0" kern="1200" dirty="0">
                <a:solidFill>
                  <a:schemeClr val="tx1"/>
                </a:solidFill>
                <a:effectLst/>
                <a:latin typeface="+mn-lt"/>
                <a:ea typeface="+mn-ea"/>
                <a:cs typeface="+mn-cs"/>
              </a:rPr>
              <a:t>Please see information sheet.</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Please list three things that Colin and his partner should agree, before they have sex</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They should talk it over to ensure both are happy with the idea. They should agree how they are going to communicate. Ideally, they should have a sexual health check so that they know that they don’t have an 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If Colin and his partner were to use a condom, please list five things that they must do</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Please see information sheet.</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If Colin’s partner was a male, what difference would it make? </a:t>
            </a:r>
            <a:r>
              <a:rPr lang="en-GB" sz="1200" b="0" kern="1200" dirty="0">
                <a:solidFill>
                  <a:schemeClr val="tx1"/>
                </a:solidFill>
                <a:effectLst/>
                <a:latin typeface="+mn-lt"/>
                <a:ea typeface="+mn-ea"/>
                <a:cs typeface="+mn-cs"/>
              </a:rPr>
              <a:t>None – other than the fact that there is no risk of pregnancy!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a:extLst>
              <a:ext uri="{FF2B5EF4-FFF2-40B4-BE49-F238E27FC236}">
                <a16:creationId xmlns:a16="http://schemas.microsoft.com/office/drawing/2014/main" id="{B368E9A8-802C-7EF9-D098-DEDCC3CC7905}"/>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337296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01E9-EDEE-9889-F49A-F02DE13DE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32354-3851-9E9E-AEF4-324F067932E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28EB909-33E3-50C0-A1A9-5155E19EEC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US" dirty="0"/>
          </a:p>
          <a:p>
            <a:pPr lvl="0" rtl="0"/>
            <a:r>
              <a:rPr lang="en-GB" sz="1200" b="1" kern="1200" dirty="0">
                <a:solidFill>
                  <a:schemeClr val="tx1"/>
                </a:solidFill>
                <a:effectLst/>
                <a:latin typeface="+mn-lt"/>
                <a:ea typeface="+mn-ea"/>
                <a:cs typeface="+mn-cs"/>
              </a:rPr>
              <a:t>Which method of contraception would you recommend for Ella? </a:t>
            </a:r>
            <a:r>
              <a:rPr lang="en-GB" sz="1200" b="0" kern="1200" dirty="0">
                <a:solidFill>
                  <a:schemeClr val="tx1"/>
                </a:solidFill>
                <a:effectLst/>
                <a:latin typeface="+mn-lt"/>
                <a:ea typeface="+mn-ea"/>
                <a:cs typeface="+mn-cs"/>
              </a:rPr>
              <a:t>Emergency contraception</a:t>
            </a:r>
          </a:p>
          <a:p>
            <a:pPr lvl="0" rtl="0"/>
            <a:endParaRPr lang="en-GB" sz="1200" b="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What are the advantages of this type of contraception? </a:t>
            </a:r>
            <a:r>
              <a:rPr lang="en-GB" sz="1200" b="0" kern="1200" dirty="0">
                <a:solidFill>
                  <a:schemeClr val="tx1"/>
                </a:solidFill>
                <a:effectLst/>
                <a:latin typeface="+mn-lt"/>
                <a:ea typeface="+mn-ea"/>
                <a:cs typeface="+mn-cs"/>
              </a:rPr>
              <a:t>The sooner after sex EC is taken, the more likely it is to work. It works by delaying or stopping ovulation. It does not end a pregnancy that has already started.</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What should Ella do or say if Liam says, </a:t>
            </a:r>
            <a:r>
              <a:rPr lang="en-GB" sz="1200" b="1" i="1" kern="1200" dirty="0">
                <a:solidFill>
                  <a:schemeClr val="tx1"/>
                </a:solidFill>
                <a:effectLst/>
                <a:latin typeface="+mn-lt"/>
                <a:ea typeface="+mn-ea"/>
                <a:cs typeface="+mn-cs"/>
              </a:rPr>
              <a:t>“I don’t like you filling your body with chemicals”? </a:t>
            </a:r>
            <a:r>
              <a:rPr lang="en-GB" sz="1200" b="0" i="1" kern="1200" dirty="0">
                <a:solidFill>
                  <a:schemeClr val="tx1"/>
                </a:solidFill>
                <a:effectLst/>
                <a:latin typeface="+mn-lt"/>
                <a:ea typeface="+mn-ea"/>
                <a:cs typeface="+mn-cs"/>
              </a:rPr>
              <a:t>Discuss</a:t>
            </a:r>
            <a:endParaRPr lang="en-GB" sz="1200" b="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What should Ella and Liam do to avoid this sort of emergency in the future? </a:t>
            </a:r>
            <a:r>
              <a:rPr lang="en-GB" sz="1200" b="0" kern="1200" dirty="0">
                <a:solidFill>
                  <a:schemeClr val="tx1"/>
                </a:solidFill>
                <a:effectLst/>
                <a:latin typeface="+mn-lt"/>
                <a:ea typeface="+mn-ea"/>
                <a:cs typeface="+mn-cs"/>
              </a:rPr>
              <a:t>Long acting reversible contraception (LARC)</a:t>
            </a:r>
          </a:p>
          <a:p>
            <a:endParaRPr lang="en-GB" dirty="0"/>
          </a:p>
        </p:txBody>
      </p:sp>
      <p:sp>
        <p:nvSpPr>
          <p:cNvPr id="4" name="Slide Number Placeholder 3">
            <a:extLst>
              <a:ext uri="{FF2B5EF4-FFF2-40B4-BE49-F238E27FC236}">
                <a16:creationId xmlns:a16="http://schemas.microsoft.com/office/drawing/2014/main" id="{46E55AD7-1EE8-4D74-DC74-5BA5B9103F8B}"/>
              </a:ext>
            </a:extLst>
          </p:cNvPr>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91992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7337-EAEC-F280-699E-7645B8AE9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A7407-17B3-6800-29EB-59091930536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CAF6073-45EF-2735-3F28-77D8FDDBA1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pPr lvl="0" rtl="0"/>
            <a:endParaRPr lang="en-GB" sz="1200" b="1" kern="1200" dirty="0">
              <a:solidFill>
                <a:schemeClr val="tx1"/>
              </a:solidFill>
              <a:effectLst/>
              <a:latin typeface="+mn-lt"/>
              <a:ea typeface="+mn-ea"/>
              <a:cs typeface="+mn-cs"/>
            </a:endParaRPr>
          </a:p>
          <a:p>
            <a:pPr lvl="0" rtl="0"/>
            <a:r>
              <a:rPr lang="en-GB" sz="1200" b="1" kern="1200" dirty="0">
                <a:solidFill>
                  <a:schemeClr val="tx1"/>
                </a:solidFill>
                <a:effectLst/>
                <a:latin typeface="+mn-lt"/>
                <a:ea typeface="+mn-ea"/>
                <a:cs typeface="+mn-cs"/>
              </a:rPr>
              <a:t>Which method of contraception would you recommend for Imogen</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Implant</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What are the advantages of this type of contraception? </a:t>
            </a:r>
            <a:r>
              <a:rPr lang="en-GB" sz="1200" b="0" kern="1200" dirty="0">
                <a:solidFill>
                  <a:schemeClr val="tx1"/>
                </a:solidFill>
                <a:effectLst/>
                <a:latin typeface="+mn-lt"/>
                <a:ea typeface="+mn-ea"/>
                <a:cs typeface="+mn-cs"/>
              </a:rPr>
              <a:t>It’s the most effective method of contraception </a:t>
            </a:r>
            <a:r>
              <a:rPr lang="en-GB" sz="1200" kern="1200" dirty="0">
                <a:solidFill>
                  <a:schemeClr val="tx1"/>
                </a:solidFill>
                <a:effectLst/>
                <a:latin typeface="+mn-lt"/>
                <a:ea typeface="+mn-ea"/>
                <a:cs typeface="+mn-cs"/>
              </a:rPr>
              <a:t>It's useful for women who find it challenging to take a pill at the same time every day. The implant can be removed if you experience side effects.  It doesn't interrupt sex. Fertility returns to normal as soon as the implant is taken out.</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Is anybody likely to notice the type of contraception that you have recommended? </a:t>
            </a:r>
            <a:r>
              <a:rPr lang="en-GB" sz="1200" b="0" kern="1200" dirty="0">
                <a:solidFill>
                  <a:schemeClr val="tx1"/>
                </a:solidFill>
                <a:effectLst/>
                <a:latin typeface="+mn-lt"/>
                <a:ea typeface="+mn-ea"/>
                <a:cs typeface="+mn-cs"/>
              </a:rPr>
              <a:t>No, </a:t>
            </a:r>
          </a:p>
          <a:p>
            <a:pPr lvl="0"/>
            <a:endParaRPr lang="en-GB" sz="1200" b="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If Imogen decides to have sex with a male partner, what should she (and he) insist on? </a:t>
            </a:r>
            <a:r>
              <a:rPr lang="en-GB" sz="1200" b="0" kern="1200" dirty="0">
                <a:solidFill>
                  <a:schemeClr val="tx1"/>
                </a:solidFill>
                <a:effectLst/>
                <a:latin typeface="+mn-lt"/>
                <a:ea typeface="+mn-ea"/>
                <a:cs typeface="+mn-cs"/>
              </a:rPr>
              <a:t>Condoms</a:t>
            </a:r>
          </a:p>
          <a:p>
            <a:endParaRPr lang="en-US" dirty="0"/>
          </a:p>
        </p:txBody>
      </p:sp>
      <p:sp>
        <p:nvSpPr>
          <p:cNvPr id="4" name="Slide Number Placeholder 3">
            <a:extLst>
              <a:ext uri="{FF2B5EF4-FFF2-40B4-BE49-F238E27FC236}">
                <a16:creationId xmlns:a16="http://schemas.microsoft.com/office/drawing/2014/main" id="{B80FFBD9-272E-81C9-4054-54453F8460B6}"/>
              </a:ext>
            </a:extLst>
          </p:cNvPr>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692548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75E1-6FD2-3F70-A802-C0A3C8F68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565B1-1098-BA93-5429-A18E4B4DCF0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A09774B-3233-A917-9F78-8999590414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US" dirty="0"/>
          </a:p>
          <a:p>
            <a:pPr lvl="0" rtl="0"/>
            <a:r>
              <a:rPr lang="en-GB" sz="1200" b="1" kern="1200" dirty="0">
                <a:solidFill>
                  <a:schemeClr val="tx1"/>
                </a:solidFill>
                <a:effectLst/>
                <a:latin typeface="+mn-lt"/>
                <a:ea typeface="+mn-ea"/>
                <a:cs typeface="+mn-cs"/>
              </a:rPr>
              <a:t>Which method of contraception would you recommend for India? </a:t>
            </a:r>
            <a:r>
              <a:rPr lang="en-GB" sz="1200" kern="1200" dirty="0">
                <a:solidFill>
                  <a:schemeClr val="tx1"/>
                </a:solidFill>
                <a:effectLst/>
                <a:latin typeface="+mn-lt"/>
                <a:ea typeface="+mn-ea"/>
                <a:cs typeface="+mn-cs"/>
              </a:rPr>
              <a:t>Injection</a:t>
            </a:r>
          </a:p>
          <a:p>
            <a:pPr lvl="0" rtl="0"/>
            <a:endParaRPr lang="en-GB" sz="1200" b="1" kern="1200" dirty="0">
              <a:solidFill>
                <a:schemeClr val="tx1"/>
              </a:solidFill>
              <a:effectLst/>
              <a:latin typeface="+mn-lt"/>
              <a:ea typeface="+mn-ea"/>
              <a:cs typeface="+mn-cs"/>
            </a:endParaRPr>
          </a:p>
          <a:p>
            <a:pPr lvl="0" rtl="0"/>
            <a:r>
              <a:rPr lang="en-GB" sz="1200" b="1" kern="1200" dirty="0">
                <a:solidFill>
                  <a:schemeClr val="tx1"/>
                </a:solidFill>
                <a:effectLst/>
                <a:latin typeface="+mn-lt"/>
                <a:ea typeface="+mn-ea"/>
                <a:cs typeface="+mn-cs"/>
              </a:rPr>
              <a:t>What are the advantages of this type of contraception? </a:t>
            </a:r>
            <a:r>
              <a:rPr lang="en-GB" sz="1200" b="0" kern="1200" dirty="0">
                <a:solidFill>
                  <a:schemeClr val="tx1"/>
                </a:solidFill>
                <a:effectLst/>
                <a:latin typeface="+mn-lt"/>
                <a:ea typeface="+mn-ea"/>
                <a:cs typeface="+mn-cs"/>
              </a:rPr>
              <a:t>A woman can have the injection at any stage of menstruation, </a:t>
            </a:r>
            <a:r>
              <a:rPr lang="en-GB" sz="1200" kern="1200" dirty="0">
                <a:solidFill>
                  <a:schemeClr val="tx1"/>
                </a:solidFill>
                <a:effectLst/>
                <a:latin typeface="+mn-lt"/>
                <a:ea typeface="+mn-ea"/>
                <a:cs typeface="+mn-cs"/>
              </a:rPr>
              <a:t>as long as she is not pregnant. It does not interrupt sex. You do not have to take a pill every day. It's not affected by other medicines.</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Is anybody likely to notice the type of contraception that you have recommended? </a:t>
            </a:r>
            <a:r>
              <a:rPr lang="en-GB" sz="1200" b="0" kern="1200" dirty="0">
                <a:solidFill>
                  <a:schemeClr val="tx1"/>
                </a:solidFill>
                <a:effectLst/>
                <a:latin typeface="+mn-lt"/>
                <a:ea typeface="+mn-ea"/>
                <a:cs typeface="+mn-cs"/>
              </a:rPr>
              <a:t>No</a:t>
            </a:r>
          </a:p>
          <a:p>
            <a:pPr lvl="0"/>
            <a:r>
              <a:rPr lang="en-GB" sz="1200" b="1" kern="1200" dirty="0">
                <a:solidFill>
                  <a:schemeClr val="tx1"/>
                </a:solidFill>
                <a:effectLst/>
                <a:latin typeface="+mn-lt"/>
                <a:ea typeface="+mn-ea"/>
                <a:cs typeface="+mn-cs"/>
              </a:rPr>
              <a:t>If India chooses to have sex with a male partner, what should she (and he) insist on? </a:t>
            </a:r>
            <a:r>
              <a:rPr lang="en-GB" sz="1200" b="0" kern="1200" dirty="0">
                <a:solidFill>
                  <a:schemeClr val="tx1"/>
                </a:solidFill>
                <a:effectLst/>
                <a:latin typeface="+mn-lt"/>
                <a:ea typeface="+mn-ea"/>
                <a:cs typeface="+mn-cs"/>
              </a:rPr>
              <a:t>Condoms</a:t>
            </a:r>
          </a:p>
          <a:p>
            <a:endParaRPr lang="en-US" dirty="0"/>
          </a:p>
        </p:txBody>
      </p:sp>
      <p:sp>
        <p:nvSpPr>
          <p:cNvPr id="4" name="Slide Number Placeholder 3">
            <a:extLst>
              <a:ext uri="{FF2B5EF4-FFF2-40B4-BE49-F238E27FC236}">
                <a16:creationId xmlns:a16="http://schemas.microsoft.com/office/drawing/2014/main" id="{A01FBE6F-E91A-CA8F-A947-9A4A408A6D79}"/>
              </a:ext>
            </a:extLst>
          </p:cNvPr>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208896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FCFDD-CD14-FAE9-9379-65D33B1D1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A5009-9CAD-7CBF-E5A6-D88C36B3066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C72EACC3-A9F3-BD30-9FD2-3131CDC1B7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US" dirty="0"/>
          </a:p>
          <a:p>
            <a:pPr lvl="0" rtl="0"/>
            <a:r>
              <a:rPr lang="en-GB" sz="1200" b="1" kern="1200" dirty="0">
                <a:solidFill>
                  <a:schemeClr val="tx1"/>
                </a:solidFill>
                <a:effectLst/>
                <a:latin typeface="+mn-lt"/>
                <a:ea typeface="+mn-ea"/>
                <a:cs typeface="+mn-cs"/>
              </a:rPr>
              <a:t>Which method of contraception would you recommend for Penny? </a:t>
            </a:r>
            <a:r>
              <a:rPr lang="en-GB" sz="1200" b="0" kern="1200" dirty="0">
                <a:solidFill>
                  <a:schemeClr val="tx1"/>
                </a:solidFill>
                <a:effectLst/>
                <a:latin typeface="+mn-lt"/>
                <a:ea typeface="+mn-ea"/>
                <a:cs typeface="+mn-cs"/>
              </a:rPr>
              <a:t>The patch</a:t>
            </a:r>
          </a:p>
          <a:p>
            <a:pPr lvl="0" rtl="0"/>
            <a:endParaRPr lang="en-GB" sz="1200" b="0" kern="1200" dirty="0">
              <a:solidFill>
                <a:schemeClr val="tx1"/>
              </a:solidFill>
              <a:effectLst/>
              <a:latin typeface="+mn-lt"/>
              <a:ea typeface="+mn-ea"/>
              <a:cs typeface="+mn-cs"/>
            </a:endParaRPr>
          </a:p>
          <a:p>
            <a:pPr lvl="0" rtl="0"/>
            <a:r>
              <a:rPr lang="en-GB" sz="1200" b="1" kern="1200" dirty="0">
                <a:solidFill>
                  <a:schemeClr val="tx1"/>
                </a:solidFill>
                <a:effectLst/>
                <a:latin typeface="+mn-lt"/>
                <a:ea typeface="+mn-ea"/>
                <a:cs typeface="+mn-cs"/>
              </a:rPr>
              <a:t>What are the advantages of this type of contraception? </a:t>
            </a:r>
            <a:r>
              <a:rPr lang="en-GB" sz="1200" b="0" kern="1200" dirty="0">
                <a:solidFill>
                  <a:schemeClr val="tx1"/>
                </a:solidFill>
                <a:effectLst/>
                <a:latin typeface="+mn-lt"/>
                <a:ea typeface="+mn-ea"/>
                <a:cs typeface="+mn-cs"/>
              </a:rPr>
              <a:t>You don't have to think about it every day – but change it once a week. It still works if you're sick (vomit) or have diarrhoea. It can make your periods more regular, lighter and less painful. It can help with premenstrual symptoms.  The contraceptive patch is very sticky and should stay on even in the shower, bath, hot tub, sauna or when swimming.</a:t>
            </a:r>
          </a:p>
          <a:p>
            <a:pPr lvl="0"/>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Is anybody likely to notice the type of contraception that you have recommended? </a:t>
            </a:r>
            <a:r>
              <a:rPr lang="en-GB" sz="1200" b="0" kern="1200" dirty="0">
                <a:solidFill>
                  <a:schemeClr val="tx1"/>
                </a:solidFill>
                <a:effectLst/>
                <a:latin typeface="+mn-lt"/>
                <a:ea typeface="+mn-ea"/>
                <a:cs typeface="+mn-cs"/>
              </a:rPr>
              <a:t>Not necessarily It is recommended to be worn on the upper outer arm , but you should rotate patch sites to prevent skin irritation. It can be worn on the upper body (not breasts), lower abdomen, and buttocks as long as the skin is clean, dry and hairless.</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If Penny chooses to have sex with a male partner, what should she (and he) insist on? </a:t>
            </a:r>
            <a:r>
              <a:rPr lang="en-GB" sz="1200" b="0" kern="1200" dirty="0">
                <a:solidFill>
                  <a:schemeClr val="tx1"/>
                </a:solidFill>
                <a:effectLst/>
                <a:latin typeface="+mn-lt"/>
                <a:ea typeface="+mn-ea"/>
                <a:cs typeface="+mn-cs"/>
              </a:rPr>
              <a:t>Condoms</a:t>
            </a:r>
          </a:p>
          <a:p>
            <a:endParaRPr lang="en-US" dirty="0"/>
          </a:p>
        </p:txBody>
      </p:sp>
      <p:sp>
        <p:nvSpPr>
          <p:cNvPr id="4" name="Slide Number Placeholder 3">
            <a:extLst>
              <a:ext uri="{FF2B5EF4-FFF2-40B4-BE49-F238E27FC236}">
                <a16:creationId xmlns:a16="http://schemas.microsoft.com/office/drawing/2014/main" id="{A05BBC50-64B1-CA2A-D22A-0ED6A1898403}"/>
              </a:ext>
            </a:extLst>
          </p:cNvPr>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07874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FCAC1-3654-8899-0238-DA5691156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388DF-8EAE-BFF6-0E71-5D9A8390220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6CE5C48-146C-BAB9-0BE1-E049249FC9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US" dirty="0"/>
          </a:p>
          <a:p>
            <a:pPr lvl="0" rtl="0"/>
            <a:r>
              <a:rPr lang="en-GB" sz="1200" b="1" kern="1200" dirty="0">
                <a:solidFill>
                  <a:schemeClr val="tx1"/>
                </a:solidFill>
                <a:effectLst/>
                <a:latin typeface="+mn-lt"/>
                <a:ea typeface="+mn-ea"/>
                <a:cs typeface="+mn-cs"/>
              </a:rPr>
              <a:t>Which method of contraception would you recommend for Orla? Th</a:t>
            </a:r>
            <a:r>
              <a:rPr lang="en-GB" sz="1200" b="0" kern="1200" dirty="0">
                <a:solidFill>
                  <a:schemeClr val="tx1"/>
                </a:solidFill>
                <a:effectLst/>
                <a:latin typeface="+mn-lt"/>
                <a:ea typeface="+mn-ea"/>
                <a:cs typeface="+mn-cs"/>
              </a:rPr>
              <a:t>e Pill</a:t>
            </a:r>
          </a:p>
          <a:p>
            <a:pPr lvl="0" rtl="0"/>
            <a:endParaRPr lang="en-GB" sz="1200" b="1" kern="1200" dirty="0">
              <a:solidFill>
                <a:schemeClr val="tx1"/>
              </a:solidFill>
              <a:effectLst/>
              <a:latin typeface="+mn-lt"/>
              <a:ea typeface="+mn-ea"/>
              <a:cs typeface="+mn-cs"/>
            </a:endParaRPr>
          </a:p>
          <a:p>
            <a:pPr lvl="0" rtl="0"/>
            <a:r>
              <a:rPr lang="en-GB" sz="1200" b="1" kern="1200" dirty="0">
                <a:solidFill>
                  <a:schemeClr val="tx1"/>
                </a:solidFill>
                <a:effectLst/>
                <a:latin typeface="+mn-lt"/>
                <a:ea typeface="+mn-ea"/>
                <a:cs typeface="+mn-cs"/>
              </a:rPr>
              <a:t>What are the advantages of this type of contraception? </a:t>
            </a:r>
            <a:r>
              <a:rPr lang="en-GB" sz="1200" b="0" kern="1200" dirty="0">
                <a:solidFill>
                  <a:schemeClr val="tx1"/>
                </a:solidFill>
                <a:effectLst/>
                <a:latin typeface="+mn-lt"/>
                <a:ea typeface="+mn-ea"/>
                <a:cs typeface="+mn-cs"/>
              </a:rPr>
              <a:t>It does not interrupt sex and is very effective against pregnancy It usually makes your bleeds regular, lighter and less painful. It reduces your risk of cancer of the ovaries, womb, colon and non-cancerous breast disease. There is no evidence that the pill will make you gain weight. If you have heavy or painful periods, PMS (premenstrual syndrome) or endometriosis the combined pill may help. It can help reduce acne, so some girls may take the pill with no intention of having sex.</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Is anybody likely to notice the type of contraception that you have recommended? </a:t>
            </a:r>
            <a:r>
              <a:rPr lang="en-GB" sz="1200" b="0" kern="1200" dirty="0">
                <a:solidFill>
                  <a:schemeClr val="tx1"/>
                </a:solidFill>
                <a:effectLst/>
                <a:latin typeface="+mn-lt"/>
                <a:ea typeface="+mn-ea"/>
                <a:cs typeface="+mn-cs"/>
              </a:rPr>
              <a:t>No</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If Orla chooses to have sex with a male partner, what should she (and he) insist on? </a:t>
            </a:r>
            <a:r>
              <a:rPr lang="en-GB" sz="1200" b="0" kern="1200" dirty="0">
                <a:solidFill>
                  <a:schemeClr val="tx1"/>
                </a:solidFill>
                <a:effectLst/>
                <a:latin typeface="+mn-lt"/>
                <a:ea typeface="+mn-ea"/>
                <a:cs typeface="+mn-cs"/>
              </a:rPr>
              <a:t>Condoms</a:t>
            </a:r>
          </a:p>
          <a:p>
            <a:endParaRPr lang="en-US" dirty="0"/>
          </a:p>
        </p:txBody>
      </p:sp>
      <p:sp>
        <p:nvSpPr>
          <p:cNvPr id="4" name="Slide Number Placeholder 3">
            <a:extLst>
              <a:ext uri="{FF2B5EF4-FFF2-40B4-BE49-F238E27FC236}">
                <a16:creationId xmlns:a16="http://schemas.microsoft.com/office/drawing/2014/main" id="{B0661B35-FC54-C36E-AAAB-D1B570C65E17}"/>
              </a:ext>
            </a:extLst>
          </p:cNvPr>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85188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DABDC-79B0-7BA5-A8B6-B3E116075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FBAE9-13BF-7706-A2F5-72E557B2DDCE}"/>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076E35F-9430-4EAA-3576-FDEFA6ACB018}"/>
              </a:ext>
            </a:extLst>
          </p:cNvPr>
          <p:cNvSpPr>
            <a:spLocks noGrp="1"/>
          </p:cNvSpPr>
          <p:nvPr>
            <p:ph type="body" idx="1"/>
          </p:nvPr>
        </p:nvSpPr>
        <p:spPr/>
        <p:txBody>
          <a:bodyPr/>
          <a:lstStyle/>
          <a:p>
            <a:r>
              <a:rPr lang="en-GB" dirty="0"/>
              <a:t>This is a second discussion activity, for classes who are OK with a bit of roleplaying. </a:t>
            </a:r>
          </a:p>
          <a:p>
            <a:endParaRPr lang="en-GB" dirty="0"/>
          </a:p>
          <a:p>
            <a:r>
              <a:rPr lang="en-GB" dirty="0"/>
              <a:t>Split students into small groups and provide each with a scenario (from the discussion B/roleplay sheets). Groups should read the scenario, discuss the questions, and prepare to share these with the class. Each scenario also contains a “challenge” which is essentially to roleplay a particular conversation that the characters would have. Please encourage as many groups as possible to respond to the challenge and act out the conversations.</a:t>
            </a:r>
          </a:p>
          <a:p>
            <a:endParaRPr lang="en-GB" dirty="0"/>
          </a:p>
          <a:p>
            <a:r>
              <a:rPr lang="en-GB" sz="1200" kern="1200" dirty="0">
                <a:solidFill>
                  <a:schemeClr val="tx1"/>
                </a:solidFill>
                <a:effectLst/>
                <a:latin typeface="+mn-lt"/>
                <a:ea typeface="+mn-ea"/>
                <a:cs typeface="+mn-cs"/>
              </a:rPr>
              <a:t>For everybody in the small group to be involved with the challenge presentation, </a:t>
            </a:r>
            <a:r>
              <a:rPr lang="en-GB" sz="1200" b="1" kern="1200" dirty="0">
                <a:solidFill>
                  <a:schemeClr val="tx1"/>
                </a:solidFill>
                <a:effectLst/>
                <a:latin typeface="+mn-lt"/>
                <a:ea typeface="+mn-ea"/>
                <a:cs typeface="+mn-cs"/>
              </a:rPr>
              <a:t>some students could be a narrator, another could write the script, others could act it out, etc. </a:t>
            </a:r>
            <a:r>
              <a:rPr lang="en-GB" sz="1200" kern="1200" dirty="0">
                <a:solidFill>
                  <a:schemeClr val="tx1"/>
                </a:solidFill>
                <a:effectLst/>
                <a:latin typeface="+mn-lt"/>
                <a:ea typeface="+mn-ea"/>
                <a:cs typeface="+mn-cs"/>
              </a:rPr>
              <a:t>Students can add additional characters to their presentation if they wish.</a:t>
            </a:r>
          </a:p>
          <a:p>
            <a:endParaRPr lang="en-GB" dirty="0"/>
          </a:p>
          <a:p>
            <a:r>
              <a:rPr lang="en-GB" dirty="0"/>
              <a:t>As each group presents their scenario and roleplays, show the corresponding slide (18-25) so the class can follow along.</a:t>
            </a:r>
          </a:p>
        </p:txBody>
      </p:sp>
      <p:sp>
        <p:nvSpPr>
          <p:cNvPr id="4" name="Slide Number Placeholder 3">
            <a:extLst>
              <a:ext uri="{FF2B5EF4-FFF2-40B4-BE49-F238E27FC236}">
                <a16:creationId xmlns:a16="http://schemas.microsoft.com/office/drawing/2014/main" id="{05277243-9825-0B29-0674-3FE92316FEF2}"/>
              </a:ext>
            </a:extLst>
          </p:cNvPr>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87520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0EE54-7C32-B63C-F046-5021A1D13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5E96F-091A-51A7-3BF0-749E2846E54A}"/>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8E06760D-ADBE-BD24-996E-C3647E0F51D8}"/>
              </a:ext>
            </a:extLst>
          </p:cNvPr>
          <p:cNvSpPr>
            <a:spLocks noGrp="1"/>
          </p:cNvSpPr>
          <p:nvPr>
            <p:ph type="body" idx="1"/>
          </p:nvPr>
        </p:nvSpPr>
        <p:spPr/>
        <p:txBody>
          <a:bodyPr/>
          <a:lstStyle/>
          <a:p>
            <a:pPr lvl="0" rtl="0"/>
            <a:r>
              <a:rPr lang="en-GB" sz="1200" kern="1200" dirty="0">
                <a:solidFill>
                  <a:schemeClr val="tx1"/>
                </a:solidFill>
                <a:effectLst/>
                <a:latin typeface="+mn-lt"/>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easy is Colin going to find it to talk about wanting to use condoms, as well as hormonal contraception? </a:t>
            </a:r>
            <a:r>
              <a:rPr lang="en-GB" sz="1200" b="1" kern="1200" dirty="0">
                <a:solidFill>
                  <a:schemeClr val="tx1"/>
                </a:solidFill>
                <a:effectLst/>
                <a:latin typeface="+mn-lt"/>
                <a:ea typeface="+mn-ea"/>
                <a:cs typeface="+mn-cs"/>
              </a:rPr>
              <a:t>It might be tricky for Colin to start the conversation, but he should be able to share his feelings with an intimate partner</a:t>
            </a:r>
            <a:endParaRPr lang="en-GB" sz="1200" kern="1200" dirty="0">
              <a:solidFill>
                <a:schemeClr val="tx1"/>
              </a:solidFill>
              <a:effectLst/>
              <a:latin typeface="+mn-lt"/>
              <a:ea typeface="+mn-ea"/>
              <a:cs typeface="+mn-cs"/>
            </a:endParaRPr>
          </a:p>
          <a:p>
            <a:pPr lvl="0" rt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might Jane think about Colin’s suggestion? </a:t>
            </a:r>
            <a:r>
              <a:rPr lang="en-GB" sz="1200" b="1" kern="1200" dirty="0">
                <a:solidFill>
                  <a:schemeClr val="tx1"/>
                </a:solidFill>
                <a:effectLst/>
                <a:latin typeface="+mn-lt"/>
                <a:ea typeface="+mn-ea"/>
                <a:cs typeface="+mn-cs"/>
              </a:rPr>
              <a:t>Jane might think that Colin has an undisclosed STI. She may also think that he thinks she has an undisclosed STI. She may also worry that he is having sex with someone else.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Should they have sex if they can’t have these sorts of conversations? </a:t>
            </a:r>
            <a:r>
              <a:rPr lang="en-GB" sz="1200" b="1" kern="1200" dirty="0">
                <a:solidFill>
                  <a:schemeClr val="tx1"/>
                </a:solidFill>
                <a:effectLst/>
                <a:latin typeface="+mn-lt"/>
                <a:ea typeface="+mn-ea"/>
                <a:cs typeface="+mn-cs"/>
              </a:rPr>
              <a:t>Probably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how the conversation might go between Colin and Jane.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6B90D761-BD00-E17B-1349-37DAC4798561}"/>
              </a:ext>
            </a:extLst>
          </p:cNvPr>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73991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7928C-7CFC-6667-8BFE-1468665C3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6ABD6-50D2-AF64-E70D-E918EC5EDFA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D77DDF4-7B4A-76B9-B0CC-8D620A99A5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dirty="0"/>
          </a:p>
          <a:p>
            <a:r>
              <a:rPr lang="en-GB" dirty="0"/>
              <a:t>Please note that it is acceptable to refer to a non-binary person as being in a same-sex relationship if they identify it as appropriate.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Could Kai or Sarah (or both) have an STI and not know about it? </a:t>
            </a:r>
            <a:r>
              <a:rPr lang="en-GB" sz="1200" b="1" kern="1200" dirty="0">
                <a:solidFill>
                  <a:schemeClr val="tx1"/>
                </a:solidFill>
                <a:effectLst/>
                <a:latin typeface="+mn-lt"/>
                <a:ea typeface="+mn-ea"/>
                <a:cs typeface="+mn-cs"/>
              </a:rPr>
              <a:t>Yes Chlamydia is frequently asymptomatic</a:t>
            </a:r>
            <a:endParaRPr lang="en-GB" sz="1200" kern="1200" dirty="0">
              <a:solidFill>
                <a:schemeClr val="tx1"/>
              </a:solidFill>
              <a:effectLst/>
              <a:latin typeface="+mn-lt"/>
              <a:ea typeface="+mn-ea"/>
              <a:cs typeface="+mn-cs"/>
            </a:endParaRPr>
          </a:p>
          <a:p>
            <a:pPr lvl="0" rtl="0"/>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might Kai or Sarah (or both) take a (contraceptive) pill, but have no risk of pregnancy? </a:t>
            </a:r>
            <a:r>
              <a:rPr lang="en-GB" sz="1200" b="1" kern="1200" dirty="0">
                <a:solidFill>
                  <a:schemeClr val="tx1"/>
                </a:solidFill>
                <a:effectLst/>
                <a:latin typeface="+mn-lt"/>
                <a:ea typeface="+mn-ea"/>
                <a:cs typeface="+mn-cs"/>
              </a:rPr>
              <a:t>They may wish to regulate their periods, reduce the flow and discomfort and/or treat their acne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Kai and Sarah live on the Isle of Man, where could they go for free, confidential advice? </a:t>
            </a:r>
            <a:r>
              <a:rPr lang="en-GB" sz="1200" b="1" kern="1200" dirty="0">
                <a:solidFill>
                  <a:schemeClr val="tx1"/>
                </a:solidFill>
                <a:effectLst/>
                <a:latin typeface="+mn-lt"/>
                <a:ea typeface="+mn-ea"/>
                <a:cs typeface="+mn-cs"/>
              </a:rPr>
              <a:t>The Manx Integrated Sexual Health (MISH) Services</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how the conversation might go between Kai and Sarah.</a:t>
            </a:r>
          </a:p>
          <a:p>
            <a:endParaRPr lang="en-GB" dirty="0"/>
          </a:p>
        </p:txBody>
      </p:sp>
      <p:sp>
        <p:nvSpPr>
          <p:cNvPr id="4" name="Slide Number Placeholder 3">
            <a:extLst>
              <a:ext uri="{FF2B5EF4-FFF2-40B4-BE49-F238E27FC236}">
                <a16:creationId xmlns:a16="http://schemas.microsoft.com/office/drawing/2014/main" id="{4186B84F-4833-1738-39C1-680932B4D938}"/>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29928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note that these timings are advisory.</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60252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F4F31-ACF5-AE66-3D49-218D5E896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625C8-3CEE-5101-5B1C-711B4E77B6E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43FF9CFC-837C-6311-ACE6-C8315EB7A3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dirty="0"/>
          </a:p>
          <a:p>
            <a:r>
              <a:rPr lang="en-GB" sz="1200" u="sng" kern="1200" dirty="0">
                <a:solidFill>
                  <a:schemeClr val="tx1"/>
                </a:solidFill>
                <a:effectLst/>
                <a:latin typeface="+mn-lt"/>
                <a:ea typeface="+mn-ea"/>
                <a:cs typeface="+mn-cs"/>
              </a:rPr>
              <a:t>Questions: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Should Ali be embarrassed about buying condoms? </a:t>
            </a:r>
            <a:r>
              <a:rPr lang="en-GB" sz="1200" b="1" kern="1200" dirty="0">
                <a:solidFill>
                  <a:schemeClr val="tx1"/>
                </a:solidFill>
                <a:effectLst/>
                <a:latin typeface="+mn-lt"/>
                <a:ea typeface="+mn-ea"/>
                <a:cs typeface="+mn-cs"/>
              </a:rPr>
              <a:t>No, but the group should also point out that condoms do not have to be bought; they can be obtained free from some GP surgeries and the MISH services.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Does it make any difference if Ali is male or female? No</a:t>
            </a: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Sam lived on the Isle of Man, where could they go for free, confidential advice? </a:t>
            </a:r>
            <a:r>
              <a:rPr lang="en-GB" sz="1200" b="1" kern="1200" dirty="0">
                <a:solidFill>
                  <a:schemeClr val="tx1"/>
                </a:solidFill>
                <a:effectLst/>
                <a:latin typeface="+mn-lt"/>
                <a:ea typeface="+mn-ea"/>
                <a:cs typeface="+mn-cs"/>
              </a:rPr>
              <a:t>GP surgeries and the MISH services.  This would also be true even if they are under the legal age of consent, i.e. 16</a:t>
            </a:r>
          </a:p>
          <a:p>
            <a:pPr lvl="0"/>
            <a:endParaRPr lang="en-GB" sz="1200"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how Sam (male or female) could ask for free condoms.</a:t>
            </a:r>
          </a:p>
          <a:p>
            <a:endParaRPr lang="en-GB" dirty="0"/>
          </a:p>
        </p:txBody>
      </p:sp>
      <p:sp>
        <p:nvSpPr>
          <p:cNvPr id="4" name="Slide Number Placeholder 3">
            <a:extLst>
              <a:ext uri="{FF2B5EF4-FFF2-40B4-BE49-F238E27FC236}">
                <a16:creationId xmlns:a16="http://schemas.microsoft.com/office/drawing/2014/main" id="{F30D5FB8-E182-86E6-DADE-426917ED229A}"/>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054291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42A4-E9D8-2D6F-A42A-702EDC587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B2901-812D-4700-FA46-5634096CB17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25AA92FE-0223-52DB-BE82-9092FFFDF8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dirty="0"/>
          </a:p>
          <a:p>
            <a:r>
              <a:rPr lang="en-GB" sz="1200" u="sng" kern="1200" dirty="0">
                <a:solidFill>
                  <a:schemeClr val="tx1"/>
                </a:solidFill>
                <a:effectLst/>
                <a:latin typeface="+mn-lt"/>
                <a:ea typeface="+mn-ea"/>
                <a:cs typeface="+mn-cs"/>
              </a:rPr>
              <a:t>Questions: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both want to have sex, but why should Ben insist on using a condom? </a:t>
            </a:r>
            <a:r>
              <a:rPr lang="en-GB" sz="1200" b="1" kern="1200" dirty="0">
                <a:solidFill>
                  <a:schemeClr val="tx1"/>
                </a:solidFill>
                <a:effectLst/>
                <a:latin typeface="+mn-lt"/>
                <a:ea typeface="+mn-ea"/>
                <a:cs typeface="+mn-cs"/>
              </a:rPr>
              <a:t>Ben should insist on using a condom because it is the safe and responsible thing to do and it shows respect for himself and Maya.</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Could Maya be taking hormonal contraception and not have told Ben? </a:t>
            </a:r>
            <a:r>
              <a:rPr lang="en-GB" sz="1200" b="1" kern="1200" dirty="0">
                <a:solidFill>
                  <a:schemeClr val="tx1"/>
                </a:solidFill>
                <a:effectLst/>
                <a:latin typeface="+mn-lt"/>
                <a:ea typeface="+mn-ea"/>
                <a:cs typeface="+mn-cs"/>
              </a:rPr>
              <a:t>Possibly.</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Whose responsibility is it to ensure that they are both protected from unwanted pregnancy and STIs? </a:t>
            </a:r>
            <a:r>
              <a:rPr lang="en-GB" sz="1200" b="1" kern="1200" dirty="0">
                <a:solidFill>
                  <a:schemeClr val="tx1"/>
                </a:solidFill>
                <a:effectLst/>
                <a:latin typeface="+mn-lt"/>
                <a:ea typeface="+mn-ea"/>
                <a:cs typeface="+mn-cs"/>
              </a:rPr>
              <a:t>Both people have equal responsibility </a:t>
            </a:r>
            <a:r>
              <a:rPr lang="en-GB" sz="1200" b="0" kern="1200" dirty="0">
                <a:solidFill>
                  <a:schemeClr val="tx1"/>
                </a:solidFill>
                <a:effectLst/>
                <a:latin typeface="+mn-lt"/>
                <a:ea typeface="+mn-ea"/>
                <a:cs typeface="+mn-cs"/>
              </a:rPr>
              <a:t>to ensure that they are protected, </a:t>
            </a:r>
            <a:r>
              <a:rPr lang="en-GB" sz="1200" b="1" kern="1200" dirty="0">
                <a:solidFill>
                  <a:schemeClr val="tx1"/>
                </a:solidFill>
                <a:effectLst/>
                <a:latin typeface="+mn-lt"/>
                <a:ea typeface="+mn-ea"/>
                <a:cs typeface="+mn-cs"/>
              </a:rPr>
              <a:t>please ask the students if it is acceptable for women to carry condoms… It should be!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what Ben could say, so that they both stay safe.</a:t>
            </a:r>
          </a:p>
          <a:p>
            <a:endParaRPr lang="en-GB" dirty="0"/>
          </a:p>
        </p:txBody>
      </p:sp>
      <p:sp>
        <p:nvSpPr>
          <p:cNvPr id="4" name="Slide Number Placeholder 3">
            <a:extLst>
              <a:ext uri="{FF2B5EF4-FFF2-40B4-BE49-F238E27FC236}">
                <a16:creationId xmlns:a16="http://schemas.microsoft.com/office/drawing/2014/main" id="{4E480EF5-3477-3BD5-BB62-F9B9F2E50AA7}"/>
              </a:ext>
            </a:extLst>
          </p:cNvPr>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65744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7227-D6EB-A5D4-DBEB-7F7FD897C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8BA01-3B60-E420-9F2F-C7B4BBF5508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6983B07-BCA0-A01C-D014-73A1724C36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Questions: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Is Dave right? Are condoms “just as good”? Why might condoms not prevent a pregnancy? </a:t>
            </a:r>
            <a:r>
              <a:rPr lang="en-GB" sz="1200" b="1" kern="1200" dirty="0">
                <a:solidFill>
                  <a:schemeClr val="tx1"/>
                </a:solidFill>
                <a:effectLst/>
                <a:latin typeface="+mn-lt"/>
                <a:ea typeface="+mn-ea"/>
                <a:cs typeface="+mn-cs"/>
              </a:rPr>
              <a:t>No, Dave is not right. Condoms are less effective as a contraceptive than long-acting reversible contraception (LARC), e.g. the injection, implant or coil.</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Condoms can ‘fail’ for a number of reasons, including ‘pilot error’, spillage, damage and slipping off.</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Chloe has only been taking the contraceptive pill for a month and a few days of this she has been experiencing unexpected mood changes. This is not to say that this is unimportant, but if she is concerned, she should talk to her GP or MISH sexual health advisor for advice and reassurance.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advice would you give Chloe? </a:t>
            </a:r>
            <a:r>
              <a:rPr lang="en-GB" sz="1200" b="1" kern="1200" dirty="0">
                <a:solidFill>
                  <a:schemeClr val="tx1"/>
                </a:solidFill>
                <a:effectLst/>
                <a:latin typeface="+mn-lt"/>
                <a:ea typeface="+mn-ea"/>
                <a:cs typeface="+mn-cs"/>
              </a:rPr>
              <a:t>Chloe has only been taking the contraceptive pill for a month and a few days of this she has been experiencing unexpected mood changes. This is not to say that this is unimportant, but if she is concerned, she should talk to her GP or MISH sexual health advisor for advice and reassurance.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Chloe and Dave lived on the Isle of Man, where could they get free, confidential advice? </a:t>
            </a:r>
            <a:r>
              <a:rPr lang="en-GB" sz="1200" b="1" kern="1200" dirty="0">
                <a:solidFill>
                  <a:schemeClr val="tx1"/>
                </a:solidFill>
                <a:effectLst/>
                <a:latin typeface="+mn-lt"/>
                <a:ea typeface="+mn-ea"/>
                <a:cs typeface="+mn-cs"/>
              </a:rPr>
              <a:t>MISH</a:t>
            </a:r>
          </a:p>
          <a:p>
            <a:pPr lvl="0"/>
            <a:endParaRPr lang="en-GB" sz="1200" b="1"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a conversation between Dave and Chloe to resolve this difficulty.</a:t>
            </a:r>
          </a:p>
          <a:p>
            <a:endParaRPr lang="en-GB" dirty="0"/>
          </a:p>
        </p:txBody>
      </p:sp>
      <p:sp>
        <p:nvSpPr>
          <p:cNvPr id="4" name="Slide Number Placeholder 3">
            <a:extLst>
              <a:ext uri="{FF2B5EF4-FFF2-40B4-BE49-F238E27FC236}">
                <a16:creationId xmlns:a16="http://schemas.microsoft.com/office/drawing/2014/main" id="{29625BE1-678B-4353-DE01-B66ED942FD45}"/>
              </a:ext>
            </a:extLst>
          </p:cNvPr>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45380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76E8-8F5F-70E2-4054-7BC57AC6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B5ABD-A159-0828-8CAF-1422C67976C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CA430664-312D-E43E-DAF5-1D03F2FADF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dirty="0"/>
          </a:p>
          <a:p>
            <a:r>
              <a:rPr lang="en-GB" sz="1200" u="sng" kern="1200" dirty="0">
                <a:solidFill>
                  <a:schemeClr val="tx1"/>
                </a:solidFill>
                <a:effectLst/>
                <a:latin typeface="+mn-lt"/>
                <a:ea typeface="+mn-ea"/>
                <a:cs typeface="+mn-cs"/>
              </a:rPr>
              <a:t>Questions: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Is Kerri right? Why does she say that using hormonal contraception is a normal part of reproductive health and relationship responsibility? </a:t>
            </a:r>
            <a:r>
              <a:rPr lang="en-GB" sz="1200" b="1" kern="1200" dirty="0">
                <a:solidFill>
                  <a:schemeClr val="tx1"/>
                </a:solidFill>
                <a:effectLst/>
                <a:latin typeface="+mn-lt"/>
                <a:ea typeface="+mn-ea"/>
                <a:cs typeface="+mn-cs"/>
              </a:rPr>
              <a:t>Yes, Kerri is probably right. We should acknowledge that some individuals and faith groups think that sex before marriage, or sex that is not aimed at procreation, is unacceptable, but most medical staff would agree that she is being responsible.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the friend found out by accident that Kerrie was on the pill, what could Kerrie say to her? </a:t>
            </a:r>
            <a:r>
              <a:rPr lang="en-GB" sz="1200" b="1" kern="1200" dirty="0">
                <a:solidFill>
                  <a:schemeClr val="tx1"/>
                </a:solidFill>
                <a:effectLst/>
                <a:latin typeface="+mn-lt"/>
                <a:ea typeface="+mn-ea"/>
                <a:cs typeface="+mn-cs"/>
              </a:rPr>
              <a:t>Kerrie could be honest or she could tell her friend that she takes the contraceptive pill to regulate/lighten her periods and/or improve her facial skin</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Kerrie lived on the Isle of Man, where could she get free, confidential advice? </a:t>
            </a:r>
            <a:r>
              <a:rPr lang="en-GB" sz="1200" b="1" kern="1200" dirty="0">
                <a:solidFill>
                  <a:schemeClr val="tx1"/>
                </a:solidFill>
                <a:effectLst/>
                <a:latin typeface="+mn-lt"/>
                <a:ea typeface="+mn-ea"/>
                <a:cs typeface="+mn-cs"/>
              </a:rPr>
              <a:t>GP or MISH</a:t>
            </a:r>
          </a:p>
          <a:p>
            <a:pPr lvl="0"/>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the conversation where Kerrie explains her thinking to her friend.</a:t>
            </a:r>
          </a:p>
          <a:p>
            <a:endParaRPr lang="en-GB" dirty="0"/>
          </a:p>
        </p:txBody>
      </p:sp>
      <p:sp>
        <p:nvSpPr>
          <p:cNvPr id="4" name="Slide Number Placeholder 3">
            <a:extLst>
              <a:ext uri="{FF2B5EF4-FFF2-40B4-BE49-F238E27FC236}">
                <a16:creationId xmlns:a16="http://schemas.microsoft.com/office/drawing/2014/main" id="{33B23C41-4E33-82CE-30C1-2B1D8A250E73}"/>
              </a:ext>
            </a:extLst>
          </p:cNvPr>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465550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6B7B8-E9F6-92B1-32A8-104CC3BD5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338DE-BC41-647D-5E99-092F9594DFA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70C88371-63D9-7446-762B-5C55E12A29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dirty="0"/>
          </a:p>
          <a:p>
            <a:r>
              <a:rPr lang="en-GB" sz="1200" u="sng" kern="1200" dirty="0">
                <a:solidFill>
                  <a:schemeClr val="tx1"/>
                </a:solidFill>
                <a:effectLst/>
                <a:latin typeface="+mn-lt"/>
                <a:ea typeface="+mn-ea"/>
                <a:cs typeface="+mn-cs"/>
              </a:rPr>
              <a:t>Questions: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are your thoughts about Lucas offering to set an alarm and remind Hannah to take the pill? </a:t>
            </a:r>
            <a:r>
              <a:rPr lang="en-GB" sz="1200" b="1" kern="1200" dirty="0">
                <a:solidFill>
                  <a:schemeClr val="tx1"/>
                </a:solidFill>
                <a:effectLst/>
                <a:latin typeface="+mn-lt"/>
                <a:ea typeface="+mn-ea"/>
                <a:cs typeface="+mn-cs"/>
              </a:rPr>
              <a:t>Opinions may vary. Hannah should be sufficiently responsible to set her own alarm, if she isn’t, should she be having sex and/or relying on taking daily hormonal contraception? It may be kind of Lucas to offer, but is this getting towards coercive control?</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what age can young people on the Isle of Man access free, confidential advice about contraception? </a:t>
            </a:r>
            <a:r>
              <a:rPr lang="en-GB" sz="1200" b="1" kern="1200" dirty="0">
                <a:solidFill>
                  <a:schemeClr val="tx1"/>
                </a:solidFill>
                <a:effectLst/>
                <a:latin typeface="+mn-lt"/>
                <a:ea typeface="+mn-ea"/>
                <a:cs typeface="+mn-cs"/>
              </a:rPr>
              <a:t>There is no stipulated ‘lower’ age, and although the legal age of consent is 16, young people under 16 can still access free, confidential advice from the </a:t>
            </a:r>
            <a:r>
              <a:rPr lang="en-GB" sz="1200" b="1" kern="1200" dirty="0" err="1">
                <a:solidFill>
                  <a:schemeClr val="tx1"/>
                </a:solidFill>
                <a:effectLst/>
                <a:latin typeface="+mn-lt"/>
                <a:ea typeface="+mn-ea"/>
                <a:cs typeface="+mn-cs"/>
              </a:rPr>
              <a:t>Mnxx</a:t>
            </a:r>
            <a:r>
              <a:rPr lang="en-GB" sz="1200" b="1" kern="1200" dirty="0">
                <a:solidFill>
                  <a:schemeClr val="tx1"/>
                </a:solidFill>
                <a:effectLst/>
                <a:latin typeface="+mn-lt"/>
                <a:ea typeface="+mn-ea"/>
                <a:cs typeface="+mn-cs"/>
              </a:rPr>
              <a:t> integrated sexual health services (MISH).</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If they live on the Isle of Man, where could they get free, confidential advice? GP or </a:t>
            </a:r>
            <a:r>
              <a:rPr lang="en-GB" sz="1200" b="1" kern="1200" dirty="0">
                <a:solidFill>
                  <a:schemeClr val="tx1"/>
                </a:solidFill>
                <a:effectLst/>
                <a:latin typeface="+mn-lt"/>
                <a:ea typeface="+mn-ea"/>
                <a:cs typeface="+mn-cs"/>
              </a:rPr>
              <a:t>MISH</a:t>
            </a:r>
          </a:p>
          <a:p>
            <a:pPr lvl="0"/>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the conversation where Lucas offers to set an alarm and tells Hannah where they can go for free, confidential advice.</a:t>
            </a:r>
          </a:p>
          <a:p>
            <a:endParaRPr lang="en-GB" dirty="0"/>
          </a:p>
        </p:txBody>
      </p:sp>
      <p:sp>
        <p:nvSpPr>
          <p:cNvPr id="4" name="Slide Number Placeholder 3">
            <a:extLst>
              <a:ext uri="{FF2B5EF4-FFF2-40B4-BE49-F238E27FC236}">
                <a16:creationId xmlns:a16="http://schemas.microsoft.com/office/drawing/2014/main" id="{BBA688F4-9EC1-426D-8B7C-F1A7CF16DD3F}"/>
              </a:ext>
            </a:extLst>
          </p:cNvPr>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401378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8A8FC-203C-8ADD-0359-0830C4CBB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09AD8-65D7-B019-5FA8-18C59AF9985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43E0BAC-47C9-D3AD-24B8-F4F9EDC863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read this slide to the class before asking the appropriate small group to answer the questions on their information sheet; invite other students to question/contribute to the discussion.</a:t>
            </a:r>
          </a:p>
          <a:p>
            <a:endParaRPr lang="en-GB" dirty="0"/>
          </a:p>
          <a:p>
            <a:r>
              <a:rPr lang="en-GB" sz="1200" u="sng" kern="1200" dirty="0">
                <a:solidFill>
                  <a:schemeClr val="tx1"/>
                </a:solidFill>
                <a:effectLst/>
                <a:latin typeface="+mn-lt"/>
                <a:ea typeface="+mn-ea"/>
                <a:cs typeface="+mn-cs"/>
              </a:rPr>
              <a:t>Questions: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might the condom have slipped off Avery’s penis? What could he do on a future occasion? </a:t>
            </a:r>
            <a:r>
              <a:rPr lang="en-GB" sz="1200" b="1" kern="1200" dirty="0">
                <a:solidFill>
                  <a:schemeClr val="tx1"/>
                </a:solidFill>
                <a:effectLst/>
                <a:latin typeface="+mn-lt"/>
                <a:ea typeface="+mn-ea"/>
                <a:cs typeface="+mn-cs"/>
              </a:rPr>
              <a:t>Condoms are available in different sizes and it’s important that the condom isn’t too large. There is also a possibility that Avery did not roll the condom the full length of his penis, this might have been because he tried to roll it the wrong way, in which case it would only just cover the glans and slip off very easily. On a future occasion, he should ensure that he obtains the right size and that it is put on correctly.</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If Blake and Avery are heterosexual, there is a risk of STI and pregnancy; if they are both male, there is still a risk of STI.</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are the risks that Avery and Blake now face? </a:t>
            </a:r>
            <a:r>
              <a:rPr lang="en-GB" sz="1200" b="1" kern="1200" dirty="0">
                <a:solidFill>
                  <a:schemeClr val="tx1"/>
                </a:solidFill>
                <a:effectLst/>
                <a:latin typeface="+mn-lt"/>
                <a:ea typeface="+mn-ea"/>
                <a:cs typeface="+mn-cs"/>
              </a:rPr>
              <a:t>f Blake and Avery are heterosexual, there is a risk of STI and pregnancy; if they are both male, there is still a risk of STI.</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probably not much they can do tonight, but what can they do to keep themselves safe and healthy the following morning? </a:t>
            </a:r>
            <a:r>
              <a:rPr lang="en-GB" sz="1200" b="1" kern="1200" dirty="0">
                <a:solidFill>
                  <a:schemeClr val="tx1"/>
                </a:solidFill>
                <a:effectLst/>
                <a:latin typeface="+mn-lt"/>
                <a:ea typeface="+mn-ea"/>
                <a:cs typeface="+mn-cs"/>
              </a:rPr>
              <a:t>They need to access sexual health services for an STI check and/or emergency contraception. Free, confidential services are available from the Manx integrated sexual health services (MISH).</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Challenge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Involve everyone in your group to show the class the conversation in which Avery and Blake discuss what they need to do to ensure they are both safe and healthy.</a:t>
            </a:r>
          </a:p>
          <a:p>
            <a:endParaRPr lang="en-GB" dirty="0"/>
          </a:p>
        </p:txBody>
      </p:sp>
      <p:sp>
        <p:nvSpPr>
          <p:cNvPr id="4" name="Slide Number Placeholder 3">
            <a:extLst>
              <a:ext uri="{FF2B5EF4-FFF2-40B4-BE49-F238E27FC236}">
                <a16:creationId xmlns:a16="http://schemas.microsoft.com/office/drawing/2014/main" id="{D186579A-9360-3B79-90C4-4B5710BA8A84}"/>
              </a:ext>
            </a:extLst>
          </p:cNvPr>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2433264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CC63-04A7-6E52-EF58-29EFCCB29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813F7-0458-6893-B60F-B758D6B28F1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9155666-6207-CFE2-F1D6-FA46B155A63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42DB84-E4FC-C1D7-036A-4ED3FAFDB5C0}"/>
              </a:ext>
            </a:extLst>
          </p:cNvPr>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2301574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9DDF-15C7-F39D-BB8A-130953222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7EA3A-CFF2-75D5-6E26-9B2BFEC4430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A4EAA5FD-B6AE-189E-ADBB-06FD784877F6}"/>
              </a:ext>
            </a:extLst>
          </p:cNvPr>
          <p:cNvSpPr>
            <a:spLocks noGrp="1"/>
          </p:cNvSpPr>
          <p:nvPr>
            <p:ph type="body" idx="1"/>
          </p:nvPr>
        </p:nvSpPr>
        <p:spPr/>
        <p:txBody>
          <a:bodyPr/>
          <a:lstStyle/>
          <a:p>
            <a:r>
              <a:rPr lang="en-GB" dirty="0"/>
              <a:t>False — Pregnancy is possible any time sperm meets egg, including the first time.</a:t>
            </a:r>
          </a:p>
        </p:txBody>
      </p:sp>
      <p:sp>
        <p:nvSpPr>
          <p:cNvPr id="4" name="Slide Number Placeholder 3">
            <a:extLst>
              <a:ext uri="{FF2B5EF4-FFF2-40B4-BE49-F238E27FC236}">
                <a16:creationId xmlns:a16="http://schemas.microsoft.com/office/drawing/2014/main" id="{429E2558-B958-7814-CA02-A0B0C685A5EA}"/>
              </a:ext>
            </a:extLst>
          </p:cNvPr>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1714269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CF93-66FE-AB3F-D968-D33D94CB5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60623-FCA0-E291-C66C-B9DC90BA936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5D488077-21A8-6912-9C64-9BAF56168740}"/>
              </a:ext>
            </a:extLst>
          </p:cNvPr>
          <p:cNvSpPr>
            <a:spLocks noGrp="1"/>
          </p:cNvSpPr>
          <p:nvPr>
            <p:ph type="body" idx="1"/>
          </p:nvPr>
        </p:nvSpPr>
        <p:spPr/>
        <p:txBody>
          <a:bodyPr/>
          <a:lstStyle/>
          <a:p>
            <a:r>
              <a:rPr lang="en-GB" dirty="0"/>
              <a:t>False — The pill prevents pregnancy but does not protect against STIs. Condoms do.</a:t>
            </a:r>
          </a:p>
        </p:txBody>
      </p:sp>
      <p:sp>
        <p:nvSpPr>
          <p:cNvPr id="4" name="Slide Number Placeholder 3">
            <a:extLst>
              <a:ext uri="{FF2B5EF4-FFF2-40B4-BE49-F238E27FC236}">
                <a16:creationId xmlns:a16="http://schemas.microsoft.com/office/drawing/2014/main" id="{E795D564-2026-D646-0D3B-71D67677D074}"/>
              </a:ext>
            </a:extLst>
          </p:cNvPr>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606933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D6B1-85ED-4CE4-35B7-B4C1918CC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55930-6D62-7C76-162B-025D18F1FA4A}"/>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4B7E138D-6F31-4E5F-021A-B76698BC0E5D}"/>
              </a:ext>
            </a:extLst>
          </p:cNvPr>
          <p:cNvSpPr>
            <a:spLocks noGrp="1"/>
          </p:cNvSpPr>
          <p:nvPr>
            <p:ph type="body" idx="1"/>
          </p:nvPr>
        </p:nvSpPr>
        <p:spPr/>
        <p:txBody>
          <a:bodyPr/>
          <a:lstStyle/>
          <a:p>
            <a:r>
              <a:rPr lang="en-GB" dirty="0"/>
              <a:t>True — Implants are highly effective and can last around 3 years.</a:t>
            </a:r>
          </a:p>
        </p:txBody>
      </p:sp>
      <p:sp>
        <p:nvSpPr>
          <p:cNvPr id="4" name="Slide Number Placeholder 3">
            <a:extLst>
              <a:ext uri="{FF2B5EF4-FFF2-40B4-BE49-F238E27FC236}">
                <a16:creationId xmlns:a16="http://schemas.microsoft.com/office/drawing/2014/main" id="{74F985D0-D8B2-B01F-A02D-DDEDA8FBDF2B}"/>
              </a:ext>
            </a:extLst>
          </p:cNvPr>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39305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190448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D330F-0EA7-3774-5CA0-2D7A5AFC7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07EFF-6167-16BB-2D6B-0D160F83D23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85D6E69-3BB4-1E51-37ED-847A5C3FC1BE}"/>
              </a:ext>
            </a:extLst>
          </p:cNvPr>
          <p:cNvSpPr>
            <a:spLocks noGrp="1"/>
          </p:cNvSpPr>
          <p:nvPr>
            <p:ph type="body" idx="1"/>
          </p:nvPr>
        </p:nvSpPr>
        <p:spPr/>
        <p:txBody>
          <a:bodyPr/>
          <a:lstStyle/>
          <a:p>
            <a:r>
              <a:rPr lang="en-GB" dirty="0"/>
              <a:t>False - Contraception is a shared responsibility. Anybody who is sexually active is responsible.</a:t>
            </a:r>
          </a:p>
        </p:txBody>
      </p:sp>
      <p:sp>
        <p:nvSpPr>
          <p:cNvPr id="4" name="Slide Number Placeholder 3">
            <a:extLst>
              <a:ext uri="{FF2B5EF4-FFF2-40B4-BE49-F238E27FC236}">
                <a16:creationId xmlns:a16="http://schemas.microsoft.com/office/drawing/2014/main" id="{369A0472-50A7-2E46-A001-38E56028E7EE}"/>
              </a:ext>
            </a:extLst>
          </p:cNvPr>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4234414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A7E76-A440-1B05-9C62-AEB37E8BA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A3884-7742-0099-2001-5879023A8C6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D065729-7192-561A-76B7-D4A5DD946FC1}"/>
              </a:ext>
            </a:extLst>
          </p:cNvPr>
          <p:cNvSpPr>
            <a:spLocks noGrp="1"/>
          </p:cNvSpPr>
          <p:nvPr>
            <p:ph type="body" idx="1"/>
          </p:nvPr>
        </p:nvSpPr>
        <p:spPr/>
        <p:txBody>
          <a:bodyPr/>
          <a:lstStyle/>
          <a:p>
            <a:r>
              <a:rPr lang="en-GB" dirty="0"/>
              <a:t>False – some STIs, such as chlamydia and gonorrhoea, may present with no symptoms at all. If a person is sexually active, it is a good idea to regularly test for STIs, to ensure no infections are unknowingly transmitted to others.</a:t>
            </a:r>
          </a:p>
        </p:txBody>
      </p:sp>
      <p:sp>
        <p:nvSpPr>
          <p:cNvPr id="4" name="Slide Number Placeholder 3">
            <a:extLst>
              <a:ext uri="{FF2B5EF4-FFF2-40B4-BE49-F238E27FC236}">
                <a16:creationId xmlns:a16="http://schemas.microsoft.com/office/drawing/2014/main" id="{87A141CD-D3DA-1189-13AA-E6E928861088}"/>
              </a:ext>
            </a:extLst>
          </p:cNvPr>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2751169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8DB51-D79E-F753-3557-BEAD1E595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407A9-C26E-4652-11E9-F0B4690DB32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C6E6B93-FA85-0587-89ED-9BB6374FE215}"/>
              </a:ext>
            </a:extLst>
          </p:cNvPr>
          <p:cNvSpPr>
            <a:spLocks noGrp="1"/>
          </p:cNvSpPr>
          <p:nvPr>
            <p:ph type="body" idx="1"/>
          </p:nvPr>
        </p:nvSpPr>
        <p:spPr/>
        <p:txBody>
          <a:bodyPr/>
          <a:lstStyle/>
          <a:p>
            <a:r>
              <a:rPr lang="en-GB" dirty="0"/>
              <a:t>True - Daily use keeps hormone levels steady; missing pills can reduce effectiveness and increase pregnancy risk.</a:t>
            </a:r>
          </a:p>
        </p:txBody>
      </p:sp>
      <p:sp>
        <p:nvSpPr>
          <p:cNvPr id="4" name="Slide Number Placeholder 3">
            <a:extLst>
              <a:ext uri="{FF2B5EF4-FFF2-40B4-BE49-F238E27FC236}">
                <a16:creationId xmlns:a16="http://schemas.microsoft.com/office/drawing/2014/main" id="{535C8F37-EC94-094B-9695-C54B132DD13A}"/>
              </a:ext>
            </a:extLst>
          </p:cNvPr>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1151097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2C7F8-7E56-4878-54C8-3A1793C0F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22919-EEBE-2AB0-CBEC-F742460A6E7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55685C0F-E5FF-3E29-F7E5-BC05A5397D73}"/>
              </a:ext>
            </a:extLst>
          </p:cNvPr>
          <p:cNvSpPr>
            <a:spLocks noGrp="1"/>
          </p:cNvSpPr>
          <p:nvPr>
            <p:ph type="body" idx="1"/>
          </p:nvPr>
        </p:nvSpPr>
        <p:spPr/>
        <p:txBody>
          <a:bodyPr/>
          <a:lstStyle/>
          <a:p>
            <a:r>
              <a:rPr lang="en-GB" dirty="0"/>
              <a:t>False - Double condoms increase friction, making them more likely to break.</a:t>
            </a:r>
          </a:p>
        </p:txBody>
      </p:sp>
      <p:sp>
        <p:nvSpPr>
          <p:cNvPr id="4" name="Slide Number Placeholder 3">
            <a:extLst>
              <a:ext uri="{FF2B5EF4-FFF2-40B4-BE49-F238E27FC236}">
                <a16:creationId xmlns:a16="http://schemas.microsoft.com/office/drawing/2014/main" id="{EF0CEA1F-7897-2DA5-477A-0BD93A81990F}"/>
              </a:ext>
            </a:extLst>
          </p:cNvPr>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1831503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3899D-5417-E32D-E56C-4A224163A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4A762-2DB0-C7E1-059F-632CC663ADA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77C4A38-83E9-AEAE-D98D-1ABBA79A31AE}"/>
              </a:ext>
            </a:extLst>
          </p:cNvPr>
          <p:cNvSpPr>
            <a:spLocks noGrp="1"/>
          </p:cNvSpPr>
          <p:nvPr>
            <p:ph type="body" idx="1"/>
          </p:nvPr>
        </p:nvSpPr>
        <p:spPr/>
        <p:txBody>
          <a:bodyPr/>
          <a:lstStyle/>
          <a:p>
            <a:r>
              <a:rPr lang="en-GB" dirty="0"/>
              <a:t>False – STIs can spread via bodily contact or exchange of bodily fluids, usually during vaginal/anal/oral sex, but infections can also be spread from mother to baby during pregnancy/childbirth/breastfeeding, and when coming into contact with non-sterile, infected needles.</a:t>
            </a:r>
          </a:p>
        </p:txBody>
      </p:sp>
      <p:sp>
        <p:nvSpPr>
          <p:cNvPr id="4" name="Slide Number Placeholder 3">
            <a:extLst>
              <a:ext uri="{FF2B5EF4-FFF2-40B4-BE49-F238E27FC236}">
                <a16:creationId xmlns:a16="http://schemas.microsoft.com/office/drawing/2014/main" id="{B433FFE1-5D5C-169E-2146-8F0B2A6C724A}"/>
              </a:ext>
            </a:extLst>
          </p:cNvPr>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859562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A9EE0-CBEC-852F-4E5D-C253FB0BB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34CDD-2E5F-9CF8-A294-725A79F95D6E}"/>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26149EAD-E155-093F-757A-80AA50DF89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63846D9-2A89-5644-5374-511236B851F6}"/>
              </a:ext>
            </a:extLst>
          </p:cNvPr>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3077587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time permits, this slide can be further developed into a collective, group reflection.</a:t>
            </a:r>
          </a:p>
          <a:p>
            <a:endParaRPr lang="en-US"/>
          </a:p>
          <a:p>
            <a:r>
              <a:rPr lang="en-US"/>
              <a:t>Please ask students to discuss what Attributes (e.g. honesty, integrity, courage, humility, generosity, self-worth, kindness, trustworthiness etc) they have used during this lesson.</a:t>
            </a:r>
          </a:p>
          <a:p>
            <a:endParaRPr lang="en-US"/>
          </a:p>
          <a:p>
            <a:r>
              <a:rPr lang="en-US"/>
              <a:t>What Skills (e.g. oracy, empathy, compassion, presentation, assertiveness, active listening, interpersonal skills, positive peer pressure, capacity to resist unwelcome pressure, distinguish between fact &amp; opinion , etc.</a:t>
            </a:r>
          </a:p>
          <a:p>
            <a:endParaRPr lang="en-US"/>
          </a:p>
          <a:p>
            <a:r>
              <a:rPr lang="en-US"/>
              <a:t>What Knowledge have they used, or developed during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you show the students this slide, they should be familiar with most of this information but it may also be worth holding this for future reference</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39145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ensure that this slide is visible as the students enter the room.</a:t>
            </a:r>
          </a:p>
          <a:p>
            <a:endParaRPr lang="en-GB" dirty="0"/>
          </a:p>
          <a:p>
            <a:r>
              <a:rPr lang="en-GB" dirty="0"/>
              <a:t>Remind students that they previously had a lesson on contraception in year 9. Ask what they can remember from this lesson. These answers do not need to be discussed now but will be revisited towards the end of the lesson.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remind the students that: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1" dirty="0"/>
              <a:t>The legal age of consent in the Isle of Man (and the UK) for opposite sex and same-sex relationships is 16.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1" dirty="0"/>
              <a:t>Most young people do not have sex before they are 16</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1" dirty="0"/>
              <a:t>If any young people are planning to have sex before they are 16, they can still access free, confidential sexual health services from the MISH team.</a:t>
            </a:r>
          </a:p>
          <a:p>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25675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Please share these learning objectives with the students.</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575654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endParaRPr lang="en-US"/>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endParaRPr lang="en-US"/>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F71D5-5460-FB1D-70C1-339B4F023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F7018-0FC8-A513-FBE7-94F4EDAEB98C}"/>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E3BEAF5-C779-1D1D-B3F4-C396568C8DC9}"/>
              </a:ext>
            </a:extLst>
          </p:cNvPr>
          <p:cNvSpPr>
            <a:spLocks noGrp="1"/>
          </p:cNvSpPr>
          <p:nvPr>
            <p:ph type="body" idx="1"/>
          </p:nvPr>
        </p:nvSpPr>
        <p:spPr/>
        <p:txBody>
          <a:bodyPr/>
          <a:lstStyle/>
          <a:p>
            <a:r>
              <a:rPr lang="en-US" dirty="0"/>
              <a:t>Before playing this short video (2’.06”) please explain that it uses the American term ‘birth control’ for ’contraception’ and is a reminder of some of the learning that students should’ve completed in Y9.</a:t>
            </a:r>
          </a:p>
          <a:p>
            <a:endParaRPr lang="en-US" dirty="0"/>
          </a:p>
          <a:p>
            <a:r>
              <a:rPr lang="en-US" b="1" dirty="0"/>
              <a:t>Please remind the students that the legal age of consent on the Isle of Man (in the UK) for opposite sex and same-sex relationships is 16. That said, if any young people are planning to have sex before they are 16, they can still access free, confidential services from the Manx Integrated Sexual Health (MISH) team</a:t>
            </a:r>
          </a:p>
          <a:p>
            <a:endParaRPr lang="en-GB" dirty="0"/>
          </a:p>
        </p:txBody>
      </p:sp>
      <p:sp>
        <p:nvSpPr>
          <p:cNvPr id="4" name="Slide Number Placeholder 3">
            <a:extLst>
              <a:ext uri="{FF2B5EF4-FFF2-40B4-BE49-F238E27FC236}">
                <a16:creationId xmlns:a16="http://schemas.microsoft.com/office/drawing/2014/main" id="{FD8B9655-D4DD-9280-7D76-BF4246ABA547}"/>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27458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There are several ways you can do this activity. The aim of the activity is to have students review the scenarios on the separate scenario sheets, and try to determine which type of contraception is best for the character(s) in question. Once students have identified the correct contraceptive method, the teacher then provides them with the corresponding “contraception information sheet” which goes into more detail about the method, including pros and cons. For your convenience, the scenario number directly corresponds to the number on the contraception info sheet.</a:t>
            </a:r>
          </a:p>
          <a:p>
            <a:endParaRPr lang="en-GB" dirty="0"/>
          </a:p>
          <a:p>
            <a:r>
              <a:rPr lang="en-GB" dirty="0"/>
              <a:t>Using the corresponding information sheet, students are then asked to answer a few questions about their scenario.</a:t>
            </a:r>
            <a:r>
              <a:rPr lang="en-GB" b="1" dirty="0"/>
              <a:t> </a:t>
            </a:r>
            <a:r>
              <a:rPr lang="en-GB" b="0" dirty="0"/>
              <a:t>F</a:t>
            </a:r>
            <a:r>
              <a:rPr lang="en-GB" dirty="0"/>
              <a:t>or example, a group is allocated scenario 1 (Ciara). They read the scenario and correctly identify the </a:t>
            </a:r>
            <a:r>
              <a:rPr lang="en-GB" b="1" dirty="0"/>
              <a:t>coil</a:t>
            </a:r>
            <a:r>
              <a:rPr lang="en-GB" b="0" dirty="0"/>
              <a:t> as the best method to use. The group are then given information sheet #1, all about the coil, to answer the supplemental questions on the scenario sheet.</a:t>
            </a:r>
            <a:endParaRPr lang="en-GB" dirty="0"/>
          </a:p>
          <a:p>
            <a:endParaRPr lang="en-GB" b="0" dirty="0"/>
          </a:p>
          <a:p>
            <a:r>
              <a:rPr lang="en-GB" dirty="0"/>
              <a:t>Once groups have had some time to answer their scenario’s questions, you can go through each scenario/answers to questions as a whole class (slides 9-16).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58133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18A03-57A1-1A17-7AE4-F44055EA6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B6927-5656-905B-8889-95F524F7A84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D5763F3-4D37-1C52-DAC3-381A8F8296C5}"/>
              </a:ext>
            </a:extLst>
          </p:cNvPr>
          <p:cNvSpPr>
            <a:spLocks noGrp="1"/>
          </p:cNvSpPr>
          <p:nvPr>
            <p:ph type="body" idx="1"/>
          </p:nvPr>
        </p:nvSpPr>
        <p:spPr/>
        <p:txBody>
          <a:bodyPr/>
          <a:lstStyle/>
          <a:p>
            <a:endParaRPr lang="en-US" dirty="0"/>
          </a:p>
          <a:p>
            <a:r>
              <a:rPr lang="en-GB" dirty="0"/>
              <a:t>Please review this slide with the class before asking the appropriate small group of students to answer the questions on their information sheet; invite other students to answer questions or contribute to the discussion.</a:t>
            </a:r>
          </a:p>
          <a:p>
            <a:endParaRPr lang="en-GB" dirty="0"/>
          </a:p>
          <a:p>
            <a:r>
              <a:rPr lang="en-GB" dirty="0"/>
              <a:t>Questions:</a:t>
            </a:r>
          </a:p>
          <a:p>
            <a:pPr lvl="0" rtl="0"/>
            <a:r>
              <a:rPr lang="en-GB" sz="1200" b="1" kern="1200" dirty="0">
                <a:solidFill>
                  <a:schemeClr val="tx1"/>
                </a:solidFill>
                <a:effectLst/>
                <a:latin typeface="+mn-lt"/>
                <a:ea typeface="+mn-ea"/>
                <a:cs typeface="+mn-cs"/>
              </a:rPr>
              <a:t>Which method of contraception would you recommend for Ciara? </a:t>
            </a:r>
            <a:r>
              <a:rPr lang="en-GB" sz="1200" b="0" kern="1200" dirty="0">
                <a:solidFill>
                  <a:schemeClr val="tx1"/>
                </a:solidFill>
                <a:effectLst/>
                <a:latin typeface="+mn-lt"/>
                <a:ea typeface="+mn-ea"/>
                <a:cs typeface="+mn-cs"/>
              </a:rPr>
              <a:t>The Coil, </a:t>
            </a:r>
            <a:r>
              <a:rPr lang="en-GB" sz="1200" kern="1200" dirty="0">
                <a:solidFill>
                  <a:schemeClr val="tx1"/>
                </a:solidFill>
                <a:effectLst/>
                <a:latin typeface="+mn-lt"/>
                <a:ea typeface="+mn-ea"/>
                <a:cs typeface="+mn-cs"/>
              </a:rPr>
              <a:t>either an intrauterine device (IUD) or an intrauterine system (IUS)</a:t>
            </a:r>
          </a:p>
          <a:p>
            <a:pPr lvl="0" rtl="0"/>
            <a:endParaRPr lang="en-GB" sz="1200" kern="1200" dirty="0">
              <a:solidFill>
                <a:schemeClr val="tx1"/>
              </a:solidFill>
              <a:effectLst/>
              <a:latin typeface="+mn-lt"/>
              <a:ea typeface="+mn-ea"/>
              <a:cs typeface="+mn-cs"/>
            </a:endParaRPr>
          </a:p>
          <a:p>
            <a:pPr lvl="0" rtl="0"/>
            <a:r>
              <a:rPr lang="en-GB" sz="1200" b="1" kern="1200" dirty="0">
                <a:solidFill>
                  <a:schemeClr val="tx1"/>
                </a:solidFill>
                <a:effectLst/>
                <a:latin typeface="+mn-lt"/>
                <a:ea typeface="+mn-ea"/>
                <a:cs typeface="+mn-cs"/>
              </a:rPr>
              <a:t>How does this method of contraception work? </a:t>
            </a:r>
            <a:r>
              <a:rPr lang="en-GB" sz="1200" b="0" kern="1200" dirty="0">
                <a:solidFill>
                  <a:schemeClr val="tx1"/>
                </a:solidFill>
                <a:effectLst/>
                <a:latin typeface="+mn-lt"/>
                <a:ea typeface="+mn-ea"/>
                <a:cs typeface="+mn-cs"/>
              </a:rPr>
              <a:t>The IUD releases copper, which kills the egg and the sperm to stop fertilisation.  The IUS releases a steady, low dose of progestogen to prevent pregnancy and treat certain medical conditions.</a:t>
            </a:r>
            <a:r>
              <a:rPr lang="en-GB" b="0" dirty="0">
                <a:effectLst/>
              </a:rPr>
              <a:t> </a:t>
            </a:r>
          </a:p>
          <a:p>
            <a:pPr lvl="0" rt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Some women may have irregular spotting that lasts for several months, how might this affect Ciara’s comfort and confidence</a:t>
            </a:r>
            <a:r>
              <a:rPr lang="en-GB" sz="1200"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What are the benefits of ‘fit and forget’ long-acting reversible contraception (LARC)?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If Ciara has an IUD fitted, what should she and her boyfriend do about condoms to protect against STIs? </a:t>
            </a:r>
            <a:r>
              <a:rPr lang="en-GB" sz="1200" b="0" kern="1200" dirty="0">
                <a:solidFill>
                  <a:schemeClr val="tx1"/>
                </a:solidFill>
                <a:effectLst/>
                <a:latin typeface="+mn-lt"/>
                <a:ea typeface="+mn-ea"/>
                <a:cs typeface="+mn-cs"/>
              </a:rPr>
              <a:t>Once the IUD/IUS has been fitted, they should not need to use another form of contraception, but they should only stop using condoms once they are both sure that they do not have an STI, and that they are 100% monogamous (i.e. they have been to MISH for a sexual health test, both are free of STIs, and are not having sex with anyone else).</a:t>
            </a:r>
          </a:p>
          <a:p>
            <a:endParaRPr lang="en-GB" dirty="0"/>
          </a:p>
        </p:txBody>
      </p:sp>
      <p:sp>
        <p:nvSpPr>
          <p:cNvPr id="4" name="Slide Number Placeholder 3">
            <a:extLst>
              <a:ext uri="{FF2B5EF4-FFF2-40B4-BE49-F238E27FC236}">
                <a16:creationId xmlns:a16="http://schemas.microsoft.com/office/drawing/2014/main" id="{00040EBB-D10A-D400-384A-AE127574A47B}"/>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36264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944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480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705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366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3782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43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3699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826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6833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32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1859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8" Type="http://schemas.openxmlformats.org/officeDocument/2006/relationships/hyperlink" Target="tel:111" TargetMode="External"/><Relationship Id="rId3" Type="http://schemas.openxmlformats.org/officeDocument/2006/relationships/hyperlink" Target="https://talk.islelisten.im/" TargetMode="External"/><Relationship Id="rId7" Type="http://schemas.openxmlformats.org/officeDocument/2006/relationships/hyperlink" Target="tel:+44800-068-4141"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papyrus-uk.org/papyrus-hopeline247/" TargetMode="External"/><Relationship Id="rId11" Type="http://schemas.openxmlformats.org/officeDocument/2006/relationships/hyperlink" Target="tel:+44800-1111" TargetMode="External"/><Relationship Id="rId5" Type="http://schemas.openxmlformats.org/officeDocument/2006/relationships/hyperlink" Target="https://giveusashout.org/get-help/" TargetMode="External"/><Relationship Id="rId10" Type="http://schemas.openxmlformats.org/officeDocument/2006/relationships/hyperlink" Target="https://www.childline.org.uk/get-support/1-2-1-counsellor-chat/" TargetMode="External"/><Relationship Id="rId4" Type="http://schemas.openxmlformats.org/officeDocument/2006/relationships/hyperlink" Target="sms:85258&amp;?body=SHOUT" TargetMode="External"/><Relationship Id="rId9" Type="http://schemas.openxmlformats.org/officeDocument/2006/relationships/hyperlink" Target="https://www.childline.org.uk/get-support/contacting-childlin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C84ED94-1AB9-4475-2013-DF453A5DAD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44EFF6-58D1-E55C-238E-A42A09B3CE1A}"/>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91637BBF-3F20-92CC-7986-920B5F02F2A5}"/>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802E7744-9663-B2B6-2E5D-1F749164A3D3}"/>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5" name="TextBox 5">
            <a:extLst>
              <a:ext uri="{FF2B5EF4-FFF2-40B4-BE49-F238E27FC236}">
                <a16:creationId xmlns:a16="http://schemas.microsoft.com/office/drawing/2014/main" id="{94B14C4C-CA1C-763F-4AA0-7C7C3721CA30}"/>
              </a:ext>
            </a:extLst>
          </p:cNvPr>
          <p:cNvSpPr txBox="1"/>
          <p:nvPr/>
        </p:nvSpPr>
        <p:spPr>
          <a:xfrm>
            <a:off x="-838200" y="875988"/>
            <a:ext cx="7430479" cy="666942"/>
          </a:xfrm>
          <a:prstGeom prst="rect">
            <a:avLst/>
          </a:prstGeom>
        </p:spPr>
        <p:txBody>
          <a:bodyPr lIns="0" tIns="0" rIns="0" bIns="0" rtlCol="0" anchor="t">
            <a:spAutoFit/>
          </a:bodyPr>
          <a:lstStyle/>
          <a:p>
            <a:pPr algn="ctr">
              <a:lnSpc>
                <a:spcPts val="5056"/>
              </a:lnSpc>
            </a:pPr>
            <a:r>
              <a:rPr lang="en-US" sz="4815" dirty="0">
                <a:solidFill>
                  <a:srgbClr val="000000"/>
                </a:solidFill>
                <a:latin typeface="Bobby Jones Soft"/>
                <a:ea typeface="Bobby Jones Soft"/>
                <a:cs typeface="Bobby Jones Soft"/>
                <a:sym typeface="Bobby Jones Soft"/>
              </a:rPr>
              <a:t>TEACHER SLIDE</a:t>
            </a:r>
          </a:p>
        </p:txBody>
      </p:sp>
      <p:sp>
        <p:nvSpPr>
          <p:cNvPr id="7" name="TextBox 6">
            <a:extLst>
              <a:ext uri="{FF2B5EF4-FFF2-40B4-BE49-F238E27FC236}">
                <a16:creationId xmlns:a16="http://schemas.microsoft.com/office/drawing/2014/main" id="{6F742354-A0E8-6609-8AA9-19C411614EEA}"/>
              </a:ext>
            </a:extLst>
          </p:cNvPr>
          <p:cNvSpPr txBox="1"/>
          <p:nvPr/>
        </p:nvSpPr>
        <p:spPr>
          <a:xfrm>
            <a:off x="1066800" y="1876523"/>
            <a:ext cx="16154400" cy="7540526"/>
          </a:xfrm>
          <a:prstGeom prst="rect">
            <a:avLst/>
          </a:prstGeom>
          <a:noFill/>
        </p:spPr>
        <p:txBody>
          <a:bodyPr wrap="square">
            <a:spAutoFit/>
          </a:bodyPr>
          <a:lstStyle/>
          <a:p>
            <a:r>
              <a:rPr lang="en-GB" sz="2800" dirty="0">
                <a:latin typeface="Glacial Indifference" panose="020B0604020202020204" charset="0"/>
              </a:rPr>
              <a:t>This lesson builds on knowledge developed in Y9 and supports learning from other lessons in this block.</a:t>
            </a:r>
          </a:p>
          <a:p>
            <a:endParaRPr lang="en-GB" sz="900" dirty="0">
              <a:latin typeface="Glacial Indifference" panose="020B0604020202020204" charset="0"/>
            </a:endParaRPr>
          </a:p>
          <a:p>
            <a:r>
              <a:rPr lang="en-GB" sz="2800" dirty="0">
                <a:latin typeface="Glacial Indifference" panose="020B0604020202020204" charset="0"/>
              </a:rPr>
              <a:t>It is crucial for young people to learn about contraception because it equips them with the knowledge and skills to make informed, safe, and responsible choices about their sexual health. Education on methods like condoms and Long-Acting Reversible Contraception (LARC) is essential to reduce the risk of unintended pregnancies, which are associated with poorer outcomes for both the young parent and child.</a:t>
            </a:r>
          </a:p>
          <a:p>
            <a:endParaRPr lang="en-GB" sz="900" dirty="0">
              <a:latin typeface="Glacial Indifference" panose="020B0604020202020204" charset="0"/>
            </a:endParaRPr>
          </a:p>
          <a:p>
            <a:r>
              <a:rPr lang="en-GB" sz="2800" dirty="0">
                <a:latin typeface="Glacial Indifference" panose="020B0604020202020204" charset="0"/>
              </a:rPr>
              <a:t>Comprehensive education is essential, especially on the Isle of Man before TT week when there are significant increases in reported STIs, according to Public Health data.</a:t>
            </a:r>
          </a:p>
          <a:p>
            <a:endParaRPr lang="en-GB" sz="900" dirty="0">
              <a:latin typeface="Glacial Indifference" panose="020B0604020202020204" charset="0"/>
            </a:endParaRPr>
          </a:p>
          <a:p>
            <a:r>
              <a:rPr lang="en-GB" sz="2800" dirty="0">
                <a:latin typeface="Glacial Indifference" panose="020B0604020202020204" charset="0"/>
              </a:rPr>
              <a:t>Learning about contraception gives young people the confidence to negotiate safer sex, understand consent, and know where to access confidential (sexual) health services such as the the Manx Integrated Sexual Health Centre (MISH) without fear or embarrassment. This empowers them to prioritise their health and well-being.</a:t>
            </a:r>
          </a:p>
          <a:p>
            <a:endParaRPr lang="en-GB" sz="2800" dirty="0">
              <a:latin typeface="Glacial Indifference" panose="020B0604020202020204" charset="0"/>
            </a:endParaRPr>
          </a:p>
          <a:p>
            <a:endParaRPr lang="en-GB" sz="900" dirty="0">
              <a:latin typeface="Glacial Indifference" panose="020B0604020202020204" charset="0"/>
            </a:endParaRPr>
          </a:p>
          <a:p>
            <a:r>
              <a:rPr lang="en-GB" sz="2800" dirty="0">
                <a:highlight>
                  <a:srgbClr val="FFFF00"/>
                </a:highlight>
                <a:latin typeface="Glacial Indifference" panose="020B0604020202020204" charset="0"/>
              </a:rPr>
              <a:t>This lesson includes two discussion activities. You may wish to choose one or the other depending on what your class will engage with best; if you have time, you can use both activities.</a:t>
            </a:r>
          </a:p>
          <a:p>
            <a:endParaRPr lang="en-GB" sz="2800" dirty="0">
              <a:highlight>
                <a:srgbClr val="FFFF00"/>
              </a:highlight>
              <a:latin typeface="Glacial Indifference" panose="020B0604020202020204" charset="0"/>
            </a:endParaRPr>
          </a:p>
        </p:txBody>
      </p:sp>
    </p:spTree>
    <p:extLst>
      <p:ext uri="{BB962C8B-B14F-4D97-AF65-F5344CB8AC3E}">
        <p14:creationId xmlns:p14="http://schemas.microsoft.com/office/powerpoint/2010/main" val="44549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9C7DAEF-3D18-5538-8C8E-D215DF572FA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DE5914C-C55B-8BCD-DC4F-EE21C4C1BA0B}"/>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4C4B53C4-7902-DD15-AD5F-EABAA2232393}"/>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470193CF-692F-590C-000D-0983141084D6}"/>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3331DEBD-8D34-B1A8-4490-9D9D61C49EA3}"/>
              </a:ext>
            </a:extLst>
          </p:cNvPr>
          <p:cNvSpPr txBox="1"/>
          <p:nvPr/>
        </p:nvSpPr>
        <p:spPr>
          <a:xfrm>
            <a:off x="1219200" y="1181100"/>
            <a:ext cx="14249400"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2. Minnie is 17 …</a:t>
            </a:r>
          </a:p>
        </p:txBody>
      </p:sp>
      <p:sp>
        <p:nvSpPr>
          <p:cNvPr id="5" name="TextBox 4">
            <a:extLst>
              <a:ext uri="{FF2B5EF4-FFF2-40B4-BE49-F238E27FC236}">
                <a16:creationId xmlns:a16="http://schemas.microsoft.com/office/drawing/2014/main" id="{E0F939BA-2C18-8ED7-74A8-11266ED29F3E}"/>
              </a:ext>
            </a:extLst>
          </p:cNvPr>
          <p:cNvSpPr txBox="1"/>
          <p:nvPr/>
        </p:nvSpPr>
        <p:spPr>
          <a:xfrm>
            <a:off x="1219200" y="2552700"/>
            <a:ext cx="15468600" cy="3477875"/>
          </a:xfrm>
          <a:prstGeom prst="rect">
            <a:avLst/>
          </a:prstGeom>
          <a:noFill/>
        </p:spPr>
        <p:txBody>
          <a:bodyPr wrap="square" rtlCol="0">
            <a:spAutoFit/>
          </a:bodyPr>
          <a:lstStyle/>
          <a:p>
            <a:pPr marL="406904" lvl="1" algn="just"/>
            <a:r>
              <a:rPr lang="en-GB" sz="3600" spc="-33" dirty="0">
                <a:solidFill>
                  <a:srgbClr val="000000"/>
                </a:solidFill>
                <a:latin typeface="Glacial Indifference"/>
              </a:rPr>
              <a:t> </a:t>
            </a:r>
            <a:r>
              <a:rPr lang="en-GB" sz="4400" spc="-33" dirty="0">
                <a:solidFill>
                  <a:srgbClr val="000000"/>
                </a:solidFill>
                <a:latin typeface="Glacial Indifference"/>
              </a:rPr>
              <a:t>… she sometimes has acne and has a family history of blood clots, so she wants to avoid oestrogen.  </a:t>
            </a:r>
          </a:p>
          <a:p>
            <a:pPr marL="406904" lvl="1" algn="just"/>
            <a:r>
              <a:rPr lang="en-GB" sz="4400" spc="-33" dirty="0">
                <a:solidFill>
                  <a:srgbClr val="000000"/>
                </a:solidFill>
                <a:latin typeface="Glacial Indifference"/>
              </a:rPr>
              <a:t>She talks to the College nurse, Samira, who explains that the mini-pill contains progesterone, but she will have to take the mini-pill at the same time every day. </a:t>
            </a:r>
          </a:p>
        </p:txBody>
      </p:sp>
    </p:spTree>
    <p:extLst>
      <p:ext uri="{BB962C8B-B14F-4D97-AF65-F5344CB8AC3E}">
        <p14:creationId xmlns:p14="http://schemas.microsoft.com/office/powerpoint/2010/main" val="425172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59536347-F122-0753-B6F5-41FE2E65665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474E07-EF1D-736B-3C50-A82D9868949B}"/>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E450C6FA-E742-1E09-D598-08F6290B8DE9}"/>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D66BF33F-32C9-78D0-F32E-A40EB078F1D5}"/>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080011D9-1635-C987-7D57-DD759FA0253D}"/>
              </a:ext>
            </a:extLst>
          </p:cNvPr>
          <p:cNvSpPr txBox="1"/>
          <p:nvPr/>
        </p:nvSpPr>
        <p:spPr>
          <a:xfrm>
            <a:off x="1219200" y="1181100"/>
            <a:ext cx="15468600"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3. Colin has just started at college …</a:t>
            </a:r>
          </a:p>
        </p:txBody>
      </p:sp>
      <p:sp>
        <p:nvSpPr>
          <p:cNvPr id="5" name="TextBox 4">
            <a:extLst>
              <a:ext uri="{FF2B5EF4-FFF2-40B4-BE49-F238E27FC236}">
                <a16:creationId xmlns:a16="http://schemas.microsoft.com/office/drawing/2014/main" id="{74C5B7A5-D9CC-F7B6-05AB-363ADEA2356B}"/>
              </a:ext>
            </a:extLst>
          </p:cNvPr>
          <p:cNvSpPr txBox="1"/>
          <p:nvPr/>
        </p:nvSpPr>
        <p:spPr>
          <a:xfrm>
            <a:off x="1219200" y="3364360"/>
            <a:ext cx="15468600" cy="646331"/>
          </a:xfrm>
          <a:prstGeom prst="rect">
            <a:avLst/>
          </a:prstGeom>
          <a:noFill/>
        </p:spPr>
        <p:txBody>
          <a:bodyPr wrap="square" rtlCol="0">
            <a:spAutoFit/>
          </a:bodyPr>
          <a:lstStyle/>
          <a:p>
            <a:pPr marL="406904" lvl="1" algn="just"/>
            <a:r>
              <a:rPr lang="en-GB" sz="3600" spc="-33" dirty="0">
                <a:solidFill>
                  <a:srgbClr val="000000"/>
                </a:solidFill>
                <a:latin typeface="Glacial Indifference"/>
              </a:rPr>
              <a:t> </a:t>
            </a:r>
          </a:p>
        </p:txBody>
      </p:sp>
      <p:sp>
        <p:nvSpPr>
          <p:cNvPr id="8" name="TextBox 7">
            <a:extLst>
              <a:ext uri="{FF2B5EF4-FFF2-40B4-BE49-F238E27FC236}">
                <a16:creationId xmlns:a16="http://schemas.microsoft.com/office/drawing/2014/main" id="{103C7BC3-8B4C-BC3D-E61C-7C829EE44178}"/>
              </a:ext>
            </a:extLst>
          </p:cNvPr>
          <p:cNvSpPr txBox="1"/>
          <p:nvPr/>
        </p:nvSpPr>
        <p:spPr>
          <a:xfrm>
            <a:off x="1028700" y="2369313"/>
            <a:ext cx="15849600" cy="6186309"/>
          </a:xfrm>
          <a:prstGeom prst="rect">
            <a:avLst/>
          </a:prstGeom>
          <a:noFill/>
        </p:spPr>
        <p:txBody>
          <a:bodyPr wrap="square">
            <a:spAutoFit/>
          </a:bodyPr>
          <a:lstStyle/>
          <a:p>
            <a:pPr marL="406904" lvl="1" algn="just"/>
            <a:r>
              <a:rPr lang="en-GB" sz="4400" spc="-33" dirty="0">
                <a:solidFill>
                  <a:srgbClr val="000000"/>
                </a:solidFill>
                <a:latin typeface="Glacial Indifference"/>
              </a:rPr>
              <a:t>… and has been going out with his first serious partner for about 3 months.  </a:t>
            </a:r>
          </a:p>
          <a:p>
            <a:pPr marL="406904" lvl="1" algn="just"/>
            <a:r>
              <a:rPr lang="en-GB" sz="4400" spc="-33" dirty="0">
                <a:solidFill>
                  <a:srgbClr val="000000"/>
                </a:solidFill>
                <a:latin typeface="Glacial Indifference"/>
              </a:rPr>
              <a:t>They have kissed and touched each other quite a lot outside their clothing. Colin’s parents are going to be out all evening next Saturday, and Colin would like his relationship to become sexual. </a:t>
            </a:r>
          </a:p>
          <a:p>
            <a:pPr marL="406904" lvl="1" algn="just"/>
            <a:r>
              <a:rPr lang="en-GB" sz="4400" spc="-33" dirty="0">
                <a:solidFill>
                  <a:srgbClr val="000000"/>
                </a:solidFill>
                <a:latin typeface="Glacial Indifference"/>
              </a:rPr>
              <a:t>Colin is sure that his partner is not taking any form of hormonal contraception and thinks that they would be happy to become more intimate. </a:t>
            </a:r>
          </a:p>
        </p:txBody>
      </p:sp>
    </p:spTree>
    <p:extLst>
      <p:ext uri="{BB962C8B-B14F-4D97-AF65-F5344CB8AC3E}">
        <p14:creationId xmlns:p14="http://schemas.microsoft.com/office/powerpoint/2010/main" val="158439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AE336262-F35A-A620-9DCA-CD902643034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E11AC04-CA64-F4EC-3869-9DC899C594F7}"/>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1C4EA9D3-A13D-DDAA-E1FA-A036143F8288}"/>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1EB45A62-915A-6C2E-4B62-3C3DD08C6773}"/>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655E8D2A-B2A2-4FD2-6FA7-D4351F950C69}"/>
              </a:ext>
            </a:extLst>
          </p:cNvPr>
          <p:cNvSpPr txBox="1"/>
          <p:nvPr/>
        </p:nvSpPr>
        <p:spPr>
          <a:xfrm>
            <a:off x="1219200" y="1181100"/>
            <a:ext cx="14249400"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4. It’s Ella’s 20</a:t>
            </a:r>
            <a:r>
              <a:rPr lang="en-US" sz="7062" baseline="30000" dirty="0">
                <a:solidFill>
                  <a:srgbClr val="000000"/>
                </a:solidFill>
                <a:latin typeface="Bobby Jones Soft"/>
                <a:ea typeface="Bobby Jones Soft"/>
                <a:cs typeface="Bobby Jones Soft"/>
                <a:sym typeface="Bobby Jones Soft"/>
              </a:rPr>
              <a:t>th</a:t>
            </a:r>
            <a:r>
              <a:rPr lang="en-US" sz="7062" dirty="0">
                <a:solidFill>
                  <a:srgbClr val="000000"/>
                </a:solidFill>
                <a:latin typeface="Bobby Jones Soft"/>
                <a:ea typeface="Bobby Jones Soft"/>
                <a:cs typeface="Bobby Jones Soft"/>
                <a:sym typeface="Bobby Jones Soft"/>
              </a:rPr>
              <a:t> birthday…</a:t>
            </a:r>
          </a:p>
        </p:txBody>
      </p:sp>
      <p:sp>
        <p:nvSpPr>
          <p:cNvPr id="6" name="TextBox 5">
            <a:extLst>
              <a:ext uri="{FF2B5EF4-FFF2-40B4-BE49-F238E27FC236}">
                <a16:creationId xmlns:a16="http://schemas.microsoft.com/office/drawing/2014/main" id="{14777944-6EBC-2038-EB77-FF96D62D04D8}"/>
              </a:ext>
            </a:extLst>
          </p:cNvPr>
          <p:cNvSpPr txBox="1"/>
          <p:nvPr/>
        </p:nvSpPr>
        <p:spPr>
          <a:xfrm>
            <a:off x="1216572" y="2159188"/>
            <a:ext cx="15697200" cy="6958059"/>
          </a:xfrm>
          <a:prstGeom prst="rect">
            <a:avLst/>
          </a:prstGeom>
          <a:noFill/>
        </p:spPr>
        <p:txBody>
          <a:bodyPr wrap="square">
            <a:spAutoFit/>
          </a:bodyPr>
          <a:lstStyle/>
          <a:p>
            <a:pPr marL="406904" lvl="1" algn="just">
              <a:lnSpc>
                <a:spcPct val="115000"/>
              </a:lnSpc>
              <a:spcBef>
                <a:spcPts val="600"/>
              </a:spcBef>
              <a:spcAft>
                <a:spcPts val="800"/>
              </a:spcAft>
              <a:buNone/>
            </a:pPr>
            <a:r>
              <a:rPr lang="en-GB" sz="3600" spc="-33" dirty="0">
                <a:solidFill>
                  <a:srgbClr val="000000"/>
                </a:solidFill>
                <a:latin typeface="Glacial Indifference"/>
              </a:rPr>
              <a:t>…and she has been sexually active with her boyfriend. In the excitement, the condom broke. They didn't realise until afterwards. </a:t>
            </a:r>
          </a:p>
          <a:p>
            <a:pPr marL="406904" lvl="1" algn="just">
              <a:lnSpc>
                <a:spcPct val="115000"/>
              </a:lnSpc>
              <a:spcBef>
                <a:spcPts val="600"/>
              </a:spcBef>
              <a:spcAft>
                <a:spcPts val="800"/>
              </a:spcAft>
              <a:buNone/>
            </a:pPr>
            <a:r>
              <a:rPr lang="en-GB" sz="3600" spc="-33" dirty="0">
                <a:solidFill>
                  <a:srgbClr val="000000"/>
                </a:solidFill>
                <a:latin typeface="Glacial Indifference"/>
              </a:rPr>
              <a:t>Ella is currently mid-cycle, which is her most fertile time, and she isn't taking a long-acting, reliable, and reversible contraception (LARC). </a:t>
            </a:r>
          </a:p>
          <a:p>
            <a:pPr marL="406904" lvl="1" algn="just">
              <a:lnSpc>
                <a:spcPct val="115000"/>
              </a:lnSpc>
              <a:spcBef>
                <a:spcPts val="600"/>
              </a:spcBef>
              <a:spcAft>
                <a:spcPts val="800"/>
              </a:spcAft>
              <a:buNone/>
            </a:pPr>
            <a:r>
              <a:rPr lang="en-GB" sz="3600" spc="-33" dirty="0">
                <a:solidFill>
                  <a:srgbClr val="000000"/>
                </a:solidFill>
                <a:latin typeface="Glacial Indifference"/>
              </a:rPr>
              <a:t>She feels a wave of panic, knowing that she has a high risk of pregnancy. It’s now Saturday morning, and Ella quickly uses her phone to find the nearest pharmacy and check the opening hours. </a:t>
            </a:r>
          </a:p>
          <a:p>
            <a:pPr marL="406904" lvl="1" algn="just">
              <a:lnSpc>
                <a:spcPct val="115000"/>
              </a:lnSpc>
              <a:spcBef>
                <a:spcPts val="600"/>
              </a:spcBef>
              <a:spcAft>
                <a:spcPts val="800"/>
              </a:spcAft>
              <a:buNone/>
            </a:pPr>
            <a:r>
              <a:rPr lang="en-GB" sz="3600" spc="-33" dirty="0">
                <a:solidFill>
                  <a:srgbClr val="000000"/>
                </a:solidFill>
                <a:latin typeface="Glacial Indifference"/>
              </a:rPr>
              <a:t>She needs to get something sorted out as soon as possible, ideally within the next 24 hours, to prevent an unplanned pregnancy. She really wants to manage this unexpected emergency.</a:t>
            </a:r>
          </a:p>
        </p:txBody>
      </p:sp>
    </p:spTree>
    <p:extLst>
      <p:ext uri="{BB962C8B-B14F-4D97-AF65-F5344CB8AC3E}">
        <p14:creationId xmlns:p14="http://schemas.microsoft.com/office/powerpoint/2010/main" val="14585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F7EA864A-3AD0-D83F-8FD6-13E56D64D7B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735ACE7-DFE2-F0D4-19B4-983E83C823D1}"/>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32707F9B-5913-03C3-9309-EF03D3061C11}"/>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0DA8F9D8-99EA-6788-2562-A35CE13C0F9F}"/>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33263853-30C0-61D0-E4CD-7D47600AB1DB}"/>
              </a:ext>
            </a:extLst>
          </p:cNvPr>
          <p:cNvSpPr txBox="1"/>
          <p:nvPr/>
        </p:nvSpPr>
        <p:spPr>
          <a:xfrm>
            <a:off x="1219200" y="1181100"/>
            <a:ext cx="15697200" cy="978088"/>
          </a:xfrm>
          <a:prstGeom prst="rect">
            <a:avLst/>
          </a:prstGeom>
        </p:spPr>
        <p:txBody>
          <a:bodyPr wrap="square" lIns="0" tIns="0" rIns="0" bIns="0" rtlCol="0" anchor="t">
            <a:spAutoFit/>
          </a:bodyPr>
          <a:lstStyle/>
          <a:p>
            <a:pPr>
              <a:lnSpc>
                <a:spcPts val="7416"/>
              </a:lnSpc>
            </a:pPr>
            <a:r>
              <a:rPr lang="en-GB" sz="7062" dirty="0">
                <a:solidFill>
                  <a:srgbClr val="000000"/>
                </a:solidFill>
                <a:latin typeface="Bobby Jones Soft"/>
              </a:rPr>
              <a:t>5. Imogen is starting at university… </a:t>
            </a:r>
            <a:endParaRPr lang="en-US" sz="7062" dirty="0">
              <a:solidFill>
                <a:srgbClr val="000000"/>
              </a:solidFill>
              <a:latin typeface="Bobby Jones Soft"/>
              <a:sym typeface="Bobby Jones Soft"/>
            </a:endParaRPr>
          </a:p>
        </p:txBody>
      </p:sp>
      <p:sp>
        <p:nvSpPr>
          <p:cNvPr id="5" name="TextBox 4">
            <a:extLst>
              <a:ext uri="{FF2B5EF4-FFF2-40B4-BE49-F238E27FC236}">
                <a16:creationId xmlns:a16="http://schemas.microsoft.com/office/drawing/2014/main" id="{29378314-3154-AD83-F6BB-994BB1B56A6C}"/>
              </a:ext>
            </a:extLst>
          </p:cNvPr>
          <p:cNvSpPr txBox="1"/>
          <p:nvPr/>
        </p:nvSpPr>
        <p:spPr>
          <a:xfrm>
            <a:off x="1143000" y="2741982"/>
            <a:ext cx="16002000" cy="5927777"/>
          </a:xfrm>
          <a:prstGeom prst="rect">
            <a:avLst/>
          </a:prstGeom>
          <a:noFill/>
        </p:spPr>
        <p:txBody>
          <a:bodyPr wrap="square" rtlCol="0">
            <a:spAutoFit/>
          </a:bodyPr>
          <a:lstStyle/>
          <a:p>
            <a:pPr marL="406904" lvl="1" algn="just">
              <a:lnSpc>
                <a:spcPct val="115000"/>
              </a:lnSpc>
              <a:spcBef>
                <a:spcPts val="600"/>
              </a:spcBef>
              <a:spcAft>
                <a:spcPts val="800"/>
              </a:spcAft>
            </a:pPr>
            <a:r>
              <a:rPr lang="en-GB" sz="3600" spc="-33" dirty="0">
                <a:solidFill>
                  <a:srgbClr val="000000"/>
                </a:solidFill>
                <a:latin typeface="Glacial Indifference"/>
              </a:rPr>
              <a:t>She is juggling full-time engineering classes, a weekend job, and long hours of training with the rowing team. </a:t>
            </a:r>
          </a:p>
          <a:p>
            <a:pPr marL="406904" lvl="1" algn="just">
              <a:lnSpc>
                <a:spcPct val="115000"/>
              </a:lnSpc>
              <a:spcBef>
                <a:spcPts val="600"/>
              </a:spcBef>
              <a:spcAft>
                <a:spcPts val="800"/>
              </a:spcAft>
            </a:pPr>
            <a:r>
              <a:rPr lang="en-GB" sz="3600" spc="-33" dirty="0">
                <a:solidFill>
                  <a:srgbClr val="000000"/>
                </a:solidFill>
                <a:latin typeface="Glacial Indifference"/>
              </a:rPr>
              <a:t>Her days are unpredictable, with early mornings and late nights, often in different locations. She tried taking the contraceptive pill, but she frequently forgot to take it at the same time, leading to significant anxiety and risk.</a:t>
            </a:r>
          </a:p>
          <a:p>
            <a:pPr marL="406904" lvl="1" algn="just">
              <a:lnSpc>
                <a:spcPct val="115000"/>
              </a:lnSpc>
              <a:spcBef>
                <a:spcPts val="600"/>
              </a:spcBef>
              <a:spcAft>
                <a:spcPts val="800"/>
              </a:spcAft>
            </a:pPr>
            <a:r>
              <a:rPr lang="en-GB" sz="3600" spc="-33" dirty="0">
                <a:solidFill>
                  <a:srgbClr val="000000"/>
                </a:solidFill>
                <a:latin typeface="Glacial Indifference"/>
              </a:rPr>
              <a:t>Imogen needs maximum protection with zero daily effort, removing the stress of daily reminders and ensuring her contraception won't interfere with her demanding academic and athletic life.</a:t>
            </a:r>
          </a:p>
          <a:p>
            <a:endParaRPr lang="en-GB" dirty="0"/>
          </a:p>
        </p:txBody>
      </p:sp>
    </p:spTree>
    <p:extLst>
      <p:ext uri="{BB962C8B-B14F-4D97-AF65-F5344CB8AC3E}">
        <p14:creationId xmlns:p14="http://schemas.microsoft.com/office/powerpoint/2010/main" val="30984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CDA1D911-B46C-6F22-6831-FA27E87D63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250FBB9-0CC7-E20E-4AA8-A14BB9562762}"/>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E5FD56E9-ECEB-7D33-D809-254864F46531}"/>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BB89AA39-EAC2-FABD-035C-9624CD026B94}"/>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39EACCFC-125E-1537-6C75-845973697AA6}"/>
              </a:ext>
            </a:extLst>
          </p:cNvPr>
          <p:cNvSpPr txBox="1"/>
          <p:nvPr/>
        </p:nvSpPr>
        <p:spPr>
          <a:xfrm>
            <a:off x="1219200" y="1181100"/>
            <a:ext cx="16433126"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6. </a:t>
            </a:r>
            <a:r>
              <a:rPr lang="en-GB" sz="7062" dirty="0">
                <a:solidFill>
                  <a:srgbClr val="000000"/>
                </a:solidFill>
                <a:latin typeface="Bobby Jones Soft"/>
              </a:rPr>
              <a:t>India is a healthcare assistant  …</a:t>
            </a:r>
            <a:endParaRPr lang="en-US" sz="7062" dirty="0">
              <a:solidFill>
                <a:srgbClr val="000000"/>
              </a:solidFill>
              <a:latin typeface="Bobby Jones Soft"/>
              <a:sym typeface="Bobby Jones Soft"/>
            </a:endParaRPr>
          </a:p>
        </p:txBody>
      </p:sp>
      <p:sp>
        <p:nvSpPr>
          <p:cNvPr id="6" name="TextBox 5">
            <a:extLst>
              <a:ext uri="{FF2B5EF4-FFF2-40B4-BE49-F238E27FC236}">
                <a16:creationId xmlns:a16="http://schemas.microsoft.com/office/drawing/2014/main" id="{ECD66D44-FAD6-E3A6-3153-82ADD0C0A79E}"/>
              </a:ext>
            </a:extLst>
          </p:cNvPr>
          <p:cNvSpPr txBox="1"/>
          <p:nvPr/>
        </p:nvSpPr>
        <p:spPr>
          <a:xfrm>
            <a:off x="1219200" y="2751179"/>
            <a:ext cx="15544800" cy="5504327"/>
          </a:xfrm>
          <a:prstGeom prst="rect">
            <a:avLst/>
          </a:prstGeom>
          <a:noFill/>
        </p:spPr>
        <p:txBody>
          <a:bodyPr wrap="square">
            <a:spAutoFit/>
          </a:bodyPr>
          <a:lstStyle/>
          <a:p>
            <a:pPr marL="406904" lvl="1" algn="just">
              <a:lnSpc>
                <a:spcPct val="115000"/>
              </a:lnSpc>
              <a:spcBef>
                <a:spcPts val="600"/>
              </a:spcBef>
              <a:spcAft>
                <a:spcPts val="800"/>
              </a:spcAft>
              <a:buNone/>
            </a:pPr>
            <a:r>
              <a:rPr lang="en-GB" sz="3600" spc="-33" dirty="0">
                <a:solidFill>
                  <a:srgbClr val="000000"/>
                </a:solidFill>
                <a:latin typeface="Glacial Indifference"/>
              </a:rPr>
              <a:t>She is 19 and works shifts that are always changing, often covering nights, weekends, and double shifts. Her sleep patterns and mealtimes are completely irregular, making it nearly impossible for her to remember to take a daily contraceptive pill. </a:t>
            </a:r>
          </a:p>
          <a:p>
            <a:pPr marL="406904" lvl="1" algn="just">
              <a:lnSpc>
                <a:spcPct val="115000"/>
              </a:lnSpc>
              <a:spcBef>
                <a:spcPts val="600"/>
              </a:spcBef>
              <a:spcAft>
                <a:spcPts val="800"/>
              </a:spcAft>
              <a:buNone/>
            </a:pPr>
            <a:r>
              <a:rPr lang="en-GB" sz="3600" spc="-33" dirty="0">
                <a:solidFill>
                  <a:srgbClr val="000000"/>
                </a:solidFill>
                <a:latin typeface="Glacial Indifference"/>
              </a:rPr>
              <a:t>Imogen also wants a highly effective method, but feels nervous about having a physical device like an implant or IUD inserted.  </a:t>
            </a:r>
          </a:p>
          <a:p>
            <a:pPr marL="406904" lvl="1" algn="just">
              <a:lnSpc>
                <a:spcPct val="115000"/>
              </a:lnSpc>
              <a:spcBef>
                <a:spcPts val="600"/>
              </a:spcBef>
              <a:spcAft>
                <a:spcPts val="800"/>
              </a:spcAft>
              <a:buNone/>
            </a:pPr>
            <a:r>
              <a:rPr lang="en-GB" sz="3600" spc="-33" dirty="0">
                <a:solidFill>
                  <a:srgbClr val="000000"/>
                </a:solidFill>
                <a:latin typeface="Glacial Indifference"/>
              </a:rPr>
              <a:t>She needs something that doesn't add daily stress and fits with her chaotic, demanding work life.</a:t>
            </a:r>
          </a:p>
        </p:txBody>
      </p:sp>
    </p:spTree>
    <p:extLst>
      <p:ext uri="{BB962C8B-B14F-4D97-AF65-F5344CB8AC3E}">
        <p14:creationId xmlns:p14="http://schemas.microsoft.com/office/powerpoint/2010/main" val="16972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011EC2A9-E02D-61E3-C6B5-08F9428EB70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A1BDF22-8B02-3D53-D9BA-C12AE5D05475}"/>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77C3B1ED-5679-94AD-A819-6155919FE371}"/>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A1187D4B-CEB8-C077-A45B-E1BD5A0693F4}"/>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8335D666-1752-0963-EA54-F6C92CE89471}"/>
              </a:ext>
            </a:extLst>
          </p:cNvPr>
          <p:cNvSpPr txBox="1"/>
          <p:nvPr/>
        </p:nvSpPr>
        <p:spPr>
          <a:xfrm>
            <a:off x="1219200" y="1181100"/>
            <a:ext cx="14249400"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7. Penny is 18 and a student</a:t>
            </a:r>
          </a:p>
        </p:txBody>
      </p:sp>
      <p:sp>
        <p:nvSpPr>
          <p:cNvPr id="6" name="TextBox 5">
            <a:extLst>
              <a:ext uri="{FF2B5EF4-FFF2-40B4-BE49-F238E27FC236}">
                <a16:creationId xmlns:a16="http://schemas.microsoft.com/office/drawing/2014/main" id="{0CB96C83-1589-A8C9-A4F8-C7A86964280F}"/>
              </a:ext>
            </a:extLst>
          </p:cNvPr>
          <p:cNvSpPr txBox="1"/>
          <p:nvPr/>
        </p:nvSpPr>
        <p:spPr>
          <a:xfrm>
            <a:off x="1219200" y="2476500"/>
            <a:ext cx="15621000" cy="5504327"/>
          </a:xfrm>
          <a:prstGeom prst="rect">
            <a:avLst/>
          </a:prstGeom>
          <a:noFill/>
        </p:spPr>
        <p:txBody>
          <a:bodyPr wrap="square">
            <a:spAutoFit/>
          </a:bodyPr>
          <a:lstStyle/>
          <a:p>
            <a:pPr marL="406904" lvl="1" algn="just">
              <a:lnSpc>
                <a:spcPct val="115000"/>
              </a:lnSpc>
              <a:spcBef>
                <a:spcPts val="600"/>
              </a:spcBef>
              <a:spcAft>
                <a:spcPts val="800"/>
              </a:spcAft>
            </a:pPr>
            <a:r>
              <a:rPr lang="en-GB" sz="3600" spc="-33" dirty="0">
                <a:solidFill>
                  <a:srgbClr val="000000"/>
                </a:solidFill>
                <a:latin typeface="Glacial Indifference"/>
              </a:rPr>
              <a:t>She finds the daily routine of the contraceptive pill stressful. Although she is generally organised, in the past she has missed taking a contraceptive pill because of late-night study sessions or weekend trips, leading to worry. </a:t>
            </a:r>
          </a:p>
          <a:p>
            <a:pPr marL="406904" lvl="1" algn="just">
              <a:lnSpc>
                <a:spcPct val="115000"/>
              </a:lnSpc>
              <a:spcBef>
                <a:spcPts val="600"/>
              </a:spcBef>
              <a:spcAft>
                <a:spcPts val="800"/>
              </a:spcAft>
            </a:pPr>
            <a:r>
              <a:rPr lang="en-GB" sz="3600" spc="-33" dirty="0">
                <a:solidFill>
                  <a:srgbClr val="000000"/>
                </a:solidFill>
                <a:latin typeface="Glacial Indifference"/>
              </a:rPr>
              <a:t>She needs a hormonal method of contraception, but struggles with the daily commitment. </a:t>
            </a:r>
          </a:p>
          <a:p>
            <a:pPr marL="406904" lvl="1" algn="just">
              <a:lnSpc>
                <a:spcPct val="115000"/>
              </a:lnSpc>
              <a:spcBef>
                <a:spcPts val="600"/>
              </a:spcBef>
              <a:spcAft>
                <a:spcPts val="800"/>
              </a:spcAft>
            </a:pPr>
            <a:r>
              <a:rPr lang="en-GB" sz="3600" spc="-33" dirty="0">
                <a:solidFill>
                  <a:srgbClr val="000000"/>
                </a:solidFill>
                <a:latin typeface="Glacial Indifference"/>
              </a:rPr>
              <a:t>She would be very happy with a simple weekly rhythm to give her reliable hormonal protection, without the stress of remembering to take a pill every single day.</a:t>
            </a:r>
          </a:p>
        </p:txBody>
      </p:sp>
    </p:spTree>
    <p:extLst>
      <p:ext uri="{BB962C8B-B14F-4D97-AF65-F5344CB8AC3E}">
        <p14:creationId xmlns:p14="http://schemas.microsoft.com/office/powerpoint/2010/main" val="419176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31A158B7-040D-8375-CB89-09081B2621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93E1F9F-A621-B682-7ACC-6F27D29FC9EB}"/>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0785FBE8-9596-E4BA-5C30-E9B51FF7E088}"/>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1B76669-3ACE-61EC-40F8-43057C23F377}"/>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33736C55-0AA8-FF9B-044C-365E667DA94D}"/>
              </a:ext>
            </a:extLst>
          </p:cNvPr>
          <p:cNvSpPr txBox="1"/>
          <p:nvPr/>
        </p:nvSpPr>
        <p:spPr>
          <a:xfrm>
            <a:off x="1219200" y="1181100"/>
            <a:ext cx="14249400"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8. Orla is an </a:t>
            </a:r>
            <a:r>
              <a:rPr lang="en-US" sz="7062" dirty="0" err="1">
                <a:solidFill>
                  <a:srgbClr val="000000"/>
                </a:solidFill>
                <a:latin typeface="Bobby Jones Soft"/>
                <a:ea typeface="Bobby Jones Soft"/>
                <a:cs typeface="Bobby Jones Soft"/>
                <a:sym typeface="Bobby Jones Soft"/>
              </a:rPr>
              <a:t>organised</a:t>
            </a:r>
            <a:r>
              <a:rPr lang="en-US" sz="7062" dirty="0">
                <a:solidFill>
                  <a:srgbClr val="000000"/>
                </a:solidFill>
                <a:latin typeface="Bobby Jones Soft"/>
                <a:ea typeface="Bobby Jones Soft"/>
                <a:cs typeface="Bobby Jones Soft"/>
                <a:sym typeface="Bobby Jones Soft"/>
              </a:rPr>
              <a:t> person …</a:t>
            </a:r>
          </a:p>
        </p:txBody>
      </p:sp>
      <p:sp>
        <p:nvSpPr>
          <p:cNvPr id="6" name="TextBox 5">
            <a:extLst>
              <a:ext uri="{FF2B5EF4-FFF2-40B4-BE49-F238E27FC236}">
                <a16:creationId xmlns:a16="http://schemas.microsoft.com/office/drawing/2014/main" id="{F97035AC-0D8F-39F4-C56E-598F170FFAC8}"/>
              </a:ext>
            </a:extLst>
          </p:cNvPr>
          <p:cNvSpPr txBox="1"/>
          <p:nvPr/>
        </p:nvSpPr>
        <p:spPr>
          <a:xfrm>
            <a:off x="1181100" y="2476500"/>
            <a:ext cx="15925800" cy="6141425"/>
          </a:xfrm>
          <a:prstGeom prst="rect">
            <a:avLst/>
          </a:prstGeom>
          <a:noFill/>
        </p:spPr>
        <p:txBody>
          <a:bodyPr wrap="square">
            <a:spAutoFit/>
          </a:bodyPr>
          <a:lstStyle/>
          <a:p>
            <a:pPr marL="406904" lvl="1" algn="just">
              <a:lnSpc>
                <a:spcPct val="115000"/>
              </a:lnSpc>
              <a:spcBef>
                <a:spcPts val="600"/>
              </a:spcBef>
              <a:spcAft>
                <a:spcPts val="800"/>
              </a:spcAft>
              <a:buNone/>
            </a:pPr>
            <a:r>
              <a:rPr lang="en-GB" sz="3600" spc="-33" dirty="0">
                <a:solidFill>
                  <a:srgbClr val="000000"/>
                </a:solidFill>
                <a:latin typeface="Glacial Indifference"/>
              </a:rPr>
              <a:t>Her daily schedule is highly structured. She wakes up, attends classes, and studies at almost the same time every day, making her excellent at remembering routine tasks.</a:t>
            </a:r>
          </a:p>
          <a:p>
            <a:pPr marL="406904" lvl="1" algn="just">
              <a:lnSpc>
                <a:spcPct val="115000"/>
              </a:lnSpc>
              <a:spcBef>
                <a:spcPts val="600"/>
              </a:spcBef>
              <a:spcAft>
                <a:spcPts val="800"/>
              </a:spcAft>
              <a:buNone/>
            </a:pPr>
            <a:r>
              <a:rPr lang="en-GB" sz="3600" spc="-33" dirty="0">
                <a:solidFill>
                  <a:srgbClr val="000000"/>
                </a:solidFill>
                <a:latin typeface="Glacial Indifference"/>
              </a:rPr>
              <a:t>She also suffers from heavy, unpredictable menstrual cycles and mild hormonal acne, which she would like to treat. </a:t>
            </a:r>
          </a:p>
          <a:p>
            <a:pPr marL="406904" lvl="1" algn="just">
              <a:lnSpc>
                <a:spcPct val="115000"/>
              </a:lnSpc>
              <a:spcBef>
                <a:spcPts val="600"/>
              </a:spcBef>
              <a:spcAft>
                <a:spcPts val="800"/>
              </a:spcAft>
              <a:buNone/>
            </a:pPr>
            <a:r>
              <a:rPr lang="en-GB" sz="3600" spc="-33" dirty="0">
                <a:solidFill>
                  <a:srgbClr val="000000"/>
                </a:solidFill>
                <a:latin typeface="Glacial Indifference"/>
              </a:rPr>
              <a:t>She sometimes chooses to have sex with men, and sometimes with women, she needs something that also helps to regulate her periods, reduce flow and often improve her skin, whilst also providing an easily reversible type of contraception.</a:t>
            </a:r>
          </a:p>
        </p:txBody>
      </p:sp>
    </p:spTree>
    <p:extLst>
      <p:ext uri="{BB962C8B-B14F-4D97-AF65-F5344CB8AC3E}">
        <p14:creationId xmlns:p14="http://schemas.microsoft.com/office/powerpoint/2010/main" val="12896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51A6656A-670E-68E0-E532-9DF33CC134F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E305ECC-84EC-E8F9-FB1E-1B9155F1CF48}"/>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AD6CB6C4-2678-EA93-8720-D3ED2157C7FC}"/>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FED9EF02-1819-7253-B4C2-0DF905B3EACB}"/>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C9CA75EB-BF90-8DB0-01A0-C296D8EB4720}"/>
              </a:ext>
            </a:extLst>
          </p:cNvPr>
          <p:cNvSpPr txBox="1"/>
          <p:nvPr/>
        </p:nvSpPr>
        <p:spPr>
          <a:xfrm>
            <a:off x="1143000" y="1181100"/>
            <a:ext cx="5762856" cy="990281"/>
          </a:xfrm>
          <a:prstGeom prst="rect">
            <a:avLst/>
          </a:prstGeom>
        </p:spPr>
        <p:txBody>
          <a:bodyPr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Discussion b</a:t>
            </a:r>
          </a:p>
        </p:txBody>
      </p:sp>
      <p:sp>
        <p:nvSpPr>
          <p:cNvPr id="10" name="TextBox 9">
            <a:extLst>
              <a:ext uri="{FF2B5EF4-FFF2-40B4-BE49-F238E27FC236}">
                <a16:creationId xmlns:a16="http://schemas.microsoft.com/office/drawing/2014/main" id="{914A14AD-416A-B74B-1A61-50DDB8033CB8}"/>
              </a:ext>
            </a:extLst>
          </p:cNvPr>
          <p:cNvSpPr txBox="1"/>
          <p:nvPr/>
        </p:nvSpPr>
        <p:spPr>
          <a:xfrm>
            <a:off x="1143000" y="2552700"/>
            <a:ext cx="15697200" cy="4524315"/>
          </a:xfrm>
          <a:prstGeom prst="rect">
            <a:avLst/>
          </a:prstGeom>
          <a:noFill/>
        </p:spPr>
        <p:txBody>
          <a:bodyPr wrap="square" rtlCol="0">
            <a:spAutoFit/>
          </a:bodyPr>
          <a:lstStyle/>
          <a:p>
            <a:pPr marL="978404" lvl="1" indent="-571500" algn="just">
              <a:buFont typeface="Arial" panose="020B0604020202020204" pitchFamily="34" charset="0"/>
              <a:buChar char="•"/>
            </a:pPr>
            <a:r>
              <a:rPr lang="en-GB" sz="4800" spc="-33" dirty="0">
                <a:solidFill>
                  <a:srgbClr val="000000"/>
                </a:solidFill>
                <a:latin typeface="Glacial Indifference"/>
              </a:rPr>
              <a:t>Please work in small groups to discuss one of the ‘Discussion/roleplay scenarios’</a:t>
            </a:r>
          </a:p>
          <a:p>
            <a:pPr marL="978404" lvl="1" indent="-571500" algn="just">
              <a:buFont typeface="Arial" panose="020B0604020202020204" pitchFamily="34" charset="0"/>
              <a:buChar char="•"/>
            </a:pPr>
            <a:endParaRPr lang="en-GB" sz="4800" spc="-33" dirty="0">
              <a:solidFill>
                <a:srgbClr val="000000"/>
              </a:solidFill>
              <a:latin typeface="Glacial Indifference"/>
            </a:endParaRPr>
          </a:p>
          <a:p>
            <a:pPr marL="978404" lvl="1" indent="-571500" algn="just">
              <a:buFont typeface="Arial" panose="020B0604020202020204" pitchFamily="34" charset="0"/>
              <a:buChar char="•"/>
            </a:pPr>
            <a:r>
              <a:rPr lang="en-GB" sz="4800" spc="-33" dirty="0">
                <a:solidFill>
                  <a:srgbClr val="000000"/>
                </a:solidFill>
                <a:latin typeface="Glacial Indifference"/>
              </a:rPr>
              <a:t>Please read through the scenarios and be ready to share your responses to the questions.</a:t>
            </a:r>
          </a:p>
          <a:p>
            <a:pPr marL="978404" lvl="1" indent="-571500" algn="just">
              <a:buFont typeface="Arial" panose="020B0604020202020204" pitchFamily="34" charset="0"/>
              <a:buChar char="•"/>
            </a:pPr>
            <a:endParaRPr lang="en-GB" sz="4800" spc="-33" dirty="0">
              <a:solidFill>
                <a:srgbClr val="000000"/>
              </a:solidFill>
              <a:latin typeface="Glacial Indifference"/>
            </a:endParaRPr>
          </a:p>
        </p:txBody>
      </p:sp>
    </p:spTree>
    <p:extLst>
      <p:ext uri="{BB962C8B-B14F-4D97-AF65-F5344CB8AC3E}">
        <p14:creationId xmlns:p14="http://schemas.microsoft.com/office/powerpoint/2010/main" val="289564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66A07D82-1418-9012-9918-1C81E38A956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9CCF333-A13A-762E-B5E3-652B0FFE85E9}"/>
              </a:ext>
            </a:extLst>
          </p:cNvPr>
          <p:cNvGrpSpPr/>
          <p:nvPr/>
        </p:nvGrpSpPr>
        <p:grpSpPr>
          <a:xfrm>
            <a:off x="597574" y="550233"/>
            <a:ext cx="17016652" cy="9186533"/>
            <a:chOff x="0" y="0"/>
            <a:chExt cx="6253988" cy="3376250"/>
          </a:xfrm>
        </p:grpSpPr>
        <p:sp>
          <p:nvSpPr>
            <p:cNvPr id="3" name="Freeform 3">
              <a:extLst>
                <a:ext uri="{FF2B5EF4-FFF2-40B4-BE49-F238E27FC236}">
                  <a16:creationId xmlns:a16="http://schemas.microsoft.com/office/drawing/2014/main" id="{7A5B4143-AC71-24A3-E28D-70B6412D595B}"/>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3098233B-6FBE-E06A-DF64-B8AA1BE4D570}"/>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F83D1BA9-BC44-4FA4-1A64-F6C028BB303C}"/>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1. The Long-term relationship</a:t>
            </a:r>
          </a:p>
        </p:txBody>
      </p:sp>
      <p:sp>
        <p:nvSpPr>
          <p:cNvPr id="10" name="TextBox 9">
            <a:extLst>
              <a:ext uri="{FF2B5EF4-FFF2-40B4-BE49-F238E27FC236}">
                <a16:creationId xmlns:a16="http://schemas.microsoft.com/office/drawing/2014/main" id="{CA39EEF6-8D88-768C-5799-6FE748660FBD}"/>
              </a:ext>
            </a:extLst>
          </p:cNvPr>
          <p:cNvSpPr txBox="1"/>
          <p:nvPr/>
        </p:nvSpPr>
        <p:spPr>
          <a:xfrm>
            <a:off x="1066800" y="2476500"/>
            <a:ext cx="15468600" cy="7139903"/>
          </a:xfrm>
          <a:prstGeom prst="rect">
            <a:avLst/>
          </a:prstGeom>
          <a:noFill/>
        </p:spPr>
        <p:txBody>
          <a:bodyPr wrap="square">
            <a:spAutoFit/>
          </a:bodyPr>
          <a:lstStyle/>
          <a:p>
            <a:pPr marL="406904" lvl="1" algn="just">
              <a:lnSpc>
                <a:spcPct val="115000"/>
              </a:lnSpc>
              <a:spcBef>
                <a:spcPts val="600"/>
              </a:spcBef>
              <a:spcAft>
                <a:spcPts val="800"/>
              </a:spcAft>
            </a:pPr>
            <a:r>
              <a:rPr lang="en-GB" sz="4000" spc="-33" dirty="0">
                <a:solidFill>
                  <a:srgbClr val="000000"/>
                </a:solidFill>
                <a:latin typeface="Glacial Indifference"/>
              </a:rPr>
              <a:t>Colin and Jane are both 19 and have been dating for about 6 months, and are getting more serious. </a:t>
            </a:r>
          </a:p>
          <a:p>
            <a:pPr marL="406904" lvl="1" algn="just">
              <a:lnSpc>
                <a:spcPct val="115000"/>
              </a:lnSpc>
              <a:spcBef>
                <a:spcPts val="600"/>
              </a:spcBef>
              <a:spcAft>
                <a:spcPts val="800"/>
              </a:spcAft>
            </a:pPr>
            <a:r>
              <a:rPr lang="en-GB" sz="4000" spc="-33" dirty="0">
                <a:solidFill>
                  <a:srgbClr val="000000"/>
                </a:solidFill>
                <a:latin typeface="Glacial Indifference"/>
              </a:rPr>
              <a:t>They have decided to move past kissing, but Colin is nervous. Jane has said, "I'm on the pill, so we don't have to worry about pregnancy." </a:t>
            </a:r>
          </a:p>
          <a:p>
            <a:pPr marL="406904" lvl="1" algn="just">
              <a:lnSpc>
                <a:spcPct val="115000"/>
              </a:lnSpc>
              <a:spcBef>
                <a:spcPts val="600"/>
              </a:spcBef>
              <a:spcAft>
                <a:spcPts val="800"/>
              </a:spcAft>
            </a:pPr>
            <a:r>
              <a:rPr lang="en-GB" sz="4000" spc="-33" dirty="0">
                <a:solidFill>
                  <a:srgbClr val="000000"/>
                </a:solidFill>
                <a:latin typeface="Glacial Indifference"/>
              </a:rPr>
              <a:t>Colin knows the pill is great for preventing pregnancy, but he has remembered their PSHE lessons on STIs. </a:t>
            </a:r>
          </a:p>
          <a:p>
            <a:pPr marL="406904" lvl="1" algn="just">
              <a:lnSpc>
                <a:spcPct val="115000"/>
              </a:lnSpc>
              <a:spcBef>
                <a:spcPts val="600"/>
              </a:spcBef>
              <a:spcAft>
                <a:spcPts val="800"/>
              </a:spcAft>
            </a:pPr>
            <a:r>
              <a:rPr lang="en-GB" sz="4000" spc="-33" dirty="0">
                <a:solidFill>
                  <a:srgbClr val="000000"/>
                </a:solidFill>
                <a:latin typeface="Glacial Indifference"/>
              </a:rPr>
              <a:t>Colin feels that he needs to share his concerns and talk about using condoms</a:t>
            </a:r>
            <a:r>
              <a:rPr lang="en-GB" sz="4000" kern="0" dirty="0">
                <a:effectLst/>
                <a:latin typeface="Calibri" panose="020F0502020204030204" pitchFamily="34" charset="0"/>
                <a:ea typeface="Times New Roman" panose="02020603050405020304" pitchFamily="18" charset="0"/>
              </a:rPr>
              <a:t>.</a:t>
            </a:r>
          </a:p>
          <a:p>
            <a:pPr marL="406904" lvl="1" algn="just">
              <a:lnSpc>
                <a:spcPct val="115000"/>
              </a:lnSpc>
              <a:spcBef>
                <a:spcPts val="600"/>
              </a:spcBef>
              <a:spcAft>
                <a:spcPts val="800"/>
              </a:spcAft>
            </a:pPr>
            <a:r>
              <a:rPr lang="en-GB" sz="4000" b="1" kern="0" dirty="0">
                <a:latin typeface="Calibri" panose="020F0502020204030204" pitchFamily="34" charset="0"/>
                <a:ea typeface="DengXian" panose="02010600030101010101" pitchFamily="2" charset="-122"/>
              </a:rPr>
              <a:t>Are you brave enough to accept the challenge?</a:t>
            </a:r>
            <a:endParaRPr lang="en-GB" sz="4000" b="1" kern="100" dirty="0">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41782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5C4AE27-2659-1179-E2C5-BACBBEDD2D1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2ADB34F-52D6-20BB-F0BA-526EC2BC5929}"/>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ED75A13D-CE93-D8B4-5171-417A7E862A75}"/>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2529BADB-6A86-78E1-B262-6BFE5CC18B6F}"/>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5F6EE2B9-D0EC-69BB-77C6-CFCCF2AC9D35}"/>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2. A same-sex couple</a:t>
            </a:r>
          </a:p>
        </p:txBody>
      </p:sp>
      <p:sp>
        <p:nvSpPr>
          <p:cNvPr id="6" name="TextBox 5">
            <a:extLst>
              <a:ext uri="{FF2B5EF4-FFF2-40B4-BE49-F238E27FC236}">
                <a16:creationId xmlns:a16="http://schemas.microsoft.com/office/drawing/2014/main" id="{12E028F5-3BAA-9C53-B152-55A65D8D0CEB}"/>
              </a:ext>
            </a:extLst>
          </p:cNvPr>
          <p:cNvSpPr txBox="1"/>
          <p:nvPr/>
        </p:nvSpPr>
        <p:spPr>
          <a:xfrm>
            <a:off x="1371600" y="2401397"/>
            <a:ext cx="15544800" cy="7139903"/>
          </a:xfrm>
          <a:prstGeom prst="rect">
            <a:avLst/>
          </a:prstGeom>
          <a:noFill/>
        </p:spPr>
        <p:txBody>
          <a:bodyPr wrap="square">
            <a:spAutoFit/>
          </a:bodyPr>
          <a:lstStyle/>
          <a:p>
            <a:pPr marL="406904" lvl="1" algn="just">
              <a:lnSpc>
                <a:spcPct val="115000"/>
              </a:lnSpc>
              <a:spcBef>
                <a:spcPts val="600"/>
              </a:spcBef>
              <a:spcAft>
                <a:spcPts val="800"/>
              </a:spcAft>
            </a:pPr>
            <a:r>
              <a:rPr lang="en-GB" sz="4000" spc="-33" dirty="0">
                <a:solidFill>
                  <a:srgbClr val="000000"/>
                </a:solidFill>
                <a:latin typeface="Glacial Indifference"/>
              </a:rPr>
              <a:t>Kai identifies as non-binary, but has a uterus, and Sarah is a woman. </a:t>
            </a:r>
          </a:p>
          <a:p>
            <a:pPr marL="406904" lvl="1" algn="just">
              <a:lnSpc>
                <a:spcPct val="115000"/>
              </a:lnSpc>
              <a:spcBef>
                <a:spcPts val="600"/>
              </a:spcBef>
              <a:spcAft>
                <a:spcPts val="800"/>
              </a:spcAft>
            </a:pPr>
            <a:r>
              <a:rPr lang="en-GB" sz="4000" spc="-33" dirty="0">
                <a:solidFill>
                  <a:srgbClr val="000000"/>
                </a:solidFill>
                <a:latin typeface="Glacial Indifference"/>
              </a:rPr>
              <a:t>They are both 20 and are a new couple who are sexually active with each other. </a:t>
            </a:r>
          </a:p>
          <a:p>
            <a:pPr marL="406904" lvl="1" algn="just">
              <a:lnSpc>
                <a:spcPct val="115000"/>
              </a:lnSpc>
              <a:spcBef>
                <a:spcPts val="600"/>
              </a:spcBef>
              <a:spcAft>
                <a:spcPts val="800"/>
              </a:spcAft>
            </a:pPr>
            <a:r>
              <a:rPr lang="en-GB" sz="4000" spc="-33" dirty="0">
                <a:solidFill>
                  <a:srgbClr val="000000"/>
                </a:solidFill>
                <a:latin typeface="Glacial Indifference"/>
              </a:rPr>
              <a:t>They know that pregnancy is not a risk for them, but Kai wants to talk about protecting against STIs. Sarah says, </a:t>
            </a:r>
            <a:r>
              <a:rPr lang="en-GB" sz="4000" i="1" spc="-33" dirty="0">
                <a:solidFill>
                  <a:srgbClr val="000000"/>
                </a:solidFill>
                <a:latin typeface="Glacial Indifference"/>
              </a:rPr>
              <a:t>"We've both only been with one other person, I think we're fine." </a:t>
            </a:r>
          </a:p>
          <a:p>
            <a:pPr marL="406904" lvl="1" algn="just">
              <a:lnSpc>
                <a:spcPct val="115000"/>
              </a:lnSpc>
              <a:spcBef>
                <a:spcPts val="600"/>
              </a:spcBef>
              <a:spcAft>
                <a:spcPts val="800"/>
              </a:spcAft>
            </a:pPr>
            <a:r>
              <a:rPr lang="en-GB" sz="4000" spc="-33" dirty="0">
                <a:solidFill>
                  <a:srgbClr val="000000"/>
                </a:solidFill>
                <a:latin typeface="Glacial Indifference"/>
              </a:rPr>
              <a:t>Kai knows that not all STIs have obvious symptoms and wants to be sure they protect each other. </a:t>
            </a:r>
          </a:p>
          <a:p>
            <a:pPr marL="406904" lvl="1" algn="just">
              <a:lnSpc>
                <a:spcPct val="115000"/>
              </a:lnSpc>
              <a:spcBef>
                <a:spcPts val="600"/>
              </a:spcBef>
              <a:spcAft>
                <a:spcPts val="800"/>
              </a:spcAft>
            </a:pPr>
            <a:r>
              <a:rPr lang="en-GB" sz="4000" b="1" kern="0" dirty="0">
                <a:latin typeface="Calibri" panose="020F0502020204030204" pitchFamily="34" charset="0"/>
                <a:ea typeface="DengXian" panose="02010600030101010101" pitchFamily="2" charset="-122"/>
              </a:rPr>
              <a:t>Are you brave enough to accept the challenge?</a:t>
            </a:r>
            <a:endParaRPr lang="en-GB" sz="4000" b="1" kern="100" dirty="0">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25479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aphicFrame>
        <p:nvGraphicFramePr>
          <p:cNvPr id="7" name="Table 5">
            <a:extLst>
              <a:ext uri="{FF2B5EF4-FFF2-40B4-BE49-F238E27FC236}">
                <a16:creationId xmlns:a16="http://schemas.microsoft.com/office/drawing/2014/main" id="{BEBF7B4B-6C31-F3AC-D701-632305752D0E}"/>
              </a:ext>
            </a:extLst>
          </p:cNvPr>
          <p:cNvGraphicFramePr>
            <a:graphicFrameLocks noGrp="1"/>
          </p:cNvGraphicFramePr>
          <p:nvPr>
            <p:extLst>
              <p:ext uri="{D42A27DB-BD31-4B8C-83A1-F6EECF244321}">
                <p14:modId xmlns:p14="http://schemas.microsoft.com/office/powerpoint/2010/main" val="181593887"/>
              </p:ext>
            </p:extLst>
          </p:nvPr>
        </p:nvGraphicFramePr>
        <p:xfrm>
          <a:off x="419100" y="-11776"/>
          <a:ext cx="17449800" cy="10023244"/>
        </p:xfrm>
        <a:graphic>
          <a:graphicData uri="http://schemas.openxmlformats.org/drawingml/2006/table">
            <a:tbl>
              <a:tblPr/>
              <a:tblGrid>
                <a:gridCol w="1979692">
                  <a:extLst>
                    <a:ext uri="{9D8B030D-6E8A-4147-A177-3AD203B41FA5}">
                      <a16:colId xmlns:a16="http://schemas.microsoft.com/office/drawing/2014/main" val="20000"/>
                    </a:ext>
                  </a:extLst>
                </a:gridCol>
                <a:gridCol w="12775649">
                  <a:extLst>
                    <a:ext uri="{9D8B030D-6E8A-4147-A177-3AD203B41FA5}">
                      <a16:colId xmlns:a16="http://schemas.microsoft.com/office/drawing/2014/main" val="20001"/>
                    </a:ext>
                  </a:extLst>
                </a:gridCol>
                <a:gridCol w="2694459">
                  <a:extLst>
                    <a:ext uri="{9D8B030D-6E8A-4147-A177-3AD203B41FA5}">
                      <a16:colId xmlns:a16="http://schemas.microsoft.com/office/drawing/2014/main" val="20002"/>
                    </a:ext>
                  </a:extLst>
                </a:gridCol>
              </a:tblGrid>
              <a:tr h="817695">
                <a:tc>
                  <a:txBody>
                    <a:bodyPr/>
                    <a:lstStyle/>
                    <a:p>
                      <a:pPr algn="ctr">
                        <a:lnSpc>
                          <a:spcPts val="2799"/>
                        </a:lnSpc>
                        <a:defRPr/>
                      </a:pPr>
                      <a:r>
                        <a:rPr lang="en-US" sz="2000" b="1">
                          <a:solidFill>
                            <a:srgbClr val="000000"/>
                          </a:solidFill>
                          <a:latin typeface="Glacial Indifference" panose="020B0604020202020204" charset="0"/>
                          <a:ea typeface="Canva Sans Bold"/>
                          <a:cs typeface="Canva Sans Bold"/>
                          <a:sym typeface="Canva Sans Bold"/>
                        </a:rPr>
                        <a:t>Activity</a:t>
                      </a:r>
                      <a:endParaRPr lang="en-US" sz="200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2000" b="1" dirty="0">
                          <a:solidFill>
                            <a:srgbClr val="000000"/>
                          </a:solidFill>
                          <a:latin typeface="Glacial Indifference" panose="020B0604020202020204" charset="0"/>
                          <a:ea typeface="Canva Sans Bold"/>
                          <a:cs typeface="Canva Sans Bold"/>
                          <a:sym typeface="Canva Sans Bold"/>
                        </a:rPr>
                        <a:t>Description</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2000" b="1">
                          <a:solidFill>
                            <a:srgbClr val="000000"/>
                          </a:solidFill>
                          <a:latin typeface="Glacial Indifference" panose="020B0604020202020204" charset="0"/>
                          <a:ea typeface="Canva Sans Bold"/>
                          <a:cs typeface="Canva Sans Bold"/>
                          <a:sym typeface="Canva Sans Bold"/>
                        </a:rPr>
                        <a:t>Timing</a:t>
                      </a:r>
                      <a:endParaRPr lang="en-US" sz="200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08444">
                <a:tc>
                  <a:txBody>
                    <a:bodyPr/>
                    <a:lstStyle/>
                    <a:p>
                      <a:pPr algn="ctr">
                        <a:lnSpc>
                          <a:spcPts val="2520"/>
                        </a:lnSpc>
                        <a:defRPr/>
                      </a:pPr>
                      <a:r>
                        <a:rPr lang="en-US" sz="2000" dirty="0">
                          <a:solidFill>
                            <a:srgbClr val="000000"/>
                          </a:solidFill>
                          <a:latin typeface="Glacial Indifference" panose="020B0604020202020204" charset="0"/>
                          <a:ea typeface="Canva Sans"/>
                          <a:cs typeface="Canva Sans"/>
                          <a:sym typeface="Canva Sans"/>
                        </a:rPr>
                        <a:t>Introduction</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Glacial Indifference" panose="020B0604020202020204" charset="0"/>
                          <a:ea typeface="Canva Sans"/>
                          <a:cs typeface="Canva Sans"/>
                          <a:sym typeface="Canva Sans"/>
                        </a:rPr>
                        <a:t>Ask students to complete the ‘do it now’ task, but do not review this yet, we will revisit this later in the lesson. Introduce learning objectives, revisit class agreements.</a:t>
                      </a:r>
                      <a:endParaRPr lang="en-US" sz="2000" kern="1200" dirty="0">
                        <a:solidFill>
                          <a:srgbClr val="000000"/>
                        </a:solidFill>
                        <a:latin typeface="Glacial Indifference" panose="020B0604020202020204" charset="0"/>
                        <a:cs typeface="Canva San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2000" dirty="0">
                          <a:solidFill>
                            <a:srgbClr val="000000"/>
                          </a:solidFill>
                          <a:latin typeface="Glacial Indifference" panose="020B0604020202020204" charset="0"/>
                          <a:ea typeface="Canva Sans"/>
                          <a:cs typeface="Canva Sans"/>
                          <a:sym typeface="Canva Sans"/>
                        </a:rPr>
                        <a:t>5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18735">
                <a:tc>
                  <a:txBody>
                    <a:bodyPr/>
                    <a:lstStyle/>
                    <a:p>
                      <a:pPr marL="0" algn="ctr" defTabSz="914400" rtl="0" eaLnBrk="1" latinLnBrk="0" hangingPunct="1">
                        <a:lnSpc>
                          <a:spcPts val="2520"/>
                        </a:lnSpc>
                        <a:defRPr/>
                      </a:pPr>
                      <a:r>
                        <a:rPr lang="en-US" sz="2000" kern="1200" dirty="0">
                          <a:solidFill>
                            <a:srgbClr val="000000"/>
                          </a:solidFill>
                          <a:latin typeface="Glacial Indifference" panose="020B0604020202020204" charset="0"/>
                          <a:cs typeface="Canva Sans"/>
                        </a:rPr>
                        <a:t>Film (2’20”)</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0000"/>
                        </a:lnSpc>
                        <a:defRPr/>
                      </a:pPr>
                      <a:r>
                        <a:rPr lang="en-US" sz="2000" dirty="0">
                          <a:latin typeface="Glacial Indifference" panose="020B0604020202020204" charset="0"/>
                        </a:rPr>
                        <a:t>Please show this short film but alert the students to the fact that it uses the American ‘birth control’ whereas in the UK we tend to talk about ‘contraception’.  It is important to note throughout the lesson that health professionals will talk about ‘condoms and contraception’, because of the failure rate of condoms when used by young people. Allow time for discussion/questions.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5-10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49606">
                <a:tc>
                  <a:txBody>
                    <a:bodyPr/>
                    <a:lstStyle/>
                    <a:p>
                      <a:pPr algn="ctr">
                        <a:lnSpc>
                          <a:spcPts val="2520"/>
                        </a:lnSpc>
                        <a:defRPr/>
                      </a:pPr>
                      <a:r>
                        <a:rPr lang="en-US" sz="2000" dirty="0">
                          <a:solidFill>
                            <a:srgbClr val="000000"/>
                          </a:solidFill>
                          <a:latin typeface="Glacial Indifference" panose="020B0604020202020204" charset="0"/>
                          <a:cs typeface="Canva Sans"/>
                          <a:sym typeface="Canva Sans"/>
                        </a:rPr>
                        <a:t>Discussion A</a:t>
                      </a:r>
                    </a:p>
                    <a:p>
                      <a:pPr algn="ctr">
                        <a:lnSpc>
                          <a:spcPts val="2520"/>
                        </a:lnSpc>
                        <a:defRPr/>
                      </a:pPr>
                      <a:r>
                        <a:rPr lang="en-US" sz="2000" dirty="0">
                          <a:solidFill>
                            <a:srgbClr val="000000"/>
                          </a:solidFill>
                          <a:latin typeface="Glacial Indifference" panose="020B0604020202020204" charset="0"/>
                          <a:cs typeface="Canva Sans"/>
                          <a:sym typeface="Canva Sans"/>
                        </a:rPr>
                        <a:t>(Slides</a:t>
                      </a:r>
                    </a:p>
                    <a:p>
                      <a:pPr algn="ctr">
                        <a:lnSpc>
                          <a:spcPts val="2520"/>
                        </a:lnSpc>
                        <a:defRPr/>
                      </a:pPr>
                      <a:r>
                        <a:rPr lang="en-US" sz="2000" dirty="0">
                          <a:solidFill>
                            <a:srgbClr val="000000"/>
                          </a:solidFill>
                          <a:latin typeface="Glacial Indifference" panose="020B0604020202020204" charset="0"/>
                          <a:cs typeface="Canva Sans"/>
                          <a:sym typeface="Canva Sans"/>
                        </a:rPr>
                        <a:t> 8-16)</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highlight>
                            <a:srgbClr val="FFFF00"/>
                          </a:highlight>
                          <a:latin typeface="Glacial Indifference" panose="020B0604020202020204" charset="0"/>
                          <a:ea typeface="+mn-ea"/>
                          <a:cs typeface="+mn-cs"/>
                        </a:rPr>
                        <a:t>This is one of two discussion activities in this lesson. You may wish to use one or both depending on your class and what they will engage with, as the second activity contains roleplay. This discussion activity corresponds to the “Discussion A Contraception Scenarios” handout.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latin typeface="Glacial Indifference" panose="020B0604020202020204" charset="0"/>
                          <a:ea typeface="+mn-ea"/>
                          <a:cs typeface="+mn-cs"/>
                        </a:rPr>
                        <a:t>Students work in small groups to identify the method of contraception best suited to the characters in their scenario. They then ask you for one of the ‘Y10 contraception information’ sheets to inform their thinking and discussion.</a:t>
                      </a:r>
                      <a:endParaRPr lang="en-US" sz="2000" kern="1200" dirty="0">
                        <a:solidFill>
                          <a:schemeClr val="tx1"/>
                        </a:solidFill>
                        <a:latin typeface="Glacial Indifference" panose="020B0604020202020204" charset="0"/>
                        <a:ea typeface="+mn-ea"/>
                        <a:cs typeface="+mn-cs"/>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20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64579">
                <a:tc>
                  <a:txBody>
                    <a:bodyPr/>
                    <a:lstStyle/>
                    <a:p>
                      <a:pPr algn="ctr">
                        <a:lnSpc>
                          <a:spcPts val="2520"/>
                        </a:lnSpc>
                        <a:defRPr/>
                      </a:pPr>
                      <a:r>
                        <a:rPr lang="en-US" sz="2000" dirty="0">
                          <a:solidFill>
                            <a:srgbClr val="000000"/>
                          </a:solidFill>
                          <a:latin typeface="Glacial Indifference" panose="020B0604020202020204" charset="0"/>
                          <a:cs typeface="Canva Sans"/>
                          <a:sym typeface="Canva Sans"/>
                        </a:rPr>
                        <a:t>Discussion B</a:t>
                      </a:r>
                    </a:p>
                    <a:p>
                      <a:pPr algn="ctr">
                        <a:lnSpc>
                          <a:spcPts val="2520"/>
                        </a:lnSpc>
                        <a:defRPr/>
                      </a:pPr>
                      <a:r>
                        <a:rPr lang="en-US" sz="2000" dirty="0">
                          <a:solidFill>
                            <a:srgbClr val="000000"/>
                          </a:solidFill>
                          <a:latin typeface="Glacial Indifference" panose="020B0604020202020204" charset="0"/>
                          <a:cs typeface="Canva Sans"/>
                          <a:sym typeface="Canva Sans"/>
                        </a:rPr>
                        <a:t> (Slides </a:t>
                      </a:r>
                    </a:p>
                    <a:p>
                      <a:pPr algn="ctr">
                        <a:lnSpc>
                          <a:spcPts val="2520"/>
                        </a:lnSpc>
                        <a:defRPr/>
                      </a:pPr>
                      <a:r>
                        <a:rPr lang="en-US" sz="2000" dirty="0">
                          <a:solidFill>
                            <a:srgbClr val="000000"/>
                          </a:solidFill>
                          <a:latin typeface="Glacial Indifference" panose="020B0604020202020204" charset="0"/>
                          <a:cs typeface="Canva Sans"/>
                          <a:sym typeface="Canva Sans"/>
                        </a:rPr>
                        <a:t>17-25)</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GB" sz="2000" kern="1200" dirty="0">
                          <a:solidFill>
                            <a:schemeClr val="tx1"/>
                          </a:solidFill>
                          <a:highlight>
                            <a:srgbClr val="FFFF00"/>
                          </a:highlight>
                          <a:latin typeface="Glacial Indifference" panose="020B0604020202020204" charset="0"/>
                          <a:ea typeface="+mn-ea"/>
                          <a:cs typeface="+mn-cs"/>
                        </a:rPr>
                        <a:t>This is the second discussion activity, which you may wish to use or not, depending on whether your students will get involved with the role play.</a:t>
                      </a:r>
                      <a:endParaRPr lang="en-US" sz="2000" dirty="0">
                        <a:latin typeface="Glacial Indifference" panose="020B0604020202020204" charset="0"/>
                      </a:endParaRPr>
                    </a:p>
                    <a:p>
                      <a:pPr algn="just">
                        <a:lnSpc>
                          <a:spcPts val="2519"/>
                        </a:lnSpc>
                        <a:defRPr/>
                      </a:pPr>
                      <a:r>
                        <a:rPr lang="en-US" sz="2000" dirty="0">
                          <a:latin typeface="Glacial Indifference" panose="020B0604020202020204" charset="0"/>
                        </a:rPr>
                        <a:t>Students again work in small groups to consider one of eight different situations, they should plan their responses to the questions and, if they’re brave enough could act out the conversation that they have been discussing.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20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64579">
                <a:tc>
                  <a:txBody>
                    <a:bodyPr/>
                    <a:lstStyle/>
                    <a:p>
                      <a:pPr algn="ctr">
                        <a:lnSpc>
                          <a:spcPts val="2520"/>
                        </a:lnSpc>
                        <a:defRPr/>
                      </a:pPr>
                      <a:r>
                        <a:rPr lang="en-US" sz="2000" dirty="0">
                          <a:latin typeface="Glacial Indifference" panose="020B0604020202020204" charset="0"/>
                        </a:rPr>
                        <a:t>Trivia Lightning Round</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2000" dirty="0">
                          <a:latin typeface="Glacial Indifference" panose="020B0604020202020204" charset="0"/>
                        </a:rPr>
                        <a:t>True/false lightning round based on learning from lessons 3, 4, and 5 (STIs, condoms, and contraception). Ask students to move around the room, raise their hands, stand up/sit down </a:t>
                      </a:r>
                      <a:r>
                        <a:rPr lang="en-US" sz="2000" dirty="0" err="1">
                          <a:latin typeface="Glacial Indifference" panose="020B0604020202020204" charset="0"/>
                        </a:rPr>
                        <a:t>etc</a:t>
                      </a:r>
                      <a:r>
                        <a:rPr lang="en-US" sz="2000" dirty="0">
                          <a:latin typeface="Glacial Indifference" panose="020B0604020202020204" charset="0"/>
                        </a:rPr>
                        <a:t> depending on their answers, to get them moving.</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latin typeface="Glacial Indifference" panose="020B0604020202020204" charset="0"/>
                        </a:rPr>
                        <a:t>10 mins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343728"/>
                  </a:ext>
                </a:extLst>
              </a:tr>
              <a:tr h="1018141">
                <a:tc>
                  <a:txBody>
                    <a:bodyPr/>
                    <a:lstStyle/>
                    <a:p>
                      <a:pPr algn="ctr">
                        <a:lnSpc>
                          <a:spcPts val="2520"/>
                        </a:lnSpc>
                        <a:defRPr/>
                      </a:pPr>
                      <a:r>
                        <a:rPr lang="en-US" sz="2000" dirty="0">
                          <a:solidFill>
                            <a:srgbClr val="000000"/>
                          </a:solidFill>
                          <a:latin typeface="Glacial Indifference" panose="020B0604020202020204" charset="0"/>
                          <a:ea typeface="Canva Sans"/>
                          <a:cs typeface="Canva Sans"/>
                          <a:sym typeface="Canva Sans"/>
                        </a:rPr>
                        <a:t>Reflections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2000" dirty="0">
                          <a:solidFill>
                            <a:srgbClr val="000000"/>
                          </a:solidFill>
                          <a:latin typeface="Glacial Indifference" panose="020B0604020202020204" charset="0"/>
                          <a:cs typeface="Canva Sans"/>
                          <a:sym typeface="Canva Sans"/>
                        </a:rPr>
                        <a:t>Please ensure that  students have some time for reflection, before leaving them with the final slide of possible sources of help.</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2000" dirty="0">
                          <a:solidFill>
                            <a:srgbClr val="000000"/>
                          </a:solidFill>
                          <a:latin typeface="Glacial Indifference" panose="020B0604020202020204" charset="0"/>
                          <a:ea typeface="Canva Sans"/>
                          <a:cs typeface="Canva Sans"/>
                          <a:sym typeface="Canva Sans"/>
                        </a:rPr>
                        <a:t>5 mins</a:t>
                      </a:r>
                      <a:endParaRPr lang="en-US" sz="2000" dirty="0">
                        <a:latin typeface="Glacial Indifference" panose="020B060402020202020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5F14F675-0D20-9726-1614-221EF8475F1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BC46FA1-9FFA-2917-2004-666DF9A3BD13}"/>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4471741E-EB1E-0E57-2AA7-484F7EBC3B78}"/>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F8F4601F-B1C2-7D41-191D-2AEB45123D83}"/>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24E1059E-EBA8-691B-DA18-4B609B33DDC2}"/>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The embarrassed buyer</a:t>
            </a:r>
          </a:p>
        </p:txBody>
      </p:sp>
      <p:sp>
        <p:nvSpPr>
          <p:cNvPr id="6" name="TextBox 5">
            <a:extLst>
              <a:ext uri="{FF2B5EF4-FFF2-40B4-BE49-F238E27FC236}">
                <a16:creationId xmlns:a16="http://schemas.microsoft.com/office/drawing/2014/main" id="{464C2BB9-E0B6-976E-1B8B-70848CADC4C0}"/>
              </a:ext>
            </a:extLst>
          </p:cNvPr>
          <p:cNvSpPr txBox="1"/>
          <p:nvPr/>
        </p:nvSpPr>
        <p:spPr>
          <a:xfrm>
            <a:off x="1066800" y="2554329"/>
            <a:ext cx="15087600" cy="6960367"/>
          </a:xfrm>
          <a:prstGeom prst="rect">
            <a:avLst/>
          </a:prstGeom>
          <a:noFill/>
        </p:spPr>
        <p:txBody>
          <a:bodyPr wrap="square">
            <a:spAutoFit/>
          </a:bodyPr>
          <a:lstStyle/>
          <a:p>
            <a:pPr marL="406904" lvl="1" algn="just">
              <a:lnSpc>
                <a:spcPct val="115000"/>
              </a:lnSpc>
              <a:spcBef>
                <a:spcPts val="600"/>
              </a:spcBef>
              <a:spcAft>
                <a:spcPts val="800"/>
              </a:spcAft>
              <a:buNone/>
            </a:pPr>
            <a:r>
              <a:rPr lang="en-GB" sz="4000" spc="-33" dirty="0">
                <a:solidFill>
                  <a:srgbClr val="000000"/>
                </a:solidFill>
                <a:latin typeface="Glacial Indifference"/>
              </a:rPr>
              <a:t>Ali is 19 and wants some more condoms to practice at home, for when, or perhaps if, they get the chance to have sex.  </a:t>
            </a:r>
          </a:p>
          <a:p>
            <a:pPr marL="406904" lvl="1" algn="just">
              <a:lnSpc>
                <a:spcPct val="115000"/>
              </a:lnSpc>
              <a:spcBef>
                <a:spcPts val="600"/>
              </a:spcBef>
              <a:spcAft>
                <a:spcPts val="800"/>
              </a:spcAft>
              <a:buNone/>
            </a:pPr>
            <a:r>
              <a:rPr lang="en-GB" sz="4000" spc="-33" dirty="0">
                <a:solidFill>
                  <a:srgbClr val="000000"/>
                </a:solidFill>
                <a:latin typeface="Glacial Indifference"/>
              </a:rPr>
              <a:t>Ali decides to buy some from the chemist, but when they get to the pharmacy, they meet their friend’s older brother, this could be SO embarrassing! Ali rushes to the counter, barely able to whisper their request. </a:t>
            </a:r>
          </a:p>
          <a:p>
            <a:pPr marL="406904" lvl="1" algn="just">
              <a:lnSpc>
                <a:spcPct val="115000"/>
              </a:lnSpc>
              <a:spcBef>
                <a:spcPts val="600"/>
              </a:spcBef>
              <a:spcAft>
                <a:spcPts val="800"/>
              </a:spcAft>
              <a:buNone/>
            </a:pPr>
            <a:r>
              <a:rPr lang="en-GB" sz="4000" spc="-33" dirty="0">
                <a:solidFill>
                  <a:srgbClr val="000000"/>
                </a:solidFill>
                <a:latin typeface="Glacial Indifference"/>
              </a:rPr>
              <a:t>The pharmacist politely asks if they need help choosing a size or type, but Ali just wants to run away.</a:t>
            </a:r>
          </a:p>
          <a:p>
            <a:pPr marL="406904" lvl="1" algn="just">
              <a:lnSpc>
                <a:spcPct val="115000"/>
              </a:lnSpc>
              <a:spcBef>
                <a:spcPts val="600"/>
              </a:spcBef>
              <a:spcAft>
                <a:spcPts val="800"/>
              </a:spcAft>
            </a:pPr>
            <a:r>
              <a:rPr lang="en-GB" sz="4000" b="1" kern="0" dirty="0">
                <a:latin typeface="Calibri" panose="020F0502020204030204" pitchFamily="34" charset="0"/>
                <a:ea typeface="DengXian" panose="02010600030101010101" pitchFamily="2" charset="-122"/>
              </a:rPr>
              <a:t>Are you brave enough to accept the challenge?</a:t>
            </a:r>
            <a:endParaRPr lang="en-GB" sz="4000" b="1" kern="100" dirty="0">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213460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0BA2A3D8-9B2C-5FF6-0BA1-68B4FD0F27F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E1C53B2-203C-BA29-BF90-D8F215A9CDB2}"/>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894536C8-664F-3716-7A99-3F4144D48F9A}"/>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6F6A877-FE47-5D47-C11D-845A5F79BE71}"/>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9D324AA9-87A9-4113-5938-8A79D420B0A6}"/>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4. Spur of the moment pressure</a:t>
            </a:r>
          </a:p>
        </p:txBody>
      </p:sp>
      <p:sp>
        <p:nvSpPr>
          <p:cNvPr id="6" name="TextBox 5">
            <a:extLst>
              <a:ext uri="{FF2B5EF4-FFF2-40B4-BE49-F238E27FC236}">
                <a16:creationId xmlns:a16="http://schemas.microsoft.com/office/drawing/2014/main" id="{B60475DB-13DE-1260-D049-C091EB077B4B}"/>
              </a:ext>
            </a:extLst>
          </p:cNvPr>
          <p:cNvSpPr txBox="1"/>
          <p:nvPr/>
        </p:nvSpPr>
        <p:spPr>
          <a:xfrm>
            <a:off x="1371600" y="2552700"/>
            <a:ext cx="15087600" cy="7481279"/>
          </a:xfrm>
          <a:prstGeom prst="rect">
            <a:avLst/>
          </a:prstGeom>
          <a:noFill/>
        </p:spPr>
        <p:txBody>
          <a:bodyPr wrap="square">
            <a:spAutoFit/>
          </a:bodyPr>
          <a:lstStyle/>
          <a:p>
            <a:pPr marL="406904" lvl="1" algn="just">
              <a:lnSpc>
                <a:spcPct val="115000"/>
              </a:lnSpc>
              <a:spcBef>
                <a:spcPts val="600"/>
              </a:spcBef>
              <a:spcAft>
                <a:spcPts val="800"/>
              </a:spcAft>
            </a:pPr>
            <a:r>
              <a:rPr lang="en-GB" sz="4000" spc="-33" dirty="0">
                <a:solidFill>
                  <a:srgbClr val="000000"/>
                </a:solidFill>
                <a:latin typeface="Glacial Indifference"/>
              </a:rPr>
              <a:t>Ben is 21, his girlfriend Maya is 23; and they are at a party.  They have not been going out for long, but have had sex together, always using a condom. </a:t>
            </a:r>
          </a:p>
          <a:p>
            <a:pPr marL="406904" lvl="1" algn="just">
              <a:lnSpc>
                <a:spcPct val="115000"/>
              </a:lnSpc>
              <a:spcBef>
                <a:spcPts val="600"/>
              </a:spcBef>
              <a:spcAft>
                <a:spcPts val="800"/>
              </a:spcAft>
            </a:pPr>
            <a:r>
              <a:rPr lang="en-GB" sz="4000" spc="-33" dirty="0">
                <a:solidFill>
                  <a:srgbClr val="000000"/>
                </a:solidFill>
                <a:latin typeface="Glacial Indifference"/>
              </a:rPr>
              <a:t>All of a sudden, at the party, they find themselves alone. Ben reaches for a condom, but Maya pulls away and says, </a:t>
            </a:r>
            <a:r>
              <a:rPr lang="en-GB" sz="4000" i="1" spc="-33" dirty="0">
                <a:solidFill>
                  <a:srgbClr val="000000"/>
                </a:solidFill>
                <a:latin typeface="Glacial Indifference"/>
              </a:rPr>
              <a:t>"Just this once, let's skip it. It's so awkward, and I'll worry about it later." </a:t>
            </a:r>
          </a:p>
          <a:p>
            <a:pPr marL="406904" lvl="1" algn="just">
              <a:lnSpc>
                <a:spcPct val="115000"/>
              </a:lnSpc>
              <a:spcBef>
                <a:spcPts val="600"/>
              </a:spcBef>
              <a:spcAft>
                <a:spcPts val="800"/>
              </a:spcAft>
            </a:pPr>
            <a:r>
              <a:rPr lang="en-GB" sz="4000" spc="-33" dirty="0">
                <a:solidFill>
                  <a:srgbClr val="000000"/>
                </a:solidFill>
                <a:latin typeface="Glacial Indifference"/>
              </a:rPr>
              <a:t>Ben knows this is a high-pressure moment and needs to be firm about using a condom.</a:t>
            </a:r>
          </a:p>
          <a:p>
            <a:pPr marL="406904" lvl="1" algn="just">
              <a:lnSpc>
                <a:spcPct val="115000"/>
              </a:lnSpc>
              <a:spcBef>
                <a:spcPts val="600"/>
              </a:spcBef>
              <a:spcAft>
                <a:spcPts val="800"/>
              </a:spcAft>
            </a:pPr>
            <a:r>
              <a:rPr lang="en-GB" sz="4000" b="1" spc="-33" dirty="0">
                <a:solidFill>
                  <a:srgbClr val="000000"/>
                </a:solidFill>
                <a:latin typeface="Glacial Indifference"/>
              </a:rPr>
              <a:t>Are you brave enough to accept the challenge?</a:t>
            </a:r>
          </a:p>
          <a:p>
            <a:pPr marL="406904" lvl="1" algn="just">
              <a:lnSpc>
                <a:spcPct val="115000"/>
              </a:lnSpc>
              <a:spcBef>
                <a:spcPts val="600"/>
              </a:spcBef>
              <a:spcAft>
                <a:spcPts val="800"/>
              </a:spcAft>
            </a:pPr>
            <a:endParaRPr lang="en-GB" sz="1800" kern="100" dirty="0">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3516200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98C449E0-FBBA-01D0-5FDF-41749DF596E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C140456-4CEE-6922-EEF5-81130198F1C3}"/>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78E53D04-830D-3BDB-27BB-74F7BD4EDB7E}"/>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6F12E49D-715C-0FEC-7392-08EE0BE4C684}"/>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C1FD63D7-6AD6-93F9-F3AC-A808B5FAE86C}"/>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5. The side effect worry</a:t>
            </a:r>
          </a:p>
        </p:txBody>
      </p:sp>
      <p:sp>
        <p:nvSpPr>
          <p:cNvPr id="6" name="TextBox 5">
            <a:extLst>
              <a:ext uri="{FF2B5EF4-FFF2-40B4-BE49-F238E27FC236}">
                <a16:creationId xmlns:a16="http://schemas.microsoft.com/office/drawing/2014/main" id="{F8A842BE-45B0-9F05-5CD0-3C8C449952CA}"/>
              </a:ext>
            </a:extLst>
          </p:cNvPr>
          <p:cNvSpPr txBox="1"/>
          <p:nvPr/>
        </p:nvSpPr>
        <p:spPr>
          <a:xfrm>
            <a:off x="1371600" y="2226577"/>
            <a:ext cx="15849600" cy="8189165"/>
          </a:xfrm>
          <a:prstGeom prst="rect">
            <a:avLst/>
          </a:prstGeom>
          <a:noFill/>
        </p:spPr>
        <p:txBody>
          <a:bodyPr wrap="square">
            <a:spAutoFit/>
          </a:bodyPr>
          <a:lstStyle/>
          <a:p>
            <a:pPr marL="406904" lvl="1" algn="just">
              <a:lnSpc>
                <a:spcPct val="115000"/>
              </a:lnSpc>
              <a:spcBef>
                <a:spcPts val="600"/>
              </a:spcBef>
              <a:spcAft>
                <a:spcPts val="800"/>
              </a:spcAft>
              <a:buNone/>
            </a:pPr>
            <a:r>
              <a:rPr lang="en-GB" sz="4000" spc="-33" dirty="0">
                <a:solidFill>
                  <a:srgbClr val="000000"/>
                </a:solidFill>
                <a:latin typeface="Glacial Indifference"/>
              </a:rPr>
              <a:t>Dave and Chloe are both in their late teens.  They have started having sex using a condom to protect against STIs, and Chloe has been taking the contraceptive pill for a month.  Over the last few days, Chloe has been experiencing unexpected mood changes. </a:t>
            </a:r>
          </a:p>
          <a:p>
            <a:pPr marL="406904" lvl="1" algn="just">
              <a:lnSpc>
                <a:spcPct val="115000"/>
              </a:lnSpc>
              <a:spcBef>
                <a:spcPts val="600"/>
              </a:spcBef>
              <a:spcAft>
                <a:spcPts val="800"/>
              </a:spcAft>
              <a:buNone/>
            </a:pPr>
            <a:r>
              <a:rPr lang="en-GB" sz="4000" spc="-33" dirty="0">
                <a:solidFill>
                  <a:srgbClr val="000000"/>
                </a:solidFill>
                <a:latin typeface="Glacial Indifference"/>
              </a:rPr>
              <a:t>David suggests she stop taking it immediately and tells Chloe,</a:t>
            </a:r>
            <a:r>
              <a:rPr lang="en-GB" sz="4000" i="1" spc="-33" dirty="0">
                <a:solidFill>
                  <a:srgbClr val="000000"/>
                </a:solidFill>
                <a:latin typeface="Glacial Indifference"/>
              </a:rPr>
              <a:t> “We can rely on the condoms, they’re just as good”. </a:t>
            </a:r>
          </a:p>
          <a:p>
            <a:pPr marL="406904" lvl="1" algn="just">
              <a:lnSpc>
                <a:spcPct val="115000"/>
              </a:lnSpc>
              <a:spcBef>
                <a:spcPts val="600"/>
              </a:spcBef>
              <a:spcAft>
                <a:spcPts val="800"/>
              </a:spcAft>
              <a:buNone/>
            </a:pPr>
            <a:r>
              <a:rPr lang="en-GB" sz="4000" spc="-33" dirty="0">
                <a:solidFill>
                  <a:srgbClr val="000000"/>
                </a:solidFill>
                <a:latin typeface="Glacial Indifference"/>
              </a:rPr>
              <a:t>Chloe knows she needs to talk to a doctor before stopping the pill to avoid risking pregnancy and wants to explore other options, like an injection, implant or IUD</a:t>
            </a:r>
            <a:r>
              <a:rPr lang="en-GB" sz="1800" kern="0" dirty="0">
                <a:effectLst/>
                <a:latin typeface="Calibri" panose="020F0502020204030204" pitchFamily="34" charset="0"/>
                <a:ea typeface="Times New Roman" panose="02020603050405020304" pitchFamily="18" charset="0"/>
              </a:rPr>
              <a:t>..</a:t>
            </a:r>
          </a:p>
          <a:p>
            <a:pPr marL="406904" lvl="1" algn="just">
              <a:lnSpc>
                <a:spcPct val="115000"/>
              </a:lnSpc>
              <a:spcBef>
                <a:spcPts val="600"/>
              </a:spcBef>
              <a:spcAft>
                <a:spcPts val="800"/>
              </a:spcAft>
            </a:pPr>
            <a:r>
              <a:rPr lang="en-GB" sz="4000" b="1" spc="-33" dirty="0">
                <a:solidFill>
                  <a:srgbClr val="000000"/>
                </a:solidFill>
                <a:latin typeface="Glacial Indifference"/>
              </a:rPr>
              <a:t>Are you brave enough to accept the challenge?</a:t>
            </a:r>
            <a:endParaRPr lang="en-GB" sz="4000" kern="0" dirty="0">
              <a:effectLst/>
              <a:latin typeface="Calibri" panose="020F0502020204030204" pitchFamily="34" charset="0"/>
              <a:ea typeface="Times New Roman" panose="02020603050405020304" pitchFamily="18" charset="0"/>
            </a:endParaRPr>
          </a:p>
          <a:p>
            <a:pPr marL="406904" lvl="1" algn="just">
              <a:lnSpc>
                <a:spcPct val="115000"/>
              </a:lnSpc>
              <a:spcBef>
                <a:spcPts val="600"/>
              </a:spcBef>
              <a:spcAft>
                <a:spcPts val="800"/>
              </a:spcAft>
              <a:buNone/>
            </a:pPr>
            <a:endParaRPr lang="en-GB" sz="1800" kern="100" dirty="0">
              <a:effectLst/>
              <a:latin typeface="Calibri" panose="020F0502020204030204" pitchFamily="34" charset="0"/>
              <a:ea typeface="DengXian" panose="02010600030101010101" pitchFamily="2" charset="-122"/>
            </a:endParaRPr>
          </a:p>
        </p:txBody>
      </p:sp>
    </p:spTree>
    <p:extLst>
      <p:ext uri="{BB962C8B-B14F-4D97-AF65-F5344CB8AC3E}">
        <p14:creationId xmlns:p14="http://schemas.microsoft.com/office/powerpoint/2010/main" val="3099251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17BE8AB2-8289-6A61-E045-8A17E95A314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9AF2405-41C7-18D7-A6E8-99E59F239D58}"/>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E95706F1-C5D0-EEFE-24E6-42A17EFF3D2A}"/>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D0D0A482-FD6D-C019-53F6-6A0369A580A3}"/>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50904950-4BD1-FE90-631E-7BF121911C8A}"/>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6. The pill-shaming friend</a:t>
            </a:r>
          </a:p>
        </p:txBody>
      </p:sp>
      <p:sp>
        <p:nvSpPr>
          <p:cNvPr id="6" name="TextBox 5">
            <a:extLst>
              <a:ext uri="{FF2B5EF4-FFF2-40B4-BE49-F238E27FC236}">
                <a16:creationId xmlns:a16="http://schemas.microsoft.com/office/drawing/2014/main" id="{0B232FE3-1A4F-F378-719A-DD9809CE41F1}"/>
              </a:ext>
            </a:extLst>
          </p:cNvPr>
          <p:cNvSpPr txBox="1"/>
          <p:nvPr/>
        </p:nvSpPr>
        <p:spPr>
          <a:xfrm>
            <a:off x="1371600" y="2226577"/>
            <a:ext cx="15392400" cy="6953186"/>
          </a:xfrm>
          <a:prstGeom prst="rect">
            <a:avLst/>
          </a:prstGeom>
          <a:noFill/>
        </p:spPr>
        <p:txBody>
          <a:bodyPr wrap="square">
            <a:spAutoFit/>
          </a:bodyPr>
          <a:lstStyle/>
          <a:p>
            <a:pPr marL="406904" lvl="1" algn="just">
              <a:lnSpc>
                <a:spcPct val="115000"/>
              </a:lnSpc>
              <a:spcBef>
                <a:spcPts val="600"/>
              </a:spcBef>
              <a:spcAft>
                <a:spcPts val="800"/>
              </a:spcAft>
            </a:pPr>
            <a:r>
              <a:rPr lang="en-GB" sz="4000" spc="-33" dirty="0">
                <a:solidFill>
                  <a:srgbClr val="000000"/>
                </a:solidFill>
                <a:latin typeface="Glacial Indifference"/>
              </a:rPr>
              <a:t>Kerri is 19.  She tells a trusted friend that she is going to start taking the contraceptive pill. </a:t>
            </a:r>
          </a:p>
          <a:p>
            <a:pPr marL="406904" lvl="1" algn="just">
              <a:lnSpc>
                <a:spcPct val="115000"/>
              </a:lnSpc>
              <a:spcBef>
                <a:spcPts val="600"/>
              </a:spcBef>
              <a:spcAft>
                <a:spcPts val="800"/>
              </a:spcAft>
            </a:pPr>
            <a:r>
              <a:rPr lang="en-GB" sz="4000" spc="-33" dirty="0">
                <a:solidFill>
                  <a:srgbClr val="000000"/>
                </a:solidFill>
                <a:latin typeface="Glacial Indifference"/>
              </a:rPr>
              <a:t>The friend says, </a:t>
            </a:r>
            <a:r>
              <a:rPr lang="en-GB" sz="4000" i="1" spc="-33" dirty="0">
                <a:solidFill>
                  <a:srgbClr val="000000"/>
                </a:solidFill>
                <a:latin typeface="Glacial Indifference"/>
              </a:rPr>
              <a:t>"Seriously? Isn't that just for people who sleep around? Why do you need that if you're only with one person?" </a:t>
            </a:r>
          </a:p>
          <a:p>
            <a:pPr marL="406904" lvl="1" algn="just">
              <a:lnSpc>
                <a:spcPct val="115000"/>
              </a:lnSpc>
              <a:spcBef>
                <a:spcPts val="600"/>
              </a:spcBef>
              <a:spcAft>
                <a:spcPts val="800"/>
              </a:spcAft>
            </a:pPr>
            <a:r>
              <a:rPr lang="en-GB" sz="4000" spc="-33" dirty="0">
                <a:solidFill>
                  <a:srgbClr val="000000"/>
                </a:solidFill>
                <a:latin typeface="Glacial Indifference"/>
              </a:rPr>
              <a:t>Kerri wants to explain that she wants to have hormonal contraception, because it is a normal part of reproductive health and relationship responsibility, not just about "how many" partners you have. She also wants to have better facial skin.</a:t>
            </a:r>
          </a:p>
          <a:p>
            <a:pPr marL="406904" lvl="1" algn="just">
              <a:lnSpc>
                <a:spcPct val="115000"/>
              </a:lnSpc>
              <a:spcBef>
                <a:spcPts val="600"/>
              </a:spcBef>
              <a:spcAft>
                <a:spcPts val="800"/>
              </a:spcAft>
            </a:pPr>
            <a:r>
              <a:rPr lang="en-GB" sz="4000" b="1" spc="-33" dirty="0">
                <a:solidFill>
                  <a:srgbClr val="000000"/>
                </a:solidFill>
                <a:latin typeface="Glacial Indifference"/>
              </a:rPr>
              <a:t>Are you brave enough to accept the challenge?</a:t>
            </a:r>
            <a:endParaRPr lang="en-GB" sz="4000" spc="-33" dirty="0">
              <a:solidFill>
                <a:srgbClr val="000000"/>
              </a:solidFill>
              <a:latin typeface="Glacial Indifference"/>
            </a:endParaRPr>
          </a:p>
        </p:txBody>
      </p:sp>
    </p:spTree>
    <p:extLst>
      <p:ext uri="{BB962C8B-B14F-4D97-AF65-F5344CB8AC3E}">
        <p14:creationId xmlns:p14="http://schemas.microsoft.com/office/powerpoint/2010/main" val="1527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C5919670-B233-660F-D023-70A1B8D51BF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CB4DD1D-C8D7-3949-096E-5897FF97F550}"/>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5B818D6C-4AD6-A06D-0021-8FF74F38D804}"/>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A7DC00F-B49B-8110-03B4-5FF4217BA404}"/>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6B083F40-869E-86FC-147D-496BF0E81F39}"/>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7. The shared responsibility</a:t>
            </a:r>
          </a:p>
        </p:txBody>
      </p:sp>
      <p:sp>
        <p:nvSpPr>
          <p:cNvPr id="6" name="TextBox 5">
            <a:extLst>
              <a:ext uri="{FF2B5EF4-FFF2-40B4-BE49-F238E27FC236}">
                <a16:creationId xmlns:a16="http://schemas.microsoft.com/office/drawing/2014/main" id="{C5066E89-2068-72C8-ADAC-7FFE6051C69E}"/>
              </a:ext>
            </a:extLst>
          </p:cNvPr>
          <p:cNvSpPr txBox="1"/>
          <p:nvPr/>
        </p:nvSpPr>
        <p:spPr>
          <a:xfrm>
            <a:off x="1295400" y="2515454"/>
            <a:ext cx="15697200" cy="6424836"/>
          </a:xfrm>
          <a:prstGeom prst="rect">
            <a:avLst/>
          </a:prstGeom>
          <a:noFill/>
        </p:spPr>
        <p:txBody>
          <a:bodyPr wrap="square">
            <a:spAutoFit/>
          </a:bodyPr>
          <a:lstStyle/>
          <a:p>
            <a:pPr marL="406904" lvl="1" algn="just">
              <a:lnSpc>
                <a:spcPct val="115000"/>
              </a:lnSpc>
              <a:spcBef>
                <a:spcPts val="600"/>
              </a:spcBef>
              <a:spcAft>
                <a:spcPts val="800"/>
              </a:spcAft>
              <a:buNone/>
            </a:pPr>
            <a:r>
              <a:rPr lang="en-GB" sz="4000" spc="-33" dirty="0">
                <a:solidFill>
                  <a:srgbClr val="000000"/>
                </a:solidFill>
                <a:latin typeface="Glacial Indifference"/>
              </a:rPr>
              <a:t>Hannah and Lucas, both 17 have started having sex with each other. </a:t>
            </a:r>
          </a:p>
          <a:p>
            <a:pPr marL="406904" lvl="1" algn="just">
              <a:lnSpc>
                <a:spcPct val="115000"/>
              </a:lnSpc>
              <a:spcBef>
                <a:spcPts val="600"/>
              </a:spcBef>
              <a:spcAft>
                <a:spcPts val="800"/>
              </a:spcAft>
              <a:buNone/>
            </a:pPr>
            <a:r>
              <a:rPr lang="en-GB" sz="4000" spc="-33" dirty="0">
                <a:solidFill>
                  <a:srgbClr val="000000"/>
                </a:solidFill>
                <a:latin typeface="Glacial Indifference"/>
              </a:rPr>
              <a:t>They have been using condoms, but Hannah wants to start using a hormonal method.  She tells Lucas, </a:t>
            </a:r>
            <a:r>
              <a:rPr lang="en-GB" sz="4000" i="1" spc="-33" dirty="0">
                <a:solidFill>
                  <a:srgbClr val="000000"/>
                </a:solidFill>
                <a:latin typeface="Glacial Indifference"/>
              </a:rPr>
              <a:t>“I’m worried about how much it might cost and remembering to take a pill every day”. </a:t>
            </a:r>
          </a:p>
          <a:p>
            <a:pPr marL="406904" lvl="1" algn="just">
              <a:lnSpc>
                <a:spcPct val="115000"/>
              </a:lnSpc>
              <a:spcBef>
                <a:spcPts val="600"/>
              </a:spcBef>
              <a:spcAft>
                <a:spcPts val="800"/>
              </a:spcAft>
              <a:buNone/>
            </a:pPr>
            <a:r>
              <a:rPr lang="en-GB" sz="4000" spc="-33" dirty="0">
                <a:solidFill>
                  <a:srgbClr val="000000"/>
                </a:solidFill>
                <a:latin typeface="Glacial Indifference"/>
              </a:rPr>
              <a:t>Lucas knows that contraception on the Isle of Man is free and says,</a:t>
            </a:r>
            <a:r>
              <a:rPr lang="en-GB" sz="4000" i="1" spc="-33" dirty="0">
                <a:solidFill>
                  <a:srgbClr val="000000"/>
                </a:solidFill>
                <a:latin typeface="Glacial Indifference"/>
              </a:rPr>
              <a:t> "I can set a daily alarm on my phone to remind you to take it."</a:t>
            </a:r>
            <a:r>
              <a:rPr lang="en-GB" sz="4000" spc="-33" dirty="0">
                <a:solidFill>
                  <a:srgbClr val="000000"/>
                </a:solidFill>
                <a:latin typeface="Glacial Indifference"/>
              </a:rPr>
              <a:t> </a:t>
            </a:r>
          </a:p>
          <a:p>
            <a:pPr marL="406904" lvl="1" algn="just">
              <a:lnSpc>
                <a:spcPct val="115000"/>
              </a:lnSpc>
              <a:spcBef>
                <a:spcPts val="600"/>
              </a:spcBef>
              <a:spcAft>
                <a:spcPts val="800"/>
              </a:spcAft>
              <a:buNone/>
            </a:pPr>
            <a:r>
              <a:rPr lang="en-GB" sz="4000" spc="-33" dirty="0">
                <a:solidFill>
                  <a:srgbClr val="000000"/>
                </a:solidFill>
                <a:latin typeface="Glacial Indifference"/>
              </a:rPr>
              <a:t>Hannah appreciates the shared responsibility and wants to thank him.</a:t>
            </a:r>
          </a:p>
          <a:p>
            <a:pPr marL="406904" lvl="1" algn="just">
              <a:lnSpc>
                <a:spcPct val="115000"/>
              </a:lnSpc>
              <a:spcBef>
                <a:spcPts val="600"/>
              </a:spcBef>
              <a:spcAft>
                <a:spcPts val="800"/>
              </a:spcAft>
              <a:buNone/>
            </a:pPr>
            <a:r>
              <a:rPr lang="en-GB" sz="4000" b="1" spc="-33" dirty="0">
                <a:solidFill>
                  <a:srgbClr val="000000"/>
                </a:solidFill>
                <a:latin typeface="Glacial Indifference"/>
              </a:rPr>
              <a:t>Are you brave enough to accept the challenge?</a:t>
            </a:r>
            <a:endParaRPr lang="en-GB" sz="4000" spc="-33" dirty="0">
              <a:solidFill>
                <a:srgbClr val="000000"/>
              </a:solidFill>
              <a:latin typeface="Glacial Indifference"/>
            </a:endParaRPr>
          </a:p>
        </p:txBody>
      </p:sp>
    </p:spTree>
    <p:extLst>
      <p:ext uri="{BB962C8B-B14F-4D97-AF65-F5344CB8AC3E}">
        <p14:creationId xmlns:p14="http://schemas.microsoft.com/office/powerpoint/2010/main" val="192491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CF4ADCA6-C626-6103-A297-B4A94DA9BA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0D376B7-978C-42A8-38F2-10325326AE87}"/>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5A3723CA-A9A1-6FEE-A29B-83C5FAFEC70D}"/>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80644AB-2BD4-1F3C-C8AA-B338909316B0}"/>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E0DB4232-B10C-B981-FE5F-91F6154BE032}"/>
              </a:ext>
            </a:extLst>
          </p:cNvPr>
          <p:cNvSpPr txBox="1"/>
          <p:nvPr/>
        </p:nvSpPr>
        <p:spPr>
          <a:xfrm>
            <a:off x="1371600" y="1257300"/>
            <a:ext cx="13106400" cy="891526"/>
          </a:xfrm>
          <a:prstGeom prst="rect">
            <a:avLst/>
          </a:prstGeom>
        </p:spPr>
        <p:txBody>
          <a:bodyPr wrap="square" lIns="0" tIns="0" rIns="0" bIns="0" rtlCol="0" anchor="t">
            <a:spAutoFit/>
          </a:bodyPr>
          <a:lstStyle/>
          <a:p>
            <a:pPr>
              <a:lnSpc>
                <a:spcPts val="6451"/>
              </a:lnSpc>
            </a:pPr>
            <a:r>
              <a:rPr lang="en-US" sz="7062" dirty="0">
                <a:solidFill>
                  <a:srgbClr val="000000"/>
                </a:solidFill>
                <a:latin typeface="Bobby Jones Soft"/>
                <a:sym typeface="Bobby Jones Soft"/>
              </a:rPr>
              <a:t>The condom Failure</a:t>
            </a:r>
          </a:p>
        </p:txBody>
      </p:sp>
      <p:sp>
        <p:nvSpPr>
          <p:cNvPr id="6" name="TextBox 5">
            <a:extLst>
              <a:ext uri="{FF2B5EF4-FFF2-40B4-BE49-F238E27FC236}">
                <a16:creationId xmlns:a16="http://schemas.microsoft.com/office/drawing/2014/main" id="{0C78C848-AD38-002B-26E9-2E774E2E4004}"/>
              </a:ext>
            </a:extLst>
          </p:cNvPr>
          <p:cNvSpPr txBox="1"/>
          <p:nvPr/>
        </p:nvSpPr>
        <p:spPr>
          <a:xfrm>
            <a:off x="1371600" y="2226577"/>
            <a:ext cx="15392400" cy="7060394"/>
          </a:xfrm>
          <a:prstGeom prst="rect">
            <a:avLst/>
          </a:prstGeom>
          <a:noFill/>
        </p:spPr>
        <p:txBody>
          <a:bodyPr wrap="square">
            <a:spAutoFit/>
          </a:bodyPr>
          <a:lstStyle/>
          <a:p>
            <a:pPr>
              <a:lnSpc>
                <a:spcPct val="115000"/>
              </a:lnSpc>
              <a:spcAft>
                <a:spcPts val="600"/>
              </a:spcAft>
              <a:buNone/>
            </a:pPr>
            <a:r>
              <a:rPr lang="en-GB" sz="4800" spc="-33" dirty="0">
                <a:solidFill>
                  <a:srgbClr val="000000"/>
                </a:solidFill>
                <a:latin typeface="Glacial Indifference"/>
              </a:rPr>
              <a:t>Avery and Blake are both 15.  They have not been going out for very long, but they agree to have sex and use a condom.  </a:t>
            </a:r>
          </a:p>
          <a:p>
            <a:pPr>
              <a:lnSpc>
                <a:spcPct val="115000"/>
              </a:lnSpc>
              <a:spcAft>
                <a:spcPts val="600"/>
              </a:spcAft>
              <a:buNone/>
            </a:pPr>
            <a:r>
              <a:rPr lang="en-GB" sz="4800" spc="-33" dirty="0">
                <a:solidFill>
                  <a:srgbClr val="000000"/>
                </a:solidFill>
                <a:latin typeface="Glacial Indifference"/>
              </a:rPr>
              <a:t>During sex, Avery realises the condom has slid off his penis. Avery tells Blake, and they both immediately stop. </a:t>
            </a:r>
          </a:p>
          <a:p>
            <a:pPr>
              <a:lnSpc>
                <a:spcPct val="115000"/>
              </a:lnSpc>
              <a:spcAft>
                <a:spcPts val="600"/>
              </a:spcAft>
              <a:buNone/>
            </a:pPr>
            <a:r>
              <a:rPr lang="en-GB" sz="4800" spc="-33" dirty="0">
                <a:solidFill>
                  <a:srgbClr val="000000"/>
                </a:solidFill>
                <a:latin typeface="Glacial Indifference"/>
              </a:rPr>
              <a:t>They are very anxious and unsure what to do next, but it's late at night.</a:t>
            </a:r>
          </a:p>
          <a:p>
            <a:pPr>
              <a:lnSpc>
                <a:spcPct val="115000"/>
              </a:lnSpc>
              <a:spcAft>
                <a:spcPts val="600"/>
              </a:spcAft>
            </a:pPr>
            <a:r>
              <a:rPr lang="en-GB" sz="4800" b="1" spc="-33" dirty="0">
                <a:solidFill>
                  <a:srgbClr val="000000"/>
                </a:solidFill>
                <a:latin typeface="Glacial Indifference"/>
              </a:rPr>
              <a:t>Are you brave enough to accept the challenge?</a:t>
            </a:r>
            <a:endParaRPr lang="en-GB" sz="4800" spc="-33" dirty="0">
              <a:solidFill>
                <a:srgbClr val="000000"/>
              </a:solidFill>
              <a:latin typeface="Glacial Indifference"/>
            </a:endParaRPr>
          </a:p>
        </p:txBody>
      </p:sp>
    </p:spTree>
    <p:extLst>
      <p:ext uri="{BB962C8B-B14F-4D97-AF65-F5344CB8AC3E}">
        <p14:creationId xmlns:p14="http://schemas.microsoft.com/office/powerpoint/2010/main" val="384944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0DB26548-3447-5290-1AC4-8B6E7EDB9D3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6EAFB2E-D53D-E80A-89F5-21A6949F43C5}"/>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DEAD4541-A9CB-7FE4-6A3F-3B8C4FE9FCEC}"/>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AAEDA43F-4F4C-D66D-7A8D-0196F1BE81DE}"/>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7" name="TextBox 5">
            <a:extLst>
              <a:ext uri="{FF2B5EF4-FFF2-40B4-BE49-F238E27FC236}">
                <a16:creationId xmlns:a16="http://schemas.microsoft.com/office/drawing/2014/main" id="{0A0255E6-A446-7B30-23E8-50F96680DFE3}"/>
              </a:ext>
            </a:extLst>
          </p:cNvPr>
          <p:cNvSpPr txBox="1"/>
          <p:nvPr/>
        </p:nvSpPr>
        <p:spPr>
          <a:xfrm>
            <a:off x="9071086" y="3080255"/>
            <a:ext cx="6280852" cy="4393190"/>
          </a:xfrm>
          <a:prstGeom prst="rect">
            <a:avLst/>
          </a:prstGeom>
        </p:spPr>
        <p:txBody>
          <a:bodyPr wrap="square" lIns="0" tIns="0" rIns="0" bIns="0" rtlCol="0" anchor="t">
            <a:spAutoFit/>
          </a:bodyPr>
          <a:lstStyle/>
          <a:p>
            <a:pPr>
              <a:lnSpc>
                <a:spcPts val="6451"/>
              </a:lnSpc>
            </a:pPr>
            <a:r>
              <a:rPr lang="en-US" sz="11500" dirty="0">
                <a:solidFill>
                  <a:srgbClr val="000000"/>
                </a:solidFill>
                <a:latin typeface="Bobby Jones Soft"/>
                <a:sym typeface="Bobby Jones Soft"/>
              </a:rPr>
              <a:t>Trivia</a:t>
            </a:r>
          </a:p>
          <a:p>
            <a:pPr>
              <a:lnSpc>
                <a:spcPts val="6451"/>
              </a:lnSpc>
            </a:pPr>
            <a:endParaRPr lang="en-US" sz="11500" dirty="0">
              <a:solidFill>
                <a:srgbClr val="000000"/>
              </a:solidFill>
              <a:latin typeface="Bobby Jones Soft"/>
              <a:sym typeface="Bobby Jones Soft"/>
            </a:endParaRPr>
          </a:p>
          <a:p>
            <a:pPr>
              <a:lnSpc>
                <a:spcPts val="6451"/>
              </a:lnSpc>
            </a:pPr>
            <a:r>
              <a:rPr lang="en-US" sz="11500" dirty="0">
                <a:solidFill>
                  <a:srgbClr val="000000"/>
                </a:solidFill>
                <a:latin typeface="Bobby Jones Soft"/>
                <a:sym typeface="Bobby Jones Soft"/>
              </a:rPr>
              <a:t> lightning</a:t>
            </a:r>
          </a:p>
          <a:p>
            <a:pPr>
              <a:lnSpc>
                <a:spcPts val="6451"/>
              </a:lnSpc>
            </a:pPr>
            <a:endParaRPr lang="en-US" sz="11500" dirty="0">
              <a:solidFill>
                <a:srgbClr val="000000"/>
              </a:solidFill>
              <a:latin typeface="Bobby Jones Soft"/>
              <a:sym typeface="Bobby Jones Soft"/>
            </a:endParaRPr>
          </a:p>
          <a:p>
            <a:pPr>
              <a:lnSpc>
                <a:spcPts val="6451"/>
              </a:lnSpc>
            </a:pPr>
            <a:r>
              <a:rPr lang="en-US" sz="11500" dirty="0">
                <a:solidFill>
                  <a:srgbClr val="000000"/>
                </a:solidFill>
                <a:latin typeface="Bobby Jones Soft"/>
                <a:sym typeface="Bobby Jones Soft"/>
              </a:rPr>
              <a:t> round</a:t>
            </a:r>
          </a:p>
        </p:txBody>
      </p:sp>
      <p:pic>
        <p:nvPicPr>
          <p:cNvPr id="8" name="Picture 7" descr="Lightning on a dark background">
            <a:extLst>
              <a:ext uri="{FF2B5EF4-FFF2-40B4-BE49-F238E27FC236}">
                <a16:creationId xmlns:a16="http://schemas.microsoft.com/office/drawing/2014/main" id="{1D5DF7E2-9C2A-5B6F-58D1-F4D6067E00D6}"/>
              </a:ext>
            </a:extLst>
          </p:cNvPr>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354975" y="1524000"/>
            <a:ext cx="5415723" cy="7505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893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352A4D13-489A-BE63-D324-9C50283DA1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739B476-4F75-58BD-ACA4-276400663532}"/>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8BDE066F-408C-A9CF-885F-0CE39933699C}"/>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BF4415E3-AE41-FA29-08CC-A1F2FAA60ED6}"/>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DA7BB1A7-274E-9480-11B3-33C1C152CB69}"/>
              </a:ext>
            </a:extLst>
          </p:cNvPr>
          <p:cNvSpPr txBox="1"/>
          <p:nvPr/>
        </p:nvSpPr>
        <p:spPr>
          <a:xfrm>
            <a:off x="1219200" y="2933700"/>
            <a:ext cx="15392400" cy="2871684"/>
          </a:xfrm>
          <a:prstGeom prst="rect">
            <a:avLst/>
          </a:prstGeom>
          <a:noFill/>
        </p:spPr>
        <p:txBody>
          <a:bodyPr wrap="square">
            <a:spAutoFit/>
          </a:bodyPr>
          <a:lstStyle/>
          <a:p>
            <a:pPr algn="ctr">
              <a:lnSpc>
                <a:spcPct val="115000"/>
              </a:lnSpc>
              <a:spcAft>
                <a:spcPts val="600"/>
              </a:spcAft>
              <a:buNone/>
            </a:pPr>
            <a:r>
              <a:rPr lang="en-GB" sz="8000" spc="-33" dirty="0">
                <a:solidFill>
                  <a:srgbClr val="000000"/>
                </a:solidFill>
                <a:latin typeface="Bobby Jones Soft" panose="020B0604020202020204" charset="0"/>
              </a:rPr>
              <a:t>You can’t get pregnant the first time you have sex.</a:t>
            </a:r>
          </a:p>
        </p:txBody>
      </p:sp>
    </p:spTree>
    <p:extLst>
      <p:ext uri="{BB962C8B-B14F-4D97-AF65-F5344CB8AC3E}">
        <p14:creationId xmlns:p14="http://schemas.microsoft.com/office/powerpoint/2010/main" val="10955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55D0CCC7-AF45-2065-D857-D0768A1E40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3D71088-F25D-0BC1-EC2D-9EAA6943B521}"/>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B5F149A6-203A-F0C1-D32B-681743C896A6}"/>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639DE3BF-E060-AD4D-F2AD-7E82DD3852B9}"/>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41A44B87-FE4F-06B0-9D3B-A48C8C3DD493}"/>
              </a:ext>
            </a:extLst>
          </p:cNvPr>
          <p:cNvSpPr txBox="1"/>
          <p:nvPr/>
        </p:nvSpPr>
        <p:spPr>
          <a:xfrm>
            <a:off x="1219200" y="2933700"/>
            <a:ext cx="15392400" cy="2864310"/>
          </a:xfrm>
          <a:prstGeom prst="rect">
            <a:avLst/>
          </a:prstGeom>
          <a:noFill/>
        </p:spPr>
        <p:txBody>
          <a:bodyPr wrap="square">
            <a:spAutoFit/>
          </a:bodyPr>
          <a:lstStyle/>
          <a:p>
            <a:pPr algn="ctr">
              <a:lnSpc>
                <a:spcPct val="115000"/>
              </a:lnSpc>
              <a:spcAft>
                <a:spcPts val="600"/>
              </a:spcAft>
              <a:buNone/>
            </a:pPr>
            <a:r>
              <a:rPr lang="en-GB" sz="8000" dirty="0">
                <a:latin typeface="Bobby Jones Soft" panose="020B0604020202020204" charset="0"/>
              </a:rPr>
              <a:t>The pill protects against sexually transmitted infections (STIs)</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300709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C7E6D17E-FD53-2D6E-035C-AF9725CE8CC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C0161E6-0D7B-D041-26F2-A47108F9CC94}"/>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9D61F40B-C2FA-41E4-75DD-AFDECFA4C7F9}"/>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2DAF388D-4895-2FDF-2073-48D7524EAB6B}"/>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F1C6C011-1958-6E5B-43CC-5F1A15AA7CD3}"/>
              </a:ext>
            </a:extLst>
          </p:cNvPr>
          <p:cNvSpPr txBox="1"/>
          <p:nvPr/>
        </p:nvSpPr>
        <p:spPr>
          <a:xfrm>
            <a:off x="1219200" y="2933700"/>
            <a:ext cx="15392400" cy="2864310"/>
          </a:xfrm>
          <a:prstGeom prst="rect">
            <a:avLst/>
          </a:prstGeom>
          <a:noFill/>
        </p:spPr>
        <p:txBody>
          <a:bodyPr wrap="square">
            <a:spAutoFit/>
          </a:bodyPr>
          <a:lstStyle/>
          <a:p>
            <a:pPr algn="ctr">
              <a:lnSpc>
                <a:spcPct val="115000"/>
              </a:lnSpc>
              <a:spcAft>
                <a:spcPts val="600"/>
              </a:spcAft>
              <a:buNone/>
            </a:pPr>
            <a:r>
              <a:rPr lang="en-GB" sz="8000" dirty="0">
                <a:latin typeface="Bobby Jones Soft" panose="020B0604020202020204" charset="0"/>
              </a:rPr>
              <a:t>Contraceptive implants can last up to three years.</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149648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3335111" y="3112947"/>
            <a:ext cx="11617777" cy="1372235"/>
          </a:xfrm>
          <a:prstGeom prst="rect">
            <a:avLst/>
          </a:prstGeom>
        </p:spPr>
        <p:txBody>
          <a:bodyPr lIns="0" tIns="0" rIns="0" bIns="0" rtlCol="0" anchor="t">
            <a:spAutoFit/>
          </a:bodyPr>
          <a:lstStyle/>
          <a:p>
            <a:pPr algn="ctr">
              <a:lnSpc>
                <a:spcPts val="10354"/>
              </a:lnSpc>
            </a:pPr>
            <a:r>
              <a:rPr lang="en-US" sz="9850" dirty="0">
                <a:solidFill>
                  <a:srgbClr val="000000"/>
                </a:solidFill>
                <a:latin typeface="Bobby Jones Soft"/>
                <a:sym typeface="Bobby Jones Soft"/>
              </a:rPr>
              <a:t>Contraception</a:t>
            </a:r>
            <a:endParaRPr lang="en-US" sz="9850" dirty="0"/>
          </a:p>
        </p:txBody>
      </p:sp>
      <p:sp>
        <p:nvSpPr>
          <p:cNvPr id="7" name="TextBox 7"/>
          <p:cNvSpPr txBox="1"/>
          <p:nvPr/>
        </p:nvSpPr>
        <p:spPr>
          <a:xfrm>
            <a:off x="4407766" y="5210175"/>
            <a:ext cx="9477119" cy="695325"/>
          </a:xfrm>
          <a:prstGeom prst="rect">
            <a:avLst/>
          </a:prstGeom>
        </p:spPr>
        <p:txBody>
          <a:bodyPr lIns="0" tIns="0" rIns="0" bIns="0" rtlCol="0" anchor="t">
            <a:spAutoFit/>
          </a:bodyPr>
          <a:lstStyle/>
          <a:p>
            <a:pPr algn="ctr">
              <a:lnSpc>
                <a:spcPts val="5250"/>
              </a:lnSpc>
            </a:pPr>
            <a:r>
              <a:rPr lang="en-US" sz="5000">
                <a:solidFill>
                  <a:srgbClr val="000000"/>
                </a:solidFill>
                <a:latin typeface="Glacial Indifference"/>
                <a:ea typeface="Glacial Indifference"/>
                <a:cs typeface="Glacial Indifference"/>
                <a:sym typeface="Glacial Indifference"/>
              </a:rPr>
              <a:t>YEAR 10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6517F70D-F7FB-45BD-E026-1AF15B1FE7E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863A13A-077A-759A-142A-A3FD5FF92C2D}"/>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00177381-DCB7-D320-8CA5-DAB7556A0017}"/>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36B73B4B-CBB2-82EF-4A10-56A1C56F31EF}"/>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9C1797B2-89A2-5148-EA03-E7EE6765B87A}"/>
              </a:ext>
            </a:extLst>
          </p:cNvPr>
          <p:cNvSpPr txBox="1"/>
          <p:nvPr/>
        </p:nvSpPr>
        <p:spPr>
          <a:xfrm>
            <a:off x="1219200" y="2933700"/>
            <a:ext cx="15392400" cy="2864310"/>
          </a:xfrm>
          <a:prstGeom prst="rect">
            <a:avLst/>
          </a:prstGeom>
          <a:noFill/>
        </p:spPr>
        <p:txBody>
          <a:bodyPr wrap="square">
            <a:spAutoFit/>
          </a:bodyPr>
          <a:lstStyle/>
          <a:p>
            <a:pPr algn="ctr">
              <a:lnSpc>
                <a:spcPct val="115000"/>
              </a:lnSpc>
              <a:spcAft>
                <a:spcPts val="600"/>
              </a:spcAft>
              <a:buNone/>
            </a:pPr>
            <a:r>
              <a:rPr lang="en-GB" sz="8000" dirty="0">
                <a:latin typeface="Bobby Jones Soft" panose="020B0604020202020204" charset="0"/>
              </a:rPr>
              <a:t>Only women are responsible for contraception.</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276402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1E689185-C58E-3928-5350-215304B0885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32C2F90-16EC-25EC-9870-B198508E07F2}"/>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168ED4F6-B8C3-BE49-0E0E-589340730041}"/>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A73CE1FD-F897-7EBA-6046-0BAD0E224972}"/>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88865CB6-DE77-5E23-AADC-641299EC0A8E}"/>
              </a:ext>
            </a:extLst>
          </p:cNvPr>
          <p:cNvSpPr txBox="1"/>
          <p:nvPr/>
        </p:nvSpPr>
        <p:spPr>
          <a:xfrm>
            <a:off x="1219200" y="2933700"/>
            <a:ext cx="15392400" cy="4287456"/>
          </a:xfrm>
          <a:prstGeom prst="rect">
            <a:avLst/>
          </a:prstGeom>
          <a:noFill/>
        </p:spPr>
        <p:txBody>
          <a:bodyPr wrap="square">
            <a:spAutoFit/>
          </a:bodyPr>
          <a:lstStyle/>
          <a:p>
            <a:pPr algn="ctr">
              <a:lnSpc>
                <a:spcPct val="115000"/>
              </a:lnSpc>
              <a:spcAft>
                <a:spcPts val="600"/>
              </a:spcAft>
              <a:buNone/>
            </a:pPr>
            <a:r>
              <a:rPr lang="en-GB" sz="8000" dirty="0">
                <a:latin typeface="Bobby Jones Soft" panose="020B0604020202020204" charset="0"/>
              </a:rPr>
              <a:t>You don’t need to get tested, because you can always tell if you have an </a:t>
            </a:r>
            <a:r>
              <a:rPr lang="en-GB" sz="8000" dirty="0" err="1">
                <a:latin typeface="Bobby Jones Soft" panose="020B0604020202020204" charset="0"/>
              </a:rPr>
              <a:t>sti</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197460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45306CB1-E41C-3B34-7258-58ABCD769CD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3450AC1-99D3-6538-3FD0-6AE9555FA455}"/>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8418AA6E-2850-7E95-BD0F-75EAD6A22FC4}"/>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A0483C5C-4895-1710-BC22-34F5AC6757ED}"/>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91AF2971-D464-31EA-3978-F03998FDACE6}"/>
              </a:ext>
            </a:extLst>
          </p:cNvPr>
          <p:cNvSpPr txBox="1"/>
          <p:nvPr/>
        </p:nvSpPr>
        <p:spPr>
          <a:xfrm>
            <a:off x="1219200" y="2933700"/>
            <a:ext cx="15392400" cy="2871684"/>
          </a:xfrm>
          <a:prstGeom prst="rect">
            <a:avLst/>
          </a:prstGeom>
          <a:noFill/>
        </p:spPr>
        <p:txBody>
          <a:bodyPr wrap="square">
            <a:spAutoFit/>
          </a:bodyPr>
          <a:lstStyle/>
          <a:p>
            <a:pPr algn="ctr">
              <a:lnSpc>
                <a:spcPct val="115000"/>
              </a:lnSpc>
              <a:spcAft>
                <a:spcPts val="600"/>
              </a:spcAft>
              <a:buNone/>
            </a:pPr>
            <a:r>
              <a:rPr lang="en-GB" sz="8000" dirty="0">
                <a:latin typeface="Bobby Jones Soft" panose="020B0604020202020204" charset="0"/>
              </a:rPr>
              <a:t>The contraceptive pill must be taken regularly to be effective.</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2682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3611B0BE-CD35-776D-CADA-6ED42AA1AF0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F8F2EB-C23E-85ED-08BB-E3010C09A9DC}"/>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76F75C1D-C279-B136-2220-374D1FF57037}"/>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E89873A-3ED3-4749-856F-AAD123B62E74}"/>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99A5EB9C-B95D-2F05-00A4-6384C4043F7A}"/>
              </a:ext>
            </a:extLst>
          </p:cNvPr>
          <p:cNvSpPr txBox="1"/>
          <p:nvPr/>
        </p:nvSpPr>
        <p:spPr>
          <a:xfrm>
            <a:off x="1219200" y="2933700"/>
            <a:ext cx="15392400" cy="2871684"/>
          </a:xfrm>
          <a:prstGeom prst="rect">
            <a:avLst/>
          </a:prstGeom>
          <a:noFill/>
        </p:spPr>
        <p:txBody>
          <a:bodyPr wrap="square">
            <a:spAutoFit/>
          </a:bodyPr>
          <a:lstStyle/>
          <a:p>
            <a:pPr algn="ctr">
              <a:lnSpc>
                <a:spcPct val="115000"/>
              </a:lnSpc>
              <a:spcAft>
                <a:spcPts val="600"/>
              </a:spcAft>
              <a:buNone/>
            </a:pPr>
            <a:r>
              <a:rPr lang="en-GB" sz="8000" dirty="0">
                <a:latin typeface="Bobby Jones Soft" panose="020B0604020202020204" charset="0"/>
              </a:rPr>
              <a:t>Using two condoms at the same time doubles the protection.</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236529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1C9F1A36-BA65-2491-430C-DBBF788777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61627A7-1C98-DB5C-2FB2-A90808D54C59}"/>
              </a:ext>
            </a:extLst>
          </p:cNvPr>
          <p:cNvGrpSpPr/>
          <p:nvPr/>
        </p:nvGrpSpPr>
        <p:grpSpPr>
          <a:xfrm>
            <a:off x="635674" y="550234"/>
            <a:ext cx="17016652" cy="9186533"/>
            <a:chOff x="0" y="0"/>
            <a:chExt cx="6253988" cy="3376250"/>
          </a:xfrm>
        </p:grpSpPr>
        <p:sp>
          <p:nvSpPr>
            <p:cNvPr id="3" name="Freeform 3">
              <a:extLst>
                <a:ext uri="{FF2B5EF4-FFF2-40B4-BE49-F238E27FC236}">
                  <a16:creationId xmlns:a16="http://schemas.microsoft.com/office/drawing/2014/main" id="{20C02026-1B5F-D6CE-27F8-A5A9190F526C}"/>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A3BF69F-A78B-375F-94C9-691099959E80}"/>
                </a:ext>
              </a:extLst>
            </p:cNvPr>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TextBox 5">
            <a:extLst>
              <a:ext uri="{FF2B5EF4-FFF2-40B4-BE49-F238E27FC236}">
                <a16:creationId xmlns:a16="http://schemas.microsoft.com/office/drawing/2014/main" id="{6873EDAB-FD55-89E5-F22E-C6EDD51A9494}"/>
              </a:ext>
            </a:extLst>
          </p:cNvPr>
          <p:cNvSpPr txBox="1"/>
          <p:nvPr/>
        </p:nvSpPr>
        <p:spPr>
          <a:xfrm>
            <a:off x="1219200" y="2933700"/>
            <a:ext cx="15392400" cy="2871684"/>
          </a:xfrm>
          <a:prstGeom prst="rect">
            <a:avLst/>
          </a:prstGeom>
          <a:noFill/>
        </p:spPr>
        <p:txBody>
          <a:bodyPr wrap="square">
            <a:spAutoFit/>
          </a:bodyPr>
          <a:lstStyle/>
          <a:p>
            <a:pPr algn="ctr">
              <a:lnSpc>
                <a:spcPct val="115000"/>
              </a:lnSpc>
              <a:spcAft>
                <a:spcPts val="600"/>
              </a:spcAft>
              <a:buNone/>
            </a:pPr>
            <a:r>
              <a:rPr lang="en-GB" sz="8000" dirty="0" err="1">
                <a:latin typeface="Bobby Jones Soft" panose="020B0604020202020204" charset="0"/>
              </a:rPr>
              <a:t>Stis</a:t>
            </a:r>
            <a:r>
              <a:rPr lang="en-GB" sz="8000" dirty="0">
                <a:latin typeface="Bobby Jones Soft" panose="020B0604020202020204" charset="0"/>
              </a:rPr>
              <a:t> are only spread through vaginal sex</a:t>
            </a:r>
            <a:endParaRPr lang="en-GB" sz="8000" spc="-33" dirty="0">
              <a:solidFill>
                <a:srgbClr val="000000"/>
              </a:solidFill>
              <a:latin typeface="Bobby Jones Soft" panose="020B0604020202020204" charset="0"/>
            </a:endParaRPr>
          </a:p>
        </p:txBody>
      </p:sp>
    </p:spTree>
    <p:extLst>
      <p:ext uri="{BB962C8B-B14F-4D97-AF65-F5344CB8AC3E}">
        <p14:creationId xmlns:p14="http://schemas.microsoft.com/office/powerpoint/2010/main" val="13901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A3E4B1DD-F863-B844-0D4A-63BED98DE4F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D2575DB-2F05-895E-9360-9436C5584BDD}"/>
              </a:ext>
            </a:extLst>
          </p:cNvPr>
          <p:cNvGrpSpPr/>
          <p:nvPr/>
        </p:nvGrpSpPr>
        <p:grpSpPr>
          <a:xfrm>
            <a:off x="394500" y="-1083886"/>
            <a:ext cx="17485452" cy="10820652"/>
            <a:chOff x="0" y="-28575"/>
            <a:chExt cx="6426282" cy="3976824"/>
          </a:xfrm>
        </p:grpSpPr>
        <p:sp>
          <p:nvSpPr>
            <p:cNvPr id="3" name="Freeform 3">
              <a:extLst>
                <a:ext uri="{FF2B5EF4-FFF2-40B4-BE49-F238E27FC236}">
                  <a16:creationId xmlns:a16="http://schemas.microsoft.com/office/drawing/2014/main" id="{F23CADD3-D89F-59B7-570A-2DB3B25B187D}"/>
                </a:ext>
              </a:extLst>
            </p:cNvPr>
            <p:cNvSpPr/>
            <p:nvPr/>
          </p:nvSpPr>
          <p:spPr>
            <a:xfrm>
              <a:off x="172294" y="571999"/>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D20D4785-549F-0D1D-9129-FA9E808249A3}"/>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5">
            <a:extLst>
              <a:ext uri="{FF2B5EF4-FFF2-40B4-BE49-F238E27FC236}">
                <a16:creationId xmlns:a16="http://schemas.microsoft.com/office/drawing/2014/main" id="{D335DEE8-4803-7F04-F85B-2265064B7A09}"/>
              </a:ext>
            </a:extLst>
          </p:cNvPr>
          <p:cNvSpPr txBox="1"/>
          <p:nvPr/>
        </p:nvSpPr>
        <p:spPr>
          <a:xfrm>
            <a:off x="1605705" y="1427165"/>
            <a:ext cx="9710017" cy="891526"/>
          </a:xfrm>
          <a:prstGeom prst="rect">
            <a:avLst/>
          </a:prstGeom>
        </p:spPr>
        <p:txBody>
          <a:bodyPr lIns="0" tIns="0" rIns="0" bIns="0" rtlCol="0" anchor="t">
            <a:spAutoFit/>
          </a:bodyPr>
          <a:lstStyle/>
          <a:p>
            <a:pPr>
              <a:lnSpc>
                <a:spcPts val="6451"/>
              </a:lnSpc>
            </a:pPr>
            <a:r>
              <a:rPr lang="en-US" sz="7062" dirty="0">
                <a:solidFill>
                  <a:srgbClr val="000000"/>
                </a:solidFill>
                <a:latin typeface="Bobby Jones Soft"/>
                <a:sym typeface="Bobby Jones Soft"/>
              </a:rPr>
              <a:t>DO IT NOW Re-Review </a:t>
            </a:r>
          </a:p>
        </p:txBody>
      </p:sp>
      <p:sp>
        <p:nvSpPr>
          <p:cNvPr id="5" name="TextBox 4">
            <a:extLst>
              <a:ext uri="{FF2B5EF4-FFF2-40B4-BE49-F238E27FC236}">
                <a16:creationId xmlns:a16="http://schemas.microsoft.com/office/drawing/2014/main" id="{27898375-0684-DAF8-CFE8-B09AE01CF851}"/>
              </a:ext>
            </a:extLst>
          </p:cNvPr>
          <p:cNvSpPr txBox="1"/>
          <p:nvPr/>
        </p:nvSpPr>
        <p:spPr>
          <a:xfrm>
            <a:off x="1586655" y="2356791"/>
            <a:ext cx="11976945" cy="7201972"/>
          </a:xfrm>
          <a:prstGeom prst="rect">
            <a:avLst/>
          </a:prstGeom>
          <a:noFill/>
        </p:spPr>
        <p:txBody>
          <a:bodyPr wrap="square" rtlCol="0">
            <a:spAutoFit/>
          </a:bodyPr>
          <a:lstStyle/>
          <a:p>
            <a:r>
              <a:rPr lang="en-GB" sz="6600" dirty="0">
                <a:latin typeface="Glacial Indifference" panose="020B0604020202020204" charset="0"/>
              </a:rPr>
              <a:t>Have your answers to the “do it now” task changed at all? If so, how?</a:t>
            </a:r>
          </a:p>
          <a:p>
            <a:endParaRPr lang="en-GB" sz="6600" dirty="0">
              <a:latin typeface="Glacial Indifference" panose="020B0604020202020204" charset="0"/>
            </a:endParaRPr>
          </a:p>
          <a:p>
            <a:r>
              <a:rPr lang="en-GB" sz="6600" dirty="0">
                <a:latin typeface="Glacial Indifference" panose="020B0604020202020204" charset="0"/>
              </a:rPr>
              <a:t>As a class, can we come up with 3 key messages about contraception?</a:t>
            </a:r>
          </a:p>
        </p:txBody>
      </p:sp>
      <p:sp>
        <p:nvSpPr>
          <p:cNvPr id="9" name="Freeform 6">
            <a:extLst>
              <a:ext uri="{FF2B5EF4-FFF2-40B4-BE49-F238E27FC236}">
                <a16:creationId xmlns:a16="http://schemas.microsoft.com/office/drawing/2014/main" id="{4B272B70-59D3-EC5D-FC36-E20AC9896FF1}"/>
              </a:ext>
            </a:extLst>
          </p:cNvPr>
          <p:cNvSpPr/>
          <p:nvPr/>
        </p:nvSpPr>
        <p:spPr>
          <a:xfrm rot="-316112">
            <a:off x="13457053" y="2032513"/>
            <a:ext cx="4098747" cy="5721601"/>
          </a:xfrm>
          <a:custGeom>
            <a:avLst/>
            <a:gdLst/>
            <a:ahLst/>
            <a:cxnLst/>
            <a:rect l="l" t="t" r="r" b="b"/>
            <a:pathLst>
              <a:path w="4098747" h="5721601">
                <a:moveTo>
                  <a:pt x="0" y="0"/>
                </a:moveTo>
                <a:lnTo>
                  <a:pt x="4098747" y="0"/>
                </a:lnTo>
                <a:lnTo>
                  <a:pt x="4098747" y="5721600"/>
                </a:lnTo>
                <a:lnTo>
                  <a:pt x="0" y="5721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354278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marR="0" lvl="0" indent="0" algn="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199971" y="3163644"/>
            <a:ext cx="4374135" cy="4830872"/>
          </a:xfrm>
          <a:custGeom>
            <a:avLst/>
            <a:gdLst/>
            <a:ahLst/>
            <a:cxnLst/>
            <a:rect l="l" t="t" r="r" b="b"/>
            <a:pathLst>
              <a:path w="4374135" h="4830872">
                <a:moveTo>
                  <a:pt x="0" y="0"/>
                </a:moveTo>
                <a:lnTo>
                  <a:pt x="4374135" y="0"/>
                </a:lnTo>
                <a:lnTo>
                  <a:pt x="4374135" y="4830872"/>
                </a:lnTo>
                <a:lnTo>
                  <a:pt x="0" y="4830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6403153" y="3003662"/>
            <a:ext cx="10584306" cy="1690436"/>
          </a:xfrm>
          <a:prstGeom prst="rect">
            <a:avLst/>
          </a:prstGeom>
        </p:spPr>
        <p:txBody>
          <a:bodyPr lIns="0" tIns="0" rIns="0" bIns="0" rtlCol="0" anchor="t">
            <a:spAutoFit/>
          </a:bodyPr>
          <a:lstStyle/>
          <a:p>
            <a:pPr marL="0" marR="0" lvl="0" indent="0" algn="just" defTabSz="914400" rtl="0" eaLnBrk="1" fontAlgn="auto" latinLnBrk="0" hangingPunct="1">
              <a:lnSpc>
                <a:spcPts val="6548"/>
              </a:lnSpc>
              <a:spcBef>
                <a:spcPts val="0"/>
              </a:spcBef>
              <a:spcAft>
                <a:spcPts val="0"/>
              </a:spcAft>
              <a:buClrTx/>
              <a:buSzTx/>
              <a:buFontTx/>
              <a:buNone/>
              <a:tabLst/>
              <a:defRPr/>
            </a:pPr>
            <a:r>
              <a:rPr kumimoji="0" lang="en-US" sz="6236" b="0" i="0" u="none" strike="noStrike" kern="1200" cap="none" spc="0" normalizeH="0" baseline="0" noProof="0" dirty="0">
                <a:ln>
                  <a:noFill/>
                </a:ln>
                <a:solidFill>
                  <a:srgbClr val="000000"/>
                </a:solidFill>
                <a:effectLst/>
                <a:uLnTx/>
                <a:uFillTx/>
                <a:latin typeface="Glacial Indifference" panose="020B0604020202020204" charset="0"/>
                <a:ea typeface="Glacial Indifference"/>
                <a:cs typeface="Glacial Indifference"/>
                <a:sym typeface="Glacial Indifference"/>
              </a:rPr>
              <a:t>Let’s </a:t>
            </a:r>
            <a:r>
              <a:rPr kumimoji="0" lang="en-US" sz="6236" b="1" i="0" u="none" strike="noStrike" kern="1200" cap="none" spc="0" normalizeH="0" baseline="0" noProof="0" dirty="0">
                <a:ln>
                  <a:noFill/>
                </a:ln>
                <a:solidFill>
                  <a:srgbClr val="FF3131"/>
                </a:solidFill>
                <a:effectLst/>
                <a:uLnTx/>
                <a:uFillTx/>
                <a:latin typeface="Glacial Indifference" panose="020B0604020202020204" charset="0"/>
                <a:ea typeface="Glacial Indifference Bold"/>
                <a:cs typeface="Glacial Indifference Bold"/>
                <a:sym typeface="Glacial Indifference Bold"/>
              </a:rPr>
              <a:t>ASK</a:t>
            </a:r>
            <a:r>
              <a:rPr kumimoji="0" lang="en-US" sz="6236" b="0" i="0" u="none" strike="noStrike" kern="1200" cap="none" spc="0" normalizeH="0" baseline="0" noProof="0" dirty="0">
                <a:ln>
                  <a:noFill/>
                </a:ln>
                <a:solidFill>
                  <a:srgbClr val="000000"/>
                </a:solidFill>
                <a:effectLst/>
                <a:uLnTx/>
                <a:uFillTx/>
                <a:latin typeface="Glacial Indifference" panose="020B0604020202020204" charset="0"/>
                <a:ea typeface="Glacial Indifference"/>
                <a:cs typeface="Glacial Indifference"/>
                <a:sym typeface="Glacial Indifference"/>
              </a:rPr>
              <a:t> ourselves - what are we taking from today’s lesson?</a:t>
            </a:r>
          </a:p>
        </p:txBody>
      </p:sp>
      <p:sp>
        <p:nvSpPr>
          <p:cNvPr id="7" name="TextBox 7"/>
          <p:cNvSpPr txBox="1"/>
          <p:nvPr/>
        </p:nvSpPr>
        <p:spPr>
          <a:xfrm>
            <a:off x="635674" y="1114425"/>
            <a:ext cx="6099297" cy="1003031"/>
          </a:xfrm>
          <a:prstGeom prst="rect">
            <a:avLst/>
          </a:prstGeom>
        </p:spPr>
        <p:txBody>
          <a:bodyPr lIns="0" tIns="0" rIns="0" bIns="0" rtlCol="0" anchor="t">
            <a:spAutoFit/>
          </a:bodyPr>
          <a:lstStyle/>
          <a:p>
            <a:pPr marL="0" marR="0" lvl="0" indent="0" algn="ctr" defTabSz="914400" rtl="0" eaLnBrk="1" fontAlgn="auto" latinLnBrk="0" hangingPunct="1">
              <a:lnSpc>
                <a:spcPts val="7842"/>
              </a:lnSpc>
              <a:spcBef>
                <a:spcPts val="0"/>
              </a:spcBef>
              <a:spcAft>
                <a:spcPts val="0"/>
              </a:spcAft>
              <a:buClrTx/>
              <a:buSzTx/>
              <a:buFontTx/>
              <a:buNone/>
              <a:tabLst/>
              <a:defRPr/>
            </a:pPr>
            <a:r>
              <a:rPr kumimoji="0" lang="en-US" sz="7468" b="0" i="0" u="none" strike="noStrike" kern="1200" cap="none" spc="0" normalizeH="0" baseline="0" noProof="0" dirty="0">
                <a:ln>
                  <a:noFill/>
                </a:ln>
                <a:solidFill>
                  <a:srgbClr val="000000"/>
                </a:solidFill>
                <a:effectLst/>
                <a:uLnTx/>
                <a:uFillTx/>
                <a:latin typeface="Glacial Indifference" panose="020B0604020202020204" charset="0"/>
                <a:ea typeface="Bobby Jones Soft"/>
                <a:cs typeface="Bobby Jones Soft"/>
                <a:sym typeface="Bobby Jones Soft"/>
              </a:rPr>
              <a:t>REFLECTION</a:t>
            </a:r>
          </a:p>
        </p:txBody>
      </p:sp>
      <p:sp>
        <p:nvSpPr>
          <p:cNvPr id="8" name="TextBox 8"/>
          <p:cNvSpPr txBox="1"/>
          <p:nvPr/>
        </p:nvSpPr>
        <p:spPr>
          <a:xfrm>
            <a:off x="8982110" y="5844974"/>
            <a:ext cx="4270301" cy="2149542"/>
          </a:xfrm>
          <a:prstGeom prst="rect">
            <a:avLst/>
          </a:prstGeom>
        </p:spPr>
        <p:txBody>
          <a:bodyPr lIns="0" tIns="0" rIns="0" bIns="0" rtlCol="0" anchor="t">
            <a:spAutoFit/>
          </a:bodyPr>
          <a:lstStyle/>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dirty="0">
                <a:ln>
                  <a:noFill/>
                </a:ln>
                <a:solidFill>
                  <a:srgbClr val="FF3131"/>
                </a:solidFill>
                <a:effectLst/>
                <a:uLnTx/>
                <a:uFillTx/>
                <a:latin typeface="Glacial Indifference" panose="020B0604020202020204" charset="0"/>
                <a:ea typeface="Glacial Indifference Bold"/>
                <a:cs typeface="Glacial Indifference Bold"/>
                <a:sym typeface="Glacial Indifference Bold"/>
              </a:rPr>
              <a:t>A</a:t>
            </a:r>
            <a:r>
              <a:rPr kumimoji="0" lang="en-US" sz="5336" b="0" i="0" u="none" strike="noStrike" kern="1200" cap="none" spc="0" normalizeH="0" baseline="0" noProof="0" dirty="0">
                <a:ln>
                  <a:noFill/>
                </a:ln>
                <a:solidFill>
                  <a:srgbClr val="000000"/>
                </a:solidFill>
                <a:effectLst/>
                <a:uLnTx/>
                <a:uFillTx/>
                <a:latin typeface="Glacial Indifference" panose="020B0604020202020204" charset="0"/>
                <a:ea typeface="Glacial Indifference"/>
                <a:cs typeface="Glacial Indifference"/>
                <a:sym typeface="Glacial Indifference"/>
              </a:rPr>
              <a:t>ttributes?</a:t>
            </a:r>
          </a:p>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dirty="0">
                <a:ln>
                  <a:noFill/>
                </a:ln>
                <a:solidFill>
                  <a:srgbClr val="FF3131"/>
                </a:solidFill>
                <a:effectLst/>
                <a:uLnTx/>
                <a:uFillTx/>
                <a:latin typeface="Glacial Indifference" panose="020B0604020202020204" charset="0"/>
                <a:ea typeface="Glacial Indifference Bold"/>
                <a:cs typeface="Glacial Indifference Bold"/>
                <a:sym typeface="Glacial Indifference Bold"/>
              </a:rPr>
              <a:t>S</a:t>
            </a:r>
            <a:r>
              <a:rPr kumimoji="0" lang="en-US" sz="5336" b="0" i="0" u="none" strike="noStrike" kern="1200" cap="none" spc="0" normalizeH="0" baseline="0" noProof="0" dirty="0">
                <a:ln>
                  <a:noFill/>
                </a:ln>
                <a:solidFill>
                  <a:srgbClr val="000000"/>
                </a:solidFill>
                <a:effectLst/>
                <a:uLnTx/>
                <a:uFillTx/>
                <a:latin typeface="Glacial Indifference" panose="020B0604020202020204" charset="0"/>
                <a:ea typeface="Glacial Indifference"/>
                <a:cs typeface="Glacial Indifference"/>
                <a:sym typeface="Glacial Indifference"/>
              </a:rPr>
              <a:t>kills?</a:t>
            </a:r>
          </a:p>
          <a:p>
            <a:pPr marL="0" marR="0" lvl="0" indent="0" algn="just" defTabSz="914400" rtl="0" eaLnBrk="1" fontAlgn="auto" latinLnBrk="0" hangingPunct="1">
              <a:lnSpc>
                <a:spcPts val="5603"/>
              </a:lnSpc>
              <a:spcBef>
                <a:spcPts val="0"/>
              </a:spcBef>
              <a:spcAft>
                <a:spcPts val="0"/>
              </a:spcAft>
              <a:buClrTx/>
              <a:buSzTx/>
              <a:buFontTx/>
              <a:buNone/>
              <a:tabLst/>
              <a:defRPr/>
            </a:pPr>
            <a:r>
              <a:rPr kumimoji="0" lang="en-US" sz="5336" b="1" i="0" u="none" strike="noStrike" kern="1200" cap="none" spc="0" normalizeH="0" baseline="0" noProof="0" dirty="0">
                <a:ln>
                  <a:noFill/>
                </a:ln>
                <a:solidFill>
                  <a:srgbClr val="FF3131"/>
                </a:solidFill>
                <a:effectLst/>
                <a:uLnTx/>
                <a:uFillTx/>
                <a:latin typeface="Glacial Indifference" panose="020B0604020202020204" charset="0"/>
                <a:ea typeface="Glacial Indifference Bold"/>
                <a:cs typeface="Glacial Indifference Bold"/>
                <a:sym typeface="Glacial Indifference Bold"/>
              </a:rPr>
              <a:t>K</a:t>
            </a:r>
            <a:r>
              <a:rPr kumimoji="0" lang="en-US" sz="5336" b="0" i="0" u="none" strike="noStrike" kern="1200" cap="none" spc="0" normalizeH="0" baseline="0" noProof="0" dirty="0">
                <a:ln>
                  <a:noFill/>
                </a:ln>
                <a:solidFill>
                  <a:srgbClr val="000000"/>
                </a:solidFill>
                <a:effectLst/>
                <a:uLnTx/>
                <a:uFillTx/>
                <a:latin typeface="Glacial Indifference" panose="020B0604020202020204" charset="0"/>
                <a:ea typeface="Glacial Indifference"/>
                <a:cs typeface="Glacial Indifference"/>
                <a:sym typeface="Glacial Indifference"/>
              </a:rPr>
              <a:t>nowledge?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2057400" y="-1714500"/>
            <a:ext cx="19733779" cy="11549093"/>
            <a:chOff x="0" y="-28575"/>
            <a:chExt cx="7252591" cy="4244542"/>
          </a:xfrm>
        </p:grpSpPr>
        <p:sp>
          <p:nvSpPr>
            <p:cNvPr id="3" name="Freeform 3"/>
            <p:cNvSpPr/>
            <p:nvPr/>
          </p:nvSpPr>
          <p:spPr>
            <a:xfrm>
              <a:off x="998603" y="839717"/>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6">
            <a:extLst>
              <a:ext uri="{FF2B5EF4-FFF2-40B4-BE49-F238E27FC236}">
                <a16:creationId xmlns:a16="http://schemas.microsoft.com/office/drawing/2014/main" id="{BD06E0F1-BA0C-DED0-AC51-CAC7B07616EE}"/>
              </a:ext>
            </a:extLst>
          </p:cNvPr>
          <p:cNvSpPr txBox="1"/>
          <p:nvPr/>
        </p:nvSpPr>
        <p:spPr>
          <a:xfrm>
            <a:off x="762000" y="1104900"/>
            <a:ext cx="4216354" cy="976549"/>
          </a:xfrm>
          <a:prstGeom prst="rect">
            <a:avLst/>
          </a:prstGeom>
        </p:spPr>
        <p:txBody>
          <a:bodyPr wrap="square" lIns="0" tIns="0" rIns="0" bIns="0" rtlCol="0" anchor="t">
            <a:spAutoFit/>
          </a:bodyPr>
          <a:lstStyle/>
          <a:p>
            <a:pPr algn="ctr">
              <a:lnSpc>
                <a:spcPts val="7842"/>
              </a:lnSpc>
            </a:pPr>
            <a:r>
              <a:rPr lang="en-US" sz="5400" dirty="0">
                <a:solidFill>
                  <a:srgbClr val="000000"/>
                </a:solidFill>
                <a:latin typeface="Bobby Jones Soft"/>
                <a:ea typeface="Bobby Jones Soft"/>
                <a:cs typeface="Bobby Jones Soft"/>
                <a:sym typeface="Bobby Jones Soft"/>
              </a:rPr>
              <a:t>Get support</a:t>
            </a:r>
          </a:p>
        </p:txBody>
      </p:sp>
      <p:sp>
        <p:nvSpPr>
          <p:cNvPr id="8" name="TextBox 7">
            <a:extLst>
              <a:ext uri="{FF2B5EF4-FFF2-40B4-BE49-F238E27FC236}">
                <a16:creationId xmlns:a16="http://schemas.microsoft.com/office/drawing/2014/main" id="{24E0EA12-1067-3E00-6A12-BFF9FD7EAF0C}"/>
              </a:ext>
            </a:extLst>
          </p:cNvPr>
          <p:cNvSpPr txBox="1"/>
          <p:nvPr/>
        </p:nvSpPr>
        <p:spPr>
          <a:xfrm>
            <a:off x="1219200" y="2005329"/>
            <a:ext cx="15620999" cy="7755969"/>
          </a:xfrm>
          <a:prstGeom prst="rect">
            <a:avLst/>
          </a:prstGeom>
          <a:noFill/>
        </p:spPr>
        <p:txBody>
          <a:bodyPr wrap="square" rtlCol="0">
            <a:spAutoFit/>
          </a:bodyPr>
          <a:lstStyle/>
          <a:p>
            <a:pPr>
              <a:spcAft>
                <a:spcPts val="1200"/>
              </a:spcAft>
            </a:pPr>
            <a:r>
              <a:rPr lang="en-GB" sz="4000" dirty="0">
                <a:solidFill>
                  <a:srgbClr val="000000"/>
                </a:solidFill>
                <a:latin typeface="Glacial Indifference"/>
              </a:rPr>
              <a:t>To talk with someone confidentially about how you feel, you can:</a:t>
            </a:r>
          </a:p>
          <a:p>
            <a:pPr>
              <a:spcAft>
                <a:spcPts val="1200"/>
              </a:spcAft>
            </a:pPr>
            <a:r>
              <a:rPr lang="en-GB" sz="4000" b="1" dirty="0">
                <a:solidFill>
                  <a:srgbClr val="000000"/>
                </a:solidFill>
                <a:latin typeface="Glacial Indifference"/>
              </a:rPr>
              <a:t>Contact Talk (</a:t>
            </a:r>
            <a:r>
              <a:rPr lang="en-GB" sz="4000" b="1" dirty="0">
                <a:solidFill>
                  <a:srgbClr val="0070C0"/>
                </a:solidFill>
                <a:latin typeface="Glacial Indifference"/>
              </a:rPr>
              <a:t>Isle Listen): 01624 679118  </a:t>
            </a:r>
            <a:r>
              <a:rPr lang="en-GB" sz="4000" b="1" dirty="0">
                <a:solidFill>
                  <a:srgbClr val="0070C0"/>
                </a:solidFill>
                <a:latin typeface="Glacial Indifference"/>
                <a:hlinkClick r:id="rId3"/>
              </a:rPr>
              <a:t>https://talk.islelisten.im/</a:t>
            </a:r>
            <a:endParaRPr lang="en-GB" sz="4000" b="1" dirty="0">
              <a:solidFill>
                <a:srgbClr val="0070C0"/>
              </a:solidFill>
              <a:latin typeface="Glacial Indifference"/>
            </a:endParaRPr>
          </a:p>
          <a:p>
            <a:pPr>
              <a:spcAft>
                <a:spcPts val="1200"/>
              </a:spcAft>
            </a:pPr>
            <a:r>
              <a:rPr lang="en-GB" sz="4000" dirty="0">
                <a:solidFill>
                  <a:srgbClr val="000000"/>
                </a:solidFill>
                <a:latin typeface="Glacial Indifference"/>
              </a:rPr>
              <a:t>Text </a:t>
            </a:r>
            <a:r>
              <a:rPr lang="en-GB" sz="4000" b="1" dirty="0">
                <a:solidFill>
                  <a:srgbClr val="000000"/>
                </a:solidFill>
                <a:latin typeface="Glacial Indifference"/>
              </a:rPr>
              <a:t>SHOUT</a:t>
            </a:r>
            <a:r>
              <a:rPr lang="en-GB" sz="4000" dirty="0">
                <a:solidFill>
                  <a:srgbClr val="000000"/>
                </a:solidFill>
                <a:latin typeface="Glacial Indifference"/>
              </a:rPr>
              <a:t> to </a:t>
            </a:r>
            <a:r>
              <a:rPr lang="en-GB" sz="4000" dirty="0">
                <a:solidFill>
                  <a:srgbClr val="0070C0"/>
                </a:solidFill>
                <a:latin typeface="Glacial Indifference"/>
                <a:hlinkClick r:id="rId4" tooltip="85258">
                  <a:extLst>
                    <a:ext uri="{A12FA001-AC4F-418D-AE19-62706E023703}">
                      <ahyp:hlinkClr xmlns:ahyp="http://schemas.microsoft.com/office/drawing/2018/hyperlinkcolor" val="tx"/>
                    </a:ext>
                  </a:extLst>
                </a:hlinkClick>
              </a:rPr>
              <a:t>85258</a:t>
            </a:r>
            <a:r>
              <a:rPr lang="en-GB" sz="4000" dirty="0">
                <a:solidFill>
                  <a:srgbClr val="000000"/>
                </a:solidFill>
                <a:latin typeface="Glacial Indifference"/>
              </a:rPr>
              <a:t> to contact the </a:t>
            </a:r>
            <a:r>
              <a:rPr lang="en-GB" sz="4000" dirty="0">
                <a:solidFill>
                  <a:srgbClr val="0070C0"/>
                </a:solidFill>
                <a:latin typeface="Glacial Indifference"/>
                <a:hlinkClick r:id="rId5" tooltip="Shout website - textline">
                  <a:extLst>
                    <a:ext uri="{A12FA001-AC4F-418D-AE19-62706E023703}">
                      <ahyp:hlinkClr xmlns:ahyp="http://schemas.microsoft.com/office/drawing/2018/hyperlinkcolor" val="tx"/>
                    </a:ext>
                  </a:extLst>
                </a:hlinkClick>
              </a:rPr>
              <a:t>Shout textline</a:t>
            </a:r>
            <a:endParaRPr lang="en-GB" sz="4000" dirty="0">
              <a:solidFill>
                <a:srgbClr val="0070C0"/>
              </a:solidFill>
              <a:latin typeface="Glacial Indifference"/>
            </a:endParaRPr>
          </a:p>
          <a:p>
            <a:pPr>
              <a:spcAft>
                <a:spcPts val="1200"/>
              </a:spcAft>
            </a:pPr>
            <a:r>
              <a:rPr lang="en-GB" sz="4000" dirty="0">
                <a:solidFill>
                  <a:srgbClr val="000000"/>
                </a:solidFill>
                <a:latin typeface="Glacial Indifference"/>
              </a:rPr>
              <a:t>Call </a:t>
            </a:r>
            <a:r>
              <a:rPr lang="en-GB" sz="4000" dirty="0">
                <a:solidFill>
                  <a:srgbClr val="0070C0"/>
                </a:solidFill>
                <a:latin typeface="Glacial Indifference"/>
                <a:hlinkClick r:id="rId6" tooltip="Papyrus website - HOPELINE247">
                  <a:extLst>
                    <a:ext uri="{A12FA001-AC4F-418D-AE19-62706E023703}">
                      <ahyp:hlinkClr xmlns:ahyp="http://schemas.microsoft.com/office/drawing/2018/hyperlinkcolor" val="tx"/>
                    </a:ext>
                  </a:extLst>
                </a:hlinkClick>
              </a:rPr>
              <a:t>HOPELINE247</a:t>
            </a:r>
            <a:r>
              <a:rPr lang="en-GB" sz="4000" dirty="0">
                <a:solidFill>
                  <a:srgbClr val="000000"/>
                </a:solidFill>
                <a:latin typeface="Glacial Indifference"/>
              </a:rPr>
              <a:t> on </a:t>
            </a:r>
            <a:r>
              <a:rPr lang="en-GB" sz="4000" dirty="0">
                <a:solidFill>
                  <a:srgbClr val="0070C0"/>
                </a:solidFill>
                <a:latin typeface="Glacial Indifference"/>
                <a:hlinkClick r:id="rId7" tooltip="0800 068 4141">
                  <a:extLst>
                    <a:ext uri="{A12FA001-AC4F-418D-AE19-62706E023703}">
                      <ahyp:hlinkClr xmlns:ahyp="http://schemas.microsoft.com/office/drawing/2018/hyperlinkcolor" val="tx"/>
                    </a:ext>
                  </a:extLst>
                </a:hlinkClick>
              </a:rPr>
              <a:t>0800 068 4141</a:t>
            </a:r>
            <a:r>
              <a:rPr lang="en-GB" sz="4000" dirty="0">
                <a:solidFill>
                  <a:srgbClr val="0070C0"/>
                </a:solidFill>
                <a:latin typeface="Glacial Indifference"/>
              </a:rPr>
              <a:t> </a:t>
            </a:r>
            <a:r>
              <a:rPr lang="en-GB" sz="4000" dirty="0">
                <a:solidFill>
                  <a:srgbClr val="000000"/>
                </a:solidFill>
                <a:latin typeface="Glacial Indifference"/>
              </a:rPr>
              <a:t>or the NHS on </a:t>
            </a:r>
            <a:r>
              <a:rPr lang="en-GB" sz="4000" dirty="0">
                <a:solidFill>
                  <a:srgbClr val="0070C0"/>
                </a:solidFill>
                <a:latin typeface="Glacial Indifference"/>
                <a:hlinkClick r:id="rId8" tooltip="111">
                  <a:extLst>
                    <a:ext uri="{A12FA001-AC4F-418D-AE19-62706E023703}">
                      <ahyp:hlinkClr xmlns:ahyp="http://schemas.microsoft.com/office/drawing/2018/hyperlinkcolor" val="tx"/>
                    </a:ext>
                  </a:extLst>
                </a:hlinkClick>
              </a:rPr>
              <a:t>111</a:t>
            </a:r>
            <a:r>
              <a:rPr lang="en-GB" sz="4000" dirty="0">
                <a:solidFill>
                  <a:srgbClr val="000000"/>
                </a:solidFill>
                <a:latin typeface="Glacial Indifference"/>
              </a:rPr>
              <a:t> and (select option 2)</a:t>
            </a:r>
          </a:p>
          <a:p>
            <a:pPr>
              <a:spcAft>
                <a:spcPts val="1200"/>
              </a:spcAft>
            </a:pPr>
            <a:r>
              <a:rPr lang="en-GB" sz="4000" dirty="0">
                <a:solidFill>
                  <a:srgbClr val="000000"/>
                </a:solidFill>
                <a:latin typeface="Glacial Indifference"/>
              </a:rPr>
              <a:t>Contact </a:t>
            </a:r>
            <a:r>
              <a:rPr lang="en-GB" sz="4000" b="1" dirty="0">
                <a:solidFill>
                  <a:srgbClr val="0070C0"/>
                </a:solidFill>
                <a:latin typeface="Glacial Indifference"/>
                <a:hlinkClick r:id="rId9" tooltip="Childline website - contact us">
                  <a:extLst>
                    <a:ext uri="{A12FA001-AC4F-418D-AE19-62706E023703}">
                      <ahyp:hlinkClr xmlns:ahyp="http://schemas.microsoft.com/office/drawing/2018/hyperlinkcolor" val="tx"/>
                    </a:ext>
                  </a:extLst>
                </a:hlinkClick>
              </a:rPr>
              <a:t>Childline</a:t>
            </a:r>
            <a:r>
              <a:rPr lang="en-GB" sz="4000" dirty="0">
                <a:solidFill>
                  <a:srgbClr val="000000"/>
                </a:solidFill>
                <a:latin typeface="Glacial Indifference"/>
              </a:rPr>
              <a:t> by using </a:t>
            </a:r>
            <a:r>
              <a:rPr lang="en-GB" sz="4000" dirty="0">
                <a:solidFill>
                  <a:srgbClr val="0070C0"/>
                </a:solidFill>
                <a:latin typeface="Glacial Indifference"/>
                <a:hlinkClick r:id="rId10" tooltip="Childline website - 1-2-1 chat">
                  <a:extLst>
                    <a:ext uri="{A12FA001-AC4F-418D-AE19-62706E023703}">
                      <ahyp:hlinkClr xmlns:ahyp="http://schemas.microsoft.com/office/drawing/2018/hyperlinkcolor" val="tx"/>
                    </a:ext>
                  </a:extLst>
                </a:hlinkClick>
              </a:rPr>
              <a:t>1-2-1 chat</a:t>
            </a:r>
            <a:r>
              <a:rPr lang="en-GB" sz="4000" dirty="0">
                <a:solidFill>
                  <a:srgbClr val="0070C0"/>
                </a:solidFill>
                <a:latin typeface="Glacial Indifference"/>
              </a:rPr>
              <a:t> </a:t>
            </a:r>
            <a:r>
              <a:rPr lang="en-GB" sz="4000" dirty="0">
                <a:solidFill>
                  <a:srgbClr val="000000"/>
                </a:solidFill>
                <a:latin typeface="Glacial Indifference"/>
              </a:rPr>
              <a:t>or calling </a:t>
            </a:r>
            <a:r>
              <a:rPr lang="en-GB" sz="4000" dirty="0">
                <a:solidFill>
                  <a:srgbClr val="000000"/>
                </a:solidFill>
                <a:latin typeface="Glacial Indifference"/>
                <a:hlinkClick r:id="rId11" tooltip="0800 1111">
                  <a:extLst>
                    <a:ext uri="{A12FA001-AC4F-418D-AE19-62706E023703}">
                      <ahyp:hlinkClr xmlns:ahyp="http://schemas.microsoft.com/office/drawing/2018/hyperlinkcolor" val="tx"/>
                    </a:ext>
                  </a:extLst>
                </a:hlinkClick>
              </a:rPr>
              <a:t>0800 1111</a:t>
            </a:r>
            <a:endParaRPr lang="en-GB" sz="4000" dirty="0">
              <a:solidFill>
                <a:srgbClr val="000000"/>
              </a:solidFill>
              <a:latin typeface="Glacial Indifference"/>
            </a:endParaRPr>
          </a:p>
          <a:p>
            <a:pPr>
              <a:spcAft>
                <a:spcPts val="1200"/>
              </a:spcAft>
            </a:pPr>
            <a:r>
              <a:rPr lang="en-GB" sz="4000" dirty="0">
                <a:solidFill>
                  <a:srgbClr val="000000"/>
                </a:solidFill>
                <a:latin typeface="Glacial Indifference"/>
              </a:rPr>
              <a:t>Isle of Man Constabulary: 01624 631212 (or 999 in an emergency), Crimestoppers on 0800 555 111. </a:t>
            </a:r>
          </a:p>
          <a:p>
            <a:pPr>
              <a:spcAft>
                <a:spcPts val="1200"/>
              </a:spcAft>
            </a:pPr>
            <a:r>
              <a:rPr lang="en-GB" sz="4000" dirty="0">
                <a:solidFill>
                  <a:srgbClr val="000000"/>
                </a:solidFill>
                <a:latin typeface="Glacial Indifference"/>
              </a:rPr>
              <a:t>Confidential support is also available from: </a:t>
            </a:r>
          </a:p>
          <a:p>
            <a:pPr>
              <a:spcAft>
                <a:spcPts val="1200"/>
              </a:spcAft>
            </a:pPr>
            <a:r>
              <a:rPr lang="en-GB" sz="4000" dirty="0">
                <a:solidFill>
                  <a:srgbClr val="000000"/>
                </a:solidFill>
                <a:latin typeface="Glacial Indifference"/>
              </a:rPr>
              <a:t>Victim Support Isle of Man: 01624 679950 </a:t>
            </a:r>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28901"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6" name="Freeform 6"/>
          <p:cNvSpPr/>
          <p:nvPr/>
        </p:nvSpPr>
        <p:spPr>
          <a:xfrm rot="501946">
            <a:off x="1202380" y="852227"/>
            <a:ext cx="1494805" cy="1548292"/>
          </a:xfrm>
          <a:custGeom>
            <a:avLst/>
            <a:gdLst/>
            <a:ahLst/>
            <a:cxnLst/>
            <a:rect l="l" t="t" r="r" b="b"/>
            <a:pathLst>
              <a:path w="1494805" h="1548292">
                <a:moveTo>
                  <a:pt x="0" y="0"/>
                </a:moveTo>
                <a:lnTo>
                  <a:pt x="1494805" y="0"/>
                </a:lnTo>
                <a:lnTo>
                  <a:pt x="1494805" y="1548292"/>
                </a:lnTo>
                <a:lnTo>
                  <a:pt x="0" y="15482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5">
            <a:extLst>
              <a:ext uri="{FF2B5EF4-FFF2-40B4-BE49-F238E27FC236}">
                <a16:creationId xmlns:a16="http://schemas.microsoft.com/office/drawing/2014/main" id="{833CEC69-BBD2-2F10-03A9-E4FC7783A1A4}"/>
              </a:ext>
            </a:extLst>
          </p:cNvPr>
          <p:cNvSpPr txBox="1"/>
          <p:nvPr/>
        </p:nvSpPr>
        <p:spPr>
          <a:xfrm>
            <a:off x="2840323" y="1466982"/>
            <a:ext cx="9710017" cy="859827"/>
          </a:xfrm>
          <a:prstGeom prst="rect">
            <a:avLst/>
          </a:prstGeom>
        </p:spPr>
        <p:txBody>
          <a:bodyPr lIns="0" tIns="0" rIns="0" bIns="0" rtlCol="0" anchor="t">
            <a:spAutoFit/>
          </a:bodyPr>
          <a:lstStyle/>
          <a:p>
            <a:pPr>
              <a:lnSpc>
                <a:spcPts val="6451"/>
              </a:lnSpc>
            </a:pPr>
            <a:r>
              <a:rPr lang="en-US" sz="6144" dirty="0">
                <a:solidFill>
                  <a:srgbClr val="000000"/>
                </a:solidFill>
                <a:latin typeface="Bobby Jones Soft"/>
                <a:ea typeface="Bobby Jones Soft"/>
                <a:cs typeface="Bobby Jones Soft"/>
                <a:sym typeface="Bobby Jones Soft"/>
              </a:rPr>
              <a:t>DO IT NOW </a:t>
            </a:r>
          </a:p>
        </p:txBody>
      </p:sp>
      <p:sp>
        <p:nvSpPr>
          <p:cNvPr id="5" name="TextBox 4">
            <a:extLst>
              <a:ext uri="{FF2B5EF4-FFF2-40B4-BE49-F238E27FC236}">
                <a16:creationId xmlns:a16="http://schemas.microsoft.com/office/drawing/2014/main" id="{EDF13AB8-43C7-AF26-C141-1C1B6A5245A3}"/>
              </a:ext>
            </a:extLst>
          </p:cNvPr>
          <p:cNvSpPr txBox="1"/>
          <p:nvPr/>
        </p:nvSpPr>
        <p:spPr>
          <a:xfrm>
            <a:off x="1524000" y="3453265"/>
            <a:ext cx="11729295" cy="3416320"/>
          </a:xfrm>
          <a:prstGeom prst="rect">
            <a:avLst/>
          </a:prstGeom>
          <a:noFill/>
        </p:spPr>
        <p:txBody>
          <a:bodyPr wrap="square" rtlCol="0">
            <a:spAutoFit/>
          </a:bodyPr>
          <a:lstStyle/>
          <a:p>
            <a:r>
              <a:rPr lang="en-GB" sz="7200" dirty="0">
                <a:latin typeface="Glacial Indifference" panose="020B0604020202020204" charset="0"/>
              </a:rPr>
              <a:t>What are three things you remember from last year’s lesson on contraception?</a:t>
            </a:r>
          </a:p>
        </p:txBody>
      </p:sp>
      <p:sp>
        <p:nvSpPr>
          <p:cNvPr id="9" name="Freeform 6">
            <a:extLst>
              <a:ext uri="{FF2B5EF4-FFF2-40B4-BE49-F238E27FC236}">
                <a16:creationId xmlns:a16="http://schemas.microsoft.com/office/drawing/2014/main" id="{DC995070-AEC3-EFA9-F3D2-27E92E1DB291}"/>
              </a:ext>
            </a:extLst>
          </p:cNvPr>
          <p:cNvSpPr/>
          <p:nvPr/>
        </p:nvSpPr>
        <p:spPr>
          <a:xfrm rot="-316112">
            <a:off x="12804372" y="3839069"/>
            <a:ext cx="4098747" cy="5721601"/>
          </a:xfrm>
          <a:custGeom>
            <a:avLst/>
            <a:gdLst/>
            <a:ahLst/>
            <a:cxnLst/>
            <a:rect l="l" t="t" r="r" b="b"/>
            <a:pathLst>
              <a:path w="4098747" h="5721601">
                <a:moveTo>
                  <a:pt x="0" y="0"/>
                </a:moveTo>
                <a:lnTo>
                  <a:pt x="4098747" y="0"/>
                </a:lnTo>
                <a:lnTo>
                  <a:pt x="4098747" y="5721600"/>
                </a:lnTo>
                <a:lnTo>
                  <a:pt x="0" y="57216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298003"/>
            <a:ext cx="7488203" cy="892127"/>
          </a:xfrm>
          <a:prstGeom prst="rect">
            <a:avLst/>
          </a:prstGeom>
        </p:spPr>
        <p:txBody>
          <a:bodyPr lIns="0" tIns="0" rIns="0" bIns="0" rtlCol="0" anchor="t">
            <a:spAutoFit/>
          </a:bodyPr>
          <a:lstStyle/>
          <a:p>
            <a:pPr algn="ctr">
              <a:lnSpc>
                <a:spcPts val="6673"/>
              </a:lnSpc>
            </a:pPr>
            <a:r>
              <a:rPr lang="en-US" sz="6356">
                <a:solidFill>
                  <a:srgbClr val="000000"/>
                </a:solidFill>
                <a:latin typeface="Bobby Jones Soft"/>
                <a:ea typeface="Bobby Jones Soft"/>
                <a:cs typeface="Bobby Jones Soft"/>
                <a:sym typeface="Bobby Jones Soft"/>
              </a:rPr>
              <a:t>LEARNING OBJECTIVES</a:t>
            </a:r>
          </a:p>
        </p:txBody>
      </p:sp>
      <p:sp>
        <p:nvSpPr>
          <p:cNvPr id="6" name="TextBox 5">
            <a:extLst>
              <a:ext uri="{FF2B5EF4-FFF2-40B4-BE49-F238E27FC236}">
                <a16:creationId xmlns:a16="http://schemas.microsoft.com/office/drawing/2014/main" id="{C1D7711D-1064-975D-3484-3448C2C9AE41}"/>
              </a:ext>
            </a:extLst>
          </p:cNvPr>
          <p:cNvSpPr txBox="1"/>
          <p:nvPr/>
        </p:nvSpPr>
        <p:spPr>
          <a:xfrm>
            <a:off x="620435" y="2499173"/>
            <a:ext cx="15991166" cy="6252994"/>
          </a:xfrm>
          <a:prstGeom prst="rect">
            <a:avLst/>
          </a:prstGeom>
        </p:spPr>
        <p:txBody>
          <a:bodyPr wrap="square" lIns="0" tIns="0" rIns="0" bIns="0" rtlCol="0" anchor="t">
            <a:spAutoFit/>
          </a:bodyPr>
          <a:lstStyle/>
          <a:p>
            <a:pPr marL="406904" lvl="1" algn="just">
              <a:lnSpc>
                <a:spcPts val="7086"/>
              </a:lnSpc>
            </a:pPr>
            <a:r>
              <a:rPr lang="en-US" sz="4800" spc="-33" dirty="0">
                <a:solidFill>
                  <a:srgbClr val="000000"/>
                </a:solidFill>
                <a:latin typeface="Glacial Indifference"/>
              </a:rPr>
              <a:t>Students will be able to:</a:t>
            </a:r>
          </a:p>
          <a:p>
            <a:pPr marL="406904" lvl="1" algn="just">
              <a:lnSpc>
                <a:spcPts val="7086"/>
              </a:lnSpc>
            </a:pPr>
            <a:endParaRPr lang="en-US" sz="4800" spc="-33" dirty="0">
              <a:solidFill>
                <a:srgbClr val="000000"/>
              </a:solidFill>
              <a:latin typeface="Glacial Indifference"/>
            </a:endParaRPr>
          </a:p>
          <a:p>
            <a:pPr marL="978404" lvl="1" indent="-571500" algn="just">
              <a:buFont typeface="Arial" panose="020B0604020202020204" pitchFamily="34" charset="0"/>
              <a:buChar char="•"/>
            </a:pPr>
            <a:r>
              <a:rPr lang="en-US" sz="4800" spc="-33" dirty="0">
                <a:solidFill>
                  <a:srgbClr val="000000"/>
                </a:solidFill>
                <a:latin typeface="Glacial Indifference"/>
              </a:rPr>
              <a:t>Explain different types of contraception that are available to them</a:t>
            </a:r>
          </a:p>
          <a:p>
            <a:pPr marL="978404" lvl="1" indent="-571500" algn="just">
              <a:buFont typeface="Arial" panose="020B0604020202020204" pitchFamily="34" charset="0"/>
              <a:buChar char="•"/>
            </a:pPr>
            <a:r>
              <a:rPr lang="en-US" sz="4800" spc="-33" dirty="0">
                <a:solidFill>
                  <a:srgbClr val="000000"/>
                </a:solidFill>
                <a:latin typeface="Glacial Indifference"/>
              </a:rPr>
              <a:t>Explain how different contraceptive methods are used and the pros/cons of each</a:t>
            </a:r>
          </a:p>
          <a:p>
            <a:pPr marL="978404" lvl="1" indent="-571500" algn="just">
              <a:buFont typeface="Arial" panose="020B0604020202020204" pitchFamily="34" charset="0"/>
              <a:buChar char="•"/>
            </a:pPr>
            <a:r>
              <a:rPr lang="en-US" sz="4800" spc="-33" dirty="0">
                <a:solidFill>
                  <a:srgbClr val="000000"/>
                </a:solidFill>
                <a:latin typeface="Glacial Indifference"/>
              </a:rPr>
              <a:t>Understand where to go for further support and advice on the Isle of 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dirty="0">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
        <p:nvSpPr>
          <p:cNvPr id="9" name="TextBox 7">
            <a:extLst>
              <a:ext uri="{FF2B5EF4-FFF2-40B4-BE49-F238E27FC236}">
                <a16:creationId xmlns:a16="http://schemas.microsoft.com/office/drawing/2014/main" id="{AA205467-723A-DF75-00AB-F0C77997CA2E}"/>
              </a:ext>
            </a:extLst>
          </p:cNvPr>
          <p:cNvSpPr txBox="1"/>
          <p:nvPr/>
        </p:nvSpPr>
        <p:spPr>
          <a:xfrm>
            <a:off x="4114800" y="3222479"/>
            <a:ext cx="7576310" cy="4298164"/>
          </a:xfrm>
          <a:prstGeom prst="rect">
            <a:avLst/>
          </a:prstGeom>
        </p:spPr>
        <p:txBody>
          <a:bodyPr lIns="0" tIns="0" rIns="0" bIns="0" rtlCol="0" anchor="t">
            <a:spAutoFit/>
          </a:bodyPr>
          <a:lstStyle/>
          <a:p>
            <a:pPr marL="1050493" lvl="1" indent="-525247">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No personal comments</a:t>
            </a:r>
          </a:p>
          <a:p>
            <a:pPr marL="1050493" lvl="1" indent="-525247">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Listen to each other</a:t>
            </a:r>
          </a:p>
          <a:p>
            <a:pPr marL="1050493" lvl="1" indent="-525247">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Kindness and respect</a:t>
            </a:r>
          </a:p>
          <a:p>
            <a:pPr marL="1050493" lvl="1" indent="-525247">
              <a:lnSpc>
                <a:spcPts val="6811"/>
              </a:lnSpc>
              <a:buFont typeface="Arial"/>
              <a:buChar char="•"/>
            </a:pPr>
            <a:r>
              <a:rPr lang="en-US" sz="4865" dirty="0">
                <a:solidFill>
                  <a:srgbClr val="000000"/>
                </a:solidFill>
                <a:latin typeface="Glacial Indifference"/>
                <a:ea typeface="Glacial Indifference"/>
                <a:cs typeface="Glacial Indifference"/>
                <a:sym typeface="Glacial Indifference"/>
              </a:rPr>
              <a:t>Right to pass</a:t>
            </a:r>
          </a:p>
          <a:p>
            <a:pPr algn="ctr">
              <a:lnSpc>
                <a:spcPts val="6811"/>
              </a:lnSpc>
            </a:pPr>
            <a:endParaRPr lang="en-US" sz="4865" dirty="0">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C2E3F521-00B9-A7DE-5135-4F01C59A3C2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847E6B1-DB6E-7F69-95FC-CAE4A48FD188}"/>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56232322-DBC4-3E7E-7597-C45F611957E9}"/>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dirty="0"/>
            </a:p>
          </p:txBody>
        </p:sp>
        <p:sp>
          <p:nvSpPr>
            <p:cNvPr id="4" name="TextBox 4">
              <a:extLst>
                <a:ext uri="{FF2B5EF4-FFF2-40B4-BE49-F238E27FC236}">
                  <a16:creationId xmlns:a16="http://schemas.microsoft.com/office/drawing/2014/main" id="{59B279A4-2702-1596-01B5-3E16FC3A3B8C}"/>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F5F069D0-7401-8B97-8BBB-5C12DB757F50}"/>
              </a:ext>
            </a:extLst>
          </p:cNvPr>
          <p:cNvSpPr txBox="1"/>
          <p:nvPr/>
        </p:nvSpPr>
        <p:spPr>
          <a:xfrm>
            <a:off x="627791" y="1139387"/>
            <a:ext cx="16977217" cy="938077"/>
          </a:xfrm>
          <a:prstGeom prst="rect">
            <a:avLst/>
          </a:prstGeom>
        </p:spPr>
        <p:txBody>
          <a:bodyPr wrap="square" lIns="0" tIns="0" rIns="0" bIns="0" rtlCol="0" anchor="t">
            <a:spAutoFit/>
          </a:bodyPr>
          <a:lstStyle/>
          <a:p>
            <a:pPr algn="ctr">
              <a:lnSpc>
                <a:spcPts val="7416"/>
              </a:lnSpc>
            </a:pPr>
            <a:r>
              <a:rPr lang="en-US" sz="6000" dirty="0">
                <a:solidFill>
                  <a:srgbClr val="000000"/>
                </a:solidFill>
                <a:latin typeface="Bobby Jones Soft"/>
                <a:ea typeface="Bobby Jones Soft"/>
                <a:cs typeface="Bobby Jones Soft"/>
                <a:sym typeface="Bobby Jones Soft"/>
              </a:rPr>
              <a:t>which birth control is right for a person?</a:t>
            </a:r>
          </a:p>
        </p:txBody>
      </p:sp>
      <p:pic>
        <p:nvPicPr>
          <p:cNvPr id="6" name="How to Decide Which Birth Control is Right for You_1">
            <a:hlinkClick r:id="" action="ppaction://media"/>
            <a:extLst>
              <a:ext uri="{FF2B5EF4-FFF2-40B4-BE49-F238E27FC236}">
                <a16:creationId xmlns:a16="http://schemas.microsoft.com/office/drawing/2014/main" id="{421DEF43-40AC-C41B-2162-77162B51DF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15699" y="2400300"/>
            <a:ext cx="11201400" cy="6300788"/>
          </a:xfrm>
          <a:prstGeom prst="rect">
            <a:avLst/>
          </a:prstGeom>
        </p:spPr>
      </p:pic>
    </p:spTree>
    <p:extLst>
      <p:ext uri="{BB962C8B-B14F-4D97-AF65-F5344CB8AC3E}">
        <p14:creationId xmlns:p14="http://schemas.microsoft.com/office/powerpoint/2010/main" val="2382549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4FAEA7C8-68D9-160F-313B-ACC7EDB23F6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10B5094-577E-2389-6D85-0152B267CA73}"/>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134D4F49-C1A1-12A7-E059-5C2C5651800A}"/>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38D4D0D6-B6B7-6A24-9620-80E7C7E1A4D3}"/>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9EC46F43-2221-E5C3-C718-C3B4A3AE789B}"/>
              </a:ext>
            </a:extLst>
          </p:cNvPr>
          <p:cNvSpPr txBox="1"/>
          <p:nvPr/>
        </p:nvSpPr>
        <p:spPr>
          <a:xfrm>
            <a:off x="1143000" y="1181100"/>
            <a:ext cx="5762856" cy="990281"/>
          </a:xfrm>
          <a:prstGeom prst="rect">
            <a:avLst/>
          </a:prstGeom>
        </p:spPr>
        <p:txBody>
          <a:bodyPr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Discussion A</a:t>
            </a:r>
          </a:p>
        </p:txBody>
      </p:sp>
      <p:sp>
        <p:nvSpPr>
          <p:cNvPr id="10" name="TextBox 9">
            <a:extLst>
              <a:ext uri="{FF2B5EF4-FFF2-40B4-BE49-F238E27FC236}">
                <a16:creationId xmlns:a16="http://schemas.microsoft.com/office/drawing/2014/main" id="{10A94D5F-204A-8825-9436-A417E63FCE88}"/>
              </a:ext>
            </a:extLst>
          </p:cNvPr>
          <p:cNvSpPr txBox="1"/>
          <p:nvPr/>
        </p:nvSpPr>
        <p:spPr>
          <a:xfrm>
            <a:off x="1143000" y="2552700"/>
            <a:ext cx="15697200" cy="6124754"/>
          </a:xfrm>
          <a:prstGeom prst="rect">
            <a:avLst/>
          </a:prstGeom>
          <a:noFill/>
        </p:spPr>
        <p:txBody>
          <a:bodyPr wrap="square" rtlCol="0">
            <a:spAutoFit/>
          </a:bodyPr>
          <a:lstStyle/>
          <a:p>
            <a:pPr marL="978404" lvl="1" indent="-571500" algn="just">
              <a:buFont typeface="Arial" panose="020B0604020202020204" pitchFamily="34" charset="0"/>
              <a:buChar char="•"/>
            </a:pPr>
            <a:r>
              <a:rPr lang="en-GB" sz="4400" spc="-33" dirty="0">
                <a:solidFill>
                  <a:srgbClr val="000000"/>
                </a:solidFill>
                <a:latin typeface="Glacial Indifference"/>
              </a:rPr>
              <a:t>Please work in small groups to discuss one of the ‘Which Contraception?’ scenarios.</a:t>
            </a:r>
          </a:p>
          <a:p>
            <a:pPr marL="978404" lvl="1" indent="-571500" algn="just">
              <a:buFont typeface="Arial" panose="020B0604020202020204" pitchFamily="34" charset="0"/>
              <a:buChar char="•"/>
            </a:pPr>
            <a:endParaRPr lang="en-GB" sz="4400" spc="-33" dirty="0">
              <a:solidFill>
                <a:srgbClr val="000000"/>
              </a:solidFill>
              <a:latin typeface="Glacial Indifference"/>
            </a:endParaRPr>
          </a:p>
          <a:p>
            <a:pPr marL="978404" lvl="1" indent="-571500" algn="just">
              <a:buFont typeface="Arial" panose="020B0604020202020204" pitchFamily="34" charset="0"/>
              <a:buChar char="•"/>
            </a:pPr>
            <a:r>
              <a:rPr lang="en-GB" sz="4400" spc="-33" dirty="0">
                <a:solidFill>
                  <a:srgbClr val="000000"/>
                </a:solidFill>
                <a:latin typeface="Glacial Indifference"/>
              </a:rPr>
              <a:t>Once you receive the handout, decide which type of contraception the people in your scenario need, and ask your teacher for the correct information sheet.</a:t>
            </a:r>
          </a:p>
          <a:p>
            <a:pPr marL="978404" lvl="1" indent="-571500" algn="just">
              <a:buFont typeface="Arial" panose="020B0604020202020204" pitchFamily="34" charset="0"/>
              <a:buChar char="•"/>
            </a:pPr>
            <a:endParaRPr lang="en-GB" sz="4000" spc="-33" dirty="0">
              <a:solidFill>
                <a:srgbClr val="000000"/>
              </a:solidFill>
              <a:latin typeface="Glacial Indifference"/>
            </a:endParaRPr>
          </a:p>
          <a:p>
            <a:pPr marL="978404" lvl="1" indent="-571500" algn="just">
              <a:buFont typeface="Arial" panose="020B0604020202020204" pitchFamily="34" charset="0"/>
              <a:buChar char="•"/>
            </a:pPr>
            <a:r>
              <a:rPr lang="en-GB" sz="4400" spc="-33" dirty="0">
                <a:solidFill>
                  <a:srgbClr val="000000"/>
                </a:solidFill>
                <a:latin typeface="Glacial Indifference"/>
              </a:rPr>
              <a:t>Use this to be ready to answer the questions on your scenario sheets.</a:t>
            </a:r>
            <a:endParaRPr lang="en-GB" sz="3600" dirty="0"/>
          </a:p>
        </p:txBody>
      </p:sp>
    </p:spTree>
    <p:extLst>
      <p:ext uri="{BB962C8B-B14F-4D97-AF65-F5344CB8AC3E}">
        <p14:creationId xmlns:p14="http://schemas.microsoft.com/office/powerpoint/2010/main" val="364782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0C1FF"/>
        </a:solidFill>
        <a:effectLst/>
      </p:bgPr>
    </p:bg>
    <p:spTree>
      <p:nvGrpSpPr>
        <p:cNvPr id="1" name="">
          <a:extLst>
            <a:ext uri="{FF2B5EF4-FFF2-40B4-BE49-F238E27FC236}">
              <a16:creationId xmlns:a16="http://schemas.microsoft.com/office/drawing/2014/main" id="{EE8F7AD0-AA8D-480E-FCC0-CA04001836F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C375A6-85B2-D3DB-565B-30535070D25C}"/>
              </a:ext>
            </a:extLst>
          </p:cNvPr>
          <p:cNvGrpSpPr/>
          <p:nvPr/>
        </p:nvGrpSpPr>
        <p:grpSpPr>
          <a:xfrm>
            <a:off x="635674" y="511358"/>
            <a:ext cx="17016652" cy="9264284"/>
            <a:chOff x="0" y="-28575"/>
            <a:chExt cx="6253988" cy="3404825"/>
          </a:xfrm>
        </p:grpSpPr>
        <p:sp>
          <p:nvSpPr>
            <p:cNvPr id="3" name="Freeform 3">
              <a:extLst>
                <a:ext uri="{FF2B5EF4-FFF2-40B4-BE49-F238E27FC236}">
                  <a16:creationId xmlns:a16="http://schemas.microsoft.com/office/drawing/2014/main" id="{DD15C1FE-207C-0D10-C38E-CF89372B0702}"/>
                </a:ext>
              </a:extLst>
            </p:cNvPr>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6A036624-0235-92E7-9D39-6722DF25513C}"/>
                </a:ext>
              </a:extLst>
            </p:cNvPr>
            <p:cNvSpPr txBox="1"/>
            <p:nvPr/>
          </p:nvSpPr>
          <p:spPr>
            <a:xfrm>
              <a:off x="0" y="-28575"/>
              <a:ext cx="6253988" cy="3404825"/>
            </a:xfrm>
            <a:prstGeom prst="rect">
              <a:avLst/>
            </a:prstGeom>
          </p:spPr>
          <p:txBody>
            <a:bodyPr lIns="50800" tIns="50800" rIns="50800" bIns="50800" rtlCol="0" anchor="ctr"/>
            <a:lstStyle/>
            <a:p>
              <a:pPr marL="0" algn="l" defTabSz="914400" rtl="0" eaLnBrk="1" latinLnBrk="0" hangingPunct="1">
                <a:lnSpc>
                  <a:spcPts val="1960"/>
                </a:lnSpc>
                <a:spcBef>
                  <a:spcPct val="0"/>
                </a:spcBef>
              </a:pPr>
              <a:endParaRPr/>
            </a:p>
          </p:txBody>
        </p:sp>
      </p:grpSp>
      <p:sp>
        <p:nvSpPr>
          <p:cNvPr id="7" name="TextBox 7">
            <a:extLst>
              <a:ext uri="{FF2B5EF4-FFF2-40B4-BE49-F238E27FC236}">
                <a16:creationId xmlns:a16="http://schemas.microsoft.com/office/drawing/2014/main" id="{8F83BA1E-85D3-55F5-C982-A264E06FB414}"/>
              </a:ext>
            </a:extLst>
          </p:cNvPr>
          <p:cNvSpPr txBox="1"/>
          <p:nvPr/>
        </p:nvSpPr>
        <p:spPr>
          <a:xfrm>
            <a:off x="1219200" y="1181100"/>
            <a:ext cx="14249400" cy="978088"/>
          </a:xfrm>
          <a:prstGeom prst="rect">
            <a:avLst/>
          </a:prstGeom>
        </p:spPr>
        <p:txBody>
          <a:bodyPr wrap="square" lIns="0" tIns="0" rIns="0" bIns="0" rtlCol="0" anchor="t">
            <a:spAutoFit/>
          </a:bodyPr>
          <a:lstStyle/>
          <a:p>
            <a:pPr>
              <a:lnSpc>
                <a:spcPts val="7416"/>
              </a:lnSpc>
            </a:pPr>
            <a:r>
              <a:rPr lang="en-US" sz="7062" dirty="0">
                <a:solidFill>
                  <a:srgbClr val="000000"/>
                </a:solidFill>
                <a:latin typeface="Bobby Jones Soft"/>
                <a:ea typeface="Bobby Jones Soft"/>
                <a:cs typeface="Bobby Jones Soft"/>
                <a:sym typeface="Bobby Jones Soft"/>
              </a:rPr>
              <a:t>1. Ciara is 19, a very busy student …</a:t>
            </a:r>
          </a:p>
        </p:txBody>
      </p:sp>
      <p:sp>
        <p:nvSpPr>
          <p:cNvPr id="5" name="TextBox 4">
            <a:extLst>
              <a:ext uri="{FF2B5EF4-FFF2-40B4-BE49-F238E27FC236}">
                <a16:creationId xmlns:a16="http://schemas.microsoft.com/office/drawing/2014/main" id="{8E27952C-7568-3429-F435-250709E77050}"/>
              </a:ext>
            </a:extLst>
          </p:cNvPr>
          <p:cNvSpPr txBox="1"/>
          <p:nvPr/>
        </p:nvSpPr>
        <p:spPr>
          <a:xfrm>
            <a:off x="914400" y="2552700"/>
            <a:ext cx="16306800" cy="7571303"/>
          </a:xfrm>
          <a:prstGeom prst="rect">
            <a:avLst/>
          </a:prstGeom>
          <a:noFill/>
        </p:spPr>
        <p:txBody>
          <a:bodyPr wrap="square" rtlCol="0">
            <a:spAutoFit/>
          </a:bodyPr>
          <a:lstStyle/>
          <a:p>
            <a:pPr marL="406904" lvl="1" algn="just"/>
            <a:r>
              <a:rPr lang="en-GB" sz="3600" spc="-33" dirty="0">
                <a:solidFill>
                  <a:srgbClr val="000000"/>
                </a:solidFill>
                <a:latin typeface="Glacial Indifference"/>
              </a:rPr>
              <a:t>…with a part-time job and struggles to remember to take a pill at the same time every day. </a:t>
            </a:r>
          </a:p>
          <a:p>
            <a:pPr marL="406904" lvl="1" algn="just"/>
            <a:r>
              <a:rPr lang="en-GB" sz="3600" spc="-33" dirty="0">
                <a:solidFill>
                  <a:srgbClr val="000000"/>
                </a:solidFill>
                <a:latin typeface="Glacial Indifference"/>
              </a:rPr>
              <a:t>Her boyfriend has suggested she put a daily alert on her phone, but some days she doesn’t even know where her phone has gone!</a:t>
            </a:r>
          </a:p>
          <a:p>
            <a:pPr marL="406904" lvl="1" algn="just"/>
            <a:r>
              <a:rPr lang="en-GB" sz="3600" spc="-33" dirty="0">
                <a:solidFill>
                  <a:srgbClr val="000000"/>
                </a:solidFill>
                <a:latin typeface="Glacial Indifference"/>
              </a:rPr>
              <a:t>Ciara and her boyfriend have been using condoms, which they get free from the sexual health clinic, but she is now thinking about a long-acting, reliable, and reversible contraception (LARC). She has heard about the hormonal coil (IUS), but Ciara is hesitant because she is sensitive to hormonal birth control and wants a method that is hormone-free but still extremely effective and reversible. </a:t>
            </a:r>
          </a:p>
          <a:p>
            <a:pPr marL="406904" lvl="1" algn="just"/>
            <a:r>
              <a:rPr lang="en-GB" sz="3600" spc="-33" dirty="0">
                <a:solidFill>
                  <a:srgbClr val="000000"/>
                </a:solidFill>
                <a:latin typeface="Glacial Indifference"/>
              </a:rPr>
              <a:t>A friend suggests the non-hormonal coil with copper, the IUD. </a:t>
            </a:r>
          </a:p>
          <a:p>
            <a:pPr marL="406904" lvl="1" algn="just"/>
            <a:r>
              <a:rPr lang="en-GB" sz="3600" spc="-33" dirty="0">
                <a:solidFill>
                  <a:srgbClr val="000000"/>
                </a:solidFill>
                <a:latin typeface="Glacial Indifference"/>
              </a:rPr>
              <a:t>Ciara and her boyfriend need to discuss the potential side effects, such as heavier periods, and that neither the IUD nor the IUS gives any protection against STIs.</a:t>
            </a:r>
          </a:p>
          <a:p>
            <a:endParaRPr lang="en-GB" dirty="0"/>
          </a:p>
        </p:txBody>
      </p:sp>
    </p:spTree>
    <p:extLst>
      <p:ext uri="{BB962C8B-B14F-4D97-AF65-F5344CB8AC3E}">
        <p14:creationId xmlns:p14="http://schemas.microsoft.com/office/powerpoint/2010/main" val="7846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329554-cae2-4b18-ad0b-07e5b9404955" xsi:nil="true"/>
    <lcf76f155ced4ddcb4097134ff3c332f xmlns="664e4f4e-7f5b-480b-b13d-15cd8fe7385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8704CACC47FE4099DF5D9FCD6386CC" ma:contentTypeVersion="19" ma:contentTypeDescription="Create a new document." ma:contentTypeScope="" ma:versionID="71ea7b34becbe056279cf03db1dcfab3">
  <xsd:schema xmlns:xsd="http://www.w3.org/2001/XMLSchema" xmlns:xs="http://www.w3.org/2001/XMLSchema" xmlns:p="http://schemas.microsoft.com/office/2006/metadata/properties" xmlns:ns2="664e4f4e-7f5b-480b-b13d-15cd8fe73850" xmlns:ns3="1d329554-cae2-4b18-ad0b-07e5b9404955" targetNamespace="http://schemas.microsoft.com/office/2006/metadata/properties" ma:root="true" ma:fieldsID="07472d60a39d5e5e5665092f117296b9" ns2:_="" ns3:_="">
    <xsd:import namespace="664e4f4e-7f5b-480b-b13d-15cd8fe73850"/>
    <xsd:import namespace="1d329554-cae2-4b18-ad0b-07e5b94049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e4f4e-7f5b-480b-b13d-15cd8fe73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8ebe94-88d2-4bf1-add6-77528dd3493a" ma:termSetId="09814cd3-568e-fe90-9814-8d621ff8fb84" ma:anchorId="fba54fb3-c3e1-fe81-a776-ca4b69148c4d" ma:open="true" ma:isKeyword="false">
      <xsd:complexType>
        <xsd:sequence>
          <xsd:element ref="pc:Terms" minOccurs="0" maxOccurs="1"/>
        </xsd:sequence>
      </xsd:complex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329554-cae2-4b18-ad0b-07e5b940495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c8972e-ffc8-4c79-ba21-26d25a74f90b}" ma:internalName="TaxCatchAll" ma:showField="CatchAllData" ma:web="1d329554-cae2-4b18-ad0b-07e5b9404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7100F9-34EB-4FFB-9DFA-55EC2181421A}">
  <ds:schemaRefs>
    <ds:schemaRef ds:uri="http://www.w3.org/XML/1998/namespace"/>
    <ds:schemaRef ds:uri="http://purl.org/dc/dcmityp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1d329554-cae2-4b18-ad0b-07e5b9404955"/>
    <ds:schemaRef ds:uri="664e4f4e-7f5b-480b-b13d-15cd8fe73850"/>
  </ds:schemaRefs>
</ds:datastoreItem>
</file>

<file path=customXml/itemProps2.xml><?xml version="1.0" encoding="utf-8"?>
<ds:datastoreItem xmlns:ds="http://schemas.openxmlformats.org/officeDocument/2006/customXml" ds:itemID="{1BEFF41D-9516-41E3-B0A8-904CB3816D80}">
  <ds:schemaRefs>
    <ds:schemaRef ds:uri="http://schemas.microsoft.com/sharepoint/v3/contenttype/forms"/>
  </ds:schemaRefs>
</ds:datastoreItem>
</file>

<file path=customXml/itemProps3.xml><?xml version="1.0" encoding="utf-8"?>
<ds:datastoreItem xmlns:ds="http://schemas.openxmlformats.org/officeDocument/2006/customXml" ds:itemID="{1AD69B2E-0528-4C0C-B369-D0B043D4F1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4e4f4e-7f5b-480b-b13d-15cd8fe73850"/>
    <ds:schemaRef ds:uri="1d329554-cae2-4b18-ad0b-07e5b94049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935</TotalTime>
  <Words>6907</Words>
  <Application>Microsoft Office PowerPoint</Application>
  <PresentationFormat>Custom</PresentationFormat>
  <Paragraphs>440</Paragraphs>
  <Slides>37</Slides>
  <Notes>37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Playpen Sans</vt:lpstr>
      <vt:lpstr>Bobby Jones Soft</vt:lpstr>
      <vt:lpstr>Glacial Indifference</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template</dc:title>
  <dc:creator>Isaac, Alyssa</dc:creator>
  <cp:lastModifiedBy>Alyssa Isaac</cp:lastModifiedBy>
  <cp:revision>92</cp:revision>
  <dcterms:created xsi:type="dcterms:W3CDTF">2006-08-16T00:00:00Z</dcterms:created>
  <dcterms:modified xsi:type="dcterms:W3CDTF">2025-12-17T15:56:41Z</dcterms:modified>
  <dc:identifier>DAGcQcwx9Ik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0x0101000B8704CACC47FE4099DF5D9FCD6386CC</vt:lpwstr>
  </property>
  <property fmtid="{D5CDD505-2E9C-101B-9397-08002B2CF9AE}" pid="3" name="MediaServiceImageTags">
    <vt:lpwstr/>
  </property>
</Properties>
</file>