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4"/>
  </p:notesMasterIdLst>
  <p:sldIdLst>
    <p:sldId id="256" r:id="rId6"/>
    <p:sldId id="260" r:id="rId7"/>
    <p:sldId id="258" r:id="rId8"/>
    <p:sldId id="262" r:id="rId9"/>
    <p:sldId id="264" r:id="rId10"/>
    <p:sldId id="261"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08" r:id="rId43"/>
  </p:sldIdLst>
  <p:sldSz cx="18288000" cy="10287000"/>
  <p:notesSz cx="6858000" cy="9144000"/>
  <p:embeddedFontLst>
    <p:embeddedFont>
      <p:font typeface="Calibri (MS)" panose="020B0604020202020204" charset="0"/>
      <p:regular r:id="rId45"/>
    </p:embeddedFont>
    <p:embeddedFont>
      <p:font typeface="Calibri (MS) Bold" panose="020B0604020202020204" charset="0"/>
      <p:regular r:id="rId46"/>
      <p:bold r:id="rId47"/>
    </p:embeddedFont>
    <p:embeddedFont>
      <p:font typeface="League Spartan" panose="020B060402020202020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498EE-1F18-4A7C-988F-FD962162B710}" v="1" dt="2025-12-17T14:30:55.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589" autoAdjust="0"/>
  </p:normalViewPr>
  <p:slideViewPr>
    <p:cSldViewPr>
      <p:cViewPr varScale="1">
        <p:scale>
          <a:sx n="65" d="100"/>
          <a:sy n="65" d="100"/>
        </p:scale>
        <p:origin x="1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Isaac" userId="3ae7964d-d2b5-42a3-b882-d9fb709f2af0" providerId="ADAL" clId="{2FB189AD-3EAB-48A6-BBC1-D0C2C6A74715}"/>
    <pc:docChg chg="undo custSel addSld delSld modSld sldOrd">
      <pc:chgData name="Alyssa Isaac" userId="3ae7964d-d2b5-42a3-b882-d9fb709f2af0" providerId="ADAL" clId="{2FB189AD-3EAB-48A6-BBC1-D0C2C6A74715}" dt="2025-12-17T14:31:13.926" v="46" actId="2711"/>
      <pc:docMkLst>
        <pc:docMk/>
      </pc:docMkLst>
      <pc:sldChg chg="add del">
        <pc:chgData name="Alyssa Isaac" userId="3ae7964d-d2b5-42a3-b882-d9fb709f2af0" providerId="ADAL" clId="{2FB189AD-3EAB-48A6-BBC1-D0C2C6A74715}" dt="2025-12-17T14:28:31.359" v="28" actId="47"/>
        <pc:sldMkLst>
          <pc:docMk/>
          <pc:sldMk cId="0" sldId="257"/>
        </pc:sldMkLst>
      </pc:sldChg>
      <pc:sldChg chg="modSp mod">
        <pc:chgData name="Alyssa Isaac" userId="3ae7964d-d2b5-42a3-b882-d9fb709f2af0" providerId="ADAL" clId="{2FB189AD-3EAB-48A6-BBC1-D0C2C6A74715}" dt="2025-12-17T14:29:04.313" v="42" actId="20577"/>
        <pc:sldMkLst>
          <pc:docMk/>
          <pc:sldMk cId="0" sldId="258"/>
        </pc:sldMkLst>
        <pc:spChg chg="mod">
          <ac:chgData name="Alyssa Isaac" userId="3ae7964d-d2b5-42a3-b882-d9fb709f2af0" providerId="ADAL" clId="{2FB189AD-3EAB-48A6-BBC1-D0C2C6A74715}" dt="2025-12-17T14:29:04.313" v="42" actId="20577"/>
          <ac:spMkLst>
            <pc:docMk/>
            <pc:sldMk cId="0" sldId="258"/>
            <ac:spMk id="20" creationId="{00000000-0000-0000-0000-000000000000}"/>
          </ac:spMkLst>
        </pc:spChg>
      </pc:sldChg>
      <pc:sldChg chg="ord">
        <pc:chgData name="Alyssa Isaac" userId="3ae7964d-d2b5-42a3-b882-d9fb709f2af0" providerId="ADAL" clId="{2FB189AD-3EAB-48A6-BBC1-D0C2C6A74715}" dt="2025-12-17T14:28:54.965" v="34"/>
        <pc:sldMkLst>
          <pc:docMk/>
          <pc:sldMk cId="0" sldId="260"/>
        </pc:sldMkLst>
      </pc:sldChg>
      <pc:sldChg chg="ord">
        <pc:chgData name="Alyssa Isaac" userId="3ae7964d-d2b5-42a3-b882-d9fb709f2af0" providerId="ADAL" clId="{2FB189AD-3EAB-48A6-BBC1-D0C2C6A74715}" dt="2025-12-17T14:28:47.797" v="30"/>
        <pc:sldMkLst>
          <pc:docMk/>
          <pc:sldMk cId="0" sldId="261"/>
        </pc:sldMkLst>
      </pc:sldChg>
      <pc:sldChg chg="ord">
        <pc:chgData name="Alyssa Isaac" userId="3ae7964d-d2b5-42a3-b882-d9fb709f2af0" providerId="ADAL" clId="{2FB189AD-3EAB-48A6-BBC1-D0C2C6A74715}" dt="2025-12-17T14:28:53.211" v="32"/>
        <pc:sldMkLst>
          <pc:docMk/>
          <pc:sldMk cId="0" sldId="262"/>
        </pc:sldMkLst>
      </pc:sldChg>
      <pc:sldChg chg="add del">
        <pc:chgData name="Alyssa Isaac" userId="3ae7964d-d2b5-42a3-b882-d9fb709f2af0" providerId="ADAL" clId="{2FB189AD-3EAB-48A6-BBC1-D0C2C6A74715}" dt="2025-12-17T14:29:00.274" v="35" actId="47"/>
        <pc:sldMkLst>
          <pc:docMk/>
          <pc:sldMk cId="0" sldId="263"/>
        </pc:sldMkLst>
      </pc:sldChg>
      <pc:sldChg chg="ord">
        <pc:chgData name="Alyssa Isaac" userId="3ae7964d-d2b5-42a3-b882-d9fb709f2af0" providerId="ADAL" clId="{2FB189AD-3EAB-48A6-BBC1-D0C2C6A74715}" dt="2025-12-17T14:29:10.033" v="44"/>
        <pc:sldMkLst>
          <pc:docMk/>
          <pc:sldMk cId="0" sldId="264"/>
        </pc:sldMkLst>
      </pc:sldChg>
      <pc:sldChg chg="modSp mod">
        <pc:chgData name="Alyssa Isaac" userId="3ae7964d-d2b5-42a3-b882-d9fb709f2af0" providerId="ADAL" clId="{2FB189AD-3EAB-48A6-BBC1-D0C2C6A74715}" dt="2025-12-17T14:28:14.367" v="22" actId="20577"/>
        <pc:sldMkLst>
          <pc:docMk/>
          <pc:sldMk cId="0" sldId="295"/>
        </pc:sldMkLst>
        <pc:spChg chg="mod">
          <ac:chgData name="Alyssa Isaac" userId="3ae7964d-d2b5-42a3-b882-d9fb709f2af0" providerId="ADAL" clId="{2FB189AD-3EAB-48A6-BBC1-D0C2C6A74715}" dt="2025-12-17T14:28:14.367" v="22" actId="20577"/>
          <ac:spMkLst>
            <pc:docMk/>
            <pc:sldMk cId="0" sldId="295"/>
            <ac:spMk id="4" creationId="{00000000-0000-0000-0000-000000000000}"/>
          </ac:spMkLst>
        </pc:spChg>
      </pc:sldChg>
      <pc:sldChg chg="modSp add mod">
        <pc:chgData name="Alyssa Isaac" userId="3ae7964d-d2b5-42a3-b882-d9fb709f2af0" providerId="ADAL" clId="{2FB189AD-3EAB-48A6-BBC1-D0C2C6A74715}" dt="2025-12-17T14:31:13.926" v="46" actId="2711"/>
        <pc:sldMkLst>
          <pc:docMk/>
          <pc:sldMk cId="0" sldId="308"/>
        </pc:sldMkLst>
        <pc:spChg chg="mod">
          <ac:chgData name="Alyssa Isaac" userId="3ae7964d-d2b5-42a3-b882-d9fb709f2af0" providerId="ADAL" clId="{2FB189AD-3EAB-48A6-BBC1-D0C2C6A74715}" dt="2025-12-17T14:31:13.926" v="46" actId="2711"/>
          <ac:spMkLst>
            <pc:docMk/>
            <pc:sldMk cId="0" sldId="308"/>
            <ac:spMk id="6" creationId="{00000000-0000-0000-0000-000000000000}"/>
          </ac:spMkLst>
        </pc:spChg>
        <pc:spChg chg="mod">
          <ac:chgData name="Alyssa Isaac" userId="3ae7964d-d2b5-42a3-b882-d9fb709f2af0" providerId="ADAL" clId="{2FB189AD-3EAB-48A6-BBC1-D0C2C6A74715}" dt="2025-12-17T14:31:13.926" v="46" actId="2711"/>
          <ac:spMkLst>
            <pc:docMk/>
            <pc:sldMk cId="0" sldId="308"/>
            <ac:spMk id="7" creationId="{00000000-0000-0000-0000-000000000000}"/>
          </ac:spMkLst>
        </pc:spChg>
        <pc:spChg chg="mod">
          <ac:chgData name="Alyssa Isaac" userId="3ae7964d-d2b5-42a3-b882-d9fb709f2af0" providerId="ADAL" clId="{2FB189AD-3EAB-48A6-BBC1-D0C2C6A74715}" dt="2025-12-17T14:31:13.926" v="46" actId="2711"/>
          <ac:spMkLst>
            <pc:docMk/>
            <pc:sldMk cId="0" sldId="30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oral, anal, vaginal sex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Play the first part of the video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Play the first part of the video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Play the first part of the video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Using a condom reduces risk of pregnancy </a:t>
            </a:r>
          </a:p>
          <a:p>
            <a:r>
              <a:rPr lang="en-US"/>
              <a:t>Using a condom reduces risk of STI transmission</a:t>
            </a:r>
          </a:p>
          <a:p>
            <a:r>
              <a:rPr lang="en-US"/>
              <a:t>Condoms are free from GP and MISH </a:t>
            </a:r>
          </a:p>
          <a:p>
            <a:r>
              <a:rPr lang="en-US"/>
              <a:t>Check the date </a:t>
            </a:r>
          </a:p>
          <a:p>
            <a:r>
              <a:rPr lang="en-US"/>
              <a:t>Check for Damage </a:t>
            </a:r>
          </a:p>
          <a:p>
            <a:r>
              <a:rPr lang="en-US"/>
              <a:t>Check for CE mark or kitemark </a:t>
            </a:r>
          </a:p>
          <a:p>
            <a:r>
              <a:rPr lang="en-US"/>
              <a:t>Don’t use anything sharp to open the packet </a:t>
            </a:r>
          </a:p>
          <a:p>
            <a:r>
              <a:rPr lang="en-US"/>
              <a:t>The rolled rim should be on the outside </a:t>
            </a:r>
          </a:p>
          <a:p>
            <a:r>
              <a:rPr lang="en-US"/>
              <a:t>Penis should be erect </a:t>
            </a:r>
          </a:p>
          <a:p>
            <a:r>
              <a:rPr lang="en-US"/>
              <a:t>Pull the foreskin back gently </a:t>
            </a:r>
          </a:p>
          <a:p>
            <a:r>
              <a:rPr lang="en-US"/>
              <a:t>Pinch the tip of the condom </a:t>
            </a:r>
          </a:p>
          <a:p>
            <a:r>
              <a:rPr lang="en-US"/>
              <a:t>Pinch and roll </a:t>
            </a:r>
          </a:p>
          <a:p>
            <a:r>
              <a:rPr lang="en-US"/>
              <a:t>A good fit is a snug fit </a:t>
            </a:r>
          </a:p>
          <a:p>
            <a:r>
              <a:rPr lang="en-US"/>
              <a:t>If it’s inside out, throw it away and start again </a:t>
            </a:r>
          </a:p>
          <a:p>
            <a:r>
              <a:rPr lang="en-US"/>
              <a:t>Only use water or silicone based lubricants </a:t>
            </a:r>
          </a:p>
          <a:p>
            <a:r>
              <a:rPr lang="en-US"/>
              <a:t>Remove carefully </a:t>
            </a:r>
          </a:p>
          <a:p>
            <a:r>
              <a:rPr lang="en-US"/>
              <a:t>Tie the used condom in a knot </a:t>
            </a:r>
          </a:p>
          <a:p>
            <a:r>
              <a:rPr lang="en-US"/>
              <a:t>Wrap the used condom in a tissue</a:t>
            </a:r>
          </a:p>
          <a:p>
            <a:r>
              <a:rPr lang="en-US"/>
              <a:t>Through the used condom in a bin </a:t>
            </a:r>
          </a:p>
          <a:p>
            <a:r>
              <a:rPr lang="en-US"/>
              <a:t>Contact MISH clinic if a condom breaks or falls off during sex.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Play the first part of the video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time permits, this slide can be further developed into a collective, group reflection.</a:t>
            </a:r>
          </a:p>
          <a:p>
            <a:endParaRPr lang="en-US"/>
          </a:p>
          <a:p>
            <a:r>
              <a:rPr lang="en-US"/>
              <a:t>Please ask students to discuss what Attributes (e.g. honesty, integrity, courage, humility, generosity, self-worth, kindness, trustworthiness etc) they have used during this lesson.</a:t>
            </a:r>
          </a:p>
          <a:p>
            <a:endParaRPr lang="en-US"/>
          </a:p>
          <a:p>
            <a:r>
              <a:rPr lang="en-US"/>
              <a:t>What Skills (e.g. oracy, empathy, compassion, presentation, assertiveness, active listening, interpersonal skills, positive peer pressure, capacity to resist unwelcome pressure, distinguish between fact &amp; opinion , etc.</a:t>
            </a:r>
          </a:p>
          <a:p>
            <a:endParaRPr lang="en-US"/>
          </a:p>
          <a:p>
            <a:r>
              <a:rPr lang="en-US"/>
              <a:t>What Knowledge have they used, or developed during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000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755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15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773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661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143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6595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39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776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576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181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63903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0.svg"/><Relationship Id="rId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49.svg"/><Relationship Id="rId9"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3.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0.svg"/><Relationship Id="rId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49.svg"/><Relationship Id="rId9"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9.sv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jpe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33" Type="http://schemas.openxmlformats.org/officeDocument/2006/relationships/image" Target="../media/image40.sv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svg"/><Relationship Id="rId31" Type="http://schemas.openxmlformats.org/officeDocument/2006/relationships/image" Target="../media/image38.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7.png"/><Relationship Id="rId8"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52.svg"/><Relationship Id="rId5" Type="http://schemas.openxmlformats.org/officeDocument/2006/relationships/image" Target="../media/image68.png"/><Relationship Id="rId10" Type="http://schemas.openxmlformats.org/officeDocument/2006/relationships/image" Target="../media/image51.png"/><Relationship Id="rId4" Type="http://schemas.openxmlformats.org/officeDocument/2006/relationships/image" Target="../media/image67.svg"/><Relationship Id="rId9" Type="http://schemas.openxmlformats.org/officeDocument/2006/relationships/image" Target="../media/image73.png"/><Relationship Id="rId14" Type="http://schemas.openxmlformats.org/officeDocument/2006/relationships/image" Target="../media/image76.sv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0.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image" Target="../media/image1.jpe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sv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0.svg"/></Relationships>
</file>

<file path=ppt/slides/_rels/slide3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2.sv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image" Target="../media/image1.jpe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jpe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33" Type="http://schemas.openxmlformats.org/officeDocument/2006/relationships/image" Target="../media/image45.sv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32"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svg"/><Relationship Id="rId31" Type="http://schemas.openxmlformats.org/officeDocument/2006/relationships/image" Target="../media/image38.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7.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image" Target="../media/image1.jpe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32" Type="http://schemas.openxmlformats.org/officeDocument/2006/relationships/image" Target="../media/image47.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svg"/><Relationship Id="rId19" Type="http://schemas.openxmlformats.org/officeDocument/2006/relationships/image" Target="../media/image27.png"/><Relationship Id="rId31" Type="http://schemas.openxmlformats.org/officeDocument/2006/relationships/image" Target="../media/image46.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9.sv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grpSp>
        <p:nvGrpSpPr>
          <p:cNvPr id="3" name="Group 3"/>
          <p:cNvGrpSpPr/>
          <p:nvPr/>
        </p:nvGrpSpPr>
        <p:grpSpPr>
          <a:xfrm>
            <a:off x="4969042" y="128923"/>
            <a:ext cx="13162046" cy="1743042"/>
            <a:chOff x="0" y="0"/>
            <a:chExt cx="3466547" cy="459073"/>
          </a:xfrm>
        </p:grpSpPr>
        <p:sp>
          <p:nvSpPr>
            <p:cNvPr id="4" name="Freeform 4"/>
            <p:cNvSpPr/>
            <p:nvPr/>
          </p:nvSpPr>
          <p:spPr>
            <a:xfrm>
              <a:off x="0" y="0"/>
              <a:ext cx="3466547" cy="459073"/>
            </a:xfrm>
            <a:custGeom>
              <a:avLst/>
              <a:gdLst/>
              <a:ahLst/>
              <a:cxnLst/>
              <a:rect l="l" t="t" r="r" b="b"/>
              <a:pathLst>
                <a:path w="3466547" h="459073">
                  <a:moveTo>
                    <a:pt x="0" y="0"/>
                  </a:moveTo>
                  <a:lnTo>
                    <a:pt x="3466547" y="0"/>
                  </a:lnTo>
                  <a:lnTo>
                    <a:pt x="3466547" y="459073"/>
                  </a:lnTo>
                  <a:lnTo>
                    <a:pt x="0" y="459073"/>
                  </a:lnTo>
                  <a:close/>
                </a:path>
              </a:pathLst>
            </a:custGeom>
            <a:solidFill>
              <a:srgbClr val="000000">
                <a:alpha val="0"/>
              </a:srgbClr>
            </a:solidFill>
            <a:ln w="38100" cap="sq">
              <a:solidFill>
                <a:srgbClr val="000000"/>
              </a:solidFill>
              <a:prstDash val="solid"/>
              <a:miter/>
            </a:ln>
          </p:spPr>
          <p:txBody>
            <a:bodyPr/>
            <a:lstStyle/>
            <a:p>
              <a:endParaRPr lang="en-GB"/>
            </a:p>
          </p:txBody>
        </p:sp>
        <p:sp>
          <p:nvSpPr>
            <p:cNvPr id="5" name="TextBox 5"/>
            <p:cNvSpPr txBox="1"/>
            <p:nvPr/>
          </p:nvSpPr>
          <p:spPr>
            <a:xfrm>
              <a:off x="0" y="-38100"/>
              <a:ext cx="3466547" cy="49717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135502" y="632650"/>
            <a:ext cx="17434759" cy="820675"/>
          </a:xfrm>
          <a:prstGeom prst="rect">
            <a:avLst/>
          </a:prstGeom>
        </p:spPr>
        <p:txBody>
          <a:bodyPr lIns="0" tIns="0" rIns="0" bIns="0" rtlCol="0" anchor="t">
            <a:spAutoFit/>
          </a:bodyPr>
          <a:lstStyle/>
          <a:p>
            <a:pPr algn="ctr">
              <a:lnSpc>
                <a:spcPts val="5208"/>
              </a:lnSpc>
            </a:pPr>
            <a:r>
              <a:rPr lang="en-US" sz="5600" spc="-112">
                <a:solidFill>
                  <a:srgbClr val="2B2B2B"/>
                </a:solidFill>
                <a:latin typeface="Calibri (MS)"/>
                <a:ea typeface="Calibri (MS)"/>
                <a:cs typeface="Calibri (MS)"/>
                <a:sym typeface="Calibri (MS)"/>
              </a:rPr>
              <a:t>Teachers slide</a:t>
            </a:r>
          </a:p>
        </p:txBody>
      </p:sp>
      <p:sp>
        <p:nvSpPr>
          <p:cNvPr id="7" name="TextBox 7"/>
          <p:cNvSpPr txBox="1"/>
          <p:nvPr/>
        </p:nvSpPr>
        <p:spPr>
          <a:xfrm>
            <a:off x="266260" y="2140690"/>
            <a:ext cx="17755480" cy="8284145"/>
          </a:xfrm>
          <a:prstGeom prst="rect">
            <a:avLst/>
          </a:prstGeom>
        </p:spPr>
        <p:txBody>
          <a:bodyPr lIns="0" tIns="0" rIns="0" bIns="0" rtlCol="0" anchor="t">
            <a:spAutoFit/>
          </a:bodyPr>
          <a:lstStyle/>
          <a:p>
            <a:pPr marL="659156" lvl="1" indent="-329578" algn="l">
              <a:lnSpc>
                <a:spcPts val="3175"/>
              </a:lnSpc>
              <a:buFont typeface="Arial"/>
              <a:buChar char="•"/>
            </a:pPr>
            <a:r>
              <a:rPr lang="en-US" sz="3053" b="1" spc="-61">
                <a:solidFill>
                  <a:srgbClr val="2B2B2B"/>
                </a:solidFill>
                <a:latin typeface="Calibri (MS) Bold"/>
                <a:ea typeface="Calibri (MS) Bold"/>
                <a:cs typeface="Calibri (MS) Bold"/>
                <a:sym typeface="Calibri (MS) Bold"/>
              </a:rPr>
              <a:t>This lesson is intended to support the effective and confident delivery of a condom demonstration. The accompanying video is provided as a resource to help you conduct this session with assurance and clarity.</a:t>
            </a:r>
          </a:p>
          <a:p>
            <a:pPr algn="l">
              <a:lnSpc>
                <a:spcPts val="3175"/>
              </a:lnSpc>
            </a:pPr>
            <a:endParaRPr lang="en-US" sz="3053" b="1" spc="-61">
              <a:solidFill>
                <a:srgbClr val="2B2B2B"/>
              </a:solidFill>
              <a:latin typeface="Calibri (MS) Bold"/>
              <a:ea typeface="Calibri (MS) Bold"/>
              <a:cs typeface="Calibri (MS) Bold"/>
              <a:sym typeface="Calibri (MS) Bold"/>
            </a:endParaRPr>
          </a:p>
          <a:p>
            <a:pPr marL="659156" lvl="1" indent="-329578" algn="l">
              <a:lnSpc>
                <a:spcPts val="3175"/>
              </a:lnSpc>
              <a:buFont typeface="Arial"/>
              <a:buChar char="•"/>
            </a:pPr>
            <a:r>
              <a:rPr lang="en-US" sz="3053" b="1" spc="-61">
                <a:solidFill>
                  <a:srgbClr val="2B2B2B"/>
                </a:solidFill>
                <a:latin typeface="Calibri (MS) Bold"/>
                <a:ea typeface="Calibri (MS) Bold"/>
                <a:cs typeface="Calibri (MS) Bold"/>
                <a:sym typeface="Calibri (MS) Bold"/>
              </a:rPr>
              <a:t>If you feel confident delivering your own version of the condom demonstration, you are encouraged to do so. The use of the video is optional, and you should choose the method that best suits your teaching style and comfort level.</a:t>
            </a:r>
          </a:p>
          <a:p>
            <a:pPr algn="l">
              <a:lnSpc>
                <a:spcPts val="3175"/>
              </a:lnSpc>
            </a:pPr>
            <a:endParaRPr lang="en-US" sz="3053" b="1" spc="-61">
              <a:solidFill>
                <a:srgbClr val="2B2B2B"/>
              </a:solidFill>
              <a:latin typeface="Calibri (MS) Bold"/>
              <a:ea typeface="Calibri (MS) Bold"/>
              <a:cs typeface="Calibri (MS) Bold"/>
              <a:sym typeface="Calibri (MS) Bold"/>
            </a:endParaRPr>
          </a:p>
          <a:p>
            <a:pPr marL="659156" lvl="1" indent="-329578" algn="l">
              <a:lnSpc>
                <a:spcPts val="3175"/>
              </a:lnSpc>
              <a:buFont typeface="Arial"/>
              <a:buChar char="•"/>
            </a:pPr>
            <a:r>
              <a:rPr lang="en-US" sz="3053" b="1" spc="-61">
                <a:solidFill>
                  <a:srgbClr val="2B2B2B"/>
                </a:solidFill>
                <a:latin typeface="Calibri (MS) Bold"/>
                <a:ea typeface="Calibri (MS) Bold"/>
                <a:cs typeface="Calibri (MS) Bold"/>
                <a:sym typeface="Calibri (MS) Bold"/>
              </a:rPr>
              <a:t>It is essential that pupils have the opportunity to practise this skill in a safe and supportive environment. This will help them feel confident and capable of using condoms in the future, which is vital for their health and wellbeing.</a:t>
            </a:r>
          </a:p>
          <a:p>
            <a:pPr algn="l">
              <a:lnSpc>
                <a:spcPts val="3175"/>
              </a:lnSpc>
            </a:pPr>
            <a:endParaRPr lang="en-US" sz="3053" b="1" spc="-61">
              <a:solidFill>
                <a:srgbClr val="2B2B2B"/>
              </a:solidFill>
              <a:latin typeface="Calibri (MS) Bold"/>
              <a:ea typeface="Calibri (MS) Bold"/>
              <a:cs typeface="Calibri (MS) Bold"/>
              <a:sym typeface="Calibri (MS) Bold"/>
            </a:endParaRPr>
          </a:p>
          <a:p>
            <a:pPr marL="659156" lvl="1" indent="-329578" algn="l">
              <a:lnSpc>
                <a:spcPts val="3175"/>
              </a:lnSpc>
              <a:buFont typeface="Arial"/>
              <a:buChar char="•"/>
            </a:pPr>
            <a:r>
              <a:rPr lang="en-US" sz="3053" b="1" spc="-61">
                <a:solidFill>
                  <a:srgbClr val="2B2B2B"/>
                </a:solidFill>
                <a:latin typeface="Calibri (MS) Bold"/>
                <a:ea typeface="Calibri (MS) Bold"/>
                <a:cs typeface="Calibri (MS) Bold"/>
                <a:sym typeface="Calibri (MS) Bold"/>
              </a:rPr>
              <a:t>Accordingly, please ensure that your school prioritises the purchase and maintenance of a supply of condoms and a set of condom demonstrators. This is necessary to facilitate effective teaching and learning in this area.</a:t>
            </a:r>
          </a:p>
          <a:p>
            <a:pPr algn="l">
              <a:lnSpc>
                <a:spcPts val="3383"/>
              </a:lnSpc>
            </a:pPr>
            <a:endParaRPr lang="en-US" sz="3053" b="1" spc="-61">
              <a:solidFill>
                <a:srgbClr val="2B2B2B"/>
              </a:solidFill>
              <a:latin typeface="Calibri (MS) Bold"/>
              <a:ea typeface="Calibri (MS) Bold"/>
              <a:cs typeface="Calibri (MS) Bold"/>
              <a:sym typeface="Calibri (MS) Bold"/>
            </a:endParaRPr>
          </a:p>
          <a:p>
            <a:pPr algn="l">
              <a:lnSpc>
                <a:spcPts val="3383"/>
              </a:lnSpc>
            </a:pPr>
            <a:r>
              <a:rPr lang="en-US" sz="3253" spc="-65">
                <a:solidFill>
                  <a:srgbClr val="2B2B2B"/>
                </a:solidFill>
                <a:latin typeface="Calibri (MS)"/>
                <a:ea typeface="Calibri (MS)"/>
                <a:cs typeface="Calibri (MS)"/>
                <a:sym typeface="Calibri (MS)"/>
              </a:rPr>
              <a:t>Materials Needed:</a:t>
            </a:r>
          </a:p>
          <a:p>
            <a:pPr marL="702335" lvl="1" indent="-351168" algn="l">
              <a:lnSpc>
                <a:spcPts val="3383"/>
              </a:lnSpc>
              <a:buFont typeface="Arial"/>
              <a:buChar char="•"/>
            </a:pPr>
            <a:r>
              <a:rPr lang="en-US" sz="3253" spc="-65">
                <a:solidFill>
                  <a:srgbClr val="2B2B2B"/>
                </a:solidFill>
                <a:latin typeface="Calibri (MS)"/>
                <a:ea typeface="Calibri (MS)"/>
                <a:cs typeface="Calibri (MS)"/>
                <a:sym typeface="Calibri (MS)"/>
              </a:rPr>
              <a:t>Projector</a:t>
            </a:r>
          </a:p>
          <a:p>
            <a:pPr marL="702335" lvl="1" indent="-351168" algn="l">
              <a:lnSpc>
                <a:spcPts val="3383"/>
              </a:lnSpc>
              <a:buFont typeface="Arial"/>
              <a:buChar char="•"/>
            </a:pPr>
            <a:r>
              <a:rPr lang="en-US" sz="3253" spc="-65">
                <a:solidFill>
                  <a:srgbClr val="2B2B2B"/>
                </a:solidFill>
                <a:latin typeface="Calibri (MS)"/>
                <a:ea typeface="Calibri (MS)"/>
                <a:cs typeface="Calibri (MS)"/>
                <a:sym typeface="Calibri (MS)"/>
              </a:rPr>
              <a:t>Whiteboard</a:t>
            </a:r>
          </a:p>
          <a:p>
            <a:pPr marL="702335" lvl="1" indent="-351168" algn="l">
              <a:lnSpc>
                <a:spcPts val="3383"/>
              </a:lnSpc>
              <a:buFont typeface="Arial"/>
              <a:buChar char="•"/>
            </a:pPr>
            <a:r>
              <a:rPr lang="en-US" sz="3253" spc="-65">
                <a:solidFill>
                  <a:srgbClr val="2B2B2B"/>
                </a:solidFill>
                <a:latin typeface="Calibri (MS)"/>
                <a:ea typeface="Calibri (MS)"/>
                <a:cs typeface="Calibri (MS)"/>
                <a:sym typeface="Calibri (MS)"/>
              </a:rPr>
              <a:t>Post-it notes or scrap paper</a:t>
            </a:r>
          </a:p>
          <a:p>
            <a:pPr marL="702335" lvl="1" indent="-351168" algn="l">
              <a:lnSpc>
                <a:spcPts val="3383"/>
              </a:lnSpc>
              <a:buFont typeface="Arial"/>
              <a:buChar char="•"/>
            </a:pPr>
            <a:r>
              <a:rPr lang="en-US" sz="3253" spc="-65">
                <a:solidFill>
                  <a:srgbClr val="2B2B2B"/>
                </a:solidFill>
                <a:latin typeface="Calibri (MS)"/>
                <a:ea typeface="Calibri (MS)"/>
                <a:cs typeface="Calibri (MS)"/>
                <a:sym typeface="Calibri (MS)"/>
              </a:rPr>
              <a:t>Prizes or merits for student engagement</a:t>
            </a:r>
          </a:p>
          <a:p>
            <a:pPr algn="l">
              <a:lnSpc>
                <a:spcPts val="3383"/>
              </a:lnSpc>
              <a:spcBef>
                <a:spcPct val="0"/>
              </a:spcBef>
            </a:pPr>
            <a:endParaRPr lang="en-US" sz="3253" spc="-65">
              <a:solidFill>
                <a:srgbClr val="2B2B2B"/>
              </a:solidFill>
              <a:latin typeface="Calibri (MS)"/>
              <a:ea typeface="Calibri (MS)"/>
              <a:cs typeface="Calibri (MS)"/>
              <a:sym typeface="Calibri (MS)"/>
            </a:endParaRPr>
          </a:p>
        </p:txBody>
      </p:sp>
      <p:sp>
        <p:nvSpPr>
          <p:cNvPr id="8" name="TextBox 8"/>
          <p:cNvSpPr txBox="1"/>
          <p:nvPr/>
        </p:nvSpPr>
        <p:spPr>
          <a:xfrm>
            <a:off x="5167563" y="298451"/>
            <a:ext cx="11242207" cy="1355722"/>
          </a:xfrm>
          <a:prstGeom prst="rect">
            <a:avLst/>
          </a:prstGeom>
        </p:spPr>
        <p:txBody>
          <a:bodyPr lIns="0" tIns="0" rIns="0" bIns="0" rtlCol="0" anchor="t">
            <a:spAutoFit/>
          </a:bodyPr>
          <a:lstStyle/>
          <a:p>
            <a:pPr algn="l">
              <a:lnSpc>
                <a:spcPts val="3500"/>
              </a:lnSpc>
              <a:spcBef>
                <a:spcPct val="0"/>
              </a:spcBef>
            </a:pPr>
            <a:r>
              <a:rPr lang="en-US" sz="2500" spc="-50">
                <a:solidFill>
                  <a:srgbClr val="2B2B2B"/>
                </a:solidFill>
                <a:latin typeface="Calibri (MS)"/>
                <a:ea typeface="Calibri (MS)"/>
                <a:cs typeface="Calibri (MS)"/>
                <a:sym typeface="Calibri (MS)"/>
              </a:rPr>
              <a:t>This lesson was created by Hannah Grove. If you wish to use it in any context other than the one intended, please seek permission beforehand. Thank you!</a:t>
            </a:r>
          </a:p>
          <a:p>
            <a:pPr algn="l">
              <a:lnSpc>
                <a:spcPts val="3500"/>
              </a:lnSpc>
              <a:spcBef>
                <a:spcPct val="0"/>
              </a:spcBef>
            </a:pPr>
            <a:r>
              <a:rPr lang="en-US" sz="2500" spc="-50">
                <a:solidFill>
                  <a:srgbClr val="2B2B2B"/>
                </a:solidFill>
                <a:latin typeface="Calibri (MS)"/>
                <a:ea typeface="Calibri (MS)"/>
                <a:cs typeface="Calibri (MS)"/>
                <a:sym typeface="Calibri (MS)"/>
              </a:rPr>
              <a:t>www.hannahpants.com</a:t>
            </a:r>
          </a:p>
        </p:txBody>
      </p:sp>
      <p:sp>
        <p:nvSpPr>
          <p:cNvPr id="9" name="Freeform 9"/>
          <p:cNvSpPr/>
          <p:nvPr/>
        </p:nvSpPr>
        <p:spPr>
          <a:xfrm>
            <a:off x="16672199" y="403226"/>
            <a:ext cx="1174201" cy="1050099"/>
          </a:xfrm>
          <a:custGeom>
            <a:avLst/>
            <a:gdLst/>
            <a:ahLst/>
            <a:cxnLst/>
            <a:rect l="l" t="t" r="r" b="b"/>
            <a:pathLst>
              <a:path w="1174201" h="1050099">
                <a:moveTo>
                  <a:pt x="0" y="0"/>
                </a:moveTo>
                <a:lnTo>
                  <a:pt x="1174202" y="0"/>
                </a:lnTo>
                <a:lnTo>
                  <a:pt x="1174202" y="1050099"/>
                </a:lnTo>
                <a:lnTo>
                  <a:pt x="0" y="1050099"/>
                </a:lnTo>
                <a:lnTo>
                  <a:pt x="0" y="0"/>
                </a:lnTo>
                <a:close/>
              </a:path>
            </a:pathLst>
          </a:custGeom>
          <a:blipFill>
            <a:blip r:embed="rId3"/>
            <a:stretch>
              <a:fillRect l="-112848" t="-60800" r="-113390" b="-57163"/>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21712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97405" y="-893949"/>
            <a:ext cx="3198742" cy="2797445"/>
          </a:xfrm>
          <a:custGeom>
            <a:avLst/>
            <a:gdLst/>
            <a:ahLst/>
            <a:cxnLst/>
            <a:rect l="l" t="t" r="r" b="b"/>
            <a:pathLst>
              <a:path w="3198742" h="2797445">
                <a:moveTo>
                  <a:pt x="0" y="0"/>
                </a:moveTo>
                <a:lnTo>
                  <a:pt x="3198741" y="0"/>
                </a:lnTo>
                <a:lnTo>
                  <a:pt x="3198741"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901336" y="-192512"/>
            <a:ext cx="4152550" cy="10287000"/>
          </a:xfrm>
          <a:custGeom>
            <a:avLst/>
            <a:gdLst/>
            <a:ahLst/>
            <a:cxnLst/>
            <a:rect l="l" t="t" r="r" b="b"/>
            <a:pathLst>
              <a:path w="4152550" h="10287000">
                <a:moveTo>
                  <a:pt x="0" y="0"/>
                </a:moveTo>
                <a:lnTo>
                  <a:pt x="4152551" y="0"/>
                </a:lnTo>
                <a:lnTo>
                  <a:pt x="4152551" y="10287000"/>
                </a:lnTo>
                <a:lnTo>
                  <a:pt x="0" y="10287000"/>
                </a:lnTo>
                <a:lnTo>
                  <a:pt x="0" y="0"/>
                </a:lnTo>
                <a:close/>
              </a:path>
            </a:pathLst>
          </a:custGeom>
          <a:blipFill>
            <a:blip r:embed="rId7"/>
            <a:stretch>
              <a:fillRect l="-247280" t="-57688" r="-564704" b="-62275"/>
            </a:stretch>
          </a:blipFill>
        </p:spPr>
        <p:txBody>
          <a:bodyPr/>
          <a:lstStyle/>
          <a:p>
            <a:endParaRPr lang="en-GB"/>
          </a:p>
        </p:txBody>
      </p:sp>
      <p:sp>
        <p:nvSpPr>
          <p:cNvPr id="8" name="Freeform 8"/>
          <p:cNvSpPr/>
          <p:nvPr/>
        </p:nvSpPr>
        <p:spPr>
          <a:xfrm rot="-5298450">
            <a:off x="2816283" y="4410659"/>
            <a:ext cx="1732487" cy="539237"/>
          </a:xfrm>
          <a:custGeom>
            <a:avLst/>
            <a:gdLst/>
            <a:ahLst/>
            <a:cxnLst/>
            <a:rect l="l" t="t" r="r" b="b"/>
            <a:pathLst>
              <a:path w="1732487" h="539237">
                <a:moveTo>
                  <a:pt x="0" y="0"/>
                </a:moveTo>
                <a:lnTo>
                  <a:pt x="1732487" y="0"/>
                </a:lnTo>
                <a:lnTo>
                  <a:pt x="1732487" y="539236"/>
                </a:lnTo>
                <a:lnTo>
                  <a:pt x="0" y="539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3904245">
            <a:off x="1419757" y="2886913"/>
            <a:ext cx="1732487" cy="539237"/>
          </a:xfrm>
          <a:custGeom>
            <a:avLst/>
            <a:gdLst/>
            <a:ahLst/>
            <a:cxnLst/>
            <a:rect l="l" t="t" r="r" b="b"/>
            <a:pathLst>
              <a:path w="1732487" h="539237">
                <a:moveTo>
                  <a:pt x="0" y="0"/>
                </a:moveTo>
                <a:lnTo>
                  <a:pt x="1732486" y="0"/>
                </a:lnTo>
                <a:lnTo>
                  <a:pt x="1732486" y="539237"/>
                </a:lnTo>
                <a:lnTo>
                  <a:pt x="0" y="5392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6053887" y="1326410"/>
            <a:ext cx="10673751" cy="4600940"/>
          </a:xfrm>
          <a:prstGeom prst="rect">
            <a:avLst/>
          </a:prstGeom>
        </p:spPr>
        <p:txBody>
          <a:bodyPr lIns="0" tIns="0" rIns="0" bIns="0" rtlCol="0" anchor="t">
            <a:spAutoFit/>
          </a:bodyPr>
          <a:lstStyle/>
          <a:p>
            <a:pPr algn="ctr">
              <a:lnSpc>
                <a:spcPts val="5868"/>
              </a:lnSpc>
            </a:pPr>
            <a:r>
              <a:rPr lang="en-US" sz="5642" u="sng" spc="-112">
                <a:solidFill>
                  <a:srgbClr val="000000"/>
                </a:solidFill>
                <a:latin typeface="Calibri (MS)"/>
                <a:ea typeface="Calibri (MS)"/>
                <a:cs typeface="Calibri (MS)"/>
                <a:sym typeface="Calibri (MS)"/>
              </a:rPr>
              <a:t>How effective are condoms?</a:t>
            </a:r>
          </a:p>
          <a:p>
            <a:pPr algn="ctr">
              <a:lnSpc>
                <a:spcPts val="5868"/>
              </a:lnSpc>
            </a:pPr>
            <a:endParaRPr lang="en-US" sz="5642" u="sng" spc="-112">
              <a:solidFill>
                <a:srgbClr val="000000"/>
              </a:solidFill>
              <a:latin typeface="Calibri (MS)"/>
              <a:ea typeface="Calibri (MS)"/>
              <a:cs typeface="Calibri (MS)"/>
              <a:sym typeface="Calibri (MS)"/>
            </a:endParaRPr>
          </a:p>
          <a:p>
            <a:pPr algn="ctr">
              <a:lnSpc>
                <a:spcPts val="5868"/>
              </a:lnSpc>
              <a:spcBef>
                <a:spcPct val="0"/>
              </a:spcBef>
            </a:pPr>
            <a:r>
              <a:rPr lang="en-US" sz="5642" spc="-112">
                <a:solidFill>
                  <a:srgbClr val="000000"/>
                </a:solidFill>
                <a:latin typeface="Calibri (MS)"/>
                <a:ea typeface="Calibri (MS)"/>
                <a:cs typeface="Calibri (MS)"/>
                <a:sym typeface="Calibri (MS)"/>
              </a:rPr>
              <a:t>Will a condom ALWAYS prevent pregnancy?</a:t>
            </a:r>
          </a:p>
          <a:p>
            <a:pPr algn="ctr">
              <a:lnSpc>
                <a:spcPts val="5868"/>
              </a:lnSpc>
              <a:spcBef>
                <a:spcPct val="0"/>
              </a:spcBef>
            </a:pPr>
            <a:r>
              <a:rPr lang="en-US" sz="5642" spc="-112">
                <a:solidFill>
                  <a:srgbClr val="000000"/>
                </a:solidFill>
                <a:latin typeface="Calibri (MS)"/>
                <a:ea typeface="Calibri (MS)"/>
                <a:cs typeface="Calibri (MS)"/>
                <a:sym typeface="Calibri (MS)"/>
              </a:rPr>
              <a:t>(If a male and female person are having sexual intercourse)</a:t>
            </a:r>
          </a:p>
        </p:txBody>
      </p:sp>
      <p:sp>
        <p:nvSpPr>
          <p:cNvPr id="11" name="Freeform 11"/>
          <p:cNvSpPr/>
          <p:nvPr/>
        </p:nvSpPr>
        <p:spPr>
          <a:xfrm>
            <a:off x="9743043" y="6629398"/>
            <a:ext cx="3295439" cy="3130667"/>
          </a:xfrm>
          <a:custGeom>
            <a:avLst/>
            <a:gdLst/>
            <a:ahLst/>
            <a:cxnLst/>
            <a:rect l="l" t="t" r="r" b="b"/>
            <a:pathLst>
              <a:path w="3295439" h="3130667">
                <a:moveTo>
                  <a:pt x="0" y="0"/>
                </a:moveTo>
                <a:lnTo>
                  <a:pt x="3295439" y="0"/>
                </a:lnTo>
                <a:lnTo>
                  <a:pt x="3295439" y="3130668"/>
                </a:lnTo>
                <a:lnTo>
                  <a:pt x="0" y="3130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788625" y="-1814364"/>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457200" y="1097602"/>
            <a:ext cx="17015184" cy="8392414"/>
          </a:xfrm>
          <a:prstGeom prst="rect">
            <a:avLst/>
          </a:prstGeom>
        </p:spPr>
        <p:txBody>
          <a:bodyPr lIns="0" tIns="0" rIns="0" bIns="0" rtlCol="0" anchor="t">
            <a:spAutoFit/>
          </a:bodyPr>
          <a:lstStyle/>
          <a:p>
            <a:pPr algn="ctr">
              <a:lnSpc>
                <a:spcPts val="5719"/>
              </a:lnSpc>
              <a:spcBef>
                <a:spcPct val="0"/>
              </a:spcBef>
            </a:pPr>
            <a:r>
              <a:rPr lang="en-US" sz="5499" u="sng" spc="-109" dirty="0">
                <a:solidFill>
                  <a:srgbClr val="000000"/>
                </a:solidFill>
                <a:latin typeface="Calibri (MS)"/>
                <a:ea typeface="Calibri (MS)"/>
                <a:cs typeface="Calibri (MS)"/>
                <a:sym typeface="Calibri (MS)"/>
              </a:rPr>
              <a:t>No, condoms are not the most effective form of contraception</a:t>
            </a:r>
          </a:p>
          <a:p>
            <a:pPr algn="ctr">
              <a:lnSpc>
                <a:spcPts val="4888"/>
              </a:lnSpc>
              <a:spcBef>
                <a:spcPct val="0"/>
              </a:spcBef>
            </a:pPr>
            <a:endParaRPr lang="en-US" sz="5499" u="sng" spc="-109" dirty="0">
              <a:solidFill>
                <a:srgbClr val="000000"/>
              </a:solidFill>
              <a:latin typeface="Calibri (MS)"/>
              <a:ea typeface="Calibri (MS)"/>
              <a:cs typeface="Calibri (MS)"/>
              <a:sym typeface="Calibri (MS)"/>
            </a:endParaRPr>
          </a:p>
          <a:p>
            <a:pPr algn="ctr">
              <a:lnSpc>
                <a:spcPts val="4888"/>
              </a:lnSpc>
              <a:spcBef>
                <a:spcPct val="0"/>
              </a:spcBef>
            </a:pPr>
            <a:r>
              <a:rPr lang="en-US" sz="4700" spc="-94" dirty="0">
                <a:solidFill>
                  <a:srgbClr val="000000"/>
                </a:solidFill>
                <a:latin typeface="Calibri (MS)"/>
                <a:ea typeface="Calibri (MS)"/>
                <a:cs typeface="Calibri (MS)"/>
                <a:sym typeface="Calibri (MS)"/>
              </a:rPr>
              <a:t> Condoms can be effective when used correctly, but other methods of hormonal contraception (e.g. IUD and implants) have a better rate of preventing pregnancy. </a:t>
            </a:r>
          </a:p>
          <a:p>
            <a:pPr algn="ctr">
              <a:lnSpc>
                <a:spcPts val="4888"/>
              </a:lnSpc>
              <a:spcBef>
                <a:spcPct val="0"/>
              </a:spcBef>
            </a:pPr>
            <a:endParaRPr lang="en-US" sz="4700" spc="-94" dirty="0">
              <a:solidFill>
                <a:srgbClr val="000000"/>
              </a:solidFill>
              <a:latin typeface="Calibri (MS)"/>
              <a:ea typeface="Calibri (MS)"/>
              <a:cs typeface="Calibri (MS)"/>
              <a:sym typeface="Calibri (MS)"/>
            </a:endParaRPr>
          </a:p>
          <a:p>
            <a:pPr algn="ctr">
              <a:lnSpc>
                <a:spcPts val="4888"/>
              </a:lnSpc>
              <a:spcBef>
                <a:spcPct val="0"/>
              </a:spcBef>
            </a:pPr>
            <a:endParaRPr lang="en-US" sz="4700" spc="-94" dirty="0">
              <a:solidFill>
                <a:srgbClr val="000000"/>
              </a:solidFill>
              <a:latin typeface="Calibri (MS)"/>
              <a:ea typeface="Calibri (MS)"/>
              <a:cs typeface="Calibri (MS)"/>
              <a:sym typeface="Calibri (MS)"/>
            </a:endParaRPr>
          </a:p>
          <a:p>
            <a:pPr algn="ctr">
              <a:lnSpc>
                <a:spcPts val="4888"/>
              </a:lnSpc>
              <a:spcBef>
                <a:spcPct val="0"/>
              </a:spcBef>
            </a:pPr>
            <a:endParaRPr lang="en-US" sz="4700" spc="-94" dirty="0">
              <a:solidFill>
                <a:srgbClr val="000000"/>
              </a:solidFill>
              <a:latin typeface="Calibri (MS)"/>
              <a:ea typeface="Calibri (MS)"/>
              <a:cs typeface="Calibri (MS)"/>
              <a:sym typeface="Calibri (MS)"/>
            </a:endParaRPr>
          </a:p>
          <a:p>
            <a:pPr algn="ctr">
              <a:lnSpc>
                <a:spcPts val="5096"/>
              </a:lnSpc>
              <a:spcBef>
                <a:spcPct val="0"/>
              </a:spcBef>
            </a:pPr>
            <a:endParaRPr lang="en-US" sz="4700" spc="-94" dirty="0">
              <a:solidFill>
                <a:srgbClr val="000000"/>
              </a:solidFill>
              <a:latin typeface="Calibri (MS)"/>
              <a:ea typeface="Calibri (MS)"/>
              <a:cs typeface="Calibri (MS)"/>
              <a:sym typeface="Calibri (MS)"/>
            </a:endParaRPr>
          </a:p>
          <a:p>
            <a:pPr algn="ctr">
              <a:lnSpc>
                <a:spcPts val="5096"/>
              </a:lnSpc>
              <a:spcBef>
                <a:spcPct val="0"/>
              </a:spcBef>
            </a:pPr>
            <a:endParaRPr lang="en-US" sz="4700" spc="-94" dirty="0">
              <a:solidFill>
                <a:srgbClr val="000000"/>
              </a:solidFill>
              <a:latin typeface="Calibri (MS)"/>
              <a:ea typeface="Calibri (MS)"/>
              <a:cs typeface="Calibri (MS)"/>
              <a:sym typeface="Calibri (MS)"/>
            </a:endParaRPr>
          </a:p>
          <a:p>
            <a:pPr algn="ctr">
              <a:lnSpc>
                <a:spcPts val="5096"/>
              </a:lnSpc>
              <a:spcBef>
                <a:spcPct val="0"/>
              </a:spcBef>
            </a:pPr>
            <a:r>
              <a:rPr lang="en-US" sz="4900" spc="-98" dirty="0">
                <a:solidFill>
                  <a:srgbClr val="000000"/>
                </a:solidFill>
                <a:latin typeface="Calibri (MS)"/>
                <a:ea typeface="Calibri (MS)"/>
                <a:cs typeface="Calibri (MS)"/>
                <a:sym typeface="Calibri (MS)"/>
              </a:rPr>
              <a:t>To </a:t>
            </a:r>
            <a:r>
              <a:rPr lang="en-US" sz="4900" spc="-98" dirty="0" err="1">
                <a:solidFill>
                  <a:srgbClr val="000000"/>
                </a:solidFill>
                <a:latin typeface="Calibri (MS)"/>
                <a:ea typeface="Calibri (MS)"/>
                <a:cs typeface="Calibri (MS)"/>
                <a:sym typeface="Calibri (MS)"/>
              </a:rPr>
              <a:t>minimise</a:t>
            </a:r>
            <a:r>
              <a:rPr lang="en-US" sz="4900" spc="-98" dirty="0">
                <a:solidFill>
                  <a:srgbClr val="000000"/>
                </a:solidFill>
                <a:latin typeface="Calibri (MS)"/>
                <a:ea typeface="Calibri (MS)"/>
                <a:cs typeface="Calibri (MS)"/>
                <a:sym typeface="Calibri (MS)"/>
              </a:rPr>
              <a:t> the risk of pregnancy and STIs</a:t>
            </a:r>
          </a:p>
          <a:p>
            <a:pPr algn="ctr">
              <a:lnSpc>
                <a:spcPts val="5096"/>
              </a:lnSpc>
              <a:spcBef>
                <a:spcPct val="0"/>
              </a:spcBef>
            </a:pPr>
            <a:r>
              <a:rPr lang="en-US" sz="4900" spc="-98" dirty="0">
                <a:solidFill>
                  <a:srgbClr val="000000"/>
                </a:solidFill>
                <a:latin typeface="Calibri (MS)"/>
                <a:ea typeface="Calibri (MS)"/>
                <a:cs typeface="Calibri (MS)"/>
                <a:sym typeface="Calibri (MS)"/>
              </a:rPr>
              <a:t>You and your partner can choose to use a different type of contraception AND a condom!</a:t>
            </a:r>
          </a:p>
        </p:txBody>
      </p:sp>
      <p:sp>
        <p:nvSpPr>
          <p:cNvPr id="5" name="Freeform 5"/>
          <p:cNvSpPr/>
          <p:nvPr/>
        </p:nvSpPr>
        <p:spPr>
          <a:xfrm>
            <a:off x="-691510" y="8100763"/>
            <a:ext cx="3440420" cy="3008803"/>
          </a:xfrm>
          <a:custGeom>
            <a:avLst/>
            <a:gdLst/>
            <a:ahLst/>
            <a:cxnLst/>
            <a:rect l="l" t="t" r="r" b="b"/>
            <a:pathLst>
              <a:path w="3440420" h="3008803">
                <a:moveTo>
                  <a:pt x="0" y="0"/>
                </a:moveTo>
                <a:lnTo>
                  <a:pt x="3440420" y="0"/>
                </a:lnTo>
                <a:lnTo>
                  <a:pt x="3440420" y="3008803"/>
                </a:lnTo>
                <a:lnTo>
                  <a:pt x="0" y="3008803"/>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a:off x="16365259" y="-1008680"/>
            <a:ext cx="3440420" cy="3008803"/>
          </a:xfrm>
          <a:custGeom>
            <a:avLst/>
            <a:gdLst/>
            <a:ahLst/>
            <a:cxnLst/>
            <a:rect l="l" t="t" r="r" b="b"/>
            <a:pathLst>
              <a:path w="3440420" h="3008803">
                <a:moveTo>
                  <a:pt x="0" y="0"/>
                </a:moveTo>
                <a:lnTo>
                  <a:pt x="3440419" y="0"/>
                </a:lnTo>
                <a:lnTo>
                  <a:pt x="3440419" y="3008803"/>
                </a:lnTo>
                <a:lnTo>
                  <a:pt x="0" y="3008803"/>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rot="5400000">
            <a:off x="1704217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7746410" y="4842711"/>
            <a:ext cx="2795180" cy="2194217"/>
          </a:xfrm>
          <a:custGeom>
            <a:avLst/>
            <a:gdLst/>
            <a:ahLst/>
            <a:cxnLst/>
            <a:rect l="l" t="t" r="r" b="b"/>
            <a:pathLst>
              <a:path w="2795180" h="2194217">
                <a:moveTo>
                  <a:pt x="0" y="0"/>
                </a:moveTo>
                <a:lnTo>
                  <a:pt x="2795180" y="0"/>
                </a:lnTo>
                <a:lnTo>
                  <a:pt x="2795180" y="2194216"/>
                </a:lnTo>
                <a:lnTo>
                  <a:pt x="0" y="2194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21712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97405" y="-893949"/>
            <a:ext cx="3198742" cy="2797445"/>
          </a:xfrm>
          <a:custGeom>
            <a:avLst/>
            <a:gdLst/>
            <a:ahLst/>
            <a:cxnLst/>
            <a:rect l="l" t="t" r="r" b="b"/>
            <a:pathLst>
              <a:path w="3198742" h="2797445">
                <a:moveTo>
                  <a:pt x="0" y="0"/>
                </a:moveTo>
                <a:lnTo>
                  <a:pt x="3198741" y="0"/>
                </a:lnTo>
                <a:lnTo>
                  <a:pt x="3198741"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901336" y="-192512"/>
            <a:ext cx="4152550" cy="10287000"/>
          </a:xfrm>
          <a:custGeom>
            <a:avLst/>
            <a:gdLst/>
            <a:ahLst/>
            <a:cxnLst/>
            <a:rect l="l" t="t" r="r" b="b"/>
            <a:pathLst>
              <a:path w="4152550" h="10287000">
                <a:moveTo>
                  <a:pt x="0" y="0"/>
                </a:moveTo>
                <a:lnTo>
                  <a:pt x="4152551" y="0"/>
                </a:lnTo>
                <a:lnTo>
                  <a:pt x="4152551" y="10287000"/>
                </a:lnTo>
                <a:lnTo>
                  <a:pt x="0" y="10287000"/>
                </a:lnTo>
                <a:lnTo>
                  <a:pt x="0" y="0"/>
                </a:lnTo>
                <a:close/>
              </a:path>
            </a:pathLst>
          </a:custGeom>
          <a:blipFill>
            <a:blip r:embed="rId7"/>
            <a:stretch>
              <a:fillRect l="-247280" t="-57688" r="-564704" b="-62275"/>
            </a:stretch>
          </a:blipFill>
        </p:spPr>
        <p:txBody>
          <a:bodyPr/>
          <a:lstStyle/>
          <a:p>
            <a:endParaRPr lang="en-GB"/>
          </a:p>
        </p:txBody>
      </p:sp>
      <p:sp>
        <p:nvSpPr>
          <p:cNvPr id="8" name="Freeform 8"/>
          <p:cNvSpPr/>
          <p:nvPr/>
        </p:nvSpPr>
        <p:spPr>
          <a:xfrm rot="-5298450">
            <a:off x="2816283" y="4410659"/>
            <a:ext cx="1732487" cy="539237"/>
          </a:xfrm>
          <a:custGeom>
            <a:avLst/>
            <a:gdLst/>
            <a:ahLst/>
            <a:cxnLst/>
            <a:rect l="l" t="t" r="r" b="b"/>
            <a:pathLst>
              <a:path w="1732487" h="539237">
                <a:moveTo>
                  <a:pt x="0" y="0"/>
                </a:moveTo>
                <a:lnTo>
                  <a:pt x="1732487" y="0"/>
                </a:lnTo>
                <a:lnTo>
                  <a:pt x="1732487" y="539236"/>
                </a:lnTo>
                <a:lnTo>
                  <a:pt x="0" y="539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3904245">
            <a:off x="1419757" y="2886913"/>
            <a:ext cx="1732487" cy="539237"/>
          </a:xfrm>
          <a:custGeom>
            <a:avLst/>
            <a:gdLst/>
            <a:ahLst/>
            <a:cxnLst/>
            <a:rect l="l" t="t" r="r" b="b"/>
            <a:pathLst>
              <a:path w="1732487" h="539237">
                <a:moveTo>
                  <a:pt x="0" y="0"/>
                </a:moveTo>
                <a:lnTo>
                  <a:pt x="1732486" y="0"/>
                </a:lnTo>
                <a:lnTo>
                  <a:pt x="1732486" y="539237"/>
                </a:lnTo>
                <a:lnTo>
                  <a:pt x="0" y="5392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6053887" y="1326410"/>
            <a:ext cx="10673751" cy="3857990"/>
          </a:xfrm>
          <a:prstGeom prst="rect">
            <a:avLst/>
          </a:prstGeom>
        </p:spPr>
        <p:txBody>
          <a:bodyPr lIns="0" tIns="0" rIns="0" bIns="0" rtlCol="0" anchor="t">
            <a:spAutoFit/>
          </a:bodyPr>
          <a:lstStyle/>
          <a:p>
            <a:pPr algn="ctr">
              <a:lnSpc>
                <a:spcPts val="5868"/>
              </a:lnSpc>
            </a:pPr>
            <a:r>
              <a:rPr lang="en-US" sz="5642" u="sng" spc="-112" dirty="0">
                <a:solidFill>
                  <a:srgbClr val="000000"/>
                </a:solidFill>
                <a:latin typeface="Calibri (MS)"/>
                <a:ea typeface="Calibri (MS)"/>
                <a:cs typeface="Calibri (MS)"/>
                <a:sym typeface="Calibri (MS)"/>
              </a:rPr>
              <a:t>How effective are condoms?</a:t>
            </a:r>
          </a:p>
          <a:p>
            <a:pPr algn="ctr">
              <a:lnSpc>
                <a:spcPts val="5868"/>
              </a:lnSpc>
            </a:pPr>
            <a:endParaRPr lang="en-US" sz="5642" u="sng" spc="-112" dirty="0">
              <a:solidFill>
                <a:srgbClr val="000000"/>
              </a:solidFill>
              <a:latin typeface="Calibri (MS)"/>
              <a:ea typeface="Calibri (MS)"/>
              <a:cs typeface="Calibri (MS)"/>
              <a:sym typeface="Calibri (MS)"/>
            </a:endParaRPr>
          </a:p>
          <a:p>
            <a:pPr algn="ctr">
              <a:lnSpc>
                <a:spcPts val="5868"/>
              </a:lnSpc>
              <a:spcBef>
                <a:spcPct val="0"/>
              </a:spcBef>
            </a:pPr>
            <a:r>
              <a:rPr lang="en-US" sz="5642" spc="-112" dirty="0">
                <a:solidFill>
                  <a:srgbClr val="000000"/>
                </a:solidFill>
                <a:latin typeface="Calibri (MS)"/>
                <a:ea typeface="Calibri (MS)"/>
                <a:cs typeface="Calibri (MS)"/>
                <a:sym typeface="Calibri (MS)"/>
              </a:rPr>
              <a:t>Will a condom ALWAYS prevent the transmission of STIs?</a:t>
            </a:r>
          </a:p>
          <a:p>
            <a:pPr algn="ctr">
              <a:lnSpc>
                <a:spcPts val="5868"/>
              </a:lnSpc>
              <a:spcBef>
                <a:spcPct val="0"/>
              </a:spcBef>
            </a:pPr>
            <a:endParaRPr lang="en-US" sz="5642" spc="-112" dirty="0">
              <a:solidFill>
                <a:srgbClr val="000000"/>
              </a:solidFill>
              <a:latin typeface="Calibri (MS)"/>
              <a:ea typeface="Calibri (MS)"/>
              <a:cs typeface="Calibri (MS)"/>
              <a:sym typeface="Calibri (MS)"/>
            </a:endParaRPr>
          </a:p>
        </p:txBody>
      </p:sp>
      <p:sp>
        <p:nvSpPr>
          <p:cNvPr id="11" name="Freeform 11"/>
          <p:cNvSpPr/>
          <p:nvPr/>
        </p:nvSpPr>
        <p:spPr>
          <a:xfrm>
            <a:off x="9743043" y="5881932"/>
            <a:ext cx="3295439" cy="3130667"/>
          </a:xfrm>
          <a:custGeom>
            <a:avLst/>
            <a:gdLst/>
            <a:ahLst/>
            <a:cxnLst/>
            <a:rect l="l" t="t" r="r" b="b"/>
            <a:pathLst>
              <a:path w="3295439" h="3130667">
                <a:moveTo>
                  <a:pt x="0" y="0"/>
                </a:moveTo>
                <a:lnTo>
                  <a:pt x="3295439" y="0"/>
                </a:lnTo>
                <a:lnTo>
                  <a:pt x="3295439" y="3130668"/>
                </a:lnTo>
                <a:lnTo>
                  <a:pt x="0" y="3130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788625" y="-1814364"/>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457200" y="802183"/>
            <a:ext cx="17015184" cy="11775186"/>
          </a:xfrm>
          <a:prstGeom prst="rect">
            <a:avLst/>
          </a:prstGeom>
        </p:spPr>
        <p:txBody>
          <a:bodyPr lIns="0" tIns="0" rIns="0" bIns="0" rtlCol="0" anchor="t">
            <a:spAutoFit/>
          </a:bodyPr>
          <a:lstStyle/>
          <a:p>
            <a:pPr algn="ctr">
              <a:lnSpc>
                <a:spcPts val="4888"/>
              </a:lnSpc>
              <a:spcBef>
                <a:spcPct val="0"/>
              </a:spcBef>
            </a:pPr>
            <a:endParaRPr dirty="0"/>
          </a:p>
          <a:p>
            <a:pPr algn="ctr">
              <a:lnSpc>
                <a:spcPts val="4888"/>
              </a:lnSpc>
              <a:spcBef>
                <a:spcPct val="0"/>
              </a:spcBef>
            </a:pPr>
            <a:r>
              <a:rPr lang="en-US" sz="4700" spc="-94" dirty="0">
                <a:solidFill>
                  <a:srgbClr val="000000"/>
                </a:solidFill>
                <a:latin typeface="Calibri (MS)"/>
                <a:ea typeface="Calibri (MS)"/>
                <a:cs typeface="Calibri (MS)"/>
                <a:sym typeface="Calibri (MS)"/>
              </a:rPr>
              <a:t>When used correctly, </a:t>
            </a:r>
          </a:p>
          <a:p>
            <a:pPr algn="ctr">
              <a:lnSpc>
                <a:spcPts val="4888"/>
              </a:lnSpc>
              <a:spcBef>
                <a:spcPct val="0"/>
              </a:spcBef>
            </a:pPr>
            <a:r>
              <a:rPr lang="en-US" sz="4700" spc="-94" dirty="0">
                <a:solidFill>
                  <a:srgbClr val="000000"/>
                </a:solidFill>
                <a:latin typeface="Calibri (MS)"/>
                <a:ea typeface="Calibri (MS)"/>
                <a:cs typeface="Calibri (MS)"/>
                <a:sym typeface="Calibri (MS)"/>
              </a:rPr>
              <a:t>condoms are highly effective at preventing the spread of sexually transmitted infections or STIs. </a:t>
            </a:r>
          </a:p>
          <a:p>
            <a:pPr algn="ctr">
              <a:lnSpc>
                <a:spcPts val="4888"/>
              </a:lnSpc>
              <a:spcBef>
                <a:spcPct val="0"/>
              </a:spcBef>
            </a:pPr>
            <a:r>
              <a:rPr lang="en-US" sz="4700" spc="-94" dirty="0">
                <a:solidFill>
                  <a:srgbClr val="000000"/>
                </a:solidFill>
                <a:latin typeface="Calibri (MS)"/>
                <a:ea typeface="Calibri (MS)"/>
                <a:cs typeface="Calibri (MS)"/>
                <a:sym typeface="Calibri (MS)"/>
              </a:rPr>
              <a:t>(HIV, </a:t>
            </a:r>
            <a:r>
              <a:rPr lang="en-US" sz="4700" spc="-94" dirty="0" err="1">
                <a:solidFill>
                  <a:srgbClr val="000000"/>
                </a:solidFill>
                <a:latin typeface="Calibri (MS)"/>
                <a:ea typeface="Calibri (MS)"/>
                <a:cs typeface="Calibri (MS)"/>
                <a:sym typeface="Calibri (MS)"/>
              </a:rPr>
              <a:t>gonorrhoea</a:t>
            </a:r>
            <a:r>
              <a:rPr lang="en-US" sz="4700" spc="-94" dirty="0">
                <a:solidFill>
                  <a:srgbClr val="000000"/>
                </a:solidFill>
                <a:latin typeface="Calibri (MS)"/>
                <a:ea typeface="Calibri (MS)"/>
                <a:cs typeface="Calibri (MS)"/>
                <a:sym typeface="Calibri (MS)"/>
              </a:rPr>
              <a:t>, and chlamydia etc.)</a:t>
            </a:r>
          </a:p>
          <a:p>
            <a:pPr algn="ctr">
              <a:lnSpc>
                <a:spcPts val="4888"/>
              </a:lnSpc>
              <a:spcBef>
                <a:spcPct val="0"/>
              </a:spcBef>
            </a:pPr>
            <a:endParaRPr lang="en-US" sz="4700" spc="-94" dirty="0">
              <a:solidFill>
                <a:srgbClr val="000000"/>
              </a:solidFill>
              <a:latin typeface="Calibri (MS)"/>
              <a:ea typeface="Calibri (MS)"/>
              <a:cs typeface="Calibri (MS)"/>
              <a:sym typeface="Calibri (MS)"/>
            </a:endParaRPr>
          </a:p>
          <a:p>
            <a:pPr algn="ctr">
              <a:lnSpc>
                <a:spcPts val="4888"/>
              </a:lnSpc>
              <a:spcBef>
                <a:spcPct val="0"/>
              </a:spcBef>
            </a:pPr>
            <a:r>
              <a:rPr lang="en-US" sz="4700" u="sng" spc="-94" dirty="0">
                <a:solidFill>
                  <a:srgbClr val="000000"/>
                </a:solidFill>
                <a:latin typeface="Calibri (MS)"/>
                <a:ea typeface="Calibri (MS)"/>
                <a:cs typeface="Calibri (MS)"/>
                <a:sym typeface="Calibri (MS)"/>
              </a:rPr>
              <a:t>However, they are not 100% effective!</a:t>
            </a:r>
          </a:p>
          <a:p>
            <a:pPr algn="ctr">
              <a:lnSpc>
                <a:spcPts val="4888"/>
              </a:lnSpc>
              <a:spcBef>
                <a:spcPct val="0"/>
              </a:spcBef>
            </a:pPr>
            <a:endParaRPr lang="en-US" sz="4700" u="sng" spc="-94" dirty="0">
              <a:solidFill>
                <a:srgbClr val="000000"/>
              </a:solidFill>
              <a:latin typeface="Calibri (MS)"/>
              <a:ea typeface="Calibri (MS)"/>
              <a:cs typeface="Calibri (MS)"/>
              <a:sym typeface="Calibri (MS)"/>
            </a:endParaRPr>
          </a:p>
          <a:p>
            <a:pPr algn="ctr">
              <a:lnSpc>
                <a:spcPts val="5823"/>
              </a:lnSpc>
              <a:spcBef>
                <a:spcPct val="0"/>
              </a:spcBef>
            </a:pPr>
            <a:r>
              <a:rPr lang="en-US" sz="5599" spc="-111" dirty="0">
                <a:solidFill>
                  <a:srgbClr val="000000"/>
                </a:solidFill>
                <a:latin typeface="Calibri (MS)"/>
                <a:ea typeface="Calibri (MS)"/>
                <a:cs typeface="Calibri (MS)"/>
                <a:sym typeface="Calibri (MS)"/>
              </a:rPr>
              <a:t>Using a condom won't completely eliminate the risk of catching an STI, especially those spread through</a:t>
            </a:r>
          </a:p>
          <a:p>
            <a:pPr algn="ctr">
              <a:lnSpc>
                <a:spcPts val="5823"/>
              </a:lnSpc>
              <a:spcBef>
                <a:spcPct val="0"/>
              </a:spcBef>
            </a:pPr>
            <a:r>
              <a:rPr lang="en-US" sz="5599" spc="-111" dirty="0">
                <a:solidFill>
                  <a:srgbClr val="000000"/>
                </a:solidFill>
                <a:latin typeface="Calibri (MS)"/>
                <a:ea typeface="Calibri (MS)"/>
                <a:cs typeface="Calibri (MS)"/>
                <a:sym typeface="Calibri (MS)"/>
              </a:rPr>
              <a:t> skin-to-skin contact </a:t>
            </a:r>
          </a:p>
          <a:p>
            <a:pPr algn="ctr">
              <a:lnSpc>
                <a:spcPts val="5823"/>
              </a:lnSpc>
              <a:spcBef>
                <a:spcPct val="0"/>
              </a:spcBef>
            </a:pPr>
            <a:r>
              <a:rPr lang="en-US" sz="5599" spc="-111" dirty="0">
                <a:solidFill>
                  <a:srgbClr val="000000"/>
                </a:solidFill>
                <a:latin typeface="Calibri (MS)"/>
                <a:ea typeface="Calibri (MS)"/>
                <a:cs typeface="Calibri (MS)"/>
                <a:sym typeface="Calibri (MS)"/>
              </a:rPr>
              <a:t>(pubic lice, genital herpes, genital warts, etc.)</a:t>
            </a:r>
          </a:p>
          <a:p>
            <a:pPr algn="ctr">
              <a:lnSpc>
                <a:spcPts val="4888"/>
              </a:lnSpc>
              <a:spcBef>
                <a:spcPct val="0"/>
              </a:spcBef>
            </a:pPr>
            <a:endParaRPr lang="en-US" sz="5599" spc="-111" dirty="0">
              <a:solidFill>
                <a:srgbClr val="000000"/>
              </a:solidFill>
              <a:latin typeface="Calibri (MS)"/>
              <a:ea typeface="Calibri (MS)"/>
              <a:cs typeface="Calibri (MS)"/>
              <a:sym typeface="Calibri (MS)"/>
            </a:endParaRPr>
          </a:p>
          <a:p>
            <a:pPr algn="ctr">
              <a:lnSpc>
                <a:spcPts val="4888"/>
              </a:lnSpc>
              <a:spcBef>
                <a:spcPct val="0"/>
              </a:spcBef>
            </a:pPr>
            <a:endParaRPr lang="en-US" sz="5599" spc="-111" dirty="0">
              <a:solidFill>
                <a:srgbClr val="000000"/>
              </a:solidFill>
              <a:latin typeface="Calibri (MS)"/>
              <a:ea typeface="Calibri (MS)"/>
              <a:cs typeface="Calibri (MS)"/>
              <a:sym typeface="Calibri (MS)"/>
            </a:endParaRPr>
          </a:p>
          <a:p>
            <a:pPr algn="ctr">
              <a:lnSpc>
                <a:spcPts val="4888"/>
              </a:lnSpc>
              <a:spcBef>
                <a:spcPct val="0"/>
              </a:spcBef>
            </a:pPr>
            <a:endParaRPr lang="en-US" sz="5599" spc="-111" dirty="0">
              <a:solidFill>
                <a:srgbClr val="000000"/>
              </a:solidFill>
              <a:latin typeface="Calibri (MS)"/>
              <a:ea typeface="Calibri (MS)"/>
              <a:cs typeface="Calibri (MS)"/>
              <a:sym typeface="Calibri (MS)"/>
            </a:endParaRPr>
          </a:p>
          <a:p>
            <a:pPr algn="ctr">
              <a:lnSpc>
                <a:spcPts val="5096"/>
              </a:lnSpc>
              <a:spcBef>
                <a:spcPct val="0"/>
              </a:spcBef>
            </a:pPr>
            <a:endParaRPr lang="en-US" sz="5599" spc="-111" dirty="0">
              <a:solidFill>
                <a:srgbClr val="000000"/>
              </a:solidFill>
              <a:latin typeface="Calibri (MS)"/>
              <a:ea typeface="Calibri (MS)"/>
              <a:cs typeface="Calibri (MS)"/>
              <a:sym typeface="Calibri (MS)"/>
            </a:endParaRPr>
          </a:p>
          <a:p>
            <a:pPr algn="ctr">
              <a:lnSpc>
                <a:spcPts val="5096"/>
              </a:lnSpc>
              <a:spcBef>
                <a:spcPct val="0"/>
              </a:spcBef>
            </a:pPr>
            <a:endParaRPr lang="en-US" sz="5599" spc="-111" dirty="0">
              <a:solidFill>
                <a:srgbClr val="000000"/>
              </a:solidFill>
              <a:latin typeface="Calibri (MS)"/>
              <a:ea typeface="Calibri (MS)"/>
              <a:cs typeface="Calibri (MS)"/>
              <a:sym typeface="Calibri (MS)"/>
            </a:endParaRPr>
          </a:p>
          <a:p>
            <a:pPr algn="ctr">
              <a:lnSpc>
                <a:spcPts val="5096"/>
              </a:lnSpc>
              <a:spcBef>
                <a:spcPct val="0"/>
              </a:spcBef>
            </a:pPr>
            <a:endParaRPr lang="en-US" sz="5599" spc="-111" dirty="0">
              <a:solidFill>
                <a:srgbClr val="000000"/>
              </a:solidFill>
              <a:latin typeface="Calibri (MS)"/>
              <a:ea typeface="Calibri (MS)"/>
              <a:cs typeface="Calibri (MS)"/>
              <a:sym typeface="Calibri (MS)"/>
            </a:endParaRPr>
          </a:p>
        </p:txBody>
      </p:sp>
      <p:sp>
        <p:nvSpPr>
          <p:cNvPr id="5" name="Freeform 5"/>
          <p:cNvSpPr/>
          <p:nvPr/>
        </p:nvSpPr>
        <p:spPr>
          <a:xfrm>
            <a:off x="-691510" y="8100763"/>
            <a:ext cx="3440420" cy="3008803"/>
          </a:xfrm>
          <a:custGeom>
            <a:avLst/>
            <a:gdLst/>
            <a:ahLst/>
            <a:cxnLst/>
            <a:rect l="l" t="t" r="r" b="b"/>
            <a:pathLst>
              <a:path w="3440420" h="3008803">
                <a:moveTo>
                  <a:pt x="0" y="0"/>
                </a:moveTo>
                <a:lnTo>
                  <a:pt x="3440420" y="0"/>
                </a:lnTo>
                <a:lnTo>
                  <a:pt x="3440420" y="3008803"/>
                </a:lnTo>
                <a:lnTo>
                  <a:pt x="0" y="3008803"/>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a:off x="16365259" y="-1008680"/>
            <a:ext cx="3440420" cy="3008803"/>
          </a:xfrm>
          <a:custGeom>
            <a:avLst/>
            <a:gdLst/>
            <a:ahLst/>
            <a:cxnLst/>
            <a:rect l="l" t="t" r="r" b="b"/>
            <a:pathLst>
              <a:path w="3440420" h="3008803">
                <a:moveTo>
                  <a:pt x="0" y="0"/>
                </a:moveTo>
                <a:lnTo>
                  <a:pt x="3440419" y="0"/>
                </a:lnTo>
                <a:lnTo>
                  <a:pt x="3440419" y="3008803"/>
                </a:lnTo>
                <a:lnTo>
                  <a:pt x="0" y="3008803"/>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rot="5400000">
            <a:off x="1704217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21712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97405" y="-893949"/>
            <a:ext cx="3198742" cy="2797445"/>
          </a:xfrm>
          <a:custGeom>
            <a:avLst/>
            <a:gdLst/>
            <a:ahLst/>
            <a:cxnLst/>
            <a:rect l="l" t="t" r="r" b="b"/>
            <a:pathLst>
              <a:path w="3198742" h="2797445">
                <a:moveTo>
                  <a:pt x="0" y="0"/>
                </a:moveTo>
                <a:lnTo>
                  <a:pt x="3198741" y="0"/>
                </a:lnTo>
                <a:lnTo>
                  <a:pt x="3198741"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901336" y="-192512"/>
            <a:ext cx="4152550" cy="10287000"/>
          </a:xfrm>
          <a:custGeom>
            <a:avLst/>
            <a:gdLst/>
            <a:ahLst/>
            <a:cxnLst/>
            <a:rect l="l" t="t" r="r" b="b"/>
            <a:pathLst>
              <a:path w="4152550" h="10287000">
                <a:moveTo>
                  <a:pt x="0" y="0"/>
                </a:moveTo>
                <a:lnTo>
                  <a:pt x="4152551" y="0"/>
                </a:lnTo>
                <a:lnTo>
                  <a:pt x="4152551" y="10287000"/>
                </a:lnTo>
                <a:lnTo>
                  <a:pt x="0" y="10287000"/>
                </a:lnTo>
                <a:lnTo>
                  <a:pt x="0" y="0"/>
                </a:lnTo>
                <a:close/>
              </a:path>
            </a:pathLst>
          </a:custGeom>
          <a:blipFill>
            <a:blip r:embed="rId7"/>
            <a:stretch>
              <a:fillRect l="-247280" t="-57688" r="-564704" b="-62275"/>
            </a:stretch>
          </a:blipFill>
        </p:spPr>
        <p:txBody>
          <a:bodyPr/>
          <a:lstStyle/>
          <a:p>
            <a:endParaRPr lang="en-GB"/>
          </a:p>
        </p:txBody>
      </p:sp>
      <p:sp>
        <p:nvSpPr>
          <p:cNvPr id="8" name="Freeform 8"/>
          <p:cNvSpPr/>
          <p:nvPr/>
        </p:nvSpPr>
        <p:spPr>
          <a:xfrm rot="-5298450">
            <a:off x="2816283" y="4410659"/>
            <a:ext cx="1732487" cy="539237"/>
          </a:xfrm>
          <a:custGeom>
            <a:avLst/>
            <a:gdLst/>
            <a:ahLst/>
            <a:cxnLst/>
            <a:rect l="l" t="t" r="r" b="b"/>
            <a:pathLst>
              <a:path w="1732487" h="539237">
                <a:moveTo>
                  <a:pt x="0" y="0"/>
                </a:moveTo>
                <a:lnTo>
                  <a:pt x="1732487" y="0"/>
                </a:lnTo>
                <a:lnTo>
                  <a:pt x="1732487" y="539236"/>
                </a:lnTo>
                <a:lnTo>
                  <a:pt x="0" y="539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3904245">
            <a:off x="1419757" y="2886913"/>
            <a:ext cx="1732487" cy="539237"/>
          </a:xfrm>
          <a:custGeom>
            <a:avLst/>
            <a:gdLst/>
            <a:ahLst/>
            <a:cxnLst/>
            <a:rect l="l" t="t" r="r" b="b"/>
            <a:pathLst>
              <a:path w="1732487" h="539237">
                <a:moveTo>
                  <a:pt x="0" y="0"/>
                </a:moveTo>
                <a:lnTo>
                  <a:pt x="1732486" y="0"/>
                </a:lnTo>
                <a:lnTo>
                  <a:pt x="1732486" y="539237"/>
                </a:lnTo>
                <a:lnTo>
                  <a:pt x="0" y="5392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5493591" y="1855871"/>
            <a:ext cx="12403383" cy="6762242"/>
          </a:xfrm>
          <a:prstGeom prst="rect">
            <a:avLst/>
          </a:prstGeom>
        </p:spPr>
        <p:txBody>
          <a:bodyPr lIns="0" tIns="0" rIns="0" bIns="0" rtlCol="0" anchor="t">
            <a:spAutoFit/>
          </a:bodyPr>
          <a:lstStyle/>
          <a:p>
            <a:pPr algn="ctr">
              <a:lnSpc>
                <a:spcPts val="5823"/>
              </a:lnSpc>
            </a:pPr>
            <a:r>
              <a:rPr lang="en-US" sz="5599" spc="-111" dirty="0">
                <a:solidFill>
                  <a:srgbClr val="000000"/>
                </a:solidFill>
                <a:latin typeface="Calibri (MS)"/>
                <a:ea typeface="Calibri (MS)"/>
                <a:cs typeface="Calibri (MS)"/>
                <a:sym typeface="Calibri (MS)"/>
              </a:rPr>
              <a:t>They may not be 100% effective </a:t>
            </a:r>
          </a:p>
          <a:p>
            <a:pPr algn="ctr">
              <a:lnSpc>
                <a:spcPts val="5823"/>
              </a:lnSpc>
            </a:pPr>
            <a:endParaRPr lang="en-US" sz="5599" spc="-111" dirty="0">
              <a:solidFill>
                <a:srgbClr val="000000"/>
              </a:solidFill>
              <a:latin typeface="Calibri (MS)"/>
              <a:ea typeface="Calibri (MS)"/>
              <a:cs typeface="Calibri (MS)"/>
              <a:sym typeface="Calibri (MS)"/>
            </a:endParaRPr>
          </a:p>
          <a:p>
            <a:pPr algn="ctr">
              <a:lnSpc>
                <a:spcPts val="5823"/>
              </a:lnSpc>
            </a:pPr>
            <a:r>
              <a:rPr lang="en-US" sz="5599" spc="-111" dirty="0">
                <a:solidFill>
                  <a:srgbClr val="000000"/>
                </a:solidFill>
                <a:latin typeface="Calibri (MS)"/>
                <a:ea typeface="Calibri (MS)"/>
                <a:cs typeface="Calibri (MS)"/>
                <a:sym typeface="Calibri (MS)"/>
              </a:rPr>
              <a:t>BUT </a:t>
            </a:r>
          </a:p>
          <a:p>
            <a:pPr algn="ctr">
              <a:lnSpc>
                <a:spcPts val="5823"/>
              </a:lnSpc>
            </a:pPr>
            <a:endParaRPr lang="en-US" sz="5599" spc="-111" dirty="0">
              <a:solidFill>
                <a:srgbClr val="000000"/>
              </a:solidFill>
              <a:latin typeface="Calibri (MS)"/>
              <a:ea typeface="Calibri (MS)"/>
              <a:cs typeface="Calibri (MS)"/>
              <a:sym typeface="Calibri (MS)"/>
            </a:endParaRPr>
          </a:p>
          <a:p>
            <a:pPr algn="ctr">
              <a:lnSpc>
                <a:spcPts val="5823"/>
              </a:lnSpc>
            </a:pPr>
            <a:r>
              <a:rPr lang="en-US" sz="5599" spc="-111" dirty="0">
                <a:solidFill>
                  <a:srgbClr val="000000"/>
                </a:solidFill>
                <a:latin typeface="Calibri (MS)"/>
                <a:ea typeface="Calibri (MS)"/>
                <a:cs typeface="Calibri (MS)"/>
                <a:sym typeface="Calibri (MS)"/>
              </a:rPr>
              <a:t>Condoms </a:t>
            </a:r>
            <a:r>
              <a:rPr lang="en-US" sz="5599" u="sng" spc="-111" dirty="0">
                <a:solidFill>
                  <a:srgbClr val="000000"/>
                </a:solidFill>
                <a:latin typeface="Calibri (MS)"/>
                <a:ea typeface="Calibri (MS)"/>
                <a:cs typeface="Calibri (MS)"/>
                <a:sym typeface="Calibri (MS)"/>
              </a:rPr>
              <a:t>reduce</a:t>
            </a:r>
            <a:r>
              <a:rPr lang="en-US" sz="5599" spc="-111" dirty="0">
                <a:solidFill>
                  <a:srgbClr val="000000"/>
                </a:solidFill>
                <a:latin typeface="Calibri (MS)"/>
                <a:ea typeface="Calibri (MS)"/>
                <a:cs typeface="Calibri (MS)"/>
                <a:sym typeface="Calibri (MS)"/>
              </a:rPr>
              <a:t> the risk of pregnancy and spreading STIs. </a:t>
            </a:r>
          </a:p>
          <a:p>
            <a:pPr algn="ctr">
              <a:lnSpc>
                <a:spcPts val="5823"/>
              </a:lnSpc>
            </a:pPr>
            <a:endParaRPr lang="en-US" sz="5599" spc="-111" dirty="0">
              <a:solidFill>
                <a:srgbClr val="000000"/>
              </a:solidFill>
              <a:latin typeface="Calibri (MS)"/>
              <a:ea typeface="Calibri (MS)"/>
              <a:cs typeface="Calibri (MS)"/>
              <a:sym typeface="Calibri (MS)"/>
            </a:endParaRPr>
          </a:p>
          <a:p>
            <a:pPr algn="ctr">
              <a:lnSpc>
                <a:spcPts val="5823"/>
              </a:lnSpc>
              <a:spcBef>
                <a:spcPct val="0"/>
              </a:spcBef>
            </a:pPr>
            <a:r>
              <a:rPr lang="en-US" sz="5599" spc="-111" dirty="0">
                <a:solidFill>
                  <a:srgbClr val="000000"/>
                </a:solidFill>
                <a:latin typeface="Calibri (MS)"/>
                <a:ea typeface="Calibri (MS)"/>
                <a:cs typeface="Calibri (MS)"/>
                <a:sym typeface="Calibri (MS)"/>
              </a:rPr>
              <a:t>It’s important to do everything you can, to protect yourself AND your partner.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a:off x="5320966" y="2192755"/>
            <a:ext cx="7646068" cy="7646068"/>
          </a:xfrm>
          <a:custGeom>
            <a:avLst/>
            <a:gdLst/>
            <a:ahLst/>
            <a:cxnLst/>
            <a:rect l="l" t="t" r="r" b="b"/>
            <a:pathLst>
              <a:path w="7646068" h="7646068">
                <a:moveTo>
                  <a:pt x="0" y="0"/>
                </a:moveTo>
                <a:lnTo>
                  <a:pt x="7646068" y="0"/>
                </a:lnTo>
                <a:lnTo>
                  <a:pt x="7646068" y="7646069"/>
                </a:lnTo>
                <a:lnTo>
                  <a:pt x="0" y="7646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7558881" y="723718"/>
            <a:ext cx="3170238" cy="1052685"/>
          </a:xfrm>
          <a:prstGeom prst="rect">
            <a:avLst/>
          </a:prstGeom>
        </p:spPr>
        <p:txBody>
          <a:bodyPr lIns="0" tIns="0" rIns="0" bIns="0" rtlCol="0" anchor="t">
            <a:spAutoFit/>
          </a:bodyPr>
          <a:lstStyle/>
          <a:p>
            <a:pPr algn="ctr">
              <a:lnSpc>
                <a:spcPts val="8052"/>
              </a:lnSpc>
              <a:spcBef>
                <a:spcPct val="0"/>
              </a:spcBef>
            </a:pPr>
            <a:r>
              <a:rPr lang="en-US" sz="7742" spc="-154">
                <a:solidFill>
                  <a:srgbClr val="2B2B2B"/>
                </a:solidFill>
                <a:latin typeface="League Spartan"/>
                <a:ea typeface="League Spartan"/>
                <a:cs typeface="League Spartan"/>
                <a:sym typeface="League Spartan"/>
              </a:rPr>
              <a:t>PART 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grpSp>
        <p:nvGrpSpPr>
          <p:cNvPr id="3" name="Group 3"/>
          <p:cNvGrpSpPr/>
          <p:nvPr/>
        </p:nvGrpSpPr>
        <p:grpSpPr>
          <a:xfrm>
            <a:off x="5890769" y="2455602"/>
            <a:ext cx="6506463" cy="6986806"/>
            <a:chOff x="0" y="0"/>
            <a:chExt cx="8675284" cy="9315741"/>
          </a:xfrm>
        </p:grpSpPr>
        <p:sp>
          <p:nvSpPr>
            <p:cNvPr id="4" name="Freeform 4"/>
            <p:cNvSpPr/>
            <p:nvPr/>
          </p:nvSpPr>
          <p:spPr>
            <a:xfrm>
              <a:off x="0" y="0"/>
              <a:ext cx="8675284" cy="9315741"/>
            </a:xfrm>
            <a:custGeom>
              <a:avLst/>
              <a:gdLst/>
              <a:ahLst/>
              <a:cxnLst/>
              <a:rect l="l" t="t" r="r" b="b"/>
              <a:pathLst>
                <a:path w="8675284" h="9315741">
                  <a:moveTo>
                    <a:pt x="0" y="0"/>
                  </a:moveTo>
                  <a:lnTo>
                    <a:pt x="8675284" y="0"/>
                  </a:lnTo>
                  <a:lnTo>
                    <a:pt x="8675284" y="9315741"/>
                  </a:lnTo>
                  <a:lnTo>
                    <a:pt x="0" y="931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06563" y="2402184"/>
              <a:ext cx="6272518" cy="5872645"/>
            </a:xfrm>
            <a:custGeom>
              <a:avLst/>
              <a:gdLst/>
              <a:ahLst/>
              <a:cxnLst/>
              <a:rect l="l" t="t" r="r" b="b"/>
              <a:pathLst>
                <a:path w="6272518" h="5872645">
                  <a:moveTo>
                    <a:pt x="0" y="0"/>
                  </a:moveTo>
                  <a:lnTo>
                    <a:pt x="6272518" y="0"/>
                  </a:lnTo>
                  <a:lnTo>
                    <a:pt x="6272518" y="5872644"/>
                  </a:lnTo>
                  <a:lnTo>
                    <a:pt x="0" y="5872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sp>
        <p:nvSpPr>
          <p:cNvPr id="6" name="TextBox 6"/>
          <p:cNvSpPr txBox="1"/>
          <p:nvPr/>
        </p:nvSpPr>
        <p:spPr>
          <a:xfrm>
            <a:off x="3384923" y="990600"/>
            <a:ext cx="11518153" cy="852678"/>
          </a:xfrm>
          <a:prstGeom prst="rect">
            <a:avLst/>
          </a:prstGeom>
        </p:spPr>
        <p:txBody>
          <a:bodyPr lIns="0" tIns="0" rIns="0" bIns="0" rtlCol="0" anchor="t">
            <a:spAutoFit/>
          </a:bodyPr>
          <a:lstStyle/>
          <a:p>
            <a:pPr algn="ctr">
              <a:lnSpc>
                <a:spcPts val="5615"/>
              </a:lnSpc>
              <a:spcBef>
                <a:spcPct val="0"/>
              </a:spcBef>
            </a:pPr>
            <a:r>
              <a:rPr lang="en-US" sz="5399" b="1" u="sng" spc="-107">
                <a:solidFill>
                  <a:srgbClr val="000000"/>
                </a:solidFill>
                <a:latin typeface="Calibri (MS) Bold"/>
                <a:ea typeface="Calibri (MS) Bold"/>
                <a:cs typeface="Calibri (MS) Bold"/>
                <a:sym typeface="Calibri (MS) Bold"/>
              </a:rPr>
              <a:t>Draw a grid like this onto a piece of paper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grpSp>
        <p:nvGrpSpPr>
          <p:cNvPr id="3" name="Group 3"/>
          <p:cNvGrpSpPr/>
          <p:nvPr/>
        </p:nvGrpSpPr>
        <p:grpSpPr>
          <a:xfrm>
            <a:off x="6497857" y="3575308"/>
            <a:ext cx="5292287" cy="5682992"/>
            <a:chOff x="0" y="0"/>
            <a:chExt cx="7056382" cy="7577323"/>
          </a:xfrm>
        </p:grpSpPr>
        <p:sp>
          <p:nvSpPr>
            <p:cNvPr id="4" name="Freeform 4"/>
            <p:cNvSpPr/>
            <p:nvPr/>
          </p:nvSpPr>
          <p:spPr>
            <a:xfrm>
              <a:off x="0" y="0"/>
              <a:ext cx="7056382" cy="7577323"/>
            </a:xfrm>
            <a:custGeom>
              <a:avLst/>
              <a:gdLst/>
              <a:ahLst/>
              <a:cxnLst/>
              <a:rect l="l" t="t" r="r" b="b"/>
              <a:pathLst>
                <a:path w="7056382" h="7577323">
                  <a:moveTo>
                    <a:pt x="0" y="0"/>
                  </a:moveTo>
                  <a:lnTo>
                    <a:pt x="7056382" y="0"/>
                  </a:lnTo>
                  <a:lnTo>
                    <a:pt x="7056382" y="7577323"/>
                  </a:lnTo>
                  <a:lnTo>
                    <a:pt x="0" y="7577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18727" y="1953910"/>
              <a:ext cx="5101998" cy="4776746"/>
            </a:xfrm>
            <a:custGeom>
              <a:avLst/>
              <a:gdLst/>
              <a:ahLst/>
              <a:cxnLst/>
              <a:rect l="l" t="t" r="r" b="b"/>
              <a:pathLst>
                <a:path w="5101998" h="4776746">
                  <a:moveTo>
                    <a:pt x="0" y="0"/>
                  </a:moveTo>
                  <a:lnTo>
                    <a:pt x="5101999" y="0"/>
                  </a:lnTo>
                  <a:lnTo>
                    <a:pt x="5101999" y="4776746"/>
                  </a:lnTo>
                  <a:lnTo>
                    <a:pt x="0" y="4776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sp>
        <p:nvSpPr>
          <p:cNvPr id="6" name="TextBox 6"/>
          <p:cNvSpPr txBox="1"/>
          <p:nvPr/>
        </p:nvSpPr>
        <p:spPr>
          <a:xfrm>
            <a:off x="3384923" y="990600"/>
            <a:ext cx="11518153" cy="2262378"/>
          </a:xfrm>
          <a:prstGeom prst="rect">
            <a:avLst/>
          </a:prstGeom>
        </p:spPr>
        <p:txBody>
          <a:bodyPr lIns="0" tIns="0" rIns="0" bIns="0" rtlCol="0" anchor="t">
            <a:spAutoFit/>
          </a:bodyPr>
          <a:lstStyle/>
          <a:p>
            <a:pPr algn="ctr">
              <a:lnSpc>
                <a:spcPts val="5615"/>
              </a:lnSpc>
            </a:pPr>
            <a:r>
              <a:rPr lang="en-US" sz="5399" b="1" u="sng" spc="-107">
                <a:solidFill>
                  <a:srgbClr val="000000"/>
                </a:solidFill>
                <a:latin typeface="Calibri (MS) Bold"/>
                <a:ea typeface="Calibri (MS) Bold"/>
                <a:cs typeface="Calibri (MS) Bold"/>
                <a:sym typeface="Calibri (MS) Bold"/>
              </a:rPr>
              <a:t>What can you remember from the video? </a:t>
            </a:r>
          </a:p>
          <a:p>
            <a:pPr algn="ctr">
              <a:lnSpc>
                <a:spcPts val="5615"/>
              </a:lnSpc>
            </a:pPr>
            <a:endParaRPr lang="en-US" sz="5399" b="1" u="sng" spc="-107">
              <a:solidFill>
                <a:srgbClr val="000000"/>
              </a:solidFill>
              <a:latin typeface="Calibri (MS) Bold"/>
              <a:ea typeface="Calibri (MS) Bold"/>
              <a:cs typeface="Calibri (MS) Bold"/>
              <a:sym typeface="Calibri (MS) Bold"/>
            </a:endParaRPr>
          </a:p>
          <a:p>
            <a:pPr algn="ctr">
              <a:lnSpc>
                <a:spcPts val="5615"/>
              </a:lnSpc>
              <a:spcBef>
                <a:spcPct val="0"/>
              </a:spcBef>
            </a:pPr>
            <a:r>
              <a:rPr lang="en-US" sz="5399" spc="-107">
                <a:solidFill>
                  <a:srgbClr val="000000"/>
                </a:solidFill>
                <a:latin typeface="Calibri (MS)"/>
                <a:ea typeface="Calibri (MS)"/>
                <a:cs typeface="Calibri (MS)"/>
                <a:sym typeface="Calibri (MS)"/>
              </a:rPr>
              <a:t>Write down 1 thing in each box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4">
              <a:alphaModFix amt="73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6">
              <a:alphaModFix amt="7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8">
              <a:alphaModFix amt="73000"/>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10">
              <a:alphaModFix amt="7300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2">
              <a:alphaModFix amt="73000"/>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4">
              <a:alphaModFix amt="73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6">
              <a:alphaModFix amt="73000"/>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8">
              <a:alphaModFix amt="73000"/>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20">
              <a:alphaModFix amt="7300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2">
              <a:alphaModFix amt="73000"/>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6">
              <a:alphaModFix amt="73000"/>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8">
              <a:alphaModFix amt="73000"/>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30">
              <a:alphaModFix amt="73000"/>
              <a:extLst>
                <a:ext uri="{96DAC541-7B7A-43D3-8B79-37D633B846F1}">
                  <asvg:svgBlip xmlns:asvg="http://schemas.microsoft.com/office/drawing/2016/SVG/main" r:embed="rId31"/>
                </a:ext>
              </a:extLst>
            </a:blip>
            <a:stretch>
              <a:fillRect/>
            </a:stretch>
          </a:blipFill>
          <a:ln cap="sq">
            <a:noFill/>
            <a:prstDash val="solid"/>
            <a:miter/>
          </a:ln>
        </p:spPr>
        <p:txBody>
          <a:bodyPr/>
          <a:lstStyle/>
          <a:p>
            <a:endParaRPr lang="en-GB"/>
          </a:p>
        </p:txBody>
      </p:sp>
      <p:sp>
        <p:nvSpPr>
          <p:cNvPr id="17" name="Freeform 17"/>
          <p:cNvSpPr/>
          <p:nvPr/>
        </p:nvSpPr>
        <p:spPr>
          <a:xfrm>
            <a:off x="3475316" y="3927529"/>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GB"/>
          </a:p>
        </p:txBody>
      </p:sp>
      <p:sp>
        <p:nvSpPr>
          <p:cNvPr id="18" name="Freeform 18"/>
          <p:cNvSpPr/>
          <p:nvPr/>
        </p:nvSpPr>
        <p:spPr>
          <a:xfrm rot="-10800000">
            <a:off x="14181395" y="3927529"/>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GB"/>
          </a:p>
        </p:txBody>
      </p:sp>
      <p:sp>
        <p:nvSpPr>
          <p:cNvPr id="19" name="TextBox 19"/>
          <p:cNvSpPr txBox="1"/>
          <p:nvPr/>
        </p:nvSpPr>
        <p:spPr>
          <a:xfrm>
            <a:off x="4998554" y="4048125"/>
            <a:ext cx="8680153" cy="1749534"/>
          </a:xfrm>
          <a:prstGeom prst="rect">
            <a:avLst/>
          </a:prstGeom>
        </p:spPr>
        <p:txBody>
          <a:bodyPr lIns="0" tIns="0" rIns="0" bIns="0" rtlCol="0" anchor="t">
            <a:spAutoFit/>
          </a:bodyPr>
          <a:lstStyle/>
          <a:p>
            <a:pPr algn="ctr">
              <a:lnSpc>
                <a:spcPts val="11543"/>
              </a:lnSpc>
              <a:spcBef>
                <a:spcPct val="0"/>
              </a:spcBef>
            </a:pPr>
            <a:r>
              <a:rPr lang="en-US" sz="11099" spc="-221">
                <a:solidFill>
                  <a:srgbClr val="000000"/>
                </a:solidFill>
                <a:latin typeface="Calibri (MS)"/>
                <a:ea typeface="Calibri (MS)"/>
                <a:cs typeface="Calibri (MS)"/>
                <a:sym typeface="Calibri (MS)"/>
              </a:rPr>
              <a:t>Condom BINGO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1028700" y="8801931"/>
            <a:ext cx="10215289" cy="874637"/>
          </a:xfrm>
          <a:prstGeom prst="rect">
            <a:avLst/>
          </a:prstGeom>
        </p:spPr>
        <p:txBody>
          <a:bodyPr lIns="0" tIns="0" rIns="0" bIns="0" rtlCol="0" anchor="t">
            <a:spAutoFit/>
          </a:bodyPr>
          <a:lstStyle/>
          <a:p>
            <a:pPr algn="l">
              <a:lnSpc>
                <a:spcPts val="5764"/>
              </a:lnSpc>
              <a:spcBef>
                <a:spcPct val="0"/>
              </a:spcBef>
            </a:pPr>
            <a:r>
              <a:rPr lang="en-US" sz="5543" spc="-110" dirty="0">
                <a:solidFill>
                  <a:srgbClr val="000000"/>
                </a:solidFill>
                <a:latin typeface="Calibri (MS)"/>
                <a:ea typeface="Calibri (MS)"/>
                <a:cs typeface="Calibri (MS)"/>
                <a:sym typeface="Calibri (MS)"/>
              </a:rPr>
              <a:t>Check the packet for the CE MARK</a:t>
            </a:r>
          </a:p>
        </p:txBody>
      </p:sp>
      <p:sp>
        <p:nvSpPr>
          <p:cNvPr id="4" name="TextBox 4"/>
          <p:cNvSpPr txBox="1"/>
          <p:nvPr/>
        </p:nvSpPr>
        <p:spPr>
          <a:xfrm>
            <a:off x="5785783" y="2011968"/>
            <a:ext cx="8006418" cy="1490729"/>
          </a:xfrm>
          <a:prstGeom prst="rect">
            <a:avLst/>
          </a:prstGeom>
        </p:spPr>
        <p:txBody>
          <a:bodyPr wrap="square" lIns="0" tIns="0" rIns="0" bIns="0" rtlCol="0" anchor="t">
            <a:spAutoFit/>
          </a:bodyPr>
          <a:lstStyle/>
          <a:p>
            <a:pPr algn="ctr">
              <a:lnSpc>
                <a:spcPts val="5808"/>
              </a:lnSpc>
            </a:pPr>
            <a:r>
              <a:rPr lang="en-US" sz="5585" spc="-111" dirty="0">
                <a:solidFill>
                  <a:srgbClr val="000000"/>
                </a:solidFill>
                <a:latin typeface="Calibri (MS)"/>
                <a:ea typeface="Calibri (MS)"/>
                <a:cs typeface="Calibri (MS)"/>
                <a:sym typeface="Calibri (MS)"/>
              </a:rPr>
              <a:t>Check the packet</a:t>
            </a:r>
          </a:p>
          <a:p>
            <a:pPr algn="ctr">
              <a:lnSpc>
                <a:spcPts val="5808"/>
              </a:lnSpc>
              <a:spcBef>
                <a:spcPct val="0"/>
              </a:spcBef>
            </a:pPr>
            <a:r>
              <a:rPr lang="en-US" sz="5585" spc="-111" dirty="0">
                <a:solidFill>
                  <a:srgbClr val="000000"/>
                </a:solidFill>
                <a:latin typeface="Calibri (MS)"/>
                <a:ea typeface="Calibri (MS)"/>
                <a:cs typeface="Calibri (MS)"/>
                <a:sym typeface="Calibri (MS)"/>
              </a:rPr>
              <a:t> for the use by DATE</a:t>
            </a:r>
          </a:p>
        </p:txBody>
      </p:sp>
      <p:sp>
        <p:nvSpPr>
          <p:cNvPr id="5" name="Freeform 5"/>
          <p:cNvSpPr/>
          <p:nvPr/>
        </p:nvSpPr>
        <p:spPr>
          <a:xfrm rot="1896679">
            <a:off x="14002390" y="750894"/>
            <a:ext cx="4054700" cy="4202144"/>
          </a:xfrm>
          <a:custGeom>
            <a:avLst/>
            <a:gdLst/>
            <a:ahLst/>
            <a:cxnLst/>
            <a:rect l="l" t="t" r="r" b="b"/>
            <a:pathLst>
              <a:path w="4054700" h="4202144">
                <a:moveTo>
                  <a:pt x="0" y="0"/>
                </a:moveTo>
                <a:lnTo>
                  <a:pt x="4054699" y="0"/>
                </a:lnTo>
                <a:lnTo>
                  <a:pt x="4054699" y="4202144"/>
                </a:lnTo>
                <a:lnTo>
                  <a:pt x="0" y="4202144"/>
                </a:lnTo>
                <a:lnTo>
                  <a:pt x="0" y="0"/>
                </a:lnTo>
                <a:close/>
              </a:path>
            </a:pathLst>
          </a:custGeom>
          <a:blipFill>
            <a:blip r:embed="rId3"/>
            <a:stretch>
              <a:fillRect l="-381460" t="-166456" r="-248127" b="-154176"/>
            </a:stretch>
          </a:blipFill>
        </p:spPr>
        <p:txBody>
          <a:bodyPr/>
          <a:lstStyle/>
          <a:p>
            <a:endParaRPr lang="en-GB"/>
          </a:p>
        </p:txBody>
      </p:sp>
      <p:sp>
        <p:nvSpPr>
          <p:cNvPr id="6" name="Freeform 6"/>
          <p:cNvSpPr/>
          <p:nvPr/>
        </p:nvSpPr>
        <p:spPr>
          <a:xfrm rot="1379600">
            <a:off x="12786946" y="2582348"/>
            <a:ext cx="1732487" cy="539237"/>
          </a:xfrm>
          <a:custGeom>
            <a:avLst/>
            <a:gdLst/>
            <a:ahLst/>
            <a:cxnLst/>
            <a:rect l="l" t="t" r="r" b="b"/>
            <a:pathLst>
              <a:path w="1732487" h="539237">
                <a:moveTo>
                  <a:pt x="0" y="0"/>
                </a:moveTo>
                <a:lnTo>
                  <a:pt x="1732487" y="0"/>
                </a:lnTo>
                <a:lnTo>
                  <a:pt x="1732487" y="539236"/>
                </a:lnTo>
                <a:lnTo>
                  <a:pt x="0" y="539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2211515" y="5918139"/>
            <a:ext cx="3818225" cy="4566897"/>
          </a:xfrm>
          <a:custGeom>
            <a:avLst/>
            <a:gdLst/>
            <a:ahLst/>
            <a:cxnLst/>
            <a:rect l="l" t="t" r="r" b="b"/>
            <a:pathLst>
              <a:path w="3818225" h="4566897">
                <a:moveTo>
                  <a:pt x="0" y="0"/>
                </a:moveTo>
                <a:lnTo>
                  <a:pt x="3818225" y="0"/>
                </a:lnTo>
                <a:lnTo>
                  <a:pt x="3818225" y="4566896"/>
                </a:lnTo>
                <a:lnTo>
                  <a:pt x="0" y="4566896"/>
                </a:lnTo>
                <a:lnTo>
                  <a:pt x="0" y="0"/>
                </a:lnTo>
                <a:close/>
              </a:path>
            </a:pathLst>
          </a:custGeom>
          <a:blipFill>
            <a:blip r:embed="rId6"/>
            <a:stretch>
              <a:fillRect l="-426738" t="-158820" r="-260071" b="-134230"/>
            </a:stretch>
          </a:blipFill>
        </p:spPr>
        <p:txBody>
          <a:bodyPr/>
          <a:lstStyle/>
          <a:p>
            <a:endParaRPr lang="en-GB"/>
          </a:p>
        </p:txBody>
      </p:sp>
      <p:sp>
        <p:nvSpPr>
          <p:cNvPr id="8" name="Freeform 8"/>
          <p:cNvSpPr/>
          <p:nvPr/>
        </p:nvSpPr>
        <p:spPr>
          <a:xfrm rot="1770235">
            <a:off x="1102312" y="3588692"/>
            <a:ext cx="3918951" cy="4136670"/>
          </a:xfrm>
          <a:custGeom>
            <a:avLst/>
            <a:gdLst/>
            <a:ahLst/>
            <a:cxnLst/>
            <a:rect l="l" t="t" r="r" b="b"/>
            <a:pathLst>
              <a:path w="3918951" h="4136670">
                <a:moveTo>
                  <a:pt x="0" y="0"/>
                </a:moveTo>
                <a:lnTo>
                  <a:pt x="3918951" y="0"/>
                </a:lnTo>
                <a:lnTo>
                  <a:pt x="3918951" y="4136670"/>
                </a:lnTo>
                <a:lnTo>
                  <a:pt x="0" y="4136670"/>
                </a:lnTo>
                <a:lnTo>
                  <a:pt x="0" y="0"/>
                </a:lnTo>
                <a:close/>
              </a:path>
            </a:pathLst>
          </a:custGeom>
          <a:blipFill>
            <a:blip r:embed="rId7"/>
            <a:stretch>
              <a:fillRect l="-395931" t="-171719" r="-247166" b="-148912"/>
            </a:stretch>
          </a:blipFill>
        </p:spPr>
        <p:txBody>
          <a:bodyPr/>
          <a:lstStyle/>
          <a:p>
            <a:endParaRPr lang="en-GB"/>
          </a:p>
        </p:txBody>
      </p:sp>
      <p:sp>
        <p:nvSpPr>
          <p:cNvPr id="9" name="TextBox 9"/>
          <p:cNvSpPr txBox="1"/>
          <p:nvPr/>
        </p:nvSpPr>
        <p:spPr>
          <a:xfrm>
            <a:off x="4999121" y="4819172"/>
            <a:ext cx="7019562" cy="1628084"/>
          </a:xfrm>
          <a:prstGeom prst="rect">
            <a:avLst/>
          </a:prstGeom>
        </p:spPr>
        <p:txBody>
          <a:bodyPr lIns="0" tIns="0" rIns="0" bIns="0" rtlCol="0" anchor="t">
            <a:spAutoFit/>
          </a:bodyPr>
          <a:lstStyle/>
          <a:p>
            <a:pPr algn="ctr">
              <a:lnSpc>
                <a:spcPts val="5814"/>
              </a:lnSpc>
              <a:spcBef>
                <a:spcPct val="0"/>
              </a:spcBef>
            </a:pPr>
            <a:r>
              <a:rPr lang="en-US" sz="5590" spc="-111" dirty="0">
                <a:solidFill>
                  <a:srgbClr val="000000"/>
                </a:solidFill>
                <a:latin typeface="Calibri (MS)"/>
                <a:ea typeface="Calibri (MS)"/>
                <a:cs typeface="Calibri (MS)"/>
                <a:sym typeface="Calibri (MS)"/>
              </a:rPr>
              <a:t>Check the packet for DAMAGE</a:t>
            </a:r>
          </a:p>
        </p:txBody>
      </p:sp>
      <p:sp>
        <p:nvSpPr>
          <p:cNvPr id="10" name="TextBox 10"/>
          <p:cNvSpPr txBox="1"/>
          <p:nvPr/>
        </p:nvSpPr>
        <p:spPr>
          <a:xfrm>
            <a:off x="618221" y="605409"/>
            <a:ext cx="13937708" cy="808482"/>
          </a:xfrm>
          <a:prstGeom prst="rect">
            <a:avLst/>
          </a:prstGeom>
        </p:spPr>
        <p:txBody>
          <a:bodyPr lIns="0" tIns="0" rIns="0" bIns="0" rtlCol="0" anchor="t">
            <a:spAutoFit/>
          </a:bodyPr>
          <a:lstStyle/>
          <a:p>
            <a:pPr algn="ctr">
              <a:lnSpc>
                <a:spcPts val="5304"/>
              </a:lnSpc>
              <a:spcBef>
                <a:spcPct val="0"/>
              </a:spcBef>
            </a:pPr>
            <a:r>
              <a:rPr lang="en-US" sz="5100" u="sng" spc="-102">
                <a:solidFill>
                  <a:srgbClr val="000000"/>
                </a:solidFill>
                <a:latin typeface="Calibri (MS)"/>
                <a:ea typeface="Calibri (MS)"/>
                <a:cs typeface="Calibri (MS)"/>
                <a:sym typeface="Calibri (MS)"/>
              </a:rPr>
              <a:t>Three things to remember BEFORE using a condom</a:t>
            </a:r>
          </a:p>
        </p:txBody>
      </p:sp>
      <p:sp>
        <p:nvSpPr>
          <p:cNvPr id="11" name="Freeform 11"/>
          <p:cNvSpPr/>
          <p:nvPr/>
        </p:nvSpPr>
        <p:spPr>
          <a:xfrm rot="-903616" flipH="1">
            <a:off x="4748353" y="5583509"/>
            <a:ext cx="2150229" cy="669259"/>
          </a:xfrm>
          <a:custGeom>
            <a:avLst/>
            <a:gdLst/>
            <a:ahLst/>
            <a:cxnLst/>
            <a:rect l="l" t="t" r="r" b="b"/>
            <a:pathLst>
              <a:path w="2150229" h="669259">
                <a:moveTo>
                  <a:pt x="2150229" y="0"/>
                </a:moveTo>
                <a:lnTo>
                  <a:pt x="0" y="0"/>
                </a:lnTo>
                <a:lnTo>
                  <a:pt x="0" y="669259"/>
                </a:lnTo>
                <a:lnTo>
                  <a:pt x="2150229" y="669259"/>
                </a:lnTo>
                <a:lnTo>
                  <a:pt x="21502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rot="-547425">
            <a:off x="10649135" y="8684236"/>
            <a:ext cx="1873701" cy="583190"/>
          </a:xfrm>
          <a:custGeom>
            <a:avLst/>
            <a:gdLst/>
            <a:ahLst/>
            <a:cxnLst/>
            <a:rect l="l" t="t" r="r" b="b"/>
            <a:pathLst>
              <a:path w="1873701" h="583190">
                <a:moveTo>
                  <a:pt x="0" y="0"/>
                </a:moveTo>
                <a:lnTo>
                  <a:pt x="1873702" y="0"/>
                </a:lnTo>
                <a:lnTo>
                  <a:pt x="1873702" y="583190"/>
                </a:lnTo>
                <a:lnTo>
                  <a:pt x="0" y="5831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flipH="1">
            <a:off x="532204" y="395202"/>
            <a:ext cx="3057281" cy="2751553"/>
          </a:xfrm>
          <a:custGeom>
            <a:avLst/>
            <a:gdLst/>
            <a:ahLst/>
            <a:cxnLst/>
            <a:rect l="l" t="t" r="r" b="b"/>
            <a:pathLst>
              <a:path w="3057281" h="2751553">
                <a:moveTo>
                  <a:pt x="3057280" y="0"/>
                </a:moveTo>
                <a:lnTo>
                  <a:pt x="0" y="0"/>
                </a:lnTo>
                <a:lnTo>
                  <a:pt x="0" y="2751553"/>
                </a:lnTo>
                <a:lnTo>
                  <a:pt x="3057280" y="2751553"/>
                </a:lnTo>
                <a:lnTo>
                  <a:pt x="305728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532204" y="198682"/>
            <a:ext cx="3760351" cy="3144593"/>
          </a:xfrm>
          <a:custGeom>
            <a:avLst/>
            <a:gdLst/>
            <a:ahLst/>
            <a:cxnLst/>
            <a:rect l="l" t="t" r="r" b="b"/>
            <a:pathLst>
              <a:path w="3760351" h="3144593">
                <a:moveTo>
                  <a:pt x="0" y="0"/>
                </a:moveTo>
                <a:lnTo>
                  <a:pt x="3760350" y="0"/>
                </a:lnTo>
                <a:lnTo>
                  <a:pt x="3760350" y="3144593"/>
                </a:lnTo>
                <a:lnTo>
                  <a:pt x="0" y="3144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633665" y="1076325"/>
            <a:ext cx="10066855" cy="8803922"/>
          </a:xfrm>
          <a:custGeom>
            <a:avLst/>
            <a:gdLst/>
            <a:ahLst/>
            <a:cxnLst/>
            <a:rect l="l" t="t" r="r" b="b"/>
            <a:pathLst>
              <a:path w="10066855" h="8803922">
                <a:moveTo>
                  <a:pt x="0" y="0"/>
                </a:moveTo>
                <a:lnTo>
                  <a:pt x="10066855" y="0"/>
                </a:lnTo>
                <a:lnTo>
                  <a:pt x="10066855" y="8803922"/>
                </a:lnTo>
                <a:lnTo>
                  <a:pt x="0" y="8803922"/>
                </a:lnTo>
                <a:lnTo>
                  <a:pt x="0" y="0"/>
                </a:lnTo>
                <a:close/>
              </a:path>
            </a:pathLst>
          </a:custGeom>
          <a:blipFill>
            <a:blip r:embed="rId7">
              <a:alphaModFix amt="49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TextBox 6"/>
          <p:cNvSpPr txBox="1"/>
          <p:nvPr/>
        </p:nvSpPr>
        <p:spPr>
          <a:xfrm>
            <a:off x="4683580" y="2414610"/>
            <a:ext cx="12850376" cy="6077672"/>
          </a:xfrm>
          <a:prstGeom prst="rect">
            <a:avLst/>
          </a:prstGeom>
        </p:spPr>
        <p:txBody>
          <a:bodyPr lIns="0" tIns="0" rIns="0" bIns="0" rtlCol="0" anchor="t">
            <a:spAutoFit/>
          </a:bodyPr>
          <a:lstStyle/>
          <a:p>
            <a:pPr algn="ctr">
              <a:lnSpc>
                <a:spcPts val="9299"/>
              </a:lnSpc>
            </a:pPr>
            <a:r>
              <a:rPr lang="en-US" sz="8941" u="sng" spc="-178">
                <a:solidFill>
                  <a:srgbClr val="000000"/>
                </a:solidFill>
                <a:latin typeface="Calibri (MS)"/>
                <a:ea typeface="Calibri (MS)"/>
                <a:cs typeface="Calibri (MS)"/>
                <a:sym typeface="Calibri (MS)"/>
              </a:rPr>
              <a:t>Discuss: </a:t>
            </a:r>
            <a:r>
              <a:rPr lang="en-US" sz="8941" spc="-178">
                <a:solidFill>
                  <a:srgbClr val="000000"/>
                </a:solidFill>
                <a:latin typeface="Calibri (MS)"/>
                <a:ea typeface="Calibri (MS)"/>
                <a:cs typeface="Calibri (MS)"/>
                <a:sym typeface="Calibri (MS)"/>
              </a:rPr>
              <a:t>What is a condom? </a:t>
            </a:r>
          </a:p>
          <a:p>
            <a:pPr algn="ctr">
              <a:lnSpc>
                <a:spcPts val="9299"/>
              </a:lnSpc>
            </a:pPr>
            <a:endParaRPr lang="en-US" sz="8941" spc="-178">
              <a:solidFill>
                <a:srgbClr val="000000"/>
              </a:solidFill>
              <a:latin typeface="Calibri (MS)"/>
              <a:ea typeface="Calibri (MS)"/>
              <a:cs typeface="Calibri (MS)"/>
              <a:sym typeface="Calibri (MS)"/>
            </a:endParaRPr>
          </a:p>
          <a:p>
            <a:pPr algn="ctr">
              <a:lnSpc>
                <a:spcPts val="9299"/>
              </a:lnSpc>
              <a:spcBef>
                <a:spcPct val="0"/>
              </a:spcBef>
            </a:pPr>
            <a:r>
              <a:rPr lang="en-US" sz="8941" u="sng" spc="-178">
                <a:solidFill>
                  <a:srgbClr val="000000"/>
                </a:solidFill>
                <a:latin typeface="Calibri (MS)"/>
                <a:ea typeface="Calibri (MS)"/>
                <a:cs typeface="Calibri (MS)"/>
                <a:sym typeface="Calibri (MS)"/>
              </a:rPr>
              <a:t>Identify:</a:t>
            </a:r>
            <a:r>
              <a:rPr lang="en-US" sz="8941" spc="-178">
                <a:solidFill>
                  <a:srgbClr val="000000"/>
                </a:solidFill>
                <a:latin typeface="Calibri (MS)"/>
                <a:ea typeface="Calibri (MS)"/>
                <a:cs typeface="Calibri (MS)"/>
                <a:sym typeface="Calibri (MS)"/>
              </a:rPr>
              <a:t> Two reasons why a person may choose to use a condom.  </a:t>
            </a:r>
          </a:p>
        </p:txBody>
      </p:sp>
      <p:sp>
        <p:nvSpPr>
          <p:cNvPr id="7" name="Freeform 7"/>
          <p:cNvSpPr/>
          <p:nvPr/>
        </p:nvSpPr>
        <p:spPr>
          <a:xfrm>
            <a:off x="736084" y="4005511"/>
            <a:ext cx="3295439" cy="3130667"/>
          </a:xfrm>
          <a:custGeom>
            <a:avLst/>
            <a:gdLst/>
            <a:ahLst/>
            <a:cxnLst/>
            <a:rect l="l" t="t" r="r" b="b"/>
            <a:pathLst>
              <a:path w="3295439" h="3130667">
                <a:moveTo>
                  <a:pt x="0" y="0"/>
                </a:moveTo>
                <a:lnTo>
                  <a:pt x="3295440" y="0"/>
                </a:lnTo>
                <a:lnTo>
                  <a:pt x="3295440" y="3130668"/>
                </a:lnTo>
                <a:lnTo>
                  <a:pt x="0" y="3130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3051485" y="1681659"/>
            <a:ext cx="4623659" cy="4351679"/>
          </a:xfrm>
          <a:custGeom>
            <a:avLst/>
            <a:gdLst/>
            <a:ahLst/>
            <a:cxnLst/>
            <a:rect l="l" t="t" r="r" b="b"/>
            <a:pathLst>
              <a:path w="4623659" h="4351679">
                <a:moveTo>
                  <a:pt x="0" y="0"/>
                </a:moveTo>
                <a:lnTo>
                  <a:pt x="4623659" y="0"/>
                </a:lnTo>
                <a:lnTo>
                  <a:pt x="4623659" y="4351678"/>
                </a:lnTo>
                <a:lnTo>
                  <a:pt x="0" y="4351678"/>
                </a:lnTo>
                <a:lnTo>
                  <a:pt x="0" y="0"/>
                </a:lnTo>
                <a:close/>
              </a:path>
            </a:pathLst>
          </a:custGeom>
          <a:blipFill>
            <a:blip r:embed="rId11"/>
            <a:stretch>
              <a:fillRect l="-436869" t="-135167" r="-249941" b="-264334"/>
            </a:stretch>
          </a:blipFill>
        </p:spPr>
        <p:txBody>
          <a:bodyPr/>
          <a:lstStyle/>
          <a:p>
            <a:endParaRPr lang="en-GB"/>
          </a:p>
        </p:txBody>
      </p:sp>
      <p:sp>
        <p:nvSpPr>
          <p:cNvPr id="8" name="Freeform 8"/>
          <p:cNvSpPr/>
          <p:nvPr/>
        </p:nvSpPr>
        <p:spPr>
          <a:xfrm>
            <a:off x="8611089" y="1360172"/>
            <a:ext cx="3515739" cy="7605475"/>
          </a:xfrm>
          <a:custGeom>
            <a:avLst/>
            <a:gdLst/>
            <a:ahLst/>
            <a:cxnLst/>
            <a:rect l="l" t="t" r="r" b="b"/>
            <a:pathLst>
              <a:path w="3515739" h="7605475">
                <a:moveTo>
                  <a:pt x="0" y="0"/>
                </a:moveTo>
                <a:lnTo>
                  <a:pt x="3515739" y="0"/>
                </a:lnTo>
                <a:lnTo>
                  <a:pt x="3515739" y="7605475"/>
                </a:lnTo>
                <a:lnTo>
                  <a:pt x="0" y="7605475"/>
                </a:lnTo>
                <a:lnTo>
                  <a:pt x="0" y="0"/>
                </a:lnTo>
                <a:close/>
              </a:path>
            </a:pathLst>
          </a:custGeom>
          <a:blipFill>
            <a:blip r:embed="rId12"/>
            <a:stretch>
              <a:fillRect l="-220006" t="-62533" r="-498918" b="-63656"/>
            </a:stretch>
          </a:blipFill>
        </p:spPr>
        <p:txBody>
          <a:bodyPr/>
          <a:lstStyle/>
          <a:p>
            <a:endParaRPr lang="en-GB"/>
          </a:p>
        </p:txBody>
      </p:sp>
      <p:sp>
        <p:nvSpPr>
          <p:cNvPr id="9" name="TextBox 9"/>
          <p:cNvSpPr txBox="1"/>
          <p:nvPr/>
        </p:nvSpPr>
        <p:spPr>
          <a:xfrm>
            <a:off x="3051485" y="4767135"/>
            <a:ext cx="4623659" cy="259105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Ensure the rolled edges are on the outside of the condom.</a:t>
            </a:r>
          </a:p>
        </p:txBody>
      </p:sp>
      <p:sp>
        <p:nvSpPr>
          <p:cNvPr id="10" name="TextBox 10"/>
          <p:cNvSpPr txBox="1"/>
          <p:nvPr/>
        </p:nvSpPr>
        <p:spPr>
          <a:xfrm>
            <a:off x="9139238" y="4767135"/>
            <a:ext cx="9525" cy="733679"/>
          </a:xfrm>
          <a:prstGeom prst="rect">
            <a:avLst/>
          </a:prstGeom>
        </p:spPr>
        <p:txBody>
          <a:bodyPr lIns="0" tIns="0" rIns="0" bIns="0" rtlCol="0" anchor="t">
            <a:spAutoFit/>
          </a:bodyPr>
          <a:lstStyle/>
          <a:p>
            <a:pPr algn="ctr">
              <a:lnSpc>
                <a:spcPts val="4888"/>
              </a:lnSpc>
              <a:spcBef>
                <a:spcPct val="0"/>
              </a:spcBef>
            </a:pPr>
            <a:endParaRPr/>
          </a:p>
        </p:txBody>
      </p:sp>
      <p:sp>
        <p:nvSpPr>
          <p:cNvPr id="11" name="TextBox 11"/>
          <p:cNvSpPr txBox="1"/>
          <p:nvPr/>
        </p:nvSpPr>
        <p:spPr>
          <a:xfrm>
            <a:off x="11353274" y="4148010"/>
            <a:ext cx="4623659" cy="197192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Roll the condom down to the base of the penis.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2367565" y="2096952"/>
            <a:ext cx="3792022" cy="8560070"/>
            <a:chOff x="0" y="0"/>
            <a:chExt cx="5056029" cy="11413427"/>
          </a:xfrm>
        </p:grpSpPr>
        <p:sp>
          <p:nvSpPr>
            <p:cNvPr id="7" name="Freeform 7"/>
            <p:cNvSpPr/>
            <p:nvPr/>
          </p:nvSpPr>
          <p:spPr>
            <a:xfrm rot="-10800000">
              <a:off x="396669" y="2008421"/>
              <a:ext cx="4659360" cy="9405005"/>
            </a:xfrm>
            <a:custGeom>
              <a:avLst/>
              <a:gdLst/>
              <a:ahLst/>
              <a:cxnLst/>
              <a:rect l="l" t="t" r="r" b="b"/>
              <a:pathLst>
                <a:path w="4659360" h="9405005">
                  <a:moveTo>
                    <a:pt x="0" y="0"/>
                  </a:moveTo>
                  <a:lnTo>
                    <a:pt x="4659360" y="0"/>
                  </a:lnTo>
                  <a:lnTo>
                    <a:pt x="4659360" y="9405006"/>
                  </a:lnTo>
                  <a:lnTo>
                    <a:pt x="0" y="9405006"/>
                  </a:lnTo>
                  <a:lnTo>
                    <a:pt x="0" y="0"/>
                  </a:lnTo>
                  <a:close/>
                </a:path>
              </a:pathLst>
            </a:custGeom>
            <a:blipFill>
              <a:blip r:embed="rId9"/>
              <a:stretch>
                <a:fillRect l="-194080" t="-58605" r="-449018" b="-61358"/>
              </a:stretch>
            </a:blipFill>
          </p:spPr>
          <p:txBody>
            <a:bodyPr/>
            <a:lstStyle/>
            <a:p>
              <a:endParaRPr lang="en-GB"/>
            </a:p>
          </p:txBody>
        </p:sp>
        <p:sp>
          <p:nvSpPr>
            <p:cNvPr id="8" name="Freeform 8"/>
            <p:cNvSpPr/>
            <p:nvPr/>
          </p:nvSpPr>
          <p:spPr>
            <a:xfrm rot="4197797">
              <a:off x="-421533" y="2713725"/>
              <a:ext cx="2309982" cy="718982"/>
            </a:xfrm>
            <a:custGeom>
              <a:avLst/>
              <a:gdLst/>
              <a:ahLst/>
              <a:cxnLst/>
              <a:rect l="l" t="t" r="r" b="b"/>
              <a:pathLst>
                <a:path w="2309982" h="718982">
                  <a:moveTo>
                    <a:pt x="0" y="0"/>
                  </a:moveTo>
                  <a:lnTo>
                    <a:pt x="2309982" y="0"/>
                  </a:lnTo>
                  <a:lnTo>
                    <a:pt x="2309982" y="718982"/>
                  </a:lnTo>
                  <a:lnTo>
                    <a:pt x="0" y="718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TextBox 9"/>
            <p:cNvSpPr txBox="1"/>
            <p:nvPr/>
          </p:nvSpPr>
          <p:spPr>
            <a:xfrm>
              <a:off x="396669" y="-19050"/>
              <a:ext cx="4443502" cy="262288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Take the  used  condom off carefully </a:t>
              </a:r>
            </a:p>
          </p:txBody>
        </p:sp>
      </p:grpSp>
      <p:grpSp>
        <p:nvGrpSpPr>
          <p:cNvPr id="10" name="Group 10"/>
          <p:cNvGrpSpPr/>
          <p:nvPr/>
        </p:nvGrpSpPr>
        <p:grpSpPr>
          <a:xfrm>
            <a:off x="7716497" y="2338697"/>
            <a:ext cx="4031059" cy="6919603"/>
            <a:chOff x="0" y="0"/>
            <a:chExt cx="5374746" cy="9226138"/>
          </a:xfrm>
        </p:grpSpPr>
        <p:sp>
          <p:nvSpPr>
            <p:cNvPr id="11" name="Freeform 11"/>
            <p:cNvSpPr/>
            <p:nvPr/>
          </p:nvSpPr>
          <p:spPr>
            <a:xfrm rot="-10800000">
              <a:off x="1155861" y="1746662"/>
              <a:ext cx="3063023" cy="7479475"/>
            </a:xfrm>
            <a:custGeom>
              <a:avLst/>
              <a:gdLst/>
              <a:ahLst/>
              <a:cxnLst/>
              <a:rect l="l" t="t" r="r" b="b"/>
              <a:pathLst>
                <a:path w="3063023" h="7479475">
                  <a:moveTo>
                    <a:pt x="0" y="0"/>
                  </a:moveTo>
                  <a:lnTo>
                    <a:pt x="3063024" y="0"/>
                  </a:lnTo>
                  <a:lnTo>
                    <a:pt x="3063024" y="7479476"/>
                  </a:lnTo>
                  <a:lnTo>
                    <a:pt x="0" y="7479476"/>
                  </a:lnTo>
                  <a:lnTo>
                    <a:pt x="0" y="0"/>
                  </a:lnTo>
                  <a:close/>
                </a:path>
              </a:pathLst>
            </a:custGeom>
            <a:blipFill>
              <a:blip r:embed="rId12"/>
              <a:stretch>
                <a:fillRect l="-262333" t="-63695" r="-570860" b="-64647"/>
              </a:stretch>
            </a:blipFill>
          </p:spPr>
          <p:txBody>
            <a:bodyPr/>
            <a:lstStyle/>
            <a:p>
              <a:endParaRPr lang="en-GB"/>
            </a:p>
          </p:txBody>
        </p:sp>
        <p:sp>
          <p:nvSpPr>
            <p:cNvPr id="12" name="TextBox 12"/>
            <p:cNvSpPr txBox="1"/>
            <p:nvPr/>
          </p:nvSpPr>
          <p:spPr>
            <a:xfrm>
              <a:off x="1816777" y="4990931"/>
              <a:ext cx="12700" cy="971889"/>
            </a:xfrm>
            <a:prstGeom prst="rect">
              <a:avLst/>
            </a:prstGeom>
          </p:spPr>
          <p:txBody>
            <a:bodyPr lIns="0" tIns="0" rIns="0" bIns="0" rtlCol="0" anchor="t">
              <a:spAutoFit/>
            </a:bodyPr>
            <a:lstStyle/>
            <a:p>
              <a:pPr algn="ctr">
                <a:lnSpc>
                  <a:spcPts val="4888"/>
                </a:lnSpc>
                <a:spcBef>
                  <a:spcPct val="0"/>
                </a:spcBef>
              </a:pPr>
              <a:endParaRPr/>
            </a:p>
          </p:txBody>
        </p:sp>
        <p:sp>
          <p:nvSpPr>
            <p:cNvPr id="13" name="TextBox 13"/>
            <p:cNvSpPr txBox="1"/>
            <p:nvPr/>
          </p:nvSpPr>
          <p:spPr>
            <a:xfrm>
              <a:off x="0" y="-19050"/>
              <a:ext cx="5374746" cy="1797389"/>
            </a:xfrm>
            <a:prstGeom prst="rect">
              <a:avLst/>
            </a:prstGeom>
          </p:spPr>
          <p:txBody>
            <a:bodyPr lIns="0" tIns="0" rIns="0" bIns="0" rtlCol="0" anchor="t">
              <a:spAutoFit/>
            </a:bodyPr>
            <a:lstStyle/>
            <a:p>
              <a:pPr algn="ctr">
                <a:lnSpc>
                  <a:spcPts val="4888"/>
                </a:lnSpc>
              </a:pPr>
              <a:r>
                <a:rPr lang="en-US" sz="4700" spc="-94" dirty="0">
                  <a:solidFill>
                    <a:srgbClr val="000000"/>
                  </a:solidFill>
                  <a:latin typeface="Calibri (MS)"/>
                  <a:ea typeface="Calibri (MS)"/>
                  <a:cs typeface="Calibri (MS)"/>
                  <a:sym typeface="Calibri (MS)"/>
                </a:rPr>
                <a:t>Tie the used </a:t>
              </a:r>
            </a:p>
            <a:p>
              <a:pPr algn="ctr">
                <a:lnSpc>
                  <a:spcPts val="4888"/>
                </a:lnSpc>
                <a:spcBef>
                  <a:spcPct val="0"/>
                </a:spcBef>
              </a:pPr>
              <a:r>
                <a:rPr lang="en-US" sz="4700" spc="-94" dirty="0">
                  <a:solidFill>
                    <a:srgbClr val="000000"/>
                  </a:solidFill>
                  <a:latin typeface="Calibri (MS)"/>
                  <a:ea typeface="Calibri (MS)"/>
                  <a:cs typeface="Calibri (MS)"/>
                  <a:sym typeface="Calibri (MS)"/>
                </a:rPr>
                <a:t>condom in a knot</a:t>
              </a:r>
            </a:p>
          </p:txBody>
        </p:sp>
        <p:sp>
          <p:nvSpPr>
            <p:cNvPr id="14" name="Freeform 14"/>
            <p:cNvSpPr/>
            <p:nvPr/>
          </p:nvSpPr>
          <p:spPr>
            <a:xfrm rot="4197797">
              <a:off x="-71672" y="2627101"/>
              <a:ext cx="2309982" cy="718982"/>
            </a:xfrm>
            <a:custGeom>
              <a:avLst/>
              <a:gdLst/>
              <a:ahLst/>
              <a:cxnLst/>
              <a:rect l="l" t="t" r="r" b="b"/>
              <a:pathLst>
                <a:path w="2309982" h="718982">
                  <a:moveTo>
                    <a:pt x="0" y="0"/>
                  </a:moveTo>
                  <a:lnTo>
                    <a:pt x="2309982" y="0"/>
                  </a:lnTo>
                  <a:lnTo>
                    <a:pt x="2309982" y="718982"/>
                  </a:lnTo>
                  <a:lnTo>
                    <a:pt x="0" y="718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grpSp>
        <p:nvGrpSpPr>
          <p:cNvPr id="15" name="Group 15"/>
          <p:cNvGrpSpPr/>
          <p:nvPr/>
        </p:nvGrpSpPr>
        <p:grpSpPr>
          <a:xfrm>
            <a:off x="12108024" y="3089787"/>
            <a:ext cx="5740797" cy="6315529"/>
            <a:chOff x="0" y="0"/>
            <a:chExt cx="7654396" cy="8420705"/>
          </a:xfrm>
        </p:grpSpPr>
        <p:sp>
          <p:nvSpPr>
            <p:cNvPr id="16" name="Freeform 16"/>
            <p:cNvSpPr/>
            <p:nvPr/>
          </p:nvSpPr>
          <p:spPr>
            <a:xfrm>
              <a:off x="1409700" y="0"/>
              <a:ext cx="4443502" cy="4323759"/>
            </a:xfrm>
            <a:custGeom>
              <a:avLst/>
              <a:gdLst/>
              <a:ahLst/>
              <a:cxnLst/>
              <a:rect l="l" t="t" r="r" b="b"/>
              <a:pathLst>
                <a:path w="4443502" h="4323759">
                  <a:moveTo>
                    <a:pt x="0" y="0"/>
                  </a:moveTo>
                  <a:lnTo>
                    <a:pt x="4443502" y="0"/>
                  </a:lnTo>
                  <a:lnTo>
                    <a:pt x="4443502" y="4323759"/>
                  </a:lnTo>
                  <a:lnTo>
                    <a:pt x="0" y="4323759"/>
                  </a:lnTo>
                  <a:lnTo>
                    <a:pt x="0" y="0"/>
                  </a:lnTo>
                  <a:close/>
                </a:path>
              </a:pathLst>
            </a:custGeom>
            <a:blipFill>
              <a:blip r:embed="rId13">
                <a:extLst>
                  <a:ext uri="{96DAC541-7B7A-43D3-8B79-37D633B846F1}">
                    <asvg:svgBlip xmlns:asvg="http://schemas.microsoft.com/office/drawing/2016/SVG/main" r:embed="rId14"/>
                  </a:ext>
                </a:extLst>
              </a:blip>
              <a:stretch>
                <a:fillRect l="-70346" b="-26921"/>
              </a:stretch>
            </a:blipFill>
          </p:spPr>
          <p:txBody>
            <a:bodyPr/>
            <a:lstStyle/>
            <a:p>
              <a:endParaRPr lang="en-GB"/>
            </a:p>
          </p:txBody>
        </p:sp>
        <p:sp>
          <p:nvSpPr>
            <p:cNvPr id="17" name="TextBox 17"/>
            <p:cNvSpPr txBox="1"/>
            <p:nvPr/>
          </p:nvSpPr>
          <p:spPr>
            <a:xfrm>
              <a:off x="0" y="5066709"/>
              <a:ext cx="7654396" cy="3353996"/>
            </a:xfrm>
            <a:prstGeom prst="rect">
              <a:avLst/>
            </a:prstGeom>
          </p:spPr>
          <p:txBody>
            <a:bodyPr lIns="0" tIns="0" rIns="0" bIns="0" rtlCol="0" anchor="t">
              <a:spAutoFit/>
            </a:bodyPr>
            <a:lstStyle/>
            <a:p>
              <a:pPr algn="ctr">
                <a:lnSpc>
                  <a:spcPts val="4888"/>
                </a:lnSpc>
              </a:pPr>
              <a:r>
                <a:rPr lang="en-US" sz="4700" spc="-94" dirty="0">
                  <a:solidFill>
                    <a:srgbClr val="000000"/>
                  </a:solidFill>
                  <a:latin typeface="Calibri (MS)"/>
                  <a:ea typeface="Calibri (MS)"/>
                  <a:cs typeface="Calibri (MS)"/>
                  <a:sym typeface="Calibri (MS)"/>
                </a:rPr>
                <a:t>Wrap the used condom in a tissue and throw it all in a bin </a:t>
              </a:r>
            </a:p>
            <a:p>
              <a:pPr algn="ctr">
                <a:lnSpc>
                  <a:spcPts val="4888"/>
                </a:lnSpc>
              </a:pPr>
              <a:r>
                <a:rPr lang="en-US" sz="4700" spc="-94" dirty="0">
                  <a:solidFill>
                    <a:srgbClr val="000000"/>
                  </a:solidFill>
                  <a:latin typeface="Calibri (MS)"/>
                  <a:ea typeface="Calibri (MS)"/>
                  <a:cs typeface="Calibri (MS)"/>
                  <a:sym typeface="Calibri (MS)"/>
                </a:rPr>
                <a:t>– </a:t>
              </a:r>
              <a:r>
                <a:rPr lang="en-US" sz="4700" b="1" spc="-94" dirty="0">
                  <a:solidFill>
                    <a:srgbClr val="000000"/>
                  </a:solidFill>
                  <a:latin typeface="Calibri (MS)"/>
                  <a:ea typeface="Calibri (MS)"/>
                  <a:cs typeface="Calibri (MS)"/>
                  <a:sym typeface="Calibri (MS)"/>
                </a:rPr>
                <a:t>NOT </a:t>
              </a:r>
              <a:r>
                <a:rPr lang="en-US" sz="4700" spc="-94" dirty="0">
                  <a:solidFill>
                    <a:srgbClr val="000000"/>
                  </a:solidFill>
                  <a:latin typeface="Calibri (MS)"/>
                  <a:ea typeface="Calibri (MS)"/>
                  <a:cs typeface="Calibri (MS)"/>
                  <a:sym typeface="Calibri (MS)"/>
                </a:rPr>
                <a:t>down the toilet!</a:t>
              </a:r>
            </a:p>
          </p:txBody>
        </p:sp>
        <p:sp>
          <p:nvSpPr>
            <p:cNvPr id="18" name="Freeform 18"/>
            <p:cNvSpPr/>
            <p:nvPr/>
          </p:nvSpPr>
          <p:spPr>
            <a:xfrm rot="-6187389">
              <a:off x="4926811" y="3519820"/>
              <a:ext cx="2309982" cy="718982"/>
            </a:xfrm>
            <a:custGeom>
              <a:avLst/>
              <a:gdLst/>
              <a:ahLst/>
              <a:cxnLst/>
              <a:rect l="l" t="t" r="r" b="b"/>
              <a:pathLst>
                <a:path w="2309982" h="718982">
                  <a:moveTo>
                    <a:pt x="0" y="0"/>
                  </a:moveTo>
                  <a:lnTo>
                    <a:pt x="2309982" y="0"/>
                  </a:lnTo>
                  <a:lnTo>
                    <a:pt x="2309982" y="718982"/>
                  </a:lnTo>
                  <a:lnTo>
                    <a:pt x="0" y="718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19" name="TextBox 19"/>
          <p:cNvSpPr txBox="1"/>
          <p:nvPr/>
        </p:nvSpPr>
        <p:spPr>
          <a:xfrm>
            <a:off x="618221" y="605409"/>
            <a:ext cx="13937708" cy="808482"/>
          </a:xfrm>
          <a:prstGeom prst="rect">
            <a:avLst/>
          </a:prstGeom>
        </p:spPr>
        <p:txBody>
          <a:bodyPr lIns="0" tIns="0" rIns="0" bIns="0" rtlCol="0" anchor="t">
            <a:spAutoFit/>
          </a:bodyPr>
          <a:lstStyle/>
          <a:p>
            <a:pPr algn="ctr">
              <a:lnSpc>
                <a:spcPts val="5304"/>
              </a:lnSpc>
              <a:spcBef>
                <a:spcPct val="0"/>
              </a:spcBef>
            </a:pPr>
            <a:r>
              <a:rPr lang="en-US" sz="5100" u="sng" spc="-102">
                <a:solidFill>
                  <a:srgbClr val="000000"/>
                </a:solidFill>
                <a:latin typeface="Calibri (MS)"/>
                <a:ea typeface="Calibri (MS)"/>
                <a:cs typeface="Calibri (MS)"/>
                <a:sym typeface="Calibri (MS)"/>
              </a:rPr>
              <a:t>Three things to remember AFTER using a condom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a:off x="5952624" y="1952124"/>
            <a:ext cx="6382753" cy="6382753"/>
          </a:xfrm>
          <a:custGeom>
            <a:avLst/>
            <a:gdLst/>
            <a:ahLst/>
            <a:cxnLst/>
            <a:rect l="l" t="t" r="r" b="b"/>
            <a:pathLst>
              <a:path w="6382753" h="6382753">
                <a:moveTo>
                  <a:pt x="0" y="0"/>
                </a:moveTo>
                <a:lnTo>
                  <a:pt x="6382752" y="0"/>
                </a:lnTo>
                <a:lnTo>
                  <a:pt x="6382752" y="6382752"/>
                </a:lnTo>
                <a:lnTo>
                  <a:pt x="0" y="6382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7391747" y="723718"/>
            <a:ext cx="3504506" cy="1052685"/>
          </a:xfrm>
          <a:prstGeom prst="rect">
            <a:avLst/>
          </a:prstGeom>
        </p:spPr>
        <p:txBody>
          <a:bodyPr lIns="0" tIns="0" rIns="0" bIns="0" rtlCol="0" anchor="t">
            <a:spAutoFit/>
          </a:bodyPr>
          <a:lstStyle/>
          <a:p>
            <a:pPr algn="ctr">
              <a:lnSpc>
                <a:spcPts val="8052"/>
              </a:lnSpc>
              <a:spcBef>
                <a:spcPct val="0"/>
              </a:spcBef>
            </a:pPr>
            <a:r>
              <a:rPr lang="en-US" sz="7742" spc="-154">
                <a:solidFill>
                  <a:srgbClr val="2B2B2B"/>
                </a:solidFill>
                <a:latin typeface="League Spartan"/>
                <a:ea typeface="League Spartan"/>
                <a:cs typeface="League Spartan"/>
                <a:sym typeface="League Spartan"/>
              </a:rPr>
              <a:t>PART 2</a:t>
            </a:r>
          </a:p>
        </p:txBody>
      </p:sp>
      <p:sp>
        <p:nvSpPr>
          <p:cNvPr id="5" name="TextBox 5"/>
          <p:cNvSpPr txBox="1"/>
          <p:nvPr/>
        </p:nvSpPr>
        <p:spPr>
          <a:xfrm>
            <a:off x="828124" y="8881935"/>
            <a:ext cx="16992700" cy="733679"/>
          </a:xfrm>
          <a:prstGeom prst="rect">
            <a:avLst/>
          </a:prstGeom>
        </p:spPr>
        <p:txBody>
          <a:bodyPr lIns="0" tIns="0" rIns="0" bIns="0" rtlCol="0" anchor="t">
            <a:spAutoFit/>
          </a:bodyPr>
          <a:lstStyle/>
          <a:p>
            <a:pPr algn="ctr">
              <a:lnSpc>
                <a:spcPts val="4888"/>
              </a:lnSpc>
              <a:spcBef>
                <a:spcPct val="0"/>
              </a:spcBef>
            </a:pPr>
            <a:r>
              <a:rPr lang="en-US" sz="4700" spc="-94">
                <a:solidFill>
                  <a:srgbClr val="2B2B2B"/>
                </a:solidFill>
                <a:latin typeface="Calibri (MS)"/>
                <a:ea typeface="Calibri (MS)"/>
                <a:cs typeface="Calibri (MS)"/>
                <a:sym typeface="Calibri (MS)"/>
              </a:rPr>
              <a:t>*Please ensure you have condoms and demonstrators at readily available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21712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97405" y="-893949"/>
            <a:ext cx="3198742" cy="2797445"/>
          </a:xfrm>
          <a:custGeom>
            <a:avLst/>
            <a:gdLst/>
            <a:ahLst/>
            <a:cxnLst/>
            <a:rect l="l" t="t" r="r" b="b"/>
            <a:pathLst>
              <a:path w="3198742" h="2797445">
                <a:moveTo>
                  <a:pt x="0" y="0"/>
                </a:moveTo>
                <a:lnTo>
                  <a:pt x="3198741" y="0"/>
                </a:lnTo>
                <a:lnTo>
                  <a:pt x="3198741"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TextBox 7"/>
          <p:cNvSpPr txBox="1"/>
          <p:nvPr/>
        </p:nvSpPr>
        <p:spPr>
          <a:xfrm>
            <a:off x="1028700" y="1855871"/>
            <a:ext cx="17391407" cy="7713345"/>
          </a:xfrm>
          <a:prstGeom prst="rect">
            <a:avLst/>
          </a:prstGeom>
        </p:spPr>
        <p:txBody>
          <a:bodyPr lIns="0" tIns="0" rIns="0" bIns="0" rtlCol="0" anchor="t">
            <a:spAutoFit/>
          </a:bodyPr>
          <a:lstStyle/>
          <a:p>
            <a:pPr algn="ctr">
              <a:lnSpc>
                <a:spcPts val="6655"/>
              </a:lnSpc>
            </a:pPr>
            <a:r>
              <a:rPr lang="en-US" sz="6399" b="1" spc="-127">
                <a:solidFill>
                  <a:srgbClr val="000000"/>
                </a:solidFill>
                <a:latin typeface="Calibri (MS) Bold"/>
                <a:ea typeface="Calibri (MS) Bold"/>
                <a:cs typeface="Calibri (MS) Bold"/>
                <a:sym typeface="Calibri (MS) Bold"/>
              </a:rPr>
              <a:t>Some STI’s can be transmitted through </a:t>
            </a:r>
          </a:p>
          <a:p>
            <a:pPr algn="ctr">
              <a:lnSpc>
                <a:spcPts val="6655"/>
              </a:lnSpc>
            </a:pPr>
            <a:r>
              <a:rPr lang="en-US" sz="6399" b="1" spc="-127">
                <a:solidFill>
                  <a:srgbClr val="000000"/>
                </a:solidFill>
                <a:latin typeface="Calibri (MS) Bold"/>
                <a:ea typeface="Calibri (MS) Bold"/>
                <a:cs typeface="Calibri (MS) Bold"/>
                <a:sym typeface="Calibri (MS) Bold"/>
              </a:rPr>
              <a:t>direct skin to skin contact </a:t>
            </a:r>
          </a:p>
          <a:p>
            <a:pPr algn="ctr">
              <a:lnSpc>
                <a:spcPts val="5824"/>
              </a:lnSpc>
            </a:pPr>
            <a:endParaRPr lang="en-US" sz="6399" b="1" spc="-127">
              <a:solidFill>
                <a:srgbClr val="000000"/>
              </a:solidFill>
              <a:latin typeface="Calibri (MS) Bold"/>
              <a:ea typeface="Calibri (MS) Bold"/>
              <a:cs typeface="Calibri (MS) Bold"/>
              <a:sym typeface="Calibri (MS) Bold"/>
            </a:endParaRPr>
          </a:p>
          <a:p>
            <a:pPr algn="ctr">
              <a:lnSpc>
                <a:spcPts val="5824"/>
              </a:lnSpc>
            </a:pPr>
            <a:r>
              <a:rPr lang="en-US" sz="5600" spc="-112">
                <a:solidFill>
                  <a:srgbClr val="000000"/>
                </a:solidFill>
                <a:latin typeface="Calibri (MS)"/>
                <a:ea typeface="Calibri (MS)"/>
                <a:cs typeface="Calibri (MS)"/>
                <a:sym typeface="Calibri (MS)"/>
              </a:rPr>
              <a:t>Some examples are: </a:t>
            </a:r>
          </a:p>
          <a:p>
            <a:pPr algn="ctr">
              <a:lnSpc>
                <a:spcPts val="5824"/>
              </a:lnSpc>
            </a:pPr>
            <a:r>
              <a:rPr lang="en-US" sz="5600" spc="-112">
                <a:solidFill>
                  <a:srgbClr val="000000"/>
                </a:solidFill>
                <a:latin typeface="Calibri (MS)"/>
                <a:ea typeface="Calibri (MS)"/>
                <a:cs typeface="Calibri (MS)"/>
                <a:sym typeface="Calibri (MS)"/>
              </a:rPr>
              <a:t>Herpes </a:t>
            </a:r>
          </a:p>
          <a:p>
            <a:pPr algn="ctr">
              <a:lnSpc>
                <a:spcPts val="5824"/>
              </a:lnSpc>
            </a:pPr>
            <a:r>
              <a:rPr lang="en-US" sz="5600" spc="-112">
                <a:solidFill>
                  <a:srgbClr val="000000"/>
                </a:solidFill>
                <a:latin typeface="Calibri (MS)"/>
                <a:ea typeface="Calibri (MS)"/>
                <a:cs typeface="Calibri (MS)"/>
                <a:sym typeface="Calibri (MS)"/>
              </a:rPr>
              <a:t>HPV </a:t>
            </a:r>
          </a:p>
          <a:p>
            <a:pPr algn="ctr">
              <a:lnSpc>
                <a:spcPts val="5824"/>
              </a:lnSpc>
            </a:pPr>
            <a:r>
              <a:rPr lang="en-US" sz="5600" spc="-112">
                <a:solidFill>
                  <a:srgbClr val="000000"/>
                </a:solidFill>
                <a:latin typeface="Calibri (MS)"/>
                <a:ea typeface="Calibri (MS)"/>
                <a:cs typeface="Calibri (MS)"/>
                <a:sym typeface="Calibri (MS)"/>
              </a:rPr>
              <a:t>Pubic lice</a:t>
            </a:r>
          </a:p>
          <a:p>
            <a:pPr algn="ctr">
              <a:lnSpc>
                <a:spcPts val="5824"/>
              </a:lnSpc>
            </a:pPr>
            <a:r>
              <a:rPr lang="en-US" sz="5600" spc="-112">
                <a:solidFill>
                  <a:srgbClr val="000000"/>
                </a:solidFill>
                <a:latin typeface="Calibri (MS)"/>
                <a:ea typeface="Calibri (MS)"/>
                <a:cs typeface="Calibri (MS)"/>
                <a:sym typeface="Calibri (MS)"/>
              </a:rPr>
              <a:t>Syphilis </a:t>
            </a:r>
          </a:p>
          <a:p>
            <a:pPr algn="ctr">
              <a:lnSpc>
                <a:spcPts val="5824"/>
              </a:lnSpc>
              <a:spcBef>
                <a:spcPct val="0"/>
              </a:spcBef>
            </a:pPr>
            <a:endParaRPr lang="en-US" sz="5600" spc="-112">
              <a:solidFill>
                <a:srgbClr val="000000"/>
              </a:solidFill>
              <a:latin typeface="Calibri (MS)"/>
              <a:ea typeface="Calibri (MS)"/>
              <a:cs typeface="Calibri (MS)"/>
              <a:sym typeface="Calibri (MS)"/>
            </a:endParaRPr>
          </a:p>
          <a:p>
            <a:pPr algn="ctr">
              <a:lnSpc>
                <a:spcPts val="5824"/>
              </a:lnSpc>
              <a:spcBef>
                <a:spcPct val="0"/>
              </a:spcBef>
            </a:pPr>
            <a:endParaRPr lang="en-US" sz="5600" spc="-112">
              <a:solidFill>
                <a:srgbClr val="000000"/>
              </a:solidFill>
              <a:latin typeface="Calibri (MS)"/>
              <a:ea typeface="Calibri (MS)"/>
              <a:cs typeface="Calibri (MS)"/>
              <a:sym typeface="Calibri (MS)"/>
            </a:endParaRPr>
          </a:p>
        </p:txBody>
      </p:sp>
      <p:sp>
        <p:nvSpPr>
          <p:cNvPr id="8" name="TextBox 8"/>
          <p:cNvSpPr txBox="1"/>
          <p:nvPr/>
        </p:nvSpPr>
        <p:spPr>
          <a:xfrm>
            <a:off x="3498493" y="8664810"/>
            <a:ext cx="12120464" cy="630365"/>
          </a:xfrm>
          <a:prstGeom prst="rect">
            <a:avLst/>
          </a:prstGeom>
        </p:spPr>
        <p:txBody>
          <a:bodyPr lIns="0" tIns="0" rIns="0" bIns="0" rtlCol="0" anchor="t">
            <a:spAutoFit/>
          </a:bodyPr>
          <a:lstStyle/>
          <a:p>
            <a:pPr algn="ctr">
              <a:lnSpc>
                <a:spcPts val="4888"/>
              </a:lnSpc>
              <a:spcBef>
                <a:spcPct val="0"/>
              </a:spcBef>
            </a:pPr>
            <a:r>
              <a:rPr lang="en-US" sz="4700" spc="-94" dirty="0">
                <a:solidFill>
                  <a:srgbClr val="000000"/>
                </a:solidFill>
                <a:latin typeface="Calibri (MS)"/>
                <a:ea typeface="Calibri (MS)"/>
                <a:cs typeface="Calibri (MS)"/>
                <a:sym typeface="Calibri (MS)"/>
              </a:rPr>
              <a:t>Condoms cannot provide protection from these STIs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21712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97405" y="-893949"/>
            <a:ext cx="3198742" cy="2797445"/>
          </a:xfrm>
          <a:custGeom>
            <a:avLst/>
            <a:gdLst/>
            <a:ahLst/>
            <a:cxnLst/>
            <a:rect l="l" t="t" r="r" b="b"/>
            <a:pathLst>
              <a:path w="3198742" h="2797445">
                <a:moveTo>
                  <a:pt x="0" y="0"/>
                </a:moveTo>
                <a:lnTo>
                  <a:pt x="3198741" y="0"/>
                </a:lnTo>
                <a:lnTo>
                  <a:pt x="3198741"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TextBox 7"/>
          <p:cNvSpPr txBox="1"/>
          <p:nvPr/>
        </p:nvSpPr>
        <p:spPr>
          <a:xfrm>
            <a:off x="1028700" y="466674"/>
            <a:ext cx="17391407" cy="9187688"/>
          </a:xfrm>
          <a:prstGeom prst="rect">
            <a:avLst/>
          </a:prstGeom>
        </p:spPr>
        <p:txBody>
          <a:bodyPr lIns="0" tIns="0" rIns="0" bIns="0" rtlCol="0" anchor="t">
            <a:spAutoFit/>
          </a:bodyPr>
          <a:lstStyle/>
          <a:p>
            <a:pPr algn="ctr">
              <a:lnSpc>
                <a:spcPts val="6447"/>
              </a:lnSpc>
            </a:pPr>
            <a:r>
              <a:rPr lang="en-US" sz="6199" b="1" spc="-123">
                <a:solidFill>
                  <a:srgbClr val="000000"/>
                </a:solidFill>
                <a:latin typeface="Calibri (MS) Bold"/>
                <a:ea typeface="Calibri (MS) Bold"/>
                <a:cs typeface="Calibri (MS) Bold"/>
                <a:sym typeface="Calibri (MS) Bold"/>
              </a:rPr>
              <a:t>Some STI’s can be transmitted through </a:t>
            </a:r>
          </a:p>
          <a:p>
            <a:pPr algn="ctr">
              <a:lnSpc>
                <a:spcPts val="6447"/>
              </a:lnSpc>
            </a:pPr>
            <a:r>
              <a:rPr lang="en-US" sz="6199" b="1" spc="-123">
                <a:solidFill>
                  <a:srgbClr val="000000"/>
                </a:solidFill>
                <a:latin typeface="Calibri (MS) Bold"/>
                <a:ea typeface="Calibri (MS) Bold"/>
                <a:cs typeface="Calibri (MS) Bold"/>
                <a:sym typeface="Calibri (MS) Bold"/>
              </a:rPr>
              <a:t>the transference of bodily fluids such as </a:t>
            </a:r>
          </a:p>
          <a:p>
            <a:pPr algn="ctr">
              <a:lnSpc>
                <a:spcPts val="6447"/>
              </a:lnSpc>
            </a:pPr>
            <a:r>
              <a:rPr lang="en-US" sz="6199" b="1" spc="-123">
                <a:solidFill>
                  <a:srgbClr val="000000"/>
                </a:solidFill>
                <a:latin typeface="Calibri (MS) Bold"/>
                <a:ea typeface="Calibri (MS) Bold"/>
                <a:cs typeface="Calibri (MS) Bold"/>
                <a:sym typeface="Calibri (MS) Bold"/>
              </a:rPr>
              <a:t>semen, vaginal fluid, anal fluid and blood</a:t>
            </a:r>
          </a:p>
          <a:p>
            <a:pPr algn="ctr">
              <a:lnSpc>
                <a:spcPts val="5824"/>
              </a:lnSpc>
            </a:pPr>
            <a:endParaRPr lang="en-US" sz="6199" b="1" spc="-123">
              <a:solidFill>
                <a:srgbClr val="000000"/>
              </a:solidFill>
              <a:latin typeface="Calibri (MS) Bold"/>
              <a:ea typeface="Calibri (MS) Bold"/>
              <a:cs typeface="Calibri (MS) Bold"/>
              <a:sym typeface="Calibri (MS) Bold"/>
            </a:endParaRPr>
          </a:p>
          <a:p>
            <a:pPr algn="ctr">
              <a:lnSpc>
                <a:spcPts val="5824"/>
              </a:lnSpc>
            </a:pPr>
            <a:r>
              <a:rPr lang="en-US" sz="5600" spc="-112">
                <a:solidFill>
                  <a:srgbClr val="000000"/>
                </a:solidFill>
                <a:latin typeface="Calibri (MS)"/>
                <a:ea typeface="Calibri (MS)"/>
                <a:cs typeface="Calibri (MS)"/>
                <a:sym typeface="Calibri (MS)"/>
              </a:rPr>
              <a:t>Some examples are: </a:t>
            </a:r>
          </a:p>
          <a:p>
            <a:pPr algn="ctr">
              <a:lnSpc>
                <a:spcPts val="5824"/>
              </a:lnSpc>
            </a:pPr>
            <a:r>
              <a:rPr lang="en-US" sz="5600" spc="-112">
                <a:solidFill>
                  <a:srgbClr val="000000"/>
                </a:solidFill>
                <a:latin typeface="Calibri (MS)"/>
                <a:ea typeface="Calibri (MS)"/>
                <a:cs typeface="Calibri (MS)"/>
                <a:sym typeface="Calibri (MS)"/>
              </a:rPr>
              <a:t>Chlamydia</a:t>
            </a:r>
          </a:p>
          <a:p>
            <a:pPr algn="ctr">
              <a:lnSpc>
                <a:spcPts val="5824"/>
              </a:lnSpc>
            </a:pPr>
            <a:r>
              <a:rPr lang="en-US" sz="5600" spc="-112">
                <a:solidFill>
                  <a:srgbClr val="000000"/>
                </a:solidFill>
                <a:latin typeface="Calibri (MS)"/>
                <a:ea typeface="Calibri (MS)"/>
                <a:cs typeface="Calibri (MS)"/>
                <a:sym typeface="Calibri (MS)"/>
              </a:rPr>
              <a:t>Hepatitis B and C</a:t>
            </a:r>
          </a:p>
          <a:p>
            <a:pPr algn="ctr">
              <a:lnSpc>
                <a:spcPts val="5824"/>
              </a:lnSpc>
            </a:pPr>
            <a:r>
              <a:rPr lang="en-US" sz="5600" spc="-112">
                <a:solidFill>
                  <a:srgbClr val="000000"/>
                </a:solidFill>
                <a:latin typeface="Calibri (MS)"/>
                <a:ea typeface="Calibri (MS)"/>
                <a:cs typeface="Calibri (MS)"/>
                <a:sym typeface="Calibri (MS)"/>
              </a:rPr>
              <a:t>HIV</a:t>
            </a:r>
          </a:p>
          <a:p>
            <a:pPr algn="ctr">
              <a:lnSpc>
                <a:spcPts val="5824"/>
              </a:lnSpc>
            </a:pPr>
            <a:r>
              <a:rPr lang="en-US" sz="5600" spc="-112">
                <a:solidFill>
                  <a:srgbClr val="000000"/>
                </a:solidFill>
                <a:latin typeface="Calibri (MS)"/>
                <a:ea typeface="Calibri (MS)"/>
                <a:cs typeface="Calibri (MS)"/>
                <a:sym typeface="Calibri (MS)"/>
              </a:rPr>
              <a:t>Gonorrhoea </a:t>
            </a:r>
          </a:p>
          <a:p>
            <a:pPr algn="ctr">
              <a:lnSpc>
                <a:spcPts val="5824"/>
              </a:lnSpc>
              <a:spcBef>
                <a:spcPct val="0"/>
              </a:spcBef>
            </a:pPr>
            <a:endParaRPr lang="en-US" sz="5600" spc="-112">
              <a:solidFill>
                <a:srgbClr val="000000"/>
              </a:solidFill>
              <a:latin typeface="Calibri (MS)"/>
              <a:ea typeface="Calibri (MS)"/>
              <a:cs typeface="Calibri (MS)"/>
              <a:sym typeface="Calibri (MS)"/>
            </a:endParaRPr>
          </a:p>
          <a:p>
            <a:pPr algn="ctr">
              <a:lnSpc>
                <a:spcPts val="5824"/>
              </a:lnSpc>
              <a:spcBef>
                <a:spcPct val="0"/>
              </a:spcBef>
            </a:pPr>
            <a:endParaRPr lang="en-US" sz="5600" spc="-112">
              <a:solidFill>
                <a:srgbClr val="000000"/>
              </a:solidFill>
              <a:latin typeface="Calibri (MS)"/>
              <a:ea typeface="Calibri (MS)"/>
              <a:cs typeface="Calibri (MS)"/>
              <a:sym typeface="Calibri (MS)"/>
            </a:endParaRPr>
          </a:p>
          <a:p>
            <a:pPr algn="ctr">
              <a:lnSpc>
                <a:spcPts val="5824"/>
              </a:lnSpc>
              <a:spcBef>
                <a:spcPct val="0"/>
              </a:spcBef>
            </a:pPr>
            <a:endParaRPr lang="en-US" sz="5600" spc="-112">
              <a:solidFill>
                <a:srgbClr val="000000"/>
              </a:solidFill>
              <a:latin typeface="Calibri (MS)"/>
              <a:ea typeface="Calibri (MS)"/>
              <a:cs typeface="Calibri (MS)"/>
              <a:sym typeface="Calibri (MS)"/>
            </a:endParaRPr>
          </a:p>
        </p:txBody>
      </p:sp>
      <p:sp>
        <p:nvSpPr>
          <p:cNvPr id="8" name="TextBox 8"/>
          <p:cNvSpPr txBox="1"/>
          <p:nvPr/>
        </p:nvSpPr>
        <p:spPr>
          <a:xfrm>
            <a:off x="4361795" y="8664810"/>
            <a:ext cx="10393859" cy="630365"/>
          </a:xfrm>
          <a:prstGeom prst="rect">
            <a:avLst/>
          </a:prstGeom>
        </p:spPr>
        <p:txBody>
          <a:bodyPr lIns="0" tIns="0" rIns="0" bIns="0" rtlCol="0" anchor="t">
            <a:spAutoFit/>
          </a:bodyPr>
          <a:lstStyle/>
          <a:p>
            <a:pPr algn="ctr">
              <a:lnSpc>
                <a:spcPts val="4888"/>
              </a:lnSpc>
              <a:spcBef>
                <a:spcPct val="0"/>
              </a:spcBef>
            </a:pPr>
            <a:r>
              <a:rPr lang="en-US" sz="4700" spc="-94" dirty="0">
                <a:solidFill>
                  <a:srgbClr val="000000"/>
                </a:solidFill>
                <a:latin typeface="Calibri (MS)"/>
                <a:ea typeface="Calibri (MS)"/>
                <a:cs typeface="Calibri (MS)"/>
                <a:sym typeface="Calibri (MS)"/>
              </a:rPr>
              <a:t>Condoms provide protection from these STIs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516168" y="2289718"/>
            <a:ext cx="1255664" cy="2853782"/>
          </a:xfrm>
          <a:custGeom>
            <a:avLst/>
            <a:gdLst/>
            <a:ahLst/>
            <a:cxnLst/>
            <a:rect l="l" t="t" r="r" b="b"/>
            <a:pathLst>
              <a:path w="1255664" h="2853782">
                <a:moveTo>
                  <a:pt x="0" y="0"/>
                </a:moveTo>
                <a:lnTo>
                  <a:pt x="1255664" y="0"/>
                </a:lnTo>
                <a:lnTo>
                  <a:pt x="1255664" y="2853782"/>
                </a:lnTo>
                <a:lnTo>
                  <a:pt x="0" y="2853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2147757" y="550692"/>
            <a:ext cx="13992486" cy="1352804"/>
          </a:xfrm>
          <a:prstGeom prst="rect">
            <a:avLst/>
          </a:prstGeom>
        </p:spPr>
        <p:txBody>
          <a:bodyPr lIns="0" tIns="0" rIns="0" bIns="0" rtlCol="0" anchor="t">
            <a:spAutoFit/>
          </a:bodyPr>
          <a:lstStyle/>
          <a:p>
            <a:pPr algn="ctr">
              <a:lnSpc>
                <a:spcPts val="4888"/>
              </a:lnSpc>
              <a:spcBef>
                <a:spcPct val="0"/>
              </a:spcBef>
            </a:pPr>
            <a:r>
              <a:rPr lang="en-US" sz="4700" b="1" spc="-94">
                <a:solidFill>
                  <a:srgbClr val="000000"/>
                </a:solidFill>
                <a:latin typeface="Calibri (MS) Bold"/>
                <a:ea typeface="Calibri (MS) Bold"/>
                <a:cs typeface="Calibri (MS) Bold"/>
                <a:sym typeface="Calibri (MS) Bold"/>
              </a:rPr>
              <a:t>Let’s have a look at how effective use of a condom reduces the risk of catching an STI</a:t>
            </a:r>
          </a:p>
        </p:txBody>
      </p:sp>
      <p:sp>
        <p:nvSpPr>
          <p:cNvPr id="5" name="AutoShape 5"/>
          <p:cNvSpPr/>
          <p:nvPr/>
        </p:nvSpPr>
        <p:spPr>
          <a:xfrm flipH="1">
            <a:off x="5897880" y="5143500"/>
            <a:ext cx="2195763" cy="1894980"/>
          </a:xfrm>
          <a:prstGeom prst="line">
            <a:avLst/>
          </a:prstGeom>
          <a:ln w="38100" cap="flat">
            <a:solidFill>
              <a:srgbClr val="000000"/>
            </a:solidFill>
            <a:prstDash val="solid"/>
            <a:headEnd type="none" w="sm" len="sm"/>
            <a:tailEnd type="triangle" w="lg" len="med"/>
          </a:ln>
        </p:spPr>
        <p:txBody>
          <a:bodyPr/>
          <a:lstStyle/>
          <a:p>
            <a:endParaRPr lang="en-GB"/>
          </a:p>
        </p:txBody>
      </p:sp>
      <p:sp>
        <p:nvSpPr>
          <p:cNvPr id="6" name="Freeform 6"/>
          <p:cNvSpPr/>
          <p:nvPr/>
        </p:nvSpPr>
        <p:spPr>
          <a:xfrm>
            <a:off x="4246963" y="6404518"/>
            <a:ext cx="1255664" cy="2853782"/>
          </a:xfrm>
          <a:custGeom>
            <a:avLst/>
            <a:gdLst/>
            <a:ahLst/>
            <a:cxnLst/>
            <a:rect l="l" t="t" r="r" b="b"/>
            <a:pathLst>
              <a:path w="1255664" h="2853782">
                <a:moveTo>
                  <a:pt x="0" y="0"/>
                </a:moveTo>
                <a:lnTo>
                  <a:pt x="1255664" y="0"/>
                </a:lnTo>
                <a:lnTo>
                  <a:pt x="1255664" y="2853782"/>
                </a:lnTo>
                <a:lnTo>
                  <a:pt x="0" y="2853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AutoShape 7"/>
          <p:cNvSpPr/>
          <p:nvPr/>
        </p:nvSpPr>
        <p:spPr>
          <a:xfrm>
            <a:off x="10194041" y="5157758"/>
            <a:ext cx="2170777" cy="1923552"/>
          </a:xfrm>
          <a:prstGeom prst="line">
            <a:avLst/>
          </a:prstGeom>
          <a:ln w="38100" cap="flat">
            <a:solidFill>
              <a:srgbClr val="000000"/>
            </a:solidFill>
            <a:prstDash val="solid"/>
            <a:headEnd type="none" w="sm" len="sm"/>
            <a:tailEnd type="triangle" w="lg" len="med"/>
          </a:ln>
        </p:spPr>
        <p:txBody>
          <a:bodyPr/>
          <a:lstStyle/>
          <a:p>
            <a:endParaRPr lang="en-GB"/>
          </a:p>
        </p:txBody>
      </p:sp>
      <p:sp>
        <p:nvSpPr>
          <p:cNvPr id="8" name="Freeform 8"/>
          <p:cNvSpPr/>
          <p:nvPr/>
        </p:nvSpPr>
        <p:spPr>
          <a:xfrm>
            <a:off x="12758452" y="6404518"/>
            <a:ext cx="1255664" cy="2853782"/>
          </a:xfrm>
          <a:custGeom>
            <a:avLst/>
            <a:gdLst/>
            <a:ahLst/>
            <a:cxnLst/>
            <a:rect l="l" t="t" r="r" b="b"/>
            <a:pathLst>
              <a:path w="1255664" h="2853782">
                <a:moveTo>
                  <a:pt x="0" y="0"/>
                </a:moveTo>
                <a:lnTo>
                  <a:pt x="1255664" y="0"/>
                </a:lnTo>
                <a:lnTo>
                  <a:pt x="1255664" y="2853782"/>
                </a:lnTo>
                <a:lnTo>
                  <a:pt x="0" y="2853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10109510" y="3697559"/>
            <a:ext cx="2648942"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This person</a:t>
            </a:r>
          </a:p>
        </p:txBody>
      </p:sp>
      <p:sp>
        <p:nvSpPr>
          <p:cNvPr id="10" name="TextBox 10"/>
          <p:cNvSpPr txBox="1"/>
          <p:nvPr/>
        </p:nvSpPr>
        <p:spPr>
          <a:xfrm>
            <a:off x="7044294" y="6934200"/>
            <a:ext cx="4199413" cy="259105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Has unprotected sexual  intercourse with two people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648886" y="577516"/>
            <a:ext cx="1011924" cy="2299826"/>
          </a:xfrm>
          <a:custGeom>
            <a:avLst/>
            <a:gdLst/>
            <a:ahLst/>
            <a:cxnLst/>
            <a:rect l="l" t="t" r="r" b="b"/>
            <a:pathLst>
              <a:path w="1011924" h="2299826">
                <a:moveTo>
                  <a:pt x="0" y="0"/>
                </a:moveTo>
                <a:lnTo>
                  <a:pt x="1011923" y="0"/>
                </a:lnTo>
                <a:lnTo>
                  <a:pt x="1011923"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6538841" y="2877342"/>
            <a:ext cx="1769537" cy="1527140"/>
          </a:xfrm>
          <a:prstGeom prst="line">
            <a:avLst/>
          </a:prstGeom>
          <a:ln w="28575"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5208388" y="3893580"/>
            <a:ext cx="1011924" cy="2299826"/>
          </a:xfrm>
          <a:custGeom>
            <a:avLst/>
            <a:gdLst/>
            <a:ahLst/>
            <a:cxnLst/>
            <a:rect l="l" t="t" r="r" b="b"/>
            <a:pathLst>
              <a:path w="1011924" h="2299826">
                <a:moveTo>
                  <a:pt x="0" y="0"/>
                </a:moveTo>
                <a:lnTo>
                  <a:pt x="1011924" y="0"/>
                </a:lnTo>
                <a:lnTo>
                  <a:pt x="1011924"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AutoShape 6"/>
          <p:cNvSpPr/>
          <p:nvPr/>
        </p:nvSpPr>
        <p:spPr>
          <a:xfrm>
            <a:off x="10001062" y="2888832"/>
            <a:ext cx="1749401" cy="1550166"/>
          </a:xfrm>
          <a:prstGeom prst="line">
            <a:avLst/>
          </a:prstGeom>
          <a:ln w="28575"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2067688" y="3893580"/>
            <a:ext cx="1011924" cy="2299826"/>
          </a:xfrm>
          <a:custGeom>
            <a:avLst/>
            <a:gdLst/>
            <a:ahLst/>
            <a:cxnLst/>
            <a:rect l="l" t="t" r="r" b="b"/>
            <a:pathLst>
              <a:path w="1011924" h="2299826">
                <a:moveTo>
                  <a:pt x="0" y="0"/>
                </a:moveTo>
                <a:lnTo>
                  <a:pt x="1011924" y="0"/>
                </a:lnTo>
                <a:lnTo>
                  <a:pt x="1011924"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AutoShape 8"/>
          <p:cNvSpPr/>
          <p:nvPr/>
        </p:nvSpPr>
        <p:spPr>
          <a:xfrm flipH="1">
            <a:off x="4559647" y="6204223"/>
            <a:ext cx="596458" cy="1537956"/>
          </a:xfrm>
          <a:prstGeom prst="line">
            <a:avLst/>
          </a:prstGeom>
          <a:ln w="28575" cap="flat">
            <a:solidFill>
              <a:srgbClr val="000000"/>
            </a:solidFill>
            <a:prstDash val="solid"/>
            <a:headEnd type="none" w="sm" len="sm"/>
            <a:tailEnd type="triangle" w="lg" len="med"/>
          </a:ln>
        </p:spPr>
        <p:txBody>
          <a:bodyPr/>
          <a:lstStyle/>
          <a:p>
            <a:endParaRPr lang="en-GB"/>
          </a:p>
        </p:txBody>
      </p:sp>
      <p:sp>
        <p:nvSpPr>
          <p:cNvPr id="9" name="AutoShape 9"/>
          <p:cNvSpPr/>
          <p:nvPr/>
        </p:nvSpPr>
        <p:spPr>
          <a:xfrm>
            <a:off x="6195676" y="6204100"/>
            <a:ext cx="546243" cy="1538079"/>
          </a:xfrm>
          <a:prstGeom prst="line">
            <a:avLst/>
          </a:prstGeom>
          <a:ln w="28575"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flipH="1">
            <a:off x="11416225" y="6209266"/>
            <a:ext cx="596458" cy="1537956"/>
          </a:xfrm>
          <a:prstGeom prst="line">
            <a:avLst/>
          </a:prstGeom>
          <a:ln w="28575" cap="flat">
            <a:solidFill>
              <a:srgbClr val="000000"/>
            </a:solidFill>
            <a:prstDash val="solid"/>
            <a:headEnd type="none" w="sm" len="sm"/>
            <a:tailEnd type="triangle" w="lg" len="med"/>
          </a:ln>
        </p:spPr>
        <p:txBody>
          <a:bodyPr/>
          <a:lstStyle/>
          <a:p>
            <a:endParaRPr lang="en-GB"/>
          </a:p>
        </p:txBody>
      </p:sp>
      <p:sp>
        <p:nvSpPr>
          <p:cNvPr id="11" name="AutoShape 11"/>
          <p:cNvSpPr/>
          <p:nvPr/>
        </p:nvSpPr>
        <p:spPr>
          <a:xfrm>
            <a:off x="13052410" y="6214047"/>
            <a:ext cx="546243" cy="1538079"/>
          </a:xfrm>
          <a:prstGeom prst="line">
            <a:avLst/>
          </a:prstGeom>
          <a:ln w="28575" cap="flat">
            <a:solidFill>
              <a:srgbClr val="000000"/>
            </a:solidFill>
            <a:prstDash val="solid"/>
            <a:headEnd type="none" w="sm" len="sm"/>
            <a:tailEnd type="triangle" w="lg" len="med"/>
          </a:ln>
        </p:spPr>
        <p:txBody>
          <a:bodyPr/>
          <a:lstStyle/>
          <a:p>
            <a:endParaRPr lang="en-GB"/>
          </a:p>
        </p:txBody>
      </p:sp>
      <p:sp>
        <p:nvSpPr>
          <p:cNvPr id="12" name="Freeform 12"/>
          <p:cNvSpPr/>
          <p:nvPr/>
        </p:nvSpPr>
        <p:spPr>
          <a:xfrm>
            <a:off x="3524877" y="7527758"/>
            <a:ext cx="1011924" cy="2299826"/>
          </a:xfrm>
          <a:custGeom>
            <a:avLst/>
            <a:gdLst/>
            <a:ahLst/>
            <a:cxnLst/>
            <a:rect l="l" t="t" r="r" b="b"/>
            <a:pathLst>
              <a:path w="1011924" h="2299826">
                <a:moveTo>
                  <a:pt x="0" y="0"/>
                </a:moveTo>
                <a:lnTo>
                  <a:pt x="1011924" y="0"/>
                </a:lnTo>
                <a:lnTo>
                  <a:pt x="1011924"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6703819" y="7527758"/>
            <a:ext cx="1011924" cy="2299826"/>
          </a:xfrm>
          <a:custGeom>
            <a:avLst/>
            <a:gdLst/>
            <a:ahLst/>
            <a:cxnLst/>
            <a:rect l="l" t="t" r="r" b="b"/>
            <a:pathLst>
              <a:path w="1011924" h="2299826">
                <a:moveTo>
                  <a:pt x="0" y="0"/>
                </a:moveTo>
                <a:lnTo>
                  <a:pt x="1011924" y="0"/>
                </a:lnTo>
                <a:lnTo>
                  <a:pt x="1011924"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10432876" y="7527758"/>
            <a:ext cx="1011924" cy="2299826"/>
          </a:xfrm>
          <a:custGeom>
            <a:avLst/>
            <a:gdLst/>
            <a:ahLst/>
            <a:cxnLst/>
            <a:rect l="l" t="t" r="r" b="b"/>
            <a:pathLst>
              <a:path w="1011924" h="2299826">
                <a:moveTo>
                  <a:pt x="0" y="0"/>
                </a:moveTo>
                <a:lnTo>
                  <a:pt x="1011924" y="0"/>
                </a:lnTo>
                <a:lnTo>
                  <a:pt x="1011924"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3541504" y="7527758"/>
            <a:ext cx="1011924" cy="2299826"/>
          </a:xfrm>
          <a:custGeom>
            <a:avLst/>
            <a:gdLst/>
            <a:ahLst/>
            <a:cxnLst/>
            <a:rect l="l" t="t" r="r" b="b"/>
            <a:pathLst>
              <a:path w="1011924" h="2299826">
                <a:moveTo>
                  <a:pt x="0" y="0"/>
                </a:moveTo>
                <a:lnTo>
                  <a:pt x="1011923" y="0"/>
                </a:lnTo>
                <a:lnTo>
                  <a:pt x="1011923"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TextBox 16"/>
          <p:cNvSpPr txBox="1"/>
          <p:nvPr/>
        </p:nvSpPr>
        <p:spPr>
          <a:xfrm>
            <a:off x="11140684" y="1022452"/>
            <a:ext cx="6539526" cy="1536446"/>
          </a:xfrm>
          <a:prstGeom prst="rect">
            <a:avLst/>
          </a:prstGeom>
        </p:spPr>
        <p:txBody>
          <a:bodyPr lIns="0" tIns="0" rIns="0" bIns="0" rtlCol="0" anchor="t">
            <a:spAutoFit/>
          </a:bodyPr>
          <a:lstStyle/>
          <a:p>
            <a:pPr algn="ctr">
              <a:lnSpc>
                <a:spcPts val="5511"/>
              </a:lnSpc>
              <a:spcBef>
                <a:spcPct val="0"/>
              </a:spcBef>
            </a:pPr>
            <a:r>
              <a:rPr lang="en-US" sz="5299" spc="-105">
                <a:solidFill>
                  <a:srgbClr val="000000"/>
                </a:solidFill>
                <a:latin typeface="Calibri (MS)"/>
                <a:ea typeface="Calibri (MS)"/>
                <a:cs typeface="Calibri (MS)"/>
                <a:sym typeface="Calibri (MS)"/>
              </a:rPr>
              <a:t>And they each have unprotected sex...</a:t>
            </a:r>
          </a:p>
        </p:txBody>
      </p:sp>
      <p:sp>
        <p:nvSpPr>
          <p:cNvPr id="17" name="Freeform 17"/>
          <p:cNvSpPr/>
          <p:nvPr/>
        </p:nvSpPr>
        <p:spPr>
          <a:xfrm>
            <a:off x="5159901" y="7527758"/>
            <a:ext cx="1011924" cy="2299826"/>
          </a:xfrm>
          <a:custGeom>
            <a:avLst/>
            <a:gdLst/>
            <a:ahLst/>
            <a:cxnLst/>
            <a:rect l="l" t="t" r="r" b="b"/>
            <a:pathLst>
              <a:path w="1011924" h="2299826">
                <a:moveTo>
                  <a:pt x="0" y="0"/>
                </a:moveTo>
                <a:lnTo>
                  <a:pt x="1011923" y="0"/>
                </a:lnTo>
                <a:lnTo>
                  <a:pt x="1011923" y="2299826"/>
                </a:lnTo>
                <a:lnTo>
                  <a:pt x="0" y="2299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AutoShape 18"/>
          <p:cNvSpPr/>
          <p:nvPr/>
        </p:nvSpPr>
        <p:spPr>
          <a:xfrm flipH="1">
            <a:off x="5714350" y="6419227"/>
            <a:ext cx="14093" cy="683250"/>
          </a:xfrm>
          <a:prstGeom prst="line">
            <a:avLst/>
          </a:prstGeom>
          <a:ln w="28575" cap="flat">
            <a:solidFill>
              <a:srgbClr val="000000"/>
            </a:solidFill>
            <a:prstDash val="solid"/>
            <a:headEnd type="none" w="sm" len="sm"/>
            <a:tailEnd type="triangle" w="lg" len="med"/>
          </a:ln>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8" name="AutoShape 28"/>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9" name="AutoShape 29"/>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Freeform 38"/>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9" name="AutoShape 39"/>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TextBox 40"/>
          <p:cNvSpPr txBox="1"/>
          <p:nvPr/>
        </p:nvSpPr>
        <p:spPr>
          <a:xfrm>
            <a:off x="10547065" y="681670"/>
            <a:ext cx="7097288" cy="1628267"/>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And then they have unprotected sex...</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3360840" y="2681935"/>
            <a:ext cx="2166177" cy="4923131"/>
          </a:xfrm>
          <a:custGeom>
            <a:avLst/>
            <a:gdLst/>
            <a:ahLst/>
            <a:cxnLst/>
            <a:rect l="l" t="t" r="r" b="b"/>
            <a:pathLst>
              <a:path w="2166177" h="4923131">
                <a:moveTo>
                  <a:pt x="0" y="0"/>
                </a:moveTo>
                <a:lnTo>
                  <a:pt x="2166178" y="0"/>
                </a:lnTo>
                <a:lnTo>
                  <a:pt x="2166178" y="4923130"/>
                </a:lnTo>
                <a:lnTo>
                  <a:pt x="0" y="49231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6127281" y="2894816"/>
            <a:ext cx="10666983" cy="6028817"/>
          </a:xfrm>
          <a:prstGeom prst="rect">
            <a:avLst/>
          </a:prstGeom>
        </p:spPr>
        <p:txBody>
          <a:bodyPr lIns="0" tIns="0" rIns="0" bIns="0" rtlCol="0" anchor="t">
            <a:spAutoFit/>
          </a:bodyPr>
          <a:lstStyle/>
          <a:p>
            <a:pPr algn="ctr">
              <a:lnSpc>
                <a:spcPts val="5823"/>
              </a:lnSpc>
            </a:pPr>
            <a:r>
              <a:rPr lang="en-US" sz="5599" b="1" spc="-111">
                <a:solidFill>
                  <a:srgbClr val="000000"/>
                </a:solidFill>
                <a:latin typeface="Calibri (MS) Bold"/>
                <a:ea typeface="Calibri (MS) Bold"/>
                <a:cs typeface="Calibri (MS) Bold"/>
                <a:sym typeface="Calibri (MS) Bold"/>
              </a:rPr>
              <a:t>The person shown in pink has an STI which can be transmitted through bodily fluids</a:t>
            </a:r>
          </a:p>
          <a:p>
            <a:pPr algn="ctr">
              <a:lnSpc>
                <a:spcPts val="5823"/>
              </a:lnSpc>
            </a:pPr>
            <a:r>
              <a:rPr lang="en-US" sz="5599" b="1" spc="-111">
                <a:solidFill>
                  <a:srgbClr val="000000"/>
                </a:solidFill>
                <a:latin typeface="Calibri (MS) Bold"/>
                <a:ea typeface="Calibri (MS) Bold"/>
                <a:cs typeface="Calibri (MS) Bold"/>
                <a:sym typeface="Calibri (MS) Bold"/>
              </a:rPr>
              <a:t>eg: chlamydia</a:t>
            </a:r>
          </a:p>
          <a:p>
            <a:pPr algn="ctr">
              <a:lnSpc>
                <a:spcPts val="5824"/>
              </a:lnSpc>
            </a:pPr>
            <a:r>
              <a:rPr lang="en-US" sz="5600" b="1" spc="-112">
                <a:solidFill>
                  <a:srgbClr val="000000"/>
                </a:solidFill>
                <a:latin typeface="Calibri (MS) Bold"/>
                <a:ea typeface="Calibri (MS) Bold"/>
                <a:cs typeface="Calibri (MS) Bold"/>
                <a:sym typeface="Calibri (MS) Bold"/>
              </a:rPr>
              <a:t> </a:t>
            </a:r>
          </a:p>
          <a:p>
            <a:pPr algn="ctr">
              <a:lnSpc>
                <a:spcPts val="5824"/>
              </a:lnSpc>
              <a:spcBef>
                <a:spcPct val="0"/>
              </a:spcBef>
            </a:pPr>
            <a:r>
              <a:rPr lang="en-US" sz="5600" spc="-112">
                <a:solidFill>
                  <a:srgbClr val="000000"/>
                </a:solidFill>
                <a:latin typeface="Calibri (MS)"/>
                <a:ea typeface="Calibri (MS)"/>
                <a:cs typeface="Calibri (MS)"/>
                <a:sym typeface="Calibri (MS)"/>
              </a:rPr>
              <a:t>Using a whiteboard marker, circle everyone who is likely to have caught the STI.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8" name="Freeform 28"/>
          <p:cNvSpPr/>
          <p:nvPr/>
        </p:nvSpPr>
        <p:spPr>
          <a:xfrm>
            <a:off x="1531985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9" name="AutoShape 29"/>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AutoShape 38"/>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9" name="AutoShape 39"/>
          <p:cNvSpPr/>
          <p:nvPr/>
        </p:nvSpPr>
        <p:spPr>
          <a:xfrm>
            <a:off x="13181429" y="7143939"/>
            <a:ext cx="2223226" cy="98340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40"/>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1" name="AutoShape 41"/>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2" name="TextBox 42"/>
          <p:cNvSpPr txBox="1"/>
          <p:nvPr/>
        </p:nvSpPr>
        <p:spPr>
          <a:xfrm>
            <a:off x="11042531" y="566210"/>
            <a:ext cx="6708672" cy="1641349"/>
          </a:xfrm>
          <a:prstGeom prst="rect">
            <a:avLst/>
          </a:prstGeom>
        </p:spPr>
        <p:txBody>
          <a:bodyPr lIns="0" tIns="0" rIns="0" bIns="0" rtlCol="0" anchor="t">
            <a:spAutoFit/>
          </a:bodyPr>
          <a:lstStyle/>
          <a:p>
            <a:pPr algn="ctr">
              <a:lnSpc>
                <a:spcPts val="4056"/>
              </a:lnSpc>
              <a:spcBef>
                <a:spcPct val="0"/>
              </a:spcBef>
            </a:pPr>
            <a:r>
              <a:rPr lang="en-US" sz="3900" spc="-78">
                <a:solidFill>
                  <a:srgbClr val="000000"/>
                </a:solidFill>
                <a:latin typeface="Calibri (MS)"/>
                <a:ea typeface="Calibri (MS)"/>
                <a:cs typeface="Calibri (MS)"/>
                <a:sym typeface="Calibri (MS)"/>
              </a:rPr>
              <a:t>Using a whiteboard marker, circle everyone who is likely to have caught the STI.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alphaModFix amt="73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alphaModFix amt="73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alphaModFix amt="73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alphaModFix amt="73000"/>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alphaModFix amt="73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alphaModFix amt="73000"/>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alphaModFix amt="73000"/>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alphaModFix amt="73000"/>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alphaModFix amt="73000"/>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alphaModFix amt="73000"/>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alphaModFix amt="73000"/>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alphaModFix amt="73000"/>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alphaModFix amt="73000"/>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TextBox 17"/>
          <p:cNvSpPr txBox="1"/>
          <p:nvPr/>
        </p:nvSpPr>
        <p:spPr>
          <a:xfrm>
            <a:off x="2158741" y="3983745"/>
            <a:ext cx="13937976" cy="1584922"/>
          </a:xfrm>
          <a:prstGeom prst="rect">
            <a:avLst/>
          </a:prstGeom>
        </p:spPr>
        <p:txBody>
          <a:bodyPr lIns="0" tIns="0" rIns="0" bIns="0" rtlCol="0" anchor="t">
            <a:spAutoFit/>
          </a:bodyPr>
          <a:lstStyle/>
          <a:p>
            <a:pPr marL="0" lvl="0" indent="0" algn="ctr">
              <a:lnSpc>
                <a:spcPts val="10087"/>
              </a:lnSpc>
            </a:pPr>
            <a:r>
              <a:rPr lang="en-US" sz="10618" spc="-212">
                <a:solidFill>
                  <a:srgbClr val="2B2B2B"/>
                </a:solidFill>
                <a:latin typeface="Calibri (MS)"/>
                <a:ea typeface="Calibri (MS)"/>
                <a:cs typeface="Calibri (MS)"/>
                <a:sym typeface="Calibri (MS)"/>
              </a:rPr>
              <a:t>Condoms</a:t>
            </a:r>
          </a:p>
        </p:txBody>
      </p:sp>
      <p:sp>
        <p:nvSpPr>
          <p:cNvPr id="18" name="Freeform 18"/>
          <p:cNvSpPr/>
          <p:nvPr/>
        </p:nvSpPr>
        <p:spPr>
          <a:xfrm>
            <a:off x="5313568" y="3790368"/>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19" name="Freeform 19"/>
          <p:cNvSpPr/>
          <p:nvPr/>
        </p:nvSpPr>
        <p:spPr>
          <a:xfrm rot="-10800000">
            <a:off x="11920141" y="3955170"/>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20" name="TextBox 20"/>
          <p:cNvSpPr txBox="1"/>
          <p:nvPr/>
        </p:nvSpPr>
        <p:spPr>
          <a:xfrm>
            <a:off x="6954441" y="5733468"/>
            <a:ext cx="4346575" cy="747384"/>
          </a:xfrm>
          <a:prstGeom prst="rect">
            <a:avLst/>
          </a:prstGeom>
        </p:spPr>
        <p:txBody>
          <a:bodyPr lIns="0" tIns="0" rIns="0" bIns="0" rtlCol="0" anchor="t">
            <a:spAutoFit/>
          </a:bodyPr>
          <a:lstStyle/>
          <a:p>
            <a:pPr algn="ctr">
              <a:lnSpc>
                <a:spcPts val="5823"/>
              </a:lnSpc>
              <a:spcBef>
                <a:spcPct val="0"/>
              </a:spcBef>
            </a:pPr>
            <a:r>
              <a:rPr lang="en-US" sz="5599" spc="-111" dirty="0">
                <a:solidFill>
                  <a:srgbClr val="2B2B2B"/>
                </a:solidFill>
                <a:latin typeface="Calibri (MS)"/>
                <a:ea typeface="Calibri (MS)"/>
                <a:cs typeface="Calibri (MS)"/>
                <a:sym typeface="Calibri (MS)"/>
              </a:rPr>
              <a:t>Year 10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8" name="Freeform 28"/>
          <p:cNvSpPr/>
          <p:nvPr/>
        </p:nvSpPr>
        <p:spPr>
          <a:xfrm>
            <a:off x="1531985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9" name="AutoShape 29"/>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AutoShape 38"/>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9" name="AutoShape 39"/>
          <p:cNvSpPr/>
          <p:nvPr/>
        </p:nvSpPr>
        <p:spPr>
          <a:xfrm>
            <a:off x="13181429" y="7143939"/>
            <a:ext cx="2223226" cy="98340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40"/>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1" name="AutoShape 41"/>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2" name="TextBox 42"/>
          <p:cNvSpPr txBox="1"/>
          <p:nvPr/>
        </p:nvSpPr>
        <p:spPr>
          <a:xfrm>
            <a:off x="407855" y="330117"/>
            <a:ext cx="3058420" cy="1266536"/>
          </a:xfrm>
          <a:prstGeom prst="rect">
            <a:avLst/>
          </a:prstGeom>
        </p:spPr>
        <p:txBody>
          <a:bodyPr lIns="0" tIns="0" rIns="0" bIns="0" rtlCol="0" anchor="t">
            <a:spAutoFit/>
          </a:bodyPr>
          <a:lstStyle/>
          <a:p>
            <a:pPr algn="ctr">
              <a:lnSpc>
                <a:spcPts val="8313"/>
              </a:lnSpc>
              <a:spcBef>
                <a:spcPct val="0"/>
              </a:spcBef>
            </a:pPr>
            <a:r>
              <a:rPr lang="en-US" sz="7993" b="1" spc="-159">
                <a:solidFill>
                  <a:srgbClr val="000000"/>
                </a:solidFill>
                <a:latin typeface="Calibri (MS) Bold"/>
                <a:ea typeface="Calibri (MS) Bold"/>
                <a:cs typeface="Calibri (MS) Bold"/>
                <a:sym typeface="Calibri (MS) Bold"/>
              </a:rPr>
              <a:t>Answer</a:t>
            </a:r>
          </a:p>
        </p:txBody>
      </p:sp>
      <p:sp>
        <p:nvSpPr>
          <p:cNvPr id="43" name="TextBox 43"/>
          <p:cNvSpPr txBox="1"/>
          <p:nvPr/>
        </p:nvSpPr>
        <p:spPr>
          <a:xfrm>
            <a:off x="11042531" y="566210"/>
            <a:ext cx="6708672" cy="1126999"/>
          </a:xfrm>
          <a:prstGeom prst="rect">
            <a:avLst/>
          </a:prstGeom>
        </p:spPr>
        <p:txBody>
          <a:bodyPr lIns="0" tIns="0" rIns="0" bIns="0" rtlCol="0" anchor="t">
            <a:spAutoFit/>
          </a:bodyPr>
          <a:lstStyle/>
          <a:p>
            <a:pPr algn="ctr">
              <a:lnSpc>
                <a:spcPts val="4056"/>
              </a:lnSpc>
              <a:spcBef>
                <a:spcPct val="0"/>
              </a:spcBef>
            </a:pPr>
            <a:r>
              <a:rPr lang="en-US" sz="3900" spc="-78">
                <a:solidFill>
                  <a:srgbClr val="000000"/>
                </a:solidFill>
                <a:latin typeface="Calibri (MS)"/>
                <a:ea typeface="Calibri (MS)"/>
                <a:cs typeface="Calibri (MS)"/>
                <a:sym typeface="Calibri (MS)"/>
              </a:rPr>
              <a:t>People shown in pink are likely to have caught the STI.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3360840" y="2681935"/>
            <a:ext cx="2166177" cy="4923131"/>
          </a:xfrm>
          <a:custGeom>
            <a:avLst/>
            <a:gdLst/>
            <a:ahLst/>
            <a:cxnLst/>
            <a:rect l="l" t="t" r="r" b="b"/>
            <a:pathLst>
              <a:path w="2166177" h="4923131">
                <a:moveTo>
                  <a:pt x="0" y="0"/>
                </a:moveTo>
                <a:lnTo>
                  <a:pt x="2166178" y="0"/>
                </a:lnTo>
                <a:lnTo>
                  <a:pt x="2166178" y="4923130"/>
                </a:lnTo>
                <a:lnTo>
                  <a:pt x="0" y="49231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6048110" y="3105940"/>
            <a:ext cx="10666983" cy="3828542"/>
          </a:xfrm>
          <a:prstGeom prst="rect">
            <a:avLst/>
          </a:prstGeom>
        </p:spPr>
        <p:txBody>
          <a:bodyPr lIns="0" tIns="0" rIns="0" bIns="0" rtlCol="0" anchor="t">
            <a:spAutoFit/>
          </a:bodyPr>
          <a:lstStyle/>
          <a:p>
            <a:pPr algn="ctr">
              <a:lnSpc>
                <a:spcPts val="5823"/>
              </a:lnSpc>
            </a:pPr>
            <a:r>
              <a:rPr lang="en-US" sz="5599" b="1" spc="-111">
                <a:solidFill>
                  <a:srgbClr val="000000"/>
                </a:solidFill>
                <a:latin typeface="Calibri (MS) Bold"/>
                <a:ea typeface="Calibri (MS) Bold"/>
                <a:cs typeface="Calibri (MS) Bold"/>
                <a:sym typeface="Calibri (MS) Bold"/>
              </a:rPr>
              <a:t>This person has used a condom</a:t>
            </a:r>
          </a:p>
          <a:p>
            <a:pPr algn="ctr">
              <a:lnSpc>
                <a:spcPts val="5824"/>
              </a:lnSpc>
            </a:pPr>
            <a:r>
              <a:rPr lang="en-US" sz="5600" b="1" spc="-112">
                <a:solidFill>
                  <a:srgbClr val="000000"/>
                </a:solidFill>
                <a:latin typeface="Calibri (MS) Bold"/>
                <a:ea typeface="Calibri (MS) Bold"/>
                <a:cs typeface="Calibri (MS) Bold"/>
                <a:sym typeface="Calibri (MS) Bold"/>
              </a:rPr>
              <a:t> </a:t>
            </a:r>
          </a:p>
          <a:p>
            <a:pPr algn="ctr">
              <a:lnSpc>
                <a:spcPts val="5824"/>
              </a:lnSpc>
              <a:spcBef>
                <a:spcPct val="0"/>
              </a:spcBef>
            </a:pPr>
            <a:r>
              <a:rPr lang="en-US" sz="5600" spc="-112">
                <a:solidFill>
                  <a:srgbClr val="000000"/>
                </a:solidFill>
                <a:latin typeface="Calibri (MS)"/>
                <a:ea typeface="Calibri (MS)"/>
                <a:cs typeface="Calibri (MS)"/>
                <a:sym typeface="Calibri (MS)"/>
              </a:rPr>
              <a:t>Using a whiteboard marker, circle everyone who is likely to have caught the STI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8" name="Freeform 28"/>
          <p:cNvSpPr/>
          <p:nvPr/>
        </p:nvSpPr>
        <p:spPr>
          <a:xfrm>
            <a:off x="1531985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9" name="AutoShape 29"/>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AutoShape 38"/>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9" name="AutoShape 39"/>
          <p:cNvSpPr/>
          <p:nvPr/>
        </p:nvSpPr>
        <p:spPr>
          <a:xfrm>
            <a:off x="13181429" y="7143939"/>
            <a:ext cx="2223226" cy="98340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40"/>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1" name="AutoShape 41"/>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2" name="TextBox 42"/>
          <p:cNvSpPr txBox="1"/>
          <p:nvPr/>
        </p:nvSpPr>
        <p:spPr>
          <a:xfrm>
            <a:off x="11042531" y="1009650"/>
            <a:ext cx="6708672" cy="1641349"/>
          </a:xfrm>
          <a:prstGeom prst="rect">
            <a:avLst/>
          </a:prstGeom>
        </p:spPr>
        <p:txBody>
          <a:bodyPr lIns="0" tIns="0" rIns="0" bIns="0" rtlCol="0" anchor="t">
            <a:spAutoFit/>
          </a:bodyPr>
          <a:lstStyle/>
          <a:p>
            <a:pPr algn="ctr">
              <a:lnSpc>
                <a:spcPts val="4056"/>
              </a:lnSpc>
              <a:spcBef>
                <a:spcPct val="0"/>
              </a:spcBef>
            </a:pPr>
            <a:r>
              <a:rPr lang="en-US" sz="3900" spc="-78">
                <a:solidFill>
                  <a:srgbClr val="000000"/>
                </a:solidFill>
                <a:latin typeface="Calibri (MS)"/>
                <a:ea typeface="Calibri (MS)"/>
                <a:cs typeface="Calibri (MS)"/>
                <a:sym typeface="Calibri (MS)"/>
              </a:rPr>
              <a:t>Using a whiteboard marker, circle everyone who likely to have caught that STI.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8" name="Freeform 28"/>
          <p:cNvSpPr/>
          <p:nvPr/>
        </p:nvSpPr>
        <p:spPr>
          <a:xfrm>
            <a:off x="1531985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AutoShape 29"/>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AutoShape 38"/>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9" name="AutoShape 39"/>
          <p:cNvSpPr/>
          <p:nvPr/>
        </p:nvSpPr>
        <p:spPr>
          <a:xfrm>
            <a:off x="13181429" y="7143939"/>
            <a:ext cx="2223226" cy="98340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40"/>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1" name="AutoShape 41"/>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2" name="TextBox 42"/>
          <p:cNvSpPr txBox="1"/>
          <p:nvPr/>
        </p:nvSpPr>
        <p:spPr>
          <a:xfrm>
            <a:off x="11042531" y="566210"/>
            <a:ext cx="6708672" cy="1126999"/>
          </a:xfrm>
          <a:prstGeom prst="rect">
            <a:avLst/>
          </a:prstGeom>
        </p:spPr>
        <p:txBody>
          <a:bodyPr lIns="0" tIns="0" rIns="0" bIns="0" rtlCol="0" anchor="t">
            <a:spAutoFit/>
          </a:bodyPr>
          <a:lstStyle/>
          <a:p>
            <a:pPr algn="ctr">
              <a:lnSpc>
                <a:spcPts val="4056"/>
              </a:lnSpc>
              <a:spcBef>
                <a:spcPct val="0"/>
              </a:spcBef>
            </a:pPr>
            <a:r>
              <a:rPr lang="en-US" sz="3900" spc="-78">
                <a:solidFill>
                  <a:srgbClr val="000000"/>
                </a:solidFill>
                <a:latin typeface="Calibri (MS)"/>
                <a:ea typeface="Calibri (MS)"/>
                <a:cs typeface="Calibri (MS)"/>
                <a:sym typeface="Calibri (MS)"/>
              </a:rPr>
              <a:t>People shown in pink are likely to have caught the STI</a:t>
            </a:r>
          </a:p>
        </p:txBody>
      </p:sp>
      <p:sp>
        <p:nvSpPr>
          <p:cNvPr id="43" name="TextBox 43"/>
          <p:cNvSpPr txBox="1"/>
          <p:nvPr/>
        </p:nvSpPr>
        <p:spPr>
          <a:xfrm>
            <a:off x="312605" y="303603"/>
            <a:ext cx="3153670" cy="1029897"/>
          </a:xfrm>
          <a:prstGeom prst="rect">
            <a:avLst/>
          </a:prstGeom>
        </p:spPr>
        <p:txBody>
          <a:bodyPr wrap="square" lIns="0" tIns="0" rIns="0" bIns="0" rtlCol="0" anchor="t">
            <a:spAutoFit/>
          </a:bodyPr>
          <a:lstStyle/>
          <a:p>
            <a:pPr algn="ctr">
              <a:lnSpc>
                <a:spcPts val="8001"/>
              </a:lnSpc>
              <a:spcBef>
                <a:spcPct val="0"/>
              </a:spcBef>
            </a:pPr>
            <a:r>
              <a:rPr lang="en-US" sz="7693" b="1" spc="-153" dirty="0">
                <a:solidFill>
                  <a:srgbClr val="000000"/>
                </a:solidFill>
                <a:latin typeface="Calibri (MS) Bold"/>
                <a:ea typeface="Calibri (MS) Bold"/>
                <a:cs typeface="Calibri (MS) Bold"/>
                <a:sym typeface="Calibri (MS) Bold"/>
              </a:rPr>
              <a:t>Answer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8" name="Freeform 28"/>
          <p:cNvSpPr/>
          <p:nvPr/>
        </p:nvSpPr>
        <p:spPr>
          <a:xfrm>
            <a:off x="1531985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9" name="AutoShape 29"/>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AutoShape 38"/>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9" name="AutoShape 39"/>
          <p:cNvSpPr/>
          <p:nvPr/>
        </p:nvSpPr>
        <p:spPr>
          <a:xfrm>
            <a:off x="13181429" y="7143939"/>
            <a:ext cx="2223226" cy="98340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40"/>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1" name="AutoShape 41"/>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2" name="TextBox 42"/>
          <p:cNvSpPr txBox="1"/>
          <p:nvPr/>
        </p:nvSpPr>
        <p:spPr>
          <a:xfrm>
            <a:off x="11042531" y="566210"/>
            <a:ext cx="6708672" cy="1641349"/>
          </a:xfrm>
          <a:prstGeom prst="rect">
            <a:avLst/>
          </a:prstGeom>
        </p:spPr>
        <p:txBody>
          <a:bodyPr lIns="0" tIns="0" rIns="0" bIns="0" rtlCol="0" anchor="t">
            <a:spAutoFit/>
          </a:bodyPr>
          <a:lstStyle/>
          <a:p>
            <a:pPr algn="ctr">
              <a:lnSpc>
                <a:spcPts val="4056"/>
              </a:lnSpc>
              <a:spcBef>
                <a:spcPct val="0"/>
              </a:spcBef>
            </a:pPr>
            <a:r>
              <a:rPr lang="en-US" sz="3900" spc="-78" dirty="0">
                <a:solidFill>
                  <a:srgbClr val="000000"/>
                </a:solidFill>
                <a:latin typeface="Calibri (MS)"/>
                <a:ea typeface="Calibri (MS)"/>
                <a:cs typeface="Calibri (MS)"/>
                <a:sym typeface="Calibri (MS)"/>
              </a:rPr>
              <a:t>Using a whiteboard marker, circle everyone who is likely to have caught the STI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8870725" y="691493"/>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flipH="1">
            <a:off x="7393217" y="2301891"/>
            <a:ext cx="1239076" cy="10693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5" name="Freeform 5"/>
          <p:cNvSpPr/>
          <p:nvPr/>
        </p:nvSpPr>
        <p:spPr>
          <a:xfrm>
            <a:off x="6446667" y="3013488"/>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AutoShape 6"/>
          <p:cNvSpPr/>
          <p:nvPr/>
        </p:nvSpPr>
        <p:spPr>
          <a:xfrm>
            <a:off x="9817554" y="2309937"/>
            <a:ext cx="1224976" cy="108546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7" name="Freeform 7"/>
          <p:cNvSpPr/>
          <p:nvPr/>
        </p:nvSpPr>
        <p:spPr>
          <a:xfrm>
            <a:off x="11264660" y="3013488"/>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AutoShape 8"/>
          <p:cNvSpPr/>
          <p:nvPr/>
        </p:nvSpPr>
        <p:spPr>
          <a:xfrm flipH="1">
            <a:off x="4174850" y="4631460"/>
            <a:ext cx="2250139" cy="841291"/>
          </a:xfrm>
          <a:prstGeom prst="line">
            <a:avLst/>
          </a:prstGeom>
          <a:ln w="19050" cap="flat">
            <a:solidFill>
              <a:srgbClr val="000000"/>
            </a:solidFill>
            <a:prstDash val="solid"/>
            <a:headEnd type="none" w="sm" len="sm"/>
            <a:tailEnd type="triangle" w="lg" len="med"/>
          </a:ln>
        </p:spPr>
        <p:txBody>
          <a:bodyPr/>
          <a:lstStyle/>
          <a:p>
            <a:endParaRPr lang="en-GB"/>
          </a:p>
        </p:txBody>
      </p:sp>
      <p:sp>
        <p:nvSpPr>
          <p:cNvPr id="9" name="AutoShape 9"/>
          <p:cNvSpPr/>
          <p:nvPr/>
        </p:nvSpPr>
        <p:spPr>
          <a:xfrm flipH="1">
            <a:off x="10808488" y="4634991"/>
            <a:ext cx="417656" cy="107691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0" name="AutoShape 10"/>
          <p:cNvSpPr/>
          <p:nvPr/>
        </p:nvSpPr>
        <p:spPr>
          <a:xfrm>
            <a:off x="11954188" y="4638339"/>
            <a:ext cx="382494" cy="107700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1" name="Freeform 11"/>
          <p:cNvSpPr/>
          <p:nvPr/>
        </p:nvSpPr>
        <p:spPr>
          <a:xfrm>
            <a:off x="3466275"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6257880"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10119922"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2296664" y="5558234"/>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4848572" y="5558234"/>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AutoShape 16"/>
          <p:cNvSpPr/>
          <p:nvPr/>
        </p:nvSpPr>
        <p:spPr>
          <a:xfrm flipH="1">
            <a:off x="5557148" y="4623886"/>
            <a:ext cx="1243807" cy="93434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17" name="Freeform 17"/>
          <p:cNvSpPr/>
          <p:nvPr/>
        </p:nvSpPr>
        <p:spPr>
          <a:xfrm>
            <a:off x="102958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2233458"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AutoShape 19"/>
          <p:cNvSpPr/>
          <p:nvPr/>
        </p:nvSpPr>
        <p:spPr>
          <a:xfrm flipH="1">
            <a:off x="6890255" y="4636553"/>
            <a:ext cx="152400" cy="91694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20" name="Freeform 20"/>
          <p:cNvSpPr/>
          <p:nvPr/>
        </p:nvSpPr>
        <p:spPr>
          <a:xfrm>
            <a:off x="6334080"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4848572"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7537955"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a:off x="9502040"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10556084"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5" name="Freeform 25"/>
          <p:cNvSpPr/>
          <p:nvPr/>
        </p:nvSpPr>
        <p:spPr>
          <a:xfrm>
            <a:off x="12650951"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Freeform 26"/>
          <p:cNvSpPr/>
          <p:nvPr/>
        </p:nvSpPr>
        <p:spPr>
          <a:xfrm>
            <a:off x="13540753" y="8208499"/>
            <a:ext cx="708575" cy="1610398"/>
          </a:xfrm>
          <a:custGeom>
            <a:avLst/>
            <a:gdLst/>
            <a:ahLst/>
            <a:cxnLst/>
            <a:rect l="l" t="t" r="r" b="b"/>
            <a:pathLst>
              <a:path w="708575" h="1610398">
                <a:moveTo>
                  <a:pt x="0" y="0"/>
                </a:moveTo>
                <a:lnTo>
                  <a:pt x="708576" y="0"/>
                </a:lnTo>
                <a:lnTo>
                  <a:pt x="708576"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443030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8" name="Freeform 28"/>
          <p:cNvSpPr/>
          <p:nvPr/>
        </p:nvSpPr>
        <p:spPr>
          <a:xfrm>
            <a:off x="15319854" y="8208499"/>
            <a:ext cx="708575" cy="1610398"/>
          </a:xfrm>
          <a:custGeom>
            <a:avLst/>
            <a:gdLst/>
            <a:ahLst/>
            <a:cxnLst/>
            <a:rect l="l" t="t" r="r" b="b"/>
            <a:pathLst>
              <a:path w="708575" h="1610398">
                <a:moveTo>
                  <a:pt x="0" y="0"/>
                </a:moveTo>
                <a:lnTo>
                  <a:pt x="708575" y="0"/>
                </a:lnTo>
                <a:lnTo>
                  <a:pt x="708575" y="1610398"/>
                </a:lnTo>
                <a:lnTo>
                  <a:pt x="0" y="1610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9" name="AutoShape 29"/>
          <p:cNvSpPr/>
          <p:nvPr/>
        </p:nvSpPr>
        <p:spPr>
          <a:xfrm flipH="1">
            <a:off x="1738158" y="7273323"/>
            <a:ext cx="1905903" cy="972802"/>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0" name="AutoShape 30"/>
          <p:cNvSpPr/>
          <p:nvPr/>
        </p:nvSpPr>
        <p:spPr>
          <a:xfrm flipH="1">
            <a:off x="2942033" y="7273323"/>
            <a:ext cx="878530" cy="112323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1" name="AutoShape 31"/>
          <p:cNvSpPr/>
          <p:nvPr/>
        </p:nvSpPr>
        <p:spPr>
          <a:xfrm>
            <a:off x="5202860" y="7168632"/>
            <a:ext cx="0" cy="870358"/>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2" name="AutoShape 32"/>
          <p:cNvSpPr/>
          <p:nvPr/>
        </p:nvSpPr>
        <p:spPr>
          <a:xfrm>
            <a:off x="6634327" y="7207779"/>
            <a:ext cx="44525" cy="96157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3" name="AutoShape 33"/>
          <p:cNvSpPr/>
          <p:nvPr/>
        </p:nvSpPr>
        <p:spPr>
          <a:xfrm>
            <a:off x="6867992" y="7208220"/>
            <a:ext cx="895275" cy="895275"/>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4" name="AutoShape 34"/>
          <p:cNvSpPr/>
          <p:nvPr/>
        </p:nvSpPr>
        <p:spPr>
          <a:xfrm flipH="1">
            <a:off x="10056460" y="7276767"/>
            <a:ext cx="272290" cy="80233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5" name="AutoShape 35"/>
          <p:cNvSpPr/>
          <p:nvPr/>
        </p:nvSpPr>
        <p:spPr>
          <a:xfrm>
            <a:off x="10547065" y="7279828"/>
            <a:ext cx="281432" cy="799276"/>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6" name="AutoShape 36"/>
          <p:cNvSpPr/>
          <p:nvPr/>
        </p:nvSpPr>
        <p:spPr>
          <a:xfrm>
            <a:off x="12659927" y="7276511"/>
            <a:ext cx="288809" cy="7624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7" name="AutoShape 37"/>
          <p:cNvSpPr/>
          <p:nvPr/>
        </p:nvSpPr>
        <p:spPr>
          <a:xfrm>
            <a:off x="12832583" y="7272746"/>
            <a:ext cx="825588" cy="935753"/>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8" name="AutoShape 38"/>
          <p:cNvSpPr/>
          <p:nvPr/>
        </p:nvSpPr>
        <p:spPr>
          <a:xfrm>
            <a:off x="12953969" y="7176591"/>
            <a:ext cx="1615819" cy="926904"/>
          </a:xfrm>
          <a:prstGeom prst="line">
            <a:avLst/>
          </a:prstGeom>
          <a:ln w="19050" cap="flat">
            <a:solidFill>
              <a:srgbClr val="000000"/>
            </a:solidFill>
            <a:prstDash val="solid"/>
            <a:headEnd type="none" w="sm" len="sm"/>
            <a:tailEnd type="triangle" w="lg" len="med"/>
          </a:ln>
        </p:spPr>
        <p:txBody>
          <a:bodyPr/>
          <a:lstStyle/>
          <a:p>
            <a:endParaRPr lang="en-GB"/>
          </a:p>
        </p:txBody>
      </p:sp>
      <p:sp>
        <p:nvSpPr>
          <p:cNvPr id="39" name="AutoShape 39"/>
          <p:cNvSpPr/>
          <p:nvPr/>
        </p:nvSpPr>
        <p:spPr>
          <a:xfrm>
            <a:off x="13181429" y="7143939"/>
            <a:ext cx="2223226" cy="983407"/>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0" name="Freeform 40"/>
          <p:cNvSpPr/>
          <p:nvPr/>
        </p:nvSpPr>
        <p:spPr>
          <a:xfrm>
            <a:off x="3466275" y="8197748"/>
            <a:ext cx="708575" cy="1610398"/>
          </a:xfrm>
          <a:custGeom>
            <a:avLst/>
            <a:gdLst/>
            <a:ahLst/>
            <a:cxnLst/>
            <a:rect l="l" t="t" r="r" b="b"/>
            <a:pathLst>
              <a:path w="708575" h="1610398">
                <a:moveTo>
                  <a:pt x="0" y="0"/>
                </a:moveTo>
                <a:lnTo>
                  <a:pt x="708575" y="0"/>
                </a:lnTo>
                <a:lnTo>
                  <a:pt x="708575" y="1610399"/>
                </a:lnTo>
                <a:lnTo>
                  <a:pt x="0" y="1610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1" name="AutoShape 41"/>
          <p:cNvSpPr/>
          <p:nvPr/>
        </p:nvSpPr>
        <p:spPr>
          <a:xfrm flipH="1">
            <a:off x="3820563" y="7224811"/>
            <a:ext cx="126245" cy="814179"/>
          </a:xfrm>
          <a:prstGeom prst="line">
            <a:avLst/>
          </a:prstGeom>
          <a:ln w="19050" cap="flat">
            <a:solidFill>
              <a:srgbClr val="000000"/>
            </a:solidFill>
            <a:prstDash val="solid"/>
            <a:headEnd type="none" w="sm" len="sm"/>
            <a:tailEnd type="triangle" w="lg" len="med"/>
          </a:ln>
        </p:spPr>
        <p:txBody>
          <a:bodyPr/>
          <a:lstStyle/>
          <a:p>
            <a:endParaRPr lang="en-GB"/>
          </a:p>
        </p:txBody>
      </p:sp>
      <p:sp>
        <p:nvSpPr>
          <p:cNvPr id="42" name="TextBox 42"/>
          <p:cNvSpPr txBox="1"/>
          <p:nvPr/>
        </p:nvSpPr>
        <p:spPr>
          <a:xfrm>
            <a:off x="11042531" y="566210"/>
            <a:ext cx="6708672" cy="1126999"/>
          </a:xfrm>
          <a:prstGeom prst="rect">
            <a:avLst/>
          </a:prstGeom>
        </p:spPr>
        <p:txBody>
          <a:bodyPr lIns="0" tIns="0" rIns="0" bIns="0" rtlCol="0" anchor="t">
            <a:spAutoFit/>
          </a:bodyPr>
          <a:lstStyle/>
          <a:p>
            <a:pPr algn="ctr">
              <a:lnSpc>
                <a:spcPts val="4056"/>
              </a:lnSpc>
              <a:spcBef>
                <a:spcPct val="0"/>
              </a:spcBef>
            </a:pPr>
            <a:r>
              <a:rPr lang="en-US" sz="3900" spc="-78">
                <a:solidFill>
                  <a:srgbClr val="000000"/>
                </a:solidFill>
                <a:latin typeface="Calibri (MS)"/>
                <a:ea typeface="Calibri (MS)"/>
                <a:cs typeface="Calibri (MS)"/>
                <a:sym typeface="Calibri (MS)"/>
              </a:rPr>
              <a:t>People shown in pink are likely to have caught the STI</a:t>
            </a:r>
          </a:p>
        </p:txBody>
      </p:sp>
      <p:sp>
        <p:nvSpPr>
          <p:cNvPr id="43" name="TextBox 43"/>
          <p:cNvSpPr txBox="1"/>
          <p:nvPr/>
        </p:nvSpPr>
        <p:spPr>
          <a:xfrm>
            <a:off x="312605" y="220260"/>
            <a:ext cx="3331456" cy="1005532"/>
          </a:xfrm>
          <a:prstGeom prst="rect">
            <a:avLst/>
          </a:prstGeom>
        </p:spPr>
        <p:txBody>
          <a:bodyPr wrap="square" lIns="0" tIns="0" rIns="0" bIns="0" rtlCol="0" anchor="t">
            <a:spAutoFit/>
          </a:bodyPr>
          <a:lstStyle/>
          <a:p>
            <a:pPr algn="ctr">
              <a:lnSpc>
                <a:spcPts val="7843"/>
              </a:lnSpc>
              <a:spcBef>
                <a:spcPct val="0"/>
              </a:spcBef>
            </a:pPr>
            <a:r>
              <a:rPr lang="en-US" sz="7542" b="1" spc="-150" dirty="0">
                <a:solidFill>
                  <a:srgbClr val="000000"/>
                </a:solidFill>
                <a:latin typeface="Calibri (MS) Bold"/>
                <a:ea typeface="Calibri (MS) Bold"/>
                <a:cs typeface="Calibri (MS) Bold"/>
                <a:sym typeface="Calibri (MS) Bold"/>
              </a:rPr>
              <a:t>Answer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7477743" y="7672834"/>
            <a:ext cx="1078935" cy="2452126"/>
          </a:xfrm>
          <a:custGeom>
            <a:avLst/>
            <a:gdLst/>
            <a:ahLst/>
            <a:cxnLst/>
            <a:rect l="l" t="t" r="r" b="b"/>
            <a:pathLst>
              <a:path w="1078935" h="2452126">
                <a:moveTo>
                  <a:pt x="0" y="0"/>
                </a:moveTo>
                <a:lnTo>
                  <a:pt x="1078936" y="0"/>
                </a:lnTo>
                <a:lnTo>
                  <a:pt x="1078936" y="2452126"/>
                </a:lnTo>
                <a:lnTo>
                  <a:pt x="0" y="2452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5018884" y="2502692"/>
            <a:ext cx="12778215" cy="2234971"/>
          </a:xfrm>
          <a:prstGeom prst="rect">
            <a:avLst/>
          </a:prstGeom>
        </p:spPr>
        <p:txBody>
          <a:bodyPr lIns="0" tIns="0" rIns="0" bIns="0" rtlCol="0" anchor="t">
            <a:spAutoFit/>
          </a:bodyPr>
          <a:lstStyle/>
          <a:p>
            <a:pPr algn="ctr">
              <a:lnSpc>
                <a:spcPts val="5823"/>
              </a:lnSpc>
            </a:pPr>
            <a:r>
              <a:rPr lang="en-US" sz="5599" spc="-111" dirty="0">
                <a:solidFill>
                  <a:srgbClr val="000000"/>
                </a:solidFill>
                <a:latin typeface="Calibri (MS)"/>
                <a:ea typeface="Calibri (MS)"/>
                <a:cs typeface="Calibri (MS)"/>
                <a:sym typeface="Calibri (MS)"/>
              </a:rPr>
              <a:t>Condoms are really effective at </a:t>
            </a:r>
          </a:p>
          <a:p>
            <a:pPr algn="ctr">
              <a:lnSpc>
                <a:spcPts val="5823"/>
              </a:lnSpc>
            </a:pPr>
            <a:r>
              <a:rPr lang="en-US" sz="5599" spc="-111" dirty="0">
                <a:solidFill>
                  <a:srgbClr val="000000"/>
                </a:solidFill>
                <a:latin typeface="Calibri (MS)"/>
                <a:ea typeface="Calibri (MS)"/>
                <a:cs typeface="Calibri (MS)"/>
                <a:sym typeface="Calibri (MS)"/>
              </a:rPr>
              <a:t>REDUCING the RISK of unwanted pregnancy </a:t>
            </a:r>
          </a:p>
          <a:p>
            <a:pPr algn="ctr">
              <a:lnSpc>
                <a:spcPts val="5823"/>
              </a:lnSpc>
              <a:spcBef>
                <a:spcPct val="0"/>
              </a:spcBef>
            </a:pPr>
            <a:r>
              <a:rPr lang="en-US" sz="5599" spc="-111" dirty="0">
                <a:solidFill>
                  <a:srgbClr val="000000"/>
                </a:solidFill>
                <a:latin typeface="Calibri (MS)"/>
                <a:ea typeface="Calibri (MS)"/>
                <a:cs typeface="Calibri (MS)"/>
                <a:sym typeface="Calibri (MS)"/>
              </a:rPr>
              <a:t>and REDUCING the spread of STIs.</a:t>
            </a:r>
          </a:p>
        </p:txBody>
      </p:sp>
      <p:sp>
        <p:nvSpPr>
          <p:cNvPr id="5" name="TextBox 5"/>
          <p:cNvSpPr txBox="1"/>
          <p:nvPr/>
        </p:nvSpPr>
        <p:spPr>
          <a:xfrm>
            <a:off x="6132518" y="742950"/>
            <a:ext cx="5603148" cy="894842"/>
          </a:xfrm>
          <a:prstGeom prst="rect">
            <a:avLst/>
          </a:prstGeom>
        </p:spPr>
        <p:txBody>
          <a:bodyPr lIns="0" tIns="0" rIns="0" bIns="0" rtlCol="0" anchor="t">
            <a:spAutoFit/>
          </a:bodyPr>
          <a:lstStyle/>
          <a:p>
            <a:pPr algn="ctr">
              <a:lnSpc>
                <a:spcPts val="5823"/>
              </a:lnSpc>
              <a:spcBef>
                <a:spcPct val="0"/>
              </a:spcBef>
            </a:pPr>
            <a:r>
              <a:rPr lang="en-US" sz="5599" b="1" u="sng" spc="-111">
                <a:solidFill>
                  <a:srgbClr val="000000"/>
                </a:solidFill>
                <a:latin typeface="Calibri (MS) Bold"/>
                <a:ea typeface="Calibri (MS) Bold"/>
                <a:cs typeface="Calibri (MS) Bold"/>
                <a:sym typeface="Calibri (MS) Bold"/>
              </a:rPr>
              <a:t>Remember</a:t>
            </a:r>
          </a:p>
        </p:txBody>
      </p:sp>
      <p:sp>
        <p:nvSpPr>
          <p:cNvPr id="6" name="Freeform 6"/>
          <p:cNvSpPr/>
          <p:nvPr/>
        </p:nvSpPr>
        <p:spPr>
          <a:xfrm>
            <a:off x="10088472" y="7672834"/>
            <a:ext cx="1078935" cy="2452126"/>
          </a:xfrm>
          <a:custGeom>
            <a:avLst/>
            <a:gdLst/>
            <a:ahLst/>
            <a:cxnLst/>
            <a:rect l="l" t="t" r="r" b="b"/>
            <a:pathLst>
              <a:path w="1078935" h="2452126">
                <a:moveTo>
                  <a:pt x="0" y="0"/>
                </a:moveTo>
                <a:lnTo>
                  <a:pt x="1078935" y="0"/>
                </a:lnTo>
                <a:lnTo>
                  <a:pt x="1078935" y="2452126"/>
                </a:lnTo>
                <a:lnTo>
                  <a:pt x="0" y="2452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1028700" y="5732444"/>
            <a:ext cx="16230600" cy="1628267"/>
          </a:xfrm>
          <a:prstGeom prst="rect">
            <a:avLst/>
          </a:prstGeom>
        </p:spPr>
        <p:txBody>
          <a:bodyPr lIns="0" tIns="0" rIns="0" bIns="0" rtlCol="0" anchor="t">
            <a:spAutoFit/>
          </a:bodyPr>
          <a:lstStyle/>
          <a:p>
            <a:pPr algn="ctr">
              <a:lnSpc>
                <a:spcPts val="5823"/>
              </a:lnSpc>
              <a:spcBef>
                <a:spcPct val="0"/>
              </a:spcBef>
            </a:pPr>
            <a:r>
              <a:rPr lang="en-US" sz="5599" b="1" spc="-111">
                <a:solidFill>
                  <a:srgbClr val="000000"/>
                </a:solidFill>
                <a:latin typeface="Calibri (MS) Bold"/>
                <a:ea typeface="Calibri (MS) Bold"/>
                <a:cs typeface="Calibri (MS) Bold"/>
                <a:sym typeface="Calibri (MS) Bold"/>
              </a:rPr>
              <a:t>Always do everything you can to protect yourself and your partner.</a:t>
            </a:r>
          </a:p>
        </p:txBody>
      </p:sp>
      <p:sp>
        <p:nvSpPr>
          <p:cNvPr id="8" name="Freeform 8"/>
          <p:cNvSpPr/>
          <p:nvPr/>
        </p:nvSpPr>
        <p:spPr>
          <a:xfrm>
            <a:off x="884105" y="1891806"/>
            <a:ext cx="4134780" cy="3631088"/>
          </a:xfrm>
          <a:custGeom>
            <a:avLst/>
            <a:gdLst/>
            <a:ahLst/>
            <a:cxnLst/>
            <a:rect l="l" t="t" r="r" b="b"/>
            <a:pathLst>
              <a:path w="4134780" h="3631088">
                <a:moveTo>
                  <a:pt x="0" y="0"/>
                </a:moveTo>
                <a:lnTo>
                  <a:pt x="4134779" y="0"/>
                </a:lnTo>
                <a:lnTo>
                  <a:pt x="4134779" y="3631088"/>
                </a:lnTo>
                <a:lnTo>
                  <a:pt x="0" y="3631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4888971" y="1028700"/>
            <a:ext cx="9924944" cy="8679815"/>
          </a:xfrm>
          <a:custGeom>
            <a:avLst/>
            <a:gdLst/>
            <a:ahLst/>
            <a:cxnLst/>
            <a:rect l="l" t="t" r="r" b="b"/>
            <a:pathLst>
              <a:path w="9924944" h="8679815">
                <a:moveTo>
                  <a:pt x="0" y="0"/>
                </a:moveTo>
                <a:lnTo>
                  <a:pt x="9924944" y="0"/>
                </a:lnTo>
                <a:lnTo>
                  <a:pt x="9924944" y="8679815"/>
                </a:lnTo>
                <a:lnTo>
                  <a:pt x="0" y="8679815"/>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TextBox 4"/>
          <p:cNvSpPr txBox="1"/>
          <p:nvPr/>
        </p:nvSpPr>
        <p:spPr>
          <a:xfrm>
            <a:off x="2852595" y="1662862"/>
            <a:ext cx="13539204" cy="7516673"/>
          </a:xfrm>
          <a:prstGeom prst="rect">
            <a:avLst/>
          </a:prstGeom>
        </p:spPr>
        <p:txBody>
          <a:bodyPr lIns="0" tIns="0" rIns="0" bIns="0" rtlCol="0" anchor="t">
            <a:spAutoFit/>
          </a:bodyPr>
          <a:lstStyle/>
          <a:p>
            <a:pPr algn="ctr">
              <a:lnSpc>
                <a:spcPts val="7189"/>
              </a:lnSpc>
            </a:pPr>
            <a:r>
              <a:rPr lang="en-US" sz="6912" spc="-138" dirty="0">
                <a:solidFill>
                  <a:srgbClr val="000000"/>
                </a:solidFill>
                <a:latin typeface="Calibri (MS)"/>
                <a:ea typeface="Calibri (MS)"/>
                <a:cs typeface="Calibri (MS)"/>
                <a:sym typeface="Calibri (MS)"/>
              </a:rPr>
              <a:t>Contact the MISH clinic for free </a:t>
            </a:r>
          </a:p>
          <a:p>
            <a:pPr algn="ctr">
              <a:lnSpc>
                <a:spcPts val="7189"/>
              </a:lnSpc>
            </a:pPr>
            <a:r>
              <a:rPr lang="en-US" sz="6912" spc="-138" dirty="0">
                <a:solidFill>
                  <a:srgbClr val="000000"/>
                </a:solidFill>
                <a:latin typeface="Calibri (MS)"/>
                <a:cs typeface="Calibri (MS)"/>
                <a:sym typeface="Calibri (MS)"/>
              </a:rPr>
              <a:t>information, advice or treatment </a:t>
            </a:r>
          </a:p>
          <a:p>
            <a:pPr algn="ctr">
              <a:lnSpc>
                <a:spcPts val="7189"/>
              </a:lnSpc>
            </a:pPr>
            <a:endParaRPr lang="en-US" sz="6912" spc="-138" dirty="0">
              <a:solidFill>
                <a:srgbClr val="000000"/>
              </a:solidFill>
              <a:latin typeface="Calibri (MS)"/>
              <a:cs typeface="Calibri (MS)"/>
              <a:sym typeface="Calibri (MS)"/>
            </a:endParaRPr>
          </a:p>
          <a:p>
            <a:pPr algn="ctr">
              <a:lnSpc>
                <a:spcPts val="7189"/>
              </a:lnSpc>
            </a:pPr>
            <a:r>
              <a:rPr lang="en-US" sz="6912" spc="-138" dirty="0">
                <a:solidFill>
                  <a:srgbClr val="000000"/>
                </a:solidFill>
                <a:latin typeface="Calibri (MS)"/>
                <a:cs typeface="Calibri (MS)"/>
                <a:sym typeface="Calibri (MS)"/>
              </a:rPr>
              <a:t>M.I.S.H Clinic</a:t>
            </a:r>
          </a:p>
          <a:p>
            <a:pPr algn="ctr">
              <a:spcBef>
                <a:spcPct val="0"/>
              </a:spcBef>
              <a:spcAft>
                <a:spcPts val="3000"/>
              </a:spcAft>
            </a:pPr>
            <a:r>
              <a:rPr lang="en-US" sz="6912" spc="-138" dirty="0">
                <a:solidFill>
                  <a:srgbClr val="000000"/>
                </a:solidFill>
                <a:latin typeface="Calibri (MS)"/>
                <a:cs typeface="Calibri (MS)"/>
                <a:sym typeface="Calibri (MS)"/>
              </a:rPr>
              <a:t>(Manx Integrated Sexual Health)</a:t>
            </a:r>
          </a:p>
          <a:p>
            <a:pPr algn="ctr">
              <a:spcBef>
                <a:spcPct val="0"/>
              </a:spcBef>
              <a:spcAft>
                <a:spcPts val="3000"/>
              </a:spcAft>
            </a:pPr>
            <a:r>
              <a:rPr lang="en-US" sz="6912" spc="-138" dirty="0">
                <a:solidFill>
                  <a:srgbClr val="000000"/>
                </a:solidFill>
                <a:latin typeface="Calibri (MS)"/>
                <a:cs typeface="Calibri (MS)"/>
                <a:sym typeface="Calibri (MS)"/>
              </a:rPr>
              <a:t>01624 650710</a:t>
            </a:r>
          </a:p>
          <a:p>
            <a:pPr algn="ctr">
              <a:lnSpc>
                <a:spcPts val="7189"/>
              </a:lnSpc>
              <a:spcBef>
                <a:spcPct val="0"/>
              </a:spcBef>
            </a:pPr>
            <a:r>
              <a:rPr lang="en-US" sz="6912" spc="-138" dirty="0">
                <a:solidFill>
                  <a:srgbClr val="000000"/>
                </a:solidFill>
                <a:latin typeface="Calibri (MS)"/>
                <a:cs typeface="Calibri (MS)"/>
                <a:sym typeface="Calibri (MS)"/>
              </a:rPr>
              <a:t>What3words: </a:t>
            </a:r>
            <a:r>
              <a:rPr lang="en-US" sz="6912" spc="-138" dirty="0" err="1">
                <a:solidFill>
                  <a:srgbClr val="000000"/>
                </a:solidFill>
                <a:latin typeface="Calibri (MS)"/>
                <a:cs typeface="Calibri (MS)"/>
                <a:sym typeface="Calibri (MS)"/>
              </a:rPr>
              <a:t>lion.media.helps</a:t>
            </a:r>
            <a:endParaRPr lang="en-US" sz="6912" spc="-138" dirty="0">
              <a:solidFill>
                <a:srgbClr val="000000"/>
              </a:solidFill>
              <a:latin typeface="Calibri (MS)"/>
              <a:cs typeface="Calibri (MS)"/>
              <a:sym typeface="Calibri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marR="0" lvl="0" indent="0" algn="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199971" y="3163644"/>
            <a:ext cx="4374135" cy="4830872"/>
          </a:xfrm>
          <a:custGeom>
            <a:avLst/>
            <a:gdLst/>
            <a:ahLst/>
            <a:cxnLst/>
            <a:rect l="l" t="t" r="r" b="b"/>
            <a:pathLst>
              <a:path w="4374135" h="4830872">
                <a:moveTo>
                  <a:pt x="0" y="0"/>
                </a:moveTo>
                <a:lnTo>
                  <a:pt x="4374135" y="0"/>
                </a:lnTo>
                <a:lnTo>
                  <a:pt x="4374135" y="4830872"/>
                </a:lnTo>
                <a:lnTo>
                  <a:pt x="0" y="4830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6403153" y="3003662"/>
            <a:ext cx="10584306" cy="1690436"/>
          </a:xfrm>
          <a:prstGeom prst="rect">
            <a:avLst/>
          </a:prstGeom>
        </p:spPr>
        <p:txBody>
          <a:bodyPr lIns="0" tIns="0" rIns="0" bIns="0" rtlCol="0" anchor="t">
            <a:spAutoFit/>
          </a:bodyPr>
          <a:lstStyle/>
          <a:p>
            <a:pPr marL="0" marR="0" lvl="0" indent="0" algn="just" defTabSz="914400" rtl="0" eaLnBrk="1" fontAlgn="auto" latinLnBrk="0" hangingPunct="1">
              <a:lnSpc>
                <a:spcPts val="6548"/>
              </a:lnSpc>
              <a:spcBef>
                <a:spcPts val="0"/>
              </a:spcBef>
              <a:spcAft>
                <a:spcPts val="0"/>
              </a:spcAft>
              <a:buClrTx/>
              <a:buSzTx/>
              <a:buFontTx/>
              <a:buNone/>
              <a:tabLst/>
              <a:defRPr/>
            </a:pPr>
            <a:r>
              <a:rPr kumimoji="0" lang="en-US" sz="6236" b="0" i="0" u="none" strike="noStrike" kern="1200" cap="none" spc="0" normalizeH="0" baseline="0" noProof="0" dirty="0">
                <a:ln>
                  <a:noFill/>
                </a:ln>
                <a:solidFill>
                  <a:srgbClr val="000000"/>
                </a:solidFill>
                <a:effectLst/>
                <a:uLnTx/>
                <a:uFillTx/>
                <a:latin typeface="+mj-lt"/>
                <a:ea typeface="Glacial Indifference"/>
                <a:cs typeface="Glacial Indifference"/>
                <a:sym typeface="Glacial Indifference"/>
              </a:rPr>
              <a:t>Let’s </a:t>
            </a:r>
            <a:r>
              <a:rPr kumimoji="0" lang="en-US" sz="6236" b="1" i="0" u="none" strike="noStrike" kern="1200" cap="none" spc="0" normalizeH="0" baseline="0" noProof="0" dirty="0">
                <a:ln>
                  <a:noFill/>
                </a:ln>
                <a:solidFill>
                  <a:srgbClr val="FF3131"/>
                </a:solidFill>
                <a:effectLst/>
                <a:uLnTx/>
                <a:uFillTx/>
                <a:latin typeface="+mj-lt"/>
                <a:ea typeface="Glacial Indifference Bold"/>
                <a:cs typeface="Glacial Indifference Bold"/>
                <a:sym typeface="Glacial Indifference Bold"/>
              </a:rPr>
              <a:t>ASK</a:t>
            </a:r>
            <a:r>
              <a:rPr kumimoji="0" lang="en-US" sz="6236" b="0" i="0" u="none" strike="noStrike" kern="1200" cap="none" spc="0" normalizeH="0" baseline="0" noProof="0" dirty="0">
                <a:ln>
                  <a:noFill/>
                </a:ln>
                <a:solidFill>
                  <a:srgbClr val="000000"/>
                </a:solidFill>
                <a:effectLst/>
                <a:uLnTx/>
                <a:uFillTx/>
                <a:latin typeface="+mj-lt"/>
                <a:ea typeface="Glacial Indifference"/>
                <a:cs typeface="Glacial Indifference"/>
                <a:sym typeface="Glacial Indifference"/>
              </a:rPr>
              <a:t> ourselves - what are we taking from today’s lesson?</a:t>
            </a:r>
          </a:p>
        </p:txBody>
      </p:sp>
      <p:sp>
        <p:nvSpPr>
          <p:cNvPr id="7" name="TextBox 7"/>
          <p:cNvSpPr txBox="1"/>
          <p:nvPr/>
        </p:nvSpPr>
        <p:spPr>
          <a:xfrm>
            <a:off x="635674" y="1114425"/>
            <a:ext cx="6099297" cy="1003031"/>
          </a:xfrm>
          <a:prstGeom prst="rect">
            <a:avLst/>
          </a:prstGeom>
        </p:spPr>
        <p:txBody>
          <a:bodyPr lIns="0" tIns="0" rIns="0" bIns="0" rtlCol="0" anchor="t">
            <a:spAutoFit/>
          </a:bodyPr>
          <a:lstStyle/>
          <a:p>
            <a:pPr marL="0" marR="0" lvl="0" indent="0" algn="ctr" defTabSz="914400" rtl="0" eaLnBrk="1" fontAlgn="auto" latinLnBrk="0" hangingPunct="1">
              <a:lnSpc>
                <a:spcPts val="7842"/>
              </a:lnSpc>
              <a:spcBef>
                <a:spcPts val="0"/>
              </a:spcBef>
              <a:spcAft>
                <a:spcPts val="0"/>
              </a:spcAft>
              <a:buClrTx/>
              <a:buSzTx/>
              <a:buFontTx/>
              <a:buNone/>
              <a:tabLst/>
              <a:defRPr/>
            </a:pPr>
            <a:r>
              <a:rPr kumimoji="0" lang="en-US" sz="7468" b="0" i="0" u="none" strike="noStrike" kern="1200" cap="none" spc="0" normalizeH="0" baseline="0" noProof="0" dirty="0">
                <a:ln>
                  <a:noFill/>
                </a:ln>
                <a:solidFill>
                  <a:srgbClr val="000000"/>
                </a:solidFill>
                <a:effectLst/>
                <a:uLnTx/>
                <a:uFillTx/>
                <a:latin typeface="+mj-lt"/>
                <a:ea typeface="Bobby Jones Soft"/>
                <a:cs typeface="Bobby Jones Soft"/>
                <a:sym typeface="Bobby Jones Soft"/>
              </a:rPr>
              <a:t>REFLECTION</a:t>
            </a:r>
          </a:p>
        </p:txBody>
      </p:sp>
      <p:sp>
        <p:nvSpPr>
          <p:cNvPr id="8" name="TextBox 8"/>
          <p:cNvSpPr txBox="1"/>
          <p:nvPr/>
        </p:nvSpPr>
        <p:spPr>
          <a:xfrm>
            <a:off x="8982110" y="5844974"/>
            <a:ext cx="4270301" cy="2149542"/>
          </a:xfrm>
          <a:prstGeom prst="rect">
            <a:avLst/>
          </a:prstGeom>
        </p:spPr>
        <p:txBody>
          <a:bodyPr lIns="0" tIns="0" rIns="0" bIns="0" rtlCol="0" anchor="t">
            <a:spAutoFit/>
          </a:bodyPr>
          <a:lstStyle/>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dirty="0">
                <a:ln>
                  <a:noFill/>
                </a:ln>
                <a:solidFill>
                  <a:srgbClr val="FF3131"/>
                </a:solidFill>
                <a:effectLst/>
                <a:uLnTx/>
                <a:uFillTx/>
                <a:latin typeface="+mj-lt"/>
                <a:ea typeface="Glacial Indifference Bold"/>
                <a:cs typeface="Glacial Indifference Bold"/>
                <a:sym typeface="Glacial Indifference Bold"/>
              </a:rPr>
              <a:t>A</a:t>
            </a:r>
            <a:r>
              <a:rPr kumimoji="0" lang="en-US" sz="5336" b="0" i="0" u="none" strike="noStrike" kern="1200" cap="none" spc="0" normalizeH="0" baseline="0" noProof="0" dirty="0">
                <a:ln>
                  <a:noFill/>
                </a:ln>
                <a:solidFill>
                  <a:srgbClr val="000000"/>
                </a:solidFill>
                <a:effectLst/>
                <a:uLnTx/>
                <a:uFillTx/>
                <a:latin typeface="+mj-lt"/>
                <a:ea typeface="Glacial Indifference"/>
                <a:cs typeface="Glacial Indifference"/>
                <a:sym typeface="Glacial Indifference"/>
              </a:rPr>
              <a:t>ttributes?</a:t>
            </a:r>
          </a:p>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dirty="0">
                <a:ln>
                  <a:noFill/>
                </a:ln>
                <a:solidFill>
                  <a:srgbClr val="FF3131"/>
                </a:solidFill>
                <a:effectLst/>
                <a:uLnTx/>
                <a:uFillTx/>
                <a:latin typeface="+mj-lt"/>
                <a:ea typeface="Glacial Indifference Bold"/>
                <a:cs typeface="Glacial Indifference Bold"/>
                <a:sym typeface="Glacial Indifference Bold"/>
              </a:rPr>
              <a:t>S</a:t>
            </a:r>
            <a:r>
              <a:rPr kumimoji="0" lang="en-US" sz="5336" b="0" i="0" u="none" strike="noStrike" kern="1200" cap="none" spc="0" normalizeH="0" baseline="0" noProof="0" dirty="0">
                <a:ln>
                  <a:noFill/>
                </a:ln>
                <a:solidFill>
                  <a:srgbClr val="000000"/>
                </a:solidFill>
                <a:effectLst/>
                <a:uLnTx/>
                <a:uFillTx/>
                <a:latin typeface="+mj-lt"/>
                <a:ea typeface="Glacial Indifference"/>
                <a:cs typeface="Glacial Indifference"/>
                <a:sym typeface="Glacial Indifference"/>
              </a:rPr>
              <a:t>kills?</a:t>
            </a:r>
          </a:p>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dirty="0">
                <a:ln>
                  <a:noFill/>
                </a:ln>
                <a:solidFill>
                  <a:srgbClr val="FF3131"/>
                </a:solidFill>
                <a:effectLst/>
                <a:uLnTx/>
                <a:uFillTx/>
                <a:latin typeface="+mj-lt"/>
                <a:ea typeface="Glacial Indifference Bold"/>
                <a:cs typeface="Glacial Indifference Bold"/>
                <a:sym typeface="Glacial Indifference Bold"/>
              </a:rPr>
              <a:t>K</a:t>
            </a:r>
            <a:r>
              <a:rPr kumimoji="0" lang="en-US" sz="5336" b="0" i="0" u="none" strike="noStrike" kern="1200" cap="none" spc="0" normalizeH="0" baseline="0" noProof="0" dirty="0">
                <a:ln>
                  <a:noFill/>
                </a:ln>
                <a:solidFill>
                  <a:srgbClr val="000000"/>
                </a:solidFill>
                <a:effectLst/>
                <a:uLnTx/>
                <a:uFillTx/>
                <a:latin typeface="+mj-lt"/>
                <a:ea typeface="Glacial Indifference"/>
                <a:cs typeface="Glacial Indifference"/>
                <a:sym typeface="Glacial Indifference"/>
              </a:rPr>
              <a:t>nowledge?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1261362" y="303590"/>
            <a:ext cx="8829535" cy="1050552"/>
          </a:xfrm>
          <a:prstGeom prst="rect">
            <a:avLst/>
          </a:prstGeom>
        </p:spPr>
        <p:txBody>
          <a:bodyPr lIns="0" tIns="0" rIns="0" bIns="0" rtlCol="0" anchor="t">
            <a:spAutoFit/>
          </a:bodyPr>
          <a:lstStyle/>
          <a:p>
            <a:pPr algn="ctr">
              <a:lnSpc>
                <a:spcPts val="6968"/>
              </a:lnSpc>
              <a:spcBef>
                <a:spcPct val="0"/>
              </a:spcBef>
            </a:pPr>
            <a:r>
              <a:rPr lang="en-US" sz="6700" spc="-134">
                <a:solidFill>
                  <a:srgbClr val="000000"/>
                </a:solidFill>
                <a:latin typeface="Calibri (MS)"/>
                <a:ea typeface="Calibri (MS)"/>
                <a:cs typeface="Calibri (MS)"/>
                <a:sym typeface="Calibri (MS)"/>
              </a:rPr>
              <a:t>Class agreement </a:t>
            </a:r>
          </a:p>
        </p:txBody>
      </p:sp>
      <p:grpSp>
        <p:nvGrpSpPr>
          <p:cNvPr id="4" name="Group 4"/>
          <p:cNvGrpSpPr/>
          <p:nvPr/>
        </p:nvGrpSpPr>
        <p:grpSpPr>
          <a:xfrm>
            <a:off x="1463706" y="1638802"/>
            <a:ext cx="6390902" cy="3688770"/>
            <a:chOff x="0" y="0"/>
            <a:chExt cx="8521202" cy="4918360"/>
          </a:xfrm>
        </p:grpSpPr>
        <p:sp>
          <p:nvSpPr>
            <p:cNvPr id="5" name="Freeform 5"/>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6" name="TextBox 6"/>
            <p:cNvSpPr txBox="1"/>
            <p:nvPr/>
          </p:nvSpPr>
          <p:spPr>
            <a:xfrm>
              <a:off x="1402384" y="826451"/>
              <a:ext cx="6343917" cy="4091909"/>
            </a:xfrm>
            <a:prstGeom prst="rect">
              <a:avLst/>
            </a:prstGeom>
          </p:spPr>
          <p:txBody>
            <a:bodyPr lIns="0" tIns="0" rIns="0" bIns="0" rtlCol="0" anchor="t">
              <a:spAutoFit/>
            </a:bodyPr>
            <a:lstStyle/>
            <a:p>
              <a:pPr algn="ctr">
                <a:lnSpc>
                  <a:spcPts val="5824"/>
                </a:lnSpc>
              </a:pPr>
              <a:r>
                <a:rPr lang="en-US" sz="5600" spc="-112">
                  <a:solidFill>
                    <a:srgbClr val="000000"/>
                  </a:solidFill>
                  <a:latin typeface="Calibri (MS)"/>
                  <a:ea typeface="Calibri (MS)"/>
                  <a:cs typeface="Calibri (MS)"/>
                  <a:sym typeface="Calibri (MS)"/>
                </a:rPr>
                <a:t>Respect other people’s opinions</a:t>
              </a:r>
            </a:p>
            <a:p>
              <a:pPr algn="ctr">
                <a:lnSpc>
                  <a:spcPts val="5824"/>
                </a:lnSpc>
                <a:spcBef>
                  <a:spcPct val="0"/>
                </a:spcBef>
              </a:pPr>
              <a:endParaRPr lang="en-US" sz="5600" spc="-112">
                <a:solidFill>
                  <a:srgbClr val="000000"/>
                </a:solidFill>
                <a:latin typeface="Calibri (MS)"/>
                <a:ea typeface="Calibri (MS)"/>
                <a:cs typeface="Calibri (MS)"/>
                <a:sym typeface="Calibri (MS)"/>
              </a:endParaRPr>
            </a:p>
          </p:txBody>
        </p:sp>
      </p:grpSp>
      <p:grpSp>
        <p:nvGrpSpPr>
          <p:cNvPr id="7" name="Group 7"/>
          <p:cNvGrpSpPr/>
          <p:nvPr/>
        </p:nvGrpSpPr>
        <p:grpSpPr>
          <a:xfrm>
            <a:off x="8763825" y="1638802"/>
            <a:ext cx="6390902" cy="3567285"/>
            <a:chOff x="0" y="0"/>
            <a:chExt cx="8521202" cy="4756380"/>
          </a:xfrm>
        </p:grpSpPr>
        <p:sp>
          <p:nvSpPr>
            <p:cNvPr id="8" name="Freeform 8"/>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9" name="TextBox 9"/>
            <p:cNvSpPr txBox="1"/>
            <p:nvPr/>
          </p:nvSpPr>
          <p:spPr>
            <a:xfrm>
              <a:off x="1365011" y="1840170"/>
              <a:ext cx="6343917" cy="2155148"/>
            </a:xfrm>
            <a:prstGeom prst="rect">
              <a:avLst/>
            </a:prstGeom>
          </p:spPr>
          <p:txBody>
            <a:bodyPr lIns="0" tIns="0" rIns="0" bIns="0" rtlCol="0" anchor="t">
              <a:spAutoFit/>
            </a:bodyPr>
            <a:lstStyle/>
            <a:p>
              <a:pPr algn="ctr">
                <a:lnSpc>
                  <a:spcPts val="5823"/>
                </a:lnSpc>
              </a:pPr>
              <a:r>
                <a:rPr lang="en-US" sz="5599" spc="-111">
                  <a:solidFill>
                    <a:srgbClr val="000000"/>
                  </a:solidFill>
                  <a:latin typeface="Calibri (MS)"/>
                  <a:ea typeface="Calibri (MS)"/>
                  <a:cs typeface="Calibri (MS)"/>
                  <a:sym typeface="Calibri (MS)"/>
                </a:rPr>
                <a:t>Right to pass</a:t>
              </a:r>
            </a:p>
            <a:p>
              <a:pPr algn="ctr">
                <a:lnSpc>
                  <a:spcPts val="5823"/>
                </a:lnSpc>
                <a:spcBef>
                  <a:spcPct val="0"/>
                </a:spcBef>
              </a:pPr>
              <a:endParaRPr lang="en-US" sz="5599" spc="-111">
                <a:solidFill>
                  <a:srgbClr val="000000"/>
                </a:solidFill>
                <a:latin typeface="Calibri (MS)"/>
                <a:ea typeface="Calibri (MS)"/>
                <a:cs typeface="Calibri (MS)"/>
                <a:sym typeface="Calibri (MS)"/>
              </a:endParaRPr>
            </a:p>
          </p:txBody>
        </p:sp>
      </p:grpSp>
      <p:grpSp>
        <p:nvGrpSpPr>
          <p:cNvPr id="10" name="Group 10"/>
          <p:cNvGrpSpPr/>
          <p:nvPr/>
        </p:nvGrpSpPr>
        <p:grpSpPr>
          <a:xfrm>
            <a:off x="1463706" y="5831769"/>
            <a:ext cx="6390902" cy="3567285"/>
            <a:chOff x="0" y="0"/>
            <a:chExt cx="8521202" cy="4756380"/>
          </a:xfrm>
        </p:grpSpPr>
        <p:sp>
          <p:nvSpPr>
            <p:cNvPr id="11" name="Freeform 11"/>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12" name="TextBox 12"/>
            <p:cNvSpPr txBox="1"/>
            <p:nvPr/>
          </p:nvSpPr>
          <p:spPr>
            <a:xfrm>
              <a:off x="1402384" y="1331668"/>
              <a:ext cx="6343917" cy="2155148"/>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Non judgemental </a:t>
              </a:r>
            </a:p>
          </p:txBody>
        </p:sp>
      </p:grpSp>
      <p:grpSp>
        <p:nvGrpSpPr>
          <p:cNvPr id="13" name="Group 13"/>
          <p:cNvGrpSpPr/>
          <p:nvPr/>
        </p:nvGrpSpPr>
        <p:grpSpPr>
          <a:xfrm>
            <a:off x="8763825" y="5831769"/>
            <a:ext cx="6390902" cy="3567285"/>
            <a:chOff x="0" y="0"/>
            <a:chExt cx="8521202" cy="4756380"/>
          </a:xfrm>
        </p:grpSpPr>
        <p:sp>
          <p:nvSpPr>
            <p:cNvPr id="14" name="Freeform 14"/>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15" name="TextBox 15"/>
            <p:cNvSpPr txBox="1"/>
            <p:nvPr/>
          </p:nvSpPr>
          <p:spPr>
            <a:xfrm>
              <a:off x="1365011" y="841375"/>
              <a:ext cx="6343917" cy="2155148"/>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No such thing as a silly question </a:t>
              </a:r>
            </a:p>
          </p:txBody>
        </p:sp>
      </p:grpSp>
      <p:sp>
        <p:nvSpPr>
          <p:cNvPr id="16" name="Freeform 16"/>
          <p:cNvSpPr/>
          <p:nvPr/>
        </p:nvSpPr>
        <p:spPr>
          <a:xfrm>
            <a:off x="15658876" y="7615411"/>
            <a:ext cx="2417321" cy="2296455"/>
          </a:xfrm>
          <a:custGeom>
            <a:avLst/>
            <a:gdLst/>
            <a:ahLst/>
            <a:cxnLst/>
            <a:rect l="l" t="t" r="r" b="b"/>
            <a:pathLst>
              <a:path w="2417321" h="2296455">
                <a:moveTo>
                  <a:pt x="0" y="0"/>
                </a:moveTo>
                <a:lnTo>
                  <a:pt x="2417322" y="0"/>
                </a:lnTo>
                <a:lnTo>
                  <a:pt x="2417322" y="2296456"/>
                </a:lnTo>
                <a:lnTo>
                  <a:pt x="0" y="2296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TextBox 17"/>
          <p:cNvSpPr txBox="1"/>
          <p:nvPr/>
        </p:nvSpPr>
        <p:spPr>
          <a:xfrm>
            <a:off x="6553390" y="2122403"/>
            <a:ext cx="5722640" cy="962151"/>
          </a:xfrm>
          <a:prstGeom prst="rect">
            <a:avLst/>
          </a:prstGeom>
        </p:spPr>
        <p:txBody>
          <a:bodyPr lIns="0" tIns="0" rIns="0" bIns="0" rtlCol="0" anchor="t">
            <a:spAutoFit/>
          </a:bodyPr>
          <a:lstStyle/>
          <a:p>
            <a:pPr algn="ctr">
              <a:lnSpc>
                <a:spcPts val="6343"/>
              </a:lnSpc>
              <a:spcBef>
                <a:spcPct val="0"/>
              </a:spcBef>
            </a:pPr>
            <a:r>
              <a:rPr lang="en-US" sz="6099" u="sng" spc="-121" dirty="0">
                <a:solidFill>
                  <a:srgbClr val="000000"/>
                </a:solidFill>
                <a:latin typeface="Calibri (MS)"/>
                <a:ea typeface="Calibri (MS)"/>
                <a:cs typeface="Calibri (MS)"/>
                <a:sym typeface="Calibri (MS)"/>
              </a:rPr>
              <a:t>Learning outcomes</a:t>
            </a:r>
          </a:p>
        </p:txBody>
      </p:sp>
      <p:sp>
        <p:nvSpPr>
          <p:cNvPr id="18" name="TextBox 18"/>
          <p:cNvSpPr txBox="1"/>
          <p:nvPr/>
        </p:nvSpPr>
        <p:spPr>
          <a:xfrm>
            <a:off x="2903686" y="3394545"/>
            <a:ext cx="9454257" cy="5276342"/>
          </a:xfrm>
          <a:prstGeom prst="rect">
            <a:avLst/>
          </a:prstGeom>
        </p:spPr>
        <p:txBody>
          <a:bodyPr lIns="0" tIns="0" rIns="0" bIns="0" rtlCol="0" anchor="t">
            <a:spAutoFit/>
          </a:bodyPr>
          <a:lstStyle/>
          <a:p>
            <a:pPr algn="just">
              <a:lnSpc>
                <a:spcPts val="5824"/>
              </a:lnSpc>
              <a:spcBef>
                <a:spcPct val="0"/>
              </a:spcBef>
            </a:pPr>
            <a:r>
              <a:rPr lang="en-US" sz="5600" spc="-112" dirty="0">
                <a:solidFill>
                  <a:srgbClr val="000000"/>
                </a:solidFill>
                <a:latin typeface="Calibri (MS)"/>
                <a:ea typeface="Calibri (MS)"/>
                <a:cs typeface="Calibri (MS)"/>
                <a:sym typeface="Calibri (MS)"/>
              </a:rPr>
              <a:t>Students will learn :</a:t>
            </a:r>
          </a:p>
          <a:p>
            <a:pPr algn="just">
              <a:lnSpc>
                <a:spcPts val="5824"/>
              </a:lnSpc>
              <a:spcBef>
                <a:spcPct val="0"/>
              </a:spcBef>
            </a:pPr>
            <a:endParaRPr lang="en-US" sz="5600" spc="-112">
              <a:solidFill>
                <a:srgbClr val="000000"/>
              </a:solidFill>
              <a:latin typeface="Calibri (MS)"/>
              <a:ea typeface="Calibri (MS)"/>
              <a:cs typeface="Calibri (MS)"/>
              <a:sym typeface="Calibri (MS)"/>
            </a:endParaRPr>
          </a:p>
          <a:p>
            <a:pPr algn="just">
              <a:lnSpc>
                <a:spcPts val="5824"/>
              </a:lnSpc>
              <a:spcBef>
                <a:spcPct val="0"/>
              </a:spcBef>
            </a:pPr>
            <a:r>
              <a:rPr lang="en-US" sz="5600" spc="-112" dirty="0">
                <a:solidFill>
                  <a:srgbClr val="000000"/>
                </a:solidFill>
                <a:latin typeface="Calibri (MS)"/>
                <a:ea typeface="Calibri (MS)"/>
                <a:cs typeface="Calibri (MS)"/>
                <a:sym typeface="Calibri (MS)"/>
              </a:rPr>
              <a:t>1) What a condom is</a:t>
            </a:r>
          </a:p>
          <a:p>
            <a:pPr algn="just">
              <a:lnSpc>
                <a:spcPts val="5824"/>
              </a:lnSpc>
              <a:spcBef>
                <a:spcPct val="0"/>
              </a:spcBef>
            </a:pPr>
            <a:endParaRPr lang="en-US" sz="5600" spc="-112">
              <a:solidFill>
                <a:srgbClr val="000000"/>
              </a:solidFill>
              <a:latin typeface="Calibri (MS)"/>
              <a:ea typeface="Calibri (MS)"/>
              <a:cs typeface="Calibri (MS)"/>
              <a:sym typeface="Calibri (MS)"/>
            </a:endParaRPr>
          </a:p>
          <a:p>
            <a:pPr algn="just">
              <a:lnSpc>
                <a:spcPts val="5824"/>
              </a:lnSpc>
              <a:spcBef>
                <a:spcPct val="0"/>
              </a:spcBef>
            </a:pPr>
            <a:r>
              <a:rPr lang="en-US" sz="5600" spc="-112" dirty="0">
                <a:solidFill>
                  <a:srgbClr val="000000"/>
                </a:solidFill>
                <a:latin typeface="Calibri (MS)"/>
                <a:ea typeface="Calibri (MS)"/>
                <a:cs typeface="Calibri (MS)"/>
                <a:sym typeface="Calibri (MS)"/>
              </a:rPr>
              <a:t>2) The benefits of using a condom </a:t>
            </a:r>
          </a:p>
          <a:p>
            <a:pPr algn="just">
              <a:lnSpc>
                <a:spcPts val="5824"/>
              </a:lnSpc>
              <a:spcBef>
                <a:spcPct val="0"/>
              </a:spcBef>
            </a:pPr>
            <a:endParaRPr lang="en-US" sz="5600" spc="-112">
              <a:solidFill>
                <a:srgbClr val="000000"/>
              </a:solidFill>
              <a:latin typeface="Calibri (MS)"/>
              <a:ea typeface="Calibri (MS)"/>
              <a:cs typeface="Calibri (MS)"/>
              <a:sym typeface="Calibri (MS)"/>
            </a:endParaRPr>
          </a:p>
          <a:p>
            <a:pPr algn="just">
              <a:lnSpc>
                <a:spcPts val="5824"/>
              </a:lnSpc>
              <a:spcBef>
                <a:spcPct val="0"/>
              </a:spcBef>
            </a:pPr>
            <a:r>
              <a:rPr lang="en-US" sz="5600" spc="-112" dirty="0">
                <a:solidFill>
                  <a:srgbClr val="000000"/>
                </a:solidFill>
                <a:latin typeface="Calibri (MS)"/>
                <a:ea typeface="Calibri (MS)"/>
                <a:cs typeface="Calibri (MS)"/>
                <a:sym typeface="Calibri (MS)"/>
              </a:rPr>
              <a:t>3) How to use a condom correctly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32204" y="395202"/>
            <a:ext cx="3057281" cy="2751553"/>
          </a:xfrm>
          <a:custGeom>
            <a:avLst/>
            <a:gdLst/>
            <a:ahLst/>
            <a:cxnLst/>
            <a:rect l="l" t="t" r="r" b="b"/>
            <a:pathLst>
              <a:path w="3057281" h="2751553">
                <a:moveTo>
                  <a:pt x="3057280" y="0"/>
                </a:moveTo>
                <a:lnTo>
                  <a:pt x="0" y="0"/>
                </a:lnTo>
                <a:lnTo>
                  <a:pt x="0" y="2751553"/>
                </a:lnTo>
                <a:lnTo>
                  <a:pt x="3057280" y="2751553"/>
                </a:lnTo>
                <a:lnTo>
                  <a:pt x="305728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3" name="Freeform 3"/>
          <p:cNvSpPr/>
          <p:nvPr/>
        </p:nvSpPr>
        <p:spPr>
          <a:xfrm>
            <a:off x="532204" y="198682"/>
            <a:ext cx="3760351" cy="3144593"/>
          </a:xfrm>
          <a:custGeom>
            <a:avLst/>
            <a:gdLst/>
            <a:ahLst/>
            <a:cxnLst/>
            <a:rect l="l" t="t" r="r" b="b"/>
            <a:pathLst>
              <a:path w="3760351" h="3144593">
                <a:moveTo>
                  <a:pt x="0" y="0"/>
                </a:moveTo>
                <a:lnTo>
                  <a:pt x="3760350" y="0"/>
                </a:lnTo>
                <a:lnTo>
                  <a:pt x="3760350" y="3144593"/>
                </a:lnTo>
                <a:lnTo>
                  <a:pt x="0" y="3144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736084" y="4005511"/>
            <a:ext cx="3295439" cy="3130667"/>
          </a:xfrm>
          <a:custGeom>
            <a:avLst/>
            <a:gdLst/>
            <a:ahLst/>
            <a:cxnLst/>
            <a:rect l="l" t="t" r="r" b="b"/>
            <a:pathLst>
              <a:path w="3295439" h="3130667">
                <a:moveTo>
                  <a:pt x="0" y="0"/>
                </a:moveTo>
                <a:lnTo>
                  <a:pt x="3295440" y="0"/>
                </a:lnTo>
                <a:lnTo>
                  <a:pt x="3295440" y="3130668"/>
                </a:lnTo>
                <a:lnTo>
                  <a:pt x="0" y="3130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8587354" y="6207211"/>
            <a:ext cx="6004007" cy="3824617"/>
          </a:xfrm>
          <a:custGeom>
            <a:avLst/>
            <a:gdLst/>
            <a:ahLst/>
            <a:cxnLst/>
            <a:rect l="l" t="t" r="r" b="b"/>
            <a:pathLst>
              <a:path w="6004007" h="3824617">
                <a:moveTo>
                  <a:pt x="0" y="0"/>
                </a:moveTo>
                <a:lnTo>
                  <a:pt x="6004007" y="0"/>
                </a:lnTo>
                <a:lnTo>
                  <a:pt x="6004007" y="3824616"/>
                </a:lnTo>
                <a:lnTo>
                  <a:pt x="0" y="3824616"/>
                </a:lnTo>
                <a:lnTo>
                  <a:pt x="0" y="0"/>
                </a:lnTo>
                <a:close/>
              </a:path>
            </a:pathLst>
          </a:custGeom>
          <a:blipFill>
            <a:blip r:embed="rId8"/>
            <a:stretch>
              <a:fillRect/>
            </a:stretch>
          </a:blipFill>
        </p:spPr>
        <p:txBody>
          <a:bodyPr/>
          <a:lstStyle/>
          <a:p>
            <a:endParaRPr lang="en-GB"/>
          </a:p>
        </p:txBody>
      </p:sp>
      <p:sp>
        <p:nvSpPr>
          <p:cNvPr id="6" name="TextBox 6"/>
          <p:cNvSpPr txBox="1"/>
          <p:nvPr/>
        </p:nvSpPr>
        <p:spPr>
          <a:xfrm>
            <a:off x="5633665" y="671767"/>
            <a:ext cx="11625635" cy="5295392"/>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A condom is a thin sheath, typically made of latex. </a:t>
            </a:r>
          </a:p>
          <a:p>
            <a:pPr algn="ctr">
              <a:lnSpc>
                <a:spcPts val="5823"/>
              </a:lnSpc>
              <a:spcBef>
                <a:spcPct val="0"/>
              </a:spcBef>
            </a:pPr>
            <a:endParaRPr lang="en-US" sz="5599" spc="-111">
              <a:solidFill>
                <a:srgbClr val="000000"/>
              </a:solidFill>
              <a:latin typeface="Calibri (MS)"/>
              <a:ea typeface="Calibri (MS)"/>
              <a:cs typeface="Calibri (MS)"/>
              <a:sym typeface="Calibri (MS)"/>
            </a:endParaRPr>
          </a:p>
          <a:p>
            <a:pPr algn="ctr">
              <a:lnSpc>
                <a:spcPts val="5823"/>
              </a:lnSpc>
              <a:spcBef>
                <a:spcPct val="0"/>
              </a:spcBef>
            </a:pPr>
            <a:r>
              <a:rPr lang="en-US" sz="5599" spc="-111">
                <a:solidFill>
                  <a:srgbClr val="000000"/>
                </a:solidFill>
                <a:latin typeface="Calibri (MS)"/>
                <a:ea typeface="Calibri (MS)"/>
                <a:cs typeface="Calibri (MS)"/>
                <a:sym typeface="Calibri (MS)"/>
              </a:rPr>
              <a:t>A condom can be used during sexual activity to prevent unwanted </a:t>
            </a:r>
            <a:r>
              <a:rPr lang="en-US" sz="5599" u="sng" spc="-111">
                <a:solidFill>
                  <a:srgbClr val="000000"/>
                </a:solidFill>
                <a:latin typeface="Calibri (MS)"/>
                <a:ea typeface="Calibri (MS)"/>
                <a:cs typeface="Calibri (MS)"/>
                <a:sym typeface="Calibri (MS)"/>
              </a:rPr>
              <a:t>pregnancy </a:t>
            </a:r>
            <a:r>
              <a:rPr lang="en-US" sz="5599" spc="-111">
                <a:solidFill>
                  <a:srgbClr val="000000"/>
                </a:solidFill>
                <a:latin typeface="Calibri (MS)"/>
                <a:ea typeface="Calibri (MS)"/>
                <a:cs typeface="Calibri (MS)"/>
                <a:sym typeface="Calibri (MS)"/>
              </a:rPr>
              <a:t>and reduce the risk of </a:t>
            </a:r>
            <a:r>
              <a:rPr lang="en-US" sz="5599" u="sng" spc="-111">
                <a:solidFill>
                  <a:srgbClr val="000000"/>
                </a:solidFill>
                <a:latin typeface="Calibri (MS)"/>
                <a:ea typeface="Calibri (MS)"/>
                <a:cs typeface="Calibri (MS)"/>
                <a:sym typeface="Calibri (MS)"/>
              </a:rPr>
              <a:t>sexually transmitted infections (STIs).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4">
              <a:alphaModFix amt="73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6">
              <a:alphaModFix amt="7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8">
              <a:alphaModFix amt="73000"/>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10">
              <a:alphaModFix amt="7300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2">
              <a:alphaModFix amt="73000"/>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4">
              <a:alphaModFix amt="73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6">
              <a:alphaModFix amt="73000"/>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8">
              <a:alphaModFix amt="73000"/>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20">
              <a:alphaModFix amt="7300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2">
              <a:alphaModFix amt="73000"/>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6">
              <a:alphaModFix amt="73000"/>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8">
              <a:alphaModFix amt="73000"/>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30">
              <a:alphaModFix amt="73000"/>
              <a:extLst>
                <a:ext uri="{96DAC541-7B7A-43D3-8B79-37D633B846F1}">
                  <asvg:svgBlip xmlns:asvg="http://schemas.microsoft.com/office/drawing/2016/SVG/main" r:embed="rId31"/>
                </a:ext>
              </a:extLst>
            </a:blip>
            <a:stretch>
              <a:fillRect/>
            </a:stretch>
          </a:blipFill>
          <a:ln cap="sq">
            <a:noFill/>
            <a:prstDash val="solid"/>
            <a:miter/>
          </a:ln>
        </p:spPr>
        <p:txBody>
          <a:bodyPr/>
          <a:lstStyle/>
          <a:p>
            <a:endParaRPr lang="en-GB"/>
          </a:p>
        </p:txBody>
      </p:sp>
      <p:sp>
        <p:nvSpPr>
          <p:cNvPr id="17" name="Freeform 17"/>
          <p:cNvSpPr/>
          <p:nvPr/>
        </p:nvSpPr>
        <p:spPr>
          <a:xfrm>
            <a:off x="1591331" y="1465493"/>
            <a:ext cx="3476238" cy="2728847"/>
          </a:xfrm>
          <a:custGeom>
            <a:avLst/>
            <a:gdLst/>
            <a:ahLst/>
            <a:cxnLst/>
            <a:rect l="l" t="t" r="r" b="b"/>
            <a:pathLst>
              <a:path w="3476238" h="2728847">
                <a:moveTo>
                  <a:pt x="0" y="0"/>
                </a:moveTo>
                <a:lnTo>
                  <a:pt x="3476238" y="0"/>
                </a:lnTo>
                <a:lnTo>
                  <a:pt x="3476238" y="2728847"/>
                </a:lnTo>
                <a:lnTo>
                  <a:pt x="0" y="272884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GB"/>
          </a:p>
        </p:txBody>
      </p:sp>
      <p:sp>
        <p:nvSpPr>
          <p:cNvPr id="18" name="TextBox 18"/>
          <p:cNvSpPr txBox="1"/>
          <p:nvPr/>
        </p:nvSpPr>
        <p:spPr>
          <a:xfrm>
            <a:off x="5368359" y="1612810"/>
            <a:ext cx="11242610" cy="2423033"/>
          </a:xfrm>
          <a:prstGeom prst="rect">
            <a:avLst/>
          </a:prstGeom>
        </p:spPr>
        <p:txBody>
          <a:bodyPr lIns="0" tIns="0" rIns="0" bIns="0" rtlCol="0" anchor="t">
            <a:spAutoFit/>
          </a:bodyPr>
          <a:lstStyle/>
          <a:p>
            <a:pPr algn="ctr">
              <a:lnSpc>
                <a:spcPts val="4576"/>
              </a:lnSpc>
              <a:spcBef>
                <a:spcPct val="0"/>
              </a:spcBef>
            </a:pPr>
            <a:r>
              <a:rPr lang="en-US" sz="4400" spc="-88">
                <a:solidFill>
                  <a:srgbClr val="000000"/>
                </a:solidFill>
                <a:latin typeface="Calibri (MS)"/>
                <a:ea typeface="Calibri (MS)"/>
                <a:cs typeface="Calibri (MS)"/>
                <a:sym typeface="Calibri (MS)"/>
              </a:rPr>
              <a:t>There are condoms designed for female people to use as well. They work in a similar way- speak to your GP or staff at the MISH clinic, if you think this option works better for you! </a:t>
            </a:r>
          </a:p>
        </p:txBody>
      </p:sp>
      <p:sp>
        <p:nvSpPr>
          <p:cNvPr id="19" name="TextBox 19"/>
          <p:cNvSpPr txBox="1"/>
          <p:nvPr/>
        </p:nvSpPr>
        <p:spPr>
          <a:xfrm>
            <a:off x="1353553" y="4748085"/>
            <a:ext cx="15257416" cy="2656753"/>
          </a:xfrm>
          <a:prstGeom prst="rect">
            <a:avLst/>
          </a:prstGeom>
        </p:spPr>
        <p:txBody>
          <a:bodyPr lIns="0" tIns="0" rIns="0" bIns="0" rtlCol="0" anchor="t">
            <a:spAutoFit/>
          </a:bodyPr>
          <a:lstStyle/>
          <a:p>
            <a:pPr algn="ctr">
              <a:lnSpc>
                <a:spcPts val="6863"/>
              </a:lnSpc>
            </a:pPr>
            <a:r>
              <a:rPr lang="en-US" sz="6599" spc="-131" dirty="0">
                <a:solidFill>
                  <a:srgbClr val="000000"/>
                </a:solidFill>
                <a:latin typeface="Calibri (MS)"/>
                <a:ea typeface="Calibri (MS)"/>
                <a:cs typeface="Calibri (MS)"/>
                <a:sym typeface="Calibri (MS)"/>
              </a:rPr>
              <a:t>Today’s lesson focuses on Male Condoms: </a:t>
            </a:r>
          </a:p>
          <a:p>
            <a:pPr algn="ctr">
              <a:lnSpc>
                <a:spcPts val="6863"/>
              </a:lnSpc>
            </a:pPr>
            <a:r>
              <a:rPr lang="en-US" sz="6599" spc="-131" dirty="0">
                <a:solidFill>
                  <a:srgbClr val="000000"/>
                </a:solidFill>
                <a:latin typeface="Calibri (MS)"/>
                <a:ea typeface="Calibri (MS)"/>
                <a:cs typeface="Calibri (MS)"/>
                <a:sym typeface="Calibri (MS)"/>
              </a:rPr>
              <a:t>They fit over a penis and can ensure that </a:t>
            </a:r>
          </a:p>
          <a:p>
            <a:pPr algn="ctr">
              <a:lnSpc>
                <a:spcPts val="6863"/>
              </a:lnSpc>
              <a:spcBef>
                <a:spcPct val="0"/>
              </a:spcBef>
            </a:pPr>
            <a:r>
              <a:rPr lang="en-US" sz="6599" spc="-131" dirty="0">
                <a:solidFill>
                  <a:srgbClr val="000000"/>
                </a:solidFill>
                <a:latin typeface="Calibri (MS)"/>
                <a:ea typeface="Calibri (MS)"/>
                <a:cs typeface="Calibri (MS)"/>
                <a:sym typeface="Calibri (MS)"/>
              </a:rPr>
              <a:t>all types of penetrative sex are safer.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Freeform 17"/>
          <p:cNvSpPr/>
          <p:nvPr/>
        </p:nvSpPr>
        <p:spPr>
          <a:xfrm>
            <a:off x="1920785" y="1449287"/>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18" name="TextBox 18"/>
          <p:cNvSpPr txBox="1"/>
          <p:nvPr/>
        </p:nvSpPr>
        <p:spPr>
          <a:xfrm>
            <a:off x="5822450" y="833698"/>
            <a:ext cx="10519573" cy="3828542"/>
          </a:xfrm>
          <a:prstGeom prst="rect">
            <a:avLst/>
          </a:prstGeom>
        </p:spPr>
        <p:txBody>
          <a:bodyPr lIns="0" tIns="0" rIns="0" bIns="0" rtlCol="0" anchor="t">
            <a:spAutoFit/>
          </a:bodyPr>
          <a:lstStyle/>
          <a:p>
            <a:pPr algn="ctr">
              <a:lnSpc>
                <a:spcPts val="5823"/>
              </a:lnSpc>
            </a:pPr>
            <a:endParaRPr/>
          </a:p>
          <a:p>
            <a:pPr algn="ctr">
              <a:lnSpc>
                <a:spcPts val="5823"/>
              </a:lnSpc>
            </a:pPr>
            <a:r>
              <a:rPr lang="en-US" sz="5599" b="1" spc="-111">
                <a:solidFill>
                  <a:srgbClr val="000000"/>
                </a:solidFill>
                <a:latin typeface="Calibri (MS) Bold"/>
                <a:ea typeface="Calibri (MS) Bold"/>
                <a:cs typeface="Calibri (MS) Bold"/>
                <a:sym typeface="Calibri (MS) Bold"/>
              </a:rPr>
              <a:t>Remember: </a:t>
            </a:r>
          </a:p>
          <a:p>
            <a:pPr algn="ctr">
              <a:lnSpc>
                <a:spcPts val="5823"/>
              </a:lnSpc>
            </a:pPr>
            <a:endParaRPr lang="en-US" sz="5599" b="1" spc="-111">
              <a:solidFill>
                <a:srgbClr val="000000"/>
              </a:solidFill>
              <a:latin typeface="Calibri (MS) Bold"/>
              <a:ea typeface="Calibri (MS) Bold"/>
              <a:cs typeface="Calibri (MS) Bold"/>
              <a:sym typeface="Calibri (MS) Bold"/>
            </a:endParaRPr>
          </a:p>
          <a:p>
            <a:pPr algn="ctr">
              <a:lnSpc>
                <a:spcPts val="5823"/>
              </a:lnSpc>
            </a:pPr>
            <a:r>
              <a:rPr lang="en-US" sz="5599" spc="-111">
                <a:solidFill>
                  <a:srgbClr val="000000"/>
                </a:solidFill>
                <a:latin typeface="Calibri (MS)"/>
                <a:ea typeface="Calibri (MS)"/>
                <a:cs typeface="Calibri (MS)"/>
                <a:sym typeface="Calibri (MS)"/>
              </a:rPr>
              <a:t>The age of consent is 16 on the </a:t>
            </a:r>
          </a:p>
          <a:p>
            <a:pPr algn="ctr">
              <a:lnSpc>
                <a:spcPts val="5823"/>
              </a:lnSpc>
              <a:spcBef>
                <a:spcPct val="0"/>
              </a:spcBef>
            </a:pPr>
            <a:r>
              <a:rPr lang="en-US" sz="5599" spc="-111">
                <a:solidFill>
                  <a:srgbClr val="000000"/>
                </a:solidFill>
                <a:latin typeface="Calibri (MS)"/>
                <a:ea typeface="Calibri (MS)"/>
                <a:cs typeface="Calibri (MS)"/>
                <a:sym typeface="Calibri (MS)"/>
              </a:rPr>
              <a:t>Isle of Man </a:t>
            </a:r>
          </a:p>
        </p:txBody>
      </p:sp>
      <p:sp>
        <p:nvSpPr>
          <p:cNvPr id="19" name="TextBox 19"/>
          <p:cNvSpPr txBox="1"/>
          <p:nvPr/>
        </p:nvSpPr>
        <p:spPr>
          <a:xfrm>
            <a:off x="1392619" y="5866927"/>
            <a:ext cx="15407972" cy="2234971"/>
          </a:xfrm>
          <a:prstGeom prst="rect">
            <a:avLst/>
          </a:prstGeom>
        </p:spPr>
        <p:txBody>
          <a:bodyPr wrap="square" lIns="0" tIns="0" rIns="0" bIns="0" rtlCol="0" anchor="t">
            <a:spAutoFit/>
          </a:bodyPr>
          <a:lstStyle/>
          <a:p>
            <a:pPr algn="ctr">
              <a:lnSpc>
                <a:spcPts val="5823"/>
              </a:lnSpc>
            </a:pPr>
            <a:r>
              <a:rPr lang="en-US" sz="5599" spc="-111" dirty="0">
                <a:solidFill>
                  <a:srgbClr val="000000"/>
                </a:solidFill>
                <a:latin typeface="Calibri (MS)"/>
                <a:ea typeface="Calibri (MS)"/>
                <a:cs typeface="Calibri (MS)"/>
                <a:sym typeface="Calibri (MS)"/>
              </a:rPr>
              <a:t>You can access information and free confidential advice about sexual health, contraception and STI testing from the MISH clinic or your GP </a:t>
            </a:r>
            <a:r>
              <a:rPr lang="en-US" sz="5599" u="sng" spc="-111" dirty="0">
                <a:solidFill>
                  <a:srgbClr val="000000"/>
                </a:solidFill>
                <a:latin typeface="Calibri (MS)"/>
                <a:ea typeface="Calibri (MS)"/>
                <a:cs typeface="Calibri (MS)"/>
                <a:sym typeface="Calibri (MS)"/>
              </a:rPr>
              <a:t>even if you are not yet 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rot="5400000">
            <a:off x="-217125" y="8235491"/>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297405" y="-893949"/>
            <a:ext cx="3198742" cy="2797445"/>
          </a:xfrm>
          <a:custGeom>
            <a:avLst/>
            <a:gdLst/>
            <a:ahLst/>
            <a:cxnLst/>
            <a:rect l="l" t="t" r="r" b="b"/>
            <a:pathLst>
              <a:path w="3198742" h="2797445">
                <a:moveTo>
                  <a:pt x="0" y="0"/>
                </a:moveTo>
                <a:lnTo>
                  <a:pt x="3198741" y="0"/>
                </a:lnTo>
                <a:lnTo>
                  <a:pt x="3198741" y="2797445"/>
                </a:lnTo>
                <a:lnTo>
                  <a:pt x="0" y="279744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901336" y="-192512"/>
            <a:ext cx="4152550" cy="10287000"/>
          </a:xfrm>
          <a:custGeom>
            <a:avLst/>
            <a:gdLst/>
            <a:ahLst/>
            <a:cxnLst/>
            <a:rect l="l" t="t" r="r" b="b"/>
            <a:pathLst>
              <a:path w="4152550" h="10287000">
                <a:moveTo>
                  <a:pt x="0" y="0"/>
                </a:moveTo>
                <a:lnTo>
                  <a:pt x="4152551" y="0"/>
                </a:lnTo>
                <a:lnTo>
                  <a:pt x="4152551" y="10287000"/>
                </a:lnTo>
                <a:lnTo>
                  <a:pt x="0" y="10287000"/>
                </a:lnTo>
                <a:lnTo>
                  <a:pt x="0" y="0"/>
                </a:lnTo>
                <a:close/>
              </a:path>
            </a:pathLst>
          </a:custGeom>
          <a:blipFill>
            <a:blip r:embed="rId7"/>
            <a:stretch>
              <a:fillRect l="-247280" t="-57688" r="-564704" b="-62275"/>
            </a:stretch>
          </a:blipFill>
        </p:spPr>
        <p:txBody>
          <a:bodyPr/>
          <a:lstStyle/>
          <a:p>
            <a:endParaRPr lang="en-GB"/>
          </a:p>
        </p:txBody>
      </p:sp>
      <p:sp>
        <p:nvSpPr>
          <p:cNvPr id="8" name="Freeform 8"/>
          <p:cNvSpPr/>
          <p:nvPr/>
        </p:nvSpPr>
        <p:spPr>
          <a:xfrm rot="-5298450">
            <a:off x="2816283" y="4410659"/>
            <a:ext cx="1732487" cy="539237"/>
          </a:xfrm>
          <a:custGeom>
            <a:avLst/>
            <a:gdLst/>
            <a:ahLst/>
            <a:cxnLst/>
            <a:rect l="l" t="t" r="r" b="b"/>
            <a:pathLst>
              <a:path w="1732487" h="539237">
                <a:moveTo>
                  <a:pt x="0" y="0"/>
                </a:moveTo>
                <a:lnTo>
                  <a:pt x="1732487" y="0"/>
                </a:lnTo>
                <a:lnTo>
                  <a:pt x="1732487" y="539236"/>
                </a:lnTo>
                <a:lnTo>
                  <a:pt x="0" y="539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3904245">
            <a:off x="1419757" y="2886913"/>
            <a:ext cx="1732487" cy="539237"/>
          </a:xfrm>
          <a:custGeom>
            <a:avLst/>
            <a:gdLst/>
            <a:ahLst/>
            <a:cxnLst/>
            <a:rect l="l" t="t" r="r" b="b"/>
            <a:pathLst>
              <a:path w="1732487" h="539237">
                <a:moveTo>
                  <a:pt x="0" y="0"/>
                </a:moveTo>
                <a:lnTo>
                  <a:pt x="1732486" y="0"/>
                </a:lnTo>
                <a:lnTo>
                  <a:pt x="1732486" y="539237"/>
                </a:lnTo>
                <a:lnTo>
                  <a:pt x="0" y="5392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6340642" y="1585160"/>
            <a:ext cx="10918658" cy="3095117"/>
          </a:xfrm>
          <a:prstGeom prst="rect">
            <a:avLst/>
          </a:prstGeom>
        </p:spPr>
        <p:txBody>
          <a:bodyPr lIns="0" tIns="0" rIns="0" bIns="0" rtlCol="0" anchor="t">
            <a:spAutoFit/>
          </a:bodyPr>
          <a:lstStyle/>
          <a:p>
            <a:pPr algn="ctr">
              <a:lnSpc>
                <a:spcPts val="5823"/>
              </a:lnSpc>
            </a:pPr>
            <a:r>
              <a:rPr lang="en-US" sz="5599" spc="-111">
                <a:solidFill>
                  <a:srgbClr val="000000"/>
                </a:solidFill>
                <a:latin typeface="Calibri (MS)"/>
                <a:ea typeface="Calibri (MS)"/>
                <a:cs typeface="Calibri (MS)"/>
                <a:sym typeface="Calibri (MS)"/>
              </a:rPr>
              <a:t>Condoms can be called a </a:t>
            </a:r>
          </a:p>
          <a:p>
            <a:pPr algn="ctr">
              <a:lnSpc>
                <a:spcPts val="5823"/>
              </a:lnSpc>
              <a:spcBef>
                <a:spcPct val="0"/>
              </a:spcBef>
            </a:pPr>
            <a:r>
              <a:rPr lang="en-US" sz="5599" spc="-111">
                <a:solidFill>
                  <a:srgbClr val="000000"/>
                </a:solidFill>
                <a:latin typeface="Calibri (MS)"/>
                <a:ea typeface="Calibri (MS)"/>
                <a:cs typeface="Calibri (MS)"/>
                <a:sym typeface="Calibri (MS)"/>
              </a:rPr>
              <a:t>BARRIER METHOD of contraception because they create a barrier between two people. </a:t>
            </a:r>
          </a:p>
        </p:txBody>
      </p:sp>
      <p:sp>
        <p:nvSpPr>
          <p:cNvPr id="11" name="TextBox 11"/>
          <p:cNvSpPr txBox="1"/>
          <p:nvPr/>
        </p:nvSpPr>
        <p:spPr>
          <a:xfrm>
            <a:off x="6631206" y="6576536"/>
            <a:ext cx="10918658" cy="3095117"/>
          </a:xfrm>
          <a:prstGeom prst="rect">
            <a:avLst/>
          </a:prstGeom>
        </p:spPr>
        <p:txBody>
          <a:bodyPr lIns="0" tIns="0" rIns="0" bIns="0" rtlCol="0" anchor="t">
            <a:spAutoFit/>
          </a:bodyPr>
          <a:lstStyle/>
          <a:p>
            <a:pPr algn="ctr">
              <a:lnSpc>
                <a:spcPts val="5823"/>
              </a:lnSpc>
            </a:pPr>
            <a:r>
              <a:rPr lang="en-US" sz="5599" spc="-111">
                <a:solidFill>
                  <a:srgbClr val="000000"/>
                </a:solidFill>
                <a:latin typeface="Calibri (MS)"/>
                <a:ea typeface="Calibri (MS)"/>
                <a:cs typeface="Calibri (MS)"/>
                <a:sym typeface="Calibri (MS)"/>
              </a:rPr>
              <a:t>Semen, viruses and bacteria can’t get </a:t>
            </a:r>
          </a:p>
          <a:p>
            <a:pPr algn="ctr">
              <a:lnSpc>
                <a:spcPts val="5823"/>
              </a:lnSpc>
            </a:pPr>
            <a:r>
              <a:rPr lang="en-US" sz="5599" spc="-111">
                <a:solidFill>
                  <a:srgbClr val="000000"/>
                </a:solidFill>
                <a:latin typeface="Calibri (MS)"/>
                <a:ea typeface="Calibri (MS)"/>
                <a:cs typeface="Calibri (MS)"/>
                <a:sym typeface="Calibri (MS)"/>
              </a:rPr>
              <a:t>THROUGH a condom</a:t>
            </a:r>
          </a:p>
          <a:p>
            <a:pPr algn="ctr">
              <a:lnSpc>
                <a:spcPts val="5823"/>
              </a:lnSpc>
            </a:pPr>
            <a:endParaRPr lang="en-US" sz="5599" spc="-111">
              <a:solidFill>
                <a:srgbClr val="000000"/>
              </a:solidFill>
              <a:latin typeface="Calibri (MS)"/>
              <a:ea typeface="Calibri (MS)"/>
              <a:cs typeface="Calibri (MS)"/>
              <a:sym typeface="Calibri (MS)"/>
            </a:endParaRPr>
          </a:p>
          <a:p>
            <a:pPr algn="ctr">
              <a:lnSpc>
                <a:spcPts val="5823"/>
              </a:lnSpc>
              <a:spcBef>
                <a:spcPct val="0"/>
              </a:spcBef>
            </a:pPr>
            <a:endParaRPr lang="en-US" sz="5599" spc="-111">
              <a:solidFill>
                <a:srgbClr val="000000"/>
              </a:solidFill>
              <a:latin typeface="Calibri (MS)"/>
              <a:ea typeface="Calibri (MS)"/>
              <a:cs typeface="Calibri (MS)"/>
              <a:sym typeface="Calibri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8704CACC47FE4099DF5D9FCD6386CC" ma:contentTypeVersion="19" ma:contentTypeDescription="Create a new document." ma:contentTypeScope="" ma:versionID="71ea7b34becbe056279cf03db1dcfab3">
  <xsd:schema xmlns:xsd="http://www.w3.org/2001/XMLSchema" xmlns:xs="http://www.w3.org/2001/XMLSchema" xmlns:p="http://schemas.microsoft.com/office/2006/metadata/properties" xmlns:ns2="664e4f4e-7f5b-480b-b13d-15cd8fe73850" xmlns:ns3="1d329554-cae2-4b18-ad0b-07e5b9404955" targetNamespace="http://schemas.microsoft.com/office/2006/metadata/properties" ma:root="true" ma:fieldsID="07472d60a39d5e5e5665092f117296b9" ns2:_="" ns3:_="">
    <xsd:import namespace="664e4f4e-7f5b-480b-b13d-15cd8fe73850"/>
    <xsd:import namespace="1d329554-cae2-4b18-ad0b-07e5b94049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e4f4e-7f5b-480b-b13d-15cd8fe73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8ebe94-88d2-4bf1-add6-77528dd3493a"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329554-cae2-4b18-ad0b-07e5b940495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c8972e-ffc8-4c79-ba21-26d25a74f90b}" ma:internalName="TaxCatchAll" ma:showField="CatchAllData" ma:web="1d329554-cae2-4b18-ad0b-07e5b9404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d329554-cae2-4b18-ad0b-07e5b9404955" xsi:nil="true"/>
    <lcf76f155ced4ddcb4097134ff3c332f xmlns="664e4f4e-7f5b-480b-b13d-15cd8fe738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68AB54-7DFC-4962-8DD1-FA7779BAEC8E}">
  <ds:schemaRefs>
    <ds:schemaRef ds:uri="http://schemas.microsoft.com/sharepoint/v3/contenttype/forms"/>
  </ds:schemaRefs>
</ds:datastoreItem>
</file>

<file path=customXml/itemProps2.xml><?xml version="1.0" encoding="utf-8"?>
<ds:datastoreItem xmlns:ds="http://schemas.openxmlformats.org/officeDocument/2006/customXml" ds:itemID="{ACDD788B-6452-488A-AFD3-EE730102D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e4f4e-7f5b-480b-b13d-15cd8fe73850"/>
    <ds:schemaRef ds:uri="1d329554-cae2-4b18-ad0b-07e5b94049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9AA471-D6D4-413F-BFDD-136742824E74}">
  <ds:schemaRefs>
    <ds:schemaRef ds:uri="http://schemas.microsoft.com/office/2006/metadata/properties"/>
    <ds:schemaRef ds:uri="http://schemas.microsoft.com/office/infopath/2007/PartnerControls"/>
    <ds:schemaRef ds:uri="1d329554-cae2-4b18-ad0b-07e5b9404955"/>
    <ds:schemaRef ds:uri="664e4f4e-7f5b-480b-b13d-15cd8fe73850"/>
  </ds:schemaRefs>
</ds:datastoreItem>
</file>

<file path=docProps/app.xml><?xml version="1.0" encoding="utf-8"?>
<Properties xmlns="http://schemas.openxmlformats.org/officeDocument/2006/extended-properties" xmlns:vt="http://schemas.openxmlformats.org/officeDocument/2006/docPropsVTypes">
  <TotalTime>20</TotalTime>
  <Words>1419</Words>
  <Application>Microsoft Office PowerPoint</Application>
  <PresentationFormat>Custom</PresentationFormat>
  <Paragraphs>215</Paragraphs>
  <Slides>38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League Spartan</vt:lpstr>
      <vt:lpstr>Calibri (MS)</vt:lpstr>
      <vt:lpstr>Calibri</vt:lpstr>
      <vt:lpstr>Calibri (MS)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Condoms yr 10</dc:title>
  <cp:lastModifiedBy>Alyssa Isaac</cp:lastModifiedBy>
  <cp:revision>7</cp:revision>
  <dcterms:created xsi:type="dcterms:W3CDTF">2006-08-16T00:00:00Z</dcterms:created>
  <dcterms:modified xsi:type="dcterms:W3CDTF">2025-12-17T14:32:03Z</dcterms:modified>
  <dc:identifier>DAGo0oYvP5Q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0x0101000B8704CACC47FE4099DF5D9FCD6386CC</vt:lpwstr>
  </property>
  <property fmtid="{D5CDD505-2E9C-101B-9397-08002B2CF9AE}" pid="3" name="MediaServiceImageTags">
    <vt:lpwstr/>
  </property>
</Properties>
</file>