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4"/>
  </p:notesMasterIdLst>
  <p:sldIdLst>
    <p:sldId id="256" r:id="rId5"/>
    <p:sldId id="298" r:id="rId6"/>
    <p:sldId id="262" r:id="rId7"/>
    <p:sldId id="258" r:id="rId8"/>
    <p:sldId id="265" r:id="rId9"/>
    <p:sldId id="260" r:id="rId10"/>
    <p:sldId id="261"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6" r:id="rId40"/>
    <p:sldId id="297" r:id="rId41"/>
    <p:sldId id="299" r:id="rId42"/>
    <p:sldId id="294" r:id="rId43"/>
  </p:sldIdLst>
  <p:sldSz cx="18288000" cy="10287000"/>
  <p:notesSz cx="6858000" cy="9144000"/>
  <p:embeddedFontLst>
    <p:embeddedFont>
      <p:font typeface="Bobby Jones Soft" panose="020B0604020202020204" charset="0"/>
      <p:regular r:id="rId45"/>
    </p:embeddedFont>
    <p:embeddedFont>
      <p:font typeface="Calibri (MS)" panose="020B0604020202020204" charset="0"/>
      <p:regular r:id="rId46"/>
    </p:embeddedFont>
    <p:embeddedFont>
      <p:font typeface="Calibri (MS) Bold" panose="020B0604020202020204" charset="0"/>
      <p:regular r:id="rId47"/>
      <p:bold r:id="rId48"/>
    </p:embeddedFont>
    <p:embeddedFont>
      <p:font typeface="Calibri (MS) Italics" panose="020B0604020202020204" charset="0"/>
      <p:regular r:id="rId49"/>
      <p:italic r:id="rId50"/>
    </p:embeddedFont>
    <p:embeddedFont>
      <p:font typeface="Canva Sans" panose="020B0604020202020204" charset="0"/>
      <p:regular r:id="rId51"/>
      <p:bold r:id="rId52"/>
      <p:italic r:id="rId53"/>
      <p:boldItalic r:id="rId54"/>
    </p:embeddedFont>
    <p:embeddedFont>
      <p:font typeface="Canva Sans Bold" panose="020B0604020202020204" charset="0"/>
      <p:regular r:id="rId55"/>
      <p:bold r:id="rId56"/>
      <p:italic r:id="rId57"/>
      <p:boldItalic r:id="rId58"/>
    </p:embeddedFont>
    <p:embeddedFont>
      <p:font typeface="Glacial Indifference" panose="020B060402020202020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CC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E76082-E8B8-4307-91CE-74A146FB8452}" v="2" dt="2025-12-12T12:04:01.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77603" autoAdjust="0"/>
  </p:normalViewPr>
  <p:slideViewPr>
    <p:cSldViewPr>
      <p:cViewPr varScale="1">
        <p:scale>
          <a:sx n="54" d="100"/>
          <a:sy n="54" d="100"/>
        </p:scale>
        <p:origin x="76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ssa Isaac" userId="3ae7964d-d2b5-42a3-b882-d9fb709f2af0" providerId="ADAL" clId="{2FB189AD-3EAB-48A6-BBC1-D0C2C6A74715}"/>
    <pc:docChg chg="custSel modSld">
      <pc:chgData name="Alyssa Isaac" userId="3ae7964d-d2b5-42a3-b882-d9fb709f2af0" providerId="ADAL" clId="{2FB189AD-3EAB-48A6-BBC1-D0C2C6A74715}" dt="2025-12-12T12:04:01.212" v="3"/>
      <pc:docMkLst>
        <pc:docMk/>
      </pc:docMkLst>
      <pc:sldChg chg="addSp delSp modSp mod delAnim modAnim">
        <pc:chgData name="Alyssa Isaac" userId="3ae7964d-d2b5-42a3-b882-d9fb709f2af0" providerId="ADAL" clId="{2FB189AD-3EAB-48A6-BBC1-D0C2C6A74715}" dt="2025-12-12T12:03:38.762" v="1"/>
        <pc:sldMkLst>
          <pc:docMk/>
          <pc:sldMk cId="4134484771" sldId="296"/>
        </pc:sldMkLst>
        <pc:picChg chg="add mod">
          <ac:chgData name="Alyssa Isaac" userId="3ae7964d-d2b5-42a3-b882-d9fb709f2af0" providerId="ADAL" clId="{2FB189AD-3EAB-48A6-BBC1-D0C2C6A74715}" dt="2025-12-12T12:03:38.762" v="1"/>
          <ac:picMkLst>
            <pc:docMk/>
            <pc:sldMk cId="4134484771" sldId="296"/>
            <ac:picMk id="3" creationId="{DE5C4813-50B4-D506-58C1-3FCC401DDB70}"/>
          </ac:picMkLst>
        </pc:picChg>
        <pc:picChg chg="del">
          <ac:chgData name="Alyssa Isaac" userId="3ae7964d-d2b5-42a3-b882-d9fb709f2af0" providerId="ADAL" clId="{2FB189AD-3EAB-48A6-BBC1-D0C2C6A74715}" dt="2025-12-12T12:03:26.621" v="0" actId="478"/>
          <ac:picMkLst>
            <pc:docMk/>
            <pc:sldMk cId="4134484771" sldId="296"/>
            <ac:picMk id="7" creationId="{6E9E6680-A639-E18E-E4BB-0A574D714D8E}"/>
          </ac:picMkLst>
        </pc:picChg>
      </pc:sldChg>
      <pc:sldChg chg="addSp delSp modSp mod delAnim modAnim">
        <pc:chgData name="Alyssa Isaac" userId="3ae7964d-d2b5-42a3-b882-d9fb709f2af0" providerId="ADAL" clId="{2FB189AD-3EAB-48A6-BBC1-D0C2C6A74715}" dt="2025-12-12T12:04:01.212" v="3"/>
        <pc:sldMkLst>
          <pc:docMk/>
          <pc:sldMk cId="1698511582" sldId="297"/>
        </pc:sldMkLst>
        <pc:picChg chg="del">
          <ac:chgData name="Alyssa Isaac" userId="3ae7964d-d2b5-42a3-b882-d9fb709f2af0" providerId="ADAL" clId="{2FB189AD-3EAB-48A6-BBC1-D0C2C6A74715}" dt="2025-12-12T12:03:43.618" v="2" actId="478"/>
          <ac:picMkLst>
            <pc:docMk/>
            <pc:sldMk cId="1698511582" sldId="297"/>
            <ac:picMk id="3" creationId="{B3667CDC-0233-BFE7-A69E-60F67A44DC2E}"/>
          </ac:picMkLst>
        </pc:picChg>
        <pc:picChg chg="add mod">
          <ac:chgData name="Alyssa Isaac" userId="3ae7964d-d2b5-42a3-b882-d9fb709f2af0" providerId="ADAL" clId="{2FB189AD-3EAB-48A6-BBC1-D0C2C6A74715}" dt="2025-12-12T12:04:01.212" v="3"/>
          <ac:picMkLst>
            <pc:docMk/>
            <pc:sldMk cId="1698511582" sldId="297"/>
            <ac:picMk id="4" creationId="{B783DAE6-B724-4A4F-F7C4-ECC47786012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note that these are only suggested timings</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737949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teach the students the five forms of abuse and explain that we’re going to look at each one in detail..</a:t>
            </a:r>
          </a:p>
          <a:p>
            <a:endParaRPr lang="en-GB" dirty="0"/>
          </a:p>
          <a:p>
            <a:r>
              <a:rPr lang="en-GB" dirty="0"/>
              <a:t>N.B. the next 11 slides follow the same pattern where we ask students to work in small groups to discuss their behaviours that might be included in each of the five aspects of domestic abuse.</a:t>
            </a: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244698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ask students to briefly discuss the behaviours which are included in the term physical abuse, before confirming these with the next slide.</a:t>
            </a: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425947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ask students to briefly discuss the behaviours which are included in the term economic or financial abuse, before confirming these with the next slide.</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1904679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ask students to briefly discuss the behaviours which are included in the term emotional abuse, before confirming these with the next slide.</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3493870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ask students to briefly discuss the behaviours which are included in the term psychological abuse, before confirming these with the next slide.</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442129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ask students to briefly discuss the behaviours which are included in the term sexual abuse before showing them the next slide.</a:t>
            </a:r>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434624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They now follow five different examples of text messages. Students need to work in small groups to discuss whether this is abuse; what kind of abuse this could be. And if a friend told you they’d receive a message like this, what advice would you give them?</a:t>
            </a:r>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3320214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336636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There are now two films to watch, looking at the same circumstances from two slightly different perspectives. The video, although performed by actors shows an abusive relationship, please warn the students of this and make suitable arrangements for anybody who wishes to leave the room.</a:t>
            </a:r>
          </a:p>
          <a:p>
            <a:endParaRPr lang="en-GB" dirty="0"/>
          </a:p>
          <a:p>
            <a:r>
              <a:rPr lang="en-GB" dirty="0"/>
              <a:t>Both films need to be activated to play, but then are full screen</a:t>
            </a:r>
          </a:p>
          <a:p>
            <a:endParaRPr lang="en-GB" dirty="0"/>
          </a:p>
          <a:p>
            <a:r>
              <a:rPr lang="en-GB" dirty="0"/>
              <a:t>This first film is only 1’ 20” duration and is entitled Abuse in Relationships: would you stop yourself?</a:t>
            </a:r>
          </a:p>
          <a:p>
            <a:endParaRPr lang="en-GB" dirty="0"/>
          </a:p>
          <a:p>
            <a:r>
              <a:rPr lang="en-GB" dirty="0"/>
              <a:t>We recommend watching this first video and then having a class discussion about what students think about how the boy conduct himself (disgracefully and almost certainly illegal). Would he behave any differently if he could see himself?</a:t>
            </a:r>
          </a:p>
          <a:p>
            <a:endParaRPr lang="en-GB" dirty="0"/>
          </a:p>
          <a:p>
            <a:r>
              <a:rPr lang="en-GB" dirty="0"/>
              <a:t>When you are ready, please move onto the second film which shows the same scene but his entitled Abuse in Relationships: can you see it? This questions whether the young woman recognises the level of abuse in her relationship.</a:t>
            </a:r>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4198155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Having discussed the first video, this second video plays the same scene but questions whether the young woman recognises the level of abuse in her relationship.</a:t>
            </a:r>
          </a:p>
          <a:p>
            <a:endParaRPr lang="en-GB" dirty="0"/>
          </a:p>
          <a:p>
            <a:r>
              <a:rPr lang="en-GB" dirty="0"/>
              <a:t>It is important not to ‘victim blame’ but it may be appropriate to discuss questions such as:</a:t>
            </a:r>
          </a:p>
          <a:p>
            <a:endParaRPr lang="en-GB" dirty="0"/>
          </a:p>
          <a:p>
            <a:r>
              <a:rPr lang="en-GB" dirty="0"/>
              <a:t>Do you think this is the first time the young man has behaved like this?</a:t>
            </a:r>
          </a:p>
          <a:p>
            <a:endParaRPr lang="en-GB" dirty="0"/>
          </a:p>
          <a:p>
            <a:r>
              <a:rPr lang="en-GB" dirty="0"/>
              <a:t>What would your advice to the young woman be?</a:t>
            </a:r>
          </a:p>
          <a:p>
            <a:endParaRPr lang="en-GB" dirty="0"/>
          </a:p>
          <a:p>
            <a:r>
              <a:rPr lang="en-GB" dirty="0"/>
              <a:t>What might be some of the reasons she doesn’t want to leave this abusive relationship?</a:t>
            </a:r>
          </a:p>
          <a:p>
            <a:endParaRPr lang="en-GB" dirty="0"/>
          </a:p>
          <a:p>
            <a:r>
              <a:rPr lang="en-GB" dirty="0"/>
              <a:t>If you were a friend of hers, how would you explain to her that this relationship is toxic and his behaviour unacceptable?</a:t>
            </a:r>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3602958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ensure that this slide is displayed when the students come into the room.</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762712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ensure that the students are familiar with the intended learning outcomes for this lesson.</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142163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Explain that you would like the class to create a list of 'agreements' for how everyone will behave and treat one another in the class. Ensure a common understanding. For example:</a:t>
            </a:r>
          </a:p>
          <a:p>
            <a:endParaRPr lang="en-US" dirty="0"/>
          </a:p>
          <a:p>
            <a:r>
              <a:rPr lang="en-US" dirty="0"/>
              <a:t>1. We will treat one another with kindness and respect (listening to each other, speaking one at a time, </a:t>
            </a:r>
            <a:r>
              <a:rPr lang="en-US" dirty="0" err="1"/>
              <a:t>etc</a:t>
            </a:r>
            <a:r>
              <a:rPr lang="en-US" dirty="0"/>
              <a:t>)</a:t>
            </a:r>
          </a:p>
          <a:p>
            <a:r>
              <a:rPr lang="en-US" dirty="0"/>
              <a:t>2. We all have the right to 'pass' on answering a question or participating in an activity that makes us feel uncomfortable.</a:t>
            </a:r>
          </a:p>
          <a:p>
            <a:r>
              <a:rPr lang="en-US" dirty="0"/>
              <a:t>3. We can disagree but will not pass judgments, make fun of, or or put anybody down. 'Challenge the opinion, not the person.'</a:t>
            </a:r>
          </a:p>
          <a:p>
            <a:r>
              <a:rPr lang="en-US" dirty="0"/>
              <a:t>4. Asking questions is encouraged and will be valued by our teacher. We do not ask questions to purposefully embarrass or belittle another.</a:t>
            </a:r>
          </a:p>
          <a:p>
            <a:endParaRPr lang="en-US" dirty="0"/>
          </a:p>
          <a:p>
            <a:r>
              <a:rPr lang="en-US" dirty="0"/>
              <a:t>*Feel free to change the agreements to suit your class, and ask whether there are any others they'd add to the list in order to create a safe, comfortable learning environment.</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860871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take a moment to read through this trigger warning with the students and ensure that if a student does feel distressed, they know that they can leave the room and where they can go to be physically and emotionally safe.</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28081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ask students to discuss in small groups and then, if you wish, share the following definition with them:</a:t>
            </a:r>
          </a:p>
          <a:p>
            <a:endParaRPr lang="en-GB" dirty="0"/>
          </a:p>
          <a:p>
            <a:r>
              <a:rPr lang="en-GB" dirty="0"/>
              <a:t>Domestic abuse is when someone in your family or a close relationship tries to have </a:t>
            </a:r>
            <a:r>
              <a:rPr lang="en-GB" b="1" dirty="0"/>
              <a:t>power and control</a:t>
            </a:r>
            <a:r>
              <a:rPr lang="en-GB" dirty="0"/>
              <a:t> over you.  It's more than just physical hitting; it includes </a:t>
            </a:r>
            <a:r>
              <a:rPr lang="en-GB" b="1" dirty="0"/>
              <a:t>emotional harm</a:t>
            </a:r>
            <a:r>
              <a:rPr lang="en-GB" dirty="0"/>
              <a:t> (like insults or threats), </a:t>
            </a:r>
            <a:r>
              <a:rPr lang="en-GB" b="1" dirty="0"/>
              <a:t>financial control</a:t>
            </a:r>
            <a:r>
              <a:rPr lang="en-GB" dirty="0"/>
              <a:t> (taking your money), and </a:t>
            </a:r>
            <a:r>
              <a:rPr lang="en-GB" b="1" dirty="0"/>
              <a:t>sexual abuse</a:t>
            </a:r>
            <a:r>
              <a:rPr lang="en-GB" dirty="0"/>
              <a:t>. It makes the person being abused feel </a:t>
            </a:r>
            <a:r>
              <a:rPr lang="en-GB" b="1" dirty="0"/>
              <a:t>scared</a:t>
            </a:r>
            <a:r>
              <a:rPr lang="en-GB" dirty="0"/>
              <a:t>, </a:t>
            </a:r>
            <a:r>
              <a:rPr lang="en-GB" b="1" dirty="0"/>
              <a:t>trapped</a:t>
            </a:r>
            <a:r>
              <a:rPr lang="en-GB" dirty="0"/>
              <a:t>, and </a:t>
            </a:r>
            <a:r>
              <a:rPr lang="en-GB" b="1" dirty="0"/>
              <a:t>unsafe</a:t>
            </a:r>
            <a:r>
              <a:rPr lang="en-GB" dirty="0"/>
              <a:t> in their own home. It is </a:t>
            </a:r>
            <a:r>
              <a:rPr lang="en-GB" b="1" dirty="0"/>
              <a:t>never</a:t>
            </a:r>
            <a:r>
              <a:rPr lang="en-GB" dirty="0"/>
              <a:t> the victim's fault, and they deserve to be </a:t>
            </a:r>
            <a:r>
              <a:rPr lang="en-GB" b="1" dirty="0"/>
              <a:t>safe and respected</a:t>
            </a:r>
            <a:r>
              <a:rPr lang="en-GB" dirty="0"/>
              <a:t>.</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646745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briefly explain the difference between domestic abuse and abusive relationships in other settings.</a:t>
            </a: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921123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briefly explain the rationale for why we need to talk about domestic abuse, even though it can be difficult.</a:t>
            </a: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435656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ask the students to discuss, in small groups, the five different types of abuse which are each part of domestic abuse.</a:t>
            </a:r>
          </a:p>
          <a:p>
            <a:endParaRPr lang="en-GB" dirty="0"/>
          </a:p>
          <a:p>
            <a:r>
              <a:rPr lang="en-GB" dirty="0"/>
              <a:t>If they’re not sure, it’s not a problem, we are now going to explain it to them.</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381089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2.svg"/><Relationship Id="rId3" Type="http://schemas.openxmlformats.org/officeDocument/2006/relationships/image" Target="../media/image1.jpeg"/><Relationship Id="rId7" Type="http://schemas.openxmlformats.org/officeDocument/2006/relationships/image" Target="../media/image4.svg"/><Relationship Id="rId12"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50.svg"/><Relationship Id="rId10" Type="http://schemas.openxmlformats.org/officeDocument/2006/relationships/image" Target="../media/image7.png"/><Relationship Id="rId4" Type="http://schemas.openxmlformats.org/officeDocument/2006/relationships/image" Target="../media/image49.png"/><Relationship Id="rId9" Type="http://schemas.openxmlformats.org/officeDocument/2006/relationships/image" Target="../media/image52.sv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1.jpe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2.svg"/><Relationship Id="rId3" Type="http://schemas.openxmlformats.org/officeDocument/2006/relationships/image" Target="../media/image1.jpeg"/><Relationship Id="rId7" Type="http://schemas.openxmlformats.org/officeDocument/2006/relationships/image" Target="../media/image66.svg"/><Relationship Id="rId12"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s>
</file>

<file path=ppt/slides/_rels/slide1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6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6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58.svg"/><Relationship Id="rId3" Type="http://schemas.openxmlformats.org/officeDocument/2006/relationships/image" Target="../media/image1.jpeg"/><Relationship Id="rId7" Type="http://schemas.openxmlformats.org/officeDocument/2006/relationships/image" Target="../media/image74.svg"/><Relationship Id="rId12"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s>
</file>

<file path=ppt/slides/_rels/slide16.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5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57.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54.svg"/><Relationship Id="rId3" Type="http://schemas.openxmlformats.org/officeDocument/2006/relationships/image" Target="../media/image1.jpeg"/><Relationship Id="rId7" Type="http://schemas.openxmlformats.org/officeDocument/2006/relationships/image" Target="../media/image82.svg"/><Relationship Id="rId12"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5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53.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1.jpe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slides/_rels/slide21.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45.png"/><Relationship Id="rId3" Type="http://schemas.openxmlformats.org/officeDocument/2006/relationships/image" Target="../media/image97.png"/><Relationship Id="rId7" Type="http://schemas.openxmlformats.org/officeDocument/2006/relationships/image" Target="../media/image81.png"/><Relationship Id="rId12" Type="http://schemas.openxmlformats.org/officeDocument/2006/relationships/image" Target="../media/image9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0.svg"/><Relationship Id="rId11" Type="http://schemas.openxmlformats.org/officeDocument/2006/relationships/image" Target="../media/image93.png"/><Relationship Id="rId5" Type="http://schemas.openxmlformats.org/officeDocument/2006/relationships/image" Target="../media/image99.png"/><Relationship Id="rId10" Type="http://schemas.openxmlformats.org/officeDocument/2006/relationships/image" Target="../media/image92.svg"/><Relationship Id="rId4" Type="http://schemas.openxmlformats.org/officeDocument/2006/relationships/image" Target="../media/image98.svg"/><Relationship Id="rId9" Type="http://schemas.openxmlformats.org/officeDocument/2006/relationships/image" Target="../media/image91.png"/><Relationship Id="rId14" Type="http://schemas.openxmlformats.org/officeDocument/2006/relationships/image" Target="../media/image46.svg"/></Relationships>
</file>

<file path=ppt/slides/_rels/slide2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56.svg"/><Relationship Id="rId3" Type="http://schemas.openxmlformats.org/officeDocument/2006/relationships/image" Target="../media/image1.jpeg"/><Relationship Id="rId7" Type="http://schemas.openxmlformats.org/officeDocument/2006/relationships/image" Target="../media/image104.svg"/><Relationship Id="rId12"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svg"/></Relationships>
</file>

<file path=ppt/slides/_rels/slide23.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5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4.svg"/><Relationship Id="rId11" Type="http://schemas.openxmlformats.org/officeDocument/2006/relationships/image" Target="../media/image55.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1.jpeg"/><Relationship Id="rId21" Type="http://schemas.openxmlformats.org/officeDocument/2006/relationships/image" Target="../media/image36.svg"/><Relationship Id="rId7" Type="http://schemas.openxmlformats.org/officeDocument/2006/relationships/image" Target="../media/image18.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16.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12.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11.png"/><Relationship Id="rId9" Type="http://schemas.openxmlformats.org/officeDocument/2006/relationships/image" Target="../media/image22.svg"/><Relationship Id="rId1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1.svg"/><Relationship Id="rId4" Type="http://schemas.openxmlformats.org/officeDocument/2006/relationships/image" Target="../media/image110.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svg"/></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1.svg"/></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1.svg"/></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1.svg"/></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7.sv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www.youtube.com/embed/RzDr18UYO18?feature=oembed" TargetMode="External"/><Relationship Id="rId5" Type="http://schemas.openxmlformats.org/officeDocument/2006/relationships/image" Target="../media/image118.jpe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www.youtube.com/embed/r_lWQJPLd-8?feature=oembed" TargetMode="External"/><Relationship Id="rId5" Type="http://schemas.openxmlformats.org/officeDocument/2006/relationships/image" Target="../media/image119.jpe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1.svg"/></Relationships>
</file>

<file path=ppt/slides/_rels/slide39.xml.rels><?xml version="1.0" encoding="UTF-8" standalone="yes"?>
<Relationships xmlns="http://schemas.openxmlformats.org/package/2006/relationships"><Relationship Id="rId8" Type="http://schemas.openxmlformats.org/officeDocument/2006/relationships/hyperlink" Target="https://www.childline.org.uk/get-support/contacting-childline/" TargetMode="External"/><Relationship Id="rId3" Type="http://schemas.openxmlformats.org/officeDocument/2006/relationships/hyperlink" Target="sms:85258&amp;?body=SHOUT" TargetMode="External"/><Relationship Id="rId7" Type="http://schemas.openxmlformats.org/officeDocument/2006/relationships/hyperlink" Target="tel:111"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tel:+44800-068-4141" TargetMode="External"/><Relationship Id="rId5" Type="http://schemas.openxmlformats.org/officeDocument/2006/relationships/hyperlink" Target="https://www.papyrus-uk.org/papyrus-hopeline247/" TargetMode="External"/><Relationship Id="rId10" Type="http://schemas.openxmlformats.org/officeDocument/2006/relationships/hyperlink" Target="tel:+44800-1111" TargetMode="External"/><Relationship Id="rId4" Type="http://schemas.openxmlformats.org/officeDocument/2006/relationships/hyperlink" Target="https://giveusashout.org/get-help/" TargetMode="External"/><Relationship Id="rId9" Type="http://schemas.openxmlformats.org/officeDocument/2006/relationships/hyperlink" Target="https://www.childline.org.uk/get-support/1-2-1-counsellor-cha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26" Type="http://schemas.openxmlformats.org/officeDocument/2006/relationships/image" Target="../media/image32.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image" Target="../media/image1.jpeg"/><Relationship Id="rId16" Type="http://schemas.openxmlformats.org/officeDocument/2006/relationships/image" Target="../media/image22.svg"/><Relationship Id="rId20" Type="http://schemas.openxmlformats.org/officeDocument/2006/relationships/image" Target="../media/image26.svg"/><Relationship Id="rId29"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24" Type="http://schemas.openxmlformats.org/officeDocument/2006/relationships/image" Target="../media/image30.svg"/><Relationship Id="rId32" Type="http://schemas.openxmlformats.org/officeDocument/2006/relationships/image" Target="../media/image38.sv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svg"/><Relationship Id="rId10" Type="http://schemas.openxmlformats.org/officeDocument/2006/relationships/image" Target="../media/image16.sv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28.svg"/><Relationship Id="rId27" Type="http://schemas.openxmlformats.org/officeDocument/2006/relationships/image" Target="../media/image33.png"/><Relationship Id="rId30" Type="http://schemas.openxmlformats.org/officeDocument/2006/relationships/image" Target="../media/image36.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1.jpe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svg"/><Relationship Id="rId31" Type="http://schemas.openxmlformats.org/officeDocument/2006/relationships/image" Target="../media/image36.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1.jpe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notesSlide" Target="../notesSlides/notesSlide6.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svg"/><Relationship Id="rId31" Type="http://schemas.openxmlformats.org/officeDocument/2006/relationships/image" Target="../media/image36.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0.svg"/><Relationship Id="rId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grpSp>
        <p:nvGrpSpPr>
          <p:cNvPr id="3" name="Group 3"/>
          <p:cNvGrpSpPr/>
          <p:nvPr/>
        </p:nvGrpSpPr>
        <p:grpSpPr>
          <a:xfrm>
            <a:off x="10051883" y="128923"/>
            <a:ext cx="8079205" cy="3807995"/>
            <a:chOff x="0" y="0"/>
            <a:chExt cx="2127857" cy="1002929"/>
          </a:xfrm>
        </p:grpSpPr>
        <p:sp>
          <p:nvSpPr>
            <p:cNvPr id="4" name="Freeform 4"/>
            <p:cNvSpPr/>
            <p:nvPr/>
          </p:nvSpPr>
          <p:spPr>
            <a:xfrm>
              <a:off x="0" y="0"/>
              <a:ext cx="2127857" cy="1002929"/>
            </a:xfrm>
            <a:custGeom>
              <a:avLst/>
              <a:gdLst/>
              <a:ahLst/>
              <a:cxnLst/>
              <a:rect l="l" t="t" r="r" b="b"/>
              <a:pathLst>
                <a:path w="2127857" h="1002929">
                  <a:moveTo>
                    <a:pt x="0" y="0"/>
                  </a:moveTo>
                  <a:lnTo>
                    <a:pt x="2127857" y="0"/>
                  </a:lnTo>
                  <a:lnTo>
                    <a:pt x="2127857" y="1002929"/>
                  </a:lnTo>
                  <a:lnTo>
                    <a:pt x="0" y="1002929"/>
                  </a:lnTo>
                  <a:close/>
                </a:path>
              </a:pathLst>
            </a:custGeom>
            <a:solidFill>
              <a:srgbClr val="000000">
                <a:alpha val="0"/>
              </a:srgbClr>
            </a:solidFill>
            <a:ln w="38100" cap="sq">
              <a:solidFill>
                <a:srgbClr val="000000"/>
              </a:solidFill>
              <a:prstDash val="solid"/>
              <a:miter/>
            </a:ln>
          </p:spPr>
          <p:txBody>
            <a:bodyPr/>
            <a:lstStyle/>
            <a:p>
              <a:endParaRPr lang="en-GB"/>
            </a:p>
          </p:txBody>
        </p:sp>
        <p:sp>
          <p:nvSpPr>
            <p:cNvPr id="5" name="TextBox 5"/>
            <p:cNvSpPr txBox="1"/>
            <p:nvPr/>
          </p:nvSpPr>
          <p:spPr>
            <a:xfrm>
              <a:off x="0" y="-38100"/>
              <a:ext cx="2127857" cy="1041029"/>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6135502" y="632650"/>
            <a:ext cx="17434759" cy="820675"/>
          </a:xfrm>
          <a:prstGeom prst="rect">
            <a:avLst/>
          </a:prstGeom>
        </p:spPr>
        <p:txBody>
          <a:bodyPr lIns="0" tIns="0" rIns="0" bIns="0" rtlCol="0" anchor="t">
            <a:spAutoFit/>
          </a:bodyPr>
          <a:lstStyle/>
          <a:p>
            <a:pPr algn="ctr">
              <a:lnSpc>
                <a:spcPts val="5208"/>
              </a:lnSpc>
            </a:pPr>
            <a:r>
              <a:rPr lang="en-US" sz="5600" spc="-112">
                <a:solidFill>
                  <a:srgbClr val="2B2B2B"/>
                </a:solidFill>
                <a:latin typeface="Calibri (MS)"/>
                <a:ea typeface="Calibri (MS)"/>
                <a:cs typeface="Calibri (MS)"/>
                <a:sym typeface="Calibri (MS)"/>
              </a:rPr>
              <a:t>Teachers slide</a:t>
            </a:r>
          </a:p>
        </p:txBody>
      </p:sp>
      <p:sp>
        <p:nvSpPr>
          <p:cNvPr id="7" name="TextBox 7"/>
          <p:cNvSpPr txBox="1"/>
          <p:nvPr/>
        </p:nvSpPr>
        <p:spPr>
          <a:xfrm>
            <a:off x="491375" y="4097226"/>
            <a:ext cx="17133800" cy="6300507"/>
          </a:xfrm>
          <a:prstGeom prst="rect">
            <a:avLst/>
          </a:prstGeom>
        </p:spPr>
        <p:txBody>
          <a:bodyPr lIns="0" tIns="0" rIns="0" bIns="0" rtlCol="0" anchor="t">
            <a:spAutoFit/>
          </a:bodyPr>
          <a:lstStyle/>
          <a:p>
            <a:pPr algn="l">
              <a:lnSpc>
                <a:spcPts val="3071"/>
              </a:lnSpc>
            </a:pPr>
            <a:endParaRPr lang="en-US" sz="2953" spc="-59" dirty="0">
              <a:solidFill>
                <a:srgbClr val="2B2B2B"/>
              </a:solidFill>
              <a:latin typeface="Calibri (MS)"/>
              <a:ea typeface="Calibri (MS)"/>
              <a:cs typeface="Calibri (MS)"/>
              <a:sym typeface="Calibri (MS)"/>
            </a:endParaRPr>
          </a:p>
          <a:p>
            <a:pPr marL="637540" lvl="1" indent="-318770" algn="l">
              <a:lnSpc>
                <a:spcPts val="3071"/>
              </a:lnSpc>
              <a:buFont typeface="Arial"/>
              <a:buChar char="•"/>
            </a:pPr>
            <a:r>
              <a:rPr lang="en-US" sz="2950" spc="-59">
                <a:solidFill>
                  <a:srgbClr val="2B2B2B"/>
                </a:solidFill>
                <a:latin typeface="Calibri (MS)"/>
                <a:ea typeface="Calibri (MS)"/>
                <a:cs typeface="Calibri (MS)"/>
                <a:sym typeface="Calibri (MS)"/>
              </a:rPr>
              <a:t>It is crucial to prioritise</a:t>
            </a:r>
            <a:r>
              <a:rPr lang="en-US" sz="2950" b="1" spc="-59" dirty="0">
                <a:solidFill>
                  <a:srgbClr val="2B2B2B"/>
                </a:solidFill>
                <a:latin typeface="Calibri (MS) Bold"/>
                <a:ea typeface="Calibri (MS) Bold"/>
                <a:cs typeface="Calibri (MS) Bold"/>
                <a:sym typeface="Calibri (MS) Bold"/>
              </a:rPr>
              <a:t> your</a:t>
            </a:r>
            <a:r>
              <a:rPr lang="en-US" sz="2950" spc="-59" dirty="0">
                <a:solidFill>
                  <a:srgbClr val="2B2B2B"/>
                </a:solidFill>
                <a:latin typeface="Calibri (MS)"/>
                <a:ea typeface="Calibri (MS)"/>
                <a:cs typeface="Calibri (MS)"/>
                <a:sym typeface="Calibri (MS)"/>
              </a:rPr>
              <a:t> emotional well-being and take care of yourself throughout this session as well as your </a:t>
            </a:r>
            <a:r>
              <a:rPr lang="en-US" sz="2950" spc="-59">
                <a:solidFill>
                  <a:srgbClr val="2B2B2B"/>
                </a:solidFill>
                <a:latin typeface="Calibri (MS)"/>
                <a:ea typeface="Calibri (MS)"/>
                <a:cs typeface="Calibri (MS)"/>
                <a:sym typeface="Calibri (MS)"/>
              </a:rPr>
              <a:t>students. </a:t>
            </a:r>
            <a:endParaRPr lang="en-US" sz="2950" spc="-59">
              <a:solidFill>
                <a:srgbClr val="2B2B2B"/>
              </a:solidFill>
              <a:latin typeface="Calibri (MS)"/>
              <a:ea typeface="Calibri (MS)"/>
              <a:cs typeface="Calibri (MS)"/>
            </a:endParaRPr>
          </a:p>
          <a:p>
            <a:pPr marL="637567" lvl="1" indent="-318783" algn="l">
              <a:lnSpc>
                <a:spcPts val="3071"/>
              </a:lnSpc>
              <a:buFont typeface="Arial"/>
              <a:buChar char="•"/>
            </a:pPr>
            <a:endParaRPr lang="en-US" sz="1200" spc="-59" dirty="0">
              <a:solidFill>
                <a:srgbClr val="2B2B2B"/>
              </a:solidFill>
              <a:latin typeface="Calibri (MS)"/>
              <a:ea typeface="Calibri (MS)"/>
              <a:cs typeface="Calibri (MS)"/>
              <a:sym typeface="Calibri (MS)"/>
            </a:endParaRPr>
          </a:p>
          <a:p>
            <a:pPr marL="637567" lvl="1" indent="-318783" algn="l">
              <a:lnSpc>
                <a:spcPts val="3071"/>
              </a:lnSpc>
              <a:buFont typeface="Arial"/>
              <a:buChar char="•"/>
            </a:pPr>
            <a:r>
              <a:rPr lang="en-US" sz="2953" spc="-59" dirty="0">
                <a:solidFill>
                  <a:srgbClr val="2B2B2B"/>
                </a:solidFill>
                <a:latin typeface="Calibri (MS)"/>
                <a:ea typeface="Calibri (MS)"/>
                <a:cs typeface="Calibri (MS)"/>
                <a:sym typeface="Calibri (MS)"/>
              </a:rPr>
              <a:t>Before you begin this session, take a deep breath and check in with your own emotions. Do you have anything bubbling under the surface that might make this a difficult lesson for you? </a:t>
            </a:r>
          </a:p>
          <a:p>
            <a:pPr algn="l">
              <a:lnSpc>
                <a:spcPts val="3071"/>
              </a:lnSpc>
            </a:pPr>
            <a:endParaRPr lang="en-US" sz="2953" spc="-59" dirty="0">
              <a:solidFill>
                <a:srgbClr val="2B2B2B"/>
              </a:solidFill>
              <a:latin typeface="Calibri (MS)"/>
              <a:ea typeface="Calibri (MS)"/>
              <a:cs typeface="Calibri (MS)"/>
              <a:sym typeface="Calibri (MS)"/>
            </a:endParaRPr>
          </a:p>
          <a:p>
            <a:pPr marL="637567" lvl="1" indent="-318783" algn="l">
              <a:lnSpc>
                <a:spcPts val="3071"/>
              </a:lnSpc>
              <a:buFont typeface="Arial"/>
              <a:buChar char="•"/>
            </a:pPr>
            <a:r>
              <a:rPr lang="en-US" sz="2953" spc="-59" dirty="0">
                <a:solidFill>
                  <a:srgbClr val="2B2B2B"/>
                </a:solidFill>
                <a:latin typeface="Calibri (MS)"/>
                <a:ea typeface="Calibri (MS)"/>
                <a:cs typeface="Calibri (MS)"/>
                <a:sym typeface="Calibri (MS)"/>
              </a:rPr>
              <a:t>Remember that you need to be a safe adult for your students, to potentially hear uncomfortable opinions, facts and potential safeguarding disclosures. If you think you are not able to do this, seek help and advice before the session begins. There is no shame in asking someone else to teach this lesson on your behalf, your emotional well being is important.</a:t>
            </a:r>
          </a:p>
          <a:p>
            <a:pPr marL="637567" lvl="1" indent="-318783" algn="l">
              <a:lnSpc>
                <a:spcPts val="3071"/>
              </a:lnSpc>
              <a:buFont typeface="Arial"/>
              <a:buChar char="•"/>
            </a:pPr>
            <a:endParaRPr lang="en-US" sz="2953" spc="-59" dirty="0">
              <a:solidFill>
                <a:srgbClr val="2B2B2B"/>
              </a:solidFill>
              <a:latin typeface="Calibri (MS)"/>
              <a:ea typeface="Calibri (MS)"/>
              <a:cs typeface="Calibri (MS)"/>
              <a:sym typeface="Calibri (MS)"/>
            </a:endParaRPr>
          </a:p>
          <a:p>
            <a:pPr marL="637567" lvl="1" indent="-318783" algn="l">
              <a:lnSpc>
                <a:spcPts val="3071"/>
              </a:lnSpc>
              <a:buFont typeface="Arial"/>
              <a:buChar char="•"/>
            </a:pPr>
            <a:r>
              <a:rPr lang="en-US" sz="2953" spc="-59" dirty="0">
                <a:solidFill>
                  <a:srgbClr val="2B2B2B"/>
                </a:solidFill>
                <a:highlight>
                  <a:srgbClr val="FFFF00"/>
                </a:highlight>
                <a:latin typeface="Calibri (MS)"/>
                <a:ea typeface="Calibri (MS)"/>
                <a:cs typeface="Calibri (MS)"/>
                <a:sym typeface="Calibri (MS)"/>
              </a:rPr>
              <a:t>We know that some students will live in homes with abusive relationships and may experience domestic abuse. Please ensure a safe place where students can go for support if they become distressed.</a:t>
            </a:r>
          </a:p>
          <a:p>
            <a:pPr algn="ctr">
              <a:lnSpc>
                <a:spcPts val="5732"/>
              </a:lnSpc>
              <a:spcBef>
                <a:spcPct val="0"/>
              </a:spcBef>
            </a:pPr>
            <a:r>
              <a:rPr lang="en-US" sz="5512" spc="-110" dirty="0">
                <a:solidFill>
                  <a:srgbClr val="2B2B2B"/>
                </a:solidFill>
                <a:latin typeface="Calibri (MS)"/>
                <a:ea typeface="Calibri (MS)"/>
                <a:cs typeface="Calibri (MS)"/>
                <a:sym typeface="Calibri (MS)"/>
              </a:rPr>
              <a:t> </a:t>
            </a:r>
          </a:p>
        </p:txBody>
      </p:sp>
      <p:sp>
        <p:nvSpPr>
          <p:cNvPr id="8" name="TextBox 8"/>
          <p:cNvSpPr txBox="1"/>
          <p:nvPr/>
        </p:nvSpPr>
        <p:spPr>
          <a:xfrm>
            <a:off x="10383253" y="480250"/>
            <a:ext cx="5582653" cy="3248023"/>
          </a:xfrm>
          <a:prstGeom prst="rect">
            <a:avLst/>
          </a:prstGeom>
        </p:spPr>
        <p:txBody>
          <a:bodyPr lIns="0" tIns="0" rIns="0" bIns="0" rtlCol="0" anchor="t">
            <a:spAutoFit/>
          </a:bodyPr>
          <a:lstStyle/>
          <a:p>
            <a:pPr algn="ctr">
              <a:lnSpc>
                <a:spcPts val="4200"/>
              </a:lnSpc>
              <a:spcBef>
                <a:spcPct val="0"/>
              </a:spcBef>
            </a:pPr>
            <a:r>
              <a:rPr lang="en-US" sz="3000" spc="-60">
                <a:solidFill>
                  <a:srgbClr val="2B2B2B"/>
                </a:solidFill>
                <a:latin typeface="Calibri (MS)"/>
                <a:ea typeface="Calibri (MS)"/>
                <a:cs typeface="Calibri (MS)"/>
                <a:sym typeface="Calibri (MS)"/>
              </a:rPr>
              <a:t>This lesson was created by Hannah Grove. If you wish to use it in any context other than the one intended, please seek permission beforehand. Thank you!</a:t>
            </a:r>
          </a:p>
          <a:p>
            <a:pPr algn="ctr">
              <a:lnSpc>
                <a:spcPts val="4200"/>
              </a:lnSpc>
              <a:spcBef>
                <a:spcPct val="0"/>
              </a:spcBef>
            </a:pPr>
            <a:r>
              <a:rPr lang="en-US" sz="3000" spc="-60">
                <a:solidFill>
                  <a:srgbClr val="2B2B2B"/>
                </a:solidFill>
                <a:latin typeface="Calibri (MS)"/>
                <a:ea typeface="Calibri (MS)"/>
                <a:cs typeface="Calibri (MS)"/>
                <a:sym typeface="Calibri (MS)"/>
              </a:rPr>
              <a:t>www.hannahpants.com</a:t>
            </a:r>
          </a:p>
        </p:txBody>
      </p:sp>
      <p:sp>
        <p:nvSpPr>
          <p:cNvPr id="9" name="Freeform 9"/>
          <p:cNvSpPr/>
          <p:nvPr/>
        </p:nvSpPr>
        <p:spPr>
          <a:xfrm>
            <a:off x="16211249" y="604075"/>
            <a:ext cx="1600500" cy="1431342"/>
          </a:xfrm>
          <a:custGeom>
            <a:avLst/>
            <a:gdLst/>
            <a:ahLst/>
            <a:cxnLst/>
            <a:rect l="l" t="t" r="r" b="b"/>
            <a:pathLst>
              <a:path w="1600500" h="1431342">
                <a:moveTo>
                  <a:pt x="0" y="0"/>
                </a:moveTo>
                <a:lnTo>
                  <a:pt x="1600500" y="0"/>
                </a:lnTo>
                <a:lnTo>
                  <a:pt x="1600500" y="1431342"/>
                </a:lnTo>
                <a:lnTo>
                  <a:pt x="0" y="1431342"/>
                </a:lnTo>
                <a:lnTo>
                  <a:pt x="0" y="0"/>
                </a:lnTo>
                <a:close/>
              </a:path>
            </a:pathLst>
          </a:custGeom>
          <a:blipFill>
            <a:blip r:embed="rId3"/>
            <a:stretch>
              <a:fillRect l="-112848" t="-60800" r="-113390" b="-57163"/>
            </a:stretch>
          </a:blipFill>
        </p:spPr>
        <p:txBody>
          <a:bodyPr/>
          <a:lstStyle/>
          <a:p>
            <a:endParaRPr lang="en-GB"/>
          </a:p>
        </p:txBody>
      </p:sp>
      <p:sp>
        <p:nvSpPr>
          <p:cNvPr id="10" name="TextBox 9">
            <a:extLst>
              <a:ext uri="{FF2B5EF4-FFF2-40B4-BE49-F238E27FC236}">
                <a16:creationId xmlns:a16="http://schemas.microsoft.com/office/drawing/2014/main" id="{5FDFA3D5-7C25-E15C-71B2-3A620766D5D6}"/>
              </a:ext>
            </a:extLst>
          </p:cNvPr>
          <p:cNvSpPr txBox="1"/>
          <p:nvPr/>
        </p:nvSpPr>
        <p:spPr>
          <a:xfrm>
            <a:off x="838200" y="1453325"/>
            <a:ext cx="8882228" cy="2754600"/>
          </a:xfrm>
          <a:prstGeom prst="rect">
            <a:avLst/>
          </a:prstGeom>
          <a:noFill/>
        </p:spPr>
        <p:txBody>
          <a:bodyPr wrap="square" rtlCol="0">
            <a:spAutoFit/>
          </a:bodyPr>
          <a:lstStyle/>
          <a:p>
            <a:pPr>
              <a:lnSpc>
                <a:spcPts val="3071"/>
              </a:lnSpc>
            </a:pPr>
            <a:r>
              <a:rPr lang="en-US" sz="2800" spc="-59" dirty="0">
                <a:solidFill>
                  <a:srgbClr val="2B2B2B"/>
                </a:solidFill>
                <a:latin typeface="Calibri (MS)"/>
                <a:ea typeface="Calibri (MS)"/>
                <a:cs typeface="Calibri (MS)"/>
                <a:sym typeface="Calibri (MS)"/>
              </a:rPr>
              <a:t>This lesson is about Abusive Relationships:</a:t>
            </a:r>
          </a:p>
          <a:p>
            <a:pPr>
              <a:lnSpc>
                <a:spcPts val="3071"/>
              </a:lnSpc>
            </a:pPr>
            <a:endParaRPr lang="en-US" sz="1400" spc="-59" dirty="0">
              <a:solidFill>
                <a:srgbClr val="2B2B2B"/>
              </a:solidFill>
              <a:latin typeface="Calibri (MS)"/>
              <a:ea typeface="Calibri (MS)"/>
              <a:cs typeface="Calibri (MS)"/>
              <a:sym typeface="Calibri (MS)"/>
            </a:endParaRPr>
          </a:p>
          <a:p>
            <a:pPr>
              <a:lnSpc>
                <a:spcPts val="3071"/>
              </a:lnSpc>
            </a:pPr>
            <a:r>
              <a:rPr lang="en-US" sz="2800" spc="-59" dirty="0">
                <a:solidFill>
                  <a:srgbClr val="2B2B2B"/>
                </a:solidFill>
                <a:latin typeface="Calibri (MS)"/>
                <a:ea typeface="Calibri (MS)"/>
                <a:cs typeface="Calibri (MS)"/>
                <a:sym typeface="Calibri (MS)"/>
              </a:rPr>
              <a:t>We will be looking at the early signs of abusive relationships, how to spot them, what impact they have, and how to seek help and advise if someone finds themselves (or someone they know) in an abusive situation. </a:t>
            </a:r>
          </a:p>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a:off x="914400" y="836121"/>
            <a:ext cx="17145000" cy="8614759"/>
          </a:xfrm>
          <a:custGeom>
            <a:avLst/>
            <a:gdLst/>
            <a:ahLst/>
            <a:cxnLst/>
            <a:rect l="l" t="t" r="r" b="b"/>
            <a:pathLst>
              <a:path w="12149019" h="8614759">
                <a:moveTo>
                  <a:pt x="0" y="0"/>
                </a:moveTo>
                <a:lnTo>
                  <a:pt x="12149019" y="0"/>
                </a:lnTo>
                <a:lnTo>
                  <a:pt x="12149019" y="8614758"/>
                </a:lnTo>
                <a:lnTo>
                  <a:pt x="0" y="8614758"/>
                </a:lnTo>
                <a:lnTo>
                  <a:pt x="0" y="0"/>
                </a:lnTo>
                <a:close/>
              </a:path>
            </a:pathLst>
          </a:custGeom>
          <a:blipFill>
            <a:blip r:embed="rId4">
              <a:alphaModFix amt="59000"/>
              <a:extLst>
                <a:ext uri="{96DAC541-7B7A-43D3-8B79-37D633B846F1}">
                  <asvg:svgBlip xmlns:asvg="http://schemas.microsoft.com/office/drawing/2016/SVG/main" r:embed="rId5"/>
                </a:ext>
              </a:extLst>
            </a:blip>
            <a:stretch>
              <a:fillRect/>
            </a:stretch>
          </a:blipFill>
          <a:ln cap="sq">
            <a:noFill/>
            <a:prstDash val="solid"/>
            <a:miter/>
          </a:ln>
        </p:spPr>
        <p:txBody>
          <a:bodyPr/>
          <a:lstStyle/>
          <a:p>
            <a:pPr>
              <a:lnSpc>
                <a:spcPts val="6664"/>
              </a:lnSpc>
            </a:pPr>
            <a:r>
              <a:rPr lang="en-US" sz="4900" b="1" spc="-98" dirty="0">
                <a:solidFill>
                  <a:srgbClr val="2B2B2B"/>
                </a:solidFill>
                <a:latin typeface="Calibri (MS)"/>
                <a:cs typeface="Calibri (MS)"/>
                <a:sym typeface="Calibri (MS)"/>
              </a:rPr>
              <a:t>Talking about domestic abuse, might feel like a difficult conversation</a:t>
            </a:r>
            <a:r>
              <a:rPr lang="en-US" spc="-98" dirty="0">
                <a:solidFill>
                  <a:srgbClr val="2B2B2B"/>
                </a:solidFill>
                <a:latin typeface="Calibri (MS)"/>
                <a:ea typeface="Calibri (MS)"/>
                <a:cs typeface="Calibri (MS)"/>
                <a:sym typeface="Calibri (MS)"/>
              </a:rPr>
              <a:t>. </a:t>
            </a:r>
          </a:p>
        </p:txBody>
      </p:sp>
      <p:sp>
        <p:nvSpPr>
          <p:cNvPr id="4" name="TextBox 4"/>
          <p:cNvSpPr txBox="1"/>
          <p:nvPr/>
        </p:nvSpPr>
        <p:spPr>
          <a:xfrm>
            <a:off x="1295400" y="2476500"/>
            <a:ext cx="15392399" cy="3539495"/>
          </a:xfrm>
          <a:prstGeom prst="rect">
            <a:avLst/>
          </a:prstGeom>
        </p:spPr>
        <p:txBody>
          <a:bodyPr wrap="square" lIns="0" tIns="0" rIns="0" bIns="0" rtlCol="0" anchor="t">
            <a:spAutoFit/>
          </a:bodyPr>
          <a:lstStyle/>
          <a:p>
            <a:pPr>
              <a:lnSpc>
                <a:spcPts val="6664"/>
              </a:lnSpc>
            </a:pPr>
            <a:r>
              <a:rPr lang="en-US" sz="5400" spc="-98" dirty="0">
                <a:solidFill>
                  <a:srgbClr val="2B2B2B"/>
                </a:solidFill>
                <a:latin typeface="Calibri (MS)"/>
                <a:ea typeface="Calibri (MS)"/>
                <a:cs typeface="Calibri (MS)"/>
                <a:sym typeface="Calibri (MS)"/>
              </a:rPr>
              <a:t>But it’s really important to know about so that you can: </a:t>
            </a:r>
          </a:p>
          <a:p>
            <a:pPr>
              <a:lnSpc>
                <a:spcPts val="6664"/>
              </a:lnSpc>
            </a:pPr>
            <a:endParaRPr lang="en-US" sz="5400" spc="-98" dirty="0">
              <a:solidFill>
                <a:srgbClr val="2B2B2B"/>
              </a:solidFill>
              <a:latin typeface="Calibri (MS)"/>
              <a:ea typeface="Calibri (MS)"/>
              <a:cs typeface="Calibri (MS)"/>
              <a:sym typeface="Calibri (MS)"/>
            </a:endParaRPr>
          </a:p>
          <a:p>
            <a:pPr marL="1165858" lvl="1" indent="-582929" algn="l">
              <a:lnSpc>
                <a:spcPts val="7343"/>
              </a:lnSpc>
              <a:buFont typeface="Arial"/>
              <a:buChar char="•"/>
            </a:pPr>
            <a:r>
              <a:rPr lang="en-US" sz="5400" spc="-107" dirty="0">
                <a:solidFill>
                  <a:srgbClr val="2B2B2B"/>
                </a:solidFill>
                <a:latin typeface="Calibri (MS)"/>
                <a:ea typeface="Calibri (MS)"/>
                <a:cs typeface="Calibri (MS)"/>
                <a:sym typeface="Calibri (MS)"/>
              </a:rPr>
              <a:t>Spot the early signs of abuse in a relationship </a:t>
            </a:r>
          </a:p>
          <a:p>
            <a:pPr marL="1165858" lvl="1" indent="-582929" algn="l">
              <a:lnSpc>
                <a:spcPts val="7343"/>
              </a:lnSpc>
              <a:buFont typeface="Arial"/>
              <a:buChar char="•"/>
            </a:pPr>
            <a:r>
              <a:rPr lang="en-US" sz="5400" spc="-107" dirty="0">
                <a:solidFill>
                  <a:srgbClr val="2B2B2B"/>
                </a:solidFill>
                <a:latin typeface="Calibri (MS)"/>
                <a:ea typeface="Calibri (MS)"/>
                <a:cs typeface="Calibri (MS)"/>
                <a:sym typeface="Calibri (MS)"/>
              </a:rPr>
              <a:t>Keep yourself and others safe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dirty="0"/>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5" name="Freeform 5"/>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17259300" y="574405"/>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GB"/>
          </a:p>
        </p:txBody>
      </p:sp>
      <p:sp>
        <p:nvSpPr>
          <p:cNvPr id="7" name="TextBox 7"/>
          <p:cNvSpPr txBox="1"/>
          <p:nvPr/>
        </p:nvSpPr>
        <p:spPr>
          <a:xfrm>
            <a:off x="838200" y="1625879"/>
            <a:ext cx="14859000" cy="2234971"/>
          </a:xfrm>
          <a:prstGeom prst="rect">
            <a:avLst/>
          </a:prstGeom>
        </p:spPr>
        <p:txBody>
          <a:bodyPr wrap="square" lIns="0" tIns="0" rIns="0" bIns="0" rtlCol="0" anchor="t">
            <a:spAutoFit/>
          </a:bodyPr>
          <a:lstStyle/>
          <a:p>
            <a:pPr>
              <a:lnSpc>
                <a:spcPts val="5823"/>
              </a:lnSpc>
            </a:pPr>
            <a:r>
              <a:rPr lang="en-US" sz="5599" spc="-111" dirty="0">
                <a:solidFill>
                  <a:srgbClr val="000000"/>
                </a:solidFill>
                <a:latin typeface="Calibri (MS)"/>
                <a:ea typeface="Calibri (MS)"/>
                <a:cs typeface="Calibri (MS)"/>
                <a:sym typeface="Calibri (MS)"/>
              </a:rPr>
              <a:t>According to the law, there are FIVE different types of abuse which are </a:t>
            </a:r>
            <a:r>
              <a:rPr lang="en-US" sz="5599" spc="-111" dirty="0" err="1">
                <a:solidFill>
                  <a:srgbClr val="000000"/>
                </a:solidFill>
                <a:latin typeface="Calibri (MS)"/>
                <a:ea typeface="Calibri (MS)"/>
                <a:cs typeface="Calibri (MS)"/>
                <a:sym typeface="Calibri (MS)"/>
              </a:rPr>
              <a:t>recognised</a:t>
            </a:r>
            <a:r>
              <a:rPr lang="en-US" sz="5599" spc="-111" dirty="0">
                <a:solidFill>
                  <a:srgbClr val="000000"/>
                </a:solidFill>
                <a:latin typeface="Calibri (MS)"/>
                <a:ea typeface="Calibri (MS)"/>
                <a:cs typeface="Calibri (MS)"/>
                <a:sym typeface="Calibri (MS)"/>
              </a:rPr>
              <a:t> under the Domestic Abuse Act 2020. </a:t>
            </a:r>
          </a:p>
        </p:txBody>
      </p:sp>
      <p:sp>
        <p:nvSpPr>
          <p:cNvPr id="8" name="TextBox 8"/>
          <p:cNvSpPr txBox="1"/>
          <p:nvPr/>
        </p:nvSpPr>
        <p:spPr>
          <a:xfrm>
            <a:off x="25110" y="3936821"/>
            <a:ext cx="9118890" cy="747384"/>
          </a:xfrm>
          <a:prstGeom prst="rect">
            <a:avLst/>
          </a:prstGeom>
        </p:spPr>
        <p:txBody>
          <a:bodyPr wrap="square" lIns="0" tIns="0" rIns="0" bIns="0" rtlCol="0" anchor="t">
            <a:spAutoFit/>
          </a:bodyPr>
          <a:lstStyle/>
          <a:p>
            <a:pPr algn="ctr">
              <a:lnSpc>
                <a:spcPts val="5823"/>
              </a:lnSpc>
              <a:spcBef>
                <a:spcPct val="0"/>
              </a:spcBef>
            </a:pPr>
            <a:r>
              <a:rPr lang="en-US" sz="5599" spc="-111" dirty="0">
                <a:solidFill>
                  <a:srgbClr val="000000"/>
                </a:solidFill>
                <a:latin typeface="Calibri (MS)"/>
                <a:ea typeface="Calibri (MS)"/>
                <a:cs typeface="Calibri (MS)"/>
                <a:sym typeface="Calibri (MS)"/>
              </a:rPr>
              <a:t>Which ones can you name? </a:t>
            </a:r>
          </a:p>
        </p:txBody>
      </p:sp>
      <p:sp>
        <p:nvSpPr>
          <p:cNvPr id="9" name="TextBox 9"/>
          <p:cNvSpPr txBox="1"/>
          <p:nvPr/>
        </p:nvSpPr>
        <p:spPr>
          <a:xfrm>
            <a:off x="575906" y="4898774"/>
            <a:ext cx="4962750" cy="4799965"/>
          </a:xfrm>
          <a:prstGeom prst="rect">
            <a:avLst/>
          </a:prstGeom>
        </p:spPr>
        <p:txBody>
          <a:bodyPr lIns="0" tIns="0" rIns="0" bIns="0" rtlCol="0" anchor="t">
            <a:spAutoFit/>
          </a:bodyPr>
          <a:lstStyle/>
          <a:p>
            <a:pPr algn="ctr">
              <a:lnSpc>
                <a:spcPts val="7279"/>
              </a:lnSpc>
            </a:pPr>
            <a:r>
              <a:rPr lang="en-US" sz="6999" spc="-139" dirty="0">
                <a:solidFill>
                  <a:srgbClr val="000000"/>
                </a:solidFill>
                <a:latin typeface="Calibri (MS)"/>
                <a:ea typeface="Calibri (MS)"/>
                <a:cs typeface="Calibri (MS)"/>
                <a:sym typeface="Calibri (MS)"/>
              </a:rPr>
              <a:t>1.</a:t>
            </a:r>
          </a:p>
          <a:p>
            <a:pPr algn="ctr">
              <a:lnSpc>
                <a:spcPts val="7279"/>
              </a:lnSpc>
            </a:pPr>
            <a:r>
              <a:rPr lang="en-US" sz="6999" spc="-139" dirty="0">
                <a:solidFill>
                  <a:srgbClr val="000000"/>
                </a:solidFill>
                <a:latin typeface="Calibri (MS)"/>
                <a:ea typeface="Calibri (MS)"/>
                <a:cs typeface="Calibri (MS)"/>
                <a:sym typeface="Calibri (MS)"/>
              </a:rPr>
              <a:t>2.</a:t>
            </a:r>
          </a:p>
          <a:p>
            <a:pPr algn="ctr">
              <a:lnSpc>
                <a:spcPts val="7279"/>
              </a:lnSpc>
            </a:pPr>
            <a:r>
              <a:rPr lang="en-US" sz="6999" spc="-139" dirty="0">
                <a:solidFill>
                  <a:srgbClr val="000000"/>
                </a:solidFill>
                <a:latin typeface="Calibri (MS)"/>
                <a:ea typeface="Calibri (MS)"/>
                <a:cs typeface="Calibri (MS)"/>
                <a:sym typeface="Calibri (MS)"/>
              </a:rPr>
              <a:t>3.</a:t>
            </a:r>
          </a:p>
          <a:p>
            <a:pPr algn="ctr">
              <a:lnSpc>
                <a:spcPts val="7279"/>
              </a:lnSpc>
            </a:pPr>
            <a:r>
              <a:rPr lang="en-US" sz="6999" spc="-139" dirty="0">
                <a:solidFill>
                  <a:srgbClr val="000000"/>
                </a:solidFill>
                <a:latin typeface="Calibri (MS)"/>
                <a:ea typeface="Calibri (MS)"/>
                <a:cs typeface="Calibri (MS)"/>
                <a:sym typeface="Calibri (MS)"/>
              </a:rPr>
              <a:t>4.</a:t>
            </a:r>
          </a:p>
          <a:p>
            <a:pPr algn="ctr">
              <a:lnSpc>
                <a:spcPts val="7279"/>
              </a:lnSpc>
              <a:spcBef>
                <a:spcPct val="0"/>
              </a:spcBef>
            </a:pPr>
            <a:r>
              <a:rPr lang="en-US" sz="6999" spc="-139" dirty="0">
                <a:solidFill>
                  <a:srgbClr val="000000"/>
                </a:solidFill>
                <a:latin typeface="Calibri (MS)"/>
                <a:ea typeface="Calibri (MS)"/>
                <a:cs typeface="Calibri (MS)"/>
                <a:sym typeface="Calibri (MS)"/>
              </a:rPr>
              <a:t>5.</a:t>
            </a:r>
          </a:p>
        </p:txBody>
      </p:sp>
      <p:sp>
        <p:nvSpPr>
          <p:cNvPr id="10" name="Freeform 10"/>
          <p:cNvSpPr/>
          <p:nvPr/>
        </p:nvSpPr>
        <p:spPr>
          <a:xfrm>
            <a:off x="15164758" y="7321633"/>
            <a:ext cx="2502217" cy="2377106"/>
          </a:xfrm>
          <a:custGeom>
            <a:avLst/>
            <a:gdLst/>
            <a:ahLst/>
            <a:cxnLst/>
            <a:rect l="l" t="t" r="r" b="b"/>
            <a:pathLst>
              <a:path w="2502217" h="2377106">
                <a:moveTo>
                  <a:pt x="0" y="0"/>
                </a:moveTo>
                <a:lnTo>
                  <a:pt x="2502217" y="0"/>
                </a:lnTo>
                <a:lnTo>
                  <a:pt x="2502217" y="2377107"/>
                </a:lnTo>
                <a:lnTo>
                  <a:pt x="0" y="23771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 name="TextBox 10">
            <a:extLst>
              <a:ext uri="{FF2B5EF4-FFF2-40B4-BE49-F238E27FC236}">
                <a16:creationId xmlns:a16="http://schemas.microsoft.com/office/drawing/2014/main" id="{39B8EFDB-6BB2-9588-BA4C-C2DD6EF03A46}"/>
              </a:ext>
            </a:extLst>
          </p:cNvPr>
          <p:cNvSpPr txBox="1"/>
          <p:nvPr/>
        </p:nvSpPr>
        <p:spPr>
          <a:xfrm>
            <a:off x="838200" y="574405"/>
            <a:ext cx="5105400" cy="953979"/>
          </a:xfrm>
          <a:prstGeom prst="rect">
            <a:avLst/>
          </a:prstGeom>
          <a:noFill/>
        </p:spPr>
        <p:txBody>
          <a:bodyPr wrap="square" rtlCol="0">
            <a:spAutoFit/>
          </a:bodyPr>
          <a:lstStyle/>
          <a:p>
            <a:r>
              <a:rPr lang="en-GB" sz="5599" b="1" spc="-111" dirty="0">
                <a:solidFill>
                  <a:srgbClr val="000000"/>
                </a:solidFill>
                <a:latin typeface="Calibri (MS)"/>
                <a:cs typeface="Calibri (MS)"/>
              </a:rPr>
              <a:t>Think, pair, share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a:off x="467446" y="4429916"/>
            <a:ext cx="1843139" cy="1853248"/>
          </a:xfrm>
          <a:custGeom>
            <a:avLst/>
            <a:gdLst/>
            <a:ahLst/>
            <a:cxnLst/>
            <a:rect l="l" t="t" r="r" b="b"/>
            <a:pathLst>
              <a:path w="1843139" h="1853248">
                <a:moveTo>
                  <a:pt x="0" y="0"/>
                </a:moveTo>
                <a:lnTo>
                  <a:pt x="1843140" y="0"/>
                </a:lnTo>
                <a:lnTo>
                  <a:pt x="1843140" y="1853248"/>
                </a:lnTo>
                <a:lnTo>
                  <a:pt x="0" y="1853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485573" y="8393587"/>
            <a:ext cx="1883085" cy="1893413"/>
          </a:xfrm>
          <a:custGeom>
            <a:avLst/>
            <a:gdLst/>
            <a:ahLst/>
            <a:cxnLst/>
            <a:rect l="l" t="t" r="r" b="b"/>
            <a:pathLst>
              <a:path w="1883085" h="1893413">
                <a:moveTo>
                  <a:pt x="0" y="0"/>
                </a:moveTo>
                <a:lnTo>
                  <a:pt x="1883086" y="0"/>
                </a:lnTo>
                <a:lnTo>
                  <a:pt x="1883086" y="1893413"/>
                </a:lnTo>
                <a:lnTo>
                  <a:pt x="0" y="1893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496021" y="2407126"/>
            <a:ext cx="1843139" cy="1853248"/>
          </a:xfrm>
          <a:custGeom>
            <a:avLst/>
            <a:gdLst/>
            <a:ahLst/>
            <a:cxnLst/>
            <a:rect l="l" t="t" r="r" b="b"/>
            <a:pathLst>
              <a:path w="1843139" h="1853248">
                <a:moveTo>
                  <a:pt x="0" y="0"/>
                </a:moveTo>
                <a:lnTo>
                  <a:pt x="1843140" y="0"/>
                </a:lnTo>
                <a:lnTo>
                  <a:pt x="1843140" y="1853248"/>
                </a:lnTo>
                <a:lnTo>
                  <a:pt x="0" y="1853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496021" y="6368889"/>
            <a:ext cx="1843139" cy="1853248"/>
          </a:xfrm>
          <a:custGeom>
            <a:avLst/>
            <a:gdLst/>
            <a:ahLst/>
            <a:cxnLst/>
            <a:rect l="l" t="t" r="r" b="b"/>
            <a:pathLst>
              <a:path w="1843139" h="1853248">
                <a:moveTo>
                  <a:pt x="0" y="0"/>
                </a:moveTo>
                <a:lnTo>
                  <a:pt x="1843140" y="0"/>
                </a:lnTo>
                <a:lnTo>
                  <a:pt x="1843140" y="1853248"/>
                </a:lnTo>
                <a:lnTo>
                  <a:pt x="0" y="1853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7" name="Group 7"/>
          <p:cNvGrpSpPr/>
          <p:nvPr/>
        </p:nvGrpSpPr>
        <p:grpSpPr>
          <a:xfrm>
            <a:off x="496021" y="449361"/>
            <a:ext cx="1843139" cy="1853248"/>
            <a:chOff x="0" y="0"/>
            <a:chExt cx="2457519" cy="2470997"/>
          </a:xfrm>
        </p:grpSpPr>
        <p:sp>
          <p:nvSpPr>
            <p:cNvPr id="8" name="Freeform 8"/>
            <p:cNvSpPr/>
            <p:nvPr/>
          </p:nvSpPr>
          <p:spPr>
            <a:xfrm>
              <a:off x="0" y="0"/>
              <a:ext cx="2457519" cy="2470997"/>
            </a:xfrm>
            <a:custGeom>
              <a:avLst/>
              <a:gdLst/>
              <a:ahLst/>
              <a:cxnLst/>
              <a:rect l="l" t="t" r="r" b="b"/>
              <a:pathLst>
                <a:path w="2457519" h="2470997">
                  <a:moveTo>
                    <a:pt x="0" y="0"/>
                  </a:moveTo>
                  <a:lnTo>
                    <a:pt x="2457519" y="0"/>
                  </a:lnTo>
                  <a:lnTo>
                    <a:pt x="2457519" y="2470997"/>
                  </a:lnTo>
                  <a:lnTo>
                    <a:pt x="0" y="24709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 name="TextBox 9"/>
            <p:cNvSpPr txBox="1"/>
            <p:nvPr/>
          </p:nvSpPr>
          <p:spPr>
            <a:xfrm>
              <a:off x="1005980" y="778802"/>
              <a:ext cx="572558" cy="971889"/>
            </a:xfrm>
            <a:prstGeom prst="rect">
              <a:avLst/>
            </a:prstGeom>
          </p:spPr>
          <p:txBody>
            <a:bodyPr lIns="0" tIns="0" rIns="0" bIns="0" rtlCol="0" anchor="t">
              <a:spAutoFit/>
            </a:bodyPr>
            <a:lstStyle/>
            <a:p>
              <a:pPr algn="ctr">
                <a:lnSpc>
                  <a:spcPts val="4888"/>
                </a:lnSpc>
                <a:spcBef>
                  <a:spcPct val="0"/>
                </a:spcBef>
              </a:pPr>
              <a:r>
                <a:rPr lang="en-US" sz="4700" spc="-94" dirty="0">
                  <a:solidFill>
                    <a:srgbClr val="000000"/>
                  </a:solidFill>
                  <a:latin typeface="Calibri (MS)"/>
                  <a:ea typeface="Calibri (MS)"/>
                  <a:cs typeface="Calibri (MS)"/>
                  <a:sym typeface="Calibri (MS)"/>
                </a:rPr>
                <a:t>1.</a:t>
              </a:r>
            </a:p>
          </p:txBody>
        </p:sp>
      </p:grpSp>
      <p:sp>
        <p:nvSpPr>
          <p:cNvPr id="10" name="TextBox 10"/>
          <p:cNvSpPr txBox="1"/>
          <p:nvPr/>
        </p:nvSpPr>
        <p:spPr>
          <a:xfrm>
            <a:off x="1202882" y="2995485"/>
            <a:ext cx="429419" cy="73367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2.</a:t>
            </a:r>
          </a:p>
        </p:txBody>
      </p:sp>
      <p:sp>
        <p:nvSpPr>
          <p:cNvPr id="11" name="TextBox 11"/>
          <p:cNvSpPr txBox="1"/>
          <p:nvPr/>
        </p:nvSpPr>
        <p:spPr>
          <a:xfrm>
            <a:off x="1202882" y="4955699"/>
            <a:ext cx="429419" cy="733679"/>
          </a:xfrm>
          <a:prstGeom prst="rect">
            <a:avLst/>
          </a:prstGeom>
        </p:spPr>
        <p:txBody>
          <a:bodyPr lIns="0" tIns="0" rIns="0" bIns="0" rtlCol="0" anchor="t">
            <a:spAutoFit/>
          </a:bodyPr>
          <a:lstStyle/>
          <a:p>
            <a:pPr algn="ctr">
              <a:lnSpc>
                <a:spcPts val="4888"/>
              </a:lnSpc>
              <a:spcBef>
                <a:spcPct val="0"/>
              </a:spcBef>
            </a:pPr>
            <a:r>
              <a:rPr lang="en-US" sz="4700" spc="-94" dirty="0">
                <a:solidFill>
                  <a:srgbClr val="000000"/>
                </a:solidFill>
                <a:latin typeface="Calibri (MS)"/>
                <a:ea typeface="Calibri (MS)"/>
                <a:cs typeface="Calibri (MS)"/>
                <a:sym typeface="Calibri (MS)"/>
              </a:rPr>
              <a:t>3.</a:t>
            </a:r>
          </a:p>
        </p:txBody>
      </p:sp>
      <p:sp>
        <p:nvSpPr>
          <p:cNvPr id="12" name="TextBox 12"/>
          <p:cNvSpPr txBox="1"/>
          <p:nvPr/>
        </p:nvSpPr>
        <p:spPr>
          <a:xfrm>
            <a:off x="1202882" y="6863144"/>
            <a:ext cx="429419" cy="73367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4.</a:t>
            </a:r>
          </a:p>
        </p:txBody>
      </p:sp>
      <p:sp>
        <p:nvSpPr>
          <p:cNvPr id="13" name="TextBox 13"/>
          <p:cNvSpPr txBox="1"/>
          <p:nvPr/>
        </p:nvSpPr>
        <p:spPr>
          <a:xfrm>
            <a:off x="1212407" y="9010600"/>
            <a:ext cx="429419" cy="733679"/>
          </a:xfrm>
          <a:prstGeom prst="rect">
            <a:avLst/>
          </a:prstGeom>
        </p:spPr>
        <p:txBody>
          <a:bodyPr lIns="0" tIns="0" rIns="0" bIns="0" rtlCol="0" anchor="t">
            <a:spAutoFit/>
          </a:bodyPr>
          <a:lstStyle/>
          <a:p>
            <a:pPr algn="ctr">
              <a:lnSpc>
                <a:spcPts val="4888"/>
              </a:lnSpc>
              <a:spcBef>
                <a:spcPct val="0"/>
              </a:spcBef>
            </a:pPr>
            <a:r>
              <a:rPr lang="en-US" sz="4700" spc="-94" dirty="0">
                <a:solidFill>
                  <a:srgbClr val="000000"/>
                </a:solidFill>
                <a:latin typeface="Calibri (MS)"/>
                <a:ea typeface="Calibri (MS)"/>
                <a:cs typeface="Calibri (MS)"/>
                <a:sym typeface="Calibri (MS)"/>
              </a:rPr>
              <a:t>5.</a:t>
            </a:r>
          </a:p>
        </p:txBody>
      </p:sp>
      <p:sp>
        <p:nvSpPr>
          <p:cNvPr id="14" name="TextBox 14"/>
          <p:cNvSpPr txBox="1"/>
          <p:nvPr/>
        </p:nvSpPr>
        <p:spPr>
          <a:xfrm>
            <a:off x="2765066" y="955232"/>
            <a:ext cx="4136827" cy="894842"/>
          </a:xfrm>
          <a:prstGeom prst="rect">
            <a:avLst/>
          </a:prstGeom>
        </p:spPr>
        <p:txBody>
          <a:bodyPr lIns="0" tIns="0" rIns="0" bIns="0" rtlCol="0" anchor="t">
            <a:spAutoFit/>
          </a:bodyPr>
          <a:lstStyle/>
          <a:p>
            <a:pPr algn="ctr">
              <a:lnSpc>
                <a:spcPts val="5823"/>
              </a:lnSpc>
              <a:spcBef>
                <a:spcPct val="0"/>
              </a:spcBef>
            </a:pPr>
            <a:r>
              <a:rPr lang="en-US" sz="5599" spc="-111">
                <a:solidFill>
                  <a:srgbClr val="000000"/>
                </a:solidFill>
                <a:latin typeface="Calibri (MS)"/>
                <a:ea typeface="Calibri (MS)"/>
                <a:cs typeface="Calibri (MS)"/>
                <a:sym typeface="Calibri (MS)"/>
              </a:rPr>
              <a:t>Physical abuse </a:t>
            </a:r>
          </a:p>
        </p:txBody>
      </p:sp>
      <p:sp>
        <p:nvSpPr>
          <p:cNvPr id="15" name="TextBox 15"/>
          <p:cNvSpPr txBox="1"/>
          <p:nvPr/>
        </p:nvSpPr>
        <p:spPr>
          <a:xfrm>
            <a:off x="2612666" y="2928810"/>
            <a:ext cx="8302427" cy="894842"/>
          </a:xfrm>
          <a:prstGeom prst="rect">
            <a:avLst/>
          </a:prstGeom>
        </p:spPr>
        <p:txBody>
          <a:bodyPr lIns="0" tIns="0" rIns="0" bIns="0" rtlCol="0" anchor="t">
            <a:spAutoFit/>
          </a:bodyPr>
          <a:lstStyle/>
          <a:p>
            <a:pPr algn="ctr">
              <a:lnSpc>
                <a:spcPts val="5823"/>
              </a:lnSpc>
              <a:spcBef>
                <a:spcPct val="0"/>
              </a:spcBef>
            </a:pPr>
            <a:r>
              <a:rPr lang="en-US" sz="5599" spc="-111">
                <a:solidFill>
                  <a:srgbClr val="000000"/>
                </a:solidFill>
                <a:latin typeface="Calibri (MS)"/>
                <a:ea typeface="Calibri (MS)"/>
                <a:cs typeface="Calibri (MS)"/>
                <a:sym typeface="Calibri (MS)"/>
              </a:rPr>
              <a:t>Economical or financial abuse </a:t>
            </a:r>
          </a:p>
        </p:txBody>
      </p:sp>
      <p:sp>
        <p:nvSpPr>
          <p:cNvPr id="16" name="TextBox 16"/>
          <p:cNvSpPr txBox="1"/>
          <p:nvPr/>
        </p:nvSpPr>
        <p:spPr>
          <a:xfrm>
            <a:off x="2593616" y="4900740"/>
            <a:ext cx="6968828" cy="894842"/>
          </a:xfrm>
          <a:prstGeom prst="rect">
            <a:avLst/>
          </a:prstGeom>
        </p:spPr>
        <p:txBody>
          <a:bodyPr lIns="0" tIns="0" rIns="0" bIns="0" rtlCol="0" anchor="t">
            <a:spAutoFit/>
          </a:bodyPr>
          <a:lstStyle/>
          <a:p>
            <a:pPr algn="l">
              <a:lnSpc>
                <a:spcPts val="5823"/>
              </a:lnSpc>
              <a:spcBef>
                <a:spcPct val="0"/>
              </a:spcBef>
            </a:pPr>
            <a:r>
              <a:rPr lang="en-US" sz="5599" spc="-111">
                <a:solidFill>
                  <a:srgbClr val="000000"/>
                </a:solidFill>
                <a:latin typeface="Calibri (MS)"/>
                <a:ea typeface="Calibri (MS)"/>
                <a:cs typeface="Calibri (MS)"/>
                <a:sym typeface="Calibri (MS)"/>
              </a:rPr>
              <a:t>Emotional abuse </a:t>
            </a:r>
          </a:p>
        </p:txBody>
      </p:sp>
      <p:sp>
        <p:nvSpPr>
          <p:cNvPr id="17" name="TextBox 17"/>
          <p:cNvSpPr txBox="1"/>
          <p:nvPr/>
        </p:nvSpPr>
        <p:spPr>
          <a:xfrm>
            <a:off x="2612666" y="6824280"/>
            <a:ext cx="6968828" cy="894842"/>
          </a:xfrm>
          <a:prstGeom prst="rect">
            <a:avLst/>
          </a:prstGeom>
        </p:spPr>
        <p:txBody>
          <a:bodyPr lIns="0" tIns="0" rIns="0" bIns="0" rtlCol="0" anchor="t">
            <a:spAutoFit/>
          </a:bodyPr>
          <a:lstStyle/>
          <a:p>
            <a:pPr algn="l">
              <a:lnSpc>
                <a:spcPts val="5823"/>
              </a:lnSpc>
              <a:spcBef>
                <a:spcPct val="0"/>
              </a:spcBef>
            </a:pPr>
            <a:r>
              <a:rPr lang="en-US" sz="5599" spc="-111">
                <a:solidFill>
                  <a:srgbClr val="000000"/>
                </a:solidFill>
                <a:latin typeface="Calibri (MS)"/>
                <a:ea typeface="Calibri (MS)"/>
                <a:cs typeface="Calibri (MS)"/>
                <a:sym typeface="Calibri (MS)"/>
              </a:rPr>
              <a:t>Psychological abuse </a:t>
            </a:r>
          </a:p>
        </p:txBody>
      </p:sp>
      <p:sp>
        <p:nvSpPr>
          <p:cNvPr id="18" name="TextBox 18"/>
          <p:cNvSpPr txBox="1"/>
          <p:nvPr/>
        </p:nvSpPr>
        <p:spPr>
          <a:xfrm>
            <a:off x="2765066" y="8869060"/>
            <a:ext cx="6968828" cy="894842"/>
          </a:xfrm>
          <a:prstGeom prst="rect">
            <a:avLst/>
          </a:prstGeom>
        </p:spPr>
        <p:txBody>
          <a:bodyPr lIns="0" tIns="0" rIns="0" bIns="0" rtlCol="0" anchor="t">
            <a:spAutoFit/>
          </a:bodyPr>
          <a:lstStyle/>
          <a:p>
            <a:pPr algn="l">
              <a:lnSpc>
                <a:spcPts val="5823"/>
              </a:lnSpc>
              <a:spcBef>
                <a:spcPct val="0"/>
              </a:spcBef>
            </a:pPr>
            <a:r>
              <a:rPr lang="en-US" sz="5599" spc="-111">
                <a:solidFill>
                  <a:srgbClr val="000000"/>
                </a:solidFill>
                <a:latin typeface="Calibri (MS)"/>
                <a:ea typeface="Calibri (MS)"/>
                <a:cs typeface="Calibri (MS)"/>
                <a:sym typeface="Calibri (MS)"/>
              </a:rPr>
              <a:t>Sexual abuse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0" grpId="0"/>
      <p:bldP spid="11" grpId="0"/>
      <p:bldP spid="12" grpId="0"/>
      <p:bldP spid="13" grpId="0"/>
      <p:bldP spid="14"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5" name="Freeform 5"/>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6" name="Freeform 6"/>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7" name="Group 7"/>
          <p:cNvGrpSpPr/>
          <p:nvPr/>
        </p:nvGrpSpPr>
        <p:grpSpPr>
          <a:xfrm>
            <a:off x="496021" y="449361"/>
            <a:ext cx="1843139" cy="1853248"/>
            <a:chOff x="0" y="0"/>
            <a:chExt cx="2457519" cy="2470997"/>
          </a:xfrm>
        </p:grpSpPr>
        <p:sp>
          <p:nvSpPr>
            <p:cNvPr id="8" name="Freeform 8"/>
            <p:cNvSpPr/>
            <p:nvPr/>
          </p:nvSpPr>
          <p:spPr>
            <a:xfrm>
              <a:off x="0" y="0"/>
              <a:ext cx="2457519" cy="2470997"/>
            </a:xfrm>
            <a:custGeom>
              <a:avLst/>
              <a:gdLst/>
              <a:ahLst/>
              <a:cxnLst/>
              <a:rect l="l" t="t" r="r" b="b"/>
              <a:pathLst>
                <a:path w="2457519" h="2470997">
                  <a:moveTo>
                    <a:pt x="0" y="0"/>
                  </a:moveTo>
                  <a:lnTo>
                    <a:pt x="2457519" y="0"/>
                  </a:lnTo>
                  <a:lnTo>
                    <a:pt x="2457519" y="2470997"/>
                  </a:lnTo>
                  <a:lnTo>
                    <a:pt x="0" y="24709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 name="TextBox 9"/>
            <p:cNvSpPr txBox="1"/>
            <p:nvPr/>
          </p:nvSpPr>
          <p:spPr>
            <a:xfrm>
              <a:off x="1005980" y="778802"/>
              <a:ext cx="572558" cy="97188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1.</a:t>
              </a:r>
            </a:p>
          </p:txBody>
        </p:sp>
      </p:grpSp>
      <p:sp>
        <p:nvSpPr>
          <p:cNvPr id="10" name="TextBox 10"/>
          <p:cNvSpPr txBox="1"/>
          <p:nvPr/>
        </p:nvSpPr>
        <p:spPr>
          <a:xfrm>
            <a:off x="3663892" y="1867408"/>
            <a:ext cx="11509971" cy="2978764"/>
          </a:xfrm>
          <a:prstGeom prst="rect">
            <a:avLst/>
          </a:prstGeom>
        </p:spPr>
        <p:txBody>
          <a:bodyPr lIns="0" tIns="0" rIns="0" bIns="0" rtlCol="0" anchor="t">
            <a:spAutoFit/>
          </a:bodyPr>
          <a:lstStyle/>
          <a:p>
            <a:pPr algn="ctr">
              <a:lnSpc>
                <a:spcPts val="5823"/>
              </a:lnSpc>
            </a:pPr>
            <a:r>
              <a:rPr lang="en-US" sz="5599" spc="-111" dirty="0">
                <a:solidFill>
                  <a:srgbClr val="000000"/>
                </a:solidFill>
                <a:latin typeface="Calibri (MS)"/>
                <a:ea typeface="Calibri (MS)"/>
                <a:cs typeface="Calibri (MS)"/>
                <a:sym typeface="Calibri (MS)"/>
              </a:rPr>
              <a:t>Please work in small groups to discuss:</a:t>
            </a:r>
          </a:p>
          <a:p>
            <a:pPr algn="ctr">
              <a:lnSpc>
                <a:spcPts val="5823"/>
              </a:lnSpc>
            </a:pPr>
            <a:endParaRPr lang="en-US" sz="5599" spc="-111" dirty="0">
              <a:solidFill>
                <a:srgbClr val="000000"/>
              </a:solidFill>
              <a:latin typeface="Calibri (MS)"/>
              <a:ea typeface="Calibri (MS)"/>
              <a:cs typeface="Calibri (MS)"/>
              <a:sym typeface="Calibri (MS)"/>
            </a:endParaRPr>
          </a:p>
          <a:p>
            <a:pPr algn="ctr">
              <a:lnSpc>
                <a:spcPts val="5823"/>
              </a:lnSpc>
            </a:pPr>
            <a:r>
              <a:rPr lang="en-US" sz="5599" spc="-111" dirty="0">
                <a:solidFill>
                  <a:srgbClr val="000000"/>
                </a:solidFill>
                <a:latin typeface="Calibri (MS)"/>
                <a:ea typeface="Calibri (MS)"/>
                <a:cs typeface="Calibri (MS)"/>
                <a:sym typeface="Calibri (MS)"/>
              </a:rPr>
              <a:t>What </a:t>
            </a:r>
            <a:r>
              <a:rPr lang="en-US" sz="5599" spc="-111" dirty="0" err="1">
                <a:solidFill>
                  <a:srgbClr val="000000"/>
                </a:solidFill>
                <a:latin typeface="Calibri (MS)"/>
                <a:ea typeface="Calibri (MS)"/>
                <a:cs typeface="Calibri (MS)"/>
                <a:sym typeface="Calibri (MS)"/>
              </a:rPr>
              <a:t>behaviours</a:t>
            </a:r>
            <a:r>
              <a:rPr lang="en-US" sz="5599" spc="-111" dirty="0">
                <a:solidFill>
                  <a:srgbClr val="000000"/>
                </a:solidFill>
                <a:latin typeface="Calibri (MS)"/>
                <a:ea typeface="Calibri (MS)"/>
                <a:cs typeface="Calibri (MS)"/>
                <a:sym typeface="Calibri (MS)"/>
              </a:rPr>
              <a:t> are included in the term</a:t>
            </a:r>
          </a:p>
          <a:p>
            <a:pPr algn="ctr">
              <a:lnSpc>
                <a:spcPts val="5823"/>
              </a:lnSpc>
              <a:spcBef>
                <a:spcPct val="0"/>
              </a:spcBef>
            </a:pPr>
            <a:r>
              <a:rPr lang="en-US" sz="5599" spc="-111" dirty="0">
                <a:solidFill>
                  <a:srgbClr val="000000"/>
                </a:solidFill>
                <a:latin typeface="Calibri (MS)"/>
                <a:ea typeface="Calibri (MS)"/>
                <a:cs typeface="Calibri (MS)"/>
                <a:sym typeface="Calibri (MS)"/>
              </a:rPr>
              <a:t> PHYSICAL ABUSE?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TextBox 3"/>
          <p:cNvSpPr txBox="1"/>
          <p:nvPr/>
        </p:nvSpPr>
        <p:spPr>
          <a:xfrm>
            <a:off x="3934671" y="2123821"/>
            <a:ext cx="13353852" cy="6924929"/>
          </a:xfrm>
          <a:prstGeom prst="rect">
            <a:avLst/>
          </a:prstGeom>
        </p:spPr>
        <p:txBody>
          <a:bodyPr lIns="0" tIns="0" rIns="0" bIns="0" rtlCol="0" anchor="t">
            <a:spAutoFit/>
          </a:bodyPr>
          <a:lstStyle/>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Hitting</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Shaking</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Throwing</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Poisoning</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Slapping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Hair pulling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Kicking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Burning</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Throwing objects</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Scalding</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Fabricating symptoms or deliberately inducing illness </a:t>
            </a:r>
          </a:p>
        </p:txBody>
      </p:sp>
      <p:sp>
        <p:nvSpPr>
          <p:cNvPr id="4" name="Freeform 4"/>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5" name="Freeform 5"/>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6" name="Freeform 6"/>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7" name="Freeform 7"/>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 name="Group 8"/>
          <p:cNvGrpSpPr/>
          <p:nvPr/>
        </p:nvGrpSpPr>
        <p:grpSpPr>
          <a:xfrm>
            <a:off x="496021" y="449361"/>
            <a:ext cx="1843139" cy="1853248"/>
            <a:chOff x="0" y="0"/>
            <a:chExt cx="2457519" cy="2470997"/>
          </a:xfrm>
        </p:grpSpPr>
        <p:sp>
          <p:nvSpPr>
            <p:cNvPr id="9" name="Freeform 9"/>
            <p:cNvSpPr/>
            <p:nvPr/>
          </p:nvSpPr>
          <p:spPr>
            <a:xfrm>
              <a:off x="0" y="0"/>
              <a:ext cx="2457519" cy="2470997"/>
            </a:xfrm>
            <a:custGeom>
              <a:avLst/>
              <a:gdLst/>
              <a:ahLst/>
              <a:cxnLst/>
              <a:rect l="l" t="t" r="r" b="b"/>
              <a:pathLst>
                <a:path w="2457519" h="2470997">
                  <a:moveTo>
                    <a:pt x="0" y="0"/>
                  </a:moveTo>
                  <a:lnTo>
                    <a:pt x="2457519" y="0"/>
                  </a:lnTo>
                  <a:lnTo>
                    <a:pt x="2457519" y="2470997"/>
                  </a:lnTo>
                  <a:lnTo>
                    <a:pt x="0" y="24709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TextBox 10"/>
            <p:cNvSpPr txBox="1"/>
            <p:nvPr/>
          </p:nvSpPr>
          <p:spPr>
            <a:xfrm>
              <a:off x="1005980" y="778802"/>
              <a:ext cx="572558" cy="97188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1.</a:t>
              </a:r>
            </a:p>
          </p:txBody>
        </p:sp>
      </p:grpSp>
      <p:sp>
        <p:nvSpPr>
          <p:cNvPr id="11" name="TextBox 11"/>
          <p:cNvSpPr txBox="1"/>
          <p:nvPr/>
        </p:nvSpPr>
        <p:spPr>
          <a:xfrm>
            <a:off x="3134213" y="981075"/>
            <a:ext cx="12735421" cy="894842"/>
          </a:xfrm>
          <a:prstGeom prst="rect">
            <a:avLst/>
          </a:prstGeom>
        </p:spPr>
        <p:txBody>
          <a:bodyPr lIns="0" tIns="0" rIns="0" bIns="0" rtlCol="0" anchor="t">
            <a:spAutoFit/>
          </a:bodyPr>
          <a:lstStyle/>
          <a:p>
            <a:pPr algn="ctr">
              <a:lnSpc>
                <a:spcPts val="5823"/>
              </a:lnSpc>
              <a:spcBef>
                <a:spcPct val="0"/>
              </a:spcBef>
            </a:pPr>
            <a:r>
              <a:rPr lang="en-US" sz="5599" u="sng" spc="-111">
                <a:solidFill>
                  <a:srgbClr val="000000"/>
                </a:solidFill>
                <a:latin typeface="Calibri (MS)"/>
                <a:ea typeface="Calibri (MS)"/>
                <a:cs typeface="Calibri (MS)"/>
                <a:sym typeface="Calibri (MS)"/>
              </a:rPr>
              <a:t>PHYSICAL ABUSE include (but is not limited to)</a:t>
            </a:r>
          </a:p>
        </p:txBody>
      </p:sp>
      <p:sp>
        <p:nvSpPr>
          <p:cNvPr id="12" name="TextBox 12"/>
          <p:cNvSpPr txBox="1"/>
          <p:nvPr/>
        </p:nvSpPr>
        <p:spPr>
          <a:xfrm>
            <a:off x="8399902" y="1504442"/>
            <a:ext cx="9087998" cy="6924929"/>
          </a:xfrm>
          <a:prstGeom prst="rect">
            <a:avLst/>
          </a:prstGeom>
        </p:spPr>
        <p:txBody>
          <a:bodyPr lIns="0" tIns="0" rIns="0" bIns="0" rtlCol="0" anchor="t">
            <a:spAutoFit/>
          </a:bodyPr>
          <a:lstStyle/>
          <a:p>
            <a:pPr algn="l">
              <a:lnSpc>
                <a:spcPts val="4888"/>
              </a:lnSpc>
            </a:pPr>
            <a:endParaRP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Pinching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Restraining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Biting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Misusing medication</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Drowning</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Suffocating</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Denying medical care</a:t>
            </a:r>
          </a:p>
          <a:p>
            <a:pPr algn="l">
              <a:lnSpc>
                <a:spcPts val="4888"/>
              </a:lnSpc>
            </a:pPr>
            <a:endParaRPr lang="en-US" sz="4700" spc="-94">
              <a:solidFill>
                <a:srgbClr val="000000"/>
              </a:solidFill>
              <a:latin typeface="Calibri (MS)"/>
              <a:ea typeface="Calibri (MS)"/>
              <a:cs typeface="Calibri (MS)"/>
              <a:sym typeface="Calibri (MS)"/>
            </a:endParaRPr>
          </a:p>
          <a:p>
            <a:pPr algn="l">
              <a:lnSpc>
                <a:spcPts val="4888"/>
              </a:lnSpc>
            </a:pPr>
            <a:r>
              <a:rPr lang="en-US" sz="4700" spc="-94">
                <a:solidFill>
                  <a:srgbClr val="000000"/>
                </a:solidFill>
                <a:latin typeface="Calibri (MS)"/>
                <a:ea typeface="Calibri (MS)"/>
                <a:cs typeface="Calibri (MS)"/>
                <a:sym typeface="Calibri (MS)"/>
              </a:rPr>
              <a:t> </a:t>
            </a:r>
          </a:p>
          <a:p>
            <a:pPr algn="l">
              <a:lnSpc>
                <a:spcPts val="4888"/>
              </a:lnSpc>
              <a:spcBef>
                <a:spcPct val="0"/>
              </a:spcBef>
            </a:pPr>
            <a:endParaRPr lang="en-US" sz="4700" spc="-94">
              <a:solidFill>
                <a:srgbClr val="000000"/>
              </a:solidFill>
              <a:latin typeface="Calibri (MS)"/>
              <a:ea typeface="Calibri (MS)"/>
              <a:cs typeface="Calibri (MS)"/>
              <a:sym typeface="Calibri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5" name="Freeform 5"/>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6" name="Freeform 6"/>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496021" y="449361"/>
            <a:ext cx="1843139" cy="1853248"/>
          </a:xfrm>
          <a:custGeom>
            <a:avLst/>
            <a:gdLst/>
            <a:ahLst/>
            <a:cxnLst/>
            <a:rect l="l" t="t" r="r" b="b"/>
            <a:pathLst>
              <a:path w="1843139" h="1853248">
                <a:moveTo>
                  <a:pt x="0" y="0"/>
                </a:moveTo>
                <a:lnTo>
                  <a:pt x="1843140" y="0"/>
                </a:lnTo>
                <a:lnTo>
                  <a:pt x="1843140" y="1853248"/>
                </a:lnTo>
                <a:lnTo>
                  <a:pt x="0" y="18532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TextBox 8"/>
          <p:cNvSpPr txBox="1"/>
          <p:nvPr/>
        </p:nvSpPr>
        <p:spPr>
          <a:xfrm>
            <a:off x="1250507" y="1028700"/>
            <a:ext cx="429419" cy="73367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2.</a:t>
            </a:r>
          </a:p>
        </p:txBody>
      </p:sp>
      <p:sp>
        <p:nvSpPr>
          <p:cNvPr id="9" name="TextBox 9"/>
          <p:cNvSpPr txBox="1"/>
          <p:nvPr/>
        </p:nvSpPr>
        <p:spPr>
          <a:xfrm>
            <a:off x="2346564" y="2458289"/>
            <a:ext cx="13594873" cy="2978764"/>
          </a:xfrm>
          <a:prstGeom prst="rect">
            <a:avLst/>
          </a:prstGeom>
        </p:spPr>
        <p:txBody>
          <a:bodyPr lIns="0" tIns="0" rIns="0" bIns="0" rtlCol="0" anchor="t">
            <a:spAutoFit/>
          </a:bodyPr>
          <a:lstStyle/>
          <a:p>
            <a:pPr algn="ctr">
              <a:lnSpc>
                <a:spcPts val="5823"/>
              </a:lnSpc>
              <a:spcBef>
                <a:spcPct val="0"/>
              </a:spcBef>
            </a:pPr>
            <a:r>
              <a:rPr lang="en-US" sz="5599" spc="-111" dirty="0">
                <a:solidFill>
                  <a:srgbClr val="000000"/>
                </a:solidFill>
                <a:latin typeface="Calibri (MS)"/>
                <a:ea typeface="Calibri (MS)"/>
                <a:cs typeface="Calibri (MS)"/>
                <a:sym typeface="Calibri (MS)"/>
              </a:rPr>
              <a:t>Please work in small groups to discuss:</a:t>
            </a:r>
          </a:p>
          <a:p>
            <a:pPr algn="ctr">
              <a:lnSpc>
                <a:spcPts val="5823"/>
              </a:lnSpc>
              <a:spcBef>
                <a:spcPct val="0"/>
              </a:spcBef>
            </a:pPr>
            <a:endParaRPr lang="en-US" sz="5599" spc="-111" dirty="0">
              <a:solidFill>
                <a:srgbClr val="000000"/>
              </a:solidFill>
              <a:latin typeface="Calibri (MS)"/>
              <a:ea typeface="Calibri (MS)"/>
              <a:cs typeface="Calibri (MS)"/>
              <a:sym typeface="Calibri (MS)"/>
            </a:endParaRPr>
          </a:p>
          <a:p>
            <a:pPr algn="ctr">
              <a:lnSpc>
                <a:spcPts val="5823"/>
              </a:lnSpc>
              <a:spcBef>
                <a:spcPct val="0"/>
              </a:spcBef>
            </a:pPr>
            <a:r>
              <a:rPr lang="en-US" sz="5599" spc="-111" dirty="0">
                <a:solidFill>
                  <a:srgbClr val="000000"/>
                </a:solidFill>
                <a:latin typeface="Calibri (MS)"/>
                <a:ea typeface="Calibri (MS)"/>
                <a:cs typeface="Calibri (MS)"/>
                <a:sym typeface="Calibri (MS)"/>
              </a:rPr>
              <a:t>What </a:t>
            </a:r>
            <a:r>
              <a:rPr lang="en-US" sz="5599" spc="-111" dirty="0" err="1">
                <a:solidFill>
                  <a:srgbClr val="000000"/>
                </a:solidFill>
                <a:latin typeface="Calibri (MS)"/>
                <a:ea typeface="Calibri (MS)"/>
                <a:cs typeface="Calibri (MS)"/>
                <a:sym typeface="Calibri (MS)"/>
              </a:rPr>
              <a:t>behaviours</a:t>
            </a:r>
            <a:r>
              <a:rPr lang="en-US" sz="5599" spc="-111" dirty="0">
                <a:solidFill>
                  <a:srgbClr val="000000"/>
                </a:solidFill>
                <a:latin typeface="Calibri (MS)"/>
                <a:ea typeface="Calibri (MS)"/>
                <a:cs typeface="Calibri (MS)"/>
                <a:sym typeface="Calibri (MS)"/>
              </a:rPr>
              <a:t> are included in the term ECONOMICAL or FINANCIAL ABUSE?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496021" y="449361"/>
            <a:ext cx="1843139" cy="1853248"/>
          </a:xfrm>
          <a:custGeom>
            <a:avLst/>
            <a:gdLst/>
            <a:ahLst/>
            <a:cxnLst/>
            <a:rect l="l" t="t" r="r" b="b"/>
            <a:pathLst>
              <a:path w="1843139" h="1853248">
                <a:moveTo>
                  <a:pt x="0" y="0"/>
                </a:moveTo>
                <a:lnTo>
                  <a:pt x="1843140" y="0"/>
                </a:lnTo>
                <a:lnTo>
                  <a:pt x="1843140" y="1853248"/>
                </a:lnTo>
                <a:lnTo>
                  <a:pt x="0" y="18532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TextBox 8"/>
          <p:cNvSpPr txBox="1"/>
          <p:nvPr/>
        </p:nvSpPr>
        <p:spPr>
          <a:xfrm>
            <a:off x="1250507" y="1028700"/>
            <a:ext cx="429419" cy="73367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2.</a:t>
            </a:r>
          </a:p>
        </p:txBody>
      </p:sp>
      <p:sp>
        <p:nvSpPr>
          <p:cNvPr id="9" name="TextBox 9"/>
          <p:cNvSpPr txBox="1"/>
          <p:nvPr/>
        </p:nvSpPr>
        <p:spPr>
          <a:xfrm>
            <a:off x="2672176" y="674342"/>
            <a:ext cx="13594873" cy="1628267"/>
          </a:xfrm>
          <a:prstGeom prst="rect">
            <a:avLst/>
          </a:prstGeom>
        </p:spPr>
        <p:txBody>
          <a:bodyPr lIns="0" tIns="0" rIns="0" bIns="0" rtlCol="0" anchor="t">
            <a:spAutoFit/>
          </a:bodyPr>
          <a:lstStyle/>
          <a:p>
            <a:pPr algn="ctr">
              <a:lnSpc>
                <a:spcPts val="5823"/>
              </a:lnSpc>
              <a:spcBef>
                <a:spcPct val="0"/>
              </a:spcBef>
            </a:pPr>
            <a:r>
              <a:rPr lang="en-US" sz="5599" spc="-111">
                <a:solidFill>
                  <a:srgbClr val="000000"/>
                </a:solidFill>
                <a:latin typeface="Calibri (MS)"/>
                <a:ea typeface="Calibri (MS)"/>
                <a:cs typeface="Calibri (MS)"/>
                <a:sym typeface="Calibri (MS)"/>
              </a:rPr>
              <a:t>ECONOMICAL or FINANCIAL ABUSE can include (but is not limited to) </a:t>
            </a:r>
          </a:p>
        </p:txBody>
      </p:sp>
      <p:sp>
        <p:nvSpPr>
          <p:cNvPr id="10" name="TextBox 10"/>
          <p:cNvSpPr txBox="1"/>
          <p:nvPr/>
        </p:nvSpPr>
        <p:spPr>
          <a:xfrm>
            <a:off x="1250507" y="2947687"/>
            <a:ext cx="16841722" cy="7544054"/>
          </a:xfrm>
          <a:prstGeom prst="rect">
            <a:avLst/>
          </a:prstGeom>
        </p:spPr>
        <p:txBody>
          <a:bodyPr lIns="0" tIns="0" rIns="0" bIns="0" rtlCol="0" anchor="t">
            <a:spAutoFit/>
          </a:bodyPr>
          <a:lstStyle/>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Money or possessions being stolen or misused</a:t>
            </a:r>
          </a:p>
          <a:p>
            <a:pPr marL="1014732" lvl="1" indent="-507366" algn="l">
              <a:lnSpc>
                <a:spcPts val="4888"/>
              </a:lnSpc>
              <a:spcBef>
                <a:spcPct val="0"/>
              </a:spcBef>
              <a:buFont typeface="Arial"/>
              <a:buChar char="•"/>
            </a:pPr>
            <a:r>
              <a:rPr lang="en-US" sz="4700" spc="-94">
                <a:solidFill>
                  <a:srgbClr val="000000"/>
                </a:solidFill>
                <a:latin typeface="Calibri (MS)"/>
                <a:ea typeface="Calibri (MS)"/>
                <a:cs typeface="Calibri (MS)"/>
                <a:sym typeface="Calibri (MS)"/>
              </a:rPr>
              <a:t>Fraud</a:t>
            </a:r>
          </a:p>
          <a:p>
            <a:pPr marL="1014732" lvl="1" indent="-507366" algn="l">
              <a:lnSpc>
                <a:spcPts val="4888"/>
              </a:lnSpc>
              <a:spcBef>
                <a:spcPct val="0"/>
              </a:spcBef>
              <a:buFont typeface="Arial"/>
              <a:buChar char="•"/>
            </a:pPr>
            <a:r>
              <a:rPr lang="en-US" sz="4700" spc="-94">
                <a:solidFill>
                  <a:srgbClr val="000000"/>
                </a:solidFill>
                <a:latin typeface="Calibri (MS)"/>
                <a:ea typeface="Calibri (MS)"/>
                <a:cs typeface="Calibri (MS)"/>
                <a:sym typeface="Calibri (MS)"/>
              </a:rPr>
              <a:t>Exploiting (taking advantage of) someone's money or possessions </a:t>
            </a:r>
          </a:p>
          <a:p>
            <a:pPr marL="1014732" lvl="1" indent="-507366" algn="l">
              <a:lnSpc>
                <a:spcPts val="4888"/>
              </a:lnSpc>
              <a:spcBef>
                <a:spcPct val="0"/>
              </a:spcBef>
              <a:buFont typeface="Arial"/>
              <a:buChar char="•"/>
            </a:pPr>
            <a:r>
              <a:rPr lang="en-US" sz="4700" spc="-94">
                <a:solidFill>
                  <a:srgbClr val="000000"/>
                </a:solidFill>
                <a:latin typeface="Calibri (MS)"/>
                <a:ea typeface="Calibri (MS)"/>
                <a:cs typeface="Calibri (MS)"/>
                <a:sym typeface="Calibri (MS)"/>
              </a:rPr>
              <a:t>Restricting someone's access to money</a:t>
            </a:r>
          </a:p>
          <a:p>
            <a:pPr marL="1014732" lvl="1" indent="-507366" algn="l">
              <a:lnSpc>
                <a:spcPts val="4888"/>
              </a:lnSpc>
              <a:spcBef>
                <a:spcPct val="0"/>
              </a:spcBef>
              <a:buFont typeface="Arial"/>
              <a:buChar char="•"/>
            </a:pPr>
            <a:r>
              <a:rPr lang="en-US" sz="4700" spc="-94">
                <a:solidFill>
                  <a:srgbClr val="000000"/>
                </a:solidFill>
                <a:latin typeface="Calibri (MS)"/>
                <a:ea typeface="Calibri (MS)"/>
                <a:cs typeface="Calibri (MS)"/>
                <a:sym typeface="Calibri (MS)"/>
              </a:rPr>
              <a:t>Restricting or controlling someone’s education or employment </a:t>
            </a:r>
          </a:p>
          <a:p>
            <a:pPr marL="1014732" lvl="1" indent="-507366" algn="l">
              <a:lnSpc>
                <a:spcPts val="4888"/>
              </a:lnSpc>
              <a:spcBef>
                <a:spcPct val="0"/>
              </a:spcBef>
              <a:buFont typeface="Arial"/>
              <a:buChar char="•"/>
            </a:pPr>
            <a:r>
              <a:rPr lang="en-US" sz="4700" spc="-94">
                <a:solidFill>
                  <a:srgbClr val="000000"/>
                </a:solidFill>
                <a:latin typeface="Calibri (MS)"/>
                <a:ea typeface="Calibri (MS)"/>
                <a:cs typeface="Calibri (MS)"/>
                <a:sym typeface="Calibri (MS)"/>
              </a:rPr>
              <a:t>Restricting or controlling someone’s possessions.</a:t>
            </a:r>
          </a:p>
          <a:p>
            <a:pPr marL="1014732" lvl="1" indent="-507366" algn="l">
              <a:lnSpc>
                <a:spcPts val="4888"/>
              </a:lnSpc>
              <a:spcBef>
                <a:spcPct val="0"/>
              </a:spcBef>
              <a:buFont typeface="Arial"/>
              <a:buChar char="•"/>
            </a:pPr>
            <a:r>
              <a:rPr lang="en-US" sz="4700" spc="-94">
                <a:solidFill>
                  <a:srgbClr val="000000"/>
                </a:solidFill>
                <a:latin typeface="Calibri (MS)"/>
                <a:ea typeface="Calibri (MS)"/>
                <a:cs typeface="Calibri (MS)"/>
                <a:sym typeface="Calibri (MS)"/>
              </a:rPr>
              <a:t>Pressuring and coercing someone about their will, or inheritance</a:t>
            </a:r>
          </a:p>
          <a:p>
            <a:pPr marL="1014732" lvl="1" indent="-507366" algn="l">
              <a:lnSpc>
                <a:spcPts val="4888"/>
              </a:lnSpc>
              <a:spcBef>
                <a:spcPct val="0"/>
              </a:spcBef>
              <a:buFont typeface="Arial"/>
              <a:buChar char="•"/>
            </a:pPr>
            <a:r>
              <a:rPr lang="en-US" sz="4700" spc="-94">
                <a:solidFill>
                  <a:srgbClr val="000000"/>
                </a:solidFill>
                <a:latin typeface="Calibri (MS)"/>
                <a:ea typeface="Calibri (MS)"/>
                <a:cs typeface="Calibri (MS)"/>
                <a:sym typeface="Calibri (MS)"/>
              </a:rPr>
              <a:t>Pimping </a:t>
            </a:r>
          </a:p>
          <a:p>
            <a:pPr marL="1014732" lvl="1" indent="-507366" algn="l">
              <a:lnSpc>
                <a:spcPts val="4888"/>
              </a:lnSpc>
              <a:spcBef>
                <a:spcPct val="0"/>
              </a:spcBef>
              <a:buFont typeface="Arial"/>
              <a:buChar char="•"/>
            </a:pPr>
            <a:r>
              <a:rPr lang="en-US" sz="4700" spc="-94">
                <a:solidFill>
                  <a:srgbClr val="000000"/>
                </a:solidFill>
                <a:latin typeface="Calibri (MS)"/>
                <a:ea typeface="Calibri (MS)"/>
                <a:cs typeface="Calibri (MS)"/>
                <a:sym typeface="Calibri (MS)"/>
              </a:rPr>
              <a:t>Blackmail</a:t>
            </a:r>
          </a:p>
          <a:p>
            <a:pPr marL="1014732" lvl="1" indent="-507366" algn="l">
              <a:lnSpc>
                <a:spcPts val="4888"/>
              </a:lnSpc>
              <a:spcBef>
                <a:spcPct val="0"/>
              </a:spcBef>
              <a:buFont typeface="Arial"/>
              <a:buChar char="•"/>
            </a:pPr>
            <a:r>
              <a:rPr lang="en-US" sz="4700" spc="-94">
                <a:solidFill>
                  <a:srgbClr val="000000"/>
                </a:solidFill>
                <a:latin typeface="Calibri (MS)"/>
                <a:ea typeface="Calibri (MS)"/>
                <a:cs typeface="Calibri (MS)"/>
                <a:sym typeface="Calibri (MS)"/>
              </a:rPr>
              <a:t>Creates debt in someone’s name </a:t>
            </a:r>
          </a:p>
          <a:p>
            <a:pPr algn="just">
              <a:lnSpc>
                <a:spcPts val="4888"/>
              </a:lnSpc>
              <a:spcBef>
                <a:spcPct val="0"/>
              </a:spcBef>
            </a:pPr>
            <a:endParaRPr lang="en-US" sz="4700" spc="-94">
              <a:solidFill>
                <a:srgbClr val="000000"/>
              </a:solidFill>
              <a:latin typeface="Calibri (MS)"/>
              <a:ea typeface="Calibri (MS)"/>
              <a:cs typeface="Calibri (MS)"/>
              <a:sym typeface="Calibri (MS)"/>
            </a:endParaRPr>
          </a:p>
          <a:p>
            <a:pPr algn="just">
              <a:lnSpc>
                <a:spcPts val="4888"/>
              </a:lnSpc>
              <a:spcBef>
                <a:spcPct val="0"/>
              </a:spcBef>
            </a:pPr>
            <a:endParaRPr lang="en-US" sz="4700" spc="-94">
              <a:solidFill>
                <a:srgbClr val="000000"/>
              </a:solidFill>
              <a:latin typeface="Calibri (MS)"/>
              <a:ea typeface="Calibri (MS)"/>
              <a:cs typeface="Calibri (MS)"/>
              <a:sym typeface="Calibri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5" name="Freeform 5"/>
          <p:cNvSpPr/>
          <p:nvPr/>
        </p:nvSpPr>
        <p:spPr>
          <a:xfrm>
            <a:off x="17139992"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6" name="Freeform 6"/>
          <p:cNvSpPr/>
          <p:nvPr/>
        </p:nvSpPr>
        <p:spPr>
          <a:xfrm rot="5400000">
            <a:off x="15442029"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496021" y="449361"/>
            <a:ext cx="1843139" cy="1853248"/>
          </a:xfrm>
          <a:custGeom>
            <a:avLst/>
            <a:gdLst/>
            <a:ahLst/>
            <a:cxnLst/>
            <a:rect l="l" t="t" r="r" b="b"/>
            <a:pathLst>
              <a:path w="1843139" h="1853248">
                <a:moveTo>
                  <a:pt x="0" y="0"/>
                </a:moveTo>
                <a:lnTo>
                  <a:pt x="1843140" y="0"/>
                </a:lnTo>
                <a:lnTo>
                  <a:pt x="1843140" y="1853248"/>
                </a:lnTo>
                <a:lnTo>
                  <a:pt x="0" y="18532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TextBox 8"/>
          <p:cNvSpPr txBox="1"/>
          <p:nvPr/>
        </p:nvSpPr>
        <p:spPr>
          <a:xfrm>
            <a:off x="1250507" y="1028700"/>
            <a:ext cx="429419" cy="73367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3.</a:t>
            </a:r>
          </a:p>
        </p:txBody>
      </p:sp>
      <p:sp>
        <p:nvSpPr>
          <p:cNvPr id="9" name="TextBox 9"/>
          <p:cNvSpPr txBox="1"/>
          <p:nvPr/>
        </p:nvSpPr>
        <p:spPr>
          <a:xfrm>
            <a:off x="2346564" y="2458289"/>
            <a:ext cx="13594873" cy="2978764"/>
          </a:xfrm>
          <a:prstGeom prst="rect">
            <a:avLst/>
          </a:prstGeom>
        </p:spPr>
        <p:txBody>
          <a:bodyPr lIns="0" tIns="0" rIns="0" bIns="0" rtlCol="0" anchor="t">
            <a:spAutoFit/>
          </a:bodyPr>
          <a:lstStyle/>
          <a:p>
            <a:pPr algn="ctr">
              <a:lnSpc>
                <a:spcPts val="5823"/>
              </a:lnSpc>
              <a:spcBef>
                <a:spcPct val="0"/>
              </a:spcBef>
            </a:pPr>
            <a:r>
              <a:rPr lang="en-US" sz="5599" spc="-111" dirty="0">
                <a:solidFill>
                  <a:srgbClr val="000000"/>
                </a:solidFill>
                <a:latin typeface="Calibri (MS)"/>
                <a:ea typeface="Calibri (MS)"/>
                <a:cs typeface="Calibri (MS)"/>
                <a:sym typeface="Calibri (MS)"/>
              </a:rPr>
              <a:t>Please work in small groups to discuss:</a:t>
            </a:r>
          </a:p>
          <a:p>
            <a:pPr algn="ctr">
              <a:lnSpc>
                <a:spcPts val="5823"/>
              </a:lnSpc>
              <a:spcBef>
                <a:spcPct val="0"/>
              </a:spcBef>
            </a:pPr>
            <a:endParaRPr lang="en-US" sz="5599" spc="-111" dirty="0">
              <a:solidFill>
                <a:srgbClr val="000000"/>
              </a:solidFill>
              <a:latin typeface="Calibri (MS)"/>
              <a:ea typeface="Calibri (MS)"/>
              <a:cs typeface="Calibri (MS)"/>
              <a:sym typeface="Calibri (MS)"/>
            </a:endParaRPr>
          </a:p>
          <a:p>
            <a:pPr algn="ctr">
              <a:lnSpc>
                <a:spcPts val="5823"/>
              </a:lnSpc>
              <a:spcBef>
                <a:spcPct val="0"/>
              </a:spcBef>
            </a:pPr>
            <a:r>
              <a:rPr lang="en-US" sz="5599" spc="-111" dirty="0">
                <a:solidFill>
                  <a:srgbClr val="000000"/>
                </a:solidFill>
                <a:latin typeface="Calibri (MS)"/>
                <a:ea typeface="Calibri (MS)"/>
                <a:cs typeface="Calibri (MS)"/>
                <a:sym typeface="Calibri (MS)"/>
              </a:rPr>
              <a:t>What </a:t>
            </a:r>
            <a:r>
              <a:rPr lang="en-US" sz="5599" spc="-111" dirty="0" err="1">
                <a:solidFill>
                  <a:srgbClr val="000000"/>
                </a:solidFill>
                <a:latin typeface="Calibri (MS)"/>
                <a:ea typeface="Calibri (MS)"/>
                <a:cs typeface="Calibri (MS)"/>
                <a:sym typeface="Calibri (MS)"/>
              </a:rPr>
              <a:t>behaviours</a:t>
            </a:r>
            <a:r>
              <a:rPr lang="en-US" sz="5599" spc="-111" dirty="0">
                <a:solidFill>
                  <a:srgbClr val="000000"/>
                </a:solidFill>
                <a:latin typeface="Calibri (MS)"/>
                <a:ea typeface="Calibri (MS)"/>
                <a:cs typeface="Calibri (MS)"/>
                <a:sym typeface="Calibri (MS)"/>
              </a:rPr>
              <a:t> are included in the term EMOTIONAL ABUSE?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7139992"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5400000">
            <a:off x="15442029"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496021" y="449361"/>
            <a:ext cx="1843139" cy="1853248"/>
          </a:xfrm>
          <a:custGeom>
            <a:avLst/>
            <a:gdLst/>
            <a:ahLst/>
            <a:cxnLst/>
            <a:rect l="l" t="t" r="r" b="b"/>
            <a:pathLst>
              <a:path w="1843139" h="1853248">
                <a:moveTo>
                  <a:pt x="0" y="0"/>
                </a:moveTo>
                <a:lnTo>
                  <a:pt x="1843140" y="0"/>
                </a:lnTo>
                <a:lnTo>
                  <a:pt x="1843140" y="1853248"/>
                </a:lnTo>
                <a:lnTo>
                  <a:pt x="0" y="18532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TextBox 8"/>
          <p:cNvSpPr txBox="1"/>
          <p:nvPr/>
        </p:nvSpPr>
        <p:spPr>
          <a:xfrm>
            <a:off x="1250507" y="1028700"/>
            <a:ext cx="429419" cy="73367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3.</a:t>
            </a:r>
          </a:p>
        </p:txBody>
      </p:sp>
      <p:sp>
        <p:nvSpPr>
          <p:cNvPr id="9" name="TextBox 9"/>
          <p:cNvSpPr txBox="1"/>
          <p:nvPr/>
        </p:nvSpPr>
        <p:spPr>
          <a:xfrm>
            <a:off x="2339161" y="933831"/>
            <a:ext cx="15445415" cy="894842"/>
          </a:xfrm>
          <a:prstGeom prst="rect">
            <a:avLst/>
          </a:prstGeom>
        </p:spPr>
        <p:txBody>
          <a:bodyPr lIns="0" tIns="0" rIns="0" bIns="0" rtlCol="0" anchor="t">
            <a:spAutoFit/>
          </a:bodyPr>
          <a:lstStyle/>
          <a:p>
            <a:pPr algn="ctr">
              <a:lnSpc>
                <a:spcPts val="5823"/>
              </a:lnSpc>
              <a:spcBef>
                <a:spcPct val="0"/>
              </a:spcBef>
            </a:pPr>
            <a:r>
              <a:rPr lang="en-US" sz="5599" spc="-111">
                <a:solidFill>
                  <a:srgbClr val="000000"/>
                </a:solidFill>
                <a:latin typeface="Calibri (MS)"/>
                <a:ea typeface="Calibri (MS)"/>
                <a:cs typeface="Calibri (MS)"/>
                <a:sym typeface="Calibri (MS)"/>
              </a:rPr>
              <a:t> EMOTIONAL ABUSE can include (but is not limited to) </a:t>
            </a:r>
          </a:p>
        </p:txBody>
      </p:sp>
      <p:sp>
        <p:nvSpPr>
          <p:cNvPr id="10" name="TextBox 10"/>
          <p:cNvSpPr txBox="1"/>
          <p:nvPr/>
        </p:nvSpPr>
        <p:spPr>
          <a:xfrm>
            <a:off x="2806548" y="2499063"/>
            <a:ext cx="13881306" cy="5686679"/>
          </a:xfrm>
          <a:prstGeom prst="rect">
            <a:avLst/>
          </a:prstGeom>
        </p:spPr>
        <p:txBody>
          <a:bodyPr lIns="0" tIns="0" rIns="0" bIns="0" rtlCol="0" anchor="t">
            <a:spAutoFit/>
          </a:bodyPr>
          <a:lstStyle/>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Shouts at you</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 Sulks at you</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Glares at you,</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Texts you constantly</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Checks your phone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Puts you down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Implies that you’re not trustworthy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Name calling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Giving you the silent treatment </a:t>
            </a:r>
          </a:p>
        </p:txBody>
      </p:sp>
      <p:sp>
        <p:nvSpPr>
          <p:cNvPr id="11" name="TextBox 11"/>
          <p:cNvSpPr txBox="1"/>
          <p:nvPr/>
        </p:nvSpPr>
        <p:spPr>
          <a:xfrm>
            <a:off x="499723" y="8623046"/>
            <a:ext cx="17288554" cy="679958"/>
          </a:xfrm>
          <a:prstGeom prst="rect">
            <a:avLst/>
          </a:prstGeom>
        </p:spPr>
        <p:txBody>
          <a:bodyPr lIns="0" tIns="0" rIns="0" bIns="0" rtlCol="0" anchor="t">
            <a:spAutoFit/>
          </a:bodyPr>
          <a:lstStyle/>
          <a:p>
            <a:pPr algn="ctr">
              <a:lnSpc>
                <a:spcPts val="4576"/>
              </a:lnSpc>
              <a:spcBef>
                <a:spcPct val="0"/>
              </a:spcBef>
            </a:pPr>
            <a:r>
              <a:rPr lang="en-US" sz="4400" i="1" spc="-88">
                <a:solidFill>
                  <a:srgbClr val="000000"/>
                </a:solidFill>
                <a:latin typeface="Calibri (MS) Italics"/>
                <a:ea typeface="Calibri (MS) Italics"/>
                <a:cs typeface="Calibri (MS) Italics"/>
                <a:sym typeface="Calibri (MS) Italics"/>
              </a:rPr>
              <a:t>What is the difference between emotional and psychological abuse?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5" name="Freeform 5"/>
          <p:cNvSpPr/>
          <p:nvPr/>
        </p:nvSpPr>
        <p:spPr>
          <a:xfrm>
            <a:off x="17139992"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6" name="Freeform 6"/>
          <p:cNvSpPr/>
          <p:nvPr/>
        </p:nvSpPr>
        <p:spPr>
          <a:xfrm rot="5400000">
            <a:off x="15442029"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496021" y="449361"/>
            <a:ext cx="1843139" cy="1853248"/>
          </a:xfrm>
          <a:custGeom>
            <a:avLst/>
            <a:gdLst/>
            <a:ahLst/>
            <a:cxnLst/>
            <a:rect l="l" t="t" r="r" b="b"/>
            <a:pathLst>
              <a:path w="1843139" h="1853248">
                <a:moveTo>
                  <a:pt x="0" y="0"/>
                </a:moveTo>
                <a:lnTo>
                  <a:pt x="1843140" y="0"/>
                </a:lnTo>
                <a:lnTo>
                  <a:pt x="1843140" y="1853248"/>
                </a:lnTo>
                <a:lnTo>
                  <a:pt x="0" y="18532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TextBox 8"/>
          <p:cNvSpPr txBox="1"/>
          <p:nvPr/>
        </p:nvSpPr>
        <p:spPr>
          <a:xfrm>
            <a:off x="1250507" y="1028700"/>
            <a:ext cx="429419" cy="73367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4.</a:t>
            </a:r>
          </a:p>
        </p:txBody>
      </p:sp>
      <p:sp>
        <p:nvSpPr>
          <p:cNvPr id="9" name="TextBox 9"/>
          <p:cNvSpPr txBox="1"/>
          <p:nvPr/>
        </p:nvSpPr>
        <p:spPr>
          <a:xfrm>
            <a:off x="2346564" y="2458289"/>
            <a:ext cx="13594873" cy="2978764"/>
          </a:xfrm>
          <a:prstGeom prst="rect">
            <a:avLst/>
          </a:prstGeom>
        </p:spPr>
        <p:txBody>
          <a:bodyPr lIns="0" tIns="0" rIns="0" bIns="0" rtlCol="0" anchor="t">
            <a:spAutoFit/>
          </a:bodyPr>
          <a:lstStyle/>
          <a:p>
            <a:pPr algn="ctr">
              <a:lnSpc>
                <a:spcPts val="5823"/>
              </a:lnSpc>
              <a:spcBef>
                <a:spcPct val="0"/>
              </a:spcBef>
            </a:pPr>
            <a:r>
              <a:rPr lang="en-US" sz="5599" spc="-111" dirty="0">
                <a:solidFill>
                  <a:srgbClr val="000000"/>
                </a:solidFill>
                <a:latin typeface="Calibri (MS)"/>
                <a:ea typeface="Calibri (MS)"/>
                <a:cs typeface="Calibri (MS)"/>
                <a:sym typeface="Calibri (MS)"/>
              </a:rPr>
              <a:t>Please work in small groups to discuss:</a:t>
            </a:r>
          </a:p>
          <a:p>
            <a:pPr algn="ctr">
              <a:lnSpc>
                <a:spcPts val="5823"/>
              </a:lnSpc>
              <a:spcBef>
                <a:spcPct val="0"/>
              </a:spcBef>
            </a:pPr>
            <a:endParaRPr lang="en-US" sz="5599" spc="-111" dirty="0">
              <a:solidFill>
                <a:srgbClr val="000000"/>
              </a:solidFill>
              <a:latin typeface="Calibri (MS)"/>
              <a:ea typeface="Calibri (MS)"/>
              <a:cs typeface="Calibri (MS)"/>
              <a:sym typeface="Calibri (MS)"/>
            </a:endParaRPr>
          </a:p>
          <a:p>
            <a:pPr algn="ctr">
              <a:lnSpc>
                <a:spcPts val="5823"/>
              </a:lnSpc>
              <a:spcBef>
                <a:spcPct val="0"/>
              </a:spcBef>
            </a:pPr>
            <a:r>
              <a:rPr lang="en-US" sz="5599" spc="-111" dirty="0">
                <a:solidFill>
                  <a:srgbClr val="000000"/>
                </a:solidFill>
                <a:latin typeface="Calibri (MS)"/>
                <a:ea typeface="Calibri (MS)"/>
                <a:cs typeface="Calibri (MS)"/>
                <a:sym typeface="Calibri (MS)"/>
              </a:rPr>
              <a:t>What </a:t>
            </a:r>
            <a:r>
              <a:rPr lang="en-US" sz="5599" spc="-111" dirty="0" err="1">
                <a:solidFill>
                  <a:srgbClr val="000000"/>
                </a:solidFill>
                <a:latin typeface="Calibri (MS)"/>
                <a:ea typeface="Calibri (MS)"/>
                <a:cs typeface="Calibri (MS)"/>
                <a:sym typeface="Calibri (MS)"/>
              </a:rPr>
              <a:t>behaviours</a:t>
            </a:r>
            <a:r>
              <a:rPr lang="en-US" sz="5599" spc="-111" dirty="0">
                <a:solidFill>
                  <a:srgbClr val="000000"/>
                </a:solidFill>
                <a:latin typeface="Calibri (MS)"/>
                <a:ea typeface="Calibri (MS)"/>
                <a:cs typeface="Calibri (MS)"/>
                <a:sym typeface="Calibri (MS)"/>
              </a:rPr>
              <a:t> are included in the term PSYCHOLOGICAL ABUSE?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AA1CC-E9F3-8EC6-E1F9-50253E94F2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F12DDCE-518D-8014-8243-8B876D28DA8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6" name="TextBox 6">
            <a:extLst>
              <a:ext uri="{FF2B5EF4-FFF2-40B4-BE49-F238E27FC236}">
                <a16:creationId xmlns:a16="http://schemas.microsoft.com/office/drawing/2014/main" id="{C892EED2-0805-0B8E-5D76-B812ADEFD464}"/>
              </a:ext>
            </a:extLst>
          </p:cNvPr>
          <p:cNvSpPr txBox="1"/>
          <p:nvPr/>
        </p:nvSpPr>
        <p:spPr>
          <a:xfrm>
            <a:off x="-6135502" y="632650"/>
            <a:ext cx="17434759" cy="820675"/>
          </a:xfrm>
          <a:prstGeom prst="rect">
            <a:avLst/>
          </a:prstGeom>
        </p:spPr>
        <p:txBody>
          <a:bodyPr lIns="0" tIns="0" rIns="0" bIns="0" rtlCol="0" anchor="t">
            <a:spAutoFit/>
          </a:bodyPr>
          <a:lstStyle/>
          <a:p>
            <a:pPr algn="ctr">
              <a:lnSpc>
                <a:spcPts val="5208"/>
              </a:lnSpc>
            </a:pPr>
            <a:r>
              <a:rPr lang="en-US" sz="5600" spc="-112">
                <a:solidFill>
                  <a:srgbClr val="2B2B2B"/>
                </a:solidFill>
                <a:latin typeface="Calibri (MS)"/>
                <a:ea typeface="Calibri (MS)"/>
                <a:cs typeface="Calibri (MS)"/>
                <a:sym typeface="Calibri (MS)"/>
              </a:rPr>
              <a:t>Teachers slide</a:t>
            </a:r>
          </a:p>
        </p:txBody>
      </p:sp>
      <p:graphicFrame>
        <p:nvGraphicFramePr>
          <p:cNvPr id="10" name="Table 5">
            <a:extLst>
              <a:ext uri="{FF2B5EF4-FFF2-40B4-BE49-F238E27FC236}">
                <a16:creationId xmlns:a16="http://schemas.microsoft.com/office/drawing/2014/main" id="{E9684B6C-286D-67F2-F3C0-3C99F6409052}"/>
              </a:ext>
            </a:extLst>
          </p:cNvPr>
          <p:cNvGraphicFramePr>
            <a:graphicFrameLocks noGrp="1"/>
          </p:cNvGraphicFramePr>
          <p:nvPr>
            <p:extLst>
              <p:ext uri="{D42A27DB-BD31-4B8C-83A1-F6EECF244321}">
                <p14:modId xmlns:p14="http://schemas.microsoft.com/office/powerpoint/2010/main" val="652984007"/>
              </p:ext>
            </p:extLst>
          </p:nvPr>
        </p:nvGraphicFramePr>
        <p:xfrm>
          <a:off x="635674" y="1453325"/>
          <a:ext cx="17016653" cy="7486770"/>
        </p:xfrm>
        <a:graphic>
          <a:graphicData uri="http://schemas.openxmlformats.org/drawingml/2006/table">
            <a:tbl>
              <a:tblPr/>
              <a:tblGrid>
                <a:gridCol w="2247651">
                  <a:extLst>
                    <a:ext uri="{9D8B030D-6E8A-4147-A177-3AD203B41FA5}">
                      <a16:colId xmlns:a16="http://schemas.microsoft.com/office/drawing/2014/main" val="20000"/>
                    </a:ext>
                  </a:extLst>
                </a:gridCol>
                <a:gridCol w="12904562">
                  <a:extLst>
                    <a:ext uri="{9D8B030D-6E8A-4147-A177-3AD203B41FA5}">
                      <a16:colId xmlns:a16="http://schemas.microsoft.com/office/drawing/2014/main" val="20001"/>
                    </a:ext>
                  </a:extLst>
                </a:gridCol>
                <a:gridCol w="1864440">
                  <a:extLst>
                    <a:ext uri="{9D8B030D-6E8A-4147-A177-3AD203B41FA5}">
                      <a16:colId xmlns:a16="http://schemas.microsoft.com/office/drawing/2014/main" val="20002"/>
                    </a:ext>
                  </a:extLst>
                </a:gridCol>
              </a:tblGrid>
              <a:tr h="736184">
                <a:tc>
                  <a:txBody>
                    <a:bodyPr/>
                    <a:lstStyle/>
                    <a:p>
                      <a:pPr algn="ctr">
                        <a:lnSpc>
                          <a:spcPts val="2799"/>
                        </a:lnSpc>
                        <a:defRPr/>
                      </a:pPr>
                      <a:r>
                        <a:rPr lang="en-US" sz="1999" b="1">
                          <a:solidFill>
                            <a:srgbClr val="000000"/>
                          </a:solidFill>
                          <a:latin typeface="Canva Sans Bold"/>
                          <a:ea typeface="Canva Sans Bold"/>
                          <a:cs typeface="Canva Sans Bold"/>
                          <a:sym typeface="Canva Sans Bold"/>
                        </a:rPr>
                        <a:t>Activity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99"/>
                        </a:lnSpc>
                        <a:defRPr/>
                      </a:pPr>
                      <a:r>
                        <a:rPr lang="en-US" sz="1999" b="1">
                          <a:solidFill>
                            <a:srgbClr val="000000"/>
                          </a:solidFill>
                          <a:latin typeface="Canva Sans Bold"/>
                          <a:ea typeface="Canva Sans Bold"/>
                          <a:cs typeface="Canva Sans Bold"/>
                          <a:sym typeface="Canva Sans Bold"/>
                        </a:rPr>
                        <a:t>Description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99"/>
                        </a:lnSpc>
                        <a:defRPr/>
                      </a:pPr>
                      <a:r>
                        <a:rPr lang="en-US" sz="1999" b="1">
                          <a:solidFill>
                            <a:srgbClr val="000000"/>
                          </a:solidFill>
                          <a:latin typeface="Canva Sans Bold"/>
                          <a:ea typeface="Canva Sans Bold"/>
                          <a:cs typeface="Canva Sans Bold"/>
                          <a:sym typeface="Canva Sans Bold"/>
                        </a:rPr>
                        <a:t>Timing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46862">
                <a:tc>
                  <a:txBody>
                    <a:bodyPr/>
                    <a:lstStyle/>
                    <a:p>
                      <a:pPr algn="ctr">
                        <a:lnSpc>
                          <a:spcPts val="2520"/>
                        </a:lnSpc>
                        <a:defRPr/>
                      </a:pPr>
                      <a:r>
                        <a:rPr lang="en-US" sz="1400" kern="1200">
                          <a:solidFill>
                            <a:srgbClr val="000000"/>
                          </a:solidFill>
                          <a:latin typeface="Canva Sans"/>
                          <a:ea typeface="+mn-ea"/>
                          <a:cs typeface="+mn-cs"/>
                          <a:sym typeface="Canva Sans"/>
                        </a:rPr>
                        <a:t>Introduction</a:t>
                      </a:r>
                      <a:endParaRPr lang="en-US" sz="1400" kern="1200">
                        <a:solidFill>
                          <a:srgbClr val="000000"/>
                        </a:solidFill>
                        <a:latin typeface="Canva Sans"/>
                        <a:ea typeface="+mn-ea"/>
                        <a:cs typeface="+mn-cs"/>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0000"/>
                        </a:lnSpc>
                        <a:defRPr/>
                      </a:pPr>
                      <a:r>
                        <a:rPr lang="en-US" sz="1400" dirty="0">
                          <a:solidFill>
                            <a:srgbClr val="000000"/>
                          </a:solidFill>
                          <a:latin typeface="Canva Sans"/>
                          <a:ea typeface="Canva Sans"/>
                          <a:cs typeface="Canva Sans"/>
                          <a:sym typeface="Canva Sans"/>
                        </a:rPr>
                        <a:t>Ask students to complete and briefly review the ‘do it now’ task and Introduce the learning objectives, revisit class agreements and read the trigger warning.</a:t>
                      </a:r>
                      <a:endParaRPr lang="en-US" sz="14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200" dirty="0">
                          <a:solidFill>
                            <a:srgbClr val="000000"/>
                          </a:solidFill>
                          <a:latin typeface="Canva Sans"/>
                          <a:ea typeface="Canva Sans"/>
                          <a:cs typeface="Canva Sans"/>
                          <a:sym typeface="Canva Sans"/>
                        </a:rPr>
                        <a:t>10 minutes</a:t>
                      </a:r>
                      <a:endParaRPr lang="en-US" sz="12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2006">
                <a:tc>
                  <a:txBody>
                    <a:bodyPr/>
                    <a:lstStyle/>
                    <a:p>
                      <a:pPr algn="ctr">
                        <a:lnSpc>
                          <a:spcPts val="2520"/>
                        </a:lnSpc>
                        <a:defRPr/>
                      </a:pPr>
                      <a:r>
                        <a:rPr lang="en-US" sz="1400" kern="1200" dirty="0">
                          <a:solidFill>
                            <a:srgbClr val="000000"/>
                          </a:solidFill>
                          <a:latin typeface="Canva Sans"/>
                          <a:ea typeface="+mn-ea"/>
                          <a:cs typeface="+mn-cs"/>
                          <a:sym typeface="Canva Sans"/>
                        </a:rPr>
                        <a:t>What is ‘Domestic Abuse’</a:t>
                      </a:r>
                      <a:endParaRPr lang="en-US" sz="1400" kern="1200" dirty="0">
                        <a:solidFill>
                          <a:srgbClr val="000000"/>
                        </a:solidFill>
                        <a:latin typeface="Canva Sans"/>
                        <a:ea typeface="+mn-ea"/>
                        <a:cs typeface="+mn-cs"/>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0000"/>
                        </a:lnSpc>
                        <a:defRPr/>
                      </a:pPr>
                      <a:r>
                        <a:rPr lang="en-US" sz="1400" kern="1200" dirty="0">
                          <a:solidFill>
                            <a:srgbClr val="000000"/>
                          </a:solidFill>
                          <a:latin typeface="Canva Sans"/>
                          <a:ea typeface="+mn-ea"/>
                          <a:cs typeface="+mn-cs"/>
                        </a:rPr>
                        <a:t>Please use slide slides 8, 9, and 10  to explain what is meant by domestic abuse (and what it isn’t) and the importance of why we need to talk about DA</a:t>
                      </a:r>
                      <a:r>
                        <a:rPr lang="en-US" sz="1400" kern="1200" dirty="0">
                          <a:solidFill>
                            <a:srgbClr val="000000"/>
                          </a:solidFill>
                          <a:latin typeface="Canva Sans"/>
                        </a:rPr>
                        <a:t>.</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200" dirty="0">
                          <a:solidFill>
                            <a:srgbClr val="000000"/>
                          </a:solidFill>
                          <a:latin typeface="Canva Sans"/>
                          <a:ea typeface="Canva Sans"/>
                          <a:cs typeface="Canva Sans"/>
                          <a:sym typeface="Canva Sans"/>
                        </a:rPr>
                        <a:t>5 minutes</a:t>
                      </a:r>
                      <a:endParaRPr lang="en-US" sz="12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50206">
                <a:tc>
                  <a:txBody>
                    <a:bodyPr/>
                    <a:lstStyle/>
                    <a:p>
                      <a:pPr marL="0" algn="ctr" defTabSz="914400" rtl="0" eaLnBrk="1" latinLnBrk="0" hangingPunct="1">
                        <a:lnSpc>
                          <a:spcPts val="2520"/>
                        </a:lnSpc>
                        <a:defRPr/>
                      </a:pPr>
                      <a:r>
                        <a:rPr lang="en-US" sz="1400" kern="1200" dirty="0">
                          <a:solidFill>
                            <a:srgbClr val="000000"/>
                          </a:solidFill>
                          <a:latin typeface="Canva Sans"/>
                          <a:ea typeface="+mn-ea"/>
                          <a:cs typeface="+mn-cs"/>
                        </a:rPr>
                        <a:t>Five types of abuse that are part of DA</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0000"/>
                        </a:lnSpc>
                        <a:defRPr/>
                      </a:pPr>
                      <a:r>
                        <a:rPr lang="en-US" sz="1400" kern="1200" dirty="0">
                          <a:solidFill>
                            <a:srgbClr val="000000"/>
                          </a:solidFill>
                          <a:latin typeface="Canva Sans"/>
                          <a:ea typeface="+mn-ea"/>
                          <a:cs typeface="+mn-cs"/>
                        </a:rPr>
                        <a:t>Please take a few minutes (slide 11) to see which of the five types of abuse students know. Having Explained the five types of abuse (slide 12). the next. 11 slides (12-23.) follow a similar pattern where students are asked to work in small groups to discuss what actions may constitute each of the five types of abuse</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200" dirty="0">
                          <a:solidFill>
                            <a:srgbClr val="000000"/>
                          </a:solidFill>
                          <a:latin typeface="Canva Sans"/>
                          <a:ea typeface="Canva Sans"/>
                          <a:cs typeface="Canva Sans"/>
                          <a:sym typeface="Canva Sans"/>
                        </a:rPr>
                        <a:t>15 minutes </a:t>
                      </a:r>
                      <a:endParaRPr lang="en-US" sz="12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99679">
                <a:tc>
                  <a:txBody>
                    <a:bodyPr/>
                    <a:lstStyle/>
                    <a:p>
                      <a:pPr marL="0" algn="l" defTabSz="914400" rtl="0" eaLnBrk="1" latinLnBrk="0" hangingPunct="1">
                        <a:lnSpc>
                          <a:spcPts val="2520"/>
                        </a:lnSpc>
                        <a:defRPr/>
                      </a:pPr>
                      <a:r>
                        <a:rPr lang="en-US" sz="1200" kern="1200" dirty="0">
                          <a:solidFill>
                            <a:srgbClr val="000000"/>
                          </a:solidFill>
                          <a:latin typeface="Canva Sans"/>
                          <a:ea typeface="+mn-ea"/>
                          <a:cs typeface="+mn-cs"/>
                        </a:rPr>
                        <a:t>Abusive Messages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ts val="2520"/>
                        </a:lnSpc>
                        <a:spcBef>
                          <a:spcPts val="0"/>
                        </a:spcBef>
                        <a:spcAft>
                          <a:spcPts val="0"/>
                        </a:spcAft>
                        <a:buClrTx/>
                        <a:buSzTx/>
                        <a:buFontTx/>
                        <a:buNone/>
                        <a:tabLst/>
                        <a:defRPr/>
                      </a:pPr>
                      <a:r>
                        <a:rPr lang="en-US" sz="1400" kern="1200" dirty="0">
                          <a:solidFill>
                            <a:srgbClr val="000000"/>
                          </a:solidFill>
                          <a:latin typeface="Canva Sans"/>
                          <a:ea typeface="+mn-ea"/>
                          <a:cs typeface="+mn-cs"/>
                        </a:rPr>
                        <a:t>Slides 24-34 consider five different text messages and ask students to identify what type of abuse each represents and what they would tell a friend if someone received a message like this.</a:t>
                      </a:r>
                      <a:endParaRPr lang="en-US" sz="1200" kern="1200" dirty="0">
                        <a:solidFill>
                          <a:srgbClr val="000000"/>
                        </a:solidFill>
                        <a:latin typeface="Canva Sans"/>
                        <a:ea typeface="+mn-ea"/>
                        <a:cs typeface="+mn-cs"/>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200" dirty="0">
                          <a:solidFill>
                            <a:srgbClr val="000000"/>
                          </a:solidFill>
                          <a:latin typeface="Canva Sans"/>
                          <a:ea typeface="Canva Sans"/>
                          <a:cs typeface="Canva Sans"/>
                          <a:sym typeface="Canva Sans"/>
                        </a:rPr>
                        <a:t>15 minutes</a:t>
                      </a:r>
                      <a:endParaRPr lang="en-US" sz="12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58500">
                <a:tc>
                  <a:txBody>
                    <a:bodyPr/>
                    <a:lstStyle/>
                    <a:p>
                      <a:pPr marL="0" algn="ctr" defTabSz="914400" rtl="0" eaLnBrk="1" latinLnBrk="0" hangingPunct="1">
                        <a:lnSpc>
                          <a:spcPts val="2520"/>
                        </a:lnSpc>
                        <a:defRPr/>
                      </a:pPr>
                      <a:r>
                        <a:rPr lang="en-US" sz="1400" kern="1200" dirty="0">
                          <a:solidFill>
                            <a:srgbClr val="000000"/>
                          </a:solidFill>
                          <a:latin typeface="Canva Sans"/>
                          <a:ea typeface="+mn-ea"/>
                          <a:cs typeface="+mn-cs"/>
                        </a:rPr>
                        <a:t>Remember!</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ts val="2520"/>
                        </a:lnSpc>
                        <a:spcBef>
                          <a:spcPts val="0"/>
                        </a:spcBef>
                        <a:spcAft>
                          <a:spcPts val="0"/>
                        </a:spcAft>
                        <a:buClrTx/>
                        <a:buSzTx/>
                        <a:buFontTx/>
                        <a:buNone/>
                        <a:tabLst/>
                        <a:defRPr/>
                      </a:pPr>
                      <a:r>
                        <a:rPr lang="en-US" sz="1200" kern="1200" dirty="0">
                          <a:solidFill>
                            <a:srgbClr val="000000"/>
                          </a:solidFill>
                          <a:latin typeface="Canva Sans"/>
                          <a:ea typeface="+mn-ea"/>
                          <a:cs typeface="+mn-cs"/>
                        </a:rPr>
                        <a:t>Please use slide 35 as a plenary for students to </a:t>
                      </a:r>
                      <a:r>
                        <a:rPr lang="en-US" sz="1200" kern="1200" dirty="0" err="1">
                          <a:solidFill>
                            <a:srgbClr val="000000"/>
                          </a:solidFill>
                          <a:latin typeface="Canva Sans"/>
                          <a:ea typeface="+mn-ea"/>
                          <a:cs typeface="+mn-cs"/>
                        </a:rPr>
                        <a:t>synthesise</a:t>
                      </a:r>
                      <a:r>
                        <a:rPr lang="en-US" sz="1200" kern="1200" dirty="0">
                          <a:solidFill>
                            <a:srgbClr val="000000"/>
                          </a:solidFill>
                          <a:latin typeface="Canva Sans"/>
                          <a:ea typeface="+mn-ea"/>
                          <a:cs typeface="+mn-cs"/>
                        </a:rPr>
                        <a:t> their learning from this lesson.</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200" dirty="0">
                          <a:solidFill>
                            <a:srgbClr val="000000"/>
                          </a:solidFill>
                          <a:latin typeface="Canva Sans"/>
                          <a:ea typeface="Canva Sans"/>
                          <a:cs typeface="Canva Sans"/>
                          <a:sym typeface="Canva Sans"/>
                        </a:rPr>
                        <a:t>5 minutes</a:t>
                      </a:r>
                      <a:endParaRPr lang="en-US" sz="12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75872">
                <a:tc>
                  <a:txBody>
                    <a:bodyPr/>
                    <a:lstStyle/>
                    <a:p>
                      <a:pPr marL="0" algn="ctr" defTabSz="914400" rtl="0" eaLnBrk="1" latinLnBrk="0" hangingPunct="1">
                        <a:lnSpc>
                          <a:spcPts val="2520"/>
                        </a:lnSpc>
                        <a:defRPr/>
                      </a:pPr>
                      <a:r>
                        <a:rPr lang="en-US" sz="1400" kern="1200" dirty="0">
                          <a:solidFill>
                            <a:srgbClr val="000000"/>
                          </a:solidFill>
                          <a:latin typeface="Canva Sans"/>
                          <a:ea typeface="+mn-ea"/>
                          <a:cs typeface="+mn-cs"/>
                        </a:rPr>
                        <a:t>An Abusive Relationship</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ts val="2520"/>
                        </a:lnSpc>
                        <a:spcBef>
                          <a:spcPts val="0"/>
                        </a:spcBef>
                        <a:spcAft>
                          <a:spcPts val="0"/>
                        </a:spcAft>
                        <a:buClrTx/>
                        <a:buSzTx/>
                        <a:buFontTx/>
                        <a:buNone/>
                        <a:tabLst/>
                        <a:defRPr/>
                      </a:pPr>
                      <a:r>
                        <a:rPr lang="en-US" sz="1400" kern="1200" dirty="0">
                          <a:solidFill>
                            <a:srgbClr val="000000"/>
                          </a:solidFill>
                          <a:latin typeface="Canva Sans"/>
                          <a:ea typeface="+mn-ea"/>
                          <a:cs typeface="+mn-cs"/>
                        </a:rPr>
                        <a:t>Slides 36 and 37 show a very similar film, which </a:t>
                      </a:r>
                      <a:r>
                        <a:rPr lang="en-US" sz="1400" kern="1200" dirty="0">
                          <a:solidFill>
                            <a:srgbClr val="000000"/>
                          </a:solidFill>
                          <a:highlight>
                            <a:srgbClr val="FFFF00"/>
                          </a:highlight>
                          <a:latin typeface="Canva Sans"/>
                          <a:ea typeface="+mn-ea"/>
                          <a:cs typeface="+mn-cs"/>
                        </a:rPr>
                        <a:t>depicts an abusive teenage relationship</a:t>
                      </a:r>
                      <a:r>
                        <a:rPr lang="en-US" sz="1400" kern="1200" dirty="0">
                          <a:solidFill>
                            <a:srgbClr val="000000"/>
                          </a:solidFill>
                          <a:latin typeface="Canva Sans"/>
                          <a:ea typeface="+mn-ea"/>
                          <a:cs typeface="+mn-cs"/>
                        </a:rPr>
                        <a:t>. Each film is only. 1’20” Long the first film asks whether the young man would behave like this if he could see himself. The second asks whether the young woman recognizes that this is an abusive relationship. </a:t>
                      </a:r>
                      <a:r>
                        <a:rPr lang="en-US" sz="1400" kern="1200" dirty="0">
                          <a:solidFill>
                            <a:srgbClr val="000000"/>
                          </a:solidFill>
                          <a:highlight>
                            <a:srgbClr val="FFFF00"/>
                          </a:highlight>
                          <a:latin typeface="Canva Sans"/>
                          <a:ea typeface="+mn-ea"/>
                          <a:cs typeface="+mn-cs"/>
                        </a:rPr>
                        <a:t>Please only use these films if there is adequate time </a:t>
                      </a:r>
                      <a:r>
                        <a:rPr lang="en-US" sz="1400" kern="1200">
                          <a:solidFill>
                            <a:srgbClr val="000000"/>
                          </a:solidFill>
                          <a:highlight>
                            <a:srgbClr val="FFFF00"/>
                          </a:highlight>
                          <a:latin typeface="Canva Sans"/>
                          <a:ea typeface="+mn-ea"/>
                          <a:cs typeface="+mn-cs"/>
                        </a:rPr>
                        <a:t>for discussion.</a:t>
                      </a:r>
                      <a:endParaRPr lang="en-US" sz="1400" kern="1200" dirty="0">
                        <a:solidFill>
                          <a:srgbClr val="000000"/>
                        </a:solidFill>
                        <a:highlight>
                          <a:srgbClr val="FFFF00"/>
                        </a:highlight>
                        <a:latin typeface="Canva Sans"/>
                        <a:ea typeface="+mn-ea"/>
                        <a:cs typeface="+mn-cs"/>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200" dirty="0"/>
                        <a:t>10 minutes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259103"/>
                  </a:ext>
                </a:extLst>
              </a:tr>
              <a:tr h="975872">
                <a:tc>
                  <a:txBody>
                    <a:bodyPr/>
                    <a:lstStyle/>
                    <a:p>
                      <a:pPr marL="0" algn="ctr" defTabSz="914400" rtl="0" eaLnBrk="1" latinLnBrk="0" hangingPunct="1">
                        <a:lnSpc>
                          <a:spcPts val="2520"/>
                        </a:lnSpc>
                        <a:defRPr/>
                      </a:pPr>
                      <a:r>
                        <a:rPr lang="en-US" sz="1400" kern="1200" dirty="0">
                          <a:solidFill>
                            <a:srgbClr val="000000"/>
                          </a:solidFill>
                          <a:latin typeface="Canva Sans"/>
                          <a:ea typeface="+mn-ea"/>
                          <a:cs typeface="+mn-cs"/>
                          <a:sym typeface="Canva Sans"/>
                        </a:rPr>
                        <a:t>Reflection &amp; Support</a:t>
                      </a:r>
                      <a:endParaRPr lang="en-US" sz="1400" kern="1200" dirty="0">
                        <a:solidFill>
                          <a:srgbClr val="000000"/>
                        </a:solidFill>
                        <a:latin typeface="Canva Sans"/>
                        <a:ea typeface="+mn-ea"/>
                        <a:cs typeface="+mn-cs"/>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ts val="2520"/>
                        </a:lnSpc>
                        <a:spcBef>
                          <a:spcPts val="0"/>
                        </a:spcBef>
                        <a:spcAft>
                          <a:spcPts val="0"/>
                        </a:spcAft>
                        <a:buClrTx/>
                        <a:buSzTx/>
                        <a:buFontTx/>
                        <a:buNone/>
                        <a:tabLst/>
                        <a:defRPr/>
                      </a:pPr>
                      <a:r>
                        <a:rPr lang="en-US" sz="1400" kern="1200" dirty="0">
                          <a:solidFill>
                            <a:srgbClr val="000000"/>
                          </a:solidFill>
                          <a:latin typeface="Canva Sans"/>
                          <a:ea typeface="+mn-ea"/>
                          <a:cs typeface="+mn-cs"/>
                          <a:sym typeface="Canva Sans"/>
                        </a:rPr>
                        <a:t>Ask students to reflect on slides 38 &amp; 39</a:t>
                      </a:r>
                      <a:endParaRPr lang="en-US" sz="1400" kern="1200" dirty="0">
                        <a:solidFill>
                          <a:srgbClr val="000000"/>
                        </a:solidFill>
                        <a:latin typeface="Canva Sans"/>
                        <a:ea typeface="+mn-ea"/>
                        <a:cs typeface="+mn-cs"/>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200" dirty="0">
                          <a:solidFill>
                            <a:srgbClr val="000000"/>
                          </a:solidFill>
                          <a:latin typeface="Canva Sans"/>
                          <a:ea typeface="Canva Sans"/>
                          <a:cs typeface="Canva Sans"/>
                          <a:sym typeface="Canva Sans"/>
                        </a:rPr>
                        <a:t>5 minutes</a:t>
                      </a:r>
                      <a:endParaRPr lang="en-US" sz="12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49023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7139992"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5400000">
            <a:off x="15442029"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496021" y="449361"/>
            <a:ext cx="1843139" cy="1853248"/>
          </a:xfrm>
          <a:custGeom>
            <a:avLst/>
            <a:gdLst/>
            <a:ahLst/>
            <a:cxnLst/>
            <a:rect l="l" t="t" r="r" b="b"/>
            <a:pathLst>
              <a:path w="1843139" h="1853248">
                <a:moveTo>
                  <a:pt x="0" y="0"/>
                </a:moveTo>
                <a:lnTo>
                  <a:pt x="1843140" y="0"/>
                </a:lnTo>
                <a:lnTo>
                  <a:pt x="1843140" y="1853248"/>
                </a:lnTo>
                <a:lnTo>
                  <a:pt x="0" y="18532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TextBox 8"/>
          <p:cNvSpPr txBox="1"/>
          <p:nvPr/>
        </p:nvSpPr>
        <p:spPr>
          <a:xfrm>
            <a:off x="1250507" y="1028700"/>
            <a:ext cx="429419" cy="73367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4.</a:t>
            </a:r>
          </a:p>
        </p:txBody>
      </p:sp>
      <p:sp>
        <p:nvSpPr>
          <p:cNvPr id="9" name="TextBox 9"/>
          <p:cNvSpPr txBox="1"/>
          <p:nvPr/>
        </p:nvSpPr>
        <p:spPr>
          <a:xfrm>
            <a:off x="2734315" y="674342"/>
            <a:ext cx="12342138" cy="1628267"/>
          </a:xfrm>
          <a:prstGeom prst="rect">
            <a:avLst/>
          </a:prstGeom>
        </p:spPr>
        <p:txBody>
          <a:bodyPr lIns="0" tIns="0" rIns="0" bIns="0" rtlCol="0" anchor="t">
            <a:spAutoFit/>
          </a:bodyPr>
          <a:lstStyle/>
          <a:p>
            <a:pPr algn="ctr">
              <a:lnSpc>
                <a:spcPts val="5823"/>
              </a:lnSpc>
              <a:spcBef>
                <a:spcPct val="0"/>
              </a:spcBef>
            </a:pPr>
            <a:r>
              <a:rPr lang="en-US" sz="5599" spc="-111">
                <a:solidFill>
                  <a:srgbClr val="000000"/>
                </a:solidFill>
                <a:latin typeface="Calibri (MS)"/>
                <a:ea typeface="Calibri (MS)"/>
                <a:cs typeface="Calibri (MS)"/>
                <a:sym typeface="Calibri (MS)"/>
              </a:rPr>
              <a:t>PSYCHOLOGICAL ABUSE can include (but is not limited to)</a:t>
            </a:r>
          </a:p>
        </p:txBody>
      </p:sp>
      <p:sp>
        <p:nvSpPr>
          <p:cNvPr id="10" name="TextBox 10"/>
          <p:cNvSpPr txBox="1"/>
          <p:nvPr/>
        </p:nvSpPr>
        <p:spPr>
          <a:xfrm>
            <a:off x="2572455" y="3032780"/>
            <a:ext cx="13723441" cy="5067554"/>
          </a:xfrm>
          <a:prstGeom prst="rect">
            <a:avLst/>
          </a:prstGeom>
        </p:spPr>
        <p:txBody>
          <a:bodyPr lIns="0" tIns="0" rIns="0" bIns="0" rtlCol="0" anchor="t">
            <a:spAutoFit/>
          </a:bodyPr>
          <a:lstStyle/>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Makes you think abuse is your fault</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Makes you think you are worthless</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 Threaten to kill or harm themselves to manipulate you</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 Stops you seeing your friends and family</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 Threatens to tell your secrets</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Promises to change</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Gaslighting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Makes you question events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199719" y="4582620"/>
            <a:ext cx="8766840" cy="4893491"/>
          </a:xfrm>
          <a:custGeom>
            <a:avLst/>
            <a:gdLst/>
            <a:ahLst/>
            <a:cxnLst/>
            <a:rect l="l" t="t" r="r" b="b"/>
            <a:pathLst>
              <a:path w="8766840" h="4893491">
                <a:moveTo>
                  <a:pt x="0" y="0"/>
                </a:moveTo>
                <a:lnTo>
                  <a:pt x="8766840" y="0"/>
                </a:lnTo>
                <a:lnTo>
                  <a:pt x="8766840" y="4893491"/>
                </a:lnTo>
                <a:lnTo>
                  <a:pt x="0" y="4893491"/>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rot="7245444">
            <a:off x="-1875639" y="2463767"/>
            <a:ext cx="3751278" cy="2612254"/>
          </a:xfrm>
          <a:custGeom>
            <a:avLst/>
            <a:gdLst/>
            <a:ahLst/>
            <a:cxnLst/>
            <a:rect l="l" t="t" r="r" b="b"/>
            <a:pathLst>
              <a:path w="3751278" h="2612254">
                <a:moveTo>
                  <a:pt x="0" y="0"/>
                </a:moveTo>
                <a:lnTo>
                  <a:pt x="3751278" y="0"/>
                </a:lnTo>
                <a:lnTo>
                  <a:pt x="3751278" y="2612253"/>
                </a:lnTo>
                <a:lnTo>
                  <a:pt x="0" y="2612253"/>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flipH="1">
            <a:off x="-1136496" y="-1261430"/>
            <a:ext cx="3057281" cy="2751553"/>
          </a:xfrm>
          <a:custGeom>
            <a:avLst/>
            <a:gdLst/>
            <a:ahLst/>
            <a:cxnLst/>
            <a:rect l="l" t="t" r="r" b="b"/>
            <a:pathLst>
              <a:path w="3057281" h="2751553">
                <a:moveTo>
                  <a:pt x="3057281" y="0"/>
                </a:moveTo>
                <a:lnTo>
                  <a:pt x="0" y="0"/>
                </a:lnTo>
                <a:lnTo>
                  <a:pt x="0" y="2751553"/>
                </a:lnTo>
                <a:lnTo>
                  <a:pt x="3057281" y="2751553"/>
                </a:lnTo>
                <a:lnTo>
                  <a:pt x="3057281"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a:off x="17139992"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GB"/>
          </a:p>
        </p:txBody>
      </p:sp>
      <p:sp>
        <p:nvSpPr>
          <p:cNvPr id="7" name="Freeform 7"/>
          <p:cNvSpPr/>
          <p:nvPr/>
        </p:nvSpPr>
        <p:spPr>
          <a:xfrm rot="5400000">
            <a:off x="15442029"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TextBox 8"/>
          <p:cNvSpPr txBox="1"/>
          <p:nvPr/>
        </p:nvSpPr>
        <p:spPr>
          <a:xfrm>
            <a:off x="1244216" y="624749"/>
            <a:ext cx="15867201" cy="4518751"/>
          </a:xfrm>
          <a:prstGeom prst="rect">
            <a:avLst/>
          </a:prstGeom>
        </p:spPr>
        <p:txBody>
          <a:bodyPr lIns="0" tIns="0" rIns="0" bIns="0" rtlCol="0" anchor="t">
            <a:spAutoFit/>
          </a:bodyPr>
          <a:lstStyle/>
          <a:p>
            <a:pPr>
              <a:lnSpc>
                <a:spcPts val="5780"/>
              </a:lnSpc>
            </a:pPr>
            <a:r>
              <a:rPr lang="en-US" sz="5558" spc="-111" dirty="0">
                <a:solidFill>
                  <a:srgbClr val="000000"/>
                </a:solidFill>
                <a:latin typeface="Calibri (MS)"/>
                <a:ea typeface="Calibri (MS)"/>
                <a:cs typeface="Calibri (MS)"/>
                <a:sym typeface="Calibri (MS)"/>
              </a:rPr>
              <a:t>PSYCHOLOGICAL ABUSE and EMOTIONAL ABUSE </a:t>
            </a:r>
          </a:p>
          <a:p>
            <a:pPr>
              <a:lnSpc>
                <a:spcPts val="5780"/>
              </a:lnSpc>
            </a:pPr>
            <a:r>
              <a:rPr lang="en-US" sz="5558" spc="-111" dirty="0">
                <a:solidFill>
                  <a:srgbClr val="000000"/>
                </a:solidFill>
                <a:latin typeface="Calibri (MS)"/>
                <a:ea typeface="Calibri (MS)"/>
                <a:cs typeface="Calibri (MS)"/>
                <a:sym typeface="Calibri (MS)"/>
              </a:rPr>
              <a:t>can look very similar and are sometimes used interchangeably. </a:t>
            </a:r>
          </a:p>
          <a:p>
            <a:pPr>
              <a:lnSpc>
                <a:spcPts val="5780"/>
              </a:lnSpc>
            </a:pPr>
            <a:r>
              <a:rPr lang="en-US" sz="5558" spc="-111" dirty="0">
                <a:solidFill>
                  <a:srgbClr val="000000"/>
                </a:solidFill>
                <a:latin typeface="Calibri (MS)"/>
                <a:ea typeface="Calibri (MS)"/>
                <a:cs typeface="Calibri (MS)"/>
                <a:sym typeface="Calibri (MS)"/>
              </a:rPr>
              <a:t>A good way to remember the difference is: </a:t>
            </a:r>
          </a:p>
          <a:p>
            <a:pPr algn="ctr">
              <a:lnSpc>
                <a:spcPts val="5780"/>
              </a:lnSpc>
            </a:pPr>
            <a:endParaRPr lang="en-US" sz="5558" spc="-111" dirty="0">
              <a:solidFill>
                <a:srgbClr val="000000"/>
              </a:solidFill>
              <a:latin typeface="Calibri (MS)"/>
              <a:ea typeface="Calibri (MS)"/>
              <a:cs typeface="Calibri (MS)"/>
              <a:sym typeface="Calibri (MS)"/>
            </a:endParaRPr>
          </a:p>
          <a:p>
            <a:pPr algn="ctr">
              <a:lnSpc>
                <a:spcPts val="5780"/>
              </a:lnSpc>
              <a:spcBef>
                <a:spcPct val="0"/>
              </a:spcBef>
            </a:pPr>
            <a:endParaRPr lang="en-US" sz="5558" spc="-111" dirty="0">
              <a:solidFill>
                <a:srgbClr val="000000"/>
              </a:solidFill>
              <a:latin typeface="Calibri (MS)"/>
              <a:ea typeface="Calibri (MS)"/>
              <a:cs typeface="Calibri (MS)"/>
              <a:sym typeface="Calibri (MS)"/>
            </a:endParaRPr>
          </a:p>
        </p:txBody>
      </p:sp>
      <p:sp>
        <p:nvSpPr>
          <p:cNvPr id="9" name="TextBox 9"/>
          <p:cNvSpPr txBox="1"/>
          <p:nvPr/>
        </p:nvSpPr>
        <p:spPr>
          <a:xfrm>
            <a:off x="838286" y="5364928"/>
            <a:ext cx="7623187" cy="3582289"/>
          </a:xfrm>
          <a:prstGeom prst="rect">
            <a:avLst/>
          </a:prstGeom>
        </p:spPr>
        <p:txBody>
          <a:bodyPr lIns="0" tIns="0" rIns="0" bIns="0" rtlCol="0" anchor="t">
            <a:spAutoFit/>
          </a:bodyPr>
          <a:lstStyle/>
          <a:p>
            <a:pPr algn="ctr">
              <a:lnSpc>
                <a:spcPts val="5407"/>
              </a:lnSpc>
            </a:pPr>
            <a:r>
              <a:rPr lang="en-US" sz="5199" b="1" spc="-103" dirty="0">
                <a:solidFill>
                  <a:srgbClr val="000000"/>
                </a:solidFill>
                <a:latin typeface="Calibri (MS) Bold"/>
                <a:ea typeface="Calibri (MS) Bold"/>
                <a:cs typeface="Calibri (MS) Bold"/>
                <a:sym typeface="Calibri (MS) Bold"/>
              </a:rPr>
              <a:t>EMOTION</a:t>
            </a:r>
            <a:r>
              <a:rPr lang="en-US" sz="5199" spc="-103" dirty="0">
                <a:solidFill>
                  <a:srgbClr val="000000"/>
                </a:solidFill>
                <a:latin typeface="Calibri (MS)"/>
                <a:ea typeface="Calibri (MS)"/>
                <a:cs typeface="Calibri (MS)"/>
                <a:sym typeface="Calibri (MS)"/>
              </a:rPr>
              <a:t>AL ABUSE affects the way you </a:t>
            </a:r>
            <a:r>
              <a:rPr lang="en-US" sz="5199" u="sng" spc="-103" dirty="0">
                <a:solidFill>
                  <a:srgbClr val="000000"/>
                </a:solidFill>
                <a:latin typeface="Calibri (MS)"/>
                <a:ea typeface="Calibri (MS)"/>
                <a:cs typeface="Calibri (MS)"/>
                <a:sym typeface="Calibri (MS)"/>
              </a:rPr>
              <a:t>feel</a:t>
            </a:r>
          </a:p>
          <a:p>
            <a:pPr algn="ctr">
              <a:lnSpc>
                <a:spcPts val="5407"/>
              </a:lnSpc>
            </a:pPr>
            <a:r>
              <a:rPr lang="en-US" sz="5199" spc="-103" dirty="0">
                <a:solidFill>
                  <a:srgbClr val="000000"/>
                </a:solidFill>
                <a:latin typeface="Calibri (MS)"/>
                <a:ea typeface="Calibri (MS)"/>
                <a:cs typeface="Calibri (MS)"/>
                <a:sym typeface="Calibri (MS)"/>
              </a:rPr>
              <a:t>It can make you feel sad, or feel scared or feel insecure.</a:t>
            </a:r>
          </a:p>
          <a:p>
            <a:pPr algn="ctr">
              <a:lnSpc>
                <a:spcPts val="5407"/>
              </a:lnSpc>
              <a:spcBef>
                <a:spcPct val="0"/>
              </a:spcBef>
            </a:pPr>
            <a:endParaRPr lang="en-US" sz="5199" spc="-103" dirty="0">
              <a:solidFill>
                <a:srgbClr val="000000"/>
              </a:solidFill>
              <a:latin typeface="Calibri (MS)"/>
              <a:ea typeface="Calibri (MS)"/>
              <a:cs typeface="Calibri (MS)"/>
              <a:sym typeface="Calibri (MS)"/>
            </a:endParaRPr>
          </a:p>
        </p:txBody>
      </p:sp>
      <p:sp>
        <p:nvSpPr>
          <p:cNvPr id="10" name="Freeform 10"/>
          <p:cNvSpPr/>
          <p:nvPr/>
        </p:nvSpPr>
        <p:spPr>
          <a:xfrm>
            <a:off x="9363075" y="3750322"/>
            <a:ext cx="8603541" cy="6100692"/>
          </a:xfrm>
          <a:custGeom>
            <a:avLst/>
            <a:gdLst/>
            <a:ahLst/>
            <a:cxnLst/>
            <a:rect l="l" t="t" r="r" b="b"/>
            <a:pathLst>
              <a:path w="8603541" h="6100692">
                <a:moveTo>
                  <a:pt x="0" y="0"/>
                </a:moveTo>
                <a:lnTo>
                  <a:pt x="8603541" y="0"/>
                </a:lnTo>
                <a:lnTo>
                  <a:pt x="8603541" y="6100693"/>
                </a:lnTo>
                <a:lnTo>
                  <a:pt x="0" y="6100693"/>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11" name="TextBox 11"/>
          <p:cNvSpPr txBox="1"/>
          <p:nvPr/>
        </p:nvSpPr>
        <p:spPr>
          <a:xfrm>
            <a:off x="9486900" y="4242568"/>
            <a:ext cx="8251541" cy="5233543"/>
          </a:xfrm>
          <a:prstGeom prst="rect">
            <a:avLst/>
          </a:prstGeom>
        </p:spPr>
        <p:txBody>
          <a:bodyPr lIns="0" tIns="0" rIns="0" bIns="0" rtlCol="0" anchor="t">
            <a:spAutoFit/>
          </a:bodyPr>
          <a:lstStyle/>
          <a:p>
            <a:pPr algn="ctr">
              <a:lnSpc>
                <a:spcPts val="5096"/>
              </a:lnSpc>
            </a:pPr>
            <a:r>
              <a:rPr lang="en-US" sz="4900" b="1" spc="-98" dirty="0">
                <a:solidFill>
                  <a:srgbClr val="000000"/>
                </a:solidFill>
                <a:latin typeface="Calibri (MS) Bold"/>
                <a:ea typeface="Calibri (MS) Bold"/>
                <a:cs typeface="Calibri (MS) Bold"/>
                <a:sym typeface="Calibri (MS) Bold"/>
              </a:rPr>
              <a:t>PSYCHO</a:t>
            </a:r>
            <a:r>
              <a:rPr lang="en-US" sz="4900" spc="-98" dirty="0">
                <a:solidFill>
                  <a:srgbClr val="000000"/>
                </a:solidFill>
                <a:latin typeface="Calibri (MS)"/>
                <a:ea typeface="Calibri (MS)"/>
                <a:cs typeface="Calibri (MS)"/>
                <a:sym typeface="Calibri (MS)"/>
              </a:rPr>
              <a:t>LOGICAL ABUSE affects the way  you </a:t>
            </a:r>
            <a:r>
              <a:rPr lang="en-US" sz="4900" u="sng" spc="-98" dirty="0">
                <a:solidFill>
                  <a:srgbClr val="000000"/>
                </a:solidFill>
                <a:latin typeface="Calibri (MS)"/>
                <a:ea typeface="Calibri (MS)"/>
                <a:cs typeface="Calibri (MS)"/>
                <a:sym typeface="Calibri (MS)"/>
              </a:rPr>
              <a:t>think. </a:t>
            </a:r>
          </a:p>
          <a:p>
            <a:pPr algn="ctr">
              <a:lnSpc>
                <a:spcPts val="5096"/>
              </a:lnSpc>
              <a:spcBef>
                <a:spcPct val="0"/>
              </a:spcBef>
            </a:pPr>
            <a:r>
              <a:rPr lang="en-US" sz="4900" spc="-98" dirty="0">
                <a:solidFill>
                  <a:srgbClr val="000000"/>
                </a:solidFill>
                <a:latin typeface="Calibri (MS)"/>
                <a:ea typeface="Calibri (MS)"/>
                <a:cs typeface="Calibri (MS)"/>
                <a:sym typeface="Calibri (MS)"/>
              </a:rPr>
              <a:t>It can make you think the abuse is all your fault, or makes you think you are in the wrong, or make you think that someone is going to hurt themselves because of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5" name="Freeform 5"/>
          <p:cNvSpPr/>
          <p:nvPr/>
        </p:nvSpPr>
        <p:spPr>
          <a:xfrm>
            <a:off x="17139992"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6" name="Freeform 6"/>
          <p:cNvSpPr/>
          <p:nvPr/>
        </p:nvSpPr>
        <p:spPr>
          <a:xfrm rot="5400000">
            <a:off x="15442029"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496021" y="449361"/>
            <a:ext cx="1843139" cy="1853248"/>
          </a:xfrm>
          <a:custGeom>
            <a:avLst/>
            <a:gdLst/>
            <a:ahLst/>
            <a:cxnLst/>
            <a:rect l="l" t="t" r="r" b="b"/>
            <a:pathLst>
              <a:path w="1843139" h="1853248">
                <a:moveTo>
                  <a:pt x="0" y="0"/>
                </a:moveTo>
                <a:lnTo>
                  <a:pt x="1843140" y="0"/>
                </a:lnTo>
                <a:lnTo>
                  <a:pt x="1843140" y="1853248"/>
                </a:lnTo>
                <a:lnTo>
                  <a:pt x="0" y="18532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TextBox 8"/>
          <p:cNvSpPr txBox="1"/>
          <p:nvPr/>
        </p:nvSpPr>
        <p:spPr>
          <a:xfrm>
            <a:off x="1250507" y="1028700"/>
            <a:ext cx="429419" cy="73367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5.</a:t>
            </a:r>
          </a:p>
        </p:txBody>
      </p:sp>
      <p:sp>
        <p:nvSpPr>
          <p:cNvPr id="9" name="TextBox 9"/>
          <p:cNvSpPr txBox="1"/>
          <p:nvPr/>
        </p:nvSpPr>
        <p:spPr>
          <a:xfrm>
            <a:off x="2346564" y="2458289"/>
            <a:ext cx="13594873" cy="2978764"/>
          </a:xfrm>
          <a:prstGeom prst="rect">
            <a:avLst/>
          </a:prstGeom>
        </p:spPr>
        <p:txBody>
          <a:bodyPr lIns="0" tIns="0" rIns="0" bIns="0" rtlCol="0" anchor="t">
            <a:spAutoFit/>
          </a:bodyPr>
          <a:lstStyle/>
          <a:p>
            <a:pPr algn="ctr">
              <a:lnSpc>
                <a:spcPts val="5823"/>
              </a:lnSpc>
              <a:spcBef>
                <a:spcPct val="0"/>
              </a:spcBef>
            </a:pPr>
            <a:r>
              <a:rPr lang="en-US" sz="5599" spc="-111" dirty="0">
                <a:solidFill>
                  <a:srgbClr val="000000"/>
                </a:solidFill>
                <a:latin typeface="Calibri (MS)"/>
                <a:ea typeface="Calibri (MS)"/>
                <a:cs typeface="Calibri (MS)"/>
                <a:sym typeface="Calibri (MS)"/>
              </a:rPr>
              <a:t>Please work in small groups to discuss:</a:t>
            </a:r>
          </a:p>
          <a:p>
            <a:pPr algn="ctr">
              <a:lnSpc>
                <a:spcPts val="5823"/>
              </a:lnSpc>
              <a:spcBef>
                <a:spcPct val="0"/>
              </a:spcBef>
            </a:pPr>
            <a:endParaRPr lang="en-US" sz="5599" spc="-111" dirty="0">
              <a:solidFill>
                <a:srgbClr val="000000"/>
              </a:solidFill>
              <a:latin typeface="Calibri (MS)"/>
              <a:ea typeface="Calibri (MS)"/>
              <a:cs typeface="Calibri (MS)"/>
              <a:sym typeface="Calibri (MS)"/>
            </a:endParaRPr>
          </a:p>
          <a:p>
            <a:pPr algn="ctr">
              <a:lnSpc>
                <a:spcPts val="5823"/>
              </a:lnSpc>
              <a:spcBef>
                <a:spcPct val="0"/>
              </a:spcBef>
            </a:pPr>
            <a:r>
              <a:rPr lang="en-US" sz="5599" spc="-111" dirty="0">
                <a:solidFill>
                  <a:srgbClr val="000000"/>
                </a:solidFill>
                <a:latin typeface="Calibri (MS)"/>
                <a:ea typeface="Calibri (MS)"/>
                <a:cs typeface="Calibri (MS)"/>
                <a:sym typeface="Calibri (MS)"/>
              </a:rPr>
              <a:t>What </a:t>
            </a:r>
            <a:r>
              <a:rPr lang="en-US" sz="5599" spc="-111" dirty="0" err="1">
                <a:solidFill>
                  <a:srgbClr val="000000"/>
                </a:solidFill>
                <a:latin typeface="Calibri (MS)"/>
                <a:ea typeface="Calibri (MS)"/>
                <a:cs typeface="Calibri (MS)"/>
                <a:sym typeface="Calibri (MS)"/>
              </a:rPr>
              <a:t>behaviours</a:t>
            </a:r>
            <a:r>
              <a:rPr lang="en-US" sz="5599" spc="-111" dirty="0">
                <a:solidFill>
                  <a:srgbClr val="000000"/>
                </a:solidFill>
                <a:latin typeface="Calibri (MS)"/>
                <a:ea typeface="Calibri (MS)"/>
                <a:cs typeface="Calibri (MS)"/>
                <a:sym typeface="Calibri (MS)"/>
              </a:rPr>
              <a:t> are included in the term SEXUAL ABUSE?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7139992"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rot="5400000">
            <a:off x="15442029"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496021" y="449361"/>
            <a:ext cx="1843139" cy="1853248"/>
          </a:xfrm>
          <a:custGeom>
            <a:avLst/>
            <a:gdLst/>
            <a:ahLst/>
            <a:cxnLst/>
            <a:rect l="l" t="t" r="r" b="b"/>
            <a:pathLst>
              <a:path w="1843139" h="1853248">
                <a:moveTo>
                  <a:pt x="0" y="0"/>
                </a:moveTo>
                <a:lnTo>
                  <a:pt x="1843140" y="0"/>
                </a:lnTo>
                <a:lnTo>
                  <a:pt x="1843140" y="1853248"/>
                </a:lnTo>
                <a:lnTo>
                  <a:pt x="0" y="18532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TextBox 8"/>
          <p:cNvSpPr txBox="1"/>
          <p:nvPr/>
        </p:nvSpPr>
        <p:spPr>
          <a:xfrm>
            <a:off x="1250507" y="1028700"/>
            <a:ext cx="429419" cy="733679"/>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5.</a:t>
            </a:r>
          </a:p>
        </p:txBody>
      </p:sp>
      <p:sp>
        <p:nvSpPr>
          <p:cNvPr id="9" name="TextBox 9"/>
          <p:cNvSpPr txBox="1"/>
          <p:nvPr/>
        </p:nvSpPr>
        <p:spPr>
          <a:xfrm>
            <a:off x="2612522" y="1000125"/>
            <a:ext cx="13594873" cy="894842"/>
          </a:xfrm>
          <a:prstGeom prst="rect">
            <a:avLst/>
          </a:prstGeom>
        </p:spPr>
        <p:txBody>
          <a:bodyPr lIns="0" tIns="0" rIns="0" bIns="0" rtlCol="0" anchor="t">
            <a:spAutoFit/>
          </a:bodyPr>
          <a:lstStyle/>
          <a:p>
            <a:pPr algn="ctr">
              <a:lnSpc>
                <a:spcPts val="5823"/>
              </a:lnSpc>
              <a:spcBef>
                <a:spcPct val="0"/>
              </a:spcBef>
            </a:pPr>
            <a:r>
              <a:rPr lang="en-US" sz="5599" spc="-111">
                <a:solidFill>
                  <a:srgbClr val="000000"/>
                </a:solidFill>
                <a:latin typeface="Calibri (MS)"/>
                <a:ea typeface="Calibri (MS)"/>
                <a:cs typeface="Calibri (MS)"/>
                <a:sym typeface="Calibri (MS)"/>
              </a:rPr>
              <a:t> SEXUAL ABUSE can include (but is not limited to) </a:t>
            </a:r>
          </a:p>
        </p:txBody>
      </p:sp>
      <p:sp>
        <p:nvSpPr>
          <p:cNvPr id="10" name="TextBox 10"/>
          <p:cNvSpPr txBox="1"/>
          <p:nvPr/>
        </p:nvSpPr>
        <p:spPr>
          <a:xfrm>
            <a:off x="1920785" y="2496514"/>
            <a:ext cx="16367215" cy="6924929"/>
          </a:xfrm>
          <a:prstGeom prst="rect">
            <a:avLst/>
          </a:prstGeom>
        </p:spPr>
        <p:txBody>
          <a:bodyPr lIns="0" tIns="0" rIns="0" bIns="0" rtlCol="0" anchor="t">
            <a:spAutoFit/>
          </a:bodyPr>
          <a:lstStyle/>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Pressures you into doing sexual activities you don’t want to</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 Manipulates you into having sex</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Rape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Makes you send them explicit images or texts</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Shares those texts with friends or on the internet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Tells you what to wear/what not to wear</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takes photos or videos of you without your knowledge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Pays you or buys your things to manipulate you into doing sexual things. </a:t>
            </a:r>
          </a:p>
          <a:p>
            <a:pPr marL="1014732" lvl="1" indent="-507366" algn="l">
              <a:lnSpc>
                <a:spcPts val="4888"/>
              </a:lnSpc>
              <a:buFont typeface="Arial"/>
              <a:buChar char="•"/>
            </a:pPr>
            <a:r>
              <a:rPr lang="en-US" sz="4700" spc="-94">
                <a:solidFill>
                  <a:srgbClr val="000000"/>
                </a:solidFill>
                <a:latin typeface="Calibri (MS)"/>
                <a:ea typeface="Calibri (MS)"/>
                <a:cs typeface="Calibri (MS)"/>
                <a:sym typeface="Calibri (MS)"/>
              </a:rPr>
              <a:t>Doesn’t stop when asked</a:t>
            </a:r>
          </a:p>
          <a:p>
            <a:pPr algn="ctr">
              <a:lnSpc>
                <a:spcPts val="4888"/>
              </a:lnSpc>
              <a:spcBef>
                <a:spcPct val="0"/>
              </a:spcBef>
            </a:pPr>
            <a:endParaRPr lang="en-US" sz="4700" spc="-94">
              <a:solidFill>
                <a:srgbClr val="000000"/>
              </a:solidFill>
              <a:latin typeface="Calibri (MS)"/>
              <a:ea typeface="Calibri (MS)"/>
              <a:cs typeface="Calibri (MS)"/>
              <a:sym typeface="Calibri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5" name="Freeform 5"/>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GB"/>
          </a:p>
        </p:txBody>
      </p:sp>
      <p:sp>
        <p:nvSpPr>
          <p:cNvPr id="7" name="Freeform 7"/>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GB"/>
          </a:p>
        </p:txBody>
      </p:sp>
      <p:sp>
        <p:nvSpPr>
          <p:cNvPr id="8" name="Freeform 8"/>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9" name="Freeform 9"/>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 name="Freeform 10"/>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1" name="Freeform 11"/>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en-GB"/>
          </a:p>
        </p:txBody>
      </p:sp>
      <p:sp>
        <p:nvSpPr>
          <p:cNvPr id="12" name="TextBox 12"/>
          <p:cNvSpPr txBox="1"/>
          <p:nvPr/>
        </p:nvSpPr>
        <p:spPr>
          <a:xfrm>
            <a:off x="1852483" y="1780589"/>
            <a:ext cx="15244422" cy="3155315"/>
          </a:xfrm>
          <a:prstGeom prst="rect">
            <a:avLst/>
          </a:prstGeom>
        </p:spPr>
        <p:txBody>
          <a:bodyPr lIns="0" tIns="0" rIns="0" bIns="0" rtlCol="0" anchor="t">
            <a:spAutoFit/>
          </a:bodyPr>
          <a:lstStyle/>
          <a:p>
            <a:pPr algn="ctr">
              <a:lnSpc>
                <a:spcPts val="5824"/>
              </a:lnSpc>
            </a:pPr>
            <a:r>
              <a:rPr lang="en-US" sz="5600" spc="-112" dirty="0">
                <a:solidFill>
                  <a:srgbClr val="000000"/>
                </a:solidFill>
                <a:latin typeface="Calibri (MS)"/>
                <a:ea typeface="Calibri (MS)"/>
                <a:cs typeface="Calibri (MS)"/>
                <a:sym typeface="Calibri (MS)"/>
              </a:rPr>
              <a:t>The following messages are fake! </a:t>
            </a:r>
          </a:p>
          <a:p>
            <a:pPr algn="ctr">
              <a:lnSpc>
                <a:spcPts val="5824"/>
              </a:lnSpc>
            </a:pPr>
            <a:endParaRPr lang="en-US" sz="5600" spc="-112" dirty="0">
              <a:solidFill>
                <a:srgbClr val="000000"/>
              </a:solidFill>
              <a:latin typeface="Calibri (MS)"/>
              <a:ea typeface="Calibri (MS)"/>
              <a:cs typeface="Calibri (MS)"/>
              <a:sym typeface="Calibri (MS)"/>
            </a:endParaRPr>
          </a:p>
          <a:p>
            <a:pPr algn="ctr">
              <a:lnSpc>
                <a:spcPts val="6136"/>
              </a:lnSpc>
              <a:spcBef>
                <a:spcPct val="0"/>
              </a:spcBef>
            </a:pPr>
            <a:r>
              <a:rPr lang="en-US" sz="5900" spc="-118" dirty="0">
                <a:solidFill>
                  <a:srgbClr val="000000"/>
                </a:solidFill>
                <a:latin typeface="Calibri (MS)"/>
                <a:ea typeface="Calibri (MS)"/>
                <a:cs typeface="Calibri (MS)"/>
                <a:sym typeface="Calibri (MS)"/>
              </a:rPr>
              <a:t>They each show an example of a different type of domestic abuse, can you tell which is which? </a:t>
            </a:r>
          </a:p>
        </p:txBody>
      </p:sp>
      <p:sp>
        <p:nvSpPr>
          <p:cNvPr id="14" name="TextBox 14"/>
          <p:cNvSpPr txBox="1"/>
          <p:nvPr/>
        </p:nvSpPr>
        <p:spPr>
          <a:xfrm>
            <a:off x="809518" y="5911382"/>
            <a:ext cx="17256816" cy="1454150"/>
          </a:xfrm>
          <a:prstGeom prst="rect">
            <a:avLst/>
          </a:prstGeom>
        </p:spPr>
        <p:txBody>
          <a:bodyPr lIns="0" tIns="0" rIns="0" bIns="0" rtlCol="0" anchor="t">
            <a:spAutoFit/>
          </a:bodyPr>
          <a:lstStyle/>
          <a:p>
            <a:pPr algn="ctr">
              <a:lnSpc>
                <a:spcPts val="5200"/>
              </a:lnSpc>
            </a:pPr>
            <a:r>
              <a:rPr lang="en-US" sz="5000" spc="-100" dirty="0">
                <a:solidFill>
                  <a:srgbClr val="000000"/>
                </a:solidFill>
                <a:latin typeface="Calibri (MS)"/>
                <a:ea typeface="Calibri (MS)"/>
                <a:cs typeface="Calibri (MS)"/>
                <a:sym typeface="Calibri (MS)"/>
              </a:rPr>
              <a:t>Pair up, or in small groups, read out the scenarios. </a:t>
            </a:r>
          </a:p>
          <a:p>
            <a:pPr algn="ctr">
              <a:lnSpc>
                <a:spcPts val="5200"/>
              </a:lnSpc>
              <a:spcBef>
                <a:spcPct val="0"/>
              </a:spcBef>
            </a:pPr>
            <a:r>
              <a:rPr lang="en-US" sz="5000" spc="-100" dirty="0">
                <a:solidFill>
                  <a:srgbClr val="000000"/>
                </a:solidFill>
                <a:latin typeface="Calibri (MS)"/>
                <a:ea typeface="Calibri (MS)"/>
                <a:cs typeface="Calibri (MS)"/>
                <a:sym typeface="Calibri (MS)"/>
              </a:rPr>
              <a:t>You can be as dramatic as you like!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5638800" y="571500"/>
            <a:ext cx="7239000" cy="9143999"/>
          </a:xfrm>
          <a:custGeom>
            <a:avLst/>
            <a:gdLst/>
            <a:ahLst/>
            <a:cxnLst/>
            <a:rect l="l" t="t" r="r" b="b"/>
            <a:pathLst>
              <a:path w="5917356" h="7492246">
                <a:moveTo>
                  <a:pt x="0" y="0"/>
                </a:moveTo>
                <a:lnTo>
                  <a:pt x="5917356" y="0"/>
                </a:lnTo>
                <a:lnTo>
                  <a:pt x="5917356" y="7492246"/>
                </a:lnTo>
                <a:lnTo>
                  <a:pt x="0" y="7492246"/>
                </a:lnTo>
                <a:lnTo>
                  <a:pt x="0" y="0"/>
                </a:lnTo>
                <a:close/>
              </a:path>
            </a:pathLst>
          </a:custGeom>
          <a:blipFill>
            <a:blip r:embed="rId3"/>
            <a:stretch>
              <a:fillRect t="-19946" b="-51176"/>
            </a:stretch>
          </a:blipFill>
          <a:ln w="38100" cap="sq">
            <a:solidFill>
              <a:srgbClr val="000000"/>
            </a:solidFill>
            <a:prstDash val="solid"/>
            <a:miter/>
          </a:ln>
        </p:spPr>
        <p:txBody>
          <a:bodyPr/>
          <a:lstStyle/>
          <a:p>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933450" y="1397377"/>
            <a:ext cx="5917356" cy="7492246"/>
          </a:xfrm>
          <a:custGeom>
            <a:avLst/>
            <a:gdLst/>
            <a:ahLst/>
            <a:cxnLst/>
            <a:rect l="l" t="t" r="r" b="b"/>
            <a:pathLst>
              <a:path w="5917356" h="7492246">
                <a:moveTo>
                  <a:pt x="0" y="0"/>
                </a:moveTo>
                <a:lnTo>
                  <a:pt x="5917356" y="0"/>
                </a:lnTo>
                <a:lnTo>
                  <a:pt x="5917356" y="7492246"/>
                </a:lnTo>
                <a:lnTo>
                  <a:pt x="0" y="7492246"/>
                </a:lnTo>
                <a:lnTo>
                  <a:pt x="0" y="0"/>
                </a:lnTo>
                <a:close/>
              </a:path>
            </a:pathLst>
          </a:custGeom>
          <a:blipFill>
            <a:blip r:embed="rId3"/>
            <a:stretch>
              <a:fillRect t="-19946" b="-51176"/>
            </a:stretch>
          </a:blipFill>
          <a:ln w="38100" cap="sq">
            <a:solidFill>
              <a:srgbClr val="000000"/>
            </a:solidFill>
            <a:prstDash val="solid"/>
            <a:miter/>
          </a:ln>
        </p:spPr>
        <p:txBody>
          <a:bodyPr/>
          <a:lstStyle/>
          <a:p>
            <a:endParaRPr lang="en-GB"/>
          </a:p>
        </p:txBody>
      </p:sp>
      <p:sp>
        <p:nvSpPr>
          <p:cNvPr id="4" name="TextBox 4"/>
          <p:cNvSpPr txBox="1"/>
          <p:nvPr/>
        </p:nvSpPr>
        <p:spPr>
          <a:xfrm>
            <a:off x="7115355" y="1379951"/>
            <a:ext cx="10566522" cy="4083050"/>
          </a:xfrm>
          <a:prstGeom prst="rect">
            <a:avLst/>
          </a:prstGeom>
        </p:spPr>
        <p:txBody>
          <a:bodyPr lIns="0" tIns="0" rIns="0" bIns="0" rtlCol="0" anchor="t">
            <a:spAutoFit/>
          </a:bodyPr>
          <a:lstStyle/>
          <a:p>
            <a:pPr algn="ctr">
              <a:lnSpc>
                <a:spcPts val="5200"/>
              </a:lnSpc>
            </a:pPr>
            <a:r>
              <a:rPr lang="en-US" sz="5000" spc="-100">
                <a:solidFill>
                  <a:srgbClr val="000000"/>
                </a:solidFill>
                <a:latin typeface="Calibri (MS)"/>
                <a:ea typeface="Calibri (MS)"/>
                <a:cs typeface="Calibri (MS)"/>
                <a:sym typeface="Calibri (MS)"/>
              </a:rPr>
              <a:t>What kind of abuse could this be?</a:t>
            </a:r>
          </a:p>
          <a:p>
            <a:pPr algn="ctr">
              <a:lnSpc>
                <a:spcPts val="5200"/>
              </a:lnSpc>
            </a:pPr>
            <a:endParaRPr lang="en-US" sz="5000" spc="-100">
              <a:solidFill>
                <a:srgbClr val="000000"/>
              </a:solidFill>
              <a:latin typeface="Calibri (MS)"/>
              <a:ea typeface="Calibri (MS)"/>
              <a:cs typeface="Calibri (MS)"/>
              <a:sym typeface="Calibri (MS)"/>
            </a:endParaRPr>
          </a:p>
          <a:p>
            <a:pPr algn="ctr">
              <a:lnSpc>
                <a:spcPts val="5200"/>
              </a:lnSpc>
            </a:pPr>
            <a:r>
              <a:rPr lang="en-US" sz="5000" spc="-100">
                <a:solidFill>
                  <a:srgbClr val="000000"/>
                </a:solidFill>
                <a:latin typeface="Calibri (MS)"/>
                <a:ea typeface="Calibri (MS)"/>
                <a:cs typeface="Calibri (MS)"/>
                <a:sym typeface="Calibri (MS)"/>
              </a:rPr>
              <a:t>Do YOU think this is abuse? </a:t>
            </a:r>
          </a:p>
          <a:p>
            <a:pPr algn="ctr">
              <a:lnSpc>
                <a:spcPts val="5200"/>
              </a:lnSpc>
            </a:pPr>
            <a:endParaRPr lang="en-US" sz="5000" spc="-100">
              <a:solidFill>
                <a:srgbClr val="000000"/>
              </a:solidFill>
              <a:latin typeface="Calibri (MS)"/>
              <a:ea typeface="Calibri (MS)"/>
              <a:cs typeface="Calibri (MS)"/>
              <a:sym typeface="Calibri (MS)"/>
            </a:endParaRPr>
          </a:p>
          <a:p>
            <a:pPr algn="ctr">
              <a:lnSpc>
                <a:spcPts val="5200"/>
              </a:lnSpc>
              <a:spcBef>
                <a:spcPct val="0"/>
              </a:spcBef>
            </a:pPr>
            <a:r>
              <a:rPr lang="en-US" sz="5000" spc="-100">
                <a:solidFill>
                  <a:srgbClr val="000000"/>
                </a:solidFill>
                <a:latin typeface="Calibri (MS)"/>
                <a:ea typeface="Calibri (MS)"/>
                <a:cs typeface="Calibri (MS)"/>
                <a:sym typeface="Calibri (MS)"/>
              </a:rPr>
              <a:t>Where would you place a ‘red flag’ in this conversation?  </a:t>
            </a:r>
          </a:p>
        </p:txBody>
      </p:sp>
      <p:sp>
        <p:nvSpPr>
          <p:cNvPr id="5" name="Freeform 5"/>
          <p:cNvSpPr/>
          <p:nvPr/>
        </p:nvSpPr>
        <p:spPr>
          <a:xfrm>
            <a:off x="11742962" y="5700335"/>
            <a:ext cx="1311307" cy="1316093"/>
          </a:xfrm>
          <a:custGeom>
            <a:avLst/>
            <a:gdLst/>
            <a:ahLst/>
            <a:cxnLst/>
            <a:rect l="l" t="t" r="r" b="b"/>
            <a:pathLst>
              <a:path w="1311307" h="1316093">
                <a:moveTo>
                  <a:pt x="0" y="0"/>
                </a:moveTo>
                <a:lnTo>
                  <a:pt x="1311308" y="0"/>
                </a:lnTo>
                <a:lnTo>
                  <a:pt x="1311308" y="1316093"/>
                </a:lnTo>
                <a:lnTo>
                  <a:pt x="0" y="1316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a:off x="7115355" y="7536819"/>
            <a:ext cx="10719387" cy="1352804"/>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If a friend told you they’d received these messages, what advice would give them?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a:off x="5029200" y="571500"/>
            <a:ext cx="8072442" cy="9220200"/>
          </a:xfrm>
          <a:custGeom>
            <a:avLst/>
            <a:gdLst/>
            <a:ahLst/>
            <a:cxnLst/>
            <a:rect l="l" t="t" r="r" b="b"/>
            <a:pathLst>
              <a:path w="6396042" h="7581896">
                <a:moveTo>
                  <a:pt x="0" y="0"/>
                </a:moveTo>
                <a:lnTo>
                  <a:pt x="6396042" y="0"/>
                </a:lnTo>
                <a:lnTo>
                  <a:pt x="6396042" y="7581896"/>
                </a:lnTo>
                <a:lnTo>
                  <a:pt x="0" y="7581896"/>
                </a:lnTo>
                <a:lnTo>
                  <a:pt x="0" y="0"/>
                </a:lnTo>
                <a:close/>
              </a:path>
            </a:pathLst>
          </a:custGeom>
          <a:blipFill>
            <a:blip r:embed="rId4"/>
            <a:stretch>
              <a:fillRect t="-24271" r="-915" b="-60179"/>
            </a:stretch>
          </a:blipFill>
          <a:ln w="38100" cap="sq">
            <a:solidFill>
              <a:srgbClr val="000000"/>
            </a:solidFill>
            <a:prstDash val="solid"/>
            <a:miter/>
          </a:ln>
        </p:spPr>
        <p:txBody>
          <a:bodyPr/>
          <a:lstStyle/>
          <a:p>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TextBox 3"/>
          <p:cNvSpPr txBox="1"/>
          <p:nvPr/>
        </p:nvSpPr>
        <p:spPr>
          <a:xfrm>
            <a:off x="7134405" y="1379951"/>
            <a:ext cx="10566522" cy="4083050"/>
          </a:xfrm>
          <a:prstGeom prst="rect">
            <a:avLst/>
          </a:prstGeom>
        </p:spPr>
        <p:txBody>
          <a:bodyPr lIns="0" tIns="0" rIns="0" bIns="0" rtlCol="0" anchor="t">
            <a:spAutoFit/>
          </a:bodyPr>
          <a:lstStyle/>
          <a:p>
            <a:pPr algn="ctr">
              <a:lnSpc>
                <a:spcPts val="5200"/>
              </a:lnSpc>
            </a:pPr>
            <a:r>
              <a:rPr lang="en-US" sz="5000" spc="-100">
                <a:solidFill>
                  <a:srgbClr val="000000"/>
                </a:solidFill>
                <a:latin typeface="Calibri (MS)"/>
                <a:ea typeface="Calibri (MS)"/>
                <a:cs typeface="Calibri (MS)"/>
                <a:sym typeface="Calibri (MS)"/>
              </a:rPr>
              <a:t>What kind of abuse could this be?</a:t>
            </a:r>
          </a:p>
          <a:p>
            <a:pPr algn="ctr">
              <a:lnSpc>
                <a:spcPts val="5200"/>
              </a:lnSpc>
            </a:pPr>
            <a:endParaRPr lang="en-US" sz="5000" spc="-100">
              <a:solidFill>
                <a:srgbClr val="000000"/>
              </a:solidFill>
              <a:latin typeface="Calibri (MS)"/>
              <a:ea typeface="Calibri (MS)"/>
              <a:cs typeface="Calibri (MS)"/>
              <a:sym typeface="Calibri (MS)"/>
            </a:endParaRPr>
          </a:p>
          <a:p>
            <a:pPr algn="ctr">
              <a:lnSpc>
                <a:spcPts val="5200"/>
              </a:lnSpc>
            </a:pPr>
            <a:r>
              <a:rPr lang="en-US" sz="5000" spc="-100">
                <a:solidFill>
                  <a:srgbClr val="000000"/>
                </a:solidFill>
                <a:latin typeface="Calibri (MS)"/>
                <a:ea typeface="Calibri (MS)"/>
                <a:cs typeface="Calibri (MS)"/>
                <a:sym typeface="Calibri (MS)"/>
              </a:rPr>
              <a:t>Do YOU think this is abuse? </a:t>
            </a:r>
          </a:p>
          <a:p>
            <a:pPr algn="ctr">
              <a:lnSpc>
                <a:spcPts val="5200"/>
              </a:lnSpc>
            </a:pPr>
            <a:endParaRPr lang="en-US" sz="5000" spc="-100">
              <a:solidFill>
                <a:srgbClr val="000000"/>
              </a:solidFill>
              <a:latin typeface="Calibri (MS)"/>
              <a:ea typeface="Calibri (MS)"/>
              <a:cs typeface="Calibri (MS)"/>
              <a:sym typeface="Calibri (MS)"/>
            </a:endParaRPr>
          </a:p>
          <a:p>
            <a:pPr algn="ctr">
              <a:lnSpc>
                <a:spcPts val="5200"/>
              </a:lnSpc>
              <a:spcBef>
                <a:spcPct val="0"/>
              </a:spcBef>
            </a:pPr>
            <a:r>
              <a:rPr lang="en-US" sz="5000" spc="-100">
                <a:solidFill>
                  <a:srgbClr val="000000"/>
                </a:solidFill>
                <a:latin typeface="Calibri (MS)"/>
                <a:ea typeface="Calibri (MS)"/>
                <a:cs typeface="Calibri (MS)"/>
                <a:sym typeface="Calibri (MS)"/>
              </a:rPr>
              <a:t>Where would you place a ‘red flag’ in this conversation?  </a:t>
            </a:r>
          </a:p>
        </p:txBody>
      </p:sp>
      <p:sp>
        <p:nvSpPr>
          <p:cNvPr id="4" name="Freeform 4"/>
          <p:cNvSpPr/>
          <p:nvPr/>
        </p:nvSpPr>
        <p:spPr>
          <a:xfrm>
            <a:off x="11742962" y="5700335"/>
            <a:ext cx="1311307" cy="1316093"/>
          </a:xfrm>
          <a:custGeom>
            <a:avLst/>
            <a:gdLst/>
            <a:ahLst/>
            <a:cxnLst/>
            <a:rect l="l" t="t" r="r" b="b"/>
            <a:pathLst>
              <a:path w="1311307" h="1316093">
                <a:moveTo>
                  <a:pt x="0" y="0"/>
                </a:moveTo>
                <a:lnTo>
                  <a:pt x="1311308" y="0"/>
                </a:lnTo>
                <a:lnTo>
                  <a:pt x="1311308" y="1316093"/>
                </a:lnTo>
                <a:lnTo>
                  <a:pt x="0" y="1316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a:off x="7115355" y="7536819"/>
            <a:ext cx="10719387" cy="1352804"/>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If a friend told you they’d received these messages, what advice would give them?</a:t>
            </a:r>
          </a:p>
        </p:txBody>
      </p:sp>
      <p:sp>
        <p:nvSpPr>
          <p:cNvPr id="6" name="Freeform 6"/>
          <p:cNvSpPr/>
          <p:nvPr/>
        </p:nvSpPr>
        <p:spPr>
          <a:xfrm>
            <a:off x="719313" y="1418051"/>
            <a:ext cx="6396042" cy="7581896"/>
          </a:xfrm>
          <a:custGeom>
            <a:avLst/>
            <a:gdLst/>
            <a:ahLst/>
            <a:cxnLst/>
            <a:rect l="l" t="t" r="r" b="b"/>
            <a:pathLst>
              <a:path w="6396042" h="7581896">
                <a:moveTo>
                  <a:pt x="0" y="0"/>
                </a:moveTo>
                <a:lnTo>
                  <a:pt x="6396042" y="0"/>
                </a:lnTo>
                <a:lnTo>
                  <a:pt x="6396042" y="7581896"/>
                </a:lnTo>
                <a:lnTo>
                  <a:pt x="0" y="7581896"/>
                </a:lnTo>
                <a:lnTo>
                  <a:pt x="0" y="0"/>
                </a:lnTo>
                <a:close/>
              </a:path>
            </a:pathLst>
          </a:custGeom>
          <a:blipFill>
            <a:blip r:embed="rId5"/>
            <a:stretch>
              <a:fillRect t="-24271" r="-915" b="-60179"/>
            </a:stretch>
          </a:blipFill>
          <a:ln w="38100" cap="sq">
            <a:solidFill>
              <a:srgbClr val="000000"/>
            </a:solidFill>
            <a:prstDash val="solid"/>
            <a:miter/>
          </a:ln>
        </p:spPr>
        <p:txBody>
          <a:bodyPr/>
          <a:lstStyle/>
          <a:p>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600" y="983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5943600" y="571500"/>
            <a:ext cx="7162800" cy="9474655"/>
          </a:xfrm>
          <a:custGeom>
            <a:avLst/>
            <a:gdLst/>
            <a:ahLst/>
            <a:cxnLst/>
            <a:rect l="l" t="t" r="r" b="b"/>
            <a:pathLst>
              <a:path w="5308734" h="8560255">
                <a:moveTo>
                  <a:pt x="0" y="0"/>
                </a:moveTo>
                <a:lnTo>
                  <a:pt x="5308734" y="0"/>
                </a:lnTo>
                <a:lnTo>
                  <a:pt x="5308734" y="8560256"/>
                </a:lnTo>
                <a:lnTo>
                  <a:pt x="0" y="8560256"/>
                </a:lnTo>
                <a:lnTo>
                  <a:pt x="0" y="0"/>
                </a:lnTo>
                <a:close/>
              </a:path>
            </a:pathLst>
          </a:custGeom>
          <a:blipFill>
            <a:blip r:embed="rId3"/>
            <a:stretch>
              <a:fillRect t="-16324" r="-855" b="-19193"/>
            </a:stretch>
          </a:blipFill>
          <a:ln w="38100" cap="sq">
            <a:solidFill>
              <a:srgbClr val="000000"/>
            </a:solidFill>
            <a:prstDash val="solid"/>
            <a:miter/>
          </a:ln>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flipH="1">
            <a:off x="532204" y="395202"/>
            <a:ext cx="3057281" cy="2751553"/>
          </a:xfrm>
          <a:custGeom>
            <a:avLst/>
            <a:gdLst/>
            <a:ahLst/>
            <a:cxnLst/>
            <a:rect l="l" t="t" r="r" b="b"/>
            <a:pathLst>
              <a:path w="3057281" h="2751553">
                <a:moveTo>
                  <a:pt x="3057280" y="0"/>
                </a:moveTo>
                <a:lnTo>
                  <a:pt x="0" y="0"/>
                </a:lnTo>
                <a:lnTo>
                  <a:pt x="0" y="2751553"/>
                </a:lnTo>
                <a:lnTo>
                  <a:pt x="3057280" y="2751553"/>
                </a:lnTo>
                <a:lnTo>
                  <a:pt x="305728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4" name="Freeform 4"/>
          <p:cNvSpPr/>
          <p:nvPr/>
        </p:nvSpPr>
        <p:spPr>
          <a:xfrm>
            <a:off x="532204" y="198682"/>
            <a:ext cx="3760351" cy="3144593"/>
          </a:xfrm>
          <a:custGeom>
            <a:avLst/>
            <a:gdLst/>
            <a:ahLst/>
            <a:cxnLst/>
            <a:rect l="l" t="t" r="r" b="b"/>
            <a:pathLst>
              <a:path w="3760351" h="3144593">
                <a:moveTo>
                  <a:pt x="0" y="0"/>
                </a:moveTo>
                <a:lnTo>
                  <a:pt x="3760350" y="0"/>
                </a:lnTo>
                <a:lnTo>
                  <a:pt x="3760350" y="3144593"/>
                </a:lnTo>
                <a:lnTo>
                  <a:pt x="0" y="31445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5633665" y="1076325"/>
            <a:ext cx="10066855" cy="8803922"/>
          </a:xfrm>
          <a:custGeom>
            <a:avLst/>
            <a:gdLst/>
            <a:ahLst/>
            <a:cxnLst/>
            <a:rect l="l" t="t" r="r" b="b"/>
            <a:pathLst>
              <a:path w="10066855" h="8803922">
                <a:moveTo>
                  <a:pt x="0" y="0"/>
                </a:moveTo>
                <a:lnTo>
                  <a:pt x="10066855" y="0"/>
                </a:lnTo>
                <a:lnTo>
                  <a:pt x="10066855" y="8803922"/>
                </a:lnTo>
                <a:lnTo>
                  <a:pt x="0" y="8803922"/>
                </a:lnTo>
                <a:lnTo>
                  <a:pt x="0" y="0"/>
                </a:lnTo>
                <a:close/>
              </a:path>
            </a:pathLst>
          </a:custGeom>
          <a:blipFill>
            <a:blip r:embed="rId8">
              <a:alphaModFix amt="49000"/>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6" name="TextBox 6"/>
          <p:cNvSpPr txBox="1"/>
          <p:nvPr/>
        </p:nvSpPr>
        <p:spPr>
          <a:xfrm>
            <a:off x="4713659" y="1618578"/>
            <a:ext cx="12850376" cy="5238357"/>
          </a:xfrm>
          <a:prstGeom prst="rect">
            <a:avLst/>
          </a:prstGeom>
        </p:spPr>
        <p:txBody>
          <a:bodyPr lIns="0" tIns="0" rIns="0" bIns="0" rtlCol="0" anchor="t">
            <a:spAutoFit/>
          </a:bodyPr>
          <a:lstStyle/>
          <a:p>
            <a:pPr algn="ctr">
              <a:lnSpc>
                <a:spcPts val="10235"/>
              </a:lnSpc>
            </a:pPr>
            <a:r>
              <a:rPr lang="en-US" sz="9841" spc="-196" dirty="0">
                <a:solidFill>
                  <a:srgbClr val="000000"/>
                </a:solidFill>
                <a:latin typeface="Calibri (MS)"/>
                <a:ea typeface="Calibri (MS)"/>
                <a:cs typeface="Calibri (MS)"/>
                <a:sym typeface="Calibri (MS)"/>
              </a:rPr>
              <a:t>What is a ‘red flag’? </a:t>
            </a:r>
          </a:p>
          <a:p>
            <a:pPr algn="ctr">
              <a:lnSpc>
                <a:spcPts val="10235"/>
              </a:lnSpc>
              <a:spcBef>
                <a:spcPct val="0"/>
              </a:spcBef>
            </a:pPr>
            <a:r>
              <a:rPr lang="en-US" sz="9841" spc="-196" dirty="0">
                <a:solidFill>
                  <a:srgbClr val="000000"/>
                </a:solidFill>
                <a:latin typeface="Calibri (MS)"/>
                <a:ea typeface="Calibri (MS)"/>
                <a:cs typeface="Calibri (MS)"/>
                <a:sym typeface="Calibri (MS)"/>
              </a:rPr>
              <a:t>What are two things that could be a ‘red flag’ in a relationship. </a:t>
            </a:r>
          </a:p>
        </p:txBody>
      </p:sp>
      <p:sp>
        <p:nvSpPr>
          <p:cNvPr id="8" name="TextBox 7">
            <a:extLst>
              <a:ext uri="{FF2B5EF4-FFF2-40B4-BE49-F238E27FC236}">
                <a16:creationId xmlns:a16="http://schemas.microsoft.com/office/drawing/2014/main" id="{F29E5275-F348-5EAA-2DAF-C12623884F78}"/>
              </a:ext>
            </a:extLst>
          </p:cNvPr>
          <p:cNvSpPr txBox="1"/>
          <p:nvPr/>
        </p:nvSpPr>
        <p:spPr>
          <a:xfrm>
            <a:off x="532204" y="7368716"/>
            <a:ext cx="17374796" cy="1771895"/>
          </a:xfrm>
          <a:prstGeom prst="rect">
            <a:avLst/>
          </a:prstGeom>
        </p:spPr>
        <p:txBody>
          <a:bodyPr wrap="square" lIns="0" tIns="0" rIns="0" bIns="0" rtlCol="0" anchor="t">
            <a:spAutoFit/>
          </a:bodyPr>
          <a:lstStyle/>
          <a:p>
            <a:pPr algn="ctr">
              <a:lnSpc>
                <a:spcPts val="6863"/>
              </a:lnSpc>
              <a:spcBef>
                <a:spcPct val="0"/>
              </a:spcBef>
            </a:pPr>
            <a:r>
              <a:rPr lang="en-US" sz="6599" spc="-131" dirty="0">
                <a:solidFill>
                  <a:srgbClr val="000000"/>
                </a:solidFill>
                <a:latin typeface="Calibri (MS)"/>
                <a:ea typeface="Calibri (MS)"/>
                <a:cs typeface="Calibri (MS)"/>
                <a:sym typeface="Calibri (MS)"/>
              </a:rPr>
              <a:t>A ‘Red flag’ in relationships is a warning sign that indicate unhealthy or manipulative behavior.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TextBox 3"/>
          <p:cNvSpPr txBox="1"/>
          <p:nvPr/>
        </p:nvSpPr>
        <p:spPr>
          <a:xfrm>
            <a:off x="7115355" y="1379951"/>
            <a:ext cx="10566522" cy="4083050"/>
          </a:xfrm>
          <a:prstGeom prst="rect">
            <a:avLst/>
          </a:prstGeom>
        </p:spPr>
        <p:txBody>
          <a:bodyPr lIns="0" tIns="0" rIns="0" bIns="0" rtlCol="0" anchor="t">
            <a:spAutoFit/>
          </a:bodyPr>
          <a:lstStyle/>
          <a:p>
            <a:pPr algn="ctr">
              <a:lnSpc>
                <a:spcPts val="5200"/>
              </a:lnSpc>
            </a:pPr>
            <a:r>
              <a:rPr lang="en-US" sz="5000" spc="-100">
                <a:solidFill>
                  <a:srgbClr val="000000"/>
                </a:solidFill>
                <a:latin typeface="Calibri (MS)"/>
                <a:ea typeface="Calibri (MS)"/>
                <a:cs typeface="Calibri (MS)"/>
                <a:sym typeface="Calibri (MS)"/>
              </a:rPr>
              <a:t>What kind of abuse could this be?</a:t>
            </a:r>
          </a:p>
          <a:p>
            <a:pPr algn="ctr">
              <a:lnSpc>
                <a:spcPts val="5200"/>
              </a:lnSpc>
            </a:pPr>
            <a:endParaRPr lang="en-US" sz="5000" spc="-100">
              <a:solidFill>
                <a:srgbClr val="000000"/>
              </a:solidFill>
              <a:latin typeface="Calibri (MS)"/>
              <a:ea typeface="Calibri (MS)"/>
              <a:cs typeface="Calibri (MS)"/>
              <a:sym typeface="Calibri (MS)"/>
            </a:endParaRPr>
          </a:p>
          <a:p>
            <a:pPr algn="ctr">
              <a:lnSpc>
                <a:spcPts val="5200"/>
              </a:lnSpc>
            </a:pPr>
            <a:r>
              <a:rPr lang="en-US" sz="5000" spc="-100">
                <a:solidFill>
                  <a:srgbClr val="000000"/>
                </a:solidFill>
                <a:latin typeface="Calibri (MS)"/>
                <a:ea typeface="Calibri (MS)"/>
                <a:cs typeface="Calibri (MS)"/>
                <a:sym typeface="Calibri (MS)"/>
              </a:rPr>
              <a:t>Do YOU think this is abuse? </a:t>
            </a:r>
          </a:p>
          <a:p>
            <a:pPr algn="ctr">
              <a:lnSpc>
                <a:spcPts val="5200"/>
              </a:lnSpc>
            </a:pPr>
            <a:endParaRPr lang="en-US" sz="5000" spc="-100">
              <a:solidFill>
                <a:srgbClr val="000000"/>
              </a:solidFill>
              <a:latin typeface="Calibri (MS)"/>
              <a:ea typeface="Calibri (MS)"/>
              <a:cs typeface="Calibri (MS)"/>
              <a:sym typeface="Calibri (MS)"/>
            </a:endParaRPr>
          </a:p>
          <a:p>
            <a:pPr algn="ctr">
              <a:lnSpc>
                <a:spcPts val="5200"/>
              </a:lnSpc>
              <a:spcBef>
                <a:spcPct val="0"/>
              </a:spcBef>
            </a:pPr>
            <a:r>
              <a:rPr lang="en-US" sz="5000" spc="-100">
                <a:solidFill>
                  <a:srgbClr val="000000"/>
                </a:solidFill>
                <a:latin typeface="Calibri (MS)"/>
                <a:ea typeface="Calibri (MS)"/>
                <a:cs typeface="Calibri (MS)"/>
                <a:sym typeface="Calibri (MS)"/>
              </a:rPr>
              <a:t>Where would you place a ‘red flag’ in this conversation?  </a:t>
            </a:r>
          </a:p>
        </p:txBody>
      </p:sp>
      <p:sp>
        <p:nvSpPr>
          <p:cNvPr id="4" name="Freeform 4"/>
          <p:cNvSpPr/>
          <p:nvPr/>
        </p:nvSpPr>
        <p:spPr>
          <a:xfrm>
            <a:off x="11742962" y="5700335"/>
            <a:ext cx="1311307" cy="1316093"/>
          </a:xfrm>
          <a:custGeom>
            <a:avLst/>
            <a:gdLst/>
            <a:ahLst/>
            <a:cxnLst/>
            <a:rect l="l" t="t" r="r" b="b"/>
            <a:pathLst>
              <a:path w="1311307" h="1316093">
                <a:moveTo>
                  <a:pt x="0" y="0"/>
                </a:moveTo>
                <a:lnTo>
                  <a:pt x="1311308" y="0"/>
                </a:lnTo>
                <a:lnTo>
                  <a:pt x="1311308" y="1316093"/>
                </a:lnTo>
                <a:lnTo>
                  <a:pt x="0" y="1316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a:off x="7115355" y="7536819"/>
            <a:ext cx="10719387" cy="1352804"/>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If a friend told you they’d received these messages, what advice would give them?</a:t>
            </a:r>
          </a:p>
        </p:txBody>
      </p:sp>
      <p:sp>
        <p:nvSpPr>
          <p:cNvPr id="6" name="Freeform 6"/>
          <p:cNvSpPr/>
          <p:nvPr/>
        </p:nvSpPr>
        <p:spPr>
          <a:xfrm>
            <a:off x="1028700" y="1028700"/>
            <a:ext cx="5308734" cy="8560255"/>
          </a:xfrm>
          <a:custGeom>
            <a:avLst/>
            <a:gdLst/>
            <a:ahLst/>
            <a:cxnLst/>
            <a:rect l="l" t="t" r="r" b="b"/>
            <a:pathLst>
              <a:path w="5308734" h="8560255">
                <a:moveTo>
                  <a:pt x="0" y="0"/>
                </a:moveTo>
                <a:lnTo>
                  <a:pt x="5308734" y="0"/>
                </a:lnTo>
                <a:lnTo>
                  <a:pt x="5308734" y="8560255"/>
                </a:lnTo>
                <a:lnTo>
                  <a:pt x="0" y="8560255"/>
                </a:lnTo>
                <a:lnTo>
                  <a:pt x="0" y="0"/>
                </a:lnTo>
                <a:close/>
              </a:path>
            </a:pathLst>
          </a:custGeom>
          <a:blipFill>
            <a:blip r:embed="rId5"/>
            <a:stretch>
              <a:fillRect t="-16324" r="-855" b="-19193"/>
            </a:stretch>
          </a:blipFill>
          <a:ln w="38100" cap="sq">
            <a:solidFill>
              <a:srgbClr val="000000"/>
            </a:solidFill>
            <a:prstDash val="solid"/>
            <a:miter/>
          </a:ln>
        </p:spPr>
        <p:txBody>
          <a:bodyPr/>
          <a:lstStyle/>
          <a:p>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5943600" y="342900"/>
            <a:ext cx="6696343" cy="9677400"/>
          </a:xfrm>
          <a:custGeom>
            <a:avLst/>
            <a:gdLst/>
            <a:ahLst/>
            <a:cxnLst/>
            <a:rect l="l" t="t" r="r" b="b"/>
            <a:pathLst>
              <a:path w="6086743" h="8995146">
                <a:moveTo>
                  <a:pt x="0" y="0"/>
                </a:moveTo>
                <a:lnTo>
                  <a:pt x="6086742" y="0"/>
                </a:lnTo>
                <a:lnTo>
                  <a:pt x="6086742" y="8995146"/>
                </a:lnTo>
                <a:lnTo>
                  <a:pt x="0" y="8995146"/>
                </a:lnTo>
                <a:lnTo>
                  <a:pt x="0" y="0"/>
                </a:lnTo>
                <a:close/>
              </a:path>
            </a:pathLst>
          </a:custGeom>
          <a:blipFill>
            <a:blip r:embed="rId3"/>
            <a:stretch>
              <a:fillRect t="-18373" b="-28238"/>
            </a:stretch>
          </a:blipFill>
          <a:ln w="38100" cap="sq">
            <a:solidFill>
              <a:srgbClr val="000000"/>
            </a:solidFill>
            <a:prstDash val="solid"/>
            <a:miter/>
          </a:ln>
        </p:spPr>
        <p:txBody>
          <a:bodyPr/>
          <a:lstStyle/>
          <a:p>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TextBox 3"/>
          <p:cNvSpPr txBox="1"/>
          <p:nvPr/>
        </p:nvSpPr>
        <p:spPr>
          <a:xfrm>
            <a:off x="7115355" y="1379951"/>
            <a:ext cx="10566522" cy="4083050"/>
          </a:xfrm>
          <a:prstGeom prst="rect">
            <a:avLst/>
          </a:prstGeom>
        </p:spPr>
        <p:txBody>
          <a:bodyPr lIns="0" tIns="0" rIns="0" bIns="0" rtlCol="0" anchor="t">
            <a:spAutoFit/>
          </a:bodyPr>
          <a:lstStyle/>
          <a:p>
            <a:pPr algn="ctr">
              <a:lnSpc>
                <a:spcPts val="5200"/>
              </a:lnSpc>
            </a:pPr>
            <a:r>
              <a:rPr lang="en-US" sz="5000" spc="-100">
                <a:solidFill>
                  <a:srgbClr val="000000"/>
                </a:solidFill>
                <a:latin typeface="Calibri (MS)"/>
                <a:ea typeface="Calibri (MS)"/>
                <a:cs typeface="Calibri (MS)"/>
                <a:sym typeface="Calibri (MS)"/>
              </a:rPr>
              <a:t>What kind of abuse could this be?</a:t>
            </a:r>
          </a:p>
          <a:p>
            <a:pPr algn="ctr">
              <a:lnSpc>
                <a:spcPts val="5200"/>
              </a:lnSpc>
            </a:pPr>
            <a:endParaRPr lang="en-US" sz="5000" spc="-100">
              <a:solidFill>
                <a:srgbClr val="000000"/>
              </a:solidFill>
              <a:latin typeface="Calibri (MS)"/>
              <a:ea typeface="Calibri (MS)"/>
              <a:cs typeface="Calibri (MS)"/>
              <a:sym typeface="Calibri (MS)"/>
            </a:endParaRPr>
          </a:p>
          <a:p>
            <a:pPr algn="ctr">
              <a:lnSpc>
                <a:spcPts val="5200"/>
              </a:lnSpc>
            </a:pPr>
            <a:r>
              <a:rPr lang="en-US" sz="5000" spc="-100">
                <a:solidFill>
                  <a:srgbClr val="000000"/>
                </a:solidFill>
                <a:latin typeface="Calibri (MS)"/>
                <a:ea typeface="Calibri (MS)"/>
                <a:cs typeface="Calibri (MS)"/>
                <a:sym typeface="Calibri (MS)"/>
              </a:rPr>
              <a:t>Do YOU think this is abuse? </a:t>
            </a:r>
          </a:p>
          <a:p>
            <a:pPr algn="ctr">
              <a:lnSpc>
                <a:spcPts val="5200"/>
              </a:lnSpc>
            </a:pPr>
            <a:endParaRPr lang="en-US" sz="5000" spc="-100">
              <a:solidFill>
                <a:srgbClr val="000000"/>
              </a:solidFill>
              <a:latin typeface="Calibri (MS)"/>
              <a:ea typeface="Calibri (MS)"/>
              <a:cs typeface="Calibri (MS)"/>
              <a:sym typeface="Calibri (MS)"/>
            </a:endParaRPr>
          </a:p>
          <a:p>
            <a:pPr algn="ctr">
              <a:lnSpc>
                <a:spcPts val="5200"/>
              </a:lnSpc>
              <a:spcBef>
                <a:spcPct val="0"/>
              </a:spcBef>
            </a:pPr>
            <a:r>
              <a:rPr lang="en-US" sz="5000" spc="-100">
                <a:solidFill>
                  <a:srgbClr val="000000"/>
                </a:solidFill>
                <a:latin typeface="Calibri (MS)"/>
                <a:ea typeface="Calibri (MS)"/>
                <a:cs typeface="Calibri (MS)"/>
                <a:sym typeface="Calibri (MS)"/>
              </a:rPr>
              <a:t>Where would you place a ‘red flag’ in this conversation?  </a:t>
            </a:r>
          </a:p>
        </p:txBody>
      </p:sp>
      <p:sp>
        <p:nvSpPr>
          <p:cNvPr id="4" name="Freeform 4"/>
          <p:cNvSpPr/>
          <p:nvPr/>
        </p:nvSpPr>
        <p:spPr>
          <a:xfrm>
            <a:off x="11742962" y="5700335"/>
            <a:ext cx="1311307" cy="1316093"/>
          </a:xfrm>
          <a:custGeom>
            <a:avLst/>
            <a:gdLst/>
            <a:ahLst/>
            <a:cxnLst/>
            <a:rect l="l" t="t" r="r" b="b"/>
            <a:pathLst>
              <a:path w="1311307" h="1316093">
                <a:moveTo>
                  <a:pt x="0" y="0"/>
                </a:moveTo>
                <a:lnTo>
                  <a:pt x="1311308" y="0"/>
                </a:lnTo>
                <a:lnTo>
                  <a:pt x="1311308" y="1316093"/>
                </a:lnTo>
                <a:lnTo>
                  <a:pt x="0" y="1316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a:off x="7115355" y="7536819"/>
            <a:ext cx="10719387" cy="1352804"/>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If a friend told you they’d received these messages, what advice would give them?</a:t>
            </a:r>
          </a:p>
        </p:txBody>
      </p:sp>
      <p:sp>
        <p:nvSpPr>
          <p:cNvPr id="6" name="Freeform 6"/>
          <p:cNvSpPr/>
          <p:nvPr/>
        </p:nvSpPr>
        <p:spPr>
          <a:xfrm>
            <a:off x="515979" y="832078"/>
            <a:ext cx="6086743" cy="8995146"/>
          </a:xfrm>
          <a:custGeom>
            <a:avLst/>
            <a:gdLst/>
            <a:ahLst/>
            <a:cxnLst/>
            <a:rect l="l" t="t" r="r" b="b"/>
            <a:pathLst>
              <a:path w="6086743" h="8995146">
                <a:moveTo>
                  <a:pt x="0" y="0"/>
                </a:moveTo>
                <a:lnTo>
                  <a:pt x="6086743" y="0"/>
                </a:lnTo>
                <a:lnTo>
                  <a:pt x="6086743" y="8995146"/>
                </a:lnTo>
                <a:lnTo>
                  <a:pt x="0" y="8995146"/>
                </a:lnTo>
                <a:lnTo>
                  <a:pt x="0" y="0"/>
                </a:lnTo>
                <a:close/>
              </a:path>
            </a:pathLst>
          </a:custGeom>
          <a:blipFill>
            <a:blip r:embed="rId5"/>
            <a:stretch>
              <a:fillRect t="-18373" b="-28238"/>
            </a:stretch>
          </a:blipFill>
          <a:ln w="38100" cap="sq">
            <a:solidFill>
              <a:srgbClr val="000000"/>
            </a:solidFill>
            <a:prstDash val="solid"/>
            <a:miter/>
          </a:ln>
        </p:spPr>
        <p:txBody>
          <a:bodyPr/>
          <a:lstStyle/>
          <a:p>
            <a:endParaRPr lang="en-GB"/>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4953000" y="266700"/>
            <a:ext cx="8420249" cy="8915400"/>
          </a:xfrm>
          <a:custGeom>
            <a:avLst/>
            <a:gdLst/>
            <a:ahLst/>
            <a:cxnLst/>
            <a:rect l="l" t="t" r="r" b="b"/>
            <a:pathLst>
              <a:path w="7353449" h="8436315">
                <a:moveTo>
                  <a:pt x="0" y="0"/>
                </a:moveTo>
                <a:lnTo>
                  <a:pt x="7353448" y="0"/>
                </a:lnTo>
                <a:lnTo>
                  <a:pt x="7353448" y="8436315"/>
                </a:lnTo>
                <a:lnTo>
                  <a:pt x="0" y="8436315"/>
                </a:lnTo>
                <a:lnTo>
                  <a:pt x="0" y="0"/>
                </a:lnTo>
                <a:close/>
              </a:path>
            </a:pathLst>
          </a:custGeom>
          <a:blipFill>
            <a:blip r:embed="rId3"/>
            <a:stretch>
              <a:fillRect t="-25423" b="-63432"/>
            </a:stretch>
          </a:blipFill>
          <a:ln w="38100" cap="sq">
            <a:solidFill>
              <a:srgbClr val="000000"/>
            </a:solidFill>
            <a:prstDash val="solid"/>
            <a:miter/>
          </a:ln>
        </p:spPr>
        <p:txBody>
          <a:bodyPr/>
          <a:lstStyle/>
          <a:p>
            <a:endParaRPr lang="en-GB"/>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TextBox 3"/>
          <p:cNvSpPr txBox="1"/>
          <p:nvPr/>
        </p:nvSpPr>
        <p:spPr>
          <a:xfrm>
            <a:off x="7115355" y="1379951"/>
            <a:ext cx="10566522" cy="4083050"/>
          </a:xfrm>
          <a:prstGeom prst="rect">
            <a:avLst/>
          </a:prstGeom>
        </p:spPr>
        <p:txBody>
          <a:bodyPr lIns="0" tIns="0" rIns="0" bIns="0" rtlCol="0" anchor="t">
            <a:spAutoFit/>
          </a:bodyPr>
          <a:lstStyle/>
          <a:p>
            <a:pPr algn="ctr">
              <a:lnSpc>
                <a:spcPts val="5200"/>
              </a:lnSpc>
            </a:pPr>
            <a:r>
              <a:rPr lang="en-US" sz="5000" spc="-100">
                <a:solidFill>
                  <a:srgbClr val="000000"/>
                </a:solidFill>
                <a:latin typeface="Calibri (MS)"/>
                <a:ea typeface="Calibri (MS)"/>
                <a:cs typeface="Calibri (MS)"/>
                <a:sym typeface="Calibri (MS)"/>
              </a:rPr>
              <a:t>What kind of abuse could this be?</a:t>
            </a:r>
          </a:p>
          <a:p>
            <a:pPr algn="ctr">
              <a:lnSpc>
                <a:spcPts val="5200"/>
              </a:lnSpc>
            </a:pPr>
            <a:endParaRPr lang="en-US" sz="5000" spc="-100">
              <a:solidFill>
                <a:srgbClr val="000000"/>
              </a:solidFill>
              <a:latin typeface="Calibri (MS)"/>
              <a:ea typeface="Calibri (MS)"/>
              <a:cs typeface="Calibri (MS)"/>
              <a:sym typeface="Calibri (MS)"/>
            </a:endParaRPr>
          </a:p>
          <a:p>
            <a:pPr algn="ctr">
              <a:lnSpc>
                <a:spcPts val="5200"/>
              </a:lnSpc>
            </a:pPr>
            <a:r>
              <a:rPr lang="en-US" sz="5000" spc="-100">
                <a:solidFill>
                  <a:srgbClr val="000000"/>
                </a:solidFill>
                <a:latin typeface="Calibri (MS)"/>
                <a:ea typeface="Calibri (MS)"/>
                <a:cs typeface="Calibri (MS)"/>
                <a:sym typeface="Calibri (MS)"/>
              </a:rPr>
              <a:t>Do YOU think this is abuse? </a:t>
            </a:r>
          </a:p>
          <a:p>
            <a:pPr algn="ctr">
              <a:lnSpc>
                <a:spcPts val="5200"/>
              </a:lnSpc>
            </a:pPr>
            <a:endParaRPr lang="en-US" sz="5000" spc="-100">
              <a:solidFill>
                <a:srgbClr val="000000"/>
              </a:solidFill>
              <a:latin typeface="Calibri (MS)"/>
              <a:ea typeface="Calibri (MS)"/>
              <a:cs typeface="Calibri (MS)"/>
              <a:sym typeface="Calibri (MS)"/>
            </a:endParaRPr>
          </a:p>
          <a:p>
            <a:pPr algn="ctr">
              <a:lnSpc>
                <a:spcPts val="5200"/>
              </a:lnSpc>
              <a:spcBef>
                <a:spcPct val="0"/>
              </a:spcBef>
            </a:pPr>
            <a:r>
              <a:rPr lang="en-US" sz="5000" spc="-100">
                <a:solidFill>
                  <a:srgbClr val="000000"/>
                </a:solidFill>
                <a:latin typeface="Calibri (MS)"/>
                <a:ea typeface="Calibri (MS)"/>
                <a:cs typeface="Calibri (MS)"/>
                <a:sym typeface="Calibri (MS)"/>
              </a:rPr>
              <a:t>Where would you place a ‘red flag’ in this conversation?  </a:t>
            </a:r>
          </a:p>
        </p:txBody>
      </p:sp>
      <p:sp>
        <p:nvSpPr>
          <p:cNvPr id="4" name="Freeform 4"/>
          <p:cNvSpPr/>
          <p:nvPr/>
        </p:nvSpPr>
        <p:spPr>
          <a:xfrm>
            <a:off x="11742962" y="5700335"/>
            <a:ext cx="1311307" cy="1316093"/>
          </a:xfrm>
          <a:custGeom>
            <a:avLst/>
            <a:gdLst/>
            <a:ahLst/>
            <a:cxnLst/>
            <a:rect l="l" t="t" r="r" b="b"/>
            <a:pathLst>
              <a:path w="1311307" h="1316093">
                <a:moveTo>
                  <a:pt x="0" y="0"/>
                </a:moveTo>
                <a:lnTo>
                  <a:pt x="1311308" y="0"/>
                </a:lnTo>
                <a:lnTo>
                  <a:pt x="1311308" y="1316093"/>
                </a:lnTo>
                <a:lnTo>
                  <a:pt x="0" y="1316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a:off x="7115355" y="7536819"/>
            <a:ext cx="10719387" cy="1352804"/>
          </a:xfrm>
          <a:prstGeom prst="rect">
            <a:avLst/>
          </a:prstGeom>
        </p:spPr>
        <p:txBody>
          <a:bodyPr lIns="0" tIns="0" rIns="0" bIns="0" rtlCol="0" anchor="t">
            <a:spAutoFit/>
          </a:bodyPr>
          <a:lstStyle/>
          <a:p>
            <a:pPr algn="ctr">
              <a:lnSpc>
                <a:spcPts val="4888"/>
              </a:lnSpc>
              <a:spcBef>
                <a:spcPct val="0"/>
              </a:spcBef>
            </a:pPr>
            <a:r>
              <a:rPr lang="en-US" sz="4700" spc="-94">
                <a:solidFill>
                  <a:srgbClr val="000000"/>
                </a:solidFill>
                <a:latin typeface="Calibri (MS)"/>
                <a:ea typeface="Calibri (MS)"/>
                <a:cs typeface="Calibri (MS)"/>
                <a:sym typeface="Calibri (MS)"/>
              </a:rPr>
              <a:t>If a friend told you they’d received these messages, what advice would give them?</a:t>
            </a:r>
          </a:p>
        </p:txBody>
      </p:sp>
      <p:sp>
        <p:nvSpPr>
          <p:cNvPr id="6" name="Freeform 6"/>
          <p:cNvSpPr/>
          <p:nvPr/>
        </p:nvSpPr>
        <p:spPr>
          <a:xfrm>
            <a:off x="553134" y="1550462"/>
            <a:ext cx="6345104" cy="7279481"/>
          </a:xfrm>
          <a:custGeom>
            <a:avLst/>
            <a:gdLst/>
            <a:ahLst/>
            <a:cxnLst/>
            <a:rect l="l" t="t" r="r" b="b"/>
            <a:pathLst>
              <a:path w="6345104" h="7279481">
                <a:moveTo>
                  <a:pt x="0" y="0"/>
                </a:moveTo>
                <a:lnTo>
                  <a:pt x="6345104" y="0"/>
                </a:lnTo>
                <a:lnTo>
                  <a:pt x="6345104" y="7279481"/>
                </a:lnTo>
                <a:lnTo>
                  <a:pt x="0" y="7279481"/>
                </a:lnTo>
                <a:lnTo>
                  <a:pt x="0" y="0"/>
                </a:lnTo>
                <a:close/>
              </a:path>
            </a:pathLst>
          </a:custGeom>
          <a:blipFill>
            <a:blip r:embed="rId5"/>
            <a:stretch>
              <a:fillRect t="-25423" b="-63432"/>
            </a:stretch>
          </a:blipFill>
          <a:ln w="38100" cap="sq">
            <a:solidFill>
              <a:srgbClr val="000000"/>
            </a:solidFill>
            <a:prstDash val="solid"/>
            <a:miter/>
          </a:ln>
        </p:spPr>
        <p:txBody>
          <a:bodyPr/>
          <a:lstStyle/>
          <a:p>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a:off x="12801600" y="6071534"/>
            <a:ext cx="4448688" cy="4193842"/>
          </a:xfrm>
          <a:custGeom>
            <a:avLst/>
            <a:gdLst/>
            <a:ahLst/>
            <a:cxnLst/>
            <a:rect l="l" t="t" r="r" b="b"/>
            <a:pathLst>
              <a:path w="5603148" h="4920583">
                <a:moveTo>
                  <a:pt x="0" y="0"/>
                </a:moveTo>
                <a:lnTo>
                  <a:pt x="5603149" y="0"/>
                </a:lnTo>
                <a:lnTo>
                  <a:pt x="5603149" y="4920582"/>
                </a:lnTo>
                <a:lnTo>
                  <a:pt x="0" y="4920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838200" y="742950"/>
            <a:ext cx="4383948" cy="747384"/>
          </a:xfrm>
          <a:prstGeom prst="rect">
            <a:avLst/>
          </a:prstGeom>
        </p:spPr>
        <p:txBody>
          <a:bodyPr wrap="square" lIns="0" tIns="0" rIns="0" bIns="0" rtlCol="0" anchor="t">
            <a:spAutoFit/>
          </a:bodyPr>
          <a:lstStyle/>
          <a:p>
            <a:pPr algn="ctr">
              <a:lnSpc>
                <a:spcPts val="5823"/>
              </a:lnSpc>
              <a:spcBef>
                <a:spcPct val="0"/>
              </a:spcBef>
            </a:pPr>
            <a:r>
              <a:rPr lang="en-US" sz="5599" b="1" u="sng" spc="-111" dirty="0">
                <a:solidFill>
                  <a:srgbClr val="000000"/>
                </a:solidFill>
                <a:latin typeface="Calibri (MS) Bold"/>
                <a:ea typeface="Calibri (MS) Bold"/>
                <a:cs typeface="Calibri (MS) Bold"/>
                <a:sym typeface="Calibri (MS) Bold"/>
              </a:rPr>
              <a:t>Remember</a:t>
            </a:r>
          </a:p>
        </p:txBody>
      </p:sp>
      <p:sp>
        <p:nvSpPr>
          <p:cNvPr id="5" name="TextBox 5"/>
          <p:cNvSpPr txBox="1"/>
          <p:nvPr/>
        </p:nvSpPr>
        <p:spPr>
          <a:xfrm>
            <a:off x="838200" y="2380742"/>
            <a:ext cx="16002000" cy="5488682"/>
          </a:xfrm>
          <a:prstGeom prst="rect">
            <a:avLst/>
          </a:prstGeom>
        </p:spPr>
        <p:txBody>
          <a:bodyPr wrap="square" lIns="0" tIns="0" rIns="0" bIns="0" rtlCol="0" anchor="t">
            <a:spAutoFit/>
          </a:bodyPr>
          <a:lstStyle/>
          <a:p>
            <a:pPr>
              <a:lnSpc>
                <a:spcPts val="5416"/>
              </a:lnSpc>
            </a:pPr>
            <a:r>
              <a:rPr lang="en-US" sz="6000" b="1" spc="-104" dirty="0">
                <a:solidFill>
                  <a:srgbClr val="000000"/>
                </a:solidFill>
                <a:latin typeface="Calibri (MS) Bold"/>
                <a:ea typeface="Calibri (MS) Bold"/>
                <a:cs typeface="Calibri (MS) Bold"/>
                <a:sym typeface="Calibri (MS) Bold"/>
              </a:rPr>
              <a:t>No one </a:t>
            </a:r>
            <a:r>
              <a:rPr lang="en-US" sz="6000" spc="-104" dirty="0">
                <a:solidFill>
                  <a:srgbClr val="000000"/>
                </a:solidFill>
                <a:latin typeface="Calibri (MS)"/>
                <a:ea typeface="Calibri (MS)"/>
                <a:cs typeface="Calibri (MS)"/>
                <a:sym typeface="Calibri (MS)"/>
              </a:rPr>
              <a:t>deserves to experience any form of abuse and every type of abuse is serious.</a:t>
            </a:r>
          </a:p>
          <a:p>
            <a:pPr>
              <a:lnSpc>
                <a:spcPts val="5416"/>
              </a:lnSpc>
            </a:pPr>
            <a:endParaRPr lang="en-US" sz="6000" spc="-104" dirty="0">
              <a:solidFill>
                <a:srgbClr val="000000"/>
              </a:solidFill>
              <a:latin typeface="Calibri (MS)"/>
              <a:ea typeface="Calibri (MS)"/>
              <a:cs typeface="Calibri (MS)"/>
              <a:sym typeface="Calibri (MS)"/>
            </a:endParaRPr>
          </a:p>
          <a:p>
            <a:pPr>
              <a:lnSpc>
                <a:spcPts val="5208"/>
              </a:lnSpc>
            </a:pPr>
            <a:r>
              <a:rPr lang="en-US" sz="6000" spc="-100" dirty="0">
                <a:solidFill>
                  <a:srgbClr val="000000"/>
                </a:solidFill>
                <a:latin typeface="Calibri (MS)"/>
                <a:ea typeface="Calibri (MS)"/>
                <a:cs typeface="Calibri (MS)"/>
                <a:sym typeface="Calibri (MS)"/>
              </a:rPr>
              <a:t>If someone saw any of these warning signs in a relationship, they could …</a:t>
            </a:r>
          </a:p>
          <a:p>
            <a:pPr algn="ctr">
              <a:lnSpc>
                <a:spcPts val="5416"/>
              </a:lnSpc>
            </a:pPr>
            <a:endParaRPr lang="en-US" sz="5007" spc="-100" dirty="0">
              <a:solidFill>
                <a:srgbClr val="000000"/>
              </a:solidFill>
              <a:latin typeface="Calibri (MS)"/>
              <a:ea typeface="Calibri (MS)"/>
              <a:cs typeface="Calibri (MS)"/>
              <a:sym typeface="Calibri (MS)"/>
            </a:endParaRPr>
          </a:p>
          <a:p>
            <a:pPr algn="ctr">
              <a:lnSpc>
                <a:spcPts val="5416"/>
              </a:lnSpc>
            </a:pPr>
            <a:endParaRPr lang="en-US" sz="5007" spc="-100" dirty="0">
              <a:solidFill>
                <a:srgbClr val="000000"/>
              </a:solidFill>
              <a:latin typeface="Calibri (MS)"/>
              <a:ea typeface="Calibri (MS)"/>
              <a:cs typeface="Calibri (MS)"/>
              <a:sym typeface="Calibri (MS)"/>
            </a:endParaRPr>
          </a:p>
          <a:p>
            <a:pPr algn="ctr">
              <a:lnSpc>
                <a:spcPts val="5416"/>
              </a:lnSpc>
              <a:spcBef>
                <a:spcPct val="0"/>
              </a:spcBef>
            </a:pPr>
            <a:endParaRPr lang="en-US" sz="5007" spc="-100" dirty="0">
              <a:solidFill>
                <a:srgbClr val="000000"/>
              </a:solidFill>
              <a:latin typeface="Calibri (MS)"/>
              <a:ea typeface="Calibri (MS)"/>
              <a:cs typeface="Calibri (MS)"/>
              <a:sym typeface="Calibri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BEB19-272B-716F-C81D-F0639529A48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4968526-C281-307D-5244-8256022A10B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844" b="-9844"/>
            </a:stretch>
          </a:blipFill>
        </p:spPr>
        <p:txBody>
          <a:bodyPr/>
          <a:lstStyle/>
          <a:p>
            <a:endParaRPr lang="en-GB"/>
          </a:p>
        </p:txBody>
      </p:sp>
      <p:pic>
        <p:nvPicPr>
          <p:cNvPr id="3" name="Online Media 2" title="Abuse in Relationships: Would you Stop Yourself?">
            <a:hlinkClick r:id="" action="ppaction://media"/>
            <a:extLst>
              <a:ext uri="{FF2B5EF4-FFF2-40B4-BE49-F238E27FC236}">
                <a16:creationId xmlns:a16="http://schemas.microsoft.com/office/drawing/2014/main" id="{DE5C4813-50B4-D506-58C1-3FCC401DDB70}"/>
              </a:ext>
            </a:extLst>
          </p:cNvPr>
          <p:cNvPicPr>
            <a:picLocks noRot="1" noChangeAspect="1"/>
          </p:cNvPicPr>
          <p:nvPr>
            <a:videoFile r:link="rId1"/>
          </p:nvPr>
        </p:nvPicPr>
        <p:blipFill>
          <a:blip r:embed="rId5"/>
          <a:stretch>
            <a:fillRect/>
          </a:stretch>
        </p:blipFill>
        <p:spPr>
          <a:xfrm>
            <a:off x="1524000" y="838200"/>
            <a:ext cx="15240000" cy="8610600"/>
          </a:xfrm>
          <a:prstGeom prst="rect">
            <a:avLst/>
          </a:prstGeom>
        </p:spPr>
      </p:pic>
    </p:spTree>
    <p:extLst>
      <p:ext uri="{BB962C8B-B14F-4D97-AF65-F5344CB8AC3E}">
        <p14:creationId xmlns:p14="http://schemas.microsoft.com/office/powerpoint/2010/main" val="413448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BEB19-272B-716F-C81D-F0639529A48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4968526-C281-307D-5244-8256022A10B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844" b="-9844"/>
            </a:stretch>
          </a:blipFill>
        </p:spPr>
        <p:txBody>
          <a:bodyPr/>
          <a:lstStyle/>
          <a:p>
            <a:endParaRPr lang="en-GB"/>
          </a:p>
        </p:txBody>
      </p:sp>
      <p:pic>
        <p:nvPicPr>
          <p:cNvPr id="4" name="Online Media 3" title="Abuse in Relationships: Can You See It?">
            <a:hlinkClick r:id="" action="ppaction://media"/>
            <a:extLst>
              <a:ext uri="{FF2B5EF4-FFF2-40B4-BE49-F238E27FC236}">
                <a16:creationId xmlns:a16="http://schemas.microsoft.com/office/drawing/2014/main" id="{B783DAE6-B724-4A4F-F7C4-ECC47786012D}"/>
              </a:ext>
            </a:extLst>
          </p:cNvPr>
          <p:cNvPicPr>
            <a:picLocks noRot="1" noChangeAspect="1"/>
          </p:cNvPicPr>
          <p:nvPr>
            <a:videoFile r:link="rId1"/>
          </p:nvPr>
        </p:nvPicPr>
        <p:blipFill>
          <a:blip r:embed="rId5"/>
          <a:stretch>
            <a:fillRect/>
          </a:stretch>
        </p:blipFill>
        <p:spPr>
          <a:xfrm>
            <a:off x="1524000" y="838200"/>
            <a:ext cx="15240000" cy="8610600"/>
          </a:xfrm>
          <a:prstGeom prst="rect">
            <a:avLst/>
          </a:prstGeom>
        </p:spPr>
      </p:pic>
    </p:spTree>
    <p:extLst>
      <p:ext uri="{BB962C8B-B14F-4D97-AF65-F5344CB8AC3E}">
        <p14:creationId xmlns:p14="http://schemas.microsoft.com/office/powerpoint/2010/main" val="169851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F1E41-B896-D6FD-0570-B9D8B6D0BB2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0A5776-80BD-9FF5-0CFE-6445125CB6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7" name="TextBox 6">
            <a:extLst>
              <a:ext uri="{FF2B5EF4-FFF2-40B4-BE49-F238E27FC236}">
                <a16:creationId xmlns:a16="http://schemas.microsoft.com/office/drawing/2014/main" id="{2B761E0D-D4E9-D3A7-AC0B-E5AE82E10CE4}"/>
              </a:ext>
            </a:extLst>
          </p:cNvPr>
          <p:cNvSpPr txBox="1"/>
          <p:nvPr/>
        </p:nvSpPr>
        <p:spPr>
          <a:xfrm>
            <a:off x="762000" y="1104900"/>
            <a:ext cx="4216354" cy="976549"/>
          </a:xfrm>
          <a:prstGeom prst="rect">
            <a:avLst/>
          </a:prstGeom>
        </p:spPr>
        <p:txBody>
          <a:bodyPr wrap="square" lIns="0" tIns="0" rIns="0" bIns="0" rtlCol="0" anchor="t">
            <a:spAutoFit/>
          </a:bodyPr>
          <a:lstStyle/>
          <a:p>
            <a:pPr algn="ctr">
              <a:lnSpc>
                <a:spcPts val="7842"/>
              </a:lnSpc>
            </a:pPr>
            <a:r>
              <a:rPr lang="en-US" sz="5400" dirty="0">
                <a:solidFill>
                  <a:srgbClr val="000000"/>
                </a:solidFill>
                <a:latin typeface="Bobby Jones Soft"/>
                <a:ea typeface="Bobby Jones Soft"/>
                <a:cs typeface="Bobby Jones Soft"/>
                <a:sym typeface="Bobby Jones Soft"/>
              </a:rPr>
              <a:t>Reflection</a:t>
            </a:r>
          </a:p>
        </p:txBody>
      </p:sp>
      <p:sp>
        <p:nvSpPr>
          <p:cNvPr id="8" name="TextBox 7">
            <a:extLst>
              <a:ext uri="{FF2B5EF4-FFF2-40B4-BE49-F238E27FC236}">
                <a16:creationId xmlns:a16="http://schemas.microsoft.com/office/drawing/2014/main" id="{E9A0A512-6105-F66A-CF60-E41FAA10DC6D}"/>
              </a:ext>
            </a:extLst>
          </p:cNvPr>
          <p:cNvSpPr txBox="1"/>
          <p:nvPr/>
        </p:nvSpPr>
        <p:spPr>
          <a:xfrm>
            <a:off x="1107385" y="2088576"/>
            <a:ext cx="11121486" cy="2593018"/>
          </a:xfrm>
          <a:prstGeom prst="rect">
            <a:avLst/>
          </a:prstGeom>
          <a:noFill/>
        </p:spPr>
        <p:txBody>
          <a:bodyPr wrap="square">
            <a:spAutoFit/>
          </a:bodyPr>
          <a:lstStyle/>
          <a:p>
            <a:pPr>
              <a:lnSpc>
                <a:spcPts val="10158"/>
              </a:lnSpc>
              <a:spcBef>
                <a:spcPct val="0"/>
              </a:spcBef>
            </a:pPr>
            <a:r>
              <a:rPr lang="en-US" sz="6600" b="1" dirty="0">
                <a:solidFill>
                  <a:srgbClr val="FF0000"/>
                </a:solidFill>
                <a:latin typeface="Glacial Indifference"/>
                <a:ea typeface="Glacial Indifference"/>
                <a:cs typeface="Glacial Indifference"/>
                <a:sym typeface="Glacial Indifference"/>
              </a:rPr>
              <a:t>ASK</a:t>
            </a:r>
            <a:r>
              <a:rPr lang="en-US" sz="6600" dirty="0">
                <a:solidFill>
                  <a:srgbClr val="000000"/>
                </a:solidFill>
                <a:latin typeface="Glacial Indifference"/>
                <a:ea typeface="Glacial Indifference"/>
                <a:cs typeface="Glacial Indifference"/>
                <a:sym typeface="Glacial Indifference"/>
              </a:rPr>
              <a:t> what are you taking from today’s lesson?</a:t>
            </a:r>
          </a:p>
        </p:txBody>
      </p:sp>
      <p:sp>
        <p:nvSpPr>
          <p:cNvPr id="9" name="TextBox 8">
            <a:extLst>
              <a:ext uri="{FF2B5EF4-FFF2-40B4-BE49-F238E27FC236}">
                <a16:creationId xmlns:a16="http://schemas.microsoft.com/office/drawing/2014/main" id="{106AB914-5B82-A9DE-3B49-457F02A52595}"/>
              </a:ext>
            </a:extLst>
          </p:cNvPr>
          <p:cNvSpPr txBox="1"/>
          <p:nvPr/>
        </p:nvSpPr>
        <p:spPr>
          <a:xfrm>
            <a:off x="1070514" y="5429682"/>
            <a:ext cx="12721686" cy="3829766"/>
          </a:xfrm>
          <a:prstGeom prst="rect">
            <a:avLst/>
          </a:prstGeom>
        </p:spPr>
        <p:txBody>
          <a:bodyPr wrap="square" lIns="0" tIns="0" rIns="0" bIns="0" rtlCol="0" anchor="t">
            <a:spAutoFit/>
          </a:bodyPr>
          <a:lstStyle/>
          <a:p>
            <a:pPr>
              <a:lnSpc>
                <a:spcPts val="10158"/>
              </a:lnSpc>
              <a:spcBef>
                <a:spcPct val="0"/>
              </a:spcBef>
            </a:pPr>
            <a:r>
              <a:rPr lang="en-US" sz="6600" dirty="0">
                <a:solidFill>
                  <a:srgbClr val="000000"/>
                </a:solidFill>
                <a:latin typeface="Glacial Indifference"/>
                <a:ea typeface="Glacial Indifference"/>
                <a:cs typeface="Glacial Indifference"/>
                <a:sym typeface="Glacial Indifference"/>
              </a:rPr>
              <a:t>If anyone was concerned about anything from today’s lesson, where could they get help?</a:t>
            </a:r>
          </a:p>
        </p:txBody>
      </p:sp>
      <p:sp>
        <p:nvSpPr>
          <p:cNvPr id="10" name="Freeform 5">
            <a:extLst>
              <a:ext uri="{FF2B5EF4-FFF2-40B4-BE49-F238E27FC236}">
                <a16:creationId xmlns:a16="http://schemas.microsoft.com/office/drawing/2014/main" id="{69D09C5C-0C80-62B6-85AC-447C61616659}"/>
              </a:ext>
            </a:extLst>
          </p:cNvPr>
          <p:cNvSpPr/>
          <p:nvPr/>
        </p:nvSpPr>
        <p:spPr>
          <a:xfrm>
            <a:off x="13021604" y="2320722"/>
            <a:ext cx="4006516" cy="6172200"/>
          </a:xfrm>
          <a:custGeom>
            <a:avLst/>
            <a:gdLst/>
            <a:ahLst/>
            <a:cxnLst/>
            <a:rect l="l" t="t" r="r" b="b"/>
            <a:pathLst>
              <a:path w="4006516" h="6172200">
                <a:moveTo>
                  <a:pt x="0" y="0"/>
                </a:moveTo>
                <a:lnTo>
                  <a:pt x="4006516" y="0"/>
                </a:lnTo>
                <a:lnTo>
                  <a:pt x="4006516"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extLst>
      <p:ext uri="{BB962C8B-B14F-4D97-AF65-F5344CB8AC3E}">
        <p14:creationId xmlns:p14="http://schemas.microsoft.com/office/powerpoint/2010/main" val="73769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7" name="TextBox 6">
            <a:extLst>
              <a:ext uri="{FF2B5EF4-FFF2-40B4-BE49-F238E27FC236}">
                <a16:creationId xmlns:a16="http://schemas.microsoft.com/office/drawing/2014/main" id="{84CEE8D4-327F-0253-E11E-67B48A32F65F}"/>
              </a:ext>
            </a:extLst>
          </p:cNvPr>
          <p:cNvSpPr txBox="1"/>
          <p:nvPr/>
        </p:nvSpPr>
        <p:spPr>
          <a:xfrm>
            <a:off x="1219200" y="2005329"/>
            <a:ext cx="15620999" cy="7755969"/>
          </a:xfrm>
          <a:prstGeom prst="rect">
            <a:avLst/>
          </a:prstGeom>
          <a:noFill/>
        </p:spPr>
        <p:txBody>
          <a:bodyPr wrap="square" rtlCol="0">
            <a:spAutoFit/>
          </a:bodyPr>
          <a:lstStyle/>
          <a:p>
            <a:pPr>
              <a:spcAft>
                <a:spcPts val="1200"/>
              </a:spcAft>
            </a:pPr>
            <a:r>
              <a:rPr lang="en-GB" sz="4000" dirty="0">
                <a:solidFill>
                  <a:srgbClr val="000000"/>
                </a:solidFill>
                <a:latin typeface="Glacial Indifference"/>
              </a:rPr>
              <a:t>To talk with someone confidentially about how you feel, you can:</a:t>
            </a:r>
          </a:p>
          <a:p>
            <a:pPr>
              <a:spcAft>
                <a:spcPts val="1200"/>
              </a:spcAft>
            </a:pPr>
            <a:r>
              <a:rPr lang="en-GB" sz="4000" b="1" dirty="0">
                <a:solidFill>
                  <a:srgbClr val="000000"/>
                </a:solidFill>
                <a:latin typeface="Glacial Indifference"/>
              </a:rPr>
              <a:t>Contact </a:t>
            </a:r>
            <a:r>
              <a:rPr lang="en-GB" sz="4000" b="1" dirty="0">
                <a:solidFill>
                  <a:srgbClr val="0070C0"/>
                </a:solidFill>
                <a:latin typeface="Glacial Indifference"/>
              </a:rPr>
              <a:t>Isle Listen: 01624 679118  </a:t>
            </a:r>
            <a:r>
              <a:rPr lang="en-GB" sz="4000" b="1" dirty="0" err="1">
                <a:solidFill>
                  <a:srgbClr val="0070C0"/>
                </a:solidFill>
                <a:latin typeface="Glacial Indifference"/>
              </a:rPr>
              <a:t>www.islelisten.im</a:t>
            </a:r>
            <a:endParaRPr lang="en-GB" sz="4000" b="1" dirty="0">
              <a:solidFill>
                <a:srgbClr val="0070C0"/>
              </a:solidFill>
              <a:latin typeface="Glacial Indifference"/>
            </a:endParaRPr>
          </a:p>
          <a:p>
            <a:pPr>
              <a:spcAft>
                <a:spcPts val="1200"/>
              </a:spcAft>
            </a:pPr>
            <a:r>
              <a:rPr lang="en-GB" sz="4000" dirty="0">
                <a:solidFill>
                  <a:srgbClr val="000000"/>
                </a:solidFill>
                <a:latin typeface="Glacial Indifference"/>
              </a:rPr>
              <a:t>Text </a:t>
            </a:r>
            <a:r>
              <a:rPr lang="en-GB" sz="4000" b="1" dirty="0">
                <a:solidFill>
                  <a:srgbClr val="000000"/>
                </a:solidFill>
                <a:latin typeface="Glacial Indifference"/>
              </a:rPr>
              <a:t>SHOUT</a:t>
            </a:r>
            <a:r>
              <a:rPr lang="en-GB" sz="4000" dirty="0">
                <a:solidFill>
                  <a:srgbClr val="000000"/>
                </a:solidFill>
                <a:latin typeface="Glacial Indifference"/>
              </a:rPr>
              <a:t> to </a:t>
            </a:r>
            <a:r>
              <a:rPr lang="en-GB" sz="4000" dirty="0">
                <a:solidFill>
                  <a:srgbClr val="0070C0"/>
                </a:solidFill>
                <a:latin typeface="Glacial Indifference"/>
                <a:hlinkClick r:id="rId3" tooltip="85258">
                  <a:extLst>
                    <a:ext uri="{A12FA001-AC4F-418D-AE19-62706E023703}">
                      <ahyp:hlinkClr xmlns:ahyp="http://schemas.microsoft.com/office/drawing/2018/hyperlinkcolor" val="tx"/>
                    </a:ext>
                  </a:extLst>
                </a:hlinkClick>
              </a:rPr>
              <a:t>85258</a:t>
            </a:r>
            <a:r>
              <a:rPr lang="en-GB" sz="4000" dirty="0">
                <a:solidFill>
                  <a:srgbClr val="000000"/>
                </a:solidFill>
                <a:latin typeface="Glacial Indifference"/>
              </a:rPr>
              <a:t> to contact the </a:t>
            </a:r>
            <a:r>
              <a:rPr lang="en-GB" sz="4000" dirty="0">
                <a:solidFill>
                  <a:srgbClr val="0070C0"/>
                </a:solidFill>
                <a:latin typeface="Glacial Indifference"/>
                <a:hlinkClick r:id="rId4" tooltip="Shout website - textline">
                  <a:extLst>
                    <a:ext uri="{A12FA001-AC4F-418D-AE19-62706E023703}">
                      <ahyp:hlinkClr xmlns:ahyp="http://schemas.microsoft.com/office/drawing/2018/hyperlinkcolor" val="tx"/>
                    </a:ext>
                  </a:extLst>
                </a:hlinkClick>
              </a:rPr>
              <a:t>Shout textline</a:t>
            </a:r>
            <a:endParaRPr lang="en-GB" sz="4000" dirty="0">
              <a:solidFill>
                <a:srgbClr val="0070C0"/>
              </a:solidFill>
              <a:latin typeface="Glacial Indifference"/>
            </a:endParaRPr>
          </a:p>
          <a:p>
            <a:pPr>
              <a:spcAft>
                <a:spcPts val="1200"/>
              </a:spcAft>
            </a:pPr>
            <a:r>
              <a:rPr lang="en-GB" sz="4000" dirty="0">
                <a:solidFill>
                  <a:srgbClr val="000000"/>
                </a:solidFill>
                <a:latin typeface="Glacial Indifference"/>
              </a:rPr>
              <a:t>Call </a:t>
            </a:r>
            <a:r>
              <a:rPr lang="en-GB" sz="4000" dirty="0">
                <a:solidFill>
                  <a:srgbClr val="0070C0"/>
                </a:solidFill>
                <a:latin typeface="Glacial Indifference"/>
                <a:hlinkClick r:id="rId5" tooltip="Papyrus website - HOPELINE247">
                  <a:extLst>
                    <a:ext uri="{A12FA001-AC4F-418D-AE19-62706E023703}">
                      <ahyp:hlinkClr xmlns:ahyp="http://schemas.microsoft.com/office/drawing/2018/hyperlinkcolor" val="tx"/>
                    </a:ext>
                  </a:extLst>
                </a:hlinkClick>
              </a:rPr>
              <a:t>HOPELINE247</a:t>
            </a:r>
            <a:r>
              <a:rPr lang="en-GB" sz="4000" dirty="0">
                <a:solidFill>
                  <a:srgbClr val="000000"/>
                </a:solidFill>
                <a:latin typeface="Glacial Indifference"/>
              </a:rPr>
              <a:t> on </a:t>
            </a:r>
            <a:r>
              <a:rPr lang="en-GB" sz="4000" dirty="0">
                <a:solidFill>
                  <a:srgbClr val="0070C0"/>
                </a:solidFill>
                <a:latin typeface="Glacial Indifference"/>
                <a:hlinkClick r:id="rId6" tooltip="0800 068 4141">
                  <a:extLst>
                    <a:ext uri="{A12FA001-AC4F-418D-AE19-62706E023703}">
                      <ahyp:hlinkClr xmlns:ahyp="http://schemas.microsoft.com/office/drawing/2018/hyperlinkcolor" val="tx"/>
                    </a:ext>
                  </a:extLst>
                </a:hlinkClick>
              </a:rPr>
              <a:t>0800 068 4141</a:t>
            </a:r>
            <a:r>
              <a:rPr lang="en-GB" sz="4000" dirty="0">
                <a:solidFill>
                  <a:srgbClr val="0070C0"/>
                </a:solidFill>
                <a:latin typeface="Glacial Indifference"/>
              </a:rPr>
              <a:t> </a:t>
            </a:r>
            <a:r>
              <a:rPr lang="en-GB" sz="4000" dirty="0">
                <a:solidFill>
                  <a:srgbClr val="000000"/>
                </a:solidFill>
                <a:latin typeface="Glacial Indifference"/>
              </a:rPr>
              <a:t>or the NHS on </a:t>
            </a:r>
            <a:r>
              <a:rPr lang="en-GB" sz="4000" dirty="0">
                <a:solidFill>
                  <a:srgbClr val="0070C0"/>
                </a:solidFill>
                <a:latin typeface="Glacial Indifference"/>
                <a:hlinkClick r:id="rId7" tooltip="111">
                  <a:extLst>
                    <a:ext uri="{A12FA001-AC4F-418D-AE19-62706E023703}">
                      <ahyp:hlinkClr xmlns:ahyp="http://schemas.microsoft.com/office/drawing/2018/hyperlinkcolor" val="tx"/>
                    </a:ext>
                  </a:extLst>
                </a:hlinkClick>
              </a:rPr>
              <a:t>111</a:t>
            </a:r>
            <a:r>
              <a:rPr lang="en-GB" sz="4000" dirty="0">
                <a:solidFill>
                  <a:srgbClr val="000000"/>
                </a:solidFill>
                <a:latin typeface="Glacial Indifference"/>
              </a:rPr>
              <a:t> and (select option 2)</a:t>
            </a:r>
          </a:p>
          <a:p>
            <a:pPr>
              <a:spcAft>
                <a:spcPts val="1200"/>
              </a:spcAft>
            </a:pPr>
            <a:r>
              <a:rPr lang="en-GB" sz="4000" dirty="0">
                <a:solidFill>
                  <a:srgbClr val="000000"/>
                </a:solidFill>
                <a:latin typeface="Glacial Indifference"/>
              </a:rPr>
              <a:t>Contact </a:t>
            </a:r>
            <a:r>
              <a:rPr lang="en-GB" sz="4000" b="1" dirty="0">
                <a:solidFill>
                  <a:srgbClr val="0070C0"/>
                </a:solidFill>
                <a:latin typeface="Glacial Indifference"/>
                <a:hlinkClick r:id="rId8" tooltip="Childline website - contact us">
                  <a:extLst>
                    <a:ext uri="{A12FA001-AC4F-418D-AE19-62706E023703}">
                      <ahyp:hlinkClr xmlns:ahyp="http://schemas.microsoft.com/office/drawing/2018/hyperlinkcolor" val="tx"/>
                    </a:ext>
                  </a:extLst>
                </a:hlinkClick>
              </a:rPr>
              <a:t>Childline</a:t>
            </a:r>
            <a:r>
              <a:rPr lang="en-GB" sz="4000" dirty="0">
                <a:solidFill>
                  <a:srgbClr val="000000"/>
                </a:solidFill>
                <a:latin typeface="Glacial Indifference"/>
              </a:rPr>
              <a:t> by using </a:t>
            </a:r>
            <a:r>
              <a:rPr lang="en-GB" sz="4000" dirty="0">
                <a:solidFill>
                  <a:srgbClr val="0070C0"/>
                </a:solidFill>
                <a:latin typeface="Glacial Indifference"/>
                <a:hlinkClick r:id="rId9" tooltip="Childline website - 1-2-1 chat">
                  <a:extLst>
                    <a:ext uri="{A12FA001-AC4F-418D-AE19-62706E023703}">
                      <ahyp:hlinkClr xmlns:ahyp="http://schemas.microsoft.com/office/drawing/2018/hyperlinkcolor" val="tx"/>
                    </a:ext>
                  </a:extLst>
                </a:hlinkClick>
              </a:rPr>
              <a:t>1-2-1 chat</a:t>
            </a:r>
            <a:r>
              <a:rPr lang="en-GB" sz="4000" dirty="0">
                <a:solidFill>
                  <a:srgbClr val="0070C0"/>
                </a:solidFill>
                <a:latin typeface="Glacial Indifference"/>
              </a:rPr>
              <a:t> </a:t>
            </a:r>
            <a:r>
              <a:rPr lang="en-GB" sz="4000" dirty="0">
                <a:solidFill>
                  <a:srgbClr val="000000"/>
                </a:solidFill>
                <a:latin typeface="Glacial Indifference"/>
              </a:rPr>
              <a:t>or calling </a:t>
            </a:r>
            <a:r>
              <a:rPr lang="en-GB" sz="4000" dirty="0">
                <a:solidFill>
                  <a:srgbClr val="000000"/>
                </a:solidFill>
                <a:latin typeface="Glacial Indifference"/>
                <a:hlinkClick r:id="rId10" tooltip="0800 1111">
                  <a:extLst>
                    <a:ext uri="{A12FA001-AC4F-418D-AE19-62706E023703}">
                      <ahyp:hlinkClr xmlns:ahyp="http://schemas.microsoft.com/office/drawing/2018/hyperlinkcolor" val="tx"/>
                    </a:ext>
                  </a:extLst>
                </a:hlinkClick>
              </a:rPr>
              <a:t>0800 1111</a:t>
            </a:r>
            <a:endParaRPr lang="en-GB" sz="4000" dirty="0">
              <a:solidFill>
                <a:srgbClr val="000000"/>
              </a:solidFill>
              <a:latin typeface="Glacial Indifference"/>
            </a:endParaRPr>
          </a:p>
          <a:p>
            <a:pPr>
              <a:spcAft>
                <a:spcPts val="1200"/>
              </a:spcAft>
            </a:pPr>
            <a:r>
              <a:rPr lang="en-GB" sz="4000" dirty="0">
                <a:solidFill>
                  <a:srgbClr val="000000"/>
                </a:solidFill>
                <a:latin typeface="Glacial Indifference"/>
              </a:rPr>
              <a:t>Isle of Man Constabulary: 01624 631212 (or 999 in an emergency), Crimestoppers on 0800 555 111. </a:t>
            </a:r>
          </a:p>
          <a:p>
            <a:pPr>
              <a:spcAft>
                <a:spcPts val="1200"/>
              </a:spcAft>
            </a:pPr>
            <a:r>
              <a:rPr lang="en-GB" sz="4000" dirty="0">
                <a:solidFill>
                  <a:srgbClr val="000000"/>
                </a:solidFill>
                <a:latin typeface="Glacial Indifference"/>
              </a:rPr>
              <a:t>Confidential support is also available from: </a:t>
            </a:r>
          </a:p>
          <a:p>
            <a:pPr>
              <a:spcAft>
                <a:spcPts val="1200"/>
              </a:spcAft>
            </a:pPr>
            <a:r>
              <a:rPr lang="en-GB" sz="4000" dirty="0">
                <a:solidFill>
                  <a:srgbClr val="000000"/>
                </a:solidFill>
                <a:latin typeface="Glacial Indifference"/>
              </a:rPr>
              <a:t>Victim Support Isle of Man: 01624 679950 </a:t>
            </a:r>
          </a:p>
          <a:p>
            <a:endParaRPr lang="en-GB" dirty="0"/>
          </a:p>
        </p:txBody>
      </p:sp>
      <p:sp>
        <p:nvSpPr>
          <p:cNvPr id="8" name="TextBox 6">
            <a:extLst>
              <a:ext uri="{FF2B5EF4-FFF2-40B4-BE49-F238E27FC236}">
                <a16:creationId xmlns:a16="http://schemas.microsoft.com/office/drawing/2014/main" id="{E3759A49-7DDD-51EE-71EF-C3AE29F26E10}"/>
              </a:ext>
            </a:extLst>
          </p:cNvPr>
          <p:cNvSpPr txBox="1"/>
          <p:nvPr/>
        </p:nvSpPr>
        <p:spPr>
          <a:xfrm>
            <a:off x="762000" y="589255"/>
            <a:ext cx="4216354" cy="907877"/>
          </a:xfrm>
          <a:prstGeom prst="rect">
            <a:avLst/>
          </a:prstGeom>
        </p:spPr>
        <p:txBody>
          <a:bodyPr wrap="square" lIns="0" tIns="0" rIns="0" bIns="0" rtlCol="0" anchor="t">
            <a:spAutoFit/>
          </a:bodyPr>
          <a:lstStyle/>
          <a:p>
            <a:pPr algn="ctr">
              <a:lnSpc>
                <a:spcPts val="7842"/>
              </a:lnSpc>
            </a:pPr>
            <a:r>
              <a:rPr lang="en-US" sz="5400" b="1" dirty="0">
                <a:solidFill>
                  <a:srgbClr val="000000"/>
                </a:solidFill>
                <a:latin typeface="Bobby Jones Soft"/>
                <a:ea typeface="Bobby Jones Soft"/>
                <a:cs typeface="Bobby Jones Soft"/>
                <a:sym typeface="Bobby Jones Soft"/>
              </a:rPr>
              <a:t>Get support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b="-9844"/>
            </a:stretch>
          </a:blipFill>
        </p:spPr>
        <p:txBody>
          <a:bodyPr/>
          <a:lstStyle/>
          <a:p>
            <a:endParaRPr lang="en-GB"/>
          </a:p>
        </p:txBody>
      </p:sp>
      <p:sp>
        <p:nvSpPr>
          <p:cNvPr id="3" name="Freeform 3"/>
          <p:cNvSpPr/>
          <p:nvPr/>
        </p:nvSpPr>
        <p:spPr>
          <a:xfrm rot="1737559">
            <a:off x="2514574" y="8661324"/>
            <a:ext cx="4277568" cy="2978743"/>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3">
              <a:alphaModFix amt="73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5">
              <a:alphaModFix amt="73000"/>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flipH="1">
            <a:off x="-1136496" y="8228619"/>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7">
              <a:alphaModFix amt="73000"/>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9">
              <a:alphaModFix amt="73000"/>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1">
              <a:alphaModFix amt="73000"/>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8" name="Freeform 8"/>
          <p:cNvSpPr/>
          <p:nvPr/>
        </p:nvSpPr>
        <p:spPr>
          <a:xfrm>
            <a:off x="7426264" y="8847163"/>
            <a:ext cx="2906489" cy="3358338"/>
          </a:xfrm>
          <a:custGeom>
            <a:avLst/>
            <a:gdLst/>
            <a:ahLst/>
            <a:cxnLst/>
            <a:rect l="l" t="t" r="r" b="b"/>
            <a:pathLst>
              <a:path w="2906489" h="3358338">
                <a:moveTo>
                  <a:pt x="0" y="0"/>
                </a:moveTo>
                <a:lnTo>
                  <a:pt x="2906488" y="0"/>
                </a:lnTo>
                <a:lnTo>
                  <a:pt x="2906488" y="3358338"/>
                </a:lnTo>
                <a:lnTo>
                  <a:pt x="0" y="3358338"/>
                </a:lnTo>
                <a:lnTo>
                  <a:pt x="0" y="0"/>
                </a:lnTo>
                <a:close/>
              </a:path>
            </a:pathLst>
          </a:custGeom>
          <a:blipFill>
            <a:blip r:embed="rId13">
              <a:alphaModFix amt="73000"/>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GB"/>
          </a:p>
        </p:txBody>
      </p:sp>
      <p:sp>
        <p:nvSpPr>
          <p:cNvPr id="9" name="Freeform 9"/>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15">
              <a:alphaModFix amt="73000"/>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 name="Freeform 10"/>
          <p:cNvSpPr/>
          <p:nvPr/>
        </p:nvSpPr>
        <p:spPr>
          <a:xfrm rot="-10800000">
            <a:off x="10696671" y="9261214"/>
            <a:ext cx="5352421" cy="2530235"/>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17">
              <a:alphaModFix amt="73000"/>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1" name="Freeform 11"/>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19">
              <a:alphaModFix amt="73000"/>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GB"/>
          </a:p>
        </p:txBody>
      </p:sp>
      <p:sp>
        <p:nvSpPr>
          <p:cNvPr id="12" name="Freeform 12"/>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21">
              <a:alphaModFix amt="73000"/>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GB"/>
          </a:p>
        </p:txBody>
      </p:sp>
      <p:sp>
        <p:nvSpPr>
          <p:cNvPr id="13" name="Freeform 13"/>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14" name="Freeform 14"/>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25">
              <a:alphaModFix amt="73000"/>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15" name="Freeform 15"/>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27">
              <a:alphaModFix amt="73000"/>
              <a:extLst>
                <a:ext uri="{96DAC541-7B7A-43D3-8B79-37D633B846F1}">
                  <asvg:svgBlip xmlns:asvg="http://schemas.microsoft.com/office/drawing/2016/SVG/main" r:embed="rId28"/>
                </a:ext>
              </a:extLst>
            </a:blip>
            <a:stretch>
              <a:fillRect/>
            </a:stretch>
          </a:blipFill>
        </p:spPr>
        <p:txBody>
          <a:bodyPr/>
          <a:lstStyle/>
          <a:p>
            <a:endParaRPr lang="en-GB"/>
          </a:p>
        </p:txBody>
      </p:sp>
      <p:sp>
        <p:nvSpPr>
          <p:cNvPr id="16" name="Freeform 16"/>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29">
              <a:alphaModFix amt="73000"/>
              <a:extLst>
                <a:ext uri="{96DAC541-7B7A-43D3-8B79-37D633B846F1}">
                  <asvg:svgBlip xmlns:asvg="http://schemas.microsoft.com/office/drawing/2016/SVG/main" r:embed="rId30"/>
                </a:ext>
              </a:extLst>
            </a:blip>
            <a:stretch>
              <a:fillRect/>
            </a:stretch>
          </a:blipFill>
          <a:ln cap="sq">
            <a:noFill/>
            <a:prstDash val="solid"/>
            <a:miter/>
          </a:ln>
        </p:spPr>
        <p:txBody>
          <a:bodyPr/>
          <a:lstStyle/>
          <a:p>
            <a:endParaRPr lang="en-GB"/>
          </a:p>
        </p:txBody>
      </p:sp>
      <p:sp>
        <p:nvSpPr>
          <p:cNvPr id="17" name="TextBox 17"/>
          <p:cNvSpPr txBox="1"/>
          <p:nvPr/>
        </p:nvSpPr>
        <p:spPr>
          <a:xfrm>
            <a:off x="2158741" y="3983745"/>
            <a:ext cx="13937976" cy="1584922"/>
          </a:xfrm>
          <a:prstGeom prst="rect">
            <a:avLst/>
          </a:prstGeom>
        </p:spPr>
        <p:txBody>
          <a:bodyPr lIns="0" tIns="0" rIns="0" bIns="0" rtlCol="0" anchor="t">
            <a:spAutoFit/>
          </a:bodyPr>
          <a:lstStyle/>
          <a:p>
            <a:pPr marL="0" lvl="0" indent="0" algn="ctr">
              <a:lnSpc>
                <a:spcPts val="10087"/>
              </a:lnSpc>
            </a:pPr>
            <a:r>
              <a:rPr lang="en-US" sz="10618" spc="-212">
                <a:solidFill>
                  <a:srgbClr val="2B2B2B"/>
                </a:solidFill>
                <a:latin typeface="Calibri (MS)"/>
                <a:ea typeface="Calibri (MS)"/>
                <a:cs typeface="Calibri (MS)"/>
                <a:sym typeface="Calibri (MS)"/>
              </a:rPr>
              <a:t>Abusive Relationships</a:t>
            </a:r>
          </a:p>
        </p:txBody>
      </p:sp>
      <p:sp>
        <p:nvSpPr>
          <p:cNvPr id="18" name="Freeform 18"/>
          <p:cNvSpPr/>
          <p:nvPr/>
        </p:nvSpPr>
        <p:spPr>
          <a:xfrm>
            <a:off x="2089438" y="3723693"/>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GB"/>
          </a:p>
        </p:txBody>
      </p:sp>
      <p:sp>
        <p:nvSpPr>
          <p:cNvPr id="19" name="Freeform 19"/>
          <p:cNvSpPr/>
          <p:nvPr/>
        </p:nvSpPr>
        <p:spPr>
          <a:xfrm rot="-10800000">
            <a:off x="15240229" y="3790368"/>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19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rot="1737559">
            <a:off x="2514574" y="8661324"/>
            <a:ext cx="4277568" cy="2978743"/>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4" name="Freeform 4"/>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flipH="1">
            <a:off x="-1136496" y="8228619"/>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GB"/>
          </a:p>
        </p:txBody>
      </p:sp>
      <p:sp>
        <p:nvSpPr>
          <p:cNvPr id="8" name="Freeform 8"/>
          <p:cNvSpPr/>
          <p:nvPr/>
        </p:nvSpPr>
        <p:spPr>
          <a:xfrm>
            <a:off x="7426264" y="8847163"/>
            <a:ext cx="2906489" cy="3358338"/>
          </a:xfrm>
          <a:custGeom>
            <a:avLst/>
            <a:gdLst/>
            <a:ahLst/>
            <a:cxnLst/>
            <a:rect l="l" t="t" r="r" b="b"/>
            <a:pathLst>
              <a:path w="2906489" h="3358338">
                <a:moveTo>
                  <a:pt x="0" y="0"/>
                </a:moveTo>
                <a:lnTo>
                  <a:pt x="2906488" y="0"/>
                </a:lnTo>
                <a:lnTo>
                  <a:pt x="2906488" y="3358338"/>
                </a:lnTo>
                <a:lnTo>
                  <a:pt x="0" y="3358338"/>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GB"/>
          </a:p>
        </p:txBody>
      </p:sp>
      <p:sp>
        <p:nvSpPr>
          <p:cNvPr id="9" name="Freeform 9"/>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 name="Freeform 10"/>
          <p:cNvSpPr/>
          <p:nvPr/>
        </p:nvSpPr>
        <p:spPr>
          <a:xfrm rot="-10800000">
            <a:off x="10696671" y="9261214"/>
            <a:ext cx="5352421" cy="2530235"/>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1" name="Freeform 11"/>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en-GB"/>
          </a:p>
        </p:txBody>
      </p:sp>
      <p:sp>
        <p:nvSpPr>
          <p:cNvPr id="12" name="Freeform 12"/>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en-GB"/>
          </a:p>
        </p:txBody>
      </p:sp>
      <p:sp>
        <p:nvSpPr>
          <p:cNvPr id="13" name="Freeform 13"/>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4" name="Freeform 14"/>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5" name="Freeform 15"/>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16" name="Freeform 16"/>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30">
              <a:extLst>
                <a:ext uri="{96DAC541-7B7A-43D3-8B79-37D633B846F1}">
                  <asvg:svgBlip xmlns:asvg="http://schemas.microsoft.com/office/drawing/2016/SVG/main" r:embed="rId31"/>
                </a:ext>
              </a:extLst>
            </a:blip>
            <a:stretch>
              <a:fillRect/>
            </a:stretch>
          </a:blipFill>
          <a:ln cap="sq">
            <a:noFill/>
            <a:prstDash val="solid"/>
            <a:miter/>
          </a:ln>
        </p:spPr>
        <p:txBody>
          <a:bodyPr/>
          <a:lstStyle/>
          <a:p>
            <a:endParaRPr lang="en-GB"/>
          </a:p>
        </p:txBody>
      </p:sp>
      <p:sp>
        <p:nvSpPr>
          <p:cNvPr id="17" name="TextBox 17"/>
          <p:cNvSpPr txBox="1"/>
          <p:nvPr/>
        </p:nvSpPr>
        <p:spPr>
          <a:xfrm>
            <a:off x="646121" y="1878948"/>
            <a:ext cx="9075630" cy="812467"/>
          </a:xfrm>
          <a:prstGeom prst="rect">
            <a:avLst/>
          </a:prstGeom>
        </p:spPr>
        <p:txBody>
          <a:bodyPr wrap="square" lIns="0" tIns="0" rIns="0" bIns="0" rtlCol="0" anchor="t">
            <a:spAutoFit/>
          </a:bodyPr>
          <a:lstStyle/>
          <a:p>
            <a:pPr algn="ctr">
              <a:lnSpc>
                <a:spcPts val="6343"/>
              </a:lnSpc>
              <a:spcBef>
                <a:spcPct val="0"/>
              </a:spcBef>
            </a:pPr>
            <a:r>
              <a:rPr lang="en-US" sz="6099" u="sng" spc="-121" dirty="0">
                <a:solidFill>
                  <a:srgbClr val="000000"/>
                </a:solidFill>
                <a:latin typeface="Calibri (MS)"/>
                <a:ea typeface="Calibri (MS)"/>
                <a:cs typeface="Calibri (MS)"/>
                <a:sym typeface="Calibri (MS)"/>
              </a:rPr>
              <a:t>Learning outcomes</a:t>
            </a:r>
          </a:p>
        </p:txBody>
      </p:sp>
      <p:sp>
        <p:nvSpPr>
          <p:cNvPr id="18" name="TextBox 18"/>
          <p:cNvSpPr txBox="1"/>
          <p:nvPr/>
        </p:nvSpPr>
        <p:spPr>
          <a:xfrm>
            <a:off x="2903685" y="3385020"/>
            <a:ext cx="13359479" cy="6081345"/>
          </a:xfrm>
          <a:prstGeom prst="rect">
            <a:avLst/>
          </a:prstGeom>
        </p:spPr>
        <p:txBody>
          <a:bodyPr wrap="square" lIns="0" tIns="0" rIns="0" bIns="0" rtlCol="0" anchor="t">
            <a:spAutoFit/>
          </a:bodyPr>
          <a:lstStyle/>
          <a:p>
            <a:pPr algn="l">
              <a:lnSpc>
                <a:spcPts val="5304"/>
              </a:lnSpc>
              <a:spcBef>
                <a:spcPct val="0"/>
              </a:spcBef>
            </a:pPr>
            <a:r>
              <a:rPr lang="en-US" sz="5100" spc="-102" dirty="0">
                <a:solidFill>
                  <a:srgbClr val="000000"/>
                </a:solidFill>
                <a:latin typeface="Calibri (MS)"/>
                <a:ea typeface="Calibri (MS)"/>
                <a:cs typeface="Calibri (MS)"/>
                <a:sym typeface="Calibri (MS)"/>
              </a:rPr>
              <a:t>Students will:</a:t>
            </a:r>
          </a:p>
          <a:p>
            <a:pPr algn="l">
              <a:lnSpc>
                <a:spcPts val="5304"/>
              </a:lnSpc>
              <a:spcBef>
                <a:spcPct val="0"/>
              </a:spcBef>
            </a:pPr>
            <a:endParaRPr lang="en-US" sz="5100" spc="-102" dirty="0">
              <a:solidFill>
                <a:srgbClr val="000000"/>
              </a:solidFill>
              <a:latin typeface="Calibri (MS)"/>
              <a:ea typeface="Calibri (MS)"/>
              <a:cs typeface="Calibri (MS)"/>
              <a:sym typeface="Calibri (MS)"/>
            </a:endParaRPr>
          </a:p>
          <a:p>
            <a:pPr algn="l">
              <a:lnSpc>
                <a:spcPts val="5304"/>
              </a:lnSpc>
              <a:spcBef>
                <a:spcPct val="0"/>
              </a:spcBef>
            </a:pPr>
            <a:r>
              <a:rPr lang="en-US" sz="5100" spc="-102" dirty="0">
                <a:solidFill>
                  <a:srgbClr val="000000"/>
                </a:solidFill>
                <a:latin typeface="Calibri (MS)"/>
                <a:ea typeface="Calibri (MS)"/>
                <a:cs typeface="Calibri (MS)"/>
                <a:sym typeface="Calibri (MS)"/>
              </a:rPr>
              <a:t>1) Be able to give a definition of domestic abuse</a:t>
            </a:r>
          </a:p>
          <a:p>
            <a:pPr algn="l">
              <a:lnSpc>
                <a:spcPts val="5304"/>
              </a:lnSpc>
              <a:spcBef>
                <a:spcPct val="0"/>
              </a:spcBef>
            </a:pPr>
            <a:endParaRPr lang="en-US" sz="5100" spc="-102" dirty="0">
              <a:solidFill>
                <a:srgbClr val="000000"/>
              </a:solidFill>
              <a:latin typeface="Calibri (MS)"/>
              <a:ea typeface="Calibri (MS)"/>
              <a:cs typeface="Calibri (MS)"/>
              <a:sym typeface="Calibri (MS)"/>
            </a:endParaRPr>
          </a:p>
          <a:p>
            <a:pPr algn="l">
              <a:lnSpc>
                <a:spcPts val="5304"/>
              </a:lnSpc>
              <a:spcBef>
                <a:spcPct val="0"/>
              </a:spcBef>
            </a:pPr>
            <a:r>
              <a:rPr lang="en-US" sz="5100" spc="-102" dirty="0">
                <a:solidFill>
                  <a:srgbClr val="000000"/>
                </a:solidFill>
                <a:latin typeface="Calibri (MS)"/>
                <a:ea typeface="Calibri (MS)"/>
                <a:cs typeface="Calibri (MS)"/>
                <a:sym typeface="Calibri (MS)"/>
              </a:rPr>
              <a:t>2) Understand different categories of abuse</a:t>
            </a:r>
          </a:p>
          <a:p>
            <a:pPr algn="l">
              <a:lnSpc>
                <a:spcPts val="5304"/>
              </a:lnSpc>
              <a:spcBef>
                <a:spcPct val="0"/>
              </a:spcBef>
            </a:pPr>
            <a:endParaRPr lang="en-US" sz="5100" spc="-102" dirty="0">
              <a:solidFill>
                <a:srgbClr val="000000"/>
              </a:solidFill>
              <a:latin typeface="Calibri (MS)"/>
              <a:ea typeface="Calibri (MS)"/>
              <a:cs typeface="Calibri (MS)"/>
              <a:sym typeface="Calibri (MS)"/>
            </a:endParaRPr>
          </a:p>
          <a:p>
            <a:pPr algn="l">
              <a:lnSpc>
                <a:spcPts val="5304"/>
              </a:lnSpc>
              <a:spcBef>
                <a:spcPct val="0"/>
              </a:spcBef>
            </a:pPr>
            <a:r>
              <a:rPr lang="en-US" sz="5100" spc="-102" dirty="0">
                <a:solidFill>
                  <a:srgbClr val="000000"/>
                </a:solidFill>
                <a:latin typeface="Calibri (MS)"/>
                <a:ea typeface="Calibri (MS)"/>
                <a:cs typeface="Calibri (MS)"/>
                <a:sym typeface="Calibri (MS)"/>
              </a:rPr>
              <a:t>3) Have discussed how to identify some 'red flags’ in relationships</a:t>
            </a:r>
          </a:p>
          <a:p>
            <a:pPr algn="ctr">
              <a:lnSpc>
                <a:spcPts val="4888"/>
              </a:lnSpc>
              <a:spcBef>
                <a:spcPct val="0"/>
              </a:spcBef>
            </a:pPr>
            <a:endParaRPr lang="en-US" sz="5100" spc="-102" dirty="0">
              <a:solidFill>
                <a:srgbClr val="000000"/>
              </a:solidFill>
              <a:latin typeface="Calibri (MS)"/>
              <a:ea typeface="Calibri (MS)"/>
              <a:cs typeface="Calibri (MS)"/>
              <a:sym typeface="Calibri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TextBox 3"/>
          <p:cNvSpPr txBox="1"/>
          <p:nvPr/>
        </p:nvSpPr>
        <p:spPr>
          <a:xfrm>
            <a:off x="-1261362" y="303590"/>
            <a:ext cx="8829535" cy="1050552"/>
          </a:xfrm>
          <a:prstGeom prst="rect">
            <a:avLst/>
          </a:prstGeom>
        </p:spPr>
        <p:txBody>
          <a:bodyPr lIns="0" tIns="0" rIns="0" bIns="0" rtlCol="0" anchor="t">
            <a:spAutoFit/>
          </a:bodyPr>
          <a:lstStyle/>
          <a:p>
            <a:pPr algn="ctr">
              <a:lnSpc>
                <a:spcPts val="6968"/>
              </a:lnSpc>
              <a:spcBef>
                <a:spcPct val="0"/>
              </a:spcBef>
            </a:pPr>
            <a:r>
              <a:rPr lang="en-US" sz="6700" spc="-134">
                <a:solidFill>
                  <a:srgbClr val="000000"/>
                </a:solidFill>
                <a:latin typeface="Calibri (MS)"/>
                <a:ea typeface="Calibri (MS)"/>
                <a:cs typeface="Calibri (MS)"/>
                <a:sym typeface="Calibri (MS)"/>
              </a:rPr>
              <a:t>Class agreement </a:t>
            </a:r>
          </a:p>
        </p:txBody>
      </p:sp>
      <p:sp>
        <p:nvSpPr>
          <p:cNvPr id="5" name="Freeform 5"/>
          <p:cNvSpPr/>
          <p:nvPr/>
        </p:nvSpPr>
        <p:spPr>
          <a:xfrm>
            <a:off x="1463706" y="1638802"/>
            <a:ext cx="6390902" cy="3567285"/>
          </a:xfrm>
          <a:custGeom>
            <a:avLst/>
            <a:gdLst/>
            <a:ahLst/>
            <a:cxnLst/>
            <a:rect l="l" t="t" r="r" b="b"/>
            <a:pathLst>
              <a:path w="8521202" h="4756380">
                <a:moveTo>
                  <a:pt x="0" y="0"/>
                </a:moveTo>
                <a:lnTo>
                  <a:pt x="8521202" y="0"/>
                </a:lnTo>
                <a:lnTo>
                  <a:pt x="8521202" y="4756380"/>
                </a:lnTo>
                <a:lnTo>
                  <a:pt x="0" y="475638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grpSp>
        <p:nvGrpSpPr>
          <p:cNvPr id="7" name="Group 7"/>
          <p:cNvGrpSpPr/>
          <p:nvPr/>
        </p:nvGrpSpPr>
        <p:grpSpPr>
          <a:xfrm>
            <a:off x="8763825" y="1638802"/>
            <a:ext cx="6390902" cy="3567285"/>
            <a:chOff x="0" y="0"/>
            <a:chExt cx="8521202" cy="4756380"/>
          </a:xfrm>
        </p:grpSpPr>
        <p:sp>
          <p:nvSpPr>
            <p:cNvPr id="8" name="Freeform 8"/>
            <p:cNvSpPr/>
            <p:nvPr/>
          </p:nvSpPr>
          <p:spPr>
            <a:xfrm>
              <a:off x="0" y="0"/>
              <a:ext cx="8521202" cy="4756380"/>
            </a:xfrm>
            <a:custGeom>
              <a:avLst/>
              <a:gdLst/>
              <a:ahLst/>
              <a:cxnLst/>
              <a:rect l="l" t="t" r="r" b="b"/>
              <a:pathLst>
                <a:path w="8521202" h="4756380">
                  <a:moveTo>
                    <a:pt x="0" y="0"/>
                  </a:moveTo>
                  <a:lnTo>
                    <a:pt x="8521202" y="0"/>
                  </a:lnTo>
                  <a:lnTo>
                    <a:pt x="8521202" y="4756380"/>
                  </a:lnTo>
                  <a:lnTo>
                    <a:pt x="0" y="475638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9" name="TextBox 9"/>
            <p:cNvSpPr txBox="1"/>
            <p:nvPr/>
          </p:nvSpPr>
          <p:spPr>
            <a:xfrm>
              <a:off x="1365011" y="1840170"/>
              <a:ext cx="6343917" cy="2155148"/>
            </a:xfrm>
            <a:prstGeom prst="rect">
              <a:avLst/>
            </a:prstGeom>
          </p:spPr>
          <p:txBody>
            <a:bodyPr lIns="0" tIns="0" rIns="0" bIns="0" rtlCol="0" anchor="t">
              <a:spAutoFit/>
            </a:bodyPr>
            <a:lstStyle/>
            <a:p>
              <a:pPr algn="ctr">
                <a:lnSpc>
                  <a:spcPts val="5823"/>
                </a:lnSpc>
              </a:pPr>
              <a:r>
                <a:rPr lang="en-US" sz="5599" spc="-111">
                  <a:solidFill>
                    <a:srgbClr val="000000"/>
                  </a:solidFill>
                  <a:latin typeface="Calibri (MS)"/>
                  <a:ea typeface="Calibri (MS)"/>
                  <a:cs typeface="Calibri (MS)"/>
                  <a:sym typeface="Calibri (MS)"/>
                </a:rPr>
                <a:t>Right to pass</a:t>
              </a:r>
            </a:p>
            <a:p>
              <a:pPr algn="ctr">
                <a:lnSpc>
                  <a:spcPts val="5823"/>
                </a:lnSpc>
                <a:spcBef>
                  <a:spcPct val="0"/>
                </a:spcBef>
              </a:pPr>
              <a:endParaRPr lang="en-US" sz="5599" spc="-111">
                <a:solidFill>
                  <a:srgbClr val="000000"/>
                </a:solidFill>
                <a:latin typeface="Calibri (MS)"/>
                <a:ea typeface="Calibri (MS)"/>
                <a:cs typeface="Calibri (MS)"/>
                <a:sym typeface="Calibri (MS)"/>
              </a:endParaRPr>
            </a:p>
          </p:txBody>
        </p:sp>
      </p:grpSp>
      <p:grpSp>
        <p:nvGrpSpPr>
          <p:cNvPr id="10" name="Group 10"/>
          <p:cNvGrpSpPr/>
          <p:nvPr/>
        </p:nvGrpSpPr>
        <p:grpSpPr>
          <a:xfrm>
            <a:off x="1463706" y="2616038"/>
            <a:ext cx="6390902" cy="6783016"/>
            <a:chOff x="0" y="-4287641"/>
            <a:chExt cx="8521202" cy="9044021"/>
          </a:xfrm>
        </p:grpSpPr>
        <p:sp>
          <p:nvSpPr>
            <p:cNvPr id="11" name="Freeform 11"/>
            <p:cNvSpPr/>
            <p:nvPr/>
          </p:nvSpPr>
          <p:spPr>
            <a:xfrm>
              <a:off x="0" y="0"/>
              <a:ext cx="8521202" cy="4756380"/>
            </a:xfrm>
            <a:custGeom>
              <a:avLst/>
              <a:gdLst/>
              <a:ahLst/>
              <a:cxnLst/>
              <a:rect l="l" t="t" r="r" b="b"/>
              <a:pathLst>
                <a:path w="8521202" h="4756380">
                  <a:moveTo>
                    <a:pt x="0" y="0"/>
                  </a:moveTo>
                  <a:lnTo>
                    <a:pt x="8521202" y="0"/>
                  </a:lnTo>
                  <a:lnTo>
                    <a:pt x="8521202" y="4756380"/>
                  </a:lnTo>
                  <a:lnTo>
                    <a:pt x="0" y="475638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12" name="TextBox 12"/>
            <p:cNvSpPr txBox="1"/>
            <p:nvPr/>
          </p:nvSpPr>
          <p:spPr>
            <a:xfrm>
              <a:off x="1094176" y="-4287641"/>
              <a:ext cx="6343917" cy="1988236"/>
            </a:xfrm>
            <a:prstGeom prst="rect">
              <a:avLst/>
            </a:prstGeom>
          </p:spPr>
          <p:txBody>
            <a:bodyPr lIns="0" tIns="0" rIns="0" bIns="0" rtlCol="0" anchor="t">
              <a:spAutoFit/>
            </a:bodyPr>
            <a:lstStyle/>
            <a:p>
              <a:pPr algn="ctr">
                <a:lnSpc>
                  <a:spcPts val="5823"/>
                </a:lnSpc>
                <a:spcBef>
                  <a:spcPct val="0"/>
                </a:spcBef>
              </a:pPr>
              <a:r>
                <a:rPr lang="en-US" sz="5599" spc="-111" dirty="0">
                  <a:solidFill>
                    <a:srgbClr val="000000"/>
                  </a:solidFill>
                  <a:latin typeface="Calibri (MS)"/>
                  <a:ea typeface="Calibri (MS)"/>
                  <a:cs typeface="Calibri (MS)"/>
                  <a:sym typeface="Calibri (MS)"/>
                </a:rPr>
                <a:t>No Personal Comments </a:t>
              </a:r>
            </a:p>
          </p:txBody>
        </p:sp>
      </p:grpSp>
      <p:grpSp>
        <p:nvGrpSpPr>
          <p:cNvPr id="13" name="Group 13"/>
          <p:cNvGrpSpPr/>
          <p:nvPr/>
        </p:nvGrpSpPr>
        <p:grpSpPr>
          <a:xfrm>
            <a:off x="8763825" y="5831769"/>
            <a:ext cx="6390902" cy="3567285"/>
            <a:chOff x="0" y="0"/>
            <a:chExt cx="8521202" cy="4756380"/>
          </a:xfrm>
        </p:grpSpPr>
        <p:sp>
          <p:nvSpPr>
            <p:cNvPr id="14" name="Freeform 14"/>
            <p:cNvSpPr/>
            <p:nvPr/>
          </p:nvSpPr>
          <p:spPr>
            <a:xfrm>
              <a:off x="0" y="0"/>
              <a:ext cx="8521202" cy="4756380"/>
            </a:xfrm>
            <a:custGeom>
              <a:avLst/>
              <a:gdLst/>
              <a:ahLst/>
              <a:cxnLst/>
              <a:rect l="l" t="t" r="r" b="b"/>
              <a:pathLst>
                <a:path w="8521202" h="4756380">
                  <a:moveTo>
                    <a:pt x="0" y="0"/>
                  </a:moveTo>
                  <a:lnTo>
                    <a:pt x="8521202" y="0"/>
                  </a:lnTo>
                  <a:lnTo>
                    <a:pt x="8521202" y="4756380"/>
                  </a:lnTo>
                  <a:lnTo>
                    <a:pt x="0" y="475638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15" name="TextBox 15"/>
            <p:cNvSpPr txBox="1"/>
            <p:nvPr/>
          </p:nvSpPr>
          <p:spPr>
            <a:xfrm>
              <a:off x="1365011" y="841375"/>
              <a:ext cx="6343917" cy="2155148"/>
            </a:xfrm>
            <a:prstGeom prst="rect">
              <a:avLst/>
            </a:prstGeom>
          </p:spPr>
          <p:txBody>
            <a:bodyPr lIns="0" tIns="0" rIns="0" bIns="0" rtlCol="0" anchor="t">
              <a:spAutoFit/>
            </a:bodyPr>
            <a:lstStyle/>
            <a:p>
              <a:pPr algn="ctr">
                <a:lnSpc>
                  <a:spcPts val="5823"/>
                </a:lnSpc>
                <a:spcBef>
                  <a:spcPct val="0"/>
                </a:spcBef>
              </a:pPr>
              <a:r>
                <a:rPr lang="en-US" sz="5599" spc="-111">
                  <a:solidFill>
                    <a:srgbClr val="000000"/>
                  </a:solidFill>
                  <a:latin typeface="Calibri (MS)"/>
                  <a:ea typeface="Calibri (MS)"/>
                  <a:cs typeface="Calibri (MS)"/>
                  <a:sym typeface="Calibri (MS)"/>
                </a:rPr>
                <a:t>No such thing as a silly question </a:t>
              </a:r>
            </a:p>
          </p:txBody>
        </p:sp>
      </p:grpSp>
      <p:sp>
        <p:nvSpPr>
          <p:cNvPr id="16" name="Freeform 16"/>
          <p:cNvSpPr/>
          <p:nvPr/>
        </p:nvSpPr>
        <p:spPr>
          <a:xfrm>
            <a:off x="15658876" y="7615411"/>
            <a:ext cx="2417321" cy="2296455"/>
          </a:xfrm>
          <a:custGeom>
            <a:avLst/>
            <a:gdLst/>
            <a:ahLst/>
            <a:cxnLst/>
            <a:rect l="l" t="t" r="r" b="b"/>
            <a:pathLst>
              <a:path w="2417321" h="2296455">
                <a:moveTo>
                  <a:pt x="0" y="0"/>
                </a:moveTo>
                <a:lnTo>
                  <a:pt x="2417322" y="0"/>
                </a:lnTo>
                <a:lnTo>
                  <a:pt x="2417322" y="2296456"/>
                </a:lnTo>
                <a:lnTo>
                  <a:pt x="0" y="22964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7" name="TextBox 6">
            <a:extLst>
              <a:ext uri="{FF2B5EF4-FFF2-40B4-BE49-F238E27FC236}">
                <a16:creationId xmlns:a16="http://schemas.microsoft.com/office/drawing/2014/main" id="{E7AE807F-AC98-FAAF-3281-2B4375B5FCB4}"/>
              </a:ext>
            </a:extLst>
          </p:cNvPr>
          <p:cNvSpPr txBox="1"/>
          <p:nvPr/>
        </p:nvSpPr>
        <p:spPr>
          <a:xfrm>
            <a:off x="2138797" y="6844889"/>
            <a:ext cx="4757938" cy="2235035"/>
          </a:xfrm>
          <a:prstGeom prst="rect">
            <a:avLst/>
          </a:prstGeom>
        </p:spPr>
        <p:txBody>
          <a:bodyPr lIns="0" tIns="0" rIns="0" bIns="0" rtlCol="0" anchor="t">
            <a:spAutoFit/>
          </a:bodyPr>
          <a:lstStyle/>
          <a:p>
            <a:pPr algn="ctr">
              <a:lnSpc>
                <a:spcPts val="5824"/>
              </a:lnSpc>
            </a:pPr>
            <a:r>
              <a:rPr lang="en-US" sz="5600" spc="-112" dirty="0">
                <a:solidFill>
                  <a:srgbClr val="000000"/>
                </a:solidFill>
                <a:latin typeface="Calibri (MS)"/>
                <a:ea typeface="Calibri (MS)"/>
                <a:cs typeface="Calibri (MS)"/>
                <a:sym typeface="Calibri (MS)"/>
              </a:rPr>
              <a:t>Kindness and respect</a:t>
            </a:r>
          </a:p>
          <a:p>
            <a:pPr algn="ctr">
              <a:lnSpc>
                <a:spcPts val="5824"/>
              </a:lnSpc>
              <a:spcBef>
                <a:spcPct val="0"/>
              </a:spcBef>
            </a:pPr>
            <a:endParaRPr lang="en-US" sz="5600" spc="-112" dirty="0">
              <a:solidFill>
                <a:srgbClr val="000000"/>
              </a:solidFill>
              <a:latin typeface="Calibri (MS)"/>
              <a:ea typeface="Calibri (MS)"/>
              <a:cs typeface="Calibri (MS)"/>
              <a:sym typeface="Calibri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TextBox 3"/>
          <p:cNvSpPr txBox="1"/>
          <p:nvPr/>
        </p:nvSpPr>
        <p:spPr>
          <a:xfrm>
            <a:off x="1028700" y="1981073"/>
            <a:ext cx="16389646" cy="6285760"/>
          </a:xfrm>
          <a:prstGeom prst="rect">
            <a:avLst/>
          </a:prstGeom>
        </p:spPr>
        <p:txBody>
          <a:bodyPr lIns="0" tIns="0" rIns="0" bIns="0" rtlCol="0" anchor="t">
            <a:spAutoFit/>
          </a:bodyPr>
          <a:lstStyle/>
          <a:p>
            <a:pPr marL="685800" indent="-685800">
              <a:lnSpc>
                <a:spcPts val="4888"/>
              </a:lnSpc>
              <a:spcBef>
                <a:spcPct val="0"/>
              </a:spcBef>
              <a:buFont typeface="Arial" panose="020B0604020202020204" pitchFamily="34" charset="0"/>
              <a:buChar char="•"/>
            </a:pPr>
            <a:r>
              <a:rPr lang="en-US" sz="4700" spc="-94" dirty="0">
                <a:solidFill>
                  <a:srgbClr val="000000"/>
                </a:solidFill>
                <a:latin typeface="Calibri (MS)"/>
                <a:ea typeface="Calibri (MS)"/>
                <a:cs typeface="Calibri (MS)"/>
                <a:sym typeface="Calibri (MS)"/>
              </a:rPr>
              <a:t>Please be aware that the content we will be discussing is sensitive and may be triggering for some individuals.</a:t>
            </a:r>
          </a:p>
          <a:p>
            <a:pPr marL="685800" indent="-685800">
              <a:lnSpc>
                <a:spcPts val="4888"/>
              </a:lnSpc>
              <a:spcBef>
                <a:spcPct val="0"/>
              </a:spcBef>
              <a:buFont typeface="Arial" panose="020B0604020202020204" pitchFamily="34" charset="0"/>
              <a:buChar char="•"/>
            </a:pPr>
            <a:endParaRPr lang="en-US" sz="4700" spc="-94" dirty="0">
              <a:solidFill>
                <a:srgbClr val="000000"/>
              </a:solidFill>
              <a:latin typeface="Calibri (MS)"/>
              <a:ea typeface="Calibri (MS)"/>
              <a:cs typeface="Calibri (MS)"/>
              <a:sym typeface="Calibri (MS)"/>
            </a:endParaRPr>
          </a:p>
          <a:p>
            <a:pPr marL="685800" indent="-685800">
              <a:lnSpc>
                <a:spcPts val="4888"/>
              </a:lnSpc>
              <a:spcBef>
                <a:spcPct val="0"/>
              </a:spcBef>
              <a:buFont typeface="Arial" panose="020B0604020202020204" pitchFamily="34" charset="0"/>
              <a:buChar char="•"/>
            </a:pPr>
            <a:r>
              <a:rPr lang="en-US" sz="4700" spc="-94" dirty="0">
                <a:solidFill>
                  <a:srgbClr val="000000"/>
                </a:solidFill>
                <a:latin typeface="Calibri (MS)"/>
                <a:ea typeface="Calibri (MS)"/>
                <a:cs typeface="Calibri (MS)"/>
                <a:sym typeface="Calibri (MS)"/>
              </a:rPr>
              <a:t> It is crucial to prioritize your emotional well-being and take care of yourself throughout this session. </a:t>
            </a:r>
          </a:p>
          <a:p>
            <a:pPr marL="685800" indent="-685800">
              <a:lnSpc>
                <a:spcPts val="4888"/>
              </a:lnSpc>
              <a:spcBef>
                <a:spcPct val="0"/>
              </a:spcBef>
              <a:buFont typeface="Arial" panose="020B0604020202020204" pitchFamily="34" charset="0"/>
              <a:buChar char="•"/>
            </a:pPr>
            <a:endParaRPr lang="en-US" sz="4700" spc="-94" dirty="0">
              <a:solidFill>
                <a:srgbClr val="000000"/>
              </a:solidFill>
              <a:latin typeface="Calibri (MS)"/>
              <a:ea typeface="Calibri (MS)"/>
              <a:cs typeface="Calibri (MS)"/>
              <a:sym typeface="Calibri (MS)"/>
            </a:endParaRPr>
          </a:p>
          <a:p>
            <a:pPr marL="685800" indent="-685800">
              <a:lnSpc>
                <a:spcPts val="4888"/>
              </a:lnSpc>
              <a:spcBef>
                <a:spcPct val="0"/>
              </a:spcBef>
              <a:buFont typeface="Arial" panose="020B0604020202020204" pitchFamily="34" charset="0"/>
              <a:buChar char="•"/>
            </a:pPr>
            <a:r>
              <a:rPr lang="en-US" sz="4700" spc="-94" dirty="0">
                <a:solidFill>
                  <a:srgbClr val="000000"/>
                </a:solidFill>
                <a:latin typeface="Calibri (MS)"/>
                <a:ea typeface="Calibri (MS)"/>
                <a:cs typeface="Calibri (MS)"/>
                <a:sym typeface="Calibri (MS)"/>
              </a:rPr>
              <a:t>We encourage you to step out if needed and seek support from: </a:t>
            </a:r>
          </a:p>
          <a:p>
            <a:pPr>
              <a:lnSpc>
                <a:spcPts val="4888"/>
              </a:lnSpc>
              <a:spcBef>
                <a:spcPct val="0"/>
              </a:spcBef>
            </a:pPr>
            <a:endParaRPr lang="en-US" sz="4700" spc="-94" dirty="0">
              <a:solidFill>
                <a:srgbClr val="000000"/>
              </a:solidFill>
              <a:latin typeface="Calibri (MS)"/>
              <a:ea typeface="Calibri (MS)"/>
              <a:cs typeface="Calibri (MS)"/>
              <a:sym typeface="Calibri (MS)"/>
            </a:endParaRPr>
          </a:p>
          <a:p>
            <a:pPr marL="685800" indent="-685800">
              <a:lnSpc>
                <a:spcPts val="4888"/>
              </a:lnSpc>
              <a:spcBef>
                <a:spcPct val="0"/>
              </a:spcBef>
              <a:buFont typeface="Arial" panose="020B0604020202020204" pitchFamily="34" charset="0"/>
              <a:buChar char="•"/>
            </a:pPr>
            <a:r>
              <a:rPr lang="en-US" sz="4700" spc="-94" dirty="0">
                <a:solidFill>
                  <a:srgbClr val="000000"/>
                </a:solidFill>
                <a:latin typeface="Calibri (MS)"/>
                <a:ea typeface="Calibri (MS)"/>
                <a:cs typeface="Calibri (MS)"/>
                <a:sym typeface="Calibri (MS)"/>
              </a:rPr>
              <a:t>Additionally, be mindful of others around you, offering kindness and understanding. </a:t>
            </a:r>
          </a:p>
        </p:txBody>
      </p:sp>
      <p:sp>
        <p:nvSpPr>
          <p:cNvPr id="4" name="TextBox 17">
            <a:extLst>
              <a:ext uri="{FF2B5EF4-FFF2-40B4-BE49-F238E27FC236}">
                <a16:creationId xmlns:a16="http://schemas.microsoft.com/office/drawing/2014/main" id="{A1A5219F-CE64-22CA-87CC-8E515947BAC5}"/>
              </a:ext>
            </a:extLst>
          </p:cNvPr>
          <p:cNvSpPr txBox="1"/>
          <p:nvPr/>
        </p:nvSpPr>
        <p:spPr>
          <a:xfrm>
            <a:off x="533400" y="723900"/>
            <a:ext cx="7924800" cy="812467"/>
          </a:xfrm>
          <a:prstGeom prst="rect">
            <a:avLst/>
          </a:prstGeom>
        </p:spPr>
        <p:txBody>
          <a:bodyPr wrap="square" lIns="0" tIns="0" rIns="0" bIns="0" rtlCol="0" anchor="t">
            <a:spAutoFit/>
          </a:bodyPr>
          <a:lstStyle/>
          <a:p>
            <a:pPr algn="ctr">
              <a:lnSpc>
                <a:spcPts val="6343"/>
              </a:lnSpc>
              <a:spcBef>
                <a:spcPct val="0"/>
              </a:spcBef>
            </a:pPr>
            <a:r>
              <a:rPr lang="en-US" sz="6099" u="sng" spc="-121" dirty="0">
                <a:solidFill>
                  <a:srgbClr val="000000"/>
                </a:solidFill>
                <a:latin typeface="Calibri (MS)"/>
                <a:ea typeface="Calibri (MS)"/>
                <a:cs typeface="Calibri (MS)"/>
                <a:sym typeface="Calibri (MS)"/>
              </a:rPr>
              <a:t>Trigger Warning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rot="1737559">
            <a:off x="2514574" y="8661324"/>
            <a:ext cx="4277568" cy="2978743"/>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4">
              <a:alphaModFix amt="73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4" name="Freeform 4"/>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6">
              <a:alphaModFix amt="73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flipH="1">
            <a:off x="-1136496" y="8228619"/>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8">
              <a:alphaModFix amt="73000"/>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10">
              <a:alphaModFix amt="7300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2">
              <a:alphaModFix amt="73000"/>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GB"/>
          </a:p>
        </p:txBody>
      </p:sp>
      <p:sp>
        <p:nvSpPr>
          <p:cNvPr id="8" name="Freeform 8"/>
          <p:cNvSpPr/>
          <p:nvPr/>
        </p:nvSpPr>
        <p:spPr>
          <a:xfrm>
            <a:off x="7426264" y="8847163"/>
            <a:ext cx="2906489" cy="3358338"/>
          </a:xfrm>
          <a:custGeom>
            <a:avLst/>
            <a:gdLst/>
            <a:ahLst/>
            <a:cxnLst/>
            <a:rect l="l" t="t" r="r" b="b"/>
            <a:pathLst>
              <a:path w="2906489" h="3358338">
                <a:moveTo>
                  <a:pt x="0" y="0"/>
                </a:moveTo>
                <a:lnTo>
                  <a:pt x="2906488" y="0"/>
                </a:lnTo>
                <a:lnTo>
                  <a:pt x="2906488" y="3358338"/>
                </a:lnTo>
                <a:lnTo>
                  <a:pt x="0" y="3358338"/>
                </a:lnTo>
                <a:lnTo>
                  <a:pt x="0" y="0"/>
                </a:lnTo>
                <a:close/>
              </a:path>
            </a:pathLst>
          </a:custGeom>
          <a:blipFill>
            <a:blip r:embed="rId14">
              <a:alphaModFix amt="73000"/>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GB"/>
          </a:p>
        </p:txBody>
      </p:sp>
      <p:sp>
        <p:nvSpPr>
          <p:cNvPr id="9" name="Freeform 9"/>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16">
              <a:alphaModFix amt="73000"/>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 name="Freeform 10"/>
          <p:cNvSpPr/>
          <p:nvPr/>
        </p:nvSpPr>
        <p:spPr>
          <a:xfrm rot="-10800000">
            <a:off x="10696671" y="9261214"/>
            <a:ext cx="5352421" cy="2530235"/>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18">
              <a:alphaModFix amt="73000"/>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1" name="Freeform 11"/>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20">
              <a:alphaModFix amt="7300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en-GB"/>
          </a:p>
        </p:txBody>
      </p:sp>
      <p:sp>
        <p:nvSpPr>
          <p:cNvPr id="12" name="Freeform 12"/>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22">
              <a:alphaModFix amt="73000"/>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en-GB"/>
          </a:p>
        </p:txBody>
      </p:sp>
      <p:sp>
        <p:nvSpPr>
          <p:cNvPr id="13" name="Freeform 13"/>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4" name="Freeform 14"/>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26">
              <a:alphaModFix amt="73000"/>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5" name="Freeform 15"/>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28">
              <a:alphaModFix amt="73000"/>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16" name="Freeform 16"/>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30">
              <a:alphaModFix amt="73000"/>
              <a:extLst>
                <a:ext uri="{96DAC541-7B7A-43D3-8B79-37D633B846F1}">
                  <asvg:svgBlip xmlns:asvg="http://schemas.microsoft.com/office/drawing/2016/SVG/main" r:embed="rId31"/>
                </a:ext>
              </a:extLst>
            </a:blip>
            <a:stretch>
              <a:fillRect/>
            </a:stretch>
          </a:blipFill>
          <a:ln cap="sq">
            <a:noFill/>
            <a:prstDash val="solid"/>
            <a:miter/>
          </a:ln>
        </p:spPr>
        <p:txBody>
          <a:bodyPr/>
          <a:lstStyle/>
          <a:p>
            <a:endParaRPr lang="en-GB"/>
          </a:p>
        </p:txBody>
      </p:sp>
      <p:sp>
        <p:nvSpPr>
          <p:cNvPr id="17" name="TextBox 17"/>
          <p:cNvSpPr txBox="1"/>
          <p:nvPr/>
        </p:nvSpPr>
        <p:spPr>
          <a:xfrm>
            <a:off x="1653159" y="3865947"/>
            <a:ext cx="14683651" cy="3028948"/>
          </a:xfrm>
          <a:prstGeom prst="rect">
            <a:avLst/>
          </a:prstGeom>
        </p:spPr>
        <p:txBody>
          <a:bodyPr lIns="0" tIns="0" rIns="0" bIns="0" rtlCol="0" anchor="t">
            <a:spAutoFit/>
          </a:bodyPr>
          <a:lstStyle/>
          <a:p>
            <a:pPr algn="ctr">
              <a:lnSpc>
                <a:spcPts val="7409"/>
              </a:lnSpc>
            </a:pPr>
            <a:r>
              <a:rPr lang="en-US" sz="7799" spc="-155" dirty="0">
                <a:solidFill>
                  <a:srgbClr val="2B2B2B"/>
                </a:solidFill>
                <a:latin typeface="Calibri (MS)"/>
                <a:ea typeface="Calibri (MS)"/>
                <a:cs typeface="Calibri (MS)"/>
                <a:sym typeface="Calibri (MS)"/>
              </a:rPr>
              <a:t>This lesson is about </a:t>
            </a:r>
            <a:r>
              <a:rPr lang="en-US" sz="7799" b="1" spc="-155" dirty="0">
                <a:solidFill>
                  <a:srgbClr val="2B2B2B"/>
                </a:solidFill>
                <a:latin typeface="Calibri (MS) Bold"/>
                <a:ea typeface="Calibri (MS) Bold"/>
                <a:cs typeface="Calibri (MS) Bold"/>
                <a:sym typeface="Calibri (MS) Bold"/>
              </a:rPr>
              <a:t>domestic abuse</a:t>
            </a:r>
            <a:r>
              <a:rPr lang="en-US" sz="7799" spc="-155" dirty="0">
                <a:solidFill>
                  <a:srgbClr val="2B2B2B"/>
                </a:solidFill>
                <a:latin typeface="Calibri (MS)"/>
                <a:ea typeface="Calibri (MS)"/>
                <a:cs typeface="Calibri (MS)"/>
                <a:sym typeface="Calibri (MS)"/>
              </a:rPr>
              <a:t>. </a:t>
            </a:r>
          </a:p>
          <a:p>
            <a:pPr algn="ctr">
              <a:lnSpc>
                <a:spcPts val="7409"/>
              </a:lnSpc>
            </a:pPr>
            <a:endParaRPr lang="en-US" sz="7799" spc="-155" dirty="0">
              <a:solidFill>
                <a:srgbClr val="2B2B2B"/>
              </a:solidFill>
              <a:latin typeface="Calibri (MS)"/>
              <a:ea typeface="Calibri (MS)"/>
              <a:cs typeface="Calibri (MS)"/>
              <a:sym typeface="Calibri (MS)"/>
            </a:endParaRPr>
          </a:p>
          <a:p>
            <a:pPr marL="0" lvl="0" indent="0" algn="ctr">
              <a:lnSpc>
                <a:spcPts val="7409"/>
              </a:lnSpc>
            </a:pPr>
            <a:r>
              <a:rPr lang="en-US" sz="7799" spc="-155" dirty="0">
                <a:solidFill>
                  <a:srgbClr val="2B2B2B"/>
                </a:solidFill>
                <a:latin typeface="Calibri (MS)"/>
                <a:ea typeface="Calibri (MS)"/>
                <a:cs typeface="Calibri (MS)"/>
                <a:sym typeface="Calibri (MS)"/>
              </a:rPr>
              <a:t>What does </a:t>
            </a:r>
            <a:r>
              <a:rPr lang="en-US" sz="7799" b="1" spc="-155" dirty="0">
                <a:solidFill>
                  <a:srgbClr val="2B2B2B"/>
                </a:solidFill>
                <a:latin typeface="Calibri (MS) Bold"/>
                <a:ea typeface="Calibri (MS) Bold"/>
                <a:cs typeface="Calibri (MS) Bold"/>
                <a:sym typeface="Calibri (MS) Bold"/>
              </a:rPr>
              <a:t>domestic abuse</a:t>
            </a:r>
            <a:r>
              <a:rPr lang="en-US" sz="7799" spc="-155" dirty="0">
                <a:solidFill>
                  <a:srgbClr val="2B2B2B"/>
                </a:solidFill>
                <a:latin typeface="Calibri (MS)"/>
                <a:ea typeface="Calibri (MS)"/>
                <a:cs typeface="Calibri (MS)"/>
                <a:sym typeface="Calibri (MS)"/>
              </a:rPr>
              <a:t> mean?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844" b="-9844"/>
            </a:stretch>
          </a:blipFill>
        </p:spPr>
        <p:txBody>
          <a:bodyPr/>
          <a:lstStyle/>
          <a:p>
            <a:endParaRPr lang="en-GB"/>
          </a:p>
        </p:txBody>
      </p:sp>
      <p:sp>
        <p:nvSpPr>
          <p:cNvPr id="3" name="Freeform 3"/>
          <p:cNvSpPr/>
          <p:nvPr/>
        </p:nvSpPr>
        <p:spPr>
          <a:xfrm rot="5400000">
            <a:off x="15561337" y="-2184859"/>
            <a:ext cx="2491650" cy="4103017"/>
          </a:xfrm>
          <a:custGeom>
            <a:avLst/>
            <a:gdLst/>
            <a:ahLst/>
            <a:cxnLst/>
            <a:rect l="l" t="t" r="r" b="b"/>
            <a:pathLst>
              <a:path w="2491650" h="4103017">
                <a:moveTo>
                  <a:pt x="0" y="0"/>
                </a:moveTo>
                <a:lnTo>
                  <a:pt x="2491650" y="0"/>
                </a:lnTo>
                <a:lnTo>
                  <a:pt x="2491650" y="4103018"/>
                </a:lnTo>
                <a:lnTo>
                  <a:pt x="0" y="4103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5" name="TextBox 5"/>
          <p:cNvSpPr txBox="1"/>
          <p:nvPr/>
        </p:nvSpPr>
        <p:spPr>
          <a:xfrm>
            <a:off x="352119" y="1131363"/>
            <a:ext cx="16236491" cy="1352804"/>
          </a:xfrm>
          <a:prstGeom prst="rect">
            <a:avLst/>
          </a:prstGeom>
        </p:spPr>
        <p:txBody>
          <a:bodyPr lIns="0" tIns="0" rIns="0" bIns="0" rtlCol="0" anchor="t">
            <a:spAutoFit/>
          </a:bodyPr>
          <a:lstStyle/>
          <a:p>
            <a:pPr algn="l">
              <a:lnSpc>
                <a:spcPts val="4888"/>
              </a:lnSpc>
              <a:spcBef>
                <a:spcPct val="0"/>
              </a:spcBef>
            </a:pPr>
            <a:r>
              <a:rPr lang="en-US" sz="4700" spc="-94" dirty="0">
                <a:solidFill>
                  <a:srgbClr val="000000"/>
                </a:solidFill>
                <a:latin typeface="Calibri (MS)"/>
                <a:ea typeface="Calibri (MS)"/>
                <a:cs typeface="Calibri (MS)"/>
                <a:sym typeface="Calibri (MS)"/>
              </a:rPr>
              <a:t>Abusive behaviour(s) of a person towards another person if they are </a:t>
            </a:r>
            <a:r>
              <a:rPr lang="en-US" sz="4700" u="sng" spc="-94" dirty="0">
                <a:solidFill>
                  <a:srgbClr val="000000"/>
                </a:solidFill>
                <a:latin typeface="Calibri (MS)"/>
                <a:ea typeface="Calibri (MS)"/>
                <a:cs typeface="Calibri (MS)"/>
                <a:sym typeface="Calibri (MS)"/>
              </a:rPr>
              <a:t>personally connected</a:t>
            </a:r>
            <a:r>
              <a:rPr lang="en-US" sz="4700" spc="-94" dirty="0">
                <a:solidFill>
                  <a:srgbClr val="000000"/>
                </a:solidFill>
                <a:latin typeface="Calibri (MS)"/>
                <a:ea typeface="Calibri (MS)"/>
                <a:cs typeface="Calibri (MS)"/>
                <a:sym typeface="Calibri (MS)"/>
              </a:rPr>
              <a:t> to each other. </a:t>
            </a:r>
          </a:p>
        </p:txBody>
      </p:sp>
      <p:sp>
        <p:nvSpPr>
          <p:cNvPr id="6" name="TextBox 6"/>
          <p:cNvSpPr txBox="1"/>
          <p:nvPr/>
        </p:nvSpPr>
        <p:spPr>
          <a:xfrm>
            <a:off x="-3532346" y="217633"/>
            <a:ext cx="18288000" cy="747384"/>
          </a:xfrm>
          <a:prstGeom prst="rect">
            <a:avLst/>
          </a:prstGeom>
        </p:spPr>
        <p:txBody>
          <a:bodyPr lIns="0" tIns="0" rIns="0" bIns="0" rtlCol="0" anchor="t">
            <a:spAutoFit/>
          </a:bodyPr>
          <a:lstStyle/>
          <a:p>
            <a:pPr algn="ctr">
              <a:lnSpc>
                <a:spcPts val="5823"/>
              </a:lnSpc>
              <a:spcBef>
                <a:spcPct val="0"/>
              </a:spcBef>
            </a:pPr>
            <a:r>
              <a:rPr lang="en-US" sz="5599" u="sng" spc="-111" dirty="0">
                <a:solidFill>
                  <a:srgbClr val="000000"/>
                </a:solidFill>
                <a:latin typeface="Calibri (MS)"/>
                <a:ea typeface="Calibri (MS)"/>
                <a:cs typeface="Calibri (MS)"/>
                <a:sym typeface="Calibri (MS)"/>
              </a:rPr>
              <a:t>The law about domestic abuse states: </a:t>
            </a:r>
          </a:p>
        </p:txBody>
      </p:sp>
      <p:sp>
        <p:nvSpPr>
          <p:cNvPr id="7" name="Freeform 7"/>
          <p:cNvSpPr/>
          <p:nvPr/>
        </p:nvSpPr>
        <p:spPr>
          <a:xfrm>
            <a:off x="467442" y="2827633"/>
            <a:ext cx="7453741" cy="5285380"/>
          </a:xfrm>
          <a:custGeom>
            <a:avLst/>
            <a:gdLst/>
            <a:ahLst/>
            <a:cxnLst/>
            <a:rect l="l" t="t" r="r" b="b"/>
            <a:pathLst>
              <a:path w="7453741" h="5285380">
                <a:moveTo>
                  <a:pt x="0" y="0"/>
                </a:moveTo>
                <a:lnTo>
                  <a:pt x="7453741" y="0"/>
                </a:lnTo>
                <a:lnTo>
                  <a:pt x="7453741" y="5285380"/>
                </a:lnTo>
                <a:lnTo>
                  <a:pt x="0" y="528538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8" name="TextBox 8"/>
          <p:cNvSpPr txBox="1"/>
          <p:nvPr/>
        </p:nvSpPr>
        <p:spPr>
          <a:xfrm>
            <a:off x="1426159" y="2994680"/>
            <a:ext cx="5536307" cy="5219954"/>
          </a:xfrm>
          <a:prstGeom prst="rect">
            <a:avLst/>
          </a:prstGeom>
        </p:spPr>
        <p:txBody>
          <a:bodyPr lIns="0" tIns="0" rIns="0" bIns="0" rtlCol="0" anchor="t">
            <a:spAutoFit/>
          </a:bodyPr>
          <a:lstStyle/>
          <a:p>
            <a:pPr algn="ctr">
              <a:lnSpc>
                <a:spcPts val="4888"/>
              </a:lnSpc>
            </a:pPr>
            <a:r>
              <a:rPr lang="en-US" sz="4700" u="sng" spc="-94" dirty="0">
                <a:solidFill>
                  <a:srgbClr val="000000"/>
                </a:solidFill>
                <a:latin typeface="Calibri (MS)"/>
                <a:ea typeface="Calibri (MS)"/>
                <a:cs typeface="Calibri (MS)"/>
                <a:sym typeface="Calibri (MS)"/>
              </a:rPr>
              <a:t>This can include: </a:t>
            </a:r>
          </a:p>
          <a:p>
            <a:pPr algn="ctr">
              <a:lnSpc>
                <a:spcPts val="4368"/>
              </a:lnSpc>
            </a:pPr>
            <a:endParaRPr lang="en-US" sz="4700" u="sng" spc="-94" dirty="0">
              <a:solidFill>
                <a:srgbClr val="000000"/>
              </a:solidFill>
              <a:latin typeface="Calibri (MS)"/>
              <a:ea typeface="Calibri (MS)"/>
              <a:cs typeface="Calibri (MS)"/>
              <a:sym typeface="Calibri (MS)"/>
            </a:endParaRPr>
          </a:p>
          <a:p>
            <a:pPr marL="906785" lvl="1" indent="-453392" algn="l">
              <a:lnSpc>
                <a:spcPts val="4368"/>
              </a:lnSpc>
              <a:buFont typeface="Arial"/>
              <a:buChar char="•"/>
            </a:pPr>
            <a:r>
              <a:rPr lang="en-US" sz="4200" spc="-84" dirty="0">
                <a:solidFill>
                  <a:srgbClr val="000000"/>
                </a:solidFill>
                <a:latin typeface="Calibri (MS)"/>
                <a:ea typeface="Calibri (MS)"/>
                <a:cs typeface="Calibri (MS)"/>
                <a:sym typeface="Calibri (MS)"/>
              </a:rPr>
              <a:t>Parents</a:t>
            </a:r>
          </a:p>
          <a:p>
            <a:pPr marL="906785" lvl="1" indent="-453392" algn="l">
              <a:lnSpc>
                <a:spcPts val="4368"/>
              </a:lnSpc>
              <a:buFont typeface="Arial"/>
              <a:buChar char="•"/>
            </a:pPr>
            <a:r>
              <a:rPr lang="en-US" sz="4200" spc="-84" dirty="0">
                <a:solidFill>
                  <a:srgbClr val="000000"/>
                </a:solidFill>
                <a:latin typeface="Calibri (MS)"/>
                <a:ea typeface="Calibri (MS)"/>
                <a:cs typeface="Calibri (MS)"/>
                <a:sym typeface="Calibri (MS)"/>
              </a:rPr>
              <a:t>Foster carers</a:t>
            </a:r>
          </a:p>
          <a:p>
            <a:pPr marL="906785" lvl="1" indent="-453392" algn="l">
              <a:lnSpc>
                <a:spcPts val="4368"/>
              </a:lnSpc>
              <a:buFont typeface="Arial"/>
              <a:buChar char="•"/>
            </a:pPr>
            <a:r>
              <a:rPr lang="en-US" sz="4200" spc="-84" dirty="0">
                <a:solidFill>
                  <a:srgbClr val="000000"/>
                </a:solidFill>
                <a:latin typeface="Calibri (MS)"/>
                <a:ea typeface="Calibri (MS)"/>
                <a:cs typeface="Calibri (MS)"/>
                <a:sym typeface="Calibri (MS)"/>
              </a:rPr>
              <a:t>close family members </a:t>
            </a:r>
          </a:p>
          <a:p>
            <a:pPr marL="906785" lvl="1" indent="-453392" algn="l">
              <a:lnSpc>
                <a:spcPts val="4368"/>
              </a:lnSpc>
              <a:buFont typeface="Arial"/>
              <a:buChar char="•"/>
            </a:pPr>
            <a:r>
              <a:rPr lang="en-US" sz="4200" spc="-84" dirty="0">
                <a:solidFill>
                  <a:srgbClr val="000000"/>
                </a:solidFill>
                <a:latin typeface="Calibri (MS)"/>
                <a:ea typeface="Calibri (MS)"/>
                <a:cs typeface="Calibri (MS)"/>
                <a:sym typeface="Calibri (MS)"/>
              </a:rPr>
              <a:t>intimate partners </a:t>
            </a:r>
          </a:p>
          <a:p>
            <a:pPr marL="906785" lvl="1" indent="-453392" algn="l">
              <a:lnSpc>
                <a:spcPts val="4368"/>
              </a:lnSpc>
              <a:buFont typeface="Arial"/>
              <a:buChar char="•"/>
            </a:pPr>
            <a:r>
              <a:rPr lang="en-US" sz="4200" spc="-84" dirty="0">
                <a:solidFill>
                  <a:srgbClr val="000000"/>
                </a:solidFill>
                <a:latin typeface="Calibri (MS)"/>
                <a:ea typeface="Calibri (MS)"/>
                <a:cs typeface="Calibri (MS)"/>
                <a:sym typeface="Calibri (MS)"/>
              </a:rPr>
              <a:t>ex partners</a:t>
            </a:r>
          </a:p>
          <a:p>
            <a:pPr marL="906785" lvl="1" indent="-453392" algn="l">
              <a:lnSpc>
                <a:spcPts val="4368"/>
              </a:lnSpc>
              <a:buFont typeface="Arial"/>
              <a:buChar char="•"/>
            </a:pPr>
            <a:r>
              <a:rPr lang="en-US" sz="4200" spc="-84" dirty="0">
                <a:solidFill>
                  <a:srgbClr val="000000"/>
                </a:solidFill>
                <a:latin typeface="Calibri (MS)"/>
                <a:ea typeface="Calibri (MS)"/>
                <a:cs typeface="Calibri (MS)"/>
                <a:sym typeface="Calibri (MS)"/>
              </a:rPr>
              <a:t>Other similar people </a:t>
            </a:r>
          </a:p>
          <a:p>
            <a:pPr algn="ctr">
              <a:lnSpc>
                <a:spcPts val="4888"/>
              </a:lnSpc>
              <a:spcBef>
                <a:spcPct val="0"/>
              </a:spcBef>
            </a:pPr>
            <a:endParaRPr lang="en-US" sz="4200" spc="-84" dirty="0">
              <a:solidFill>
                <a:srgbClr val="000000"/>
              </a:solidFill>
              <a:latin typeface="Calibri (MS)"/>
              <a:ea typeface="Calibri (MS)"/>
              <a:cs typeface="Calibri (MS)"/>
              <a:sym typeface="Calibri (MS)"/>
            </a:endParaRPr>
          </a:p>
        </p:txBody>
      </p:sp>
      <p:grpSp>
        <p:nvGrpSpPr>
          <p:cNvPr id="9" name="Group 9"/>
          <p:cNvGrpSpPr/>
          <p:nvPr/>
        </p:nvGrpSpPr>
        <p:grpSpPr>
          <a:xfrm>
            <a:off x="8933617" y="2786502"/>
            <a:ext cx="8341948" cy="5213407"/>
            <a:chOff x="0" y="0"/>
            <a:chExt cx="11122597" cy="6951210"/>
          </a:xfrm>
        </p:grpSpPr>
        <p:sp>
          <p:nvSpPr>
            <p:cNvPr id="10" name="Freeform 10"/>
            <p:cNvSpPr/>
            <p:nvPr/>
          </p:nvSpPr>
          <p:spPr>
            <a:xfrm>
              <a:off x="0" y="0"/>
              <a:ext cx="11096677" cy="6193963"/>
            </a:xfrm>
            <a:custGeom>
              <a:avLst/>
              <a:gdLst/>
              <a:ahLst/>
              <a:cxnLst/>
              <a:rect l="l" t="t" r="r" b="b"/>
              <a:pathLst>
                <a:path w="11096677" h="6193963">
                  <a:moveTo>
                    <a:pt x="0" y="0"/>
                  </a:moveTo>
                  <a:lnTo>
                    <a:pt x="11096677" y="0"/>
                  </a:lnTo>
                  <a:lnTo>
                    <a:pt x="11096677" y="6193963"/>
                  </a:lnTo>
                  <a:lnTo>
                    <a:pt x="0" y="619396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GB"/>
            </a:p>
          </p:txBody>
        </p:sp>
        <p:sp>
          <p:nvSpPr>
            <p:cNvPr id="11" name="Freeform 11"/>
            <p:cNvSpPr/>
            <p:nvPr/>
          </p:nvSpPr>
          <p:spPr>
            <a:xfrm>
              <a:off x="25921" y="2185056"/>
              <a:ext cx="11096677" cy="4766154"/>
            </a:xfrm>
            <a:custGeom>
              <a:avLst/>
              <a:gdLst/>
              <a:ahLst/>
              <a:cxnLst/>
              <a:rect l="l" t="t" r="r" b="b"/>
              <a:pathLst>
                <a:path w="11096677" h="4766154">
                  <a:moveTo>
                    <a:pt x="0" y="0"/>
                  </a:moveTo>
                  <a:lnTo>
                    <a:pt x="11096676" y="0"/>
                  </a:lnTo>
                  <a:lnTo>
                    <a:pt x="11096676" y="4766154"/>
                  </a:lnTo>
                  <a:lnTo>
                    <a:pt x="0" y="4766154"/>
                  </a:lnTo>
                  <a:lnTo>
                    <a:pt x="0" y="0"/>
                  </a:lnTo>
                  <a:close/>
                </a:path>
              </a:pathLst>
            </a:custGeom>
            <a:blipFill>
              <a:blip r:embed="rId10">
                <a:extLst>
                  <a:ext uri="{96DAC541-7B7A-43D3-8B79-37D633B846F1}">
                    <asvg:svgBlip xmlns:asvg="http://schemas.microsoft.com/office/drawing/2016/SVG/main" r:embed="rId11"/>
                  </a:ext>
                </a:extLst>
              </a:blip>
              <a:stretch>
                <a:fillRect b="-29957"/>
              </a:stretch>
            </a:blipFill>
            <a:ln cap="sq">
              <a:noFill/>
              <a:prstDash val="solid"/>
              <a:miter/>
            </a:ln>
          </p:spPr>
          <p:txBody>
            <a:bodyPr/>
            <a:lstStyle/>
            <a:p>
              <a:endParaRPr lang="en-GB"/>
            </a:p>
          </p:txBody>
        </p:sp>
        <p:sp>
          <p:nvSpPr>
            <p:cNvPr id="12" name="TextBox 12"/>
            <p:cNvSpPr txBox="1"/>
            <p:nvPr/>
          </p:nvSpPr>
          <p:spPr>
            <a:xfrm>
              <a:off x="635052" y="431056"/>
              <a:ext cx="10296525" cy="5538470"/>
            </a:xfrm>
            <a:prstGeom prst="rect">
              <a:avLst/>
            </a:prstGeom>
          </p:spPr>
          <p:txBody>
            <a:bodyPr lIns="0" tIns="0" rIns="0" bIns="0" rtlCol="0" anchor="t">
              <a:spAutoFit/>
            </a:bodyPr>
            <a:lstStyle/>
            <a:p>
              <a:pPr algn="ctr">
                <a:lnSpc>
                  <a:spcPts val="4888"/>
                </a:lnSpc>
              </a:pPr>
              <a:r>
                <a:rPr lang="en-US" sz="4700" u="sng" spc="-94" dirty="0">
                  <a:solidFill>
                    <a:srgbClr val="000000"/>
                  </a:solidFill>
                  <a:latin typeface="Calibri (MS)"/>
                  <a:ea typeface="Calibri (MS)"/>
                  <a:cs typeface="Calibri (MS)"/>
                  <a:sym typeface="Calibri (MS)"/>
                </a:rPr>
                <a:t>This does not include: </a:t>
              </a:r>
            </a:p>
            <a:p>
              <a:pPr algn="ctr">
                <a:lnSpc>
                  <a:spcPts val="4888"/>
                </a:lnSpc>
              </a:pPr>
              <a:endParaRPr lang="en-US" sz="4700" u="sng" spc="-94" dirty="0">
                <a:solidFill>
                  <a:srgbClr val="000000"/>
                </a:solidFill>
                <a:latin typeface="Calibri (MS)"/>
                <a:ea typeface="Calibri (MS)"/>
                <a:cs typeface="Calibri (MS)"/>
                <a:sym typeface="Calibri (MS)"/>
              </a:endParaRPr>
            </a:p>
            <a:p>
              <a:pPr marL="928374" lvl="1" indent="-464187" algn="l">
                <a:lnSpc>
                  <a:spcPts val="4472"/>
                </a:lnSpc>
                <a:buFont typeface="Arial"/>
                <a:buChar char="•"/>
              </a:pPr>
              <a:r>
                <a:rPr lang="en-US" sz="4300" spc="-86" dirty="0">
                  <a:solidFill>
                    <a:srgbClr val="000000"/>
                  </a:solidFill>
                  <a:latin typeface="Calibri (MS)"/>
                  <a:ea typeface="Calibri (MS)"/>
                  <a:cs typeface="Calibri (MS)"/>
                  <a:sym typeface="Calibri (MS)"/>
                </a:rPr>
                <a:t>Work colleagues </a:t>
              </a:r>
            </a:p>
            <a:p>
              <a:pPr marL="928374" lvl="1" indent="-464187" algn="l">
                <a:lnSpc>
                  <a:spcPts val="4472"/>
                </a:lnSpc>
                <a:buFont typeface="Arial"/>
                <a:buChar char="•"/>
              </a:pPr>
              <a:r>
                <a:rPr lang="en-US" sz="4300" spc="-86" dirty="0">
                  <a:solidFill>
                    <a:srgbClr val="000000"/>
                  </a:solidFill>
                  <a:latin typeface="Calibri (MS)"/>
                  <a:ea typeface="Calibri (MS)"/>
                  <a:cs typeface="Calibri (MS)"/>
                  <a:sym typeface="Calibri (MS)"/>
                </a:rPr>
                <a:t>Friends </a:t>
              </a:r>
            </a:p>
            <a:p>
              <a:pPr marL="928374" lvl="1" indent="-464187" algn="l">
                <a:lnSpc>
                  <a:spcPts val="4472"/>
                </a:lnSpc>
                <a:buFont typeface="Arial"/>
                <a:buChar char="•"/>
              </a:pPr>
              <a:r>
                <a:rPr lang="en-US" sz="4300" spc="-86" dirty="0" err="1">
                  <a:solidFill>
                    <a:srgbClr val="000000"/>
                  </a:solidFill>
                  <a:latin typeface="Calibri (MS)"/>
                  <a:ea typeface="Calibri (MS)"/>
                  <a:cs typeface="Calibri (MS)"/>
                  <a:sym typeface="Calibri (MS)"/>
                </a:rPr>
                <a:t>Neighbours</a:t>
              </a:r>
              <a:r>
                <a:rPr lang="en-US" sz="4300" spc="-86" dirty="0">
                  <a:solidFill>
                    <a:srgbClr val="000000"/>
                  </a:solidFill>
                  <a:latin typeface="Calibri (MS)"/>
                  <a:ea typeface="Calibri (MS)"/>
                  <a:cs typeface="Calibri (MS)"/>
                  <a:sym typeface="Calibri (MS)"/>
                </a:rPr>
                <a:t> </a:t>
              </a:r>
            </a:p>
            <a:p>
              <a:pPr marL="928374" lvl="1" indent="-464187" algn="l">
                <a:lnSpc>
                  <a:spcPts val="4472"/>
                </a:lnSpc>
                <a:buFont typeface="Arial"/>
                <a:buChar char="•"/>
              </a:pPr>
              <a:r>
                <a:rPr lang="en-US" sz="4300" spc="-86" dirty="0">
                  <a:solidFill>
                    <a:srgbClr val="000000"/>
                  </a:solidFill>
                  <a:latin typeface="Calibri (MS)"/>
                  <a:ea typeface="Calibri (MS)"/>
                  <a:cs typeface="Calibri (MS)"/>
                  <a:sym typeface="Calibri (MS)"/>
                </a:rPr>
                <a:t>A person you met in the street </a:t>
              </a:r>
            </a:p>
            <a:p>
              <a:pPr marL="928374" lvl="1" indent="-464187" algn="l">
                <a:lnSpc>
                  <a:spcPts val="4472"/>
                </a:lnSpc>
                <a:buFont typeface="Arial"/>
                <a:buChar char="•"/>
              </a:pPr>
              <a:r>
                <a:rPr lang="en-US" sz="4300" spc="-86" dirty="0">
                  <a:solidFill>
                    <a:srgbClr val="000000"/>
                  </a:solidFill>
                  <a:latin typeface="Calibri (MS)"/>
                  <a:ea typeface="Calibri (MS)"/>
                  <a:cs typeface="Calibri (MS)"/>
                  <a:sym typeface="Calibri (MS)"/>
                </a:rPr>
                <a:t>A friend of a friend </a:t>
              </a:r>
            </a:p>
          </p:txBody>
        </p:sp>
      </p:grpSp>
      <p:sp>
        <p:nvSpPr>
          <p:cNvPr id="13" name="TextBox 13"/>
          <p:cNvSpPr txBox="1"/>
          <p:nvPr/>
        </p:nvSpPr>
        <p:spPr>
          <a:xfrm>
            <a:off x="9144000" y="8302244"/>
            <a:ext cx="8115300" cy="1702563"/>
          </a:xfrm>
          <a:prstGeom prst="rect">
            <a:avLst/>
          </a:prstGeom>
        </p:spPr>
        <p:txBody>
          <a:bodyPr lIns="0" tIns="0" rIns="0" bIns="0" rtlCol="0" anchor="t">
            <a:spAutoFit/>
          </a:bodyPr>
          <a:lstStyle/>
          <a:p>
            <a:pPr algn="ctr">
              <a:lnSpc>
                <a:spcPts val="4264"/>
              </a:lnSpc>
              <a:spcBef>
                <a:spcPct val="0"/>
              </a:spcBef>
            </a:pPr>
            <a:r>
              <a:rPr lang="en-US" sz="4100" spc="-82" dirty="0">
                <a:solidFill>
                  <a:srgbClr val="000000"/>
                </a:solidFill>
                <a:latin typeface="Calibri (MS)"/>
                <a:ea typeface="Calibri (MS)"/>
                <a:cs typeface="Calibri (MS)"/>
                <a:sym typeface="Calibri (MS)"/>
              </a:rPr>
              <a:t>There are many other laws that relate to and protect people from abuse in these situations </a:t>
            </a:r>
          </a:p>
        </p:txBody>
      </p:sp>
      <p:sp>
        <p:nvSpPr>
          <p:cNvPr id="14" name="TextBox 14"/>
          <p:cNvSpPr txBox="1"/>
          <p:nvPr/>
        </p:nvSpPr>
        <p:spPr>
          <a:xfrm>
            <a:off x="352119" y="8429371"/>
            <a:ext cx="6610347" cy="630365"/>
          </a:xfrm>
          <a:prstGeom prst="rect">
            <a:avLst/>
          </a:prstGeom>
        </p:spPr>
        <p:txBody>
          <a:bodyPr wrap="square" lIns="0" tIns="0" rIns="0" bIns="0" rtlCol="0" anchor="t">
            <a:spAutoFit/>
          </a:bodyPr>
          <a:lstStyle/>
          <a:p>
            <a:pPr algn="ctr">
              <a:lnSpc>
                <a:spcPts val="4888"/>
              </a:lnSpc>
              <a:spcBef>
                <a:spcPct val="0"/>
              </a:spcBef>
            </a:pPr>
            <a:r>
              <a:rPr lang="en-US" sz="4700" spc="-94" dirty="0">
                <a:solidFill>
                  <a:srgbClr val="000000"/>
                </a:solidFill>
                <a:latin typeface="Calibri (MS)"/>
                <a:ea typeface="Calibri (MS)"/>
                <a:cs typeface="Calibri (MS)"/>
                <a:sym typeface="Calibri (MS)"/>
              </a:rPr>
              <a:t>Domestic Abuse Act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build="p" bldLvl="2"/>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d329554-cae2-4b18-ad0b-07e5b9404955" xsi:nil="true"/>
    <lcf76f155ced4ddcb4097134ff3c332f xmlns="664e4f4e-7f5b-480b-b13d-15cd8fe7385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8704CACC47FE4099DF5D9FCD6386CC" ma:contentTypeVersion="19" ma:contentTypeDescription="Create a new document." ma:contentTypeScope="" ma:versionID="6f2b473e34d5c1d5a8850c42794f9aeb">
  <xsd:schema xmlns:xsd="http://www.w3.org/2001/XMLSchema" xmlns:xs="http://www.w3.org/2001/XMLSchema" xmlns:p="http://schemas.microsoft.com/office/2006/metadata/properties" xmlns:ns2="664e4f4e-7f5b-480b-b13d-15cd8fe73850" xmlns:ns3="1d329554-cae2-4b18-ad0b-07e5b9404955" targetNamespace="http://schemas.microsoft.com/office/2006/metadata/properties" ma:root="true" ma:fieldsID="3b5d5ec4dc99e10250ece4f7f6190fe2" ns2:_="" ns3:_="">
    <xsd:import namespace="664e4f4e-7f5b-480b-b13d-15cd8fe73850"/>
    <xsd:import namespace="1d329554-cae2-4b18-ad0b-07e5b940495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e4f4e-7f5b-480b-b13d-15cd8fe738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68ebe94-88d2-4bf1-add6-77528dd3493a" ma:termSetId="09814cd3-568e-fe90-9814-8d621ff8fb84" ma:anchorId="fba54fb3-c3e1-fe81-a776-ca4b69148c4d" ma:open="true" ma:isKeyword="false">
      <xsd:complexType>
        <xsd:sequence>
          <xsd:element ref="pc:Terms" minOccurs="0" maxOccurs="1"/>
        </xsd:sequence>
      </xsd:complex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329554-cae2-4b18-ad0b-07e5b940495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3c8972e-ffc8-4c79-ba21-26d25a74f90b}" ma:internalName="TaxCatchAll" ma:showField="CatchAllData" ma:web="1d329554-cae2-4b18-ad0b-07e5b94049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EF4CDA-5861-4FF2-BFDB-79B6CE59C5F7}">
  <ds:schemaRefs>
    <ds:schemaRef ds:uri="http://schemas.openxmlformats.org/package/2006/metadata/core-properties"/>
    <ds:schemaRef ds:uri="http://schemas.microsoft.com/office/2006/metadata/properties"/>
    <ds:schemaRef ds:uri="http://purl.org/dc/elements/1.1/"/>
    <ds:schemaRef ds:uri="http://purl.org/dc/terms/"/>
    <ds:schemaRef ds:uri="http://schemas.microsoft.com/office/2006/documentManagement/types"/>
    <ds:schemaRef ds:uri="http://schemas.microsoft.com/office/infopath/2007/PartnerControls"/>
    <ds:schemaRef ds:uri="1d329554-cae2-4b18-ad0b-07e5b9404955"/>
    <ds:schemaRef ds:uri="664e4f4e-7f5b-480b-b13d-15cd8fe73850"/>
    <ds:schemaRef ds:uri="http://www.w3.org/XML/1998/namespace"/>
    <ds:schemaRef ds:uri="http://purl.org/dc/dcmitype/"/>
  </ds:schemaRefs>
</ds:datastoreItem>
</file>

<file path=customXml/itemProps2.xml><?xml version="1.0" encoding="utf-8"?>
<ds:datastoreItem xmlns:ds="http://schemas.openxmlformats.org/officeDocument/2006/customXml" ds:itemID="{463224A8-1030-4498-8E88-3D68A7F9135D}">
  <ds:schemaRefs>
    <ds:schemaRef ds:uri="http://schemas.microsoft.com/sharepoint/v3/contenttype/forms"/>
  </ds:schemaRefs>
</ds:datastoreItem>
</file>

<file path=customXml/itemProps3.xml><?xml version="1.0" encoding="utf-8"?>
<ds:datastoreItem xmlns:ds="http://schemas.openxmlformats.org/officeDocument/2006/customXml" ds:itemID="{0CB43FE5-E4AA-47F1-9248-38AF7A710A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4e4f4e-7f5b-480b-b13d-15cd8fe73850"/>
    <ds:schemaRef ds:uri="1d329554-cae2-4b18-ad0b-07e5b94049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aff647e-10de-4eb1-90e9-d05789ef2c02}" enabled="0" method="" siteId="{0aff647e-10de-4eb1-90e9-d05789ef2c02}" removed="1"/>
</clbl:labelList>
</file>

<file path=docProps/app.xml><?xml version="1.0" encoding="utf-8"?>
<Properties xmlns="http://schemas.openxmlformats.org/officeDocument/2006/extended-properties" xmlns:vt="http://schemas.openxmlformats.org/officeDocument/2006/docPropsVTypes">
  <TotalTime>577</TotalTime>
  <Words>2830</Words>
  <Application>Microsoft Office PowerPoint</Application>
  <PresentationFormat>Custom</PresentationFormat>
  <Paragraphs>326</Paragraphs>
  <Slides>39</Slides>
  <Notes>19</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Calibri (MS)</vt:lpstr>
      <vt:lpstr>Canva Sans</vt:lpstr>
      <vt:lpstr>Calibri</vt:lpstr>
      <vt:lpstr>Bobby Jones Soft</vt:lpstr>
      <vt:lpstr>Arial</vt:lpstr>
      <vt:lpstr>Calibri (MS) Bold</vt:lpstr>
      <vt:lpstr>Glacial Indifference</vt:lpstr>
      <vt:lpstr>Calibri (MS) Italics</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Abusive relationships yr 10</dc:title>
  <dc:creator>Isaac, Alyssa</dc:creator>
  <cp:lastModifiedBy>Alyssa Isaac</cp:lastModifiedBy>
  <cp:revision>6</cp:revision>
  <dcterms:created xsi:type="dcterms:W3CDTF">2006-08-16T00:00:00Z</dcterms:created>
  <dcterms:modified xsi:type="dcterms:W3CDTF">2025-12-12T12:04:43Z</dcterms:modified>
  <dc:identifier>DAGhstT5Oe4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0x0101000B8704CACC47FE4099DF5D9FCD6386CC</vt:lpwstr>
  </property>
  <property fmtid="{D5CDD505-2E9C-101B-9397-08002B2CF9AE}" pid="3" name="MediaServiceImageTags">
    <vt:lpwstr/>
  </property>
</Properties>
</file>