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57" r:id="rId3"/>
    <p:sldId id="303" r:id="rId4"/>
    <p:sldId id="258" r:id="rId5"/>
    <p:sldId id="259" r:id="rId6"/>
    <p:sldId id="260" r:id="rId7"/>
    <p:sldId id="291" r:id="rId8"/>
    <p:sldId id="261" r:id="rId9"/>
    <p:sldId id="288" r:id="rId10"/>
    <p:sldId id="290" r:id="rId11"/>
    <p:sldId id="298" r:id="rId12"/>
    <p:sldId id="292" r:id="rId13"/>
    <p:sldId id="305" r:id="rId14"/>
    <p:sldId id="297" r:id="rId15"/>
    <p:sldId id="296" r:id="rId16"/>
    <p:sldId id="295" r:id="rId17"/>
    <p:sldId id="300" r:id="rId18"/>
    <p:sldId id="299" r:id="rId19"/>
    <p:sldId id="289" r:id="rId20"/>
    <p:sldId id="287" r:id="rId21"/>
    <p:sldId id="294" r:id="rId22"/>
    <p:sldId id="293" r:id="rId23"/>
    <p:sldId id="301" r:id="rId24"/>
    <p:sldId id="302" r:id="rId25"/>
    <p:sldId id="306" r:id="rId26"/>
    <p:sldId id="304" r:id="rId27"/>
    <p:sldId id="286" r:id="rId28"/>
    <p:sldId id="285" r:id="rId29"/>
  </p:sldIdLst>
  <p:sldSz cx="18288000" cy="10287000"/>
  <p:notesSz cx="6858000" cy="9144000"/>
  <p:embeddedFontLst>
    <p:embeddedFont>
      <p:font typeface="Bobby Jones Soft" panose="020B0604020202020204" charset="0"/>
      <p:regular r:id="rId31"/>
    </p:embeddedFont>
    <p:embeddedFont>
      <p:font typeface="Century Gothic" panose="020B0502020202020204" pitchFamily="34" charset="0"/>
      <p:regular r:id="rId32"/>
      <p:bold r:id="rId33"/>
      <p:italic r:id="rId34"/>
      <p:boldItalic r:id="rId35"/>
    </p:embeddedFont>
    <p:embeddedFont>
      <p:font typeface="Glacial Indifference" panose="020B0604020202020204" charset="0"/>
      <p:regular r:id="rId36"/>
    </p:embeddedFont>
    <p:embeddedFont>
      <p:font typeface="Playpen Sans"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30" autoAdjust="0"/>
    <p:restoredTop sz="79589" autoAdjust="0"/>
  </p:normalViewPr>
  <p:slideViewPr>
    <p:cSldViewPr>
      <p:cViewPr varScale="1">
        <p:scale>
          <a:sx n="56" d="100"/>
          <a:sy n="56" d="100"/>
        </p:scale>
        <p:origin x="2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A5D16-646E-7DC5-A68A-5EE53404421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DAE9C6-841F-B091-542A-064D427DC9D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71AD9CD-E9CA-256E-072A-E14F45DD03D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6284F99-F84F-4688-0DB9-ECD7FF76898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EBDC6BB-DDB2-DB72-100D-854324C324C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teach this definition of what is meant by ‘legitimate protest’ – please </a:t>
            </a:r>
            <a:r>
              <a:rPr lang="en-US" dirty="0" err="1"/>
              <a:t>emphasise</a:t>
            </a:r>
            <a:r>
              <a:rPr lang="en-US" dirty="0"/>
              <a:t> that the process is not the same as extremism or </a:t>
            </a:r>
            <a:r>
              <a:rPr lang="en-US" dirty="0" err="1"/>
              <a:t>radicalisation</a:t>
            </a:r>
            <a:r>
              <a:rPr lang="en-US" dirty="0"/>
              <a:t>.</a:t>
            </a:r>
          </a:p>
          <a:p>
            <a:endParaRPr lang="en-US" dirty="0"/>
          </a:p>
          <a:p>
            <a:r>
              <a:rPr lang="en-US" dirty="0"/>
              <a:t>As we will see on site 17, legitimate protest is approved by the law and can be very effective to influence public opinion whereas </a:t>
            </a:r>
          </a:p>
          <a:p>
            <a:r>
              <a:rPr lang="en-GB" sz="1200" b="1" dirty="0">
                <a:solidFill>
                  <a:schemeClr val="bg1"/>
                </a:solidFill>
                <a:latin typeface="Glacial Indifference"/>
              </a:rPr>
              <a:t>Extremism</a:t>
            </a:r>
            <a:r>
              <a:rPr lang="en-GB" sz="1200" dirty="0">
                <a:solidFill>
                  <a:schemeClr val="bg1"/>
                </a:solidFill>
                <a:latin typeface="Glacial Indifference"/>
              </a:rPr>
              <a:t> is about having and spreading very strong, harmful beliefs. </a:t>
            </a:r>
          </a:p>
          <a:p>
            <a:r>
              <a:rPr lang="en-GB" sz="1200" b="1" dirty="0">
                <a:solidFill>
                  <a:schemeClr val="bg1"/>
                </a:solidFill>
                <a:latin typeface="Glacial Indifference"/>
              </a:rPr>
              <a:t>Terrorism</a:t>
            </a:r>
            <a:r>
              <a:rPr lang="en-GB" sz="1200" dirty="0">
                <a:solidFill>
                  <a:schemeClr val="bg1"/>
                </a:solidFill>
                <a:latin typeface="Glacial Indifference"/>
              </a:rPr>
              <a:t> is about using violence or fear to force those beliefs on others</a:t>
            </a:r>
            <a:r>
              <a:rPr lang="en-GB" sz="1200" dirty="0">
                <a:solidFill>
                  <a:schemeClr val="bg1"/>
                </a:solidFill>
              </a:rPr>
              <a:t>. </a:t>
            </a:r>
          </a:p>
          <a:p>
            <a:r>
              <a:rPr lang="en-GB" sz="1200" b="1" dirty="0">
                <a:solidFill>
                  <a:schemeClr val="bg1"/>
                </a:solidFill>
              </a:rPr>
              <a:t>Radicalisatio</a:t>
            </a:r>
            <a:r>
              <a:rPr lang="en-GB" sz="1200" dirty="0">
                <a:solidFill>
                  <a:schemeClr val="bg1"/>
                </a:solidFill>
              </a:rPr>
              <a:t>n is a process by which somebody becomes more extreme in their opinions.</a:t>
            </a:r>
          </a:p>
          <a:p>
            <a:endParaRPr lang="en-US" dirty="0"/>
          </a:p>
        </p:txBody>
      </p:sp>
      <p:sp>
        <p:nvSpPr>
          <p:cNvPr id="6" name="Footer Placeholder 5">
            <a:extLst>
              <a:ext uri="{FF2B5EF4-FFF2-40B4-BE49-F238E27FC236}">
                <a16:creationId xmlns:a16="http://schemas.microsoft.com/office/drawing/2014/main" id="{252E6570-6816-F2CD-5F22-93A49673636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6C068FAA-0845-6EFA-AE48-25ECFBADE15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00864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E31BA-D803-CDA2-A233-2E20B43C7A8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3A0693-5945-B58F-1CC6-6DD310633DF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98BD3C9-91BB-18AF-F967-2B3E2CF1275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41D5275-DF86-D62B-E3DD-11C67BDD302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D2D0470-6176-A7B0-6042-AC80D66388F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ask students, as a whole class, to decide whether each of these actions is legitimate protest or extremism</a:t>
            </a:r>
          </a:p>
          <a:p>
            <a:endParaRPr lang="en-US" dirty="0"/>
          </a:p>
          <a:p>
            <a:r>
              <a:rPr lang="en-US" dirty="0"/>
              <a:t>Physical assault = extremism</a:t>
            </a:r>
          </a:p>
          <a:p>
            <a:r>
              <a:rPr lang="en-US" dirty="0"/>
              <a:t>Chaining yourself to a tree = legitimate protest</a:t>
            </a:r>
          </a:p>
          <a:p>
            <a:r>
              <a:rPr lang="en-US" dirty="0"/>
              <a:t>Setting file for Building = extremism</a:t>
            </a:r>
          </a:p>
          <a:p>
            <a:r>
              <a:rPr lang="en-US" dirty="0"/>
              <a:t>Singing songs = legitimate protest</a:t>
            </a:r>
          </a:p>
          <a:p>
            <a:r>
              <a:rPr lang="en-US" dirty="0"/>
              <a:t>A candle lit vigil = legitimate protest</a:t>
            </a:r>
          </a:p>
          <a:p>
            <a:r>
              <a:rPr lang="en-US" dirty="0"/>
              <a:t>Glueing hands = could be extremism, but more likely to be legitimate protest</a:t>
            </a:r>
          </a:p>
          <a:p>
            <a:r>
              <a:rPr lang="en-US" dirty="0"/>
              <a:t>Slashing tires = extremism</a:t>
            </a:r>
          </a:p>
          <a:p>
            <a:r>
              <a:rPr lang="en-US" dirty="0"/>
              <a:t>Noisy boycott = legitimate protest</a:t>
            </a:r>
          </a:p>
          <a:p>
            <a:r>
              <a:rPr lang="en-US" dirty="0"/>
              <a:t>Peaceful walk out = legitimate protest</a:t>
            </a:r>
          </a:p>
          <a:p>
            <a:r>
              <a:rPr lang="en-US" dirty="0"/>
              <a:t>Attack with weapons = extremism</a:t>
            </a:r>
          </a:p>
        </p:txBody>
      </p:sp>
      <p:sp>
        <p:nvSpPr>
          <p:cNvPr id="6" name="Footer Placeholder 5">
            <a:extLst>
              <a:ext uri="{FF2B5EF4-FFF2-40B4-BE49-F238E27FC236}">
                <a16:creationId xmlns:a16="http://schemas.microsoft.com/office/drawing/2014/main" id="{50C4E501-6E00-560B-7B6F-6A0FDA643B6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2CEC7D6-43CB-7E1B-EF36-5B9F06C4864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19103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38860-3925-FC77-0DC0-33FD30C99C6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4DEFC7-62ED-794C-A53C-2F488D34D86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82D11AE-CE08-6C5E-B0C0-722128AD27F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DE2519C-A82B-8DA7-CB27-C791F10266B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90D8EB8-A12B-45D2-8D30-7301AF15306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ask students to work in eight small groups so that each group has one of the four scenarios but also that each scenario is addressed by two separate small groups.</a:t>
            </a:r>
          </a:p>
          <a:p>
            <a:endParaRPr lang="en-US" dirty="0"/>
          </a:p>
          <a:p>
            <a:r>
              <a:rPr lang="en-US" dirty="0"/>
              <a:t>Please explain that the students have to answer the questions at the bottom of each sheet.</a:t>
            </a:r>
          </a:p>
        </p:txBody>
      </p:sp>
      <p:sp>
        <p:nvSpPr>
          <p:cNvPr id="6" name="Footer Placeholder 5">
            <a:extLst>
              <a:ext uri="{FF2B5EF4-FFF2-40B4-BE49-F238E27FC236}">
                <a16:creationId xmlns:a16="http://schemas.microsoft.com/office/drawing/2014/main" id="{F5C7903C-C298-263C-6469-B154A02F5A9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2422987-07C2-DD7F-4B38-7E94A4949A3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97368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55B44-6631-B7A7-9A73-03643BE828F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8CDA67-15E9-D986-D641-290B3DD653A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D3AEFB4-BAE9-AB2E-3843-3B0DC1FEBA0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3314166-F690-640D-16FF-3073406F5A0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10854C7-D8FF-6F83-9ACD-CA41CD6E32E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ask students to review this scenario and then answer the questions at the bottom of the sheet.</a:t>
            </a:r>
          </a:p>
          <a:p>
            <a:endParaRPr lang="en-US" dirty="0"/>
          </a:p>
        </p:txBody>
      </p:sp>
      <p:sp>
        <p:nvSpPr>
          <p:cNvPr id="6" name="Footer Placeholder 5">
            <a:extLst>
              <a:ext uri="{FF2B5EF4-FFF2-40B4-BE49-F238E27FC236}">
                <a16:creationId xmlns:a16="http://schemas.microsoft.com/office/drawing/2014/main" id="{3494D86B-2422-90D8-1BAA-AB344D5FC12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83F678D-7DCE-43F3-FD4B-44ED9BA4A853}"/>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05806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223CF-D882-78D7-A5CA-1DED1D0D182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909531-80C7-6B3A-3179-14648FC9AC1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B72BBB0-D595-A981-E61B-6AE7729C786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25308E8-0CE1-039B-A687-DDDA2B6B573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ECEC220-2A1A-B992-4D03-C020F0CB6796}"/>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ask students to review this scenario and then answer the questions at the bottom of the sheet.</a:t>
            </a:r>
          </a:p>
          <a:p>
            <a:endParaRPr lang="en-US" dirty="0"/>
          </a:p>
        </p:txBody>
      </p:sp>
      <p:sp>
        <p:nvSpPr>
          <p:cNvPr id="6" name="Footer Placeholder 5">
            <a:extLst>
              <a:ext uri="{FF2B5EF4-FFF2-40B4-BE49-F238E27FC236}">
                <a16:creationId xmlns:a16="http://schemas.microsoft.com/office/drawing/2014/main" id="{3C6EE5A7-DE06-D356-2016-6E3471144D8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B669D4C-24EC-967F-9C07-5E98835E266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316084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E8FCA-7DB3-9F45-3DE8-B7C12BE8CFD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1A584E-3A09-880D-DAF0-22FC0C50268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76C378D-8472-51C8-2B32-7BFC8C9CB8B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8E87A0B-E5BC-DC5C-DFF7-F0ADE0BA8BA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23F000C-D6D4-8A31-E518-E4394BA0E35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ask students to review this scenario and then answer the questions at the bottom of the sheet.</a:t>
            </a:r>
          </a:p>
          <a:p>
            <a:endParaRPr lang="en-US" dirty="0"/>
          </a:p>
        </p:txBody>
      </p:sp>
      <p:sp>
        <p:nvSpPr>
          <p:cNvPr id="6" name="Footer Placeholder 5">
            <a:extLst>
              <a:ext uri="{FF2B5EF4-FFF2-40B4-BE49-F238E27FC236}">
                <a16:creationId xmlns:a16="http://schemas.microsoft.com/office/drawing/2014/main" id="{8E0670B8-E7BB-DF2D-965B-166A598A2AF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EDA418F-C867-9E96-1AD6-9546E940F45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88461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84740-C924-F6D8-8E05-9ACE99D7370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D827D2-1E5C-54FA-EEBA-54B4F397770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E217911-5B2D-CAC4-A149-0D4252AEB65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9A158FD-F499-8EDB-2F28-FFD6F8E5CCD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DCE1352-F51F-D966-F19A-65579645065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ask students to review this scenario and then answer the questions at the bottom of the sheet.</a:t>
            </a:r>
          </a:p>
          <a:p>
            <a:endParaRPr lang="en-US" dirty="0"/>
          </a:p>
        </p:txBody>
      </p:sp>
      <p:sp>
        <p:nvSpPr>
          <p:cNvPr id="6" name="Footer Placeholder 5">
            <a:extLst>
              <a:ext uri="{FF2B5EF4-FFF2-40B4-BE49-F238E27FC236}">
                <a16:creationId xmlns:a16="http://schemas.microsoft.com/office/drawing/2014/main" id="{F4F6623A-D8B4-E0C6-9F3F-190B80FD0B4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9DB7287-6BAA-9142-DAD2-E0B64BFC3C9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37298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8E243-CDE3-9B95-60A9-8F7071598ED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2CAE1F-D697-338B-0E7D-7AD90AE3825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34C9935-7089-1719-2EF6-9593254F917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1EC1A48-F525-4AE6-3EA5-84A603D8CFD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779B68D-A6A2-B5AD-6B82-B3439D707ED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use this slide to teach about the difference between extremism and terrorism, clicking through the answers.</a:t>
            </a:r>
          </a:p>
          <a:p>
            <a:endParaRPr lang="en-US" dirty="0"/>
          </a:p>
          <a:p>
            <a:r>
              <a:rPr lang="en-US" dirty="0"/>
              <a:t>Please ask the students to return to their scenario, could any of the scenarios be described as terrorism?</a:t>
            </a:r>
          </a:p>
        </p:txBody>
      </p:sp>
      <p:sp>
        <p:nvSpPr>
          <p:cNvPr id="6" name="Footer Placeholder 5">
            <a:extLst>
              <a:ext uri="{FF2B5EF4-FFF2-40B4-BE49-F238E27FC236}">
                <a16:creationId xmlns:a16="http://schemas.microsoft.com/office/drawing/2014/main" id="{60484EB8-8DB6-7F5B-F644-EAB0FD014D0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AD49446-EE1C-C4FF-7A63-F70C30E6D63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68287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417BA-7B5E-0074-2088-BE31A8936E0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2BB2D8-6B5B-349E-F2F9-7C52C4DA4B9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F73E6EA-97C0-A802-8A17-0E67F22CB47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868F07D-2E66-EE67-0DF0-6DC9DBD1B03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3AB0C0A-32FE-8A1B-A75A-72C8CD94027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ask the students to continue to work in their small groups to review their scenario and decide how a group of activists could legitimately protest rather than become extremist or terrorists.</a:t>
            </a:r>
          </a:p>
          <a:p>
            <a:endParaRPr lang="en-US" dirty="0"/>
          </a:p>
          <a:p>
            <a:r>
              <a:rPr lang="en-US" dirty="0"/>
              <a:t>Please give the students a few minutes to consider legitimate protest alternatives and then use slides 19-22 to compare these suggestions with the ideas the students have created.</a:t>
            </a:r>
          </a:p>
        </p:txBody>
      </p:sp>
      <p:sp>
        <p:nvSpPr>
          <p:cNvPr id="6" name="Footer Placeholder 5">
            <a:extLst>
              <a:ext uri="{FF2B5EF4-FFF2-40B4-BE49-F238E27FC236}">
                <a16:creationId xmlns:a16="http://schemas.microsoft.com/office/drawing/2014/main" id="{AFC05722-DB2A-A0CF-74CF-8278B0235A7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ACAB379-836F-9299-F214-360E5B35C25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61161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05639-9F3E-E7C9-16BA-8A0CE50100B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B15DDD-0D02-8848-37C0-E059EF14BFD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321DC32-436E-2EBD-5AEC-AE46B10B1FB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299B644-4CDD-8AA3-9461-2FA2253828C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0829581-04A9-9CC6-3908-236B314CD2B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ask the two groups of students who have been considering this scenario for their ideas about how the activists could legitimately protest rather than resort to extremist or terrorist approaches.</a:t>
            </a:r>
          </a:p>
          <a:p>
            <a:r>
              <a:rPr lang="en-US" dirty="0"/>
              <a:t>Please ask the students on the whole class to reflect on the impacts of this legitimate protest.</a:t>
            </a:r>
          </a:p>
        </p:txBody>
      </p:sp>
      <p:sp>
        <p:nvSpPr>
          <p:cNvPr id="6" name="Footer Placeholder 5">
            <a:extLst>
              <a:ext uri="{FF2B5EF4-FFF2-40B4-BE49-F238E27FC236}">
                <a16:creationId xmlns:a16="http://schemas.microsoft.com/office/drawing/2014/main" id="{3B0C82C7-D16D-7B22-B631-2CFC95E9290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B44D913-47D2-1500-72C1-57DF95FD7F3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3311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these timings are advisory, and you will have to adjust things depending on your timetable and the needs of the class.</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325839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AD5F3-B54D-DD5F-F6CF-F30F2D24ACF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74A8DD-3276-8C58-F24D-A33087C3080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03E7457-2BEC-B775-31DB-F99FC82792A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DBD4943-2B35-56D4-FD0D-F573BE6D3DF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DCF16A3-3328-F029-E50B-F620A47E9DF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ask the two groups of students who have been considering this scenario for their ideas about how the activists could legitimately protest rather than resort to extremist or terrorist approaches.</a:t>
            </a:r>
          </a:p>
          <a:p>
            <a:r>
              <a:rPr lang="en-US" dirty="0"/>
              <a:t>Please ask the students on the whole class to reflect on the impacts of this legitimate protest.</a:t>
            </a:r>
          </a:p>
          <a:p>
            <a:endParaRPr lang="en-US" dirty="0"/>
          </a:p>
        </p:txBody>
      </p:sp>
      <p:sp>
        <p:nvSpPr>
          <p:cNvPr id="6" name="Footer Placeholder 5">
            <a:extLst>
              <a:ext uri="{FF2B5EF4-FFF2-40B4-BE49-F238E27FC236}">
                <a16:creationId xmlns:a16="http://schemas.microsoft.com/office/drawing/2014/main" id="{BD3D4D1D-79AE-31E3-1413-FC884CB52A2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A439608-3EA9-F7E3-D8F8-5747FEDC2AC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76103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F47F2-4AEB-60BC-6A6B-258DA5B80AD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1008FF-81C4-6F98-8F70-4118FF74D30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104542A-FA65-F047-E0C1-4EC60025BDC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392DD93-D4FE-9C79-8F7A-075D3D20D5B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350A801-782D-A6CB-F72F-F28377C1F25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ask the two groups of students who have been considering this scenario for their ideas about how the activists could legitimately protest rather than resort to extremist or terrorist approaches.</a:t>
            </a:r>
          </a:p>
          <a:p>
            <a:r>
              <a:rPr lang="en-US" dirty="0"/>
              <a:t>Please ask the students on the whole class to reflect on the impacts of this legitimate protest.</a:t>
            </a:r>
          </a:p>
          <a:p>
            <a:endParaRPr lang="en-US" dirty="0"/>
          </a:p>
        </p:txBody>
      </p:sp>
      <p:sp>
        <p:nvSpPr>
          <p:cNvPr id="6" name="Footer Placeholder 5">
            <a:extLst>
              <a:ext uri="{FF2B5EF4-FFF2-40B4-BE49-F238E27FC236}">
                <a16:creationId xmlns:a16="http://schemas.microsoft.com/office/drawing/2014/main" id="{080C841F-0364-930F-B00E-8DE378420A8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D66E266-DFE9-E524-CFAA-620F7B93E5D6}"/>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444038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AD73F-043E-F940-184B-A350246E936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4B21A7-10F8-D82E-690F-13E92775901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03174E6-5A57-B74F-3887-C23F468A3B0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B0C048A-7731-E8EA-3C1E-C54D2CC3660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EF0E009-5743-1BEF-D910-26C44103B37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ask the two groups of students who have been considering this scenario for their ideas about how the activists could legitimately protest rather than resort to extremist or terrorist approaches.</a:t>
            </a:r>
          </a:p>
          <a:p>
            <a:r>
              <a:rPr lang="en-US" dirty="0"/>
              <a:t>Please ask the students on the whole class to reflect on the impacts of this legitimate protest.</a:t>
            </a:r>
          </a:p>
          <a:p>
            <a:endParaRPr lang="en-US" dirty="0"/>
          </a:p>
        </p:txBody>
      </p:sp>
      <p:sp>
        <p:nvSpPr>
          <p:cNvPr id="6" name="Footer Placeholder 5">
            <a:extLst>
              <a:ext uri="{FF2B5EF4-FFF2-40B4-BE49-F238E27FC236}">
                <a16:creationId xmlns:a16="http://schemas.microsoft.com/office/drawing/2014/main" id="{8DD7D882-0838-0817-283F-0E789D3E038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B30F54A-8106-01AB-159E-7BF405FB3F5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85795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483C7-94BC-0576-4D3E-A120712CC66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238D75-C65A-B25B-D627-0BBE511FAE5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47F5396-B1CD-3F87-E886-F9182C2712E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CA07C41-9C36-D581-3376-DB56053D52B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1CE8DE2-2F45-870C-7DAE-8BC9429032A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only use as many of these questions as you wish.</a:t>
            </a:r>
          </a:p>
        </p:txBody>
      </p:sp>
      <p:sp>
        <p:nvSpPr>
          <p:cNvPr id="6" name="Footer Placeholder 5">
            <a:extLst>
              <a:ext uri="{FF2B5EF4-FFF2-40B4-BE49-F238E27FC236}">
                <a16:creationId xmlns:a16="http://schemas.microsoft.com/office/drawing/2014/main" id="{5012EB53-8C13-D158-61B4-6533F19E364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6493E41-6D23-9069-0C17-B7975B73EB2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50394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B0E7D-3782-3AC2-5124-3AD474D67FD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E61D0C-095E-46F1-D0BD-1BB4E89475E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9A18B06-CD4E-A0C7-5E39-9384B6509C1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BD30CBE-7E21-1ACE-E1C4-58E9B3596D1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68F2A4B-99A4-6B7C-BCD7-2596E97A39A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use this slide (or the film on slide 25) to discuss how we could combat terrorism – but only if time permits.</a:t>
            </a:r>
          </a:p>
        </p:txBody>
      </p:sp>
      <p:sp>
        <p:nvSpPr>
          <p:cNvPr id="6" name="Footer Placeholder 5">
            <a:extLst>
              <a:ext uri="{FF2B5EF4-FFF2-40B4-BE49-F238E27FC236}">
                <a16:creationId xmlns:a16="http://schemas.microsoft.com/office/drawing/2014/main" id="{D5CB1DA6-C316-EF74-5459-6678D612AE9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B26F8C8-0B01-C207-4AE8-91C50DAB7E4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56427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724E1-B974-0E40-49C8-9BE107AB43B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CC853F-CE66-3023-296A-AFBC8B4FEAF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4E21117-3559-4399-1506-C3AE17DD78A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E80319D-7C79-9158-249A-85680759B47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6BB53B2-8CEB-252D-B3C0-3B138CDAEE4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If time permits, please use this short film (3” 15) to enable students to reflect on how </a:t>
            </a:r>
            <a:r>
              <a:rPr lang="en-US" dirty="0" err="1"/>
              <a:t>radicalisation</a:t>
            </a:r>
            <a:r>
              <a:rPr lang="en-US" dirty="0"/>
              <a:t> and terrorism may be addressed by society.</a:t>
            </a:r>
          </a:p>
        </p:txBody>
      </p:sp>
      <p:sp>
        <p:nvSpPr>
          <p:cNvPr id="6" name="Footer Placeholder 5">
            <a:extLst>
              <a:ext uri="{FF2B5EF4-FFF2-40B4-BE49-F238E27FC236}">
                <a16:creationId xmlns:a16="http://schemas.microsoft.com/office/drawing/2014/main" id="{F03CFFC6-EDA2-0C0C-C676-DE00C8A06A7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7022BD8-09D4-A167-7400-C2B18073DAC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35633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D61E5-D443-5F9A-F3F0-F8CB8EFB2A6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91DCBD-C6EA-E4F9-360E-D33D3CC0C61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81BF62B-5130-698C-7F51-DC53F45429D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E595281-3849-889C-A2AF-502FC126370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FBCD0AA-4BA8-DF7A-182F-30A056638DC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allow students to reflect on their learning and share their thinking before presenting them with these ‘answers’.</a:t>
            </a:r>
          </a:p>
        </p:txBody>
      </p:sp>
      <p:sp>
        <p:nvSpPr>
          <p:cNvPr id="6" name="Footer Placeholder 5">
            <a:extLst>
              <a:ext uri="{FF2B5EF4-FFF2-40B4-BE49-F238E27FC236}">
                <a16:creationId xmlns:a16="http://schemas.microsoft.com/office/drawing/2014/main" id="{24972351-28E5-6DE4-799F-7EE396EE71B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210FCC6-F9DF-A6A1-0A6F-74987DD0B9A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43347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Review:</a:t>
            </a:r>
            <a:r>
              <a:rPr lang="en-GB" sz="1200" kern="1200" dirty="0">
                <a:solidFill>
                  <a:schemeClr val="tx1"/>
                </a:solidFill>
                <a:effectLst/>
                <a:latin typeface="+mn-lt"/>
                <a:ea typeface="+mn-ea"/>
                <a:cs typeface="+mn-cs"/>
              </a:rPr>
              <a:t> Quickly recap the main points of the lesson, about extremism.</a:t>
            </a:r>
          </a:p>
          <a:p>
            <a:pPr lvl="0"/>
            <a:endParaRPr lang="en-GB" sz="1200" kern="1200" dirty="0">
              <a:solidFill>
                <a:schemeClr val="tx1"/>
              </a:solidFill>
              <a:effectLst/>
              <a:latin typeface="+mn-lt"/>
              <a:ea typeface="+mn-ea"/>
              <a:cs typeface="+mn-cs"/>
            </a:endParaRPr>
          </a:p>
          <a:p>
            <a:r>
              <a:rPr lang="en-US" dirty="0"/>
              <a:t>Please ask students to reflect on what</a:t>
            </a:r>
            <a:r>
              <a:rPr lang="en-US" b="1" dirty="0"/>
              <a:t> attributes </a:t>
            </a:r>
            <a:r>
              <a:rPr lang="en-US" dirty="0"/>
              <a:t>(e.g. honesty, integrity, courage, humility, generosity, self-worth, kindness, trustworthiness </a:t>
            </a:r>
            <a:r>
              <a:rPr lang="en-US" dirty="0" err="1"/>
              <a:t>etc</a:t>
            </a:r>
            <a:r>
              <a:rPr lang="en-US" dirty="0"/>
              <a:t>) they have used during this lesson, </a:t>
            </a:r>
          </a:p>
          <a:p>
            <a:endParaRPr lang="en-US" dirty="0"/>
          </a:p>
          <a:p>
            <a:r>
              <a:rPr lang="en-US" dirty="0"/>
              <a:t>What </a:t>
            </a:r>
            <a:r>
              <a:rPr lang="en-US" b="1" dirty="0"/>
              <a:t>skills</a:t>
            </a:r>
            <a:r>
              <a:rPr lang="en-US" dirty="0"/>
              <a:t> (e.g. </a:t>
            </a:r>
            <a:r>
              <a:rPr lang="en-GB" sz="1200" dirty="0">
                <a:solidFill>
                  <a:srgbClr val="0070C0"/>
                </a:solidFill>
                <a:latin typeface="Calibri" panose="020F0502020204030204" pitchFamily="34" charset="0"/>
                <a:cs typeface="Calibri" panose="020F0502020204030204" pitchFamily="34" charset="0"/>
              </a:rPr>
              <a:t>Oracy, Empathy, Compassion, Presentation, Assertiveness, Active listening, Interpersonal skills, Positive peer pressure , Resist unwelcome pressure, Distinguish between fact &amp; opinion) etc </a:t>
            </a:r>
          </a:p>
          <a:p>
            <a:endParaRPr lang="en-GB" sz="1200" dirty="0">
              <a:solidFill>
                <a:srgbClr val="0070C0"/>
              </a:solidFill>
              <a:latin typeface="Calibri" panose="020F0502020204030204" pitchFamily="34" charset="0"/>
              <a:cs typeface="Calibri" panose="020F0502020204030204" pitchFamily="34" charset="0"/>
            </a:endParaRPr>
          </a:p>
          <a:p>
            <a:r>
              <a:rPr lang="en-GB" sz="1200" dirty="0">
                <a:solidFill>
                  <a:srgbClr val="0070C0"/>
                </a:solidFill>
                <a:latin typeface="Calibri" panose="020F0502020204030204" pitchFamily="34" charset="0"/>
                <a:cs typeface="Calibri" panose="020F0502020204030204" pitchFamily="34" charset="0"/>
              </a:rPr>
              <a:t>What knowledge have they used or acquired during this lesson?</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27</a:t>
            </a:fld>
            <a:endParaRPr lang="cs-CZ"/>
          </a:p>
        </p:txBody>
      </p:sp>
    </p:spTree>
    <p:extLst>
      <p:ext uri="{BB962C8B-B14F-4D97-AF65-F5344CB8AC3E}">
        <p14:creationId xmlns:p14="http://schemas.microsoft.com/office/powerpoint/2010/main" val="1340304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ensure that this slide is on display as students come into the room</a:t>
            </a:r>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1878518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briefly explain the purpose of this lesson</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228998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endParaRPr lang="en-US"/>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endParaRPr lang="en-US"/>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ensure that students are clear about the purpose of this lesson</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49522-37EC-4293-4965-B5E0F4A1EF4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C28E2F-746E-99C9-36F3-3071EC8E3E2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26D13E0-78DC-6AFE-5B56-A9DCD1CC03C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BD8E3BC-C06B-4FAA-85FE-EC5515CB131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45707AA-32B8-1C29-5B61-DBA96DB1750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print sufficient copies of this slide so that students can have one each and then give them a few minutes to reflect on the answers. If you don’t wish to print, ensure that students are able to write down their answers on a sheet of paper or in a notebook.</a:t>
            </a:r>
          </a:p>
          <a:p>
            <a:endParaRPr lang="en-US" dirty="0"/>
          </a:p>
          <a:p>
            <a:r>
              <a:rPr lang="en-US" dirty="0"/>
              <a:t>Please do not ‘teach’ the correct answers to this baseline assessment, we will revisit this towards the end of the lesson (slide 26)</a:t>
            </a:r>
          </a:p>
          <a:p>
            <a:endParaRPr lang="en-US" dirty="0"/>
          </a:p>
          <a:p>
            <a:r>
              <a:rPr lang="en-US" dirty="0"/>
              <a:t>Rather than making this feel like a test, you may prefer to invite students to complete the answers to this quiz as you progress through the lesson.</a:t>
            </a:r>
          </a:p>
        </p:txBody>
      </p:sp>
      <p:sp>
        <p:nvSpPr>
          <p:cNvPr id="6" name="Footer Placeholder 5">
            <a:extLst>
              <a:ext uri="{FF2B5EF4-FFF2-40B4-BE49-F238E27FC236}">
                <a16:creationId xmlns:a16="http://schemas.microsoft.com/office/drawing/2014/main" id="{8760F372-00EF-0751-F7ED-DFBF5ABAA2F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C760214-4A07-9D3E-D999-787DA0C21E1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82401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teach the definition of ‘extremism’ – and students may wish to fill in their copy of slide 7 as you move through the lesson.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59D23-B43C-19D2-A10F-1994B55EE06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160804-64C7-3510-D678-AB6B1875553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DBFC96B-1762-E7D4-122B-B699C96A245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120EDBD-203A-C282-3A1E-97CAA5A64F7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E1C83FA-0A2A-34C7-A3DA-E6F3E4780DC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teach this definition of </a:t>
            </a:r>
            <a:r>
              <a:rPr lang="en-US" dirty="0" err="1"/>
              <a:t>radicalisation</a:t>
            </a:r>
            <a:endParaRPr lang="en-US" dirty="0"/>
          </a:p>
        </p:txBody>
      </p:sp>
      <p:sp>
        <p:nvSpPr>
          <p:cNvPr id="6" name="Footer Placeholder 5">
            <a:extLst>
              <a:ext uri="{FF2B5EF4-FFF2-40B4-BE49-F238E27FC236}">
                <a16:creationId xmlns:a16="http://schemas.microsoft.com/office/drawing/2014/main" id="{307F1BBA-0EC7-2BF2-3918-D587F73F63D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936A108-1637-E124-01C9-AAC23832958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40967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hyperlink" Target="https://www.youtube.com/watch?v=DSayniuCn_E" TargetMode="Externa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8.xml.rels><?xml version="1.0" encoding="UTF-8" standalone="yes"?>
<Relationships xmlns="http://schemas.openxmlformats.org/package/2006/relationships"><Relationship Id="rId8" Type="http://schemas.openxmlformats.org/officeDocument/2006/relationships/hyperlink" Target="tel:111" TargetMode="External"/><Relationship Id="rId3" Type="http://schemas.openxmlformats.org/officeDocument/2006/relationships/image" Target="../media/image11.svg"/><Relationship Id="rId7" Type="http://schemas.openxmlformats.org/officeDocument/2006/relationships/hyperlink" Target="tel:+44800-068-4141" TargetMode="External"/><Relationship Id="rId12" Type="http://schemas.openxmlformats.org/officeDocument/2006/relationships/hyperlink" Target="tel:999"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s://www.papyrus-uk.org/papyrus-hopeline247/" TargetMode="External"/><Relationship Id="rId11" Type="http://schemas.openxmlformats.org/officeDocument/2006/relationships/hyperlink" Target="tel:+44800-1111" TargetMode="External"/><Relationship Id="rId5" Type="http://schemas.openxmlformats.org/officeDocument/2006/relationships/hyperlink" Target="https://giveusashout.org/get-help/" TargetMode="External"/><Relationship Id="rId10" Type="http://schemas.openxmlformats.org/officeDocument/2006/relationships/hyperlink" Target="https://www.childline.org.uk/get-support/1-2-1-counsellor-chat/" TargetMode="External"/><Relationship Id="rId4" Type="http://schemas.openxmlformats.org/officeDocument/2006/relationships/hyperlink" Target="sms:85258&amp;?body=SHOUT" TargetMode="External"/><Relationship Id="rId9" Type="http://schemas.openxmlformats.org/officeDocument/2006/relationships/hyperlink" Target="https://www.childline.org.uk/get-support/contacting-childlin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838200" y="1257300"/>
            <a:ext cx="16687800" cy="9736640"/>
          </a:xfrm>
          <a:prstGeom prst="rect">
            <a:avLst/>
          </a:prstGeom>
        </p:spPr>
        <p:txBody>
          <a:bodyPr wrap="square" lIns="0" tIns="0" rIns="0" bIns="0" rtlCol="0" anchor="t">
            <a:spAutoFit/>
          </a:bodyPr>
          <a:lstStyle/>
          <a:p>
            <a:pPr algn="just">
              <a:lnSpc>
                <a:spcPts val="5087"/>
              </a:lnSpc>
            </a:pPr>
            <a:r>
              <a:rPr lang="en-US" sz="2800" spc="-141" dirty="0">
                <a:solidFill>
                  <a:srgbClr val="000000"/>
                </a:solidFill>
                <a:latin typeface="Glacial Indifference" panose="020B0604020202020204" charset="0"/>
                <a:ea typeface="Glacial Indifference"/>
                <a:cs typeface="Glacial Indifference"/>
                <a:sym typeface="Glacial Indifference"/>
              </a:rPr>
              <a:t>This lesson aims to help students understand the distinctions between protest and extremism and how students can connect to promote community safety, especially if they are worried about the behaviour of other people.</a:t>
            </a:r>
          </a:p>
          <a:p>
            <a:pPr algn="just">
              <a:lnSpc>
                <a:spcPts val="5087"/>
              </a:lnSpc>
            </a:pPr>
            <a:endParaRPr lang="en-US" sz="2800" spc="-141" dirty="0">
              <a:solidFill>
                <a:srgbClr val="000000"/>
              </a:solidFill>
              <a:latin typeface="Glacial Indifference" panose="020B0604020202020204" charset="0"/>
              <a:ea typeface="Glacial Indifference"/>
              <a:cs typeface="Glacial Indifference"/>
              <a:sym typeface="Glacial Indifference"/>
            </a:endParaRPr>
          </a:p>
          <a:p>
            <a:pPr algn="just">
              <a:lnSpc>
                <a:spcPts val="5087"/>
              </a:lnSpc>
            </a:pPr>
            <a:r>
              <a:rPr lang="en-GB" sz="2800" dirty="0">
                <a:latin typeface="Glacial Indifference" panose="020B0604020202020204" charset="0"/>
              </a:rPr>
              <a:t>Extremism is when a person or group actively </a:t>
            </a:r>
            <a:r>
              <a:rPr lang="en-GB" sz="2800" b="1" dirty="0">
                <a:latin typeface="Glacial Indifference" panose="020B0604020202020204" charset="0"/>
              </a:rPr>
              <a:t>opposes fundamental values</a:t>
            </a:r>
            <a:r>
              <a:rPr lang="en-GB" sz="2800" dirty="0">
                <a:latin typeface="Glacial Indifference" panose="020B0604020202020204" charset="0"/>
              </a:rPr>
              <a:t> like democracy, the rule of law, individual liberty, and respect for different faiths and beliefs. This includes calling for </a:t>
            </a:r>
            <a:r>
              <a:rPr lang="en-GB" sz="2800" b="1" dirty="0">
                <a:latin typeface="Glacial Indifference" panose="020B0604020202020204" charset="0"/>
              </a:rPr>
              <a:t>violence</a:t>
            </a:r>
            <a:r>
              <a:rPr lang="en-GB" sz="2800" dirty="0">
                <a:latin typeface="Glacial Indifference" panose="020B0604020202020204" charset="0"/>
              </a:rPr>
              <a:t> or trying to create serious </a:t>
            </a:r>
            <a:r>
              <a:rPr lang="en-GB" sz="2800" b="1" dirty="0">
                <a:latin typeface="Glacial Indifference" panose="020B0604020202020204" charset="0"/>
              </a:rPr>
              <a:t>hatred</a:t>
            </a:r>
            <a:r>
              <a:rPr lang="en-GB" sz="2800" dirty="0">
                <a:latin typeface="Glacial Indifference" panose="020B0604020202020204" charset="0"/>
              </a:rPr>
              <a:t> between groups. It's about ideas that go against the basic principles of UK society.</a:t>
            </a:r>
          </a:p>
          <a:p>
            <a:pPr algn="just">
              <a:lnSpc>
                <a:spcPts val="5087"/>
              </a:lnSpc>
            </a:pPr>
            <a:endParaRPr lang="en-US" sz="2800" spc="-141" dirty="0">
              <a:solidFill>
                <a:srgbClr val="000000"/>
              </a:solidFill>
              <a:latin typeface="Glacial Indifference" panose="020B0604020202020204" charset="0"/>
              <a:ea typeface="Glacial Indifference"/>
              <a:cs typeface="Glacial Indifference"/>
              <a:sym typeface="Glacial Indifference"/>
            </a:endParaRPr>
          </a:p>
          <a:p>
            <a:pPr algn="just">
              <a:lnSpc>
                <a:spcPts val="5087"/>
              </a:lnSpc>
            </a:pPr>
            <a:r>
              <a:rPr lang="en-US" sz="2800" spc="-141" dirty="0">
                <a:solidFill>
                  <a:srgbClr val="000000"/>
                </a:solidFill>
                <a:latin typeface="Glacial Indifference" panose="020B0604020202020204" charset="0"/>
                <a:ea typeface="Glacial Indifference"/>
                <a:cs typeface="Glacial Indifference"/>
                <a:sym typeface="Glacial Indifference"/>
              </a:rPr>
              <a:t>Please refresh your knowledge of your school’s reporting procedures, and if necessary, speak to your Designated Safeguarding Lead (DSL) about how the school supports students who make a report.</a:t>
            </a:r>
          </a:p>
          <a:p>
            <a:pPr algn="just">
              <a:lnSpc>
                <a:spcPts val="5087"/>
              </a:lnSpc>
            </a:pPr>
            <a:endParaRPr lang="en-US" sz="2800" spc="-141" dirty="0">
              <a:solidFill>
                <a:srgbClr val="000000"/>
              </a:solidFill>
              <a:latin typeface="Glacial Indifference" panose="020B0604020202020204" charset="0"/>
              <a:ea typeface="Glacial Indifference"/>
              <a:cs typeface="Glacial Indifference"/>
              <a:sym typeface="Glacial Indifference"/>
            </a:endParaRPr>
          </a:p>
          <a:p>
            <a:pPr algn="just">
              <a:lnSpc>
                <a:spcPts val="5087"/>
              </a:lnSpc>
            </a:pPr>
            <a:r>
              <a:rPr lang="en-US" sz="2800" spc="-141" dirty="0">
                <a:solidFill>
                  <a:srgbClr val="000000"/>
                </a:solidFill>
                <a:highlight>
                  <a:srgbClr val="FFFF00"/>
                </a:highlight>
                <a:latin typeface="Glacial Indifference" panose="020B0604020202020204" charset="0"/>
                <a:ea typeface="Glacial Indifference"/>
                <a:cs typeface="Glacial Indifference"/>
                <a:sym typeface="Glacial Indifference"/>
              </a:rPr>
              <a:t>Please print sufficient copies of  slide 8 so that every student can have one to complete. </a:t>
            </a:r>
          </a:p>
          <a:p>
            <a:pPr algn="just">
              <a:lnSpc>
                <a:spcPts val="5087"/>
              </a:lnSpc>
            </a:pPr>
            <a:endParaRPr lang="en-US" sz="2800" spc="-141" dirty="0">
              <a:solidFill>
                <a:srgbClr val="000000"/>
              </a:solidFill>
              <a:latin typeface="Glacial Indifference" panose="020B0604020202020204" charset="0"/>
              <a:ea typeface="Glacial Indifference"/>
              <a:cs typeface="Glacial Indifference"/>
              <a:sym typeface="Glacial Indifference"/>
            </a:endParaRPr>
          </a:p>
          <a:p>
            <a:pPr algn="just">
              <a:lnSpc>
                <a:spcPts val="5087"/>
              </a:lnSpc>
            </a:pPr>
            <a:endParaRPr lang="en-US" sz="2800" spc="-141" dirty="0">
              <a:solidFill>
                <a:srgbClr val="000000"/>
              </a:solidFill>
              <a:latin typeface="Glacial Indifference" panose="020B0604020202020204" charset="0"/>
              <a:ea typeface="Glacial Indifference"/>
              <a:cs typeface="Glacial Indifference"/>
              <a:sym typeface="Glacial Indifference"/>
            </a:endParaRPr>
          </a:p>
          <a:p>
            <a:pPr algn="just">
              <a:lnSpc>
                <a:spcPts val="5087"/>
              </a:lnSpc>
            </a:pPr>
            <a:endParaRPr lang="en-US" sz="2800" spc="-141" dirty="0">
              <a:solidFill>
                <a:srgbClr val="000000"/>
              </a:solidFill>
              <a:latin typeface="Glacial Indifference" panose="020B0604020202020204" charset="0"/>
              <a:ea typeface="Glacial Indifference"/>
              <a:cs typeface="Glacial Indifference"/>
              <a:sym typeface="Glacial Indifference"/>
            </a:endParaRPr>
          </a:p>
          <a:p>
            <a:pPr algn="just">
              <a:lnSpc>
                <a:spcPts val="5087"/>
              </a:lnSpc>
            </a:pPr>
            <a:endParaRPr lang="en-US" sz="2800" spc="-141" dirty="0">
              <a:solidFill>
                <a:srgbClr val="000000"/>
              </a:solidFill>
              <a:latin typeface="Glacial Indifference" panose="020B0604020202020204" charset="0"/>
              <a:ea typeface="Glacial Indifference"/>
              <a:cs typeface="Glacial Indifference"/>
              <a:sym typeface="Glacial Indifference"/>
            </a:endParaRPr>
          </a:p>
        </p:txBody>
      </p:sp>
      <p:sp>
        <p:nvSpPr>
          <p:cNvPr id="6" name="TextBox 6"/>
          <p:cNvSpPr txBox="1"/>
          <p:nvPr/>
        </p:nvSpPr>
        <p:spPr>
          <a:xfrm>
            <a:off x="0" y="549785"/>
            <a:ext cx="5562600" cy="859915"/>
          </a:xfrm>
          <a:prstGeom prst="rect">
            <a:avLst/>
          </a:prstGeom>
        </p:spPr>
        <p:txBody>
          <a:bodyPr wrap="square" lIns="0" tIns="0" rIns="0" bIns="0" rtlCol="0" anchor="t">
            <a:spAutoFit/>
          </a:bodyPr>
          <a:lstStyle/>
          <a:p>
            <a:pPr algn="ctr">
              <a:lnSpc>
                <a:spcPts val="6534"/>
              </a:lnSpc>
            </a:pPr>
            <a:r>
              <a:rPr lang="en-US" sz="5400" dirty="0">
                <a:solidFill>
                  <a:srgbClr val="000000"/>
                </a:solidFill>
                <a:latin typeface="Bobby Jones Soft"/>
                <a:ea typeface="Bobby Jones Soft"/>
                <a:cs typeface="Bobby Jones Soft"/>
                <a:sym typeface="Bobby Jones Soft"/>
              </a:rPr>
              <a:t>TEACHER SLIDE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55398F43-443A-8C8C-305C-7905C3187BB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99C432E-C065-990D-01BF-B7C99C0E9C79}"/>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B55ED6EF-C27F-8689-9DFE-C7AE4DB17E03}"/>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A27A8803-1010-D4EA-72FF-F9F07D556D6D}"/>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7" name="TextBox 7">
            <a:extLst>
              <a:ext uri="{FF2B5EF4-FFF2-40B4-BE49-F238E27FC236}">
                <a16:creationId xmlns:a16="http://schemas.microsoft.com/office/drawing/2014/main" id="{F8FFACB5-75C0-FF52-CE42-D0B2C6858FB6}"/>
              </a:ext>
            </a:extLst>
          </p:cNvPr>
          <p:cNvSpPr txBox="1"/>
          <p:nvPr/>
        </p:nvSpPr>
        <p:spPr>
          <a:xfrm>
            <a:off x="-157188" y="839902"/>
            <a:ext cx="11980458" cy="898964"/>
          </a:xfrm>
          <a:prstGeom prst="rect">
            <a:avLst/>
          </a:prstGeom>
        </p:spPr>
        <p:txBody>
          <a:bodyPr wrap="square" lIns="0" tIns="0" rIns="0" bIns="0" rtlCol="0" anchor="t">
            <a:spAutoFit/>
          </a:bodyPr>
          <a:lstStyle/>
          <a:p>
            <a:pPr algn="ctr">
              <a:lnSpc>
                <a:spcPts val="6819"/>
              </a:lnSpc>
            </a:pPr>
            <a:r>
              <a:rPr lang="en-US" sz="6494" dirty="0">
                <a:solidFill>
                  <a:srgbClr val="000000"/>
                </a:solidFill>
                <a:latin typeface="Bobby Jones Soft"/>
                <a:ea typeface="Bobby Jones Soft"/>
                <a:cs typeface="Bobby Jones Soft"/>
                <a:sym typeface="Bobby Jones Soft"/>
              </a:rPr>
              <a:t>What is ‘legitimate protest’?</a:t>
            </a:r>
          </a:p>
        </p:txBody>
      </p:sp>
      <p:sp>
        <p:nvSpPr>
          <p:cNvPr id="5" name="TextBox 4">
            <a:extLst>
              <a:ext uri="{FF2B5EF4-FFF2-40B4-BE49-F238E27FC236}">
                <a16:creationId xmlns:a16="http://schemas.microsoft.com/office/drawing/2014/main" id="{887719D5-B46E-2A78-45BD-9DFD7D68105C}"/>
              </a:ext>
            </a:extLst>
          </p:cNvPr>
          <p:cNvSpPr txBox="1"/>
          <p:nvPr/>
        </p:nvSpPr>
        <p:spPr>
          <a:xfrm>
            <a:off x="1104900" y="2400300"/>
            <a:ext cx="16547426" cy="830997"/>
          </a:xfrm>
          <a:prstGeom prst="rect">
            <a:avLst/>
          </a:prstGeom>
          <a:noFill/>
        </p:spPr>
        <p:txBody>
          <a:bodyPr wrap="square" rtlCol="0">
            <a:spAutoFit/>
          </a:bodyPr>
          <a:lstStyle/>
          <a:p>
            <a:pPr>
              <a:spcAft>
                <a:spcPts val="1800"/>
              </a:spcAft>
            </a:pPr>
            <a:r>
              <a:rPr lang="en-GB" sz="4800" b="1" dirty="0">
                <a:solidFill>
                  <a:srgbClr val="000000"/>
                </a:solidFill>
                <a:latin typeface="Glacial Indifference"/>
              </a:rPr>
              <a:t>Legitimate: </a:t>
            </a:r>
          </a:p>
        </p:txBody>
      </p:sp>
      <p:sp>
        <p:nvSpPr>
          <p:cNvPr id="6" name="TextBox 5">
            <a:extLst>
              <a:ext uri="{FF2B5EF4-FFF2-40B4-BE49-F238E27FC236}">
                <a16:creationId xmlns:a16="http://schemas.microsoft.com/office/drawing/2014/main" id="{C217C37D-EE45-2E74-4629-DAB305C49983}"/>
              </a:ext>
            </a:extLst>
          </p:cNvPr>
          <p:cNvSpPr txBox="1"/>
          <p:nvPr/>
        </p:nvSpPr>
        <p:spPr>
          <a:xfrm>
            <a:off x="1104900" y="5571130"/>
            <a:ext cx="16869771" cy="3323987"/>
          </a:xfrm>
          <a:prstGeom prst="rect">
            <a:avLst/>
          </a:prstGeom>
          <a:noFill/>
        </p:spPr>
        <p:txBody>
          <a:bodyPr wrap="square" rtlCol="0">
            <a:spAutoFit/>
          </a:bodyPr>
          <a:lstStyle/>
          <a:p>
            <a:r>
              <a:rPr lang="en-GB" sz="4800" b="1" dirty="0">
                <a:solidFill>
                  <a:srgbClr val="000000"/>
                </a:solidFill>
                <a:latin typeface="Glacial Indifference"/>
              </a:rPr>
              <a:t>Types of protest can include:</a:t>
            </a:r>
          </a:p>
          <a:p>
            <a:pPr marL="198000" indent="-198000">
              <a:buFont typeface="Arial" panose="020B0604020202020204" pitchFamily="34" charset="0"/>
              <a:buChar char="•"/>
            </a:pPr>
            <a:r>
              <a:rPr lang="en-GB" sz="4800" dirty="0">
                <a:solidFill>
                  <a:srgbClr val="000000"/>
                </a:solidFill>
                <a:latin typeface="Glacial Indifference"/>
              </a:rPr>
              <a:t> a planned march or demonstration with police permission</a:t>
            </a:r>
          </a:p>
          <a:p>
            <a:pPr marL="198000" indent="-198000">
              <a:buFont typeface="Arial" panose="020B0604020202020204" pitchFamily="34" charset="0"/>
              <a:buChar char="•"/>
            </a:pPr>
            <a:r>
              <a:rPr lang="en-GB" sz="4800" dirty="0">
                <a:solidFill>
                  <a:srgbClr val="000000"/>
                </a:solidFill>
                <a:latin typeface="Glacial Indifference"/>
              </a:rPr>
              <a:t> a strike organised through balloting (vote of) members</a:t>
            </a:r>
          </a:p>
          <a:p>
            <a:pPr marL="198000" indent="-198000">
              <a:buFont typeface="Arial" panose="020B0604020202020204" pitchFamily="34" charset="0"/>
              <a:buChar char="•"/>
            </a:pPr>
            <a:r>
              <a:rPr lang="en-GB" sz="4800" dirty="0">
                <a:solidFill>
                  <a:srgbClr val="000000"/>
                </a:solidFill>
                <a:latin typeface="Glacial Indifference"/>
              </a:rPr>
              <a:t> a boycott (choosing not to use a service or product)</a:t>
            </a:r>
          </a:p>
          <a:p>
            <a:endParaRPr lang="en-GB" dirty="0"/>
          </a:p>
        </p:txBody>
      </p:sp>
      <p:sp>
        <p:nvSpPr>
          <p:cNvPr id="8" name="TextBox 7">
            <a:extLst>
              <a:ext uri="{FF2B5EF4-FFF2-40B4-BE49-F238E27FC236}">
                <a16:creationId xmlns:a16="http://schemas.microsoft.com/office/drawing/2014/main" id="{4C0B450A-A3D6-4270-0E9E-E16F90B95C46}"/>
              </a:ext>
            </a:extLst>
          </p:cNvPr>
          <p:cNvSpPr txBox="1"/>
          <p:nvPr/>
        </p:nvSpPr>
        <p:spPr>
          <a:xfrm>
            <a:off x="4471464" y="2422576"/>
            <a:ext cx="12490030" cy="1107996"/>
          </a:xfrm>
          <a:prstGeom prst="rect">
            <a:avLst/>
          </a:prstGeom>
          <a:noFill/>
        </p:spPr>
        <p:txBody>
          <a:bodyPr wrap="square" rtlCol="0">
            <a:spAutoFit/>
          </a:bodyPr>
          <a:lstStyle/>
          <a:p>
            <a:r>
              <a:rPr lang="en-GB" sz="4800" dirty="0">
                <a:solidFill>
                  <a:srgbClr val="000000"/>
                </a:solidFill>
                <a:latin typeface="Glacial Indifference"/>
              </a:rPr>
              <a:t>Allowed by law; reasonable and acceptable.</a:t>
            </a:r>
          </a:p>
          <a:p>
            <a:endParaRPr lang="en-GB" dirty="0"/>
          </a:p>
        </p:txBody>
      </p:sp>
      <p:sp>
        <p:nvSpPr>
          <p:cNvPr id="10" name="TextBox 9">
            <a:extLst>
              <a:ext uri="{FF2B5EF4-FFF2-40B4-BE49-F238E27FC236}">
                <a16:creationId xmlns:a16="http://schemas.microsoft.com/office/drawing/2014/main" id="{377ED33C-25E8-0E4A-D4E9-3C26CFD0A41B}"/>
              </a:ext>
            </a:extLst>
          </p:cNvPr>
          <p:cNvSpPr txBox="1"/>
          <p:nvPr/>
        </p:nvSpPr>
        <p:spPr>
          <a:xfrm>
            <a:off x="3713058" y="3616383"/>
            <a:ext cx="13411200" cy="1569660"/>
          </a:xfrm>
          <a:prstGeom prst="rect">
            <a:avLst/>
          </a:prstGeom>
          <a:noFill/>
        </p:spPr>
        <p:txBody>
          <a:bodyPr wrap="square">
            <a:spAutoFit/>
          </a:bodyPr>
          <a:lstStyle/>
          <a:p>
            <a:r>
              <a:rPr lang="en-GB" sz="4800" dirty="0">
                <a:solidFill>
                  <a:srgbClr val="000000"/>
                </a:solidFill>
                <a:latin typeface="Glacial Indifference"/>
              </a:rPr>
              <a:t>A strong complaint expressing disagreement, disapproval, or opposition.</a:t>
            </a:r>
          </a:p>
        </p:txBody>
      </p:sp>
      <p:sp>
        <p:nvSpPr>
          <p:cNvPr id="12" name="TextBox 11">
            <a:extLst>
              <a:ext uri="{FF2B5EF4-FFF2-40B4-BE49-F238E27FC236}">
                <a16:creationId xmlns:a16="http://schemas.microsoft.com/office/drawing/2014/main" id="{4DB896E4-442E-AA2F-62C1-107888F90D37}"/>
              </a:ext>
            </a:extLst>
          </p:cNvPr>
          <p:cNvSpPr txBox="1"/>
          <p:nvPr/>
        </p:nvSpPr>
        <p:spPr>
          <a:xfrm>
            <a:off x="1104900" y="3590832"/>
            <a:ext cx="2609596" cy="830997"/>
          </a:xfrm>
          <a:prstGeom prst="rect">
            <a:avLst/>
          </a:prstGeom>
          <a:noFill/>
        </p:spPr>
        <p:txBody>
          <a:bodyPr wrap="square">
            <a:spAutoFit/>
          </a:bodyPr>
          <a:lstStyle/>
          <a:p>
            <a:r>
              <a:rPr lang="en-GB" sz="4800" b="1" dirty="0">
                <a:solidFill>
                  <a:srgbClr val="000000"/>
                </a:solidFill>
                <a:latin typeface="Glacial Indifference"/>
              </a:rPr>
              <a:t>Protest:</a:t>
            </a:r>
            <a:r>
              <a:rPr lang="en-GB" sz="4800" dirty="0">
                <a:solidFill>
                  <a:srgbClr val="000000"/>
                </a:solidFill>
                <a:latin typeface="Glacial Indifference"/>
              </a:rPr>
              <a:t> </a:t>
            </a:r>
            <a:endParaRPr lang="en-GB" sz="4800" dirty="0"/>
          </a:p>
        </p:txBody>
      </p:sp>
    </p:spTree>
    <p:extLst>
      <p:ext uri="{BB962C8B-B14F-4D97-AF65-F5344CB8AC3E}">
        <p14:creationId xmlns:p14="http://schemas.microsoft.com/office/powerpoint/2010/main" val="103940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F8C86FDE-DF5F-F859-D77E-77073AFF523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EA9A403-FAFD-3E79-402F-ADEBAFF83E10}"/>
              </a:ext>
            </a:extLst>
          </p:cNvPr>
          <p:cNvGrpSpPr/>
          <p:nvPr/>
        </p:nvGrpSpPr>
        <p:grpSpPr>
          <a:xfrm>
            <a:off x="635674" y="800100"/>
            <a:ext cx="17016652" cy="9186533"/>
            <a:chOff x="0" y="0"/>
            <a:chExt cx="6253988" cy="3376250"/>
          </a:xfrm>
        </p:grpSpPr>
        <p:sp>
          <p:nvSpPr>
            <p:cNvPr id="3" name="Freeform 3">
              <a:extLst>
                <a:ext uri="{FF2B5EF4-FFF2-40B4-BE49-F238E27FC236}">
                  <a16:creationId xmlns:a16="http://schemas.microsoft.com/office/drawing/2014/main" id="{4A515FE6-2F3B-C024-4008-F5615FEE79C8}"/>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0C845564-00D0-FEDD-9B90-8D0000B7AD4E}"/>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7" name="TextBox 7">
            <a:extLst>
              <a:ext uri="{FF2B5EF4-FFF2-40B4-BE49-F238E27FC236}">
                <a16:creationId xmlns:a16="http://schemas.microsoft.com/office/drawing/2014/main" id="{D6A86B5F-83E0-018F-17F4-CD5564D968BE}"/>
              </a:ext>
            </a:extLst>
          </p:cNvPr>
          <p:cNvSpPr txBox="1"/>
          <p:nvPr/>
        </p:nvSpPr>
        <p:spPr>
          <a:xfrm>
            <a:off x="476250" y="1805806"/>
            <a:ext cx="16725900" cy="898964"/>
          </a:xfrm>
          <a:prstGeom prst="rect">
            <a:avLst/>
          </a:prstGeom>
        </p:spPr>
        <p:txBody>
          <a:bodyPr wrap="square" lIns="0" tIns="0" rIns="0" bIns="0" rtlCol="0" anchor="t">
            <a:spAutoFit/>
          </a:bodyPr>
          <a:lstStyle/>
          <a:p>
            <a:pPr algn="ctr">
              <a:lnSpc>
                <a:spcPts val="6819"/>
              </a:lnSpc>
            </a:pPr>
            <a:r>
              <a:rPr lang="en-US" sz="6494" dirty="0">
                <a:solidFill>
                  <a:srgbClr val="000000"/>
                </a:solidFill>
                <a:latin typeface="Bobby Jones Soft"/>
                <a:ea typeface="Bobby Jones Soft"/>
                <a:cs typeface="Bobby Jones Soft"/>
                <a:sym typeface="Bobby Jones Soft"/>
              </a:rPr>
              <a:t>Legitimate protest or extremist?</a:t>
            </a:r>
          </a:p>
        </p:txBody>
      </p:sp>
      <p:sp>
        <p:nvSpPr>
          <p:cNvPr id="11" name="Rounded Rectangle 10">
            <a:extLst>
              <a:ext uri="{FF2B5EF4-FFF2-40B4-BE49-F238E27FC236}">
                <a16:creationId xmlns:a16="http://schemas.microsoft.com/office/drawing/2014/main" id="{B7CD92FD-0AFC-DFFB-C6DE-FCAA1041E03F}"/>
              </a:ext>
            </a:extLst>
          </p:cNvPr>
          <p:cNvSpPr/>
          <p:nvPr/>
        </p:nvSpPr>
        <p:spPr>
          <a:xfrm>
            <a:off x="1128965" y="3382714"/>
            <a:ext cx="4876800" cy="1405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62CE8B9-3469-B27D-A575-BDBBA1F83B71}"/>
              </a:ext>
            </a:extLst>
          </p:cNvPr>
          <p:cNvSpPr txBox="1"/>
          <p:nvPr/>
        </p:nvSpPr>
        <p:spPr>
          <a:xfrm>
            <a:off x="1384611" y="3427607"/>
            <a:ext cx="4495800" cy="1323439"/>
          </a:xfrm>
          <a:prstGeom prst="rect">
            <a:avLst/>
          </a:prstGeom>
          <a:noFill/>
        </p:spPr>
        <p:txBody>
          <a:bodyPr wrap="square" rtlCol="0">
            <a:spAutoFit/>
          </a:bodyPr>
          <a:lstStyle/>
          <a:p>
            <a:r>
              <a:rPr lang="en-GB" sz="4000" spc="-158" dirty="0">
                <a:solidFill>
                  <a:schemeClr val="bg1"/>
                </a:solidFill>
                <a:latin typeface="Glacial Indifference"/>
              </a:rPr>
              <a:t>Physically assaulting a university teacher</a:t>
            </a:r>
          </a:p>
        </p:txBody>
      </p:sp>
      <p:sp>
        <p:nvSpPr>
          <p:cNvPr id="14" name="Rounded Rectangle 13">
            <a:extLst>
              <a:ext uri="{FF2B5EF4-FFF2-40B4-BE49-F238E27FC236}">
                <a16:creationId xmlns:a16="http://schemas.microsoft.com/office/drawing/2014/main" id="{9D62B2F4-5969-2DB5-0519-F866799DC0A5}"/>
              </a:ext>
            </a:extLst>
          </p:cNvPr>
          <p:cNvSpPr/>
          <p:nvPr/>
        </p:nvSpPr>
        <p:spPr>
          <a:xfrm>
            <a:off x="6701233" y="3398402"/>
            <a:ext cx="4876800" cy="1405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185D9D2-C595-A260-671A-0D4E8E4BE327}"/>
              </a:ext>
            </a:extLst>
          </p:cNvPr>
          <p:cNvSpPr txBox="1"/>
          <p:nvPr/>
        </p:nvSpPr>
        <p:spPr>
          <a:xfrm>
            <a:off x="6891733" y="3423839"/>
            <a:ext cx="4309667" cy="1323439"/>
          </a:xfrm>
          <a:prstGeom prst="rect">
            <a:avLst/>
          </a:prstGeom>
          <a:noFill/>
        </p:spPr>
        <p:txBody>
          <a:bodyPr wrap="square" rtlCol="0">
            <a:spAutoFit/>
          </a:bodyPr>
          <a:lstStyle/>
          <a:p>
            <a:r>
              <a:rPr lang="en-GB" sz="4000" spc="-158" dirty="0">
                <a:solidFill>
                  <a:schemeClr val="bg1"/>
                </a:solidFill>
                <a:latin typeface="Glacial Indifference"/>
              </a:rPr>
              <a:t>Chaining yourself to a tree in the park</a:t>
            </a:r>
          </a:p>
        </p:txBody>
      </p:sp>
      <p:sp>
        <p:nvSpPr>
          <p:cNvPr id="16" name="Rounded Rectangle 15">
            <a:extLst>
              <a:ext uri="{FF2B5EF4-FFF2-40B4-BE49-F238E27FC236}">
                <a16:creationId xmlns:a16="http://schemas.microsoft.com/office/drawing/2014/main" id="{7994D38F-CEBE-B824-8020-C8FCFB6FB008}"/>
              </a:ext>
            </a:extLst>
          </p:cNvPr>
          <p:cNvSpPr/>
          <p:nvPr/>
        </p:nvSpPr>
        <p:spPr>
          <a:xfrm>
            <a:off x="12282236" y="3382715"/>
            <a:ext cx="4876800" cy="1405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BAF0004-E79D-B0E4-7A17-B39285C6A8DB}"/>
              </a:ext>
            </a:extLst>
          </p:cNvPr>
          <p:cNvSpPr txBox="1"/>
          <p:nvPr/>
        </p:nvSpPr>
        <p:spPr>
          <a:xfrm>
            <a:off x="12448672" y="3423839"/>
            <a:ext cx="4010528" cy="1323439"/>
          </a:xfrm>
          <a:prstGeom prst="rect">
            <a:avLst/>
          </a:prstGeom>
          <a:noFill/>
        </p:spPr>
        <p:txBody>
          <a:bodyPr wrap="square" rtlCol="0">
            <a:spAutoFit/>
          </a:bodyPr>
          <a:lstStyle/>
          <a:p>
            <a:r>
              <a:rPr lang="en-GB" sz="4000" spc="-158" dirty="0">
                <a:solidFill>
                  <a:schemeClr val="bg1"/>
                </a:solidFill>
                <a:latin typeface="Glacial Indifference"/>
              </a:rPr>
              <a:t>Setting fire to a religious building</a:t>
            </a:r>
          </a:p>
        </p:txBody>
      </p:sp>
      <p:sp>
        <p:nvSpPr>
          <p:cNvPr id="18" name="Rounded Rectangle 17">
            <a:extLst>
              <a:ext uri="{FF2B5EF4-FFF2-40B4-BE49-F238E27FC236}">
                <a16:creationId xmlns:a16="http://schemas.microsoft.com/office/drawing/2014/main" id="{0211BACE-AED5-0B22-6164-A5E022A2C82A}"/>
              </a:ext>
            </a:extLst>
          </p:cNvPr>
          <p:cNvSpPr/>
          <p:nvPr/>
        </p:nvSpPr>
        <p:spPr>
          <a:xfrm>
            <a:off x="1104900" y="5146522"/>
            <a:ext cx="4876800" cy="1405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9" name="TextBox 18">
            <a:extLst>
              <a:ext uri="{FF2B5EF4-FFF2-40B4-BE49-F238E27FC236}">
                <a16:creationId xmlns:a16="http://schemas.microsoft.com/office/drawing/2014/main" id="{0A8AC9B1-9E56-0382-46DD-0382058441D0}"/>
              </a:ext>
            </a:extLst>
          </p:cNvPr>
          <p:cNvSpPr txBox="1"/>
          <p:nvPr/>
        </p:nvSpPr>
        <p:spPr>
          <a:xfrm>
            <a:off x="1285467" y="5162166"/>
            <a:ext cx="4696233" cy="1323439"/>
          </a:xfrm>
          <a:prstGeom prst="rect">
            <a:avLst/>
          </a:prstGeom>
          <a:noFill/>
        </p:spPr>
        <p:txBody>
          <a:bodyPr wrap="square" rtlCol="0">
            <a:spAutoFit/>
          </a:bodyPr>
          <a:lstStyle/>
          <a:p>
            <a:r>
              <a:rPr lang="en-GB" sz="4000" spc="-158" dirty="0">
                <a:solidFill>
                  <a:schemeClr val="bg1"/>
                </a:solidFill>
                <a:latin typeface="Glacial Indifference"/>
              </a:rPr>
              <a:t>Singing songs outside a government building      </a:t>
            </a:r>
          </a:p>
        </p:txBody>
      </p:sp>
      <p:sp>
        <p:nvSpPr>
          <p:cNvPr id="20" name="Rounded Rectangle 19">
            <a:extLst>
              <a:ext uri="{FF2B5EF4-FFF2-40B4-BE49-F238E27FC236}">
                <a16:creationId xmlns:a16="http://schemas.microsoft.com/office/drawing/2014/main" id="{1441273B-2AB4-B5B9-8449-65C5AC2CEAD4}"/>
              </a:ext>
            </a:extLst>
          </p:cNvPr>
          <p:cNvSpPr/>
          <p:nvPr/>
        </p:nvSpPr>
        <p:spPr>
          <a:xfrm>
            <a:off x="6701233" y="5162166"/>
            <a:ext cx="4876800" cy="1405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1" name="Rounded Rectangle 20">
            <a:extLst>
              <a:ext uri="{FF2B5EF4-FFF2-40B4-BE49-F238E27FC236}">
                <a16:creationId xmlns:a16="http://schemas.microsoft.com/office/drawing/2014/main" id="{610DEBD0-397C-7C49-8E90-7585FA127BEB}"/>
              </a:ext>
            </a:extLst>
          </p:cNvPr>
          <p:cNvSpPr/>
          <p:nvPr/>
        </p:nvSpPr>
        <p:spPr>
          <a:xfrm>
            <a:off x="12282236" y="5162166"/>
            <a:ext cx="4876800" cy="1405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2" name="Rounded Rectangle 21">
            <a:extLst>
              <a:ext uri="{FF2B5EF4-FFF2-40B4-BE49-F238E27FC236}">
                <a16:creationId xmlns:a16="http://schemas.microsoft.com/office/drawing/2014/main" id="{49CCCBD1-BEDB-0926-AF58-9DA2430E0A6A}"/>
              </a:ext>
            </a:extLst>
          </p:cNvPr>
          <p:cNvSpPr/>
          <p:nvPr/>
        </p:nvSpPr>
        <p:spPr>
          <a:xfrm>
            <a:off x="1104900" y="6938212"/>
            <a:ext cx="4876800" cy="1405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3" name="Rounded Rectangle 22">
            <a:extLst>
              <a:ext uri="{FF2B5EF4-FFF2-40B4-BE49-F238E27FC236}">
                <a16:creationId xmlns:a16="http://schemas.microsoft.com/office/drawing/2014/main" id="{88264266-1ED7-A7BB-5EEB-47509022C889}"/>
              </a:ext>
            </a:extLst>
          </p:cNvPr>
          <p:cNvSpPr/>
          <p:nvPr/>
        </p:nvSpPr>
        <p:spPr>
          <a:xfrm>
            <a:off x="6701233" y="6959548"/>
            <a:ext cx="4876800" cy="1405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4" name="Rounded Rectangle 23">
            <a:extLst>
              <a:ext uri="{FF2B5EF4-FFF2-40B4-BE49-F238E27FC236}">
                <a16:creationId xmlns:a16="http://schemas.microsoft.com/office/drawing/2014/main" id="{D06FFADB-FC1C-0276-53A1-85AFB1A208B6}"/>
              </a:ext>
            </a:extLst>
          </p:cNvPr>
          <p:cNvSpPr/>
          <p:nvPr/>
        </p:nvSpPr>
        <p:spPr>
          <a:xfrm>
            <a:off x="12276992" y="6910330"/>
            <a:ext cx="4876800" cy="1405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5" name="Rounded Rectangle 24">
            <a:extLst>
              <a:ext uri="{FF2B5EF4-FFF2-40B4-BE49-F238E27FC236}">
                <a16:creationId xmlns:a16="http://schemas.microsoft.com/office/drawing/2014/main" id="{B9D82D5D-7C66-1023-7AEC-48CBFB362158}"/>
              </a:ext>
            </a:extLst>
          </p:cNvPr>
          <p:cNvSpPr/>
          <p:nvPr/>
        </p:nvSpPr>
        <p:spPr>
          <a:xfrm>
            <a:off x="3962400" y="8473090"/>
            <a:ext cx="4876800" cy="1405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7" name="TextBox 26">
            <a:extLst>
              <a:ext uri="{FF2B5EF4-FFF2-40B4-BE49-F238E27FC236}">
                <a16:creationId xmlns:a16="http://schemas.microsoft.com/office/drawing/2014/main" id="{58B8AD32-24A8-30BB-9B6E-5940BE0A1AC6}"/>
              </a:ext>
            </a:extLst>
          </p:cNvPr>
          <p:cNvSpPr txBox="1"/>
          <p:nvPr/>
        </p:nvSpPr>
        <p:spPr>
          <a:xfrm>
            <a:off x="6701233" y="5179232"/>
            <a:ext cx="4995467" cy="1323439"/>
          </a:xfrm>
          <a:prstGeom prst="rect">
            <a:avLst/>
          </a:prstGeom>
          <a:noFill/>
        </p:spPr>
        <p:txBody>
          <a:bodyPr wrap="square" rtlCol="0">
            <a:spAutoFit/>
          </a:bodyPr>
          <a:lstStyle/>
          <a:p>
            <a:r>
              <a:rPr lang="en-GB" sz="4000" spc="-158" dirty="0">
                <a:solidFill>
                  <a:schemeClr val="bg1"/>
                </a:solidFill>
                <a:latin typeface="Glacial Indifference"/>
              </a:rPr>
              <a:t>A candle-lit vigil outside a religious building</a:t>
            </a:r>
          </a:p>
        </p:txBody>
      </p:sp>
      <p:sp>
        <p:nvSpPr>
          <p:cNvPr id="29" name="TextBox 28">
            <a:extLst>
              <a:ext uri="{FF2B5EF4-FFF2-40B4-BE49-F238E27FC236}">
                <a16:creationId xmlns:a16="http://schemas.microsoft.com/office/drawing/2014/main" id="{6F7452FC-C25F-2160-6956-72E931792207}"/>
              </a:ext>
            </a:extLst>
          </p:cNvPr>
          <p:cNvSpPr txBox="1"/>
          <p:nvPr/>
        </p:nvSpPr>
        <p:spPr>
          <a:xfrm>
            <a:off x="12282236" y="5203290"/>
            <a:ext cx="4720297" cy="1323439"/>
          </a:xfrm>
          <a:prstGeom prst="rect">
            <a:avLst/>
          </a:prstGeom>
          <a:noFill/>
        </p:spPr>
        <p:txBody>
          <a:bodyPr wrap="square" rtlCol="0">
            <a:spAutoFit/>
          </a:bodyPr>
          <a:lstStyle/>
          <a:p>
            <a:r>
              <a:rPr lang="en-GB" sz="4000" spc="-158" dirty="0">
                <a:solidFill>
                  <a:schemeClr val="bg1"/>
                </a:solidFill>
                <a:latin typeface="Glacial Indifference"/>
              </a:rPr>
              <a:t>Glueing your hands to a gas pipeline</a:t>
            </a:r>
          </a:p>
        </p:txBody>
      </p:sp>
      <p:sp>
        <p:nvSpPr>
          <p:cNvPr id="30" name="TextBox 29">
            <a:extLst>
              <a:ext uri="{FF2B5EF4-FFF2-40B4-BE49-F238E27FC236}">
                <a16:creationId xmlns:a16="http://schemas.microsoft.com/office/drawing/2014/main" id="{902293C1-5232-16EE-EFC4-D35902901348}"/>
              </a:ext>
            </a:extLst>
          </p:cNvPr>
          <p:cNvSpPr txBox="1"/>
          <p:nvPr/>
        </p:nvSpPr>
        <p:spPr>
          <a:xfrm>
            <a:off x="1244911" y="6910330"/>
            <a:ext cx="4470090" cy="1323439"/>
          </a:xfrm>
          <a:prstGeom prst="rect">
            <a:avLst/>
          </a:prstGeom>
          <a:noFill/>
        </p:spPr>
        <p:txBody>
          <a:bodyPr wrap="square" rtlCol="0">
            <a:spAutoFit/>
          </a:bodyPr>
          <a:lstStyle/>
          <a:p>
            <a:r>
              <a:rPr lang="en-GB" sz="4000" spc="-158" dirty="0">
                <a:solidFill>
                  <a:schemeClr val="bg1"/>
                </a:solidFill>
                <a:latin typeface="Glacial Indifference"/>
              </a:rPr>
              <a:t>Slashing the tyres of a delivery lorry</a:t>
            </a:r>
          </a:p>
        </p:txBody>
      </p:sp>
      <p:sp>
        <p:nvSpPr>
          <p:cNvPr id="31" name="TextBox 30">
            <a:extLst>
              <a:ext uri="{FF2B5EF4-FFF2-40B4-BE49-F238E27FC236}">
                <a16:creationId xmlns:a16="http://schemas.microsoft.com/office/drawing/2014/main" id="{83071CB4-15EB-09E5-2624-A4040A4BAF5F}"/>
              </a:ext>
            </a:extLst>
          </p:cNvPr>
          <p:cNvSpPr txBox="1"/>
          <p:nvPr/>
        </p:nvSpPr>
        <p:spPr>
          <a:xfrm>
            <a:off x="6642618" y="6931033"/>
            <a:ext cx="4995467" cy="1323439"/>
          </a:xfrm>
          <a:prstGeom prst="rect">
            <a:avLst/>
          </a:prstGeom>
          <a:noFill/>
        </p:spPr>
        <p:txBody>
          <a:bodyPr wrap="square" rtlCol="0">
            <a:spAutoFit/>
          </a:bodyPr>
          <a:lstStyle/>
          <a:p>
            <a:r>
              <a:rPr lang="en-GB" sz="4000" spc="-158" dirty="0">
                <a:solidFill>
                  <a:schemeClr val="bg1"/>
                </a:solidFill>
                <a:latin typeface="Glacial Indifference"/>
              </a:rPr>
              <a:t>Organising a noisy boycott outside a shop</a:t>
            </a:r>
          </a:p>
        </p:txBody>
      </p:sp>
      <p:sp>
        <p:nvSpPr>
          <p:cNvPr id="32" name="TextBox 31">
            <a:extLst>
              <a:ext uri="{FF2B5EF4-FFF2-40B4-BE49-F238E27FC236}">
                <a16:creationId xmlns:a16="http://schemas.microsoft.com/office/drawing/2014/main" id="{7E73EDF7-D232-AB9D-24BC-5AF5218EEB4A}"/>
              </a:ext>
            </a:extLst>
          </p:cNvPr>
          <p:cNvSpPr txBox="1"/>
          <p:nvPr/>
        </p:nvSpPr>
        <p:spPr>
          <a:xfrm>
            <a:off x="12275795" y="6910330"/>
            <a:ext cx="4995467" cy="1323439"/>
          </a:xfrm>
          <a:prstGeom prst="rect">
            <a:avLst/>
          </a:prstGeom>
          <a:noFill/>
        </p:spPr>
        <p:txBody>
          <a:bodyPr wrap="square" rtlCol="0">
            <a:spAutoFit/>
          </a:bodyPr>
          <a:lstStyle/>
          <a:p>
            <a:r>
              <a:rPr lang="en-GB" sz="4000" spc="-158" dirty="0">
                <a:solidFill>
                  <a:schemeClr val="bg1"/>
                </a:solidFill>
                <a:latin typeface="Glacial Indifference"/>
              </a:rPr>
              <a:t>Staging a peaceful walk out during lectures</a:t>
            </a:r>
          </a:p>
        </p:txBody>
      </p:sp>
      <p:sp>
        <p:nvSpPr>
          <p:cNvPr id="33" name="TextBox 32">
            <a:extLst>
              <a:ext uri="{FF2B5EF4-FFF2-40B4-BE49-F238E27FC236}">
                <a16:creationId xmlns:a16="http://schemas.microsoft.com/office/drawing/2014/main" id="{F12BDE77-A645-73C7-5211-6A99EC22E191}"/>
              </a:ext>
            </a:extLst>
          </p:cNvPr>
          <p:cNvSpPr txBox="1"/>
          <p:nvPr/>
        </p:nvSpPr>
        <p:spPr>
          <a:xfrm>
            <a:off x="3979266" y="8488138"/>
            <a:ext cx="4995467" cy="1323439"/>
          </a:xfrm>
          <a:prstGeom prst="rect">
            <a:avLst/>
          </a:prstGeom>
          <a:noFill/>
        </p:spPr>
        <p:txBody>
          <a:bodyPr wrap="square" rtlCol="0">
            <a:spAutoFit/>
          </a:bodyPr>
          <a:lstStyle/>
          <a:p>
            <a:r>
              <a:rPr lang="en-GB" sz="4000" spc="-158" dirty="0">
                <a:solidFill>
                  <a:schemeClr val="bg1"/>
                </a:solidFill>
                <a:latin typeface="Glacial Indifference"/>
              </a:rPr>
              <a:t>Attacking a government building with weapons</a:t>
            </a:r>
          </a:p>
        </p:txBody>
      </p:sp>
      <p:sp>
        <p:nvSpPr>
          <p:cNvPr id="35" name="TextBox 34">
            <a:extLst>
              <a:ext uri="{FF2B5EF4-FFF2-40B4-BE49-F238E27FC236}">
                <a16:creationId xmlns:a16="http://schemas.microsoft.com/office/drawing/2014/main" id="{CBF58445-C1C8-48EA-9382-C33E75A8E0C6}"/>
              </a:ext>
            </a:extLst>
          </p:cNvPr>
          <p:cNvSpPr txBox="1"/>
          <p:nvPr/>
        </p:nvSpPr>
        <p:spPr>
          <a:xfrm>
            <a:off x="9313269" y="8488138"/>
            <a:ext cx="7689264" cy="1323439"/>
          </a:xfrm>
          <a:prstGeom prst="rect">
            <a:avLst/>
          </a:prstGeom>
          <a:noFill/>
        </p:spPr>
        <p:txBody>
          <a:bodyPr wrap="square" rtlCol="0">
            <a:spAutoFit/>
          </a:bodyPr>
          <a:lstStyle/>
          <a:p>
            <a:r>
              <a:rPr lang="en-GB" sz="4000" dirty="0">
                <a:highlight>
                  <a:srgbClr val="FFFF00"/>
                </a:highlight>
                <a:latin typeface="Glacial Indifference" panose="020B0604020202020204" charset="0"/>
              </a:rPr>
              <a:t>Are there any circumstances when extremist action can be justified?</a:t>
            </a:r>
          </a:p>
        </p:txBody>
      </p:sp>
    </p:spTree>
    <p:extLst>
      <p:ext uri="{BB962C8B-B14F-4D97-AF65-F5344CB8AC3E}">
        <p14:creationId xmlns:p14="http://schemas.microsoft.com/office/powerpoint/2010/main" val="397529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animBg="1"/>
      <p:bldP spid="15" grpId="0"/>
      <p:bldP spid="16" grpId="0" animBg="1"/>
      <p:bldP spid="17" grpId="0"/>
      <p:bldP spid="18" grpId="0" animBg="1"/>
      <p:bldP spid="19" grpId="0"/>
      <p:bldP spid="20" grpId="0" animBg="1"/>
      <p:bldP spid="21" grpId="0" animBg="1"/>
      <p:bldP spid="22" grpId="0" animBg="1"/>
      <p:bldP spid="23" grpId="0" animBg="1"/>
      <p:bldP spid="24" grpId="0" animBg="1"/>
      <p:bldP spid="25" grpId="0" animBg="1"/>
      <p:bldP spid="27" grpId="0"/>
      <p:bldP spid="29" grpId="0"/>
      <p:bldP spid="30" grpId="0"/>
      <p:bldP spid="31" grpId="0"/>
      <p:bldP spid="32" grpId="0"/>
      <p:bldP spid="33"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AA796078-F493-039F-4692-80A868FEDBF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47DE866-0686-D19B-F5CF-CB5925D1AFF2}"/>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1295C654-77E3-C564-A2EF-DCE0F61D686B}"/>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6F3697B6-F942-2CE6-FD51-6F1F58943D0F}"/>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7" name="TextBox 7">
            <a:extLst>
              <a:ext uri="{FF2B5EF4-FFF2-40B4-BE49-F238E27FC236}">
                <a16:creationId xmlns:a16="http://schemas.microsoft.com/office/drawing/2014/main" id="{29E1F2DF-32C6-4AA6-3194-08F373DEA5DB}"/>
              </a:ext>
            </a:extLst>
          </p:cNvPr>
          <p:cNvSpPr txBox="1"/>
          <p:nvPr/>
        </p:nvSpPr>
        <p:spPr>
          <a:xfrm>
            <a:off x="1387642" y="963698"/>
            <a:ext cx="14097000" cy="898964"/>
          </a:xfrm>
          <a:prstGeom prst="rect">
            <a:avLst/>
          </a:prstGeom>
        </p:spPr>
        <p:txBody>
          <a:bodyPr wrap="square" lIns="0" tIns="0" rIns="0" bIns="0" rtlCol="0" anchor="t">
            <a:spAutoFit/>
          </a:bodyPr>
          <a:lstStyle/>
          <a:p>
            <a:pPr>
              <a:lnSpc>
                <a:spcPts val="6819"/>
              </a:lnSpc>
            </a:pPr>
            <a:r>
              <a:rPr lang="en-US" sz="6494" dirty="0">
                <a:solidFill>
                  <a:srgbClr val="000000"/>
                </a:solidFill>
                <a:latin typeface="Bobby Jones Soft"/>
                <a:ea typeface="Bobby Jones Soft"/>
                <a:cs typeface="Bobby Jones Soft"/>
                <a:sym typeface="Bobby Jones Soft"/>
              </a:rPr>
              <a:t>4 Scenarios </a:t>
            </a:r>
          </a:p>
        </p:txBody>
      </p:sp>
      <p:sp>
        <p:nvSpPr>
          <p:cNvPr id="6" name="TextBox 5">
            <a:extLst>
              <a:ext uri="{FF2B5EF4-FFF2-40B4-BE49-F238E27FC236}">
                <a16:creationId xmlns:a16="http://schemas.microsoft.com/office/drawing/2014/main" id="{13E9588A-017E-26EA-E322-23B31AA36149}"/>
              </a:ext>
            </a:extLst>
          </p:cNvPr>
          <p:cNvSpPr txBox="1"/>
          <p:nvPr/>
        </p:nvSpPr>
        <p:spPr>
          <a:xfrm>
            <a:off x="1387642" y="1926376"/>
            <a:ext cx="15757358" cy="4093428"/>
          </a:xfrm>
          <a:prstGeom prst="rect">
            <a:avLst/>
          </a:prstGeom>
          <a:noFill/>
        </p:spPr>
        <p:txBody>
          <a:bodyPr wrap="square">
            <a:spAutoFit/>
          </a:bodyPr>
          <a:lstStyle/>
          <a:p>
            <a:pPr>
              <a:spcAft>
                <a:spcPts val="1800"/>
              </a:spcAft>
            </a:pPr>
            <a:r>
              <a:rPr lang="en-GB" sz="4000" dirty="0">
                <a:solidFill>
                  <a:srgbClr val="000000"/>
                </a:solidFill>
                <a:latin typeface="Glacial Indifference"/>
              </a:rPr>
              <a:t>Please work in small groups to discuss one of the following 4 scenarios:</a:t>
            </a:r>
          </a:p>
          <a:p>
            <a:pPr marL="742950" indent="-742950">
              <a:spcAft>
                <a:spcPts val="1800"/>
              </a:spcAft>
              <a:buFont typeface="+mj-lt"/>
              <a:buAutoNum type="arabicPeriod"/>
            </a:pPr>
            <a:r>
              <a:rPr lang="en-GB" sz="4000" dirty="0">
                <a:solidFill>
                  <a:srgbClr val="000000"/>
                </a:solidFill>
                <a:latin typeface="Glacial Indifference"/>
              </a:rPr>
              <a:t>Environmental activism</a:t>
            </a:r>
          </a:p>
          <a:p>
            <a:pPr marL="742950" indent="-742950">
              <a:spcAft>
                <a:spcPts val="1800"/>
              </a:spcAft>
              <a:buFont typeface="+mj-lt"/>
              <a:buAutoNum type="arabicPeriod"/>
            </a:pPr>
            <a:r>
              <a:rPr lang="en-GB" sz="4000" dirty="0">
                <a:solidFill>
                  <a:srgbClr val="000000"/>
                </a:solidFill>
                <a:latin typeface="Glacial Indifference"/>
              </a:rPr>
              <a:t>Anti-government extremism</a:t>
            </a:r>
          </a:p>
          <a:p>
            <a:pPr marL="742950" indent="-742950">
              <a:spcAft>
                <a:spcPts val="1800"/>
              </a:spcAft>
              <a:buFont typeface="+mj-lt"/>
              <a:buAutoNum type="arabicPeriod"/>
            </a:pPr>
            <a:r>
              <a:rPr lang="en-GB" sz="4000" dirty="0">
                <a:solidFill>
                  <a:srgbClr val="000000"/>
                </a:solidFill>
                <a:latin typeface="Glacial Indifference"/>
              </a:rPr>
              <a:t>Community extremism</a:t>
            </a:r>
          </a:p>
          <a:p>
            <a:pPr marL="742950" indent="-742950">
              <a:spcAft>
                <a:spcPts val="1800"/>
              </a:spcAft>
              <a:buFont typeface="+mj-lt"/>
              <a:buAutoNum type="arabicPeriod"/>
            </a:pPr>
            <a:r>
              <a:rPr lang="en-GB" sz="4000" dirty="0">
                <a:solidFill>
                  <a:srgbClr val="000000"/>
                </a:solidFill>
                <a:latin typeface="Glacial Indifference"/>
              </a:rPr>
              <a:t>University extremism</a:t>
            </a:r>
          </a:p>
        </p:txBody>
      </p:sp>
    </p:spTree>
    <p:extLst>
      <p:ext uri="{BB962C8B-B14F-4D97-AF65-F5344CB8AC3E}">
        <p14:creationId xmlns:p14="http://schemas.microsoft.com/office/powerpoint/2010/main" val="193154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92C08660-87F0-4519-67AF-2C956788BEC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C00E64B-861B-30DF-6E94-319C42D451A4}"/>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52DCAF36-E50E-E383-A5D0-D278F66D5EA6}"/>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B718D5BB-C919-8DFA-2BD5-744A13203745}"/>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7" name="TextBox 7">
            <a:extLst>
              <a:ext uri="{FF2B5EF4-FFF2-40B4-BE49-F238E27FC236}">
                <a16:creationId xmlns:a16="http://schemas.microsoft.com/office/drawing/2014/main" id="{C1E44980-9A38-DA79-A742-4DE6F325C945}"/>
              </a:ext>
            </a:extLst>
          </p:cNvPr>
          <p:cNvSpPr txBox="1"/>
          <p:nvPr/>
        </p:nvSpPr>
        <p:spPr>
          <a:xfrm>
            <a:off x="1387642" y="963698"/>
            <a:ext cx="14097000" cy="898964"/>
          </a:xfrm>
          <a:prstGeom prst="rect">
            <a:avLst/>
          </a:prstGeom>
        </p:spPr>
        <p:txBody>
          <a:bodyPr wrap="square" lIns="0" tIns="0" rIns="0" bIns="0" rtlCol="0" anchor="t">
            <a:spAutoFit/>
          </a:bodyPr>
          <a:lstStyle/>
          <a:p>
            <a:pPr>
              <a:lnSpc>
                <a:spcPts val="6819"/>
              </a:lnSpc>
            </a:pPr>
            <a:r>
              <a:rPr lang="en-US" sz="6494" dirty="0">
                <a:solidFill>
                  <a:srgbClr val="000000"/>
                </a:solidFill>
                <a:latin typeface="Bobby Jones Soft"/>
                <a:ea typeface="Bobby Jones Soft"/>
                <a:cs typeface="Bobby Jones Soft"/>
                <a:sym typeface="Bobby Jones Soft"/>
              </a:rPr>
              <a:t>Scenario 1: Environmental activism</a:t>
            </a:r>
          </a:p>
        </p:txBody>
      </p:sp>
      <p:sp>
        <p:nvSpPr>
          <p:cNvPr id="6" name="TextBox 5">
            <a:extLst>
              <a:ext uri="{FF2B5EF4-FFF2-40B4-BE49-F238E27FC236}">
                <a16:creationId xmlns:a16="http://schemas.microsoft.com/office/drawing/2014/main" id="{7BA8F47C-84A9-0760-D7A0-9DA6F782E4E0}"/>
              </a:ext>
            </a:extLst>
          </p:cNvPr>
          <p:cNvSpPr txBox="1"/>
          <p:nvPr/>
        </p:nvSpPr>
        <p:spPr>
          <a:xfrm>
            <a:off x="1387642" y="1926376"/>
            <a:ext cx="15512716" cy="6093976"/>
          </a:xfrm>
          <a:prstGeom prst="rect">
            <a:avLst/>
          </a:prstGeom>
          <a:noFill/>
        </p:spPr>
        <p:txBody>
          <a:bodyPr wrap="square">
            <a:spAutoFit/>
          </a:bodyPr>
          <a:lstStyle/>
          <a:p>
            <a:pPr>
              <a:spcAft>
                <a:spcPts val="1800"/>
              </a:spcAft>
            </a:pPr>
            <a:r>
              <a:rPr lang="en-GB" sz="4000" dirty="0">
                <a:solidFill>
                  <a:srgbClr val="000000"/>
                </a:solidFill>
                <a:latin typeface="Glacial Indifference"/>
              </a:rPr>
              <a:t>A group of climate activists are frustrated by policy stagnation, so they plan and execute an act of sabotage against a fossil fuel company's critical infrastructure. </a:t>
            </a:r>
          </a:p>
          <a:p>
            <a:pPr>
              <a:spcAft>
                <a:spcPts val="1800"/>
              </a:spcAft>
            </a:pPr>
            <a:r>
              <a:rPr lang="en-GB" sz="4000" dirty="0">
                <a:solidFill>
                  <a:srgbClr val="000000"/>
                </a:solidFill>
                <a:latin typeface="Glacial Indifference"/>
              </a:rPr>
              <a:t>They use specialised equipment to disable a major pipeline in a remote location, causing a temporary shutdown of operations and millions of pounds in damages. </a:t>
            </a:r>
          </a:p>
          <a:p>
            <a:r>
              <a:rPr lang="en-GB" sz="4000" dirty="0">
                <a:solidFill>
                  <a:srgbClr val="000000"/>
                </a:solidFill>
                <a:latin typeface="Glacial Indifference"/>
              </a:rPr>
              <a:t>They release a statement claiming this economic disruption is necessary to force immediate government action on climate change, but their actions risk environmental damage and could injure workers</a:t>
            </a:r>
            <a:r>
              <a:rPr lang="en-GB" sz="4000" dirty="0"/>
              <a:t>.</a:t>
            </a:r>
          </a:p>
        </p:txBody>
      </p:sp>
      <p:sp>
        <p:nvSpPr>
          <p:cNvPr id="8" name="TextBox 7">
            <a:extLst>
              <a:ext uri="{FF2B5EF4-FFF2-40B4-BE49-F238E27FC236}">
                <a16:creationId xmlns:a16="http://schemas.microsoft.com/office/drawing/2014/main" id="{F08F306A-79C5-DF7D-A6DC-677ACD318010}"/>
              </a:ext>
            </a:extLst>
          </p:cNvPr>
          <p:cNvSpPr txBox="1"/>
          <p:nvPr/>
        </p:nvSpPr>
        <p:spPr>
          <a:xfrm>
            <a:off x="6248400" y="8152796"/>
            <a:ext cx="10363200" cy="1569660"/>
          </a:xfrm>
          <a:prstGeom prst="rect">
            <a:avLst/>
          </a:prstGeom>
          <a:noFill/>
        </p:spPr>
        <p:txBody>
          <a:bodyPr wrap="square" rtlCol="0">
            <a:spAutoFit/>
          </a:bodyPr>
          <a:lstStyle/>
          <a:p>
            <a:pPr algn="r"/>
            <a:r>
              <a:rPr lang="en-GB" sz="3200" b="1" dirty="0">
                <a:highlight>
                  <a:srgbClr val="FFFF00"/>
                </a:highlight>
              </a:rPr>
              <a:t>What might be the impact on the fossil fuel company?</a:t>
            </a:r>
          </a:p>
          <a:p>
            <a:pPr algn="r"/>
            <a:r>
              <a:rPr lang="en-GB" sz="3200" b="1" dirty="0">
                <a:highlight>
                  <a:srgbClr val="FFFF00"/>
                </a:highlight>
              </a:rPr>
              <a:t>What other impact might this protest have?</a:t>
            </a:r>
          </a:p>
          <a:p>
            <a:pPr algn="r"/>
            <a:r>
              <a:rPr lang="en-GB" sz="3200" b="1" dirty="0">
                <a:highlight>
                  <a:srgbClr val="FFFF00"/>
                </a:highlight>
              </a:rPr>
              <a:t>How could they legitimately protest?</a:t>
            </a:r>
          </a:p>
        </p:txBody>
      </p:sp>
    </p:spTree>
    <p:extLst>
      <p:ext uri="{BB962C8B-B14F-4D97-AF65-F5344CB8AC3E}">
        <p14:creationId xmlns:p14="http://schemas.microsoft.com/office/powerpoint/2010/main" val="160465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B4DBE978-100D-5F09-F59E-B27F2212987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C853853-8475-2832-85B6-A0D4CC8F32CE}"/>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BFC964D5-6036-67E9-DDD1-75AC563EF84C}"/>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BFA53A99-CFC9-FBA0-C9D2-0BEB185C0431}"/>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7" name="TextBox 7">
            <a:extLst>
              <a:ext uri="{FF2B5EF4-FFF2-40B4-BE49-F238E27FC236}">
                <a16:creationId xmlns:a16="http://schemas.microsoft.com/office/drawing/2014/main" id="{BDD4F4A8-A5B2-7F83-1305-E44DC883C3E9}"/>
              </a:ext>
            </a:extLst>
          </p:cNvPr>
          <p:cNvSpPr txBox="1"/>
          <p:nvPr/>
        </p:nvSpPr>
        <p:spPr>
          <a:xfrm>
            <a:off x="1058271" y="1104900"/>
            <a:ext cx="16171458" cy="913187"/>
          </a:xfrm>
          <a:prstGeom prst="rect">
            <a:avLst/>
          </a:prstGeom>
        </p:spPr>
        <p:txBody>
          <a:bodyPr wrap="square" lIns="0" tIns="0" rIns="0" bIns="0" rtlCol="0" anchor="t">
            <a:spAutoFit/>
          </a:bodyPr>
          <a:lstStyle/>
          <a:p>
            <a:pPr>
              <a:lnSpc>
                <a:spcPts val="6819"/>
              </a:lnSpc>
            </a:pPr>
            <a:r>
              <a:rPr lang="en-US" sz="6494" dirty="0">
                <a:solidFill>
                  <a:srgbClr val="000000"/>
                </a:solidFill>
                <a:latin typeface="Bobby Jones Soft"/>
                <a:ea typeface="Bobby Jones Soft"/>
                <a:cs typeface="Bobby Jones Soft"/>
                <a:sym typeface="Bobby Jones Soft"/>
              </a:rPr>
              <a:t>SCENARIO 2: anti-government extremism</a:t>
            </a:r>
          </a:p>
        </p:txBody>
      </p:sp>
      <p:sp>
        <p:nvSpPr>
          <p:cNvPr id="6" name="TextBox 5">
            <a:extLst>
              <a:ext uri="{FF2B5EF4-FFF2-40B4-BE49-F238E27FC236}">
                <a16:creationId xmlns:a16="http://schemas.microsoft.com/office/drawing/2014/main" id="{9BEBA237-1361-4DC0-4D55-6DC46DDD7F87}"/>
              </a:ext>
            </a:extLst>
          </p:cNvPr>
          <p:cNvSpPr txBox="1"/>
          <p:nvPr/>
        </p:nvSpPr>
        <p:spPr>
          <a:xfrm>
            <a:off x="1138735" y="2508058"/>
            <a:ext cx="16010529" cy="5478423"/>
          </a:xfrm>
          <a:prstGeom prst="rect">
            <a:avLst/>
          </a:prstGeom>
          <a:noFill/>
        </p:spPr>
        <p:txBody>
          <a:bodyPr wrap="square">
            <a:spAutoFit/>
          </a:bodyPr>
          <a:lstStyle/>
          <a:p>
            <a:pPr>
              <a:spcAft>
                <a:spcPts val="1800"/>
              </a:spcAft>
            </a:pPr>
            <a:r>
              <a:rPr lang="en-GB" sz="4000" dirty="0">
                <a:solidFill>
                  <a:srgbClr val="000000"/>
                </a:solidFill>
                <a:latin typeface="Glacial Indifference"/>
              </a:rPr>
              <a:t>Following a controversial election, a group of angry citizens, believing the results were fixed, organises an armed paramilitary-style demonstration. </a:t>
            </a:r>
          </a:p>
          <a:p>
            <a:pPr>
              <a:spcAft>
                <a:spcPts val="1800"/>
              </a:spcAft>
            </a:pPr>
            <a:r>
              <a:rPr lang="en-GB" sz="4000" dirty="0">
                <a:solidFill>
                  <a:srgbClr val="000000"/>
                </a:solidFill>
                <a:latin typeface="Glacial Indifference"/>
              </a:rPr>
              <a:t>They gather near a government building carrying weapons, wearing tactical gear, and making explicit, credible threats of violence against elected officials and police if their demands for a recount are not met. </a:t>
            </a:r>
          </a:p>
          <a:p>
            <a:pPr>
              <a:spcAft>
                <a:spcPts val="1800"/>
              </a:spcAft>
            </a:pPr>
            <a:r>
              <a:rPr lang="en-GB" sz="4000" dirty="0">
                <a:solidFill>
                  <a:srgbClr val="000000"/>
                </a:solidFill>
                <a:latin typeface="Glacial Indifference"/>
              </a:rPr>
              <a:t>Their goal is to intimidate the government into reversing its official decisions.</a:t>
            </a:r>
          </a:p>
        </p:txBody>
      </p:sp>
      <p:sp>
        <p:nvSpPr>
          <p:cNvPr id="8" name="TextBox 7">
            <a:extLst>
              <a:ext uri="{FF2B5EF4-FFF2-40B4-BE49-F238E27FC236}">
                <a16:creationId xmlns:a16="http://schemas.microsoft.com/office/drawing/2014/main" id="{0CC38938-C41E-FD8B-685D-5EB25FEB9D81}"/>
              </a:ext>
            </a:extLst>
          </p:cNvPr>
          <p:cNvSpPr txBox="1"/>
          <p:nvPr/>
        </p:nvSpPr>
        <p:spPr>
          <a:xfrm>
            <a:off x="2819400" y="7963249"/>
            <a:ext cx="13868400" cy="1569660"/>
          </a:xfrm>
          <a:prstGeom prst="rect">
            <a:avLst/>
          </a:prstGeom>
          <a:noFill/>
        </p:spPr>
        <p:txBody>
          <a:bodyPr wrap="square" rtlCol="0">
            <a:spAutoFit/>
          </a:bodyPr>
          <a:lstStyle/>
          <a:p>
            <a:pPr algn="r"/>
            <a:r>
              <a:rPr lang="en-GB" sz="3200" b="1" dirty="0">
                <a:highlight>
                  <a:srgbClr val="FFFF00"/>
                </a:highlight>
              </a:rPr>
              <a:t>What might be the impact on the police and government workers?</a:t>
            </a:r>
          </a:p>
          <a:p>
            <a:pPr algn="r"/>
            <a:r>
              <a:rPr lang="en-GB" sz="3200" b="1" dirty="0">
                <a:highlight>
                  <a:srgbClr val="FFFF00"/>
                </a:highlight>
              </a:rPr>
              <a:t>What makes the government do as a result of this violence?</a:t>
            </a:r>
          </a:p>
          <a:p>
            <a:pPr algn="r"/>
            <a:r>
              <a:rPr lang="en-GB" sz="3200" b="1" dirty="0">
                <a:highlight>
                  <a:srgbClr val="FFFF00"/>
                </a:highlight>
              </a:rPr>
              <a:t>How could they legitimately protest?</a:t>
            </a:r>
          </a:p>
        </p:txBody>
      </p:sp>
    </p:spTree>
    <p:extLst>
      <p:ext uri="{BB962C8B-B14F-4D97-AF65-F5344CB8AC3E}">
        <p14:creationId xmlns:p14="http://schemas.microsoft.com/office/powerpoint/2010/main" val="3481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69697A18-486A-FF4C-996E-DB1CB7BAB4A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B0F76A5-75B8-DD4C-6363-E2C09F9769A8}"/>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E6C89AB3-A034-283F-6E06-EA2CCDA697F7}"/>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6FD691F7-FE21-F0AE-D331-C68397EFE2BA}"/>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7" name="TextBox 7">
            <a:extLst>
              <a:ext uri="{FF2B5EF4-FFF2-40B4-BE49-F238E27FC236}">
                <a16:creationId xmlns:a16="http://schemas.microsoft.com/office/drawing/2014/main" id="{DBA65896-FF1B-A76A-E2D4-FB4DCE3A11C2}"/>
              </a:ext>
            </a:extLst>
          </p:cNvPr>
          <p:cNvSpPr txBox="1"/>
          <p:nvPr/>
        </p:nvSpPr>
        <p:spPr>
          <a:xfrm>
            <a:off x="1363071" y="1028700"/>
            <a:ext cx="15561858" cy="913187"/>
          </a:xfrm>
          <a:prstGeom prst="rect">
            <a:avLst/>
          </a:prstGeom>
        </p:spPr>
        <p:txBody>
          <a:bodyPr wrap="square" lIns="0" tIns="0" rIns="0" bIns="0" rtlCol="0" anchor="t">
            <a:spAutoFit/>
          </a:bodyPr>
          <a:lstStyle/>
          <a:p>
            <a:pPr>
              <a:lnSpc>
                <a:spcPts val="6819"/>
              </a:lnSpc>
            </a:pPr>
            <a:r>
              <a:rPr lang="en-US" sz="6494" dirty="0">
                <a:solidFill>
                  <a:srgbClr val="000000"/>
                </a:solidFill>
                <a:latin typeface="Bobby Jones Soft"/>
                <a:ea typeface="Bobby Jones Soft"/>
                <a:cs typeface="Bobby Jones Soft"/>
                <a:sym typeface="Bobby Jones Soft"/>
              </a:rPr>
              <a:t>SCENARIO 3: Community extremism</a:t>
            </a:r>
          </a:p>
        </p:txBody>
      </p:sp>
      <p:sp>
        <p:nvSpPr>
          <p:cNvPr id="6" name="TextBox 5">
            <a:extLst>
              <a:ext uri="{FF2B5EF4-FFF2-40B4-BE49-F238E27FC236}">
                <a16:creationId xmlns:a16="http://schemas.microsoft.com/office/drawing/2014/main" id="{C6F7354E-B4E1-B1DD-34AE-9823E81B2932}"/>
              </a:ext>
            </a:extLst>
          </p:cNvPr>
          <p:cNvSpPr txBox="1"/>
          <p:nvPr/>
        </p:nvSpPr>
        <p:spPr>
          <a:xfrm>
            <a:off x="1363070" y="2398296"/>
            <a:ext cx="15781930" cy="4862870"/>
          </a:xfrm>
          <a:prstGeom prst="rect">
            <a:avLst/>
          </a:prstGeom>
          <a:noFill/>
        </p:spPr>
        <p:txBody>
          <a:bodyPr wrap="square">
            <a:spAutoFit/>
          </a:bodyPr>
          <a:lstStyle/>
          <a:p>
            <a:pPr>
              <a:spcAft>
                <a:spcPts val="1800"/>
              </a:spcAft>
            </a:pPr>
            <a:r>
              <a:rPr lang="en-GB" sz="4000" dirty="0">
                <a:solidFill>
                  <a:srgbClr val="000000"/>
                </a:solidFill>
                <a:latin typeface="Glacial Indifference"/>
              </a:rPr>
              <a:t>A local group, angry about a lack of affordable housing and a new development project, resorts to direct confrontation with construction workers. </a:t>
            </a:r>
          </a:p>
          <a:p>
            <a:pPr>
              <a:spcAft>
                <a:spcPts val="1800"/>
              </a:spcAft>
            </a:pPr>
            <a:r>
              <a:rPr lang="en-GB" sz="4000" dirty="0">
                <a:solidFill>
                  <a:srgbClr val="000000"/>
                </a:solidFill>
                <a:latin typeface="Glacial Indifference"/>
              </a:rPr>
              <a:t>Members secretly set fire to several pieces of heavy machinery at the construction site late at night, causing significant property damage and endangering anyone who might be near the site. </a:t>
            </a:r>
          </a:p>
          <a:p>
            <a:pPr>
              <a:spcAft>
                <a:spcPts val="1800"/>
              </a:spcAft>
            </a:pPr>
            <a:r>
              <a:rPr lang="en-GB" sz="4000" dirty="0">
                <a:solidFill>
                  <a:srgbClr val="000000"/>
                </a:solidFill>
                <a:latin typeface="Glacial Indifference"/>
              </a:rPr>
              <a:t>They spray-paint obscene messages describing the developer's greed.</a:t>
            </a:r>
          </a:p>
        </p:txBody>
      </p:sp>
      <p:sp>
        <p:nvSpPr>
          <p:cNvPr id="8" name="TextBox 7">
            <a:extLst>
              <a:ext uri="{FF2B5EF4-FFF2-40B4-BE49-F238E27FC236}">
                <a16:creationId xmlns:a16="http://schemas.microsoft.com/office/drawing/2014/main" id="{D07EA711-AF2E-A0ED-5064-1B2516D08C00}"/>
              </a:ext>
            </a:extLst>
          </p:cNvPr>
          <p:cNvSpPr txBox="1"/>
          <p:nvPr/>
        </p:nvSpPr>
        <p:spPr>
          <a:xfrm>
            <a:off x="4586869" y="7859897"/>
            <a:ext cx="12352928" cy="1569660"/>
          </a:xfrm>
          <a:prstGeom prst="rect">
            <a:avLst/>
          </a:prstGeom>
          <a:noFill/>
        </p:spPr>
        <p:txBody>
          <a:bodyPr wrap="square" rtlCol="0">
            <a:spAutoFit/>
          </a:bodyPr>
          <a:lstStyle/>
          <a:p>
            <a:pPr algn="r"/>
            <a:r>
              <a:rPr lang="en-GB" sz="3200" b="1" dirty="0">
                <a:highlight>
                  <a:srgbClr val="FFFF00"/>
                </a:highlight>
              </a:rPr>
              <a:t>What might be the impact on construction workers and local residents?</a:t>
            </a:r>
          </a:p>
          <a:p>
            <a:pPr algn="r"/>
            <a:r>
              <a:rPr lang="en-GB" sz="3200" b="1" dirty="0">
                <a:highlight>
                  <a:srgbClr val="FFFF00"/>
                </a:highlight>
              </a:rPr>
              <a:t>What other impacts might this protest have?</a:t>
            </a:r>
          </a:p>
          <a:p>
            <a:pPr algn="r"/>
            <a:r>
              <a:rPr lang="en-GB" sz="3200" b="1" dirty="0">
                <a:highlight>
                  <a:srgbClr val="FFFF00"/>
                </a:highlight>
              </a:rPr>
              <a:t>How could they legitimately protest?</a:t>
            </a:r>
          </a:p>
        </p:txBody>
      </p:sp>
    </p:spTree>
    <p:extLst>
      <p:ext uri="{BB962C8B-B14F-4D97-AF65-F5344CB8AC3E}">
        <p14:creationId xmlns:p14="http://schemas.microsoft.com/office/powerpoint/2010/main" val="405628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619E2DB5-FE74-9A90-E7E9-E4D4E95FBBB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795BCC9-1F04-59AA-7518-631953D04122}"/>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208FA7CF-8F6F-3B71-D09C-46AF09421605}"/>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1E603237-CB00-59E4-19B6-1296A684989C}"/>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7" name="TextBox 7">
            <a:extLst>
              <a:ext uri="{FF2B5EF4-FFF2-40B4-BE49-F238E27FC236}">
                <a16:creationId xmlns:a16="http://schemas.microsoft.com/office/drawing/2014/main" id="{8B60B5EE-DDB5-9AE6-7BB8-190C5F0530D6}"/>
              </a:ext>
            </a:extLst>
          </p:cNvPr>
          <p:cNvSpPr txBox="1"/>
          <p:nvPr/>
        </p:nvSpPr>
        <p:spPr>
          <a:xfrm>
            <a:off x="1439952" y="1181100"/>
            <a:ext cx="13723848" cy="898964"/>
          </a:xfrm>
          <a:prstGeom prst="rect">
            <a:avLst/>
          </a:prstGeom>
        </p:spPr>
        <p:txBody>
          <a:bodyPr wrap="square" lIns="0" tIns="0" rIns="0" bIns="0" rtlCol="0" anchor="t">
            <a:spAutoFit/>
          </a:bodyPr>
          <a:lstStyle/>
          <a:p>
            <a:pPr>
              <a:lnSpc>
                <a:spcPts val="6819"/>
              </a:lnSpc>
            </a:pPr>
            <a:r>
              <a:rPr lang="en-US" sz="6494" dirty="0">
                <a:solidFill>
                  <a:srgbClr val="000000"/>
                </a:solidFill>
                <a:latin typeface="Bobby Jones Soft"/>
                <a:ea typeface="Bobby Jones Soft"/>
                <a:cs typeface="Bobby Jones Soft"/>
                <a:sym typeface="Bobby Jones Soft"/>
              </a:rPr>
              <a:t>SCENARIO 4: University extremism</a:t>
            </a:r>
          </a:p>
        </p:txBody>
      </p:sp>
      <p:sp>
        <p:nvSpPr>
          <p:cNvPr id="6" name="TextBox 5">
            <a:extLst>
              <a:ext uri="{FF2B5EF4-FFF2-40B4-BE49-F238E27FC236}">
                <a16:creationId xmlns:a16="http://schemas.microsoft.com/office/drawing/2014/main" id="{39E64B87-DACD-1E3F-7E1A-1DEE173374F1}"/>
              </a:ext>
            </a:extLst>
          </p:cNvPr>
          <p:cNvSpPr txBox="1"/>
          <p:nvPr/>
        </p:nvSpPr>
        <p:spPr>
          <a:xfrm>
            <a:off x="1439952" y="2496620"/>
            <a:ext cx="15628848" cy="5478423"/>
          </a:xfrm>
          <a:prstGeom prst="rect">
            <a:avLst/>
          </a:prstGeom>
          <a:noFill/>
        </p:spPr>
        <p:txBody>
          <a:bodyPr wrap="square">
            <a:spAutoFit/>
          </a:bodyPr>
          <a:lstStyle/>
          <a:p>
            <a:pPr>
              <a:spcAft>
                <a:spcPts val="1800"/>
              </a:spcAft>
            </a:pPr>
            <a:r>
              <a:rPr lang="en-GB" sz="4000" dirty="0">
                <a:solidFill>
                  <a:srgbClr val="000000"/>
                </a:solidFill>
                <a:latin typeface="Glacial Indifference"/>
              </a:rPr>
              <a:t>A group of students are furious about a new university course, which they say promotes harmful messages. They organise a violent takeover of the university offices. </a:t>
            </a:r>
          </a:p>
          <a:p>
            <a:pPr>
              <a:spcAft>
                <a:spcPts val="1800"/>
              </a:spcAft>
            </a:pPr>
            <a:r>
              <a:rPr lang="en-GB" sz="4000" dirty="0">
                <a:solidFill>
                  <a:srgbClr val="000000"/>
                </a:solidFill>
                <a:latin typeface="Glacial Indifference"/>
              </a:rPr>
              <a:t>They barricade doors, destroy office equipment, physically assault and restrain a professor, and hold some of the teachers locked up in a lecture room for several hours. </a:t>
            </a:r>
          </a:p>
          <a:p>
            <a:pPr>
              <a:spcAft>
                <a:spcPts val="1800"/>
              </a:spcAft>
            </a:pPr>
            <a:r>
              <a:rPr lang="en-GB" sz="4000" dirty="0">
                <a:solidFill>
                  <a:srgbClr val="000000"/>
                </a:solidFill>
                <a:latin typeface="Glacial Indifference"/>
              </a:rPr>
              <a:t>Their actions are designed to coerce the university through force and fear into immediately removing the course.</a:t>
            </a:r>
            <a:endParaRPr lang="en-GB" sz="4000" dirty="0"/>
          </a:p>
        </p:txBody>
      </p:sp>
      <p:sp>
        <p:nvSpPr>
          <p:cNvPr id="8" name="TextBox 7">
            <a:extLst>
              <a:ext uri="{FF2B5EF4-FFF2-40B4-BE49-F238E27FC236}">
                <a16:creationId xmlns:a16="http://schemas.microsoft.com/office/drawing/2014/main" id="{78DA8A8E-D21B-80D8-9E59-A30A42042DA3}"/>
              </a:ext>
            </a:extLst>
          </p:cNvPr>
          <p:cNvSpPr txBox="1"/>
          <p:nvPr/>
        </p:nvSpPr>
        <p:spPr>
          <a:xfrm>
            <a:off x="7924800" y="8130066"/>
            <a:ext cx="9144000" cy="1569660"/>
          </a:xfrm>
          <a:prstGeom prst="rect">
            <a:avLst/>
          </a:prstGeom>
          <a:noFill/>
        </p:spPr>
        <p:txBody>
          <a:bodyPr wrap="square" rtlCol="0">
            <a:spAutoFit/>
          </a:bodyPr>
          <a:lstStyle/>
          <a:p>
            <a:pPr algn="r"/>
            <a:r>
              <a:rPr lang="en-GB" sz="3200" b="1" dirty="0">
                <a:highlight>
                  <a:srgbClr val="FFFF00"/>
                </a:highlight>
              </a:rPr>
              <a:t>What impact might this have on University staff?</a:t>
            </a:r>
          </a:p>
          <a:p>
            <a:pPr algn="r"/>
            <a:r>
              <a:rPr lang="en-GB" sz="3200" b="1" dirty="0">
                <a:highlight>
                  <a:srgbClr val="FFFF00"/>
                </a:highlight>
              </a:rPr>
              <a:t>What other impact might this violence have?</a:t>
            </a:r>
          </a:p>
          <a:p>
            <a:pPr algn="r"/>
            <a:r>
              <a:rPr lang="en-GB" sz="3200" b="1" dirty="0">
                <a:highlight>
                  <a:srgbClr val="FFFF00"/>
                </a:highlight>
              </a:rPr>
              <a:t>How could they legitimately protest?</a:t>
            </a:r>
          </a:p>
        </p:txBody>
      </p:sp>
    </p:spTree>
    <p:extLst>
      <p:ext uri="{BB962C8B-B14F-4D97-AF65-F5344CB8AC3E}">
        <p14:creationId xmlns:p14="http://schemas.microsoft.com/office/powerpoint/2010/main" val="310359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02541B0E-5DCE-498F-6C08-6E62C749F07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5B645F1-4295-4B3B-8763-AC94229919C9}"/>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6833976D-DF47-C234-F277-F1052122328E}"/>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E1DD2D19-82FB-535D-A0F8-DB02AF24D3B3}"/>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5" name="TextBox 7">
            <a:extLst>
              <a:ext uri="{FF2B5EF4-FFF2-40B4-BE49-F238E27FC236}">
                <a16:creationId xmlns:a16="http://schemas.microsoft.com/office/drawing/2014/main" id="{C39E0936-16A7-219A-AE6E-176FE73F587D}"/>
              </a:ext>
            </a:extLst>
          </p:cNvPr>
          <p:cNvSpPr txBox="1"/>
          <p:nvPr/>
        </p:nvSpPr>
        <p:spPr>
          <a:xfrm>
            <a:off x="1439952" y="1181100"/>
            <a:ext cx="13723848" cy="898964"/>
          </a:xfrm>
          <a:prstGeom prst="rect">
            <a:avLst/>
          </a:prstGeom>
        </p:spPr>
        <p:txBody>
          <a:bodyPr wrap="square" lIns="0" tIns="0" rIns="0" bIns="0" rtlCol="0" anchor="t">
            <a:spAutoFit/>
          </a:bodyPr>
          <a:lstStyle/>
          <a:p>
            <a:pPr>
              <a:lnSpc>
                <a:spcPts val="6819"/>
              </a:lnSpc>
            </a:pPr>
            <a:r>
              <a:rPr lang="en-US" sz="6494" dirty="0">
                <a:solidFill>
                  <a:srgbClr val="000000"/>
                </a:solidFill>
                <a:latin typeface="Bobby Jones Soft"/>
                <a:ea typeface="Bobby Jones Soft"/>
                <a:cs typeface="Bobby Jones Soft"/>
                <a:sym typeface="Bobby Jones Soft"/>
              </a:rPr>
              <a:t>Is terrorism the same as extremism? </a:t>
            </a:r>
          </a:p>
        </p:txBody>
      </p:sp>
      <p:sp>
        <p:nvSpPr>
          <p:cNvPr id="9" name="TextBox 8">
            <a:extLst>
              <a:ext uri="{FF2B5EF4-FFF2-40B4-BE49-F238E27FC236}">
                <a16:creationId xmlns:a16="http://schemas.microsoft.com/office/drawing/2014/main" id="{D9297CE6-93D0-43D9-3B43-0F0FA78743CD}"/>
              </a:ext>
            </a:extLst>
          </p:cNvPr>
          <p:cNvSpPr txBox="1"/>
          <p:nvPr/>
        </p:nvSpPr>
        <p:spPr>
          <a:xfrm>
            <a:off x="1439952" y="2165191"/>
            <a:ext cx="16212374" cy="7125027"/>
          </a:xfrm>
          <a:prstGeom prst="rect">
            <a:avLst/>
          </a:prstGeom>
          <a:noFill/>
        </p:spPr>
        <p:txBody>
          <a:bodyPr wrap="square">
            <a:spAutoFit/>
          </a:bodyPr>
          <a:lstStyle/>
          <a:p>
            <a:pPr>
              <a:spcAft>
                <a:spcPts val="600"/>
              </a:spcAft>
              <a:buNone/>
            </a:pPr>
            <a:r>
              <a:rPr lang="en-GB" sz="3600" b="1" dirty="0">
                <a:solidFill>
                  <a:srgbClr val="000000"/>
                </a:solidFill>
                <a:latin typeface="Glacial Indifference"/>
              </a:rPr>
              <a:t>Extremism is ..</a:t>
            </a:r>
          </a:p>
          <a:p>
            <a:pPr>
              <a:spcAft>
                <a:spcPts val="1800"/>
              </a:spcAft>
              <a:buNone/>
            </a:pPr>
            <a:r>
              <a:rPr lang="en-GB" sz="3600" dirty="0">
                <a:solidFill>
                  <a:srgbClr val="000000"/>
                </a:solidFill>
                <a:latin typeface="Glacial Indifference"/>
              </a:rPr>
              <a:t>… when someone has very strong or extreme beliefs — political, religious, or social — and they think their way is the only right way.</a:t>
            </a:r>
            <a:br>
              <a:rPr lang="en-GB" sz="3600" dirty="0">
                <a:solidFill>
                  <a:srgbClr val="000000"/>
                </a:solidFill>
                <a:latin typeface="Glacial Indifference"/>
              </a:rPr>
            </a:br>
            <a:r>
              <a:rPr lang="en-GB" sz="3600" dirty="0">
                <a:solidFill>
                  <a:srgbClr val="000000"/>
                </a:solidFill>
                <a:latin typeface="Glacial Indifference"/>
              </a:rPr>
              <a:t>They might disagree strongly with people who think differently and may say or do things to spread their extreme views.</a:t>
            </a:r>
            <a:br>
              <a:rPr lang="en-GB" sz="3600" dirty="0">
                <a:solidFill>
                  <a:srgbClr val="000000"/>
                </a:solidFill>
                <a:latin typeface="Glacial Indifference"/>
              </a:rPr>
            </a:br>
            <a:r>
              <a:rPr lang="en-GB" sz="3600" dirty="0">
                <a:solidFill>
                  <a:srgbClr val="000000"/>
                </a:solidFill>
                <a:latin typeface="Glacial Indifference"/>
              </a:rPr>
              <a:t>Extremism doesn’t always mean violence — some extremists just use words or actions to try to convince others.</a:t>
            </a:r>
          </a:p>
          <a:p>
            <a:pPr>
              <a:spcAft>
                <a:spcPts val="600"/>
              </a:spcAft>
            </a:pPr>
            <a:r>
              <a:rPr lang="en-GB" sz="3600" b="1" dirty="0">
                <a:solidFill>
                  <a:srgbClr val="000000"/>
                </a:solidFill>
                <a:latin typeface="Glacial Indifference"/>
              </a:rPr>
              <a:t>Terrorism is …</a:t>
            </a:r>
          </a:p>
          <a:p>
            <a:pPr>
              <a:spcAft>
                <a:spcPts val="1800"/>
              </a:spcAft>
              <a:buNone/>
            </a:pPr>
            <a:r>
              <a:rPr lang="en-GB" sz="3600" dirty="0">
                <a:solidFill>
                  <a:srgbClr val="000000"/>
                </a:solidFill>
                <a:latin typeface="Glacial Indifference"/>
              </a:rPr>
              <a:t>Terrorism goes a step further. It’s when someone uses violence, threats, or fear to try to make people or the government do what they want because of their extreme beliefs.</a:t>
            </a:r>
            <a:br>
              <a:rPr lang="en-GB" sz="3600" dirty="0">
                <a:solidFill>
                  <a:srgbClr val="000000"/>
                </a:solidFill>
                <a:latin typeface="Glacial Indifference"/>
              </a:rPr>
            </a:br>
            <a:r>
              <a:rPr lang="en-GB" sz="3600" dirty="0">
                <a:solidFill>
                  <a:srgbClr val="000000"/>
                </a:solidFill>
                <a:latin typeface="Glacial Indifference"/>
              </a:rPr>
              <a:t>Terrorism is when extreme ideas turn into violent actions to scare or harm others.</a:t>
            </a:r>
            <a:endParaRPr lang="en-GB" sz="3600" dirty="0"/>
          </a:p>
        </p:txBody>
      </p:sp>
      <p:sp>
        <p:nvSpPr>
          <p:cNvPr id="10" name="Rounded Rectangle 9">
            <a:extLst>
              <a:ext uri="{FF2B5EF4-FFF2-40B4-BE49-F238E27FC236}">
                <a16:creationId xmlns:a16="http://schemas.microsoft.com/office/drawing/2014/main" id="{DE7C3B8B-5D9C-0E91-E37A-7FA7D1287470}"/>
              </a:ext>
            </a:extLst>
          </p:cNvPr>
          <p:cNvSpPr/>
          <p:nvPr/>
        </p:nvSpPr>
        <p:spPr>
          <a:xfrm>
            <a:off x="2514600" y="2710932"/>
            <a:ext cx="13182600" cy="6394968"/>
          </a:xfrm>
          <a:prstGeom prst="roundRect">
            <a:avLst/>
          </a:prstGeom>
          <a:solidFill>
            <a:schemeClr val="accent4">
              <a:lumMod val="75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01C5B01-BDFC-2A7D-FC83-458FDA88886E}"/>
              </a:ext>
            </a:extLst>
          </p:cNvPr>
          <p:cNvSpPr txBox="1"/>
          <p:nvPr/>
        </p:nvSpPr>
        <p:spPr>
          <a:xfrm>
            <a:off x="2859505" y="3230760"/>
            <a:ext cx="12801600" cy="5355312"/>
          </a:xfrm>
          <a:prstGeom prst="rect">
            <a:avLst/>
          </a:prstGeom>
          <a:noFill/>
        </p:spPr>
        <p:txBody>
          <a:bodyPr wrap="square" rtlCol="0">
            <a:spAutoFit/>
          </a:bodyPr>
          <a:lstStyle/>
          <a:p>
            <a:pPr>
              <a:spcAft>
                <a:spcPts val="1800"/>
              </a:spcAft>
              <a:buNone/>
            </a:pPr>
            <a:r>
              <a:rPr lang="en-GB" sz="4400" dirty="0">
                <a:solidFill>
                  <a:schemeClr val="bg1"/>
                </a:solidFill>
                <a:latin typeface="Glacial Indifference"/>
              </a:rPr>
              <a:t>In short:</a:t>
            </a:r>
          </a:p>
          <a:p>
            <a:pPr>
              <a:spcAft>
                <a:spcPts val="1800"/>
              </a:spcAft>
            </a:pPr>
            <a:r>
              <a:rPr lang="en-GB" sz="4400" dirty="0">
                <a:solidFill>
                  <a:schemeClr val="bg1"/>
                </a:solidFill>
                <a:latin typeface="Glacial Indifference"/>
              </a:rPr>
              <a:t>Extremism = having and spreading very strong, harmful beliefs.</a:t>
            </a:r>
          </a:p>
          <a:p>
            <a:pPr>
              <a:spcAft>
                <a:spcPts val="1800"/>
              </a:spcAft>
            </a:pPr>
            <a:r>
              <a:rPr lang="en-GB" sz="4400" dirty="0">
                <a:solidFill>
                  <a:schemeClr val="bg1"/>
                </a:solidFill>
                <a:latin typeface="Glacial Indifference"/>
              </a:rPr>
              <a:t>Terrorism = using violence or fear to force those beliefs on others</a:t>
            </a:r>
            <a:r>
              <a:rPr lang="en-GB" sz="4400" dirty="0">
                <a:solidFill>
                  <a:schemeClr val="bg1"/>
                </a:solidFill>
              </a:rPr>
              <a:t>.</a:t>
            </a:r>
          </a:p>
          <a:p>
            <a:pPr>
              <a:spcAft>
                <a:spcPts val="1800"/>
              </a:spcAft>
            </a:pPr>
            <a:r>
              <a:rPr lang="en-GB" sz="4400" dirty="0">
                <a:solidFill>
                  <a:schemeClr val="bg1"/>
                </a:solidFill>
              </a:rPr>
              <a:t>Could any of our scenarios be described as terrorism?</a:t>
            </a:r>
          </a:p>
          <a:p>
            <a:endParaRPr lang="en-GB" dirty="0"/>
          </a:p>
        </p:txBody>
      </p:sp>
    </p:spTree>
    <p:extLst>
      <p:ext uri="{BB962C8B-B14F-4D97-AF65-F5344CB8AC3E}">
        <p14:creationId xmlns:p14="http://schemas.microsoft.com/office/powerpoint/2010/main" val="211678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37C358C3-A1D2-8FE6-AFD8-F21E1B02845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2B5D479-93D6-5F5F-8C42-80C9476C7843}"/>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E47C11A9-A384-0A1B-FE7D-86DF74C6BA7B}"/>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421F60A5-DE5F-B588-BA23-58CCCAE54626}"/>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5" name="TextBox 7">
            <a:extLst>
              <a:ext uri="{FF2B5EF4-FFF2-40B4-BE49-F238E27FC236}">
                <a16:creationId xmlns:a16="http://schemas.microsoft.com/office/drawing/2014/main" id="{DA710AC1-FD6F-3466-6A29-29DD3EA737C7}"/>
              </a:ext>
            </a:extLst>
          </p:cNvPr>
          <p:cNvSpPr txBox="1"/>
          <p:nvPr/>
        </p:nvSpPr>
        <p:spPr>
          <a:xfrm>
            <a:off x="1439952" y="1181100"/>
            <a:ext cx="13723848" cy="898964"/>
          </a:xfrm>
          <a:prstGeom prst="rect">
            <a:avLst/>
          </a:prstGeom>
        </p:spPr>
        <p:txBody>
          <a:bodyPr wrap="square" lIns="0" tIns="0" rIns="0" bIns="0" rtlCol="0" anchor="t">
            <a:spAutoFit/>
          </a:bodyPr>
          <a:lstStyle/>
          <a:p>
            <a:pPr>
              <a:lnSpc>
                <a:spcPts val="6819"/>
              </a:lnSpc>
            </a:pPr>
            <a:r>
              <a:rPr lang="en-US" sz="6494" dirty="0">
                <a:solidFill>
                  <a:srgbClr val="000000"/>
                </a:solidFill>
                <a:latin typeface="Bobby Jones Soft"/>
                <a:ea typeface="Bobby Jones Soft"/>
                <a:cs typeface="Bobby Jones Soft"/>
                <a:sym typeface="Bobby Jones Soft"/>
              </a:rPr>
              <a:t>Let’s discuss, what could be done? </a:t>
            </a:r>
          </a:p>
        </p:txBody>
      </p:sp>
      <p:sp>
        <p:nvSpPr>
          <p:cNvPr id="7" name="TextBox 6">
            <a:extLst>
              <a:ext uri="{FF2B5EF4-FFF2-40B4-BE49-F238E27FC236}">
                <a16:creationId xmlns:a16="http://schemas.microsoft.com/office/drawing/2014/main" id="{0F989CD4-CF70-83B3-C19B-3D850254A2B1}"/>
              </a:ext>
            </a:extLst>
          </p:cNvPr>
          <p:cNvSpPr txBox="1"/>
          <p:nvPr/>
        </p:nvSpPr>
        <p:spPr>
          <a:xfrm>
            <a:off x="1600200" y="2157815"/>
            <a:ext cx="15392400" cy="1400383"/>
          </a:xfrm>
          <a:prstGeom prst="rect">
            <a:avLst/>
          </a:prstGeom>
          <a:noFill/>
        </p:spPr>
        <p:txBody>
          <a:bodyPr wrap="square">
            <a:spAutoFit/>
          </a:bodyPr>
          <a:lstStyle/>
          <a:p>
            <a:pPr>
              <a:spcAft>
                <a:spcPts val="600"/>
              </a:spcAft>
            </a:pPr>
            <a:r>
              <a:rPr lang="en-GB" sz="4000" b="1" dirty="0"/>
              <a:t>1. Environmental Activism</a:t>
            </a:r>
          </a:p>
          <a:p>
            <a:pPr>
              <a:spcAft>
                <a:spcPts val="1800"/>
              </a:spcAft>
            </a:pPr>
            <a:r>
              <a:rPr lang="en-GB" sz="4000" dirty="0"/>
              <a:t>A group of climate activists sabotage a fossil fuel company. </a:t>
            </a:r>
          </a:p>
        </p:txBody>
      </p:sp>
      <p:sp>
        <p:nvSpPr>
          <p:cNvPr id="9" name="TextBox 8">
            <a:extLst>
              <a:ext uri="{FF2B5EF4-FFF2-40B4-BE49-F238E27FC236}">
                <a16:creationId xmlns:a16="http://schemas.microsoft.com/office/drawing/2014/main" id="{25691E35-AB47-378D-C76F-14886F76E81A}"/>
              </a:ext>
            </a:extLst>
          </p:cNvPr>
          <p:cNvSpPr txBox="1"/>
          <p:nvPr/>
        </p:nvSpPr>
        <p:spPr>
          <a:xfrm>
            <a:off x="1600200" y="3630705"/>
            <a:ext cx="15392400" cy="1400383"/>
          </a:xfrm>
          <a:prstGeom prst="rect">
            <a:avLst/>
          </a:prstGeom>
          <a:noFill/>
        </p:spPr>
        <p:txBody>
          <a:bodyPr wrap="square">
            <a:spAutoFit/>
          </a:bodyPr>
          <a:lstStyle/>
          <a:p>
            <a:pPr>
              <a:spcAft>
                <a:spcPts val="600"/>
              </a:spcAft>
            </a:pPr>
            <a:r>
              <a:rPr lang="en-GB" sz="4000" b="1" dirty="0"/>
              <a:t>2. Anti-government extremism</a:t>
            </a:r>
          </a:p>
          <a:p>
            <a:pPr>
              <a:spcAft>
                <a:spcPts val="1800"/>
              </a:spcAft>
            </a:pPr>
            <a:r>
              <a:rPr lang="en-GB" sz="4000" dirty="0"/>
              <a:t>A</a:t>
            </a:r>
            <a:r>
              <a:rPr lang="en-GB" sz="4000" dirty="0">
                <a:solidFill>
                  <a:srgbClr val="000000"/>
                </a:solidFill>
                <a:latin typeface="Glacial Indifference"/>
              </a:rPr>
              <a:t>ngry citizens organise an armed demonstration. </a:t>
            </a:r>
          </a:p>
        </p:txBody>
      </p:sp>
      <p:sp>
        <p:nvSpPr>
          <p:cNvPr id="10" name="TextBox 9">
            <a:extLst>
              <a:ext uri="{FF2B5EF4-FFF2-40B4-BE49-F238E27FC236}">
                <a16:creationId xmlns:a16="http://schemas.microsoft.com/office/drawing/2014/main" id="{F2395974-0FAE-FD0A-AE71-47B5DFF3D502}"/>
              </a:ext>
            </a:extLst>
          </p:cNvPr>
          <p:cNvSpPr txBox="1"/>
          <p:nvPr/>
        </p:nvSpPr>
        <p:spPr>
          <a:xfrm>
            <a:off x="1600200" y="5143499"/>
            <a:ext cx="15392400" cy="1461939"/>
          </a:xfrm>
          <a:prstGeom prst="rect">
            <a:avLst/>
          </a:prstGeom>
          <a:noFill/>
        </p:spPr>
        <p:txBody>
          <a:bodyPr wrap="square">
            <a:spAutoFit/>
          </a:bodyPr>
          <a:lstStyle/>
          <a:p>
            <a:pPr>
              <a:spcAft>
                <a:spcPts val="600"/>
              </a:spcAft>
            </a:pPr>
            <a:r>
              <a:rPr lang="en-GB" sz="4000" b="1" dirty="0"/>
              <a:t>3. Community extremism</a:t>
            </a:r>
          </a:p>
          <a:p>
            <a:pPr>
              <a:spcAft>
                <a:spcPts val="1800"/>
              </a:spcAft>
            </a:pPr>
            <a:r>
              <a:rPr lang="en-GB" sz="4000" dirty="0"/>
              <a:t>An angry group, threaten construction workers</a:t>
            </a:r>
            <a:r>
              <a:rPr lang="en-GB" sz="4400" dirty="0"/>
              <a:t>. </a:t>
            </a:r>
          </a:p>
        </p:txBody>
      </p:sp>
      <p:sp>
        <p:nvSpPr>
          <p:cNvPr id="12" name="TextBox 11">
            <a:extLst>
              <a:ext uri="{FF2B5EF4-FFF2-40B4-BE49-F238E27FC236}">
                <a16:creationId xmlns:a16="http://schemas.microsoft.com/office/drawing/2014/main" id="{BEB229F3-6E2B-8C6D-04AA-B74494F52927}"/>
              </a:ext>
            </a:extLst>
          </p:cNvPr>
          <p:cNvSpPr txBox="1"/>
          <p:nvPr/>
        </p:nvSpPr>
        <p:spPr>
          <a:xfrm>
            <a:off x="1600200" y="6690702"/>
            <a:ext cx="14260551" cy="1400383"/>
          </a:xfrm>
          <a:prstGeom prst="rect">
            <a:avLst/>
          </a:prstGeom>
          <a:noFill/>
        </p:spPr>
        <p:txBody>
          <a:bodyPr wrap="square">
            <a:spAutoFit/>
          </a:bodyPr>
          <a:lstStyle/>
          <a:p>
            <a:pPr>
              <a:spcAft>
                <a:spcPts val="600"/>
              </a:spcAft>
            </a:pPr>
            <a:r>
              <a:rPr lang="en-GB" sz="4000" b="1" dirty="0"/>
              <a:t>4. University extremism</a:t>
            </a:r>
          </a:p>
          <a:p>
            <a:pPr>
              <a:spcAft>
                <a:spcPts val="1800"/>
              </a:spcAft>
            </a:pPr>
            <a:r>
              <a:rPr lang="en-GB" sz="4000" dirty="0"/>
              <a:t>A group of students destroy property and kidnap staff </a:t>
            </a:r>
          </a:p>
        </p:txBody>
      </p:sp>
      <p:sp>
        <p:nvSpPr>
          <p:cNvPr id="6" name="TextBox 5">
            <a:extLst>
              <a:ext uri="{FF2B5EF4-FFF2-40B4-BE49-F238E27FC236}">
                <a16:creationId xmlns:a16="http://schemas.microsoft.com/office/drawing/2014/main" id="{AC26F827-DD5E-92B0-A236-7FB14763501E}"/>
              </a:ext>
            </a:extLst>
          </p:cNvPr>
          <p:cNvSpPr txBox="1"/>
          <p:nvPr/>
        </p:nvSpPr>
        <p:spPr>
          <a:xfrm>
            <a:off x="1439952" y="8037374"/>
            <a:ext cx="16052126" cy="1754326"/>
          </a:xfrm>
          <a:prstGeom prst="rect">
            <a:avLst/>
          </a:prstGeom>
          <a:noFill/>
        </p:spPr>
        <p:txBody>
          <a:bodyPr wrap="square" rtlCol="0">
            <a:spAutoFit/>
          </a:bodyPr>
          <a:lstStyle/>
          <a:p>
            <a:r>
              <a:rPr lang="en-GB" sz="3600" dirty="0"/>
              <a:t>Please revisit the scenario you have been reviewing and discuss how the groups involved could protest legally and safely so that they are not in danger of being labelled extremists or terrorists.</a:t>
            </a:r>
          </a:p>
        </p:txBody>
      </p:sp>
    </p:spTree>
    <p:extLst>
      <p:ext uri="{BB962C8B-B14F-4D97-AF65-F5344CB8AC3E}">
        <p14:creationId xmlns:p14="http://schemas.microsoft.com/office/powerpoint/2010/main" val="184295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474B17D0-37C5-88B0-A984-325E0E85E11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CB00FE9-F9A8-C1A8-14C1-118BC7A7245F}"/>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A5DB0223-9993-A811-0563-50E9185F3B7F}"/>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827DDFB7-0229-8739-4188-2B214F1DA6B4}"/>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7" name="TextBox 7">
            <a:extLst>
              <a:ext uri="{FF2B5EF4-FFF2-40B4-BE49-F238E27FC236}">
                <a16:creationId xmlns:a16="http://schemas.microsoft.com/office/drawing/2014/main" id="{9501FBA5-7F53-A639-951E-7369281F00C0}"/>
              </a:ext>
            </a:extLst>
          </p:cNvPr>
          <p:cNvSpPr txBox="1"/>
          <p:nvPr/>
        </p:nvSpPr>
        <p:spPr>
          <a:xfrm>
            <a:off x="1600200" y="1333500"/>
            <a:ext cx="12209058" cy="898964"/>
          </a:xfrm>
          <a:prstGeom prst="rect">
            <a:avLst/>
          </a:prstGeom>
        </p:spPr>
        <p:txBody>
          <a:bodyPr wrap="square" lIns="0" tIns="0" rIns="0" bIns="0" rtlCol="0" anchor="t">
            <a:spAutoFit/>
          </a:bodyPr>
          <a:lstStyle/>
          <a:p>
            <a:pPr>
              <a:lnSpc>
                <a:spcPts val="6819"/>
              </a:lnSpc>
            </a:pPr>
            <a:endParaRPr lang="en-US" sz="6494" dirty="0">
              <a:solidFill>
                <a:srgbClr val="000000"/>
              </a:solidFill>
              <a:latin typeface="Bobby Jones Soft"/>
              <a:ea typeface="Bobby Jones Soft"/>
              <a:cs typeface="Bobby Jones Soft"/>
              <a:sym typeface="Bobby Jones Soft"/>
            </a:endParaRPr>
          </a:p>
        </p:txBody>
      </p:sp>
      <p:sp>
        <p:nvSpPr>
          <p:cNvPr id="9" name="TextBox 7">
            <a:extLst>
              <a:ext uri="{FF2B5EF4-FFF2-40B4-BE49-F238E27FC236}">
                <a16:creationId xmlns:a16="http://schemas.microsoft.com/office/drawing/2014/main" id="{FD7561EA-09FD-026B-C41E-9A11D6BFB2F3}"/>
              </a:ext>
            </a:extLst>
          </p:cNvPr>
          <p:cNvSpPr txBox="1"/>
          <p:nvPr/>
        </p:nvSpPr>
        <p:spPr>
          <a:xfrm>
            <a:off x="1447800" y="963698"/>
            <a:ext cx="14097000" cy="898964"/>
          </a:xfrm>
          <a:prstGeom prst="rect">
            <a:avLst/>
          </a:prstGeom>
        </p:spPr>
        <p:txBody>
          <a:bodyPr wrap="square" lIns="0" tIns="0" rIns="0" bIns="0" rtlCol="0" anchor="t">
            <a:spAutoFit/>
          </a:bodyPr>
          <a:lstStyle/>
          <a:p>
            <a:pPr>
              <a:lnSpc>
                <a:spcPts val="6819"/>
              </a:lnSpc>
            </a:pPr>
            <a:r>
              <a:rPr lang="en-US" sz="6494" dirty="0">
                <a:solidFill>
                  <a:srgbClr val="000000"/>
                </a:solidFill>
                <a:latin typeface="Bobby Jones Soft"/>
                <a:ea typeface="Bobby Jones Soft"/>
                <a:cs typeface="Bobby Jones Soft"/>
                <a:sym typeface="Bobby Jones Soft"/>
              </a:rPr>
              <a:t>Scenario 1: Environmental protest</a:t>
            </a:r>
          </a:p>
        </p:txBody>
      </p:sp>
      <p:sp>
        <p:nvSpPr>
          <p:cNvPr id="11" name="TextBox 10">
            <a:extLst>
              <a:ext uri="{FF2B5EF4-FFF2-40B4-BE49-F238E27FC236}">
                <a16:creationId xmlns:a16="http://schemas.microsoft.com/office/drawing/2014/main" id="{3D634CB7-2EAE-5934-5CF9-64224ADB7D28}"/>
              </a:ext>
            </a:extLst>
          </p:cNvPr>
          <p:cNvSpPr txBox="1"/>
          <p:nvPr/>
        </p:nvSpPr>
        <p:spPr>
          <a:xfrm>
            <a:off x="1419726" y="2282143"/>
            <a:ext cx="15420474" cy="5970865"/>
          </a:xfrm>
          <a:prstGeom prst="rect">
            <a:avLst/>
          </a:prstGeom>
          <a:noFill/>
        </p:spPr>
        <p:txBody>
          <a:bodyPr wrap="square">
            <a:spAutoFit/>
          </a:bodyPr>
          <a:lstStyle/>
          <a:p>
            <a:pPr>
              <a:spcAft>
                <a:spcPts val="1800"/>
              </a:spcAft>
            </a:pPr>
            <a:r>
              <a:rPr lang="en-GB" sz="4400" dirty="0">
                <a:solidFill>
                  <a:srgbClr val="000000"/>
                </a:solidFill>
                <a:latin typeface="Glacial Indifference"/>
              </a:rPr>
              <a:t>The activists organise a large, coordinated sit-in on public land surrounding the headquarters of the fossil fuel company. </a:t>
            </a:r>
          </a:p>
          <a:p>
            <a:pPr>
              <a:spcAft>
                <a:spcPts val="1800"/>
              </a:spcAft>
            </a:pPr>
            <a:r>
              <a:rPr lang="en-GB" sz="4400" dirty="0">
                <a:solidFill>
                  <a:srgbClr val="000000"/>
                </a:solidFill>
                <a:latin typeface="Glacial Indifference"/>
              </a:rPr>
              <a:t>They obtain the necessary permits and peacefully block access roads for one day, chanting slogans and holding signs. </a:t>
            </a:r>
          </a:p>
          <a:p>
            <a:pPr>
              <a:spcAft>
                <a:spcPts val="1800"/>
              </a:spcAft>
            </a:pPr>
            <a:r>
              <a:rPr lang="en-GB" sz="4400" dirty="0">
                <a:solidFill>
                  <a:srgbClr val="000000"/>
                </a:solidFill>
                <a:latin typeface="Glacial Indifference"/>
              </a:rPr>
              <a:t>They also release a detailed report highlighting the company's environmental impact, engaging with media and local authorities to amplify their message without causing permanent damage or directly threatening public safety.</a:t>
            </a:r>
          </a:p>
        </p:txBody>
      </p:sp>
    </p:spTree>
    <p:extLst>
      <p:ext uri="{BB962C8B-B14F-4D97-AF65-F5344CB8AC3E}">
        <p14:creationId xmlns:p14="http://schemas.microsoft.com/office/powerpoint/2010/main" val="7122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graphicFrame>
        <p:nvGraphicFramePr>
          <p:cNvPr id="8" name="Table 3">
            <a:extLst>
              <a:ext uri="{FF2B5EF4-FFF2-40B4-BE49-F238E27FC236}">
                <a16:creationId xmlns:a16="http://schemas.microsoft.com/office/drawing/2014/main" id="{5695DE3F-80C5-C675-6B6E-119C10BB8E25}"/>
              </a:ext>
            </a:extLst>
          </p:cNvPr>
          <p:cNvGraphicFramePr>
            <a:graphicFrameLocks noGrp="1"/>
          </p:cNvGraphicFramePr>
          <p:nvPr>
            <p:extLst>
              <p:ext uri="{D42A27DB-BD31-4B8C-83A1-F6EECF244321}">
                <p14:modId xmlns:p14="http://schemas.microsoft.com/office/powerpoint/2010/main" val="648385492"/>
              </p:ext>
            </p:extLst>
          </p:nvPr>
        </p:nvGraphicFramePr>
        <p:xfrm>
          <a:off x="659726" y="482007"/>
          <a:ext cx="16992599" cy="9205215"/>
        </p:xfrm>
        <a:graphic>
          <a:graphicData uri="http://schemas.openxmlformats.org/drawingml/2006/table">
            <a:tbl>
              <a:tblPr/>
              <a:tblGrid>
                <a:gridCol w="2540674">
                  <a:extLst>
                    <a:ext uri="{9D8B030D-6E8A-4147-A177-3AD203B41FA5}">
                      <a16:colId xmlns:a16="http://schemas.microsoft.com/office/drawing/2014/main" val="20000"/>
                    </a:ext>
                  </a:extLst>
                </a:gridCol>
                <a:gridCol w="12539717">
                  <a:extLst>
                    <a:ext uri="{9D8B030D-6E8A-4147-A177-3AD203B41FA5}">
                      <a16:colId xmlns:a16="http://schemas.microsoft.com/office/drawing/2014/main" val="20001"/>
                    </a:ext>
                  </a:extLst>
                </a:gridCol>
                <a:gridCol w="1912208">
                  <a:extLst>
                    <a:ext uri="{9D8B030D-6E8A-4147-A177-3AD203B41FA5}">
                      <a16:colId xmlns:a16="http://schemas.microsoft.com/office/drawing/2014/main" val="20002"/>
                    </a:ext>
                  </a:extLst>
                </a:gridCol>
              </a:tblGrid>
              <a:tr h="822536">
                <a:tc>
                  <a:txBody>
                    <a:bodyPr/>
                    <a:lstStyle/>
                    <a:p>
                      <a:pPr algn="ctr">
                        <a:lnSpc>
                          <a:spcPts val="2799"/>
                        </a:lnSpc>
                        <a:defRPr/>
                      </a:pPr>
                      <a:r>
                        <a:rPr lang="en-US" sz="1800" b="1" dirty="0">
                          <a:solidFill>
                            <a:srgbClr val="000000"/>
                          </a:solidFill>
                          <a:latin typeface="Glacial Indifference" panose="020B0604020202020204" charset="0"/>
                          <a:ea typeface="Canva Sans Bold"/>
                          <a:cs typeface="Canva Sans Bold"/>
                          <a:sym typeface="Canva Sans Bold"/>
                        </a:rPr>
                        <a:t>Activity</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800" b="1">
                          <a:solidFill>
                            <a:srgbClr val="000000"/>
                          </a:solidFill>
                          <a:latin typeface="Glacial Indifference" panose="020B0604020202020204" charset="0"/>
                          <a:ea typeface="Canva Sans Bold"/>
                          <a:cs typeface="Canva Sans Bold"/>
                          <a:sym typeface="Canva Sans Bold"/>
                        </a:rPr>
                        <a:t>Description</a:t>
                      </a:r>
                      <a:endParaRPr lang="en-US" sz="18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800" b="1" dirty="0">
                          <a:solidFill>
                            <a:srgbClr val="000000"/>
                          </a:solidFill>
                          <a:latin typeface="Glacial Indifference" panose="020B0604020202020204" charset="0"/>
                          <a:ea typeface="Canva Sans Bold"/>
                          <a:cs typeface="Canva Sans Bold"/>
                          <a:sym typeface="Canva Sans Bold"/>
                        </a:rPr>
                        <a:t>Timing</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4714">
                <a:tc>
                  <a:txBody>
                    <a:bodyPr/>
                    <a:lstStyle/>
                    <a:p>
                      <a:pPr algn="ctr">
                        <a:lnSpc>
                          <a:spcPts val="2520"/>
                        </a:lnSpc>
                        <a:defRPr/>
                      </a:pPr>
                      <a:r>
                        <a:rPr lang="en-US" sz="1800" dirty="0">
                          <a:solidFill>
                            <a:srgbClr val="000000"/>
                          </a:solidFill>
                          <a:latin typeface="Glacial Indifference" panose="020B0604020202020204" charset="0"/>
                          <a:ea typeface="Canva Sans"/>
                          <a:cs typeface="Canva Sans"/>
                          <a:sym typeface="Canva Sans"/>
                        </a:rPr>
                        <a:t>Introduction DIN &amp; reflection</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dirty="0">
                          <a:solidFill>
                            <a:srgbClr val="000000"/>
                          </a:solidFill>
                          <a:latin typeface="Glacial Indifference" panose="020B0604020202020204" charset="0"/>
                          <a:ea typeface="Canva Sans"/>
                          <a:cs typeface="Canva Sans"/>
                          <a:sym typeface="Canva Sans"/>
                        </a:rPr>
                        <a:t>Ask students to complete the ‘do it now’ task. Introduce learning objectives and revisit class agreements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dirty="0">
                          <a:solidFill>
                            <a:srgbClr val="000000"/>
                          </a:solidFill>
                          <a:latin typeface="Glacial Indifference" panose="020B0604020202020204" charset="0"/>
                          <a:ea typeface="Canva Sans"/>
                          <a:cs typeface="Canva Sans"/>
                          <a:sym typeface="Canva Sans"/>
                        </a:rPr>
                        <a:t>5 minutes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4714">
                <a:tc>
                  <a:txBody>
                    <a:bodyPr/>
                    <a:lstStyle/>
                    <a:p>
                      <a:pPr algn="ctr">
                        <a:lnSpc>
                          <a:spcPts val="2520"/>
                        </a:lnSpc>
                        <a:defRPr/>
                      </a:pPr>
                      <a:r>
                        <a:rPr lang="en-US" sz="1800" dirty="0">
                          <a:latin typeface="Glacial Indifference" panose="020B0604020202020204" charset="0"/>
                        </a:rPr>
                        <a:t>Understanding extremism</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dirty="0">
                          <a:highlight>
                            <a:srgbClr val="FFFF00"/>
                          </a:highlight>
                          <a:latin typeface="Glacial Indifference" panose="020B0604020202020204" charset="0"/>
                        </a:rPr>
                        <a:t>We recommend that you print a copy of slide 7 so that each student can complete the baseline and follow-up assessment</a:t>
                      </a:r>
                      <a:r>
                        <a:rPr lang="en-US" sz="1800" dirty="0">
                          <a:latin typeface="Glacial Indifference" panose="020B0604020202020204" charset="0"/>
                        </a:rPr>
                        <a:t>, although this could be written on paper if you prefer. Having asked the question, please use slide 8 to 9 to teach students the definition of </a:t>
                      </a:r>
                      <a:r>
                        <a:rPr lang="en-US" sz="1800" dirty="0" err="1">
                          <a:latin typeface="Glacial Indifference" panose="020B0604020202020204" charset="0"/>
                        </a:rPr>
                        <a:t>radicalisation</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solidFill>
                            <a:srgbClr val="000000"/>
                          </a:solidFill>
                          <a:latin typeface="Glacial Indifference" panose="020B0604020202020204" charset="0"/>
                          <a:ea typeface="Canva Sans"/>
                          <a:cs typeface="Canva Sans"/>
                          <a:sym typeface="Canva Sans"/>
                        </a:rPr>
                        <a:t>10 mins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90339">
                <a:tc>
                  <a:txBody>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lang="en-US" sz="1800" dirty="0">
                          <a:solidFill>
                            <a:srgbClr val="000000"/>
                          </a:solidFill>
                          <a:latin typeface="Glacial Indifference" panose="020B0604020202020204" charset="0"/>
                          <a:ea typeface="Canva Sans"/>
                          <a:cs typeface="Canva Sans"/>
                          <a:sym typeface="Canva Sans"/>
                        </a:rPr>
                        <a:t>Extremism and legitimate protest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r>
                        <a:rPr lang="en-GB" dirty="0">
                          <a:latin typeface="Glacial Indifference" panose="020B0604020202020204" charset="0"/>
                        </a:rPr>
                        <a:t>Please use slide 10 to teach students what is meant by legitimate protest before reviewing the examples on slide 11 and discussing whether there are any circumstances when extremist action can be justified.</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latin typeface="Glacial Indifference" panose="020B0604020202020204" charset="0"/>
                        </a:rPr>
                        <a:t>10 mins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416574"/>
                  </a:ext>
                </a:extLst>
              </a:tr>
              <a:tr h="1090339">
                <a:tc>
                  <a:txBody>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lang="en-US" sz="1800" dirty="0">
                          <a:solidFill>
                            <a:srgbClr val="000000"/>
                          </a:solidFill>
                          <a:latin typeface="Glacial Indifference" panose="020B0604020202020204" charset="0"/>
                          <a:ea typeface="Canva Sans"/>
                          <a:cs typeface="Canva Sans"/>
                          <a:sym typeface="Canva Sans"/>
                        </a:rPr>
                        <a:t>4 scenarios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r>
                        <a:rPr lang="en-GB" dirty="0">
                          <a:latin typeface="Glacial Indifference" panose="020B0604020202020204" charset="0"/>
                        </a:rPr>
                        <a:t>The four scenarios are introduced on slide 12. Students should work in small groups with two groups discussing each of the four scenarios (8 groups total). Once students have completed this activity, please use slide 17 to teach them the difference between terrorism and extremism and then invite them to return to their small groups to discuss whether any of the scenarios represent terrorism.</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latin typeface="Glacial Indifference" panose="020B0604020202020204" charset="0"/>
                        </a:rPr>
                        <a:t>10 mins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335915"/>
                  </a:ext>
                </a:extLst>
              </a:tr>
              <a:tr h="1090339">
                <a:tc>
                  <a:txBody>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lang="en-US" sz="1800" dirty="0">
                          <a:solidFill>
                            <a:srgbClr val="000000"/>
                          </a:solidFill>
                          <a:latin typeface="Glacial Indifference" panose="020B0604020202020204" charset="0"/>
                          <a:ea typeface="Canva Sans"/>
                          <a:cs typeface="Canva Sans"/>
                          <a:sym typeface="Canva Sans"/>
                        </a:rPr>
                        <a:t>What could be done differently</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8"/>
                        </a:lnSpc>
                        <a:defRPr/>
                      </a:pPr>
                      <a:r>
                        <a:rPr lang="en-US" sz="1800" dirty="0">
                          <a:solidFill>
                            <a:srgbClr val="000000"/>
                          </a:solidFill>
                          <a:latin typeface="Glacial Indifference" panose="020B0604020202020204" charset="0"/>
                          <a:ea typeface="Canva Sans"/>
                          <a:cs typeface="Canva Sans"/>
                          <a:sym typeface="Canva Sans"/>
                        </a:rPr>
                        <a:t>Please ask students to return to their small groups to discuss each of their scenarios again, but this time to describe how the protesters could do things differently to remain legal and avoid extremism/terrorism. Once they have decided on their alternatives, please use slides 19-22 to review their ideas with these suggestions.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solidFill>
                            <a:srgbClr val="000000"/>
                          </a:solidFill>
                          <a:latin typeface="Glacial Indifference" panose="020B0604020202020204" charset="0"/>
                          <a:ea typeface="Canva Sans"/>
                          <a:cs typeface="Canva Sans"/>
                          <a:sym typeface="Canva Sans"/>
                        </a:rPr>
                        <a:t>10  minutes</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74714">
                <a:tc>
                  <a:txBody>
                    <a:bodyPr/>
                    <a:lstStyle/>
                    <a:p>
                      <a:pPr algn="ctr">
                        <a:lnSpc>
                          <a:spcPts val="2520"/>
                        </a:lnSpc>
                        <a:defRPr/>
                      </a:pPr>
                      <a:r>
                        <a:rPr lang="en-US" sz="1800" dirty="0">
                          <a:highlight>
                            <a:srgbClr val="FFFF00"/>
                          </a:highlight>
                          <a:latin typeface="Glacial Indifference" panose="020B0604020202020204" charset="0"/>
                        </a:rPr>
                        <a:t>Optional/Alternative</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r>
                        <a:rPr lang="en-US" sz="1800">
                          <a:solidFill>
                            <a:srgbClr val="000000"/>
                          </a:solidFill>
                          <a:highlight>
                            <a:srgbClr val="FFFF00"/>
                          </a:highlight>
                          <a:latin typeface="Glacial Indifference" panose="020B0604020202020204" charset="0"/>
                          <a:ea typeface="Canva Sans"/>
                          <a:cs typeface="Canva Sans"/>
                          <a:sym typeface="Canva Sans"/>
                        </a:rPr>
                        <a:t>If time permits, please use slide 23 for further discussion.</a:t>
                      </a:r>
                      <a:endParaRPr lang="en-GB">
                        <a:highlight>
                          <a:srgbClr val="FFFF00"/>
                        </a:highlight>
                        <a:latin typeface="Glacial Indifference" panose="020B0604020202020204" charset="0"/>
                      </a:endParaRPr>
                    </a:p>
                    <a:p>
                      <a:r>
                        <a:rPr lang="en-GB" dirty="0">
                          <a:highlight>
                            <a:srgbClr val="FFFF00"/>
                          </a:highlight>
                          <a:latin typeface="Glacial Indifference" panose="020B0604020202020204" charset="0"/>
                        </a:rPr>
                        <a:t>If time permits, you may also wish to use either slide 24 or watch the short film (3’:15”) to discuss how Society might combat terrorism. Which ever you decide, please ensure students have time to complete the final reflection.</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800" dirty="0">
                          <a:solidFill>
                            <a:srgbClr val="000000"/>
                          </a:solidFill>
                          <a:highlight>
                            <a:srgbClr val="FFFF00"/>
                          </a:highlight>
                          <a:latin typeface="Glacial Indifference" panose="020B0604020202020204" charset="0"/>
                          <a:ea typeface="Canva Sans"/>
                          <a:cs typeface="Canva Sans"/>
                          <a:sym typeface="Canva Sans"/>
                        </a:rPr>
                        <a:t>10 mins</a:t>
                      </a:r>
                      <a:endParaRPr lang="en-US" sz="1800" dirty="0">
                        <a:highlight>
                          <a:srgbClr val="FFFF00"/>
                        </a:highlight>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74714">
                <a:tc>
                  <a:txBody>
                    <a:bodyPr/>
                    <a:lstStyle/>
                    <a:p>
                      <a:pPr algn="ctr">
                        <a:lnSpc>
                          <a:spcPts val="2520"/>
                        </a:lnSpc>
                        <a:defRPr/>
                      </a:pPr>
                      <a:r>
                        <a:rPr lang="en-US" sz="1800" dirty="0">
                          <a:solidFill>
                            <a:srgbClr val="000000"/>
                          </a:solidFill>
                          <a:latin typeface="Glacial Indifference" panose="020B0604020202020204" charset="0"/>
                          <a:sym typeface="Canva Sans"/>
                        </a:rPr>
                        <a:t>Reflection </a:t>
                      </a:r>
                      <a:endParaRPr lang="en-US" sz="18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8"/>
                        </a:lnSpc>
                        <a:defRPr/>
                      </a:pPr>
                      <a:r>
                        <a:rPr lang="en-US" sz="1800" dirty="0">
                          <a:latin typeface="Glacial Indifference" panose="020B0604020202020204" charset="0"/>
                        </a:rPr>
                        <a:t>Please ask students to revisit their own copy of slide 8 (now slide 26) before asking them to complete the reflection on slide 27 and signpost them towards potential support on slide 28.</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8"/>
                        </a:lnSpc>
                        <a:defRPr/>
                      </a:pPr>
                      <a:r>
                        <a:rPr lang="en-US" sz="1800" dirty="0">
                          <a:latin typeface="Glacial Indifference" panose="020B0604020202020204" charset="0"/>
                        </a:rPr>
                        <a:t>5 mins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12239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E5CA0073-8EDA-BFF1-4646-C74AEDF5893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DFB8B56-A251-2834-B328-6291A9D55CA5}"/>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A699C072-FE8D-45AA-E15C-D0717BE055F1}"/>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77E4C87D-1E4D-9F62-C38A-7068D2550504}"/>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7">
            <a:extLst>
              <a:ext uri="{FF2B5EF4-FFF2-40B4-BE49-F238E27FC236}">
                <a16:creationId xmlns:a16="http://schemas.microsoft.com/office/drawing/2014/main" id="{85471840-B171-2CB7-D53A-89A6CB92397F}"/>
              </a:ext>
            </a:extLst>
          </p:cNvPr>
          <p:cNvSpPr txBox="1"/>
          <p:nvPr/>
        </p:nvSpPr>
        <p:spPr>
          <a:xfrm>
            <a:off x="1058271" y="1257300"/>
            <a:ext cx="16171458" cy="913187"/>
          </a:xfrm>
          <a:prstGeom prst="rect">
            <a:avLst/>
          </a:prstGeom>
        </p:spPr>
        <p:txBody>
          <a:bodyPr wrap="square" lIns="0" tIns="0" rIns="0" bIns="0" rtlCol="0" anchor="t">
            <a:spAutoFit/>
          </a:bodyPr>
          <a:lstStyle/>
          <a:p>
            <a:pPr>
              <a:lnSpc>
                <a:spcPts val="6819"/>
              </a:lnSpc>
            </a:pPr>
            <a:r>
              <a:rPr lang="en-US" sz="6494" dirty="0">
                <a:solidFill>
                  <a:srgbClr val="000000"/>
                </a:solidFill>
                <a:latin typeface="Bobby Jones Soft"/>
                <a:ea typeface="Bobby Jones Soft"/>
                <a:cs typeface="Bobby Jones Soft"/>
                <a:sym typeface="Bobby Jones Soft"/>
              </a:rPr>
              <a:t>SCENARIO 2: anti-government Protest</a:t>
            </a:r>
          </a:p>
        </p:txBody>
      </p:sp>
      <p:sp>
        <p:nvSpPr>
          <p:cNvPr id="8" name="TextBox 7">
            <a:extLst>
              <a:ext uri="{FF2B5EF4-FFF2-40B4-BE49-F238E27FC236}">
                <a16:creationId xmlns:a16="http://schemas.microsoft.com/office/drawing/2014/main" id="{C09D5F32-061C-576C-8691-DA020452FF87}"/>
              </a:ext>
            </a:extLst>
          </p:cNvPr>
          <p:cNvSpPr txBox="1"/>
          <p:nvPr/>
        </p:nvSpPr>
        <p:spPr>
          <a:xfrm>
            <a:off x="1058270" y="2475751"/>
            <a:ext cx="16010529" cy="6647974"/>
          </a:xfrm>
          <a:prstGeom prst="rect">
            <a:avLst/>
          </a:prstGeom>
          <a:noFill/>
        </p:spPr>
        <p:txBody>
          <a:bodyPr wrap="square">
            <a:spAutoFit/>
          </a:bodyPr>
          <a:lstStyle/>
          <a:p>
            <a:pPr>
              <a:spcAft>
                <a:spcPts val="1800"/>
              </a:spcAft>
            </a:pPr>
            <a:r>
              <a:rPr lang="en-GB" sz="4400" dirty="0">
                <a:solidFill>
                  <a:srgbClr val="000000"/>
                </a:solidFill>
                <a:latin typeface="Glacial Indifference"/>
              </a:rPr>
              <a:t>Following a controversial election, a group of angry citizens, believing the results were fixed, organises a mass, unarmed march to the government buildings. </a:t>
            </a:r>
          </a:p>
          <a:p>
            <a:pPr>
              <a:spcAft>
                <a:spcPts val="1800"/>
              </a:spcAft>
            </a:pPr>
            <a:r>
              <a:rPr lang="en-GB" sz="4400" dirty="0">
                <a:solidFill>
                  <a:srgbClr val="000000"/>
                </a:solidFill>
                <a:latin typeface="Glacial Indifference"/>
              </a:rPr>
              <a:t>They follow established parade routes, cooperate with police, and hold rallies in designated public areas where they listen to speeches, wave flags, and peacefully voice their opposition to the election results. </a:t>
            </a:r>
          </a:p>
          <a:p>
            <a:pPr>
              <a:spcAft>
                <a:spcPts val="1800"/>
              </a:spcAft>
            </a:pPr>
            <a:r>
              <a:rPr lang="en-GB" sz="4400" dirty="0">
                <a:solidFill>
                  <a:srgbClr val="000000"/>
                </a:solidFill>
                <a:latin typeface="Glacial Indifference"/>
              </a:rPr>
              <a:t>They create a peaceful call for changes to election laws and greater transparency.</a:t>
            </a:r>
          </a:p>
        </p:txBody>
      </p:sp>
    </p:spTree>
    <p:extLst>
      <p:ext uri="{BB962C8B-B14F-4D97-AF65-F5344CB8AC3E}">
        <p14:creationId xmlns:p14="http://schemas.microsoft.com/office/powerpoint/2010/main" val="4955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BEEFBC4B-10CC-432D-02CE-13BDA6C292E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50BF94F-A885-9809-DDD2-D468836B92A2}"/>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027F1D7A-21AF-2C16-BA00-B5E472A7DA68}"/>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17526D90-385A-E113-23BB-458DAD03F6BE}"/>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7">
            <a:extLst>
              <a:ext uri="{FF2B5EF4-FFF2-40B4-BE49-F238E27FC236}">
                <a16:creationId xmlns:a16="http://schemas.microsoft.com/office/drawing/2014/main" id="{FD9CC1C3-A365-859C-6B1D-1E0E2407AEE2}"/>
              </a:ext>
            </a:extLst>
          </p:cNvPr>
          <p:cNvSpPr txBox="1"/>
          <p:nvPr/>
        </p:nvSpPr>
        <p:spPr>
          <a:xfrm>
            <a:off x="1363071" y="1028700"/>
            <a:ext cx="15561858" cy="913187"/>
          </a:xfrm>
          <a:prstGeom prst="rect">
            <a:avLst/>
          </a:prstGeom>
        </p:spPr>
        <p:txBody>
          <a:bodyPr wrap="square" lIns="0" tIns="0" rIns="0" bIns="0" rtlCol="0" anchor="t">
            <a:spAutoFit/>
          </a:bodyPr>
          <a:lstStyle/>
          <a:p>
            <a:pPr>
              <a:lnSpc>
                <a:spcPts val="6819"/>
              </a:lnSpc>
            </a:pPr>
            <a:r>
              <a:rPr lang="en-US" sz="6494" dirty="0">
                <a:solidFill>
                  <a:srgbClr val="000000"/>
                </a:solidFill>
                <a:latin typeface="Bobby Jones Soft"/>
                <a:ea typeface="Bobby Jones Soft"/>
                <a:cs typeface="Bobby Jones Soft"/>
                <a:sym typeface="Bobby Jones Soft"/>
              </a:rPr>
              <a:t>SCENARIO 3: Community protest</a:t>
            </a:r>
          </a:p>
        </p:txBody>
      </p:sp>
      <p:sp>
        <p:nvSpPr>
          <p:cNvPr id="8" name="TextBox 7">
            <a:extLst>
              <a:ext uri="{FF2B5EF4-FFF2-40B4-BE49-F238E27FC236}">
                <a16:creationId xmlns:a16="http://schemas.microsoft.com/office/drawing/2014/main" id="{102A396B-2070-C2D8-0F21-2DDB07C9EAB5}"/>
              </a:ext>
            </a:extLst>
          </p:cNvPr>
          <p:cNvSpPr txBox="1"/>
          <p:nvPr/>
        </p:nvSpPr>
        <p:spPr>
          <a:xfrm>
            <a:off x="1363070" y="2454443"/>
            <a:ext cx="15561857" cy="6647974"/>
          </a:xfrm>
          <a:prstGeom prst="rect">
            <a:avLst/>
          </a:prstGeom>
          <a:noFill/>
        </p:spPr>
        <p:txBody>
          <a:bodyPr wrap="square">
            <a:spAutoFit/>
          </a:bodyPr>
          <a:lstStyle/>
          <a:p>
            <a:pPr>
              <a:spcAft>
                <a:spcPts val="1800"/>
              </a:spcAft>
            </a:pPr>
            <a:r>
              <a:rPr lang="en-GB" sz="4400" dirty="0">
                <a:solidFill>
                  <a:srgbClr val="000000"/>
                </a:solidFill>
                <a:latin typeface="Glacial Indifference"/>
              </a:rPr>
              <a:t>A local group, angry about a lack of affordable housing and a new development project, organizes a legal picket line outside the construction site during a working day. </a:t>
            </a:r>
          </a:p>
          <a:p>
            <a:pPr>
              <a:spcAft>
                <a:spcPts val="1800"/>
              </a:spcAft>
            </a:pPr>
            <a:r>
              <a:rPr lang="en-GB" sz="4400" dirty="0">
                <a:solidFill>
                  <a:srgbClr val="000000"/>
                </a:solidFill>
                <a:latin typeface="Glacial Indifference"/>
              </a:rPr>
              <a:t>They hold signs, distribute flyers to passersby, and use loudhailers to chant. </a:t>
            </a:r>
          </a:p>
          <a:p>
            <a:pPr>
              <a:spcAft>
                <a:spcPts val="1800"/>
              </a:spcAft>
            </a:pPr>
            <a:r>
              <a:rPr lang="en-GB" sz="4400" dirty="0">
                <a:solidFill>
                  <a:srgbClr val="000000"/>
                </a:solidFill>
                <a:latin typeface="Glacial Indifference"/>
              </a:rPr>
              <a:t>They also organize a public meeting with the city council to propose alternative zoning regulations and submit a petition with thousands of signatures to halt the project until a compromise is reached</a:t>
            </a:r>
            <a:r>
              <a:rPr lang="en-GB" sz="4400" dirty="0"/>
              <a:t>.</a:t>
            </a:r>
          </a:p>
        </p:txBody>
      </p:sp>
    </p:spTree>
    <p:extLst>
      <p:ext uri="{BB962C8B-B14F-4D97-AF65-F5344CB8AC3E}">
        <p14:creationId xmlns:p14="http://schemas.microsoft.com/office/powerpoint/2010/main" val="159658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34B08578-712E-D405-42D5-0378551D284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1E6C38B-6BA3-D8FF-6624-576CA40CA9C6}"/>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DBB17CFA-CBE2-58B6-AF4A-748043B7C230}"/>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8F354172-B881-10E9-F7BF-C2D679A1FAC7}"/>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5" name="TextBox 7">
            <a:extLst>
              <a:ext uri="{FF2B5EF4-FFF2-40B4-BE49-F238E27FC236}">
                <a16:creationId xmlns:a16="http://schemas.microsoft.com/office/drawing/2014/main" id="{A911E8CD-50E8-2946-30F5-5B2808E2AF1C}"/>
              </a:ext>
            </a:extLst>
          </p:cNvPr>
          <p:cNvSpPr txBox="1"/>
          <p:nvPr/>
        </p:nvSpPr>
        <p:spPr>
          <a:xfrm>
            <a:off x="1439952" y="1181100"/>
            <a:ext cx="13723848" cy="898964"/>
          </a:xfrm>
          <a:prstGeom prst="rect">
            <a:avLst/>
          </a:prstGeom>
        </p:spPr>
        <p:txBody>
          <a:bodyPr wrap="square" lIns="0" tIns="0" rIns="0" bIns="0" rtlCol="0" anchor="t">
            <a:spAutoFit/>
          </a:bodyPr>
          <a:lstStyle/>
          <a:p>
            <a:pPr>
              <a:lnSpc>
                <a:spcPts val="6819"/>
              </a:lnSpc>
            </a:pPr>
            <a:r>
              <a:rPr lang="en-US" sz="6494" dirty="0">
                <a:solidFill>
                  <a:srgbClr val="000000"/>
                </a:solidFill>
                <a:latin typeface="Bobby Jones Soft"/>
                <a:ea typeface="Bobby Jones Soft"/>
                <a:cs typeface="Bobby Jones Soft"/>
                <a:sym typeface="Bobby Jones Soft"/>
              </a:rPr>
              <a:t>SCENARIO 4: University Protest </a:t>
            </a:r>
          </a:p>
        </p:txBody>
      </p:sp>
      <p:sp>
        <p:nvSpPr>
          <p:cNvPr id="8" name="TextBox 7">
            <a:extLst>
              <a:ext uri="{FF2B5EF4-FFF2-40B4-BE49-F238E27FC236}">
                <a16:creationId xmlns:a16="http://schemas.microsoft.com/office/drawing/2014/main" id="{87E027D0-8248-C80A-14D2-328519113233}"/>
              </a:ext>
            </a:extLst>
          </p:cNvPr>
          <p:cNvSpPr txBox="1"/>
          <p:nvPr/>
        </p:nvSpPr>
        <p:spPr>
          <a:xfrm>
            <a:off x="1427920" y="2237120"/>
            <a:ext cx="16021880" cy="7555915"/>
          </a:xfrm>
          <a:prstGeom prst="rect">
            <a:avLst/>
          </a:prstGeom>
          <a:noFill/>
        </p:spPr>
        <p:txBody>
          <a:bodyPr wrap="square">
            <a:spAutoFit/>
          </a:bodyPr>
          <a:lstStyle/>
          <a:p>
            <a:pPr>
              <a:spcAft>
                <a:spcPts val="1800"/>
              </a:spcAft>
            </a:pPr>
            <a:r>
              <a:rPr lang="en-GB" sz="4400" dirty="0">
                <a:solidFill>
                  <a:srgbClr val="000000"/>
                </a:solidFill>
                <a:latin typeface="Glacial Indifference"/>
              </a:rPr>
              <a:t>A group of students are furious about a new university course, which they say promotes harmful ideas.</a:t>
            </a:r>
          </a:p>
          <a:p>
            <a:pPr>
              <a:spcAft>
                <a:spcPts val="1800"/>
              </a:spcAft>
            </a:pPr>
            <a:r>
              <a:rPr lang="en-GB" sz="4400" dirty="0">
                <a:solidFill>
                  <a:srgbClr val="000000"/>
                </a:solidFill>
                <a:latin typeface="Glacial Indifference"/>
              </a:rPr>
              <a:t>They organise a student walkout and put up a large tent in the carpark, which stops cars parking there</a:t>
            </a:r>
          </a:p>
          <a:p>
            <a:pPr>
              <a:spcAft>
                <a:spcPts val="1800"/>
              </a:spcAft>
            </a:pPr>
            <a:r>
              <a:rPr lang="en-GB" sz="4400" dirty="0">
                <a:solidFill>
                  <a:srgbClr val="000000"/>
                </a:solidFill>
                <a:latin typeface="Glacial Indifference"/>
              </a:rPr>
              <a:t>They peacefully occupy the public space, deliver speeches describing  their concerns, and stage a symbolic book-burning of the new policy documents (without actual flames). </a:t>
            </a:r>
          </a:p>
          <a:p>
            <a:pPr>
              <a:spcAft>
                <a:spcPts val="1800"/>
              </a:spcAft>
            </a:pPr>
            <a:r>
              <a:rPr lang="en-GB" sz="4400" dirty="0">
                <a:solidFill>
                  <a:srgbClr val="000000"/>
                </a:solidFill>
                <a:latin typeface="Glacial Indifference"/>
              </a:rPr>
              <a:t>They formally request a meeting with the Vice Chancellor and negotiate for student representation on the curriculum committee.</a:t>
            </a:r>
          </a:p>
        </p:txBody>
      </p:sp>
    </p:spTree>
    <p:extLst>
      <p:ext uri="{BB962C8B-B14F-4D97-AF65-F5344CB8AC3E}">
        <p14:creationId xmlns:p14="http://schemas.microsoft.com/office/powerpoint/2010/main" val="205575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F9038E5C-9592-90F0-A96B-9A32D4D2955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C57500F-9FC4-B6E0-4309-B1872C741660}"/>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09F7071E-7E58-918A-F618-603AA9DDBB97}"/>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BFB44D30-CEF9-3D14-3EA8-BDB0C723B1EE}"/>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5" name="TextBox 7">
            <a:extLst>
              <a:ext uri="{FF2B5EF4-FFF2-40B4-BE49-F238E27FC236}">
                <a16:creationId xmlns:a16="http://schemas.microsoft.com/office/drawing/2014/main" id="{C22CF916-DFD3-19B0-508D-61D3F88A9791}"/>
              </a:ext>
            </a:extLst>
          </p:cNvPr>
          <p:cNvSpPr txBox="1"/>
          <p:nvPr/>
        </p:nvSpPr>
        <p:spPr>
          <a:xfrm>
            <a:off x="1439952" y="1181100"/>
            <a:ext cx="13723848" cy="898964"/>
          </a:xfrm>
          <a:prstGeom prst="rect">
            <a:avLst/>
          </a:prstGeom>
        </p:spPr>
        <p:txBody>
          <a:bodyPr wrap="square" lIns="0" tIns="0" rIns="0" bIns="0" rtlCol="0" anchor="t">
            <a:spAutoFit/>
          </a:bodyPr>
          <a:lstStyle/>
          <a:p>
            <a:pPr>
              <a:lnSpc>
                <a:spcPts val="6819"/>
              </a:lnSpc>
            </a:pPr>
            <a:r>
              <a:rPr lang="en-US" sz="6494" dirty="0">
                <a:solidFill>
                  <a:srgbClr val="000000"/>
                </a:solidFill>
                <a:latin typeface="Bobby Jones Soft"/>
                <a:ea typeface="Bobby Jones Soft"/>
                <a:cs typeface="Bobby Jones Soft"/>
                <a:sym typeface="Bobby Jones Soft"/>
              </a:rPr>
              <a:t>Think, pair, share </a:t>
            </a:r>
          </a:p>
        </p:txBody>
      </p:sp>
      <p:sp>
        <p:nvSpPr>
          <p:cNvPr id="7" name="TextBox 6">
            <a:extLst>
              <a:ext uri="{FF2B5EF4-FFF2-40B4-BE49-F238E27FC236}">
                <a16:creationId xmlns:a16="http://schemas.microsoft.com/office/drawing/2014/main" id="{15C56850-09DA-A3CA-3E5D-2C4285173FD0}"/>
              </a:ext>
            </a:extLst>
          </p:cNvPr>
          <p:cNvSpPr txBox="1"/>
          <p:nvPr/>
        </p:nvSpPr>
        <p:spPr>
          <a:xfrm>
            <a:off x="1676400" y="2913590"/>
            <a:ext cx="15392400" cy="5940088"/>
          </a:xfrm>
          <a:prstGeom prst="rect">
            <a:avLst/>
          </a:prstGeom>
          <a:noFill/>
        </p:spPr>
        <p:txBody>
          <a:bodyPr wrap="square">
            <a:spAutoFit/>
          </a:bodyPr>
          <a:lstStyle/>
          <a:p>
            <a:pPr marL="571500" indent="-571500">
              <a:spcAft>
                <a:spcPts val="1800"/>
              </a:spcAft>
              <a:buFont typeface="Arial" panose="020B0604020202020204" pitchFamily="34" charset="0"/>
              <a:buChar char="•"/>
            </a:pPr>
            <a:r>
              <a:rPr lang="en-GB" sz="4000" dirty="0">
                <a:latin typeface="Glacial Indifference" panose="020B0604020202020204" charset="0"/>
              </a:rPr>
              <a:t>Which style of protest (extremist or legitimate) is more likely to be reported in the news?</a:t>
            </a:r>
          </a:p>
          <a:p>
            <a:pPr marL="571500" indent="-571500">
              <a:spcAft>
                <a:spcPts val="1800"/>
              </a:spcAft>
              <a:buFont typeface="Arial" panose="020B0604020202020204" pitchFamily="34" charset="0"/>
              <a:buChar char="•"/>
            </a:pPr>
            <a:r>
              <a:rPr lang="en-GB" sz="4000" dirty="0">
                <a:latin typeface="Glacial Indifference" panose="020B0604020202020204" charset="0"/>
              </a:rPr>
              <a:t>Should mainstream media publicise extremist behaviour?</a:t>
            </a:r>
          </a:p>
          <a:p>
            <a:pPr marL="571500" indent="-571500">
              <a:spcAft>
                <a:spcPts val="1800"/>
              </a:spcAft>
              <a:buFont typeface="Arial" panose="020B0604020202020204" pitchFamily="34" charset="0"/>
              <a:buChar char="•"/>
            </a:pPr>
            <a:r>
              <a:rPr lang="en-GB" sz="4000" dirty="0">
                <a:latin typeface="Glacial Indifference" panose="020B0604020202020204" charset="0"/>
              </a:rPr>
              <a:t>If you ran a business, would you employ somebody who had taken part in extremist protests?</a:t>
            </a:r>
          </a:p>
          <a:p>
            <a:pPr marL="571500" indent="-571500">
              <a:spcAft>
                <a:spcPts val="1800"/>
              </a:spcAft>
              <a:buFont typeface="Arial" panose="020B0604020202020204" pitchFamily="34" charset="0"/>
              <a:buChar char="•"/>
            </a:pPr>
            <a:r>
              <a:rPr lang="en-GB" sz="4000" dirty="0">
                <a:latin typeface="Glacial Indifference" panose="020B0604020202020204" charset="0"/>
              </a:rPr>
              <a:t>Can terrorism ever be justified?</a:t>
            </a:r>
          </a:p>
          <a:p>
            <a:pPr marL="571500" indent="-571500">
              <a:spcAft>
                <a:spcPts val="1800"/>
              </a:spcAft>
              <a:buFont typeface="Arial" panose="020B0604020202020204" pitchFamily="34" charset="0"/>
              <a:buChar char="•"/>
            </a:pPr>
            <a:r>
              <a:rPr lang="en-GB" sz="4000" dirty="0">
                <a:latin typeface="Glacial Indifference" panose="020B0604020202020204" charset="0"/>
              </a:rPr>
              <a:t>If the Isle of Man was invaded by a hostile country, who imposed new laws, could ‘terrorism’ be justified?</a:t>
            </a:r>
          </a:p>
        </p:txBody>
      </p:sp>
    </p:spTree>
    <p:extLst>
      <p:ext uri="{BB962C8B-B14F-4D97-AF65-F5344CB8AC3E}">
        <p14:creationId xmlns:p14="http://schemas.microsoft.com/office/powerpoint/2010/main" val="298888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6F066FD1-7004-3530-3A93-365AAE6352F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5FAF16B-4432-34F4-D6DF-E70594B88AC1}"/>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5944AC77-3B72-5467-A62F-98CE9A831559}"/>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AAB1D272-BC1E-A995-DC25-7B9892C614D5}"/>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5" name="TextBox 7">
            <a:extLst>
              <a:ext uri="{FF2B5EF4-FFF2-40B4-BE49-F238E27FC236}">
                <a16:creationId xmlns:a16="http://schemas.microsoft.com/office/drawing/2014/main" id="{34BF7D90-D069-5343-8CD0-2D9777F9B6DC}"/>
              </a:ext>
            </a:extLst>
          </p:cNvPr>
          <p:cNvSpPr txBox="1"/>
          <p:nvPr/>
        </p:nvSpPr>
        <p:spPr>
          <a:xfrm>
            <a:off x="1439952" y="1181100"/>
            <a:ext cx="13723848" cy="857671"/>
          </a:xfrm>
          <a:prstGeom prst="rect">
            <a:avLst/>
          </a:prstGeom>
        </p:spPr>
        <p:txBody>
          <a:bodyPr wrap="square" lIns="0" tIns="0" rIns="0" bIns="0" rtlCol="0" anchor="t">
            <a:spAutoFit/>
          </a:bodyPr>
          <a:lstStyle/>
          <a:p>
            <a:pPr>
              <a:lnSpc>
                <a:spcPts val="6819"/>
              </a:lnSpc>
            </a:pPr>
            <a:r>
              <a:rPr lang="en-US" sz="5400" dirty="0">
                <a:solidFill>
                  <a:srgbClr val="000000"/>
                </a:solidFill>
                <a:latin typeface="Bobby Jones Soft"/>
                <a:ea typeface="Bobby Jones Soft"/>
                <a:cs typeface="Bobby Jones Soft"/>
                <a:sym typeface="Bobby Jones Soft"/>
              </a:rPr>
              <a:t>Let’s discuss: how to combat terrorism </a:t>
            </a:r>
          </a:p>
        </p:txBody>
      </p:sp>
      <p:pic>
        <p:nvPicPr>
          <p:cNvPr id="7" name="Picture 6">
            <a:extLst>
              <a:ext uri="{FF2B5EF4-FFF2-40B4-BE49-F238E27FC236}">
                <a16:creationId xmlns:a16="http://schemas.microsoft.com/office/drawing/2014/main" id="{0342A5CC-2238-57A8-DE6E-18F5722C4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0800" y="1181100"/>
            <a:ext cx="3058528" cy="4753826"/>
          </a:xfrm>
          <a:prstGeom prst="rect">
            <a:avLst/>
          </a:prstGeom>
        </p:spPr>
      </p:pic>
      <p:sp>
        <p:nvSpPr>
          <p:cNvPr id="9" name="TextBox 8">
            <a:extLst>
              <a:ext uri="{FF2B5EF4-FFF2-40B4-BE49-F238E27FC236}">
                <a16:creationId xmlns:a16="http://schemas.microsoft.com/office/drawing/2014/main" id="{62B7BA0E-6D21-844A-70C8-ECC07F330EFE}"/>
              </a:ext>
            </a:extLst>
          </p:cNvPr>
          <p:cNvSpPr txBox="1"/>
          <p:nvPr/>
        </p:nvSpPr>
        <p:spPr>
          <a:xfrm>
            <a:off x="1335463" y="2471049"/>
            <a:ext cx="11985548" cy="1446550"/>
          </a:xfrm>
          <a:prstGeom prst="rect">
            <a:avLst/>
          </a:prstGeom>
          <a:noFill/>
        </p:spPr>
        <p:txBody>
          <a:bodyPr wrap="square">
            <a:spAutoFit/>
          </a:bodyPr>
          <a:lstStyle/>
          <a:p>
            <a:pPr indent="0">
              <a:spcAft>
                <a:spcPts val="1800"/>
              </a:spcAft>
            </a:pPr>
            <a:r>
              <a:rPr lang="en-GB" sz="4400" dirty="0">
                <a:solidFill>
                  <a:srgbClr val="000000"/>
                </a:solidFill>
                <a:latin typeface="Glacial Indifference"/>
              </a:rPr>
              <a:t>The youth activist Malala Yousafzai, who was attacked by religious extremists, said:</a:t>
            </a:r>
          </a:p>
        </p:txBody>
      </p:sp>
      <p:sp>
        <p:nvSpPr>
          <p:cNvPr id="11" name="TextBox 10">
            <a:extLst>
              <a:ext uri="{FF2B5EF4-FFF2-40B4-BE49-F238E27FC236}">
                <a16:creationId xmlns:a16="http://schemas.microsoft.com/office/drawing/2014/main" id="{BFA40B3E-982D-B025-3629-F4ABF917115A}"/>
              </a:ext>
            </a:extLst>
          </p:cNvPr>
          <p:cNvSpPr txBox="1"/>
          <p:nvPr/>
        </p:nvSpPr>
        <p:spPr>
          <a:xfrm>
            <a:off x="1335464" y="4208432"/>
            <a:ext cx="11985547" cy="1446550"/>
          </a:xfrm>
          <a:prstGeom prst="rect">
            <a:avLst/>
          </a:prstGeom>
          <a:noFill/>
        </p:spPr>
        <p:txBody>
          <a:bodyPr wrap="square">
            <a:spAutoFit/>
          </a:bodyPr>
          <a:lstStyle/>
          <a:p>
            <a:pPr indent="0">
              <a:spcAft>
                <a:spcPts val="1800"/>
              </a:spcAft>
            </a:pPr>
            <a:r>
              <a:rPr lang="en-GB" sz="4400" i="1" dirty="0">
                <a:solidFill>
                  <a:srgbClr val="000000"/>
                </a:solidFill>
                <a:latin typeface="Glacial Indifference"/>
              </a:rPr>
              <a:t>“The extremists are afraid of books and pens. The power of education frightens them.”</a:t>
            </a:r>
          </a:p>
        </p:txBody>
      </p:sp>
    </p:spTree>
    <p:extLst>
      <p:ext uri="{BB962C8B-B14F-4D97-AF65-F5344CB8AC3E}">
        <p14:creationId xmlns:p14="http://schemas.microsoft.com/office/powerpoint/2010/main" val="1065235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6756FCB5-1DAB-8656-48C9-EB80F79AEDD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7306C7C-261B-4B2E-0CFB-05714BC29412}"/>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A37AAEEF-D1B9-03A7-D2C9-B7A43C13E21C}"/>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D8195A40-5478-0AFB-D511-D897486F7A8A}"/>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5" name="TextBox 7">
            <a:extLst>
              <a:ext uri="{FF2B5EF4-FFF2-40B4-BE49-F238E27FC236}">
                <a16:creationId xmlns:a16="http://schemas.microsoft.com/office/drawing/2014/main" id="{7071A21F-F348-8AE4-670C-337345A916EF}"/>
              </a:ext>
            </a:extLst>
          </p:cNvPr>
          <p:cNvSpPr txBox="1"/>
          <p:nvPr/>
        </p:nvSpPr>
        <p:spPr>
          <a:xfrm>
            <a:off x="1439952" y="1181100"/>
            <a:ext cx="13723848" cy="1729704"/>
          </a:xfrm>
          <a:prstGeom prst="rect">
            <a:avLst/>
          </a:prstGeom>
        </p:spPr>
        <p:txBody>
          <a:bodyPr wrap="square" lIns="0" tIns="0" rIns="0" bIns="0" rtlCol="0" anchor="t">
            <a:spAutoFit/>
          </a:bodyPr>
          <a:lstStyle/>
          <a:p>
            <a:pPr>
              <a:lnSpc>
                <a:spcPts val="6819"/>
              </a:lnSpc>
            </a:pPr>
            <a:r>
              <a:rPr lang="en-US" sz="5400" dirty="0">
                <a:solidFill>
                  <a:srgbClr val="000000"/>
                </a:solidFill>
                <a:latin typeface="Bobby Jones Soft"/>
                <a:ea typeface="Bobby Jones Soft"/>
                <a:cs typeface="Bobby Jones Soft"/>
                <a:sym typeface="Bobby Jones Soft"/>
              </a:rPr>
              <a:t>Let’s discuss human rights, </a:t>
            </a:r>
            <a:r>
              <a:rPr lang="en-US" sz="5400" dirty="0" err="1">
                <a:solidFill>
                  <a:srgbClr val="000000"/>
                </a:solidFill>
                <a:latin typeface="Bobby Jones Soft"/>
                <a:ea typeface="Bobby Jones Soft"/>
                <a:cs typeface="Bobby Jones Soft"/>
                <a:sym typeface="Bobby Jones Soft"/>
              </a:rPr>
              <a:t>radicalisation</a:t>
            </a:r>
            <a:r>
              <a:rPr lang="en-US" sz="5400" dirty="0">
                <a:solidFill>
                  <a:srgbClr val="000000"/>
                </a:solidFill>
                <a:latin typeface="Bobby Jones Soft"/>
                <a:ea typeface="Bobby Jones Soft"/>
                <a:cs typeface="Bobby Jones Soft"/>
                <a:sym typeface="Bobby Jones Soft"/>
              </a:rPr>
              <a:t> and counterterrorism </a:t>
            </a:r>
          </a:p>
        </p:txBody>
      </p:sp>
      <p:sp>
        <p:nvSpPr>
          <p:cNvPr id="9" name="TextBox 8">
            <a:extLst>
              <a:ext uri="{FF2B5EF4-FFF2-40B4-BE49-F238E27FC236}">
                <a16:creationId xmlns:a16="http://schemas.microsoft.com/office/drawing/2014/main" id="{4CF2D919-0A4F-2A93-556D-06745005F5B0}"/>
              </a:ext>
            </a:extLst>
          </p:cNvPr>
          <p:cNvSpPr txBox="1"/>
          <p:nvPr/>
        </p:nvSpPr>
        <p:spPr>
          <a:xfrm>
            <a:off x="1335462" y="7374192"/>
            <a:ext cx="14895138" cy="769441"/>
          </a:xfrm>
          <a:prstGeom prst="rect">
            <a:avLst/>
          </a:prstGeom>
          <a:noFill/>
        </p:spPr>
        <p:txBody>
          <a:bodyPr wrap="square">
            <a:spAutoFit/>
          </a:bodyPr>
          <a:lstStyle/>
          <a:p>
            <a:pPr indent="0">
              <a:spcAft>
                <a:spcPts val="1800"/>
              </a:spcAft>
            </a:pPr>
            <a:r>
              <a:rPr lang="en-GB" sz="4400" dirty="0">
                <a:solidFill>
                  <a:srgbClr val="000000"/>
                </a:solidFill>
                <a:latin typeface="Glacial Indifference"/>
                <a:hlinkClick r:id="rId5"/>
              </a:rPr>
              <a:t>https://www.youtube.com/watch?v=DSayniuCn_E</a:t>
            </a:r>
            <a:r>
              <a:rPr lang="en-GB" sz="4400" dirty="0">
                <a:solidFill>
                  <a:srgbClr val="000000"/>
                </a:solidFill>
                <a:latin typeface="Glacial Indifference"/>
              </a:rPr>
              <a:t>. 3’:15”</a:t>
            </a:r>
          </a:p>
        </p:txBody>
      </p:sp>
      <p:pic>
        <p:nvPicPr>
          <p:cNvPr id="6" name="Human Rights, Radicalisation and Counter-Terrorism copy">
            <a:hlinkClick r:id="" action="ppaction://media"/>
            <a:extLst>
              <a:ext uri="{FF2B5EF4-FFF2-40B4-BE49-F238E27FC236}">
                <a16:creationId xmlns:a16="http://schemas.microsoft.com/office/drawing/2014/main" id="{D4D0DFC0-9F38-FB37-3F0A-C4E59D07792C}"/>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439952" y="3540173"/>
            <a:ext cx="5700712" cy="3206651"/>
          </a:xfrm>
          <a:prstGeom prst="rect">
            <a:avLst/>
          </a:prstGeom>
        </p:spPr>
      </p:pic>
    </p:spTree>
    <p:extLst>
      <p:ext uri="{BB962C8B-B14F-4D97-AF65-F5344CB8AC3E}">
        <p14:creationId xmlns:p14="http://schemas.microsoft.com/office/powerpoint/2010/main" val="6414228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vol="80000">
                <p:cTn id="7" fill="hold" display="0">
                  <p:stCondLst>
                    <p:cond delay="indefinite"/>
                  </p:st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F9B53F1A-52F5-252B-F7BB-042CA2CBEB7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63AD108-A467-6F16-0CB0-E95030C070A3}"/>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2084ED4D-9E3D-471B-D969-7C7A6680CA6C}"/>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dirty="0"/>
            </a:p>
          </p:txBody>
        </p:sp>
        <p:sp>
          <p:nvSpPr>
            <p:cNvPr id="4" name="TextBox 4">
              <a:extLst>
                <a:ext uri="{FF2B5EF4-FFF2-40B4-BE49-F238E27FC236}">
                  <a16:creationId xmlns:a16="http://schemas.microsoft.com/office/drawing/2014/main" id="{62153FF0-0524-7D7D-8F39-607C681FFB49}"/>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7" name="TextBox 7">
            <a:extLst>
              <a:ext uri="{FF2B5EF4-FFF2-40B4-BE49-F238E27FC236}">
                <a16:creationId xmlns:a16="http://schemas.microsoft.com/office/drawing/2014/main" id="{C9F8229D-F9F2-9DCA-1E54-8AEFDF84F1DA}"/>
              </a:ext>
            </a:extLst>
          </p:cNvPr>
          <p:cNvSpPr txBox="1"/>
          <p:nvPr/>
        </p:nvSpPr>
        <p:spPr>
          <a:xfrm>
            <a:off x="1295400" y="1188131"/>
            <a:ext cx="16535400" cy="898964"/>
          </a:xfrm>
          <a:prstGeom prst="rect">
            <a:avLst/>
          </a:prstGeom>
        </p:spPr>
        <p:txBody>
          <a:bodyPr wrap="square" lIns="0" tIns="0" rIns="0" bIns="0" rtlCol="0" anchor="t">
            <a:spAutoFit/>
          </a:bodyPr>
          <a:lstStyle/>
          <a:p>
            <a:pPr>
              <a:lnSpc>
                <a:spcPts val="6819"/>
              </a:lnSpc>
            </a:pPr>
            <a:r>
              <a:rPr lang="en-US" sz="6494" dirty="0">
                <a:solidFill>
                  <a:srgbClr val="000000"/>
                </a:solidFill>
                <a:latin typeface="Bobby Jones Soft"/>
                <a:ea typeface="Bobby Jones Soft"/>
                <a:cs typeface="Bobby Jones Soft"/>
                <a:sym typeface="Bobby Jones Soft"/>
              </a:rPr>
              <a:t>Understanding extremism</a:t>
            </a:r>
          </a:p>
        </p:txBody>
      </p:sp>
      <p:sp>
        <p:nvSpPr>
          <p:cNvPr id="6" name="Rounded Rectangle 5">
            <a:extLst>
              <a:ext uri="{FF2B5EF4-FFF2-40B4-BE49-F238E27FC236}">
                <a16:creationId xmlns:a16="http://schemas.microsoft.com/office/drawing/2014/main" id="{2258D0C6-46A9-44DF-536B-BEBC62A45BEB}"/>
              </a:ext>
            </a:extLst>
          </p:cNvPr>
          <p:cNvSpPr/>
          <p:nvPr/>
        </p:nvSpPr>
        <p:spPr>
          <a:xfrm>
            <a:off x="5938584" y="2350168"/>
            <a:ext cx="11353800" cy="1447800"/>
          </a:xfrm>
          <a:prstGeom prst="round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EA7BF46-E5ED-CD99-AA0C-CF474B7284E5}"/>
              </a:ext>
            </a:extLst>
          </p:cNvPr>
          <p:cNvSpPr txBox="1"/>
          <p:nvPr/>
        </p:nvSpPr>
        <p:spPr>
          <a:xfrm>
            <a:off x="1076829" y="2593443"/>
            <a:ext cx="4464710" cy="707886"/>
          </a:xfrm>
          <a:prstGeom prst="rect">
            <a:avLst/>
          </a:prstGeom>
          <a:noFill/>
        </p:spPr>
        <p:txBody>
          <a:bodyPr wrap="square" rtlCol="0">
            <a:spAutoFit/>
          </a:bodyPr>
          <a:lstStyle/>
          <a:p>
            <a:r>
              <a:rPr lang="en-GB" sz="4000" dirty="0">
                <a:solidFill>
                  <a:srgbClr val="000000"/>
                </a:solidFill>
                <a:latin typeface="Glacial Indifference"/>
              </a:rPr>
              <a:t>What is extremism?</a:t>
            </a:r>
          </a:p>
        </p:txBody>
      </p:sp>
      <p:sp>
        <p:nvSpPr>
          <p:cNvPr id="10" name="TextBox 9">
            <a:extLst>
              <a:ext uri="{FF2B5EF4-FFF2-40B4-BE49-F238E27FC236}">
                <a16:creationId xmlns:a16="http://schemas.microsoft.com/office/drawing/2014/main" id="{0B1251B3-2649-7630-B23F-C0626C11B90E}"/>
              </a:ext>
            </a:extLst>
          </p:cNvPr>
          <p:cNvSpPr txBox="1"/>
          <p:nvPr/>
        </p:nvSpPr>
        <p:spPr>
          <a:xfrm>
            <a:off x="1086859" y="4150357"/>
            <a:ext cx="4464710" cy="1077218"/>
          </a:xfrm>
          <a:prstGeom prst="rect">
            <a:avLst/>
          </a:prstGeom>
          <a:noFill/>
        </p:spPr>
        <p:txBody>
          <a:bodyPr wrap="square">
            <a:spAutoFit/>
          </a:bodyPr>
          <a:lstStyle/>
          <a:p>
            <a:r>
              <a:rPr lang="en-US" sz="3200" dirty="0">
                <a:solidFill>
                  <a:srgbClr val="000000"/>
                </a:solidFill>
                <a:latin typeface="Glacial Indifference"/>
              </a:rPr>
              <a:t>Does extremism always lead to violence?</a:t>
            </a:r>
            <a:endParaRPr lang="en-GB" sz="3200" dirty="0">
              <a:solidFill>
                <a:srgbClr val="000000"/>
              </a:solidFill>
              <a:latin typeface="Glacial Indifference"/>
            </a:endParaRPr>
          </a:p>
        </p:txBody>
      </p:sp>
      <p:sp>
        <p:nvSpPr>
          <p:cNvPr id="11" name="Rounded Rectangle 10">
            <a:extLst>
              <a:ext uri="{FF2B5EF4-FFF2-40B4-BE49-F238E27FC236}">
                <a16:creationId xmlns:a16="http://schemas.microsoft.com/office/drawing/2014/main" id="{F82202A2-3338-1269-DC2A-1DD6DE24F2DD}"/>
              </a:ext>
            </a:extLst>
          </p:cNvPr>
          <p:cNvSpPr/>
          <p:nvPr/>
        </p:nvSpPr>
        <p:spPr>
          <a:xfrm>
            <a:off x="5938585" y="4061041"/>
            <a:ext cx="11353800" cy="1447800"/>
          </a:xfrm>
          <a:prstGeom prst="round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7F5D169-EAA1-081B-B804-ECAABA0F0098}"/>
              </a:ext>
            </a:extLst>
          </p:cNvPr>
          <p:cNvSpPr txBox="1"/>
          <p:nvPr/>
        </p:nvSpPr>
        <p:spPr>
          <a:xfrm>
            <a:off x="995616" y="5895986"/>
            <a:ext cx="4984090" cy="1208023"/>
          </a:xfrm>
          <a:prstGeom prst="rect">
            <a:avLst/>
          </a:prstGeom>
          <a:noFill/>
        </p:spPr>
        <p:txBody>
          <a:bodyPr wrap="square">
            <a:spAutoFit/>
          </a:bodyPr>
          <a:lstStyle/>
          <a:p>
            <a:pPr>
              <a:lnSpc>
                <a:spcPts val="2800"/>
              </a:lnSpc>
              <a:spcBef>
                <a:spcPts val="1100"/>
              </a:spcBef>
            </a:pPr>
            <a:r>
              <a:rPr lang="en-US" sz="3200" dirty="0">
                <a:solidFill>
                  <a:srgbClr val="000000"/>
                </a:solidFill>
                <a:latin typeface="Glacial Indifference"/>
              </a:rPr>
              <a:t>What might make someone vulnerable to </a:t>
            </a:r>
            <a:r>
              <a:rPr lang="en-US" sz="3200" dirty="0" err="1">
                <a:solidFill>
                  <a:srgbClr val="000000"/>
                </a:solidFill>
                <a:latin typeface="Glacial Indifference"/>
              </a:rPr>
              <a:t>radicalisation</a:t>
            </a:r>
            <a:r>
              <a:rPr lang="en-US" sz="3200" dirty="0">
                <a:solidFill>
                  <a:srgbClr val="000000"/>
                </a:solidFill>
                <a:latin typeface="Glacial Indifference"/>
              </a:rPr>
              <a:t>? </a:t>
            </a:r>
            <a:endParaRPr lang="en-GB" sz="3200" dirty="0">
              <a:solidFill>
                <a:srgbClr val="000000"/>
              </a:solidFill>
              <a:latin typeface="Glacial Indifference"/>
            </a:endParaRPr>
          </a:p>
        </p:txBody>
      </p:sp>
      <p:sp>
        <p:nvSpPr>
          <p:cNvPr id="14" name="Rounded Rectangle 13">
            <a:extLst>
              <a:ext uri="{FF2B5EF4-FFF2-40B4-BE49-F238E27FC236}">
                <a16:creationId xmlns:a16="http://schemas.microsoft.com/office/drawing/2014/main" id="{F860C9BF-6308-445E-C7B7-203DB5D1A2BB}"/>
              </a:ext>
            </a:extLst>
          </p:cNvPr>
          <p:cNvSpPr/>
          <p:nvPr/>
        </p:nvSpPr>
        <p:spPr>
          <a:xfrm>
            <a:off x="5938584" y="5771914"/>
            <a:ext cx="11353800" cy="1447800"/>
          </a:xfrm>
          <a:prstGeom prst="round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BC0387F-CB0C-2CAE-E29E-B8DEF58237A5}"/>
              </a:ext>
            </a:extLst>
          </p:cNvPr>
          <p:cNvSpPr txBox="1"/>
          <p:nvPr/>
        </p:nvSpPr>
        <p:spPr>
          <a:xfrm>
            <a:off x="987595" y="7571955"/>
            <a:ext cx="4984090" cy="1182375"/>
          </a:xfrm>
          <a:prstGeom prst="rect">
            <a:avLst/>
          </a:prstGeom>
          <a:noFill/>
        </p:spPr>
        <p:txBody>
          <a:bodyPr wrap="square">
            <a:spAutoFit/>
          </a:bodyPr>
          <a:lstStyle/>
          <a:p>
            <a:pPr>
              <a:lnSpc>
                <a:spcPts val="2800"/>
              </a:lnSpc>
              <a:spcBef>
                <a:spcPts val="1100"/>
              </a:spcBef>
            </a:pPr>
            <a:r>
              <a:rPr lang="en-US" sz="3200" dirty="0">
                <a:solidFill>
                  <a:srgbClr val="000000"/>
                </a:solidFill>
                <a:latin typeface="Glacial Indifference"/>
              </a:rPr>
              <a:t>What could someone do if they were worried about extremist influences?</a:t>
            </a:r>
            <a:endParaRPr lang="en-GB" sz="3200" dirty="0">
              <a:solidFill>
                <a:srgbClr val="000000"/>
              </a:solidFill>
              <a:latin typeface="Glacial Indifference"/>
            </a:endParaRPr>
          </a:p>
        </p:txBody>
      </p:sp>
      <p:sp>
        <p:nvSpPr>
          <p:cNvPr id="17" name="Rounded Rectangle 16">
            <a:extLst>
              <a:ext uri="{FF2B5EF4-FFF2-40B4-BE49-F238E27FC236}">
                <a16:creationId xmlns:a16="http://schemas.microsoft.com/office/drawing/2014/main" id="{BA98B403-0786-ACD8-FF0D-8E7429D3D826}"/>
              </a:ext>
            </a:extLst>
          </p:cNvPr>
          <p:cNvSpPr/>
          <p:nvPr/>
        </p:nvSpPr>
        <p:spPr>
          <a:xfrm>
            <a:off x="5947622" y="7543883"/>
            <a:ext cx="11353800" cy="1447800"/>
          </a:xfrm>
          <a:prstGeom prst="round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2075062-2C20-66EF-BC77-E95C5FD463E2}"/>
              </a:ext>
            </a:extLst>
          </p:cNvPr>
          <p:cNvSpPr txBox="1"/>
          <p:nvPr/>
        </p:nvSpPr>
        <p:spPr>
          <a:xfrm>
            <a:off x="6172200" y="2350168"/>
            <a:ext cx="10744200" cy="1447800"/>
          </a:xfrm>
          <a:prstGeom prst="rect">
            <a:avLst/>
          </a:prstGeom>
          <a:noFill/>
        </p:spPr>
        <p:txBody>
          <a:bodyPr wrap="square" rtlCol="0">
            <a:spAutoFit/>
          </a:bodyPr>
          <a:lstStyle/>
          <a:p>
            <a:endParaRPr lang="en-GB" dirty="0"/>
          </a:p>
        </p:txBody>
      </p:sp>
      <p:sp>
        <p:nvSpPr>
          <p:cNvPr id="9" name="TextBox 8">
            <a:extLst>
              <a:ext uri="{FF2B5EF4-FFF2-40B4-BE49-F238E27FC236}">
                <a16:creationId xmlns:a16="http://schemas.microsoft.com/office/drawing/2014/main" id="{C4C88B8E-43A2-E90D-F47C-5249BFBA571F}"/>
              </a:ext>
            </a:extLst>
          </p:cNvPr>
          <p:cNvSpPr txBox="1"/>
          <p:nvPr/>
        </p:nvSpPr>
        <p:spPr>
          <a:xfrm>
            <a:off x="6172200" y="2593443"/>
            <a:ext cx="11129222" cy="1077218"/>
          </a:xfrm>
          <a:prstGeom prst="rect">
            <a:avLst/>
          </a:prstGeom>
          <a:noFill/>
        </p:spPr>
        <p:txBody>
          <a:bodyPr wrap="square" rtlCol="0">
            <a:spAutoFit/>
          </a:bodyPr>
          <a:lstStyle/>
          <a:p>
            <a:r>
              <a:rPr lang="en-GB" sz="3200" dirty="0"/>
              <a:t>Extremism is about having and spreading very strong beliefs and actions that could be harmful to others in society.</a:t>
            </a:r>
          </a:p>
        </p:txBody>
      </p:sp>
      <p:sp>
        <p:nvSpPr>
          <p:cNvPr id="12" name="TextBox 11">
            <a:extLst>
              <a:ext uri="{FF2B5EF4-FFF2-40B4-BE49-F238E27FC236}">
                <a16:creationId xmlns:a16="http://schemas.microsoft.com/office/drawing/2014/main" id="{7687DDE4-4F51-271D-13AC-386560568967}"/>
              </a:ext>
            </a:extLst>
          </p:cNvPr>
          <p:cNvSpPr txBox="1"/>
          <p:nvPr/>
        </p:nvSpPr>
        <p:spPr>
          <a:xfrm>
            <a:off x="6172201" y="4076700"/>
            <a:ext cx="11010896" cy="1569660"/>
          </a:xfrm>
          <a:prstGeom prst="rect">
            <a:avLst/>
          </a:prstGeom>
          <a:noFill/>
        </p:spPr>
        <p:txBody>
          <a:bodyPr wrap="square" rtlCol="0">
            <a:spAutoFit/>
          </a:bodyPr>
          <a:lstStyle/>
          <a:p>
            <a:r>
              <a:rPr lang="en-GB" sz="3200" dirty="0"/>
              <a:t>Extremism does not always lead to violence but can still cause significant disruption to road, rail and air transport and can cost a company or the country millions of pounds.</a:t>
            </a:r>
          </a:p>
        </p:txBody>
      </p:sp>
      <p:sp>
        <p:nvSpPr>
          <p:cNvPr id="15" name="TextBox 14">
            <a:extLst>
              <a:ext uri="{FF2B5EF4-FFF2-40B4-BE49-F238E27FC236}">
                <a16:creationId xmlns:a16="http://schemas.microsoft.com/office/drawing/2014/main" id="{3B3C6AA9-B09A-8C3B-FF83-F2CED34DC89F}"/>
              </a:ext>
            </a:extLst>
          </p:cNvPr>
          <p:cNvSpPr txBox="1"/>
          <p:nvPr/>
        </p:nvSpPr>
        <p:spPr>
          <a:xfrm>
            <a:off x="6172200" y="5753100"/>
            <a:ext cx="11120184" cy="1569660"/>
          </a:xfrm>
          <a:prstGeom prst="rect">
            <a:avLst/>
          </a:prstGeom>
          <a:noFill/>
        </p:spPr>
        <p:txBody>
          <a:bodyPr wrap="square" rtlCol="0">
            <a:spAutoFit/>
          </a:bodyPr>
          <a:lstStyle/>
          <a:p>
            <a:r>
              <a:rPr lang="en-GB" sz="3200" dirty="0"/>
              <a:t>Someone who might be radicalised often feels alone or different, that they don’t belong or are isolated. A radical group might offer them a false sense of community or purpose.</a:t>
            </a:r>
          </a:p>
        </p:txBody>
      </p:sp>
      <p:sp>
        <p:nvSpPr>
          <p:cNvPr id="18" name="TextBox 17">
            <a:extLst>
              <a:ext uri="{FF2B5EF4-FFF2-40B4-BE49-F238E27FC236}">
                <a16:creationId xmlns:a16="http://schemas.microsoft.com/office/drawing/2014/main" id="{106AD230-EE28-D7F0-EE81-15815C87EDA6}"/>
              </a:ext>
            </a:extLst>
          </p:cNvPr>
          <p:cNvSpPr txBox="1"/>
          <p:nvPr/>
        </p:nvSpPr>
        <p:spPr>
          <a:xfrm>
            <a:off x="6172200" y="7505700"/>
            <a:ext cx="11120184" cy="1569660"/>
          </a:xfrm>
          <a:prstGeom prst="rect">
            <a:avLst/>
          </a:prstGeom>
          <a:noFill/>
        </p:spPr>
        <p:txBody>
          <a:bodyPr wrap="square" rtlCol="0">
            <a:spAutoFit/>
          </a:bodyPr>
          <a:lstStyle/>
          <a:p>
            <a:r>
              <a:rPr lang="en-GB" sz="3200" dirty="0"/>
              <a:t>As with any relationship, it is important to listen, not judge. If you are worried about somebody talk to a trusted adult, a teacher, parent, counsellor or the police, Childline or Isle Listen</a:t>
            </a:r>
          </a:p>
        </p:txBody>
      </p:sp>
    </p:spTree>
    <p:extLst>
      <p:ext uri="{BB962C8B-B14F-4D97-AF65-F5344CB8AC3E}">
        <p14:creationId xmlns:p14="http://schemas.microsoft.com/office/powerpoint/2010/main" val="8510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nimBg="1"/>
      <p:bldP spid="17" grpId="0" animBg="1"/>
      <p:bldP spid="9" grpId="0"/>
      <p:bldP spid="12" grpId="0"/>
      <p:bldP spid="15"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5" name="Freeform 5"/>
          <p:cNvSpPr/>
          <p:nvPr/>
        </p:nvSpPr>
        <p:spPr>
          <a:xfrm>
            <a:off x="12573000" y="3848100"/>
            <a:ext cx="4374135" cy="4830872"/>
          </a:xfrm>
          <a:custGeom>
            <a:avLst/>
            <a:gdLst/>
            <a:ahLst/>
            <a:cxnLst/>
            <a:rect l="l" t="t" r="r" b="b"/>
            <a:pathLst>
              <a:path w="4374135" h="4830872">
                <a:moveTo>
                  <a:pt x="0" y="0"/>
                </a:moveTo>
                <a:lnTo>
                  <a:pt x="4374135" y="0"/>
                </a:lnTo>
                <a:lnTo>
                  <a:pt x="4374135" y="4830871"/>
                </a:lnTo>
                <a:lnTo>
                  <a:pt x="0" y="4830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654724" y="1266433"/>
            <a:ext cx="6099297" cy="1052104"/>
          </a:xfrm>
          <a:prstGeom prst="rect">
            <a:avLst/>
          </a:prstGeom>
        </p:spPr>
        <p:txBody>
          <a:bodyPr lIns="0" tIns="0" rIns="0" bIns="0" rtlCol="0" anchor="t">
            <a:spAutoFit/>
          </a:bodyPr>
          <a:lstStyle/>
          <a:p>
            <a:pPr algn="ctr">
              <a:lnSpc>
                <a:spcPts val="7842"/>
              </a:lnSpc>
            </a:pPr>
            <a:r>
              <a:rPr lang="en-US" sz="7468" dirty="0">
                <a:solidFill>
                  <a:srgbClr val="000000"/>
                </a:solidFill>
                <a:latin typeface="Bobby Jones Soft"/>
                <a:ea typeface="Bobby Jones Soft"/>
                <a:cs typeface="Bobby Jones Soft"/>
                <a:sym typeface="Bobby Jones Soft"/>
              </a:rPr>
              <a:t>REFLECTION</a:t>
            </a:r>
          </a:p>
        </p:txBody>
      </p:sp>
      <p:sp>
        <p:nvSpPr>
          <p:cNvPr id="8" name="TextBox 7">
            <a:extLst>
              <a:ext uri="{FF2B5EF4-FFF2-40B4-BE49-F238E27FC236}">
                <a16:creationId xmlns:a16="http://schemas.microsoft.com/office/drawing/2014/main" id="{0DC50B66-BCD5-58C3-24A3-567AE055E708}"/>
              </a:ext>
            </a:extLst>
          </p:cNvPr>
          <p:cNvSpPr txBox="1"/>
          <p:nvPr/>
        </p:nvSpPr>
        <p:spPr>
          <a:xfrm>
            <a:off x="1043594" y="2603610"/>
            <a:ext cx="11121486" cy="2593018"/>
          </a:xfrm>
          <a:prstGeom prst="rect">
            <a:avLst/>
          </a:prstGeom>
          <a:noFill/>
        </p:spPr>
        <p:txBody>
          <a:bodyPr wrap="square">
            <a:spAutoFit/>
          </a:bodyPr>
          <a:lstStyle/>
          <a:p>
            <a:pPr>
              <a:lnSpc>
                <a:spcPts val="10158"/>
              </a:lnSpc>
              <a:spcBef>
                <a:spcPct val="0"/>
              </a:spcBef>
            </a:pPr>
            <a:r>
              <a:rPr lang="en-US" sz="6600" b="1" dirty="0">
                <a:solidFill>
                  <a:srgbClr val="FF0000"/>
                </a:solidFill>
                <a:latin typeface="Glacial Indifference"/>
                <a:ea typeface="Glacial Indifference"/>
                <a:cs typeface="Glacial Indifference"/>
                <a:sym typeface="Glacial Indifference"/>
              </a:rPr>
              <a:t>ASK</a:t>
            </a:r>
            <a:r>
              <a:rPr lang="en-US" sz="6600" dirty="0">
                <a:solidFill>
                  <a:srgbClr val="000000"/>
                </a:solidFill>
                <a:latin typeface="Glacial Indifference"/>
                <a:ea typeface="Glacial Indifference"/>
                <a:cs typeface="Glacial Indifference"/>
                <a:sym typeface="Glacial Indifference"/>
              </a:rPr>
              <a:t> what are you taking from today’s lesson?</a:t>
            </a:r>
          </a:p>
        </p:txBody>
      </p:sp>
      <p:sp>
        <p:nvSpPr>
          <p:cNvPr id="9" name="TextBox 8">
            <a:extLst>
              <a:ext uri="{FF2B5EF4-FFF2-40B4-BE49-F238E27FC236}">
                <a16:creationId xmlns:a16="http://schemas.microsoft.com/office/drawing/2014/main" id="{DDE7CD29-1256-8EFA-A11A-F25EA9622BCF}"/>
              </a:ext>
            </a:extLst>
          </p:cNvPr>
          <p:cNvSpPr txBox="1"/>
          <p:nvPr/>
        </p:nvSpPr>
        <p:spPr>
          <a:xfrm>
            <a:off x="1070514" y="5429682"/>
            <a:ext cx="12721686" cy="3829766"/>
          </a:xfrm>
          <a:prstGeom prst="rect">
            <a:avLst/>
          </a:prstGeom>
        </p:spPr>
        <p:txBody>
          <a:bodyPr wrap="square" lIns="0" tIns="0" rIns="0" bIns="0" rtlCol="0" anchor="t">
            <a:spAutoFit/>
          </a:bodyPr>
          <a:lstStyle/>
          <a:p>
            <a:pPr>
              <a:lnSpc>
                <a:spcPts val="10158"/>
              </a:lnSpc>
              <a:spcBef>
                <a:spcPct val="0"/>
              </a:spcBef>
            </a:pPr>
            <a:r>
              <a:rPr lang="en-US" sz="6600" dirty="0">
                <a:solidFill>
                  <a:srgbClr val="000000"/>
                </a:solidFill>
                <a:latin typeface="Glacial Indifference"/>
                <a:ea typeface="Glacial Indifference"/>
                <a:cs typeface="Glacial Indifference"/>
                <a:sym typeface="Glacial Indifference"/>
              </a:rPr>
              <a:t>If anyone was concerned about anything from today’s lesson, where could they get help?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6" name="Freeform 6"/>
          <p:cNvSpPr/>
          <p:nvPr/>
        </p:nvSpPr>
        <p:spPr>
          <a:xfrm>
            <a:off x="635674" y="1028700"/>
            <a:ext cx="3430714" cy="4114800"/>
          </a:xfrm>
          <a:custGeom>
            <a:avLst/>
            <a:gdLst/>
            <a:ahLst/>
            <a:cxnLst/>
            <a:rect l="l" t="t" r="r" b="b"/>
            <a:pathLst>
              <a:path w="3430714" h="4114800">
                <a:moveTo>
                  <a:pt x="0" y="0"/>
                </a:moveTo>
                <a:lnTo>
                  <a:pt x="3430714" y="0"/>
                </a:lnTo>
                <a:lnTo>
                  <a:pt x="343071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6">
            <a:extLst>
              <a:ext uri="{FF2B5EF4-FFF2-40B4-BE49-F238E27FC236}">
                <a16:creationId xmlns:a16="http://schemas.microsoft.com/office/drawing/2014/main" id="{7ED44656-7429-4F77-FEDA-A696BD72827B}"/>
              </a:ext>
            </a:extLst>
          </p:cNvPr>
          <p:cNvSpPr txBox="1"/>
          <p:nvPr/>
        </p:nvSpPr>
        <p:spPr>
          <a:xfrm>
            <a:off x="4343400" y="1299924"/>
            <a:ext cx="12573000" cy="4555093"/>
          </a:xfrm>
          <a:prstGeom prst="rect">
            <a:avLst/>
          </a:prstGeom>
          <a:noFill/>
        </p:spPr>
        <p:txBody>
          <a:bodyPr wrap="square" rtlCol="0">
            <a:spAutoFit/>
          </a:bodyPr>
          <a:lstStyle/>
          <a:p>
            <a:pPr>
              <a:spcAft>
                <a:spcPts val="2400"/>
              </a:spcAft>
            </a:pPr>
            <a:r>
              <a:rPr lang="en-GB" sz="4000" dirty="0">
                <a:solidFill>
                  <a:srgbClr val="000000"/>
                </a:solidFill>
                <a:latin typeface="Glacial Indifference"/>
              </a:rPr>
              <a:t>To talk with someone confidentially about how you feel, you can:</a:t>
            </a:r>
          </a:p>
          <a:p>
            <a:pPr>
              <a:spcAft>
                <a:spcPts val="2400"/>
              </a:spcAft>
            </a:pPr>
            <a:r>
              <a:rPr lang="en-GB" sz="4000" b="1" dirty="0">
                <a:solidFill>
                  <a:srgbClr val="000000"/>
                </a:solidFill>
                <a:latin typeface="Glacial Indifference"/>
              </a:rPr>
              <a:t>Contact </a:t>
            </a:r>
            <a:r>
              <a:rPr lang="en-GB" sz="4000" b="1" dirty="0">
                <a:solidFill>
                  <a:srgbClr val="0070C0"/>
                </a:solidFill>
                <a:latin typeface="Glacial Indifference"/>
              </a:rPr>
              <a:t>Isle Listen: 01624 679118  </a:t>
            </a:r>
            <a:r>
              <a:rPr lang="en-GB" sz="4000" b="1" dirty="0" err="1">
                <a:solidFill>
                  <a:srgbClr val="0070C0"/>
                </a:solidFill>
                <a:latin typeface="Glacial Indifference"/>
              </a:rPr>
              <a:t>www.islelisten.im</a:t>
            </a:r>
            <a:endParaRPr lang="en-GB" sz="4000" b="1" dirty="0">
              <a:solidFill>
                <a:srgbClr val="0070C0"/>
              </a:solidFill>
              <a:latin typeface="Glacial Indifference"/>
            </a:endParaRPr>
          </a:p>
          <a:p>
            <a:pPr>
              <a:spcAft>
                <a:spcPts val="1200"/>
              </a:spcAft>
            </a:pPr>
            <a:r>
              <a:rPr lang="en-GB" sz="4000" dirty="0">
                <a:solidFill>
                  <a:srgbClr val="000000"/>
                </a:solidFill>
                <a:latin typeface="Glacial Indifference"/>
              </a:rPr>
              <a:t>Text </a:t>
            </a:r>
            <a:r>
              <a:rPr lang="en-GB" sz="4000" b="1" dirty="0">
                <a:solidFill>
                  <a:srgbClr val="000000"/>
                </a:solidFill>
                <a:latin typeface="Glacial Indifference"/>
              </a:rPr>
              <a:t>SHOUT</a:t>
            </a:r>
            <a:r>
              <a:rPr lang="en-GB" sz="4000" dirty="0">
                <a:solidFill>
                  <a:srgbClr val="000000"/>
                </a:solidFill>
                <a:latin typeface="Glacial Indifference"/>
              </a:rPr>
              <a:t> to </a:t>
            </a:r>
            <a:r>
              <a:rPr lang="en-GB" sz="4000" dirty="0">
                <a:solidFill>
                  <a:srgbClr val="0070C0"/>
                </a:solidFill>
                <a:latin typeface="Glacial Indifference"/>
                <a:hlinkClick r:id="rId4" tooltip="85258">
                  <a:extLst>
                    <a:ext uri="{A12FA001-AC4F-418D-AE19-62706E023703}">
                      <ahyp:hlinkClr xmlns:ahyp="http://schemas.microsoft.com/office/drawing/2018/hyperlinkcolor" val="tx"/>
                    </a:ext>
                  </a:extLst>
                </a:hlinkClick>
              </a:rPr>
              <a:t>85258</a:t>
            </a:r>
            <a:r>
              <a:rPr lang="en-GB" sz="4000" dirty="0">
                <a:solidFill>
                  <a:srgbClr val="000000"/>
                </a:solidFill>
                <a:latin typeface="Glacial Indifference"/>
              </a:rPr>
              <a:t> to contact the </a:t>
            </a:r>
            <a:r>
              <a:rPr lang="en-GB" sz="4000" dirty="0">
                <a:solidFill>
                  <a:srgbClr val="0070C0"/>
                </a:solidFill>
                <a:latin typeface="Glacial Indifference"/>
                <a:hlinkClick r:id="rId5" tooltip="Shout website - textline">
                  <a:extLst>
                    <a:ext uri="{A12FA001-AC4F-418D-AE19-62706E023703}">
                      <ahyp:hlinkClr xmlns:ahyp="http://schemas.microsoft.com/office/drawing/2018/hyperlinkcolor" val="tx"/>
                    </a:ext>
                  </a:extLst>
                </a:hlinkClick>
              </a:rPr>
              <a:t>Shout textline</a:t>
            </a:r>
            <a:endParaRPr lang="en-GB" sz="4000" dirty="0">
              <a:solidFill>
                <a:srgbClr val="0070C0"/>
              </a:solidFill>
              <a:latin typeface="Glacial Indifference"/>
            </a:endParaRPr>
          </a:p>
          <a:p>
            <a:pPr>
              <a:spcAft>
                <a:spcPts val="1200"/>
              </a:spcAft>
            </a:pPr>
            <a:r>
              <a:rPr lang="en-GB" sz="4000" dirty="0">
                <a:solidFill>
                  <a:srgbClr val="000000"/>
                </a:solidFill>
                <a:latin typeface="Glacial Indifference"/>
              </a:rPr>
              <a:t>Call </a:t>
            </a:r>
            <a:r>
              <a:rPr lang="en-GB" sz="4000" dirty="0">
                <a:solidFill>
                  <a:srgbClr val="0070C0"/>
                </a:solidFill>
                <a:latin typeface="Glacial Indifference"/>
                <a:hlinkClick r:id="rId6" tooltip="Papyrus website - HOPELINE247">
                  <a:extLst>
                    <a:ext uri="{A12FA001-AC4F-418D-AE19-62706E023703}">
                      <ahyp:hlinkClr xmlns:ahyp="http://schemas.microsoft.com/office/drawing/2018/hyperlinkcolor" val="tx"/>
                    </a:ext>
                  </a:extLst>
                </a:hlinkClick>
              </a:rPr>
              <a:t>HOPELINE247</a:t>
            </a:r>
            <a:r>
              <a:rPr lang="en-GB" sz="4000" dirty="0">
                <a:solidFill>
                  <a:srgbClr val="000000"/>
                </a:solidFill>
                <a:latin typeface="Glacial Indifference"/>
              </a:rPr>
              <a:t> on </a:t>
            </a:r>
            <a:r>
              <a:rPr lang="en-GB" sz="4000" dirty="0">
                <a:solidFill>
                  <a:srgbClr val="0070C0"/>
                </a:solidFill>
                <a:latin typeface="Glacial Indifference"/>
                <a:hlinkClick r:id="rId7" tooltip="0800 068 4141">
                  <a:extLst>
                    <a:ext uri="{A12FA001-AC4F-418D-AE19-62706E023703}">
                      <ahyp:hlinkClr xmlns:ahyp="http://schemas.microsoft.com/office/drawing/2018/hyperlinkcolor" val="tx"/>
                    </a:ext>
                  </a:extLst>
                </a:hlinkClick>
              </a:rPr>
              <a:t>0800 068 4141</a:t>
            </a:r>
            <a:r>
              <a:rPr lang="en-GB" sz="4000" dirty="0">
                <a:solidFill>
                  <a:srgbClr val="0070C0"/>
                </a:solidFill>
                <a:latin typeface="Glacial Indifference"/>
              </a:rPr>
              <a:t> </a:t>
            </a:r>
            <a:r>
              <a:rPr lang="en-GB" sz="4000" dirty="0">
                <a:solidFill>
                  <a:srgbClr val="000000"/>
                </a:solidFill>
                <a:latin typeface="Glacial Indifference"/>
              </a:rPr>
              <a:t>or the NHS on </a:t>
            </a:r>
            <a:r>
              <a:rPr lang="en-GB" sz="4000" dirty="0">
                <a:solidFill>
                  <a:srgbClr val="0070C0"/>
                </a:solidFill>
                <a:latin typeface="Glacial Indifference"/>
                <a:hlinkClick r:id="rId8" tooltip="111">
                  <a:extLst>
                    <a:ext uri="{A12FA001-AC4F-418D-AE19-62706E023703}">
                      <ahyp:hlinkClr xmlns:ahyp="http://schemas.microsoft.com/office/drawing/2018/hyperlinkcolor" val="tx"/>
                    </a:ext>
                  </a:extLst>
                </a:hlinkClick>
              </a:rPr>
              <a:t>111</a:t>
            </a:r>
            <a:r>
              <a:rPr lang="en-GB" sz="4000" dirty="0">
                <a:solidFill>
                  <a:srgbClr val="000000"/>
                </a:solidFill>
                <a:latin typeface="Glacial Indifference"/>
              </a:rPr>
              <a:t> and select option 2</a:t>
            </a:r>
          </a:p>
        </p:txBody>
      </p:sp>
      <p:sp>
        <p:nvSpPr>
          <p:cNvPr id="8" name="TextBox 7">
            <a:extLst>
              <a:ext uri="{FF2B5EF4-FFF2-40B4-BE49-F238E27FC236}">
                <a16:creationId xmlns:a16="http://schemas.microsoft.com/office/drawing/2014/main" id="{26EB5C46-050E-027A-3CF2-5D74A2174D34}"/>
              </a:ext>
            </a:extLst>
          </p:cNvPr>
          <p:cNvSpPr txBox="1"/>
          <p:nvPr/>
        </p:nvSpPr>
        <p:spPr>
          <a:xfrm>
            <a:off x="1295400" y="5918454"/>
            <a:ext cx="15087600" cy="3600986"/>
          </a:xfrm>
          <a:prstGeom prst="rect">
            <a:avLst/>
          </a:prstGeom>
          <a:noFill/>
        </p:spPr>
        <p:txBody>
          <a:bodyPr wrap="square" rtlCol="0">
            <a:spAutoFit/>
          </a:bodyPr>
          <a:lstStyle/>
          <a:p>
            <a:pPr>
              <a:spcAft>
                <a:spcPts val="2400"/>
              </a:spcAft>
            </a:pPr>
            <a:r>
              <a:rPr lang="en-GB" sz="4000" dirty="0">
                <a:solidFill>
                  <a:srgbClr val="000000"/>
                </a:solidFill>
                <a:latin typeface="Glacial Indifference"/>
              </a:rPr>
              <a:t>Contact </a:t>
            </a:r>
            <a:r>
              <a:rPr lang="en-GB" sz="4000" b="1" dirty="0">
                <a:solidFill>
                  <a:srgbClr val="0070C0"/>
                </a:solidFill>
                <a:latin typeface="Glacial Indifference"/>
                <a:hlinkClick r:id="rId9" tooltip="Childline website - contact us">
                  <a:extLst>
                    <a:ext uri="{A12FA001-AC4F-418D-AE19-62706E023703}">
                      <ahyp:hlinkClr xmlns:ahyp="http://schemas.microsoft.com/office/drawing/2018/hyperlinkcolor" val="tx"/>
                    </a:ext>
                  </a:extLst>
                </a:hlinkClick>
              </a:rPr>
              <a:t>Childline</a:t>
            </a:r>
            <a:r>
              <a:rPr lang="en-GB" sz="4000" dirty="0">
                <a:solidFill>
                  <a:srgbClr val="000000"/>
                </a:solidFill>
                <a:latin typeface="Glacial Indifference"/>
              </a:rPr>
              <a:t> by using </a:t>
            </a:r>
            <a:r>
              <a:rPr lang="en-GB" sz="4000" dirty="0">
                <a:solidFill>
                  <a:srgbClr val="0070C0"/>
                </a:solidFill>
                <a:latin typeface="Glacial Indifference"/>
                <a:hlinkClick r:id="rId10" tooltip="Childline website - 1-2-1 chat">
                  <a:extLst>
                    <a:ext uri="{A12FA001-AC4F-418D-AE19-62706E023703}">
                      <ahyp:hlinkClr xmlns:ahyp="http://schemas.microsoft.com/office/drawing/2018/hyperlinkcolor" val="tx"/>
                    </a:ext>
                  </a:extLst>
                </a:hlinkClick>
              </a:rPr>
              <a:t>1-2-1 chat</a:t>
            </a:r>
            <a:r>
              <a:rPr lang="en-GB" sz="4000" dirty="0">
                <a:solidFill>
                  <a:srgbClr val="0070C0"/>
                </a:solidFill>
                <a:latin typeface="Glacial Indifference"/>
              </a:rPr>
              <a:t> </a:t>
            </a:r>
            <a:r>
              <a:rPr lang="en-GB" sz="4000" dirty="0">
                <a:solidFill>
                  <a:srgbClr val="000000"/>
                </a:solidFill>
                <a:latin typeface="Glacial Indifference"/>
              </a:rPr>
              <a:t>or calling </a:t>
            </a:r>
            <a:r>
              <a:rPr lang="en-GB" sz="4000" dirty="0">
                <a:solidFill>
                  <a:srgbClr val="000000"/>
                </a:solidFill>
                <a:latin typeface="Glacial Indifference"/>
                <a:hlinkClick r:id="rId11" tooltip="0800 1111">
                  <a:extLst>
                    <a:ext uri="{A12FA001-AC4F-418D-AE19-62706E023703}">
                      <ahyp:hlinkClr xmlns:ahyp="http://schemas.microsoft.com/office/drawing/2018/hyperlinkcolor" val="tx"/>
                    </a:ext>
                  </a:extLst>
                </a:hlinkClick>
              </a:rPr>
              <a:t>0800 1111</a:t>
            </a:r>
            <a:endParaRPr lang="en-GB" sz="4000" dirty="0">
              <a:solidFill>
                <a:srgbClr val="000000"/>
              </a:solidFill>
              <a:latin typeface="Glacial Indifference"/>
            </a:endParaRPr>
          </a:p>
          <a:p>
            <a:r>
              <a:rPr lang="en-GB" sz="4000" b="1" dirty="0">
                <a:solidFill>
                  <a:srgbClr val="0070C0"/>
                </a:solidFill>
                <a:latin typeface="Glacial Indifference"/>
              </a:rPr>
              <a:t>For emergencies call </a:t>
            </a:r>
            <a:r>
              <a:rPr lang="en-GB" sz="4000" b="1" dirty="0">
                <a:solidFill>
                  <a:srgbClr val="0070C0"/>
                </a:solidFill>
                <a:latin typeface="Glacial Indifference"/>
                <a:hlinkClick r:id="rId12" tooltip="999">
                  <a:extLst>
                    <a:ext uri="{A12FA001-AC4F-418D-AE19-62706E023703}">
                      <ahyp:hlinkClr xmlns:ahyp="http://schemas.microsoft.com/office/drawing/2018/hyperlinkcolor" val="tx"/>
                    </a:ext>
                  </a:extLst>
                </a:hlinkClick>
              </a:rPr>
              <a:t>999</a:t>
            </a:r>
            <a:r>
              <a:rPr lang="en-GB" sz="4000" b="1" dirty="0">
                <a:solidFill>
                  <a:srgbClr val="0070C0"/>
                </a:solidFill>
                <a:latin typeface="Glacial Indifference"/>
              </a:rPr>
              <a:t> </a:t>
            </a:r>
            <a:r>
              <a:rPr lang="en-GB" sz="4000" dirty="0">
                <a:solidFill>
                  <a:srgbClr val="000000"/>
                </a:solidFill>
                <a:latin typeface="Glacial Indifference"/>
              </a:rPr>
              <a:t>and ask for the Police</a:t>
            </a:r>
          </a:p>
          <a:p>
            <a:pPr>
              <a:spcBef>
                <a:spcPts val="1800"/>
              </a:spcBef>
            </a:pPr>
            <a:r>
              <a:rPr lang="en-GB" sz="4000" dirty="0"/>
              <a:t>UK National police Prevent advice line: </a:t>
            </a:r>
            <a:r>
              <a:rPr lang="en-GB" sz="4000" b="1" dirty="0"/>
              <a:t>0800 011 3764</a:t>
            </a:r>
          </a:p>
          <a:p>
            <a:pPr>
              <a:spcBef>
                <a:spcPts val="1800"/>
              </a:spcBef>
            </a:pPr>
            <a:r>
              <a:rPr lang="en-GB" sz="4000" b="1" dirty="0">
                <a:solidFill>
                  <a:srgbClr val="0070C0"/>
                </a:solidFill>
                <a:latin typeface="Glacial Indifference"/>
              </a:rPr>
              <a:t>Anti-Terrorist Hotline: </a:t>
            </a:r>
            <a:r>
              <a:rPr lang="en-GB" sz="4000" b="1" dirty="0"/>
              <a:t>0800 789 321</a:t>
            </a:r>
            <a:endParaRPr lang="en-GB" sz="4000" dirty="0">
              <a:solidFill>
                <a:srgbClr val="000000"/>
              </a:solidFill>
              <a:latin typeface="Glacial Indifference"/>
            </a:endParaRP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913C2F79-D87D-A104-2A20-A4F0A3CD627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9D26A5D-7D05-2BA1-6EEF-E4D68579B3AC}"/>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18596435-FB38-7298-4D33-D15C1BB4988B}"/>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E9CB3322-7506-2939-8665-34D1DEEEA65B}"/>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a:extLst>
              <a:ext uri="{FF2B5EF4-FFF2-40B4-BE49-F238E27FC236}">
                <a16:creationId xmlns:a16="http://schemas.microsoft.com/office/drawing/2014/main" id="{1B43E529-4618-26A7-51FB-176DE74F934E}"/>
              </a:ext>
            </a:extLst>
          </p:cNvPr>
          <p:cNvSpPr/>
          <p:nvPr/>
        </p:nvSpPr>
        <p:spPr>
          <a:xfrm rot="-337688" flipH="1">
            <a:off x="15591496" y="939312"/>
            <a:ext cx="1594054" cy="1369558"/>
          </a:xfrm>
          <a:custGeom>
            <a:avLst/>
            <a:gdLst/>
            <a:ahLst/>
            <a:cxnLst/>
            <a:rect l="l" t="t" r="r" b="b"/>
            <a:pathLst>
              <a:path w="1594054" h="1369558">
                <a:moveTo>
                  <a:pt x="1594054" y="0"/>
                </a:moveTo>
                <a:lnTo>
                  <a:pt x="0" y="0"/>
                </a:lnTo>
                <a:lnTo>
                  <a:pt x="0" y="1369558"/>
                </a:lnTo>
                <a:lnTo>
                  <a:pt x="1594054" y="1369558"/>
                </a:lnTo>
                <a:lnTo>
                  <a:pt x="159405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a:extLst>
              <a:ext uri="{FF2B5EF4-FFF2-40B4-BE49-F238E27FC236}">
                <a16:creationId xmlns:a16="http://schemas.microsoft.com/office/drawing/2014/main" id="{3CD260AA-2B4F-D871-4568-1030242BC00E}"/>
              </a:ext>
            </a:extLst>
          </p:cNvPr>
          <p:cNvSpPr txBox="1"/>
          <p:nvPr/>
        </p:nvSpPr>
        <p:spPr>
          <a:xfrm>
            <a:off x="1058184" y="1424040"/>
            <a:ext cx="4352016" cy="707245"/>
          </a:xfrm>
          <a:prstGeom prst="rect">
            <a:avLst/>
          </a:prstGeom>
        </p:spPr>
        <p:txBody>
          <a:bodyPr wrap="square" lIns="0" tIns="0" rIns="0" bIns="0" rtlCol="0" anchor="t">
            <a:spAutoFit/>
          </a:bodyPr>
          <a:lstStyle/>
          <a:p>
            <a:pPr algn="ctr">
              <a:lnSpc>
                <a:spcPts val="5045"/>
              </a:lnSpc>
            </a:pPr>
            <a:r>
              <a:rPr lang="en-US" sz="6000" dirty="0">
                <a:solidFill>
                  <a:srgbClr val="000000"/>
                </a:solidFill>
                <a:latin typeface="Bobby Jones Soft"/>
                <a:ea typeface="Bobby Jones Soft"/>
                <a:cs typeface="Bobby Jones Soft"/>
                <a:sym typeface="Bobby Jones Soft"/>
              </a:rPr>
              <a:t>DO IT NOW</a:t>
            </a:r>
          </a:p>
        </p:txBody>
      </p:sp>
      <p:sp>
        <p:nvSpPr>
          <p:cNvPr id="7" name="TextBox 7">
            <a:extLst>
              <a:ext uri="{FF2B5EF4-FFF2-40B4-BE49-F238E27FC236}">
                <a16:creationId xmlns:a16="http://schemas.microsoft.com/office/drawing/2014/main" id="{EB7D293E-8141-9E67-E4B6-301C546D4B97}"/>
              </a:ext>
            </a:extLst>
          </p:cNvPr>
          <p:cNvSpPr txBox="1"/>
          <p:nvPr/>
        </p:nvSpPr>
        <p:spPr>
          <a:xfrm>
            <a:off x="1880108" y="3005092"/>
            <a:ext cx="14527783" cy="6460102"/>
          </a:xfrm>
          <a:prstGeom prst="rect">
            <a:avLst/>
          </a:prstGeom>
        </p:spPr>
        <p:txBody>
          <a:bodyPr lIns="0" tIns="0" rIns="0" bIns="0" rtlCol="0" anchor="t">
            <a:spAutoFit/>
          </a:bodyPr>
          <a:lstStyle/>
          <a:p>
            <a:pPr algn="just">
              <a:lnSpc>
                <a:spcPts val="8472"/>
              </a:lnSpc>
            </a:pPr>
            <a:r>
              <a:rPr lang="en-US" sz="6000" dirty="0">
                <a:solidFill>
                  <a:srgbClr val="000000"/>
                </a:solidFill>
                <a:latin typeface="Glacial Indifference"/>
                <a:ea typeface="Glacial Indifference"/>
                <a:cs typeface="Glacial Indifference"/>
                <a:sym typeface="Glacial Indifference"/>
              </a:rPr>
              <a:t>How would you define the following terms?</a:t>
            </a:r>
          </a:p>
          <a:p>
            <a:pPr algn="just">
              <a:lnSpc>
                <a:spcPts val="8472"/>
              </a:lnSpc>
            </a:pPr>
            <a:endParaRPr lang="en-US" sz="6000" dirty="0">
              <a:solidFill>
                <a:srgbClr val="000000"/>
              </a:solidFill>
              <a:latin typeface="Glacial Indifference"/>
              <a:ea typeface="Glacial Indifference"/>
              <a:cs typeface="Glacial Indifference"/>
              <a:sym typeface="Glacial Indifference"/>
            </a:endParaRPr>
          </a:p>
          <a:p>
            <a:pPr marL="857250" indent="-857250" algn="just">
              <a:lnSpc>
                <a:spcPts val="8472"/>
              </a:lnSpc>
              <a:buFont typeface="Arial" panose="020B0604020202020204" pitchFamily="34" charset="0"/>
              <a:buChar char="•"/>
            </a:pPr>
            <a:r>
              <a:rPr lang="en-US" sz="6000" dirty="0">
                <a:solidFill>
                  <a:srgbClr val="000000"/>
                </a:solidFill>
                <a:latin typeface="Glacial Indifference"/>
                <a:ea typeface="Glacial Indifference"/>
                <a:cs typeface="Glacial Indifference"/>
                <a:sym typeface="Glacial Indifference"/>
              </a:rPr>
              <a:t>Extremism</a:t>
            </a:r>
          </a:p>
          <a:p>
            <a:pPr marL="857250" indent="-857250" algn="just">
              <a:lnSpc>
                <a:spcPts val="8472"/>
              </a:lnSpc>
              <a:buFont typeface="Arial" panose="020B0604020202020204" pitchFamily="34" charset="0"/>
              <a:buChar char="•"/>
            </a:pPr>
            <a:r>
              <a:rPr lang="en-US" sz="6000" dirty="0" err="1">
                <a:solidFill>
                  <a:srgbClr val="000000"/>
                </a:solidFill>
                <a:latin typeface="Glacial Indifference"/>
                <a:ea typeface="Glacial Indifference"/>
                <a:cs typeface="Glacial Indifference"/>
                <a:sym typeface="Glacial Indifference"/>
              </a:rPr>
              <a:t>Radicalisation</a:t>
            </a:r>
            <a:endParaRPr lang="en-US" sz="6000" dirty="0">
              <a:solidFill>
                <a:srgbClr val="000000"/>
              </a:solidFill>
              <a:latin typeface="Glacial Indifference"/>
              <a:ea typeface="Glacial Indifference"/>
              <a:cs typeface="Glacial Indifference"/>
              <a:sym typeface="Glacial Indifference"/>
            </a:endParaRPr>
          </a:p>
          <a:p>
            <a:pPr marL="857250" indent="-857250" algn="just">
              <a:lnSpc>
                <a:spcPts val="8472"/>
              </a:lnSpc>
              <a:buFont typeface="Arial" panose="020B0604020202020204" pitchFamily="34" charset="0"/>
              <a:buChar char="•"/>
            </a:pPr>
            <a:r>
              <a:rPr lang="en-US" sz="6000" dirty="0">
                <a:solidFill>
                  <a:srgbClr val="000000"/>
                </a:solidFill>
                <a:latin typeface="Glacial Indifference"/>
                <a:ea typeface="Glacial Indifference"/>
                <a:cs typeface="Glacial Indifference"/>
                <a:sym typeface="Glacial Indifference"/>
              </a:rPr>
              <a:t>Legitimate protest  </a:t>
            </a:r>
          </a:p>
          <a:p>
            <a:pPr marL="857250" indent="-857250" algn="just">
              <a:lnSpc>
                <a:spcPts val="8472"/>
              </a:lnSpc>
              <a:buFont typeface="Arial" panose="020B0604020202020204" pitchFamily="34" charset="0"/>
              <a:buChar char="•"/>
            </a:pPr>
            <a:endParaRPr lang="en-US" sz="6000" dirty="0">
              <a:solidFill>
                <a:srgbClr val="000000"/>
              </a:solidFill>
              <a:latin typeface="Glacial Indifference"/>
              <a:ea typeface="Glacial Indifference"/>
              <a:cs typeface="Glacial Indifference"/>
              <a:sym typeface="Glacial Indifference"/>
            </a:endParaRPr>
          </a:p>
        </p:txBody>
      </p:sp>
    </p:spTree>
    <p:extLst>
      <p:ext uri="{BB962C8B-B14F-4D97-AF65-F5344CB8AC3E}">
        <p14:creationId xmlns:p14="http://schemas.microsoft.com/office/powerpoint/2010/main" val="79295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798573" y="7622352"/>
            <a:ext cx="1478992" cy="1998212"/>
          </a:xfrm>
          <a:custGeom>
            <a:avLst/>
            <a:gdLst/>
            <a:ahLst/>
            <a:cxnLst/>
            <a:rect l="l" t="t" r="r" b="b"/>
            <a:pathLst>
              <a:path w="1478992" h="1998212">
                <a:moveTo>
                  <a:pt x="0" y="0"/>
                </a:moveTo>
                <a:lnTo>
                  <a:pt x="1478992" y="0"/>
                </a:lnTo>
                <a:lnTo>
                  <a:pt x="1478992" y="1998212"/>
                </a:lnTo>
                <a:lnTo>
                  <a:pt x="0" y="1998212"/>
                </a:lnTo>
                <a:lnTo>
                  <a:pt x="0" y="0"/>
                </a:lnTo>
                <a:close/>
              </a:path>
            </a:pathLst>
          </a:custGeom>
          <a:blipFill>
            <a:blip r:embed="rId3"/>
            <a:stretch>
              <a:fillRect/>
            </a:stretch>
          </a:blipFill>
        </p:spPr>
        <p:txBody>
          <a:bodyPr/>
          <a:lstStyle/>
          <a:p>
            <a:endParaRPr lang="en-GB"/>
          </a:p>
        </p:txBody>
      </p:sp>
      <p:sp>
        <p:nvSpPr>
          <p:cNvPr id="6" name="TextBox 6"/>
          <p:cNvSpPr txBox="1"/>
          <p:nvPr/>
        </p:nvSpPr>
        <p:spPr>
          <a:xfrm>
            <a:off x="3030355" y="2400300"/>
            <a:ext cx="12227289" cy="2447465"/>
          </a:xfrm>
          <a:prstGeom prst="rect">
            <a:avLst/>
          </a:prstGeom>
        </p:spPr>
        <p:txBody>
          <a:bodyPr lIns="0" tIns="0" rIns="0" bIns="0" rtlCol="0" anchor="t">
            <a:spAutoFit/>
          </a:bodyPr>
          <a:lstStyle/>
          <a:p>
            <a:pPr algn="ctr">
              <a:lnSpc>
                <a:spcPts val="9407"/>
              </a:lnSpc>
            </a:pPr>
            <a:r>
              <a:rPr lang="en-US" sz="8959" dirty="0">
                <a:solidFill>
                  <a:srgbClr val="000000"/>
                </a:solidFill>
                <a:latin typeface="Bobby Jones Soft"/>
                <a:ea typeface="Bobby Jones Soft"/>
                <a:cs typeface="Bobby Jones Soft"/>
                <a:sym typeface="Bobby Jones Soft"/>
              </a:rPr>
              <a:t>Understanding &amp; preventing extremism </a:t>
            </a:r>
          </a:p>
        </p:txBody>
      </p:sp>
      <p:sp>
        <p:nvSpPr>
          <p:cNvPr id="7" name="TextBox 7"/>
          <p:cNvSpPr txBox="1"/>
          <p:nvPr/>
        </p:nvSpPr>
        <p:spPr>
          <a:xfrm>
            <a:off x="4405441" y="5062593"/>
            <a:ext cx="9477119" cy="695325"/>
          </a:xfrm>
          <a:prstGeom prst="rect">
            <a:avLst/>
          </a:prstGeom>
        </p:spPr>
        <p:txBody>
          <a:bodyPr lIns="0" tIns="0" rIns="0" bIns="0" rtlCol="0" anchor="t">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YEAR 10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1114425"/>
            <a:ext cx="7641221"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id="6" name="Freeform 6"/>
          <p:cNvSpPr/>
          <p:nvPr/>
        </p:nvSpPr>
        <p:spPr>
          <a:xfrm rot="5400000" flipH="1" flipV="1">
            <a:off x="4543789" y="1970205"/>
            <a:ext cx="6115859" cy="7714960"/>
          </a:xfrm>
          <a:custGeom>
            <a:avLst/>
            <a:gdLst/>
            <a:ahLst/>
            <a:cxnLst/>
            <a:rect l="l" t="t" r="r" b="b"/>
            <a:pathLst>
              <a:path w="6115859" h="7714960">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4249892" y="3222479"/>
            <a:ext cx="7576310" cy="5115163"/>
          </a:xfrm>
          <a:prstGeom prst="rect">
            <a:avLst/>
          </a:prstGeom>
        </p:spPr>
        <p:txBody>
          <a:bodyPr lIns="0" tIns="0" rIns="0" bIns="0" rtlCol="0" anchor="t">
            <a:spAutoFit/>
          </a:bodyPr>
          <a:lstStyle/>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endParaRPr lang="en-US" sz="4865">
              <a:solidFill>
                <a:srgbClr val="000000"/>
              </a:solidFill>
              <a:latin typeface="Glacial Indifference"/>
              <a:ea typeface="Glacial Indifference"/>
              <a:cs typeface="Glacial Indifference"/>
              <a:sym typeface="Glacial Indifference"/>
            </a:endParaRPr>
          </a:p>
        </p:txBody>
      </p:sp>
      <p:sp>
        <p:nvSpPr>
          <p:cNvPr id="8" name="TextBox 8"/>
          <p:cNvSpPr txBox="1"/>
          <p:nvPr/>
        </p:nvSpPr>
        <p:spPr>
          <a:xfrm>
            <a:off x="11459198" y="8305225"/>
            <a:ext cx="5963959" cy="580390"/>
          </a:xfrm>
          <a:prstGeom prst="rect">
            <a:avLst/>
          </a:prstGeom>
        </p:spPr>
        <p:txBody>
          <a:bodyPr lIns="0" tIns="0" rIns="0" bIns="0" rtlCol="0" anchor="t">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p:cNvGrpSpPr/>
        <p:nvPr/>
      </p:nvGrpSpPr>
      <p:grpSpPr>
        <a:xfrm>
          <a:off x="0" y="0"/>
          <a:ext cx="0" cy="0"/>
          <a:chOff x="0" y="0"/>
          <a:chExt cx="0" cy="0"/>
        </a:xfrm>
      </p:grpSpPr>
      <p:grpSp>
        <p:nvGrpSpPr>
          <p:cNvPr id="2" name="Group 2"/>
          <p:cNvGrpSpPr/>
          <p:nvPr/>
        </p:nvGrpSpPr>
        <p:grpSpPr>
          <a:xfrm>
            <a:off x="728773"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5" name="TextBox 5"/>
          <p:cNvSpPr txBox="1"/>
          <p:nvPr/>
        </p:nvSpPr>
        <p:spPr>
          <a:xfrm>
            <a:off x="319737" y="2445934"/>
            <a:ext cx="17220440" cy="2151295"/>
          </a:xfrm>
          <a:prstGeom prst="rect">
            <a:avLst/>
          </a:prstGeom>
        </p:spPr>
        <p:txBody>
          <a:bodyPr lIns="0" tIns="0" rIns="0" bIns="0" rtlCol="0" anchor="t">
            <a:spAutoFit/>
          </a:bodyPr>
          <a:lstStyle/>
          <a:p>
            <a:pPr algn="just">
              <a:lnSpc>
                <a:spcPts val="5679"/>
              </a:lnSpc>
            </a:pPr>
            <a:endParaRPr dirty="0"/>
          </a:p>
          <a:p>
            <a:pPr algn="just">
              <a:lnSpc>
                <a:spcPts val="5679"/>
              </a:lnSpc>
            </a:pPr>
            <a:endParaRPr lang="en-US" sz="4402" spc="-158" dirty="0">
              <a:solidFill>
                <a:srgbClr val="000000"/>
              </a:solidFill>
              <a:latin typeface="Glacial Indifference"/>
              <a:ea typeface="Glacial Indifference"/>
              <a:cs typeface="Glacial Indifference"/>
              <a:sym typeface="Glacial Indifference"/>
            </a:endParaRPr>
          </a:p>
          <a:p>
            <a:pPr algn="just">
              <a:lnSpc>
                <a:spcPts val="5679"/>
              </a:lnSpc>
            </a:pPr>
            <a:endParaRPr lang="en-US" sz="4402" spc="-158" dirty="0">
              <a:solidFill>
                <a:srgbClr val="000000"/>
              </a:solidFill>
              <a:latin typeface="Glacial Indifference"/>
              <a:ea typeface="Glacial Indifference"/>
              <a:cs typeface="Glacial Indifference"/>
              <a:sym typeface="Glacial Indifference"/>
            </a:endParaRPr>
          </a:p>
        </p:txBody>
      </p:sp>
      <p:sp>
        <p:nvSpPr>
          <p:cNvPr id="6" name="TextBox 6"/>
          <p:cNvSpPr txBox="1"/>
          <p:nvPr/>
        </p:nvSpPr>
        <p:spPr>
          <a:xfrm>
            <a:off x="1028700" y="1342638"/>
            <a:ext cx="8378524"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LEARNING OBJECTIVES</a:t>
            </a:r>
          </a:p>
        </p:txBody>
      </p:sp>
      <p:sp>
        <p:nvSpPr>
          <p:cNvPr id="7" name="TextBox 6">
            <a:extLst>
              <a:ext uri="{FF2B5EF4-FFF2-40B4-BE49-F238E27FC236}">
                <a16:creationId xmlns:a16="http://schemas.microsoft.com/office/drawing/2014/main" id="{CD37E489-14F0-4388-0FE2-C5151B843D5D}"/>
              </a:ext>
            </a:extLst>
          </p:cNvPr>
          <p:cNvSpPr txBox="1"/>
          <p:nvPr/>
        </p:nvSpPr>
        <p:spPr>
          <a:xfrm>
            <a:off x="747823" y="2628900"/>
            <a:ext cx="16473377" cy="6858288"/>
          </a:xfrm>
          <a:prstGeom prst="rect">
            <a:avLst/>
          </a:prstGeom>
          <a:noFill/>
        </p:spPr>
        <p:txBody>
          <a:bodyPr wrap="square" rtlCol="0">
            <a:spAutoFit/>
          </a:bodyPr>
          <a:lstStyle/>
          <a:p>
            <a:pPr marL="475233" lvl="1" algn="just">
              <a:lnSpc>
                <a:spcPts val="7660"/>
              </a:lnSpc>
              <a:spcBef>
                <a:spcPts val="1100"/>
              </a:spcBef>
            </a:pPr>
            <a:r>
              <a:rPr lang="en-US" sz="4000" spc="-158" dirty="0">
                <a:solidFill>
                  <a:srgbClr val="000000"/>
                </a:solidFill>
                <a:latin typeface="Glacial Indifference"/>
              </a:rPr>
              <a:t>By the end of this lesson, students should be able to:</a:t>
            </a:r>
          </a:p>
          <a:p>
            <a:pPr marL="475233" lvl="1" algn="just">
              <a:lnSpc>
                <a:spcPts val="7660"/>
              </a:lnSpc>
              <a:spcBef>
                <a:spcPts val="1100"/>
              </a:spcBef>
            </a:pPr>
            <a:endParaRPr lang="en-US" sz="4000" spc="-158" dirty="0">
              <a:solidFill>
                <a:srgbClr val="000000"/>
              </a:solidFill>
              <a:latin typeface="Glacial Indifference"/>
            </a:endParaRPr>
          </a:p>
          <a:p>
            <a:pPr marL="950466" lvl="1" indent="-475233" algn="just">
              <a:lnSpc>
                <a:spcPts val="7660"/>
              </a:lnSpc>
              <a:spcBef>
                <a:spcPts val="1100"/>
              </a:spcBef>
              <a:buFont typeface="Arial"/>
              <a:buChar char="•"/>
            </a:pPr>
            <a:r>
              <a:rPr lang="en-US" sz="4000" spc="-158" dirty="0">
                <a:solidFill>
                  <a:srgbClr val="000000"/>
                </a:solidFill>
                <a:latin typeface="Glacial Indifference"/>
              </a:rPr>
              <a:t>Explain the difference between extremism and legitimate protest</a:t>
            </a:r>
          </a:p>
          <a:p>
            <a:pPr marL="950466" lvl="1" indent="-475233" algn="just">
              <a:lnSpc>
                <a:spcPts val="7660"/>
              </a:lnSpc>
              <a:spcBef>
                <a:spcPts val="1100"/>
              </a:spcBef>
              <a:buFont typeface="Arial"/>
              <a:buChar char="•"/>
            </a:pPr>
            <a:r>
              <a:rPr lang="en-US" sz="4000" spc="-158" dirty="0">
                <a:solidFill>
                  <a:srgbClr val="000000"/>
                </a:solidFill>
                <a:latin typeface="Glacial Indifference"/>
              </a:rPr>
              <a:t>Understand some of the reasons people are drawn to extremist groups</a:t>
            </a:r>
          </a:p>
          <a:p>
            <a:pPr marL="950466" lvl="1" indent="-475233" algn="just">
              <a:lnSpc>
                <a:spcPts val="7660"/>
              </a:lnSpc>
              <a:spcBef>
                <a:spcPts val="1100"/>
              </a:spcBef>
              <a:buFont typeface="Arial"/>
              <a:buChar char="•"/>
            </a:pPr>
            <a:r>
              <a:rPr lang="en-US" sz="4000" spc="-158" dirty="0">
                <a:solidFill>
                  <a:srgbClr val="000000"/>
                </a:solidFill>
                <a:latin typeface="Glacial Indifference"/>
              </a:rPr>
              <a:t>Identify where to seek support for themselves or others who may be at risk of </a:t>
            </a:r>
            <a:r>
              <a:rPr lang="en-US" sz="4000" spc="-158" dirty="0" err="1">
                <a:solidFill>
                  <a:srgbClr val="000000"/>
                </a:solidFill>
                <a:latin typeface="Glacial Indifference"/>
              </a:rPr>
              <a:t>radicalisation</a:t>
            </a:r>
            <a:endParaRPr lang="en-US" sz="4000" spc="-158" dirty="0">
              <a:solidFill>
                <a:srgbClr val="000000"/>
              </a:solidFill>
              <a:latin typeface="Glacial Indifference"/>
            </a:endParaRP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454B0D5D-C24B-67E0-3056-3D162593C4E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E5E3277-3E28-A534-F171-83EAF1696525}"/>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C5F92C17-F684-797F-8C29-3D72784E13DB}"/>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352D8F61-882D-77A1-1DD8-A90AA9EECA51}"/>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7" name="TextBox 7">
            <a:extLst>
              <a:ext uri="{FF2B5EF4-FFF2-40B4-BE49-F238E27FC236}">
                <a16:creationId xmlns:a16="http://schemas.microsoft.com/office/drawing/2014/main" id="{92F1D9E4-B468-757E-C156-DB4053EE4D59}"/>
              </a:ext>
            </a:extLst>
          </p:cNvPr>
          <p:cNvSpPr txBox="1"/>
          <p:nvPr/>
        </p:nvSpPr>
        <p:spPr>
          <a:xfrm>
            <a:off x="797652" y="946591"/>
            <a:ext cx="16535400" cy="898964"/>
          </a:xfrm>
          <a:prstGeom prst="rect">
            <a:avLst/>
          </a:prstGeom>
        </p:spPr>
        <p:txBody>
          <a:bodyPr wrap="square" lIns="0" tIns="0" rIns="0" bIns="0" rtlCol="0" anchor="t">
            <a:spAutoFit/>
          </a:bodyPr>
          <a:lstStyle/>
          <a:p>
            <a:pPr>
              <a:lnSpc>
                <a:spcPts val="6819"/>
              </a:lnSpc>
            </a:pPr>
            <a:r>
              <a:rPr lang="en-US" sz="6494" dirty="0">
                <a:solidFill>
                  <a:srgbClr val="000000"/>
                </a:solidFill>
                <a:latin typeface="Bobby Jones Soft"/>
                <a:ea typeface="Bobby Jones Soft"/>
                <a:cs typeface="Bobby Jones Soft"/>
                <a:sym typeface="Bobby Jones Soft"/>
              </a:rPr>
              <a:t>Understanding extremism</a:t>
            </a:r>
          </a:p>
        </p:txBody>
      </p:sp>
      <p:sp>
        <p:nvSpPr>
          <p:cNvPr id="6" name="Rounded Rectangle 5">
            <a:extLst>
              <a:ext uri="{FF2B5EF4-FFF2-40B4-BE49-F238E27FC236}">
                <a16:creationId xmlns:a16="http://schemas.microsoft.com/office/drawing/2014/main" id="{788A5635-9E7E-FACE-E8F3-A69E8DA8D9B3}"/>
              </a:ext>
            </a:extLst>
          </p:cNvPr>
          <p:cNvSpPr/>
          <p:nvPr/>
        </p:nvSpPr>
        <p:spPr>
          <a:xfrm>
            <a:off x="5938584" y="2350168"/>
            <a:ext cx="11353800" cy="1447800"/>
          </a:xfrm>
          <a:prstGeom prst="round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8B9B329-91E7-2580-4AD3-5FD34FF7EDC4}"/>
              </a:ext>
            </a:extLst>
          </p:cNvPr>
          <p:cNvSpPr txBox="1"/>
          <p:nvPr/>
        </p:nvSpPr>
        <p:spPr>
          <a:xfrm>
            <a:off x="1076829" y="2593443"/>
            <a:ext cx="4464710" cy="584775"/>
          </a:xfrm>
          <a:prstGeom prst="rect">
            <a:avLst/>
          </a:prstGeom>
          <a:noFill/>
        </p:spPr>
        <p:txBody>
          <a:bodyPr wrap="square" rtlCol="0">
            <a:spAutoFit/>
          </a:bodyPr>
          <a:lstStyle/>
          <a:p>
            <a:pPr algn="ctr"/>
            <a:r>
              <a:rPr lang="en-GB" sz="3200" dirty="0">
                <a:solidFill>
                  <a:srgbClr val="000000"/>
                </a:solidFill>
                <a:latin typeface="Glacial Indifference"/>
              </a:rPr>
              <a:t>What is extremism?</a:t>
            </a:r>
          </a:p>
        </p:txBody>
      </p:sp>
      <p:sp>
        <p:nvSpPr>
          <p:cNvPr id="10" name="TextBox 9">
            <a:extLst>
              <a:ext uri="{FF2B5EF4-FFF2-40B4-BE49-F238E27FC236}">
                <a16:creationId xmlns:a16="http://schemas.microsoft.com/office/drawing/2014/main" id="{671C76EF-F7DA-CD6E-8943-B16A1AF84A3A}"/>
              </a:ext>
            </a:extLst>
          </p:cNvPr>
          <p:cNvSpPr txBox="1"/>
          <p:nvPr/>
        </p:nvSpPr>
        <p:spPr>
          <a:xfrm>
            <a:off x="1104903" y="4180929"/>
            <a:ext cx="4464710" cy="823302"/>
          </a:xfrm>
          <a:prstGeom prst="rect">
            <a:avLst/>
          </a:prstGeom>
          <a:noFill/>
        </p:spPr>
        <p:txBody>
          <a:bodyPr wrap="square">
            <a:spAutoFit/>
          </a:bodyPr>
          <a:lstStyle/>
          <a:p>
            <a:pPr algn="ctr">
              <a:lnSpc>
                <a:spcPts val="2800"/>
              </a:lnSpc>
              <a:spcBef>
                <a:spcPts val="1100"/>
              </a:spcBef>
            </a:pPr>
            <a:r>
              <a:rPr lang="en-US" sz="3200" dirty="0">
                <a:solidFill>
                  <a:srgbClr val="000000"/>
                </a:solidFill>
                <a:latin typeface="Glacial Indifference"/>
              </a:rPr>
              <a:t>Does extremism always lead to violence?</a:t>
            </a:r>
            <a:endParaRPr lang="en-GB" sz="3200" dirty="0">
              <a:solidFill>
                <a:srgbClr val="000000"/>
              </a:solidFill>
              <a:latin typeface="Glacial Indifference"/>
            </a:endParaRPr>
          </a:p>
        </p:txBody>
      </p:sp>
      <p:sp>
        <p:nvSpPr>
          <p:cNvPr id="11" name="Rounded Rectangle 10">
            <a:extLst>
              <a:ext uri="{FF2B5EF4-FFF2-40B4-BE49-F238E27FC236}">
                <a16:creationId xmlns:a16="http://schemas.microsoft.com/office/drawing/2014/main" id="{9DF444EC-F988-8075-C906-FCE903951BE6}"/>
              </a:ext>
            </a:extLst>
          </p:cNvPr>
          <p:cNvSpPr/>
          <p:nvPr/>
        </p:nvSpPr>
        <p:spPr>
          <a:xfrm>
            <a:off x="5938585" y="4061041"/>
            <a:ext cx="11353800" cy="1447800"/>
          </a:xfrm>
          <a:prstGeom prst="round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2FAAE1B-6205-C5EA-8457-9ED55AED0044}"/>
              </a:ext>
            </a:extLst>
          </p:cNvPr>
          <p:cNvSpPr txBox="1"/>
          <p:nvPr/>
        </p:nvSpPr>
        <p:spPr>
          <a:xfrm>
            <a:off x="797652" y="5895986"/>
            <a:ext cx="5182054" cy="823302"/>
          </a:xfrm>
          <a:prstGeom prst="rect">
            <a:avLst/>
          </a:prstGeom>
          <a:noFill/>
        </p:spPr>
        <p:txBody>
          <a:bodyPr wrap="square">
            <a:spAutoFit/>
          </a:bodyPr>
          <a:lstStyle/>
          <a:p>
            <a:pPr algn="ctr">
              <a:lnSpc>
                <a:spcPts val="2800"/>
              </a:lnSpc>
              <a:spcBef>
                <a:spcPts val="1100"/>
              </a:spcBef>
            </a:pPr>
            <a:r>
              <a:rPr lang="en-US" sz="3200" dirty="0">
                <a:solidFill>
                  <a:srgbClr val="000000"/>
                </a:solidFill>
                <a:latin typeface="Glacial Indifference"/>
              </a:rPr>
              <a:t>What might make someone vulnerable to </a:t>
            </a:r>
            <a:r>
              <a:rPr lang="en-US" sz="3200" dirty="0" err="1">
                <a:solidFill>
                  <a:srgbClr val="000000"/>
                </a:solidFill>
                <a:latin typeface="Glacial Indifference"/>
              </a:rPr>
              <a:t>radicalisation</a:t>
            </a:r>
            <a:r>
              <a:rPr lang="en-US" sz="3200" dirty="0">
                <a:solidFill>
                  <a:srgbClr val="000000"/>
                </a:solidFill>
                <a:latin typeface="Glacial Indifference"/>
              </a:rPr>
              <a:t>? </a:t>
            </a:r>
            <a:endParaRPr lang="en-GB" sz="3200" dirty="0">
              <a:solidFill>
                <a:srgbClr val="000000"/>
              </a:solidFill>
              <a:latin typeface="Glacial Indifference"/>
            </a:endParaRPr>
          </a:p>
        </p:txBody>
      </p:sp>
      <p:sp>
        <p:nvSpPr>
          <p:cNvPr id="14" name="Rounded Rectangle 13">
            <a:extLst>
              <a:ext uri="{FF2B5EF4-FFF2-40B4-BE49-F238E27FC236}">
                <a16:creationId xmlns:a16="http://schemas.microsoft.com/office/drawing/2014/main" id="{FB4C5AA7-C15C-BC61-697E-CFEE3E8FEA89}"/>
              </a:ext>
            </a:extLst>
          </p:cNvPr>
          <p:cNvSpPr/>
          <p:nvPr/>
        </p:nvSpPr>
        <p:spPr>
          <a:xfrm>
            <a:off x="5938584" y="5771914"/>
            <a:ext cx="11353800" cy="1447800"/>
          </a:xfrm>
          <a:prstGeom prst="round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3AEC5F5-0627-72BF-2B54-BE19B343B3FA}"/>
              </a:ext>
            </a:extLst>
          </p:cNvPr>
          <p:cNvSpPr txBox="1"/>
          <p:nvPr/>
        </p:nvSpPr>
        <p:spPr>
          <a:xfrm>
            <a:off x="987595" y="7571955"/>
            <a:ext cx="4984090" cy="1208023"/>
          </a:xfrm>
          <a:prstGeom prst="rect">
            <a:avLst/>
          </a:prstGeom>
          <a:noFill/>
        </p:spPr>
        <p:txBody>
          <a:bodyPr wrap="square">
            <a:spAutoFit/>
          </a:bodyPr>
          <a:lstStyle/>
          <a:p>
            <a:pPr algn="ctr">
              <a:lnSpc>
                <a:spcPts val="2800"/>
              </a:lnSpc>
              <a:spcBef>
                <a:spcPts val="1100"/>
              </a:spcBef>
            </a:pPr>
            <a:r>
              <a:rPr lang="en-US" sz="3200" dirty="0">
                <a:solidFill>
                  <a:srgbClr val="000000"/>
                </a:solidFill>
                <a:latin typeface="Glacial Indifference"/>
              </a:rPr>
              <a:t>What could someone do if they were worried about extremist influences?</a:t>
            </a:r>
            <a:endParaRPr lang="en-GB" sz="3200" dirty="0">
              <a:solidFill>
                <a:srgbClr val="000000"/>
              </a:solidFill>
              <a:latin typeface="Glacial Indifference"/>
            </a:endParaRPr>
          </a:p>
        </p:txBody>
      </p:sp>
      <p:sp>
        <p:nvSpPr>
          <p:cNvPr id="17" name="Rounded Rectangle 16">
            <a:extLst>
              <a:ext uri="{FF2B5EF4-FFF2-40B4-BE49-F238E27FC236}">
                <a16:creationId xmlns:a16="http://schemas.microsoft.com/office/drawing/2014/main" id="{9AF55D0E-F090-5015-9686-6D7D4B9CF8AF}"/>
              </a:ext>
            </a:extLst>
          </p:cNvPr>
          <p:cNvSpPr/>
          <p:nvPr/>
        </p:nvSpPr>
        <p:spPr>
          <a:xfrm>
            <a:off x="5947622" y="7543883"/>
            <a:ext cx="11353800" cy="1447800"/>
          </a:xfrm>
          <a:prstGeom prst="round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471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1" grpId="0" animBg="1"/>
      <p:bldP spid="13" grpId="0"/>
      <p:bldP spid="14" grpId="0" animBg="1"/>
      <p:bldP spid="1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7" name="TextBox 7"/>
          <p:cNvSpPr txBox="1"/>
          <p:nvPr/>
        </p:nvSpPr>
        <p:spPr>
          <a:xfrm>
            <a:off x="762000" y="886934"/>
            <a:ext cx="7704048" cy="913187"/>
          </a:xfrm>
          <a:prstGeom prst="rect">
            <a:avLst/>
          </a:prstGeom>
        </p:spPr>
        <p:txBody>
          <a:bodyPr lIns="0" tIns="0" rIns="0" bIns="0" rtlCol="0" anchor="t">
            <a:spAutoFit/>
          </a:bodyPr>
          <a:lstStyle/>
          <a:p>
            <a:pPr algn="ctr">
              <a:lnSpc>
                <a:spcPts val="6819"/>
              </a:lnSpc>
            </a:pPr>
            <a:r>
              <a:rPr lang="en-US" sz="6494" dirty="0">
                <a:solidFill>
                  <a:srgbClr val="000000"/>
                </a:solidFill>
                <a:latin typeface="Bobby Jones Soft"/>
                <a:ea typeface="Bobby Jones Soft"/>
                <a:cs typeface="Bobby Jones Soft"/>
                <a:sym typeface="Bobby Jones Soft"/>
              </a:rPr>
              <a:t>Do it now reflection</a:t>
            </a:r>
          </a:p>
        </p:txBody>
      </p:sp>
      <p:sp>
        <p:nvSpPr>
          <p:cNvPr id="8" name="TextBox 7">
            <a:extLst>
              <a:ext uri="{FF2B5EF4-FFF2-40B4-BE49-F238E27FC236}">
                <a16:creationId xmlns:a16="http://schemas.microsoft.com/office/drawing/2014/main" id="{40B92784-0F50-40BF-10CC-FFB7482FB9A2}"/>
              </a:ext>
            </a:extLst>
          </p:cNvPr>
          <p:cNvSpPr txBox="1"/>
          <p:nvPr/>
        </p:nvSpPr>
        <p:spPr>
          <a:xfrm>
            <a:off x="1562100" y="2417704"/>
            <a:ext cx="14527783" cy="1009892"/>
          </a:xfrm>
          <a:prstGeom prst="rect">
            <a:avLst/>
          </a:prstGeom>
        </p:spPr>
        <p:txBody>
          <a:bodyPr lIns="0" tIns="0" rIns="0" bIns="0" rtlCol="0" anchor="t">
            <a:spAutoFit/>
          </a:bodyPr>
          <a:lstStyle/>
          <a:p>
            <a:pPr algn="just">
              <a:lnSpc>
                <a:spcPts val="8472"/>
              </a:lnSpc>
            </a:pPr>
            <a:r>
              <a:rPr lang="en-US" sz="6000" dirty="0">
                <a:solidFill>
                  <a:srgbClr val="000000"/>
                </a:solidFill>
                <a:highlight>
                  <a:srgbClr val="FFFF00"/>
                </a:highlight>
                <a:latin typeface="Glacial Indifference"/>
                <a:ea typeface="Glacial Indifference"/>
                <a:cs typeface="Glacial Indifference"/>
                <a:sym typeface="Glacial Indifference"/>
              </a:rPr>
              <a:t>How would you define ‘extremism’?</a:t>
            </a:r>
          </a:p>
        </p:txBody>
      </p:sp>
      <p:sp>
        <p:nvSpPr>
          <p:cNvPr id="9" name="TextBox 8">
            <a:extLst>
              <a:ext uri="{FF2B5EF4-FFF2-40B4-BE49-F238E27FC236}">
                <a16:creationId xmlns:a16="http://schemas.microsoft.com/office/drawing/2014/main" id="{6D1D6A55-2DDE-161C-197F-F4130A947366}"/>
              </a:ext>
            </a:extLst>
          </p:cNvPr>
          <p:cNvSpPr txBox="1"/>
          <p:nvPr/>
        </p:nvSpPr>
        <p:spPr>
          <a:xfrm>
            <a:off x="1562100" y="3598614"/>
            <a:ext cx="15163800" cy="5539978"/>
          </a:xfrm>
          <a:prstGeom prst="rect">
            <a:avLst/>
          </a:prstGeom>
          <a:noFill/>
        </p:spPr>
        <p:txBody>
          <a:bodyPr wrap="square" rtlCol="0">
            <a:spAutoFit/>
          </a:bodyPr>
          <a:lstStyle/>
          <a:p>
            <a:r>
              <a:rPr lang="en-US" sz="4800" spc="-158" dirty="0">
                <a:solidFill>
                  <a:srgbClr val="000000"/>
                </a:solidFill>
                <a:latin typeface="Glacial Indifference"/>
              </a:rPr>
              <a:t>Having beliefs that most people think are unreasonable and unacceptable; </a:t>
            </a:r>
          </a:p>
          <a:p>
            <a:r>
              <a:rPr lang="en-US" sz="4800" spc="-158" dirty="0">
                <a:solidFill>
                  <a:srgbClr val="000000"/>
                </a:solidFill>
                <a:latin typeface="Glacial Indifference"/>
              </a:rPr>
              <a:t>vocal or active opposition to fundamental values such as: </a:t>
            </a:r>
          </a:p>
          <a:p>
            <a:pPr marL="571500" indent="-571500">
              <a:buFont typeface="Arial" panose="020B0604020202020204" pitchFamily="34" charset="0"/>
              <a:buChar char="•"/>
            </a:pPr>
            <a:r>
              <a:rPr lang="en-US" sz="4800" spc="-158" dirty="0">
                <a:solidFill>
                  <a:srgbClr val="000000"/>
                </a:solidFill>
                <a:latin typeface="Glacial Indifference"/>
              </a:rPr>
              <a:t>democracy, </a:t>
            </a:r>
          </a:p>
          <a:p>
            <a:pPr marL="571500" indent="-571500">
              <a:buFont typeface="Arial" panose="020B0604020202020204" pitchFamily="34" charset="0"/>
              <a:buChar char="•"/>
            </a:pPr>
            <a:r>
              <a:rPr lang="en-US" sz="4800" spc="-158" dirty="0">
                <a:solidFill>
                  <a:srgbClr val="000000"/>
                </a:solidFill>
                <a:latin typeface="Glacial Indifference"/>
              </a:rPr>
              <a:t>upholding the law, </a:t>
            </a:r>
          </a:p>
          <a:p>
            <a:pPr marL="571500" indent="-571500">
              <a:buFont typeface="Arial" panose="020B0604020202020204" pitchFamily="34" charset="0"/>
              <a:buChar char="•"/>
            </a:pPr>
            <a:r>
              <a:rPr lang="en-US" sz="4800" spc="-158" dirty="0">
                <a:solidFill>
                  <a:srgbClr val="000000"/>
                </a:solidFill>
                <a:latin typeface="Glacial Indifference"/>
              </a:rPr>
              <a:t>individual liberty (rights and freedom) and </a:t>
            </a:r>
          </a:p>
          <a:p>
            <a:pPr marL="571500" indent="-571500">
              <a:buFont typeface="Arial" panose="020B0604020202020204" pitchFamily="34" charset="0"/>
              <a:buChar char="•"/>
            </a:pPr>
            <a:r>
              <a:rPr lang="en-US" sz="4800" spc="-158" dirty="0">
                <a:solidFill>
                  <a:srgbClr val="000000"/>
                </a:solidFill>
                <a:latin typeface="Glacial Indifference"/>
              </a:rPr>
              <a:t>mutual respect and tolerance of different faiths &amp; beliefs</a:t>
            </a:r>
            <a:r>
              <a:rPr lang="en-US" sz="4800" dirty="0">
                <a:latin typeface="Century Gothic" panose="020B0502020202020204" pitchFamily="34" charset="0"/>
              </a:rPr>
              <a:t>.</a:t>
            </a:r>
          </a:p>
          <a:p>
            <a:endParaRPr lang="en-GB" dirty="0"/>
          </a:p>
        </p:txBody>
      </p:sp>
      <p:sp>
        <p:nvSpPr>
          <p:cNvPr id="10" name="TextBox 9">
            <a:extLst>
              <a:ext uri="{FF2B5EF4-FFF2-40B4-BE49-F238E27FC236}">
                <a16:creationId xmlns:a16="http://schemas.microsoft.com/office/drawing/2014/main" id="{0752EB14-9EEA-29BE-61C9-5E58CF8B523B}"/>
              </a:ext>
            </a:extLst>
          </p:cNvPr>
          <p:cNvSpPr txBox="1"/>
          <p:nvPr/>
        </p:nvSpPr>
        <p:spPr>
          <a:xfrm>
            <a:off x="7315200" y="8953500"/>
            <a:ext cx="9144000" cy="393569"/>
          </a:xfrm>
          <a:prstGeom prst="rect">
            <a:avLst/>
          </a:prstGeom>
          <a:noFill/>
        </p:spPr>
        <p:txBody>
          <a:bodyPr wrap="square">
            <a:spAutoFit/>
          </a:bodyPr>
          <a:lstStyle/>
          <a:p>
            <a:pPr marL="0" marR="0" lvl="0" indent="0" algn="r" defTabSz="914400" rtl="0" eaLnBrk="1" fontAlgn="auto" latinLnBrk="0" hangingPunct="1">
              <a:lnSpc>
                <a:spcPts val="2600"/>
              </a:lnSpc>
              <a:spcBef>
                <a:spcPts val="900"/>
              </a:spcBef>
              <a:spcAft>
                <a:spcPts val="0"/>
              </a:spcAft>
              <a:buClrTx/>
              <a:buSzTx/>
              <a:buFontTx/>
              <a:buNone/>
              <a:tabLst/>
              <a:defRPr/>
            </a:pPr>
            <a:r>
              <a:rPr lang="en-US" sz="1800" dirty="0">
                <a:solidFill>
                  <a:schemeClr val="bg1"/>
                </a:solidFill>
                <a:latin typeface="Century Gothic" panose="020B0502020202020204" pitchFamily="34" charset="0"/>
              </a:rPr>
              <a:t>[</a:t>
            </a:r>
            <a:r>
              <a:rPr lang="en-US" sz="1800" dirty="0">
                <a:latin typeface="Century Gothic" panose="020B0502020202020204" pitchFamily="34" charset="0"/>
              </a:rPr>
              <a:t>Adapted from Cambridge dictionary and </a:t>
            </a:r>
            <a:r>
              <a:rPr lang="en-US" dirty="0" err="1">
                <a:latin typeface="Century Gothic" panose="020B0502020202020204" pitchFamily="34" charset="0"/>
              </a:rPr>
              <a:t>G</a:t>
            </a:r>
            <a:r>
              <a:rPr lang="en-US" sz="1800" dirty="0" err="1">
                <a:latin typeface="Century Gothic" panose="020B0502020202020204" pitchFamily="34" charset="0"/>
              </a:rPr>
              <a:t>ov.uk</a:t>
            </a:r>
            <a:r>
              <a:rPr lang="en-US" sz="1800" dirty="0">
                <a:latin typeface="Century Gothic" panose="020B0502020202020204" pitchFamily="34" charset="0"/>
              </a:rPr>
              <a:t>]</a:t>
            </a:r>
            <a:endParaRPr lang="en-GB" sz="1800" dirty="0">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0C1FF"/>
        </a:solidFill>
        <a:effectLst/>
      </p:bgPr>
    </p:bg>
    <p:spTree>
      <p:nvGrpSpPr>
        <p:cNvPr id="1" name="">
          <a:extLst>
            <a:ext uri="{FF2B5EF4-FFF2-40B4-BE49-F238E27FC236}">
              <a16:creationId xmlns:a16="http://schemas.microsoft.com/office/drawing/2014/main" id="{9E84DCF1-2DE0-9CDC-DD41-AAC2A69EBB9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9CFAA05-5E09-DE8B-AAEF-2C89A4B3484B}"/>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2CC66058-EEA9-9BC6-6822-6DDAC4B9CE39}"/>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124EFEE7-E022-E13B-7E28-EA0E76C34B28}"/>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7" name="TextBox 7">
            <a:extLst>
              <a:ext uri="{FF2B5EF4-FFF2-40B4-BE49-F238E27FC236}">
                <a16:creationId xmlns:a16="http://schemas.microsoft.com/office/drawing/2014/main" id="{F0FBD30C-8FE9-6A43-0D7A-5A3E23BFB18A}"/>
              </a:ext>
            </a:extLst>
          </p:cNvPr>
          <p:cNvSpPr txBox="1"/>
          <p:nvPr/>
        </p:nvSpPr>
        <p:spPr>
          <a:xfrm>
            <a:off x="457200" y="1257300"/>
            <a:ext cx="11980458" cy="898964"/>
          </a:xfrm>
          <a:prstGeom prst="rect">
            <a:avLst/>
          </a:prstGeom>
        </p:spPr>
        <p:txBody>
          <a:bodyPr wrap="square" lIns="0" tIns="0" rIns="0" bIns="0" rtlCol="0" anchor="t">
            <a:spAutoFit/>
          </a:bodyPr>
          <a:lstStyle/>
          <a:p>
            <a:pPr algn="ctr">
              <a:lnSpc>
                <a:spcPts val="6819"/>
              </a:lnSpc>
            </a:pPr>
            <a:r>
              <a:rPr lang="en-US" sz="6494" dirty="0">
                <a:solidFill>
                  <a:srgbClr val="000000"/>
                </a:solidFill>
                <a:latin typeface="Bobby Jones Soft"/>
                <a:ea typeface="Bobby Jones Soft"/>
                <a:cs typeface="Bobby Jones Soft"/>
                <a:sym typeface="Bobby Jones Soft"/>
              </a:rPr>
              <a:t>What is </a:t>
            </a:r>
            <a:r>
              <a:rPr lang="en-US" sz="6494" dirty="0" err="1">
                <a:solidFill>
                  <a:srgbClr val="000000"/>
                </a:solidFill>
                <a:latin typeface="Bobby Jones Soft"/>
                <a:ea typeface="Bobby Jones Soft"/>
                <a:cs typeface="Bobby Jones Soft"/>
                <a:sym typeface="Bobby Jones Soft"/>
              </a:rPr>
              <a:t>radicalisation</a:t>
            </a:r>
            <a:r>
              <a:rPr lang="en-US" sz="6494" dirty="0">
                <a:solidFill>
                  <a:srgbClr val="000000"/>
                </a:solidFill>
                <a:latin typeface="Bobby Jones Soft"/>
                <a:ea typeface="Bobby Jones Soft"/>
                <a:cs typeface="Bobby Jones Soft"/>
                <a:sym typeface="Bobby Jones Soft"/>
              </a:rPr>
              <a:t>?</a:t>
            </a:r>
          </a:p>
        </p:txBody>
      </p:sp>
      <p:sp>
        <p:nvSpPr>
          <p:cNvPr id="5" name="TextBox 4">
            <a:extLst>
              <a:ext uri="{FF2B5EF4-FFF2-40B4-BE49-F238E27FC236}">
                <a16:creationId xmlns:a16="http://schemas.microsoft.com/office/drawing/2014/main" id="{C2BAAA81-B3B0-DAAE-ED97-C23E8105FEC8}"/>
              </a:ext>
            </a:extLst>
          </p:cNvPr>
          <p:cNvSpPr txBox="1"/>
          <p:nvPr/>
        </p:nvSpPr>
        <p:spPr>
          <a:xfrm>
            <a:off x="1981200" y="3349418"/>
            <a:ext cx="15087600" cy="3588162"/>
          </a:xfrm>
          <a:prstGeom prst="rect">
            <a:avLst/>
          </a:prstGeom>
          <a:noFill/>
        </p:spPr>
        <p:txBody>
          <a:bodyPr wrap="square" rtlCol="0">
            <a:spAutoFit/>
          </a:bodyPr>
          <a:lstStyle/>
          <a:p>
            <a:pPr>
              <a:defRPr/>
            </a:pPr>
            <a:r>
              <a:rPr lang="en-US" sz="6000" dirty="0">
                <a:solidFill>
                  <a:srgbClr val="000000"/>
                </a:solidFill>
                <a:latin typeface="Glacial Indifference"/>
              </a:rPr>
              <a:t>The action or process of making somebody more extreme or radical in their opinions on political, social or religious issues.</a:t>
            </a:r>
          </a:p>
          <a:p>
            <a:pPr lvl="0" algn="r">
              <a:lnSpc>
                <a:spcPts val="2600"/>
              </a:lnSpc>
              <a:spcBef>
                <a:spcPts val="900"/>
              </a:spcBef>
              <a:defRPr/>
            </a:pPr>
            <a:r>
              <a:rPr lang="en-US" sz="2400" dirty="0">
                <a:latin typeface="Century Gothic" panose="020B0502020202020204" pitchFamily="34" charset="0"/>
              </a:rPr>
              <a:t>[Oxford learner’s dictionary]</a:t>
            </a:r>
            <a:endParaRPr lang="en-GB" sz="2400" dirty="0">
              <a:latin typeface="Century Gothic" panose="020B0502020202020204" pitchFamily="34" charset="0"/>
            </a:endParaRPr>
          </a:p>
          <a:p>
            <a:endParaRPr lang="en-GB" dirty="0"/>
          </a:p>
        </p:txBody>
      </p:sp>
    </p:spTree>
    <p:extLst>
      <p:ext uri="{BB962C8B-B14F-4D97-AF65-F5344CB8AC3E}">
        <p14:creationId xmlns:p14="http://schemas.microsoft.com/office/powerpoint/2010/main" val="9690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1677</TotalTime>
  <Words>3566</Words>
  <Application>Microsoft Office PowerPoint</Application>
  <PresentationFormat>Custom</PresentationFormat>
  <Paragraphs>322</Paragraphs>
  <Slides>28</Slides>
  <Notes>27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Bobby Jones Soft</vt:lpstr>
      <vt:lpstr>Playpen Sans</vt:lpstr>
      <vt:lpstr>Century Gothic</vt:lpstr>
      <vt:lpstr>Calibri</vt:lpstr>
      <vt:lpstr>Glacial Indifference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10.2.1 - Recognising Online Sexual Harassment</dc:title>
  <dc:creator>Isaac, Alyssa</dc:creator>
  <cp:lastModifiedBy>Alyssa Isaac</cp:lastModifiedBy>
  <cp:revision>48</cp:revision>
  <dcterms:created xsi:type="dcterms:W3CDTF">2006-08-16T00:00:00Z</dcterms:created>
  <dcterms:modified xsi:type="dcterms:W3CDTF">2025-11-04T22:24:21Z</dcterms:modified>
  <dc:identifier>DAGcKz0smOY</dc:identifier>
</cp:coreProperties>
</file>