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89" r:id="rId2"/>
    <p:sldId id="256" r:id="rId3"/>
    <p:sldId id="290"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87" r:id="rId23"/>
  </p:sldIdLst>
  <p:sldSz cx="18288000" cy="10287000"/>
  <p:notesSz cx="6858000" cy="9144000"/>
  <p:embeddedFontLst>
    <p:embeddedFont>
      <p:font typeface="Bobby Jones Soft" panose="020B0604020202020204" charset="0"/>
      <p:regular r:id="rId25"/>
    </p:embeddedFont>
    <p:embeddedFont>
      <p:font typeface="Glacial Indifference" panose="020B0604020202020204" charset="0"/>
      <p:regular r:id="rId26"/>
    </p:embeddedFont>
    <p:embeddedFont>
      <p:font typeface="Glacial Indifference Bold" panose="020B0604020202020204" charset="0"/>
      <p:regular r:id="rId27"/>
      <p:bold r:id="rId28"/>
    </p:embeddedFont>
    <p:embeddedFont>
      <p:font typeface="Glacial Indifference Bold Italics" panose="020B0604020202020204" charset="0"/>
      <p:regular r:id="rId29"/>
    </p:embeddedFont>
    <p:embeddedFont>
      <p:font typeface="Playpen Sans"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A833AC-8AE7-419A-B39E-8DE6B1771D50}" v="3" dt="2025-11-04T22:34:13.0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5" d="100"/>
          <a:sy n="65" d="100"/>
        </p:scale>
        <p:origin x="10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yssa Isaac" userId="3ae7964d-d2b5-42a3-b882-d9fb709f2af0" providerId="ADAL" clId="{2FB189AD-3EAB-48A6-BBC1-D0C2C6A74715}"/>
    <pc:docChg chg="custSel modSld">
      <pc:chgData name="Alyssa Isaac" userId="3ae7964d-d2b5-42a3-b882-d9fb709f2af0" providerId="ADAL" clId="{2FB189AD-3EAB-48A6-BBC1-D0C2C6A74715}" dt="2025-11-04T22:34:22.498" v="14" actId="1076"/>
      <pc:docMkLst>
        <pc:docMk/>
      </pc:docMkLst>
      <pc:sldChg chg="addSp delSp modSp mod modAnim">
        <pc:chgData name="Alyssa Isaac" userId="3ae7964d-d2b5-42a3-b882-d9fb709f2af0" providerId="ADAL" clId="{2FB189AD-3EAB-48A6-BBC1-D0C2C6A74715}" dt="2025-11-04T22:33:36.205" v="4" actId="208"/>
        <pc:sldMkLst>
          <pc:docMk/>
          <pc:sldMk cId="0" sldId="263"/>
        </pc:sldMkLst>
        <pc:picChg chg="del">
          <ac:chgData name="Alyssa Isaac" userId="3ae7964d-d2b5-42a3-b882-d9fb709f2af0" providerId="ADAL" clId="{2FB189AD-3EAB-48A6-BBC1-D0C2C6A74715}" dt="2025-11-04T22:33:05.015" v="0" actId="478"/>
          <ac:picMkLst>
            <pc:docMk/>
            <pc:sldMk cId="0" sldId="263"/>
            <ac:picMk id="5" creationId="{00000000-0000-0000-0000-000000000000}"/>
          </ac:picMkLst>
        </pc:picChg>
        <pc:picChg chg="add mod">
          <ac:chgData name="Alyssa Isaac" userId="3ae7964d-d2b5-42a3-b882-d9fb709f2af0" providerId="ADAL" clId="{2FB189AD-3EAB-48A6-BBC1-D0C2C6A74715}" dt="2025-11-04T22:33:36.205" v="4" actId="208"/>
          <ac:picMkLst>
            <pc:docMk/>
            <pc:sldMk cId="0" sldId="263"/>
            <ac:picMk id="6" creationId="{6B829AAB-72AB-3B62-8A9D-AD0C718FAB68}"/>
          </ac:picMkLst>
        </pc:picChg>
      </pc:sldChg>
      <pc:sldChg chg="addSp delSp modSp mod modAnim">
        <pc:chgData name="Alyssa Isaac" userId="3ae7964d-d2b5-42a3-b882-d9fb709f2af0" providerId="ADAL" clId="{2FB189AD-3EAB-48A6-BBC1-D0C2C6A74715}" dt="2025-11-04T22:34:05.604" v="9" actId="1076"/>
        <pc:sldMkLst>
          <pc:docMk/>
          <pc:sldMk cId="0" sldId="265"/>
        </pc:sldMkLst>
        <pc:picChg chg="del">
          <ac:chgData name="Alyssa Isaac" userId="3ae7964d-d2b5-42a3-b882-d9fb709f2af0" providerId="ADAL" clId="{2FB189AD-3EAB-48A6-BBC1-D0C2C6A74715}" dt="2025-11-04T22:33:53.511" v="5" actId="478"/>
          <ac:picMkLst>
            <pc:docMk/>
            <pc:sldMk cId="0" sldId="265"/>
            <ac:picMk id="5" creationId="{00000000-0000-0000-0000-000000000000}"/>
          </ac:picMkLst>
        </pc:picChg>
        <pc:picChg chg="add mod">
          <ac:chgData name="Alyssa Isaac" userId="3ae7964d-d2b5-42a3-b882-d9fb709f2af0" providerId="ADAL" clId="{2FB189AD-3EAB-48A6-BBC1-D0C2C6A74715}" dt="2025-11-04T22:34:05.604" v="9" actId="1076"/>
          <ac:picMkLst>
            <pc:docMk/>
            <pc:sldMk cId="0" sldId="265"/>
            <ac:picMk id="6" creationId="{3141FBC8-B9E2-B471-F142-D54570B6EB55}"/>
          </ac:picMkLst>
        </pc:picChg>
      </pc:sldChg>
      <pc:sldChg chg="addSp delSp modSp mod modAnim">
        <pc:chgData name="Alyssa Isaac" userId="3ae7964d-d2b5-42a3-b882-d9fb709f2af0" providerId="ADAL" clId="{2FB189AD-3EAB-48A6-BBC1-D0C2C6A74715}" dt="2025-11-04T22:34:22.498" v="14" actId="1076"/>
        <pc:sldMkLst>
          <pc:docMk/>
          <pc:sldMk cId="0" sldId="267"/>
        </pc:sldMkLst>
        <pc:picChg chg="del">
          <ac:chgData name="Alyssa Isaac" userId="3ae7964d-d2b5-42a3-b882-d9fb709f2af0" providerId="ADAL" clId="{2FB189AD-3EAB-48A6-BBC1-D0C2C6A74715}" dt="2025-11-04T22:34:08.144" v="10" actId="478"/>
          <ac:picMkLst>
            <pc:docMk/>
            <pc:sldMk cId="0" sldId="267"/>
            <ac:picMk id="5" creationId="{00000000-0000-0000-0000-000000000000}"/>
          </ac:picMkLst>
        </pc:picChg>
        <pc:picChg chg="add mod">
          <ac:chgData name="Alyssa Isaac" userId="3ae7964d-d2b5-42a3-b882-d9fb709f2af0" providerId="ADAL" clId="{2FB189AD-3EAB-48A6-BBC1-D0C2C6A74715}" dt="2025-11-04T22:34:22.498" v="14" actId="1076"/>
          <ac:picMkLst>
            <pc:docMk/>
            <pc:sldMk cId="0" sldId="267"/>
            <ac:picMk id="6" creationId="{96D11231-0417-F32C-43D1-DB7676B2BEA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72CD4-2CA7-B856-988C-462081EE144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8396276-26A2-FA2B-905A-D86C05E9C38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AB6BBEC-50E7-59B4-9B02-8F3AE0A2442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FFA4C9B-89C5-B881-F814-97D561DB63C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9FF7D49-B350-233D-C660-9AEE422E8C1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FB468D4F-803A-DFDC-0AEC-4491EEF1B28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2D85156-BDCB-77EC-848F-8985C9F522C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8766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https://www.youtube.com/watch?v=Ey-ubI6sgfI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https://www.youtube.com/watch?v=aU1nfbexpnA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the final activity, tell the class that you will be thinking about the difference between pornography and real life. You may wish to split the class into groups, or this can be done as an individual task. Provide students with handout B. Tell them that they are going to read a list of statements, and have to decide if the statement is describing pornography, or real life. They should put a tick in whichever box they think is correct, and there is room on the handout for any comments they may have. Handout B - teacher guidance is also included. After a few minutes, go through these statements with the class.</a:t>
            </a:r>
          </a:p>
          <a:p>
            <a:r>
              <a:rPr lang="en-US"/>
              <a:t>Note, there are 20 statements on handout B. Depending on timing and teacher preference, you may wish to omit some of these statements. The document has been left editable for you to amend as you wish.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Finally, review the slides explaining the new sexual offences legislation on the Isle of Man (SOOPA). Key messages are that any indecent images of a person under 18 is illegal, even if the person took the photo themselves; that pornography is legal to view except for that which depicts threats to life/serious harm, children, and non consensual acts; that it is illegal to take, distribute, or even threaten to take an intimate photo of someone without their knowledge or consent. The ‘quick guide’ to SOOPA legislation is included in the pack for this lesson.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time permits, this slide can be further developed into a collective, group reflection.</a:t>
            </a:r>
          </a:p>
          <a:p>
            <a:endParaRPr lang="en-US"/>
          </a:p>
          <a:p>
            <a:r>
              <a:rPr lang="en-US"/>
              <a:t>Please ask students to discuss what Attributes (e.g. honesty, integrity, courage, humility, generosity, self-worth, kindness, trustworthiness etc) they have used during this lesson.</a:t>
            </a:r>
          </a:p>
          <a:p>
            <a:endParaRPr lang="en-US"/>
          </a:p>
          <a:p>
            <a:r>
              <a:rPr lang="en-US"/>
              <a:t>What Skills (e.g. oracy, empathy, compassion, presentation, assertiveness, active listening, interpersonal skills, positive peer pressure, capacity to resist unwelcome pressure, distinguish between fact &amp; opinion , etc.</a:t>
            </a:r>
          </a:p>
          <a:p>
            <a:endParaRPr lang="en-US"/>
          </a:p>
          <a:p>
            <a:r>
              <a:rPr lang="en-US"/>
              <a:t>What Knowledge have they used, or developed during this lesson?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Explain that you would like the class to create a list of 'agreements' for how everyone will behave and treat one another in the class. Ensure a common understanding. For example:</a:t>
            </a:r>
          </a:p>
          <a:p>
            <a:endParaRPr lang="en-US"/>
          </a:p>
          <a:p>
            <a:r>
              <a:rPr lang="en-US"/>
              <a:t>1. We will treat one another with kindness and respect (listening to each other, speaking one at a time, etc)</a:t>
            </a:r>
          </a:p>
          <a:p>
            <a:r>
              <a:rPr lang="en-US"/>
              <a:t>2. We all have the right to 'pass' on answering a question or participating in an activity that makes us feel uncomfortable.</a:t>
            </a:r>
          </a:p>
          <a:p>
            <a:r>
              <a:rPr lang="en-US"/>
              <a:t>3. We can disagree but will not pass judgments, make fun of, or or put anybody down. 'Challenge the opinion, not the person.'</a:t>
            </a:r>
          </a:p>
          <a:p>
            <a:r>
              <a:rPr lang="en-US"/>
              <a:t>4. Asking questions is encouraged and will be valued by our teacher. We do not ask questions to purposefully embarrass or belittle another.</a:t>
            </a:r>
          </a:p>
          <a:p>
            <a:endParaRPr lang="en-US"/>
          </a:p>
          <a:p>
            <a:r>
              <a:rPr lang="en-US"/>
              <a:t>*Feel free to change the agreements to suit your class, and ask whether there are any others they'd add to the list in order to create a safe, comfortable learning environment.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Introduce the lesson by explaining that today you will be discussing explicit materials, sometimes referred to as pornography. Remind the class of the group agreements and the importance of ensuring this is a comfortable, safe session for everyone.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the students to spend a few moments thinking about the terms explicit material/pornography. How do they define it? Students can write a few ideas down on a sheet of paper, or discuss with the person next to them.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Tell the class that you are now going to be discussing the impact that frequently viewing pornography can have. The idea is to get them thinking about the effect that pornography may have on a person’s self image, their expectations of relationships, their views on gender and sexual activity, and their health. </a:t>
            </a:r>
          </a:p>
          <a:p>
            <a:endParaRPr lang="en-US" dirty="0"/>
          </a:p>
          <a:p>
            <a:r>
              <a:rPr lang="en-US" dirty="0"/>
              <a:t>Split the class into small groups and ask them to discuss the prompts on the next slide. You may wish to have groups discuss each question, or assign one question to each group (one group focusing on the effects on health, another focusing on the effects on relationships </a:t>
            </a:r>
            <a:r>
              <a:rPr lang="en-US" dirty="0" err="1"/>
              <a:t>etc</a:t>
            </a:r>
            <a:r>
              <a:rPr lang="en-US" dirty="0"/>
              <a:t>).</a:t>
            </a:r>
          </a:p>
          <a:p>
            <a:endParaRPr lang="en-US" dirty="0"/>
          </a:p>
          <a:p>
            <a:r>
              <a:rPr lang="en-US" dirty="0"/>
              <a:t>After sufficient time (10-15 minutes), bring the groups back for feedback to the whole class. Share copies of handout A, and read through the known effects of pornography together.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Explain that you will now be sharing three brief videos of young people talking about pornography (these are from </a:t>
            </a:r>
            <a:r>
              <a:rPr lang="en-US" dirty="0" err="1"/>
              <a:t>Childnet</a:t>
            </a:r>
            <a:r>
              <a:rPr lang="en-US" dirty="0"/>
              <a:t> and are about 2 minutes in length each). Show each video and ask the class the questions on the accompanying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https://www.youtube.com/watch?v=cvzfqJOHrP8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AF3C1-BC47-C112-C3B5-438BE35AFC8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41D16C0-5F66-BF3E-6725-4F51FE24F6F1}"/>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5C34EFCC-B20B-B7F3-B093-F0B9AA113E37}"/>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5BAD0409-FA42-19F8-0D9A-0F488B8FDF18}"/>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6" name="TextBox 6">
            <a:extLst>
              <a:ext uri="{FF2B5EF4-FFF2-40B4-BE49-F238E27FC236}">
                <a16:creationId xmlns:a16="http://schemas.microsoft.com/office/drawing/2014/main" id="{C3D846A1-8F23-D6DB-C181-D45BA3735A67}"/>
              </a:ext>
            </a:extLst>
          </p:cNvPr>
          <p:cNvSpPr txBox="1"/>
          <p:nvPr/>
        </p:nvSpPr>
        <p:spPr>
          <a:xfrm>
            <a:off x="1066801" y="813749"/>
            <a:ext cx="5486400" cy="978088"/>
          </a:xfrm>
          <a:prstGeom prst="rect">
            <a:avLst/>
          </a:prstGeom>
        </p:spPr>
        <p:txBody>
          <a:bodyPr wrap="square" lIns="0" tIns="0" rIns="0" bIns="0" rtlCol="0" anchor="t">
            <a:spAutoFit/>
          </a:bodyPr>
          <a:lstStyle/>
          <a:p>
            <a:pPr algn="ctr">
              <a:lnSpc>
                <a:spcPts val="7416"/>
              </a:lnSpc>
            </a:pPr>
            <a:r>
              <a:rPr lang="en-US" sz="6600" dirty="0">
                <a:solidFill>
                  <a:srgbClr val="000000"/>
                </a:solidFill>
                <a:latin typeface="Bobby Jones Soft"/>
                <a:ea typeface="Bobby Jones Soft"/>
                <a:cs typeface="Bobby Jones Soft"/>
                <a:sym typeface="Bobby Jones Soft"/>
              </a:rPr>
              <a:t>Teacher slide</a:t>
            </a:r>
          </a:p>
        </p:txBody>
      </p:sp>
      <p:graphicFrame>
        <p:nvGraphicFramePr>
          <p:cNvPr id="8" name="Table 7">
            <a:extLst>
              <a:ext uri="{FF2B5EF4-FFF2-40B4-BE49-F238E27FC236}">
                <a16:creationId xmlns:a16="http://schemas.microsoft.com/office/drawing/2014/main" id="{02AEB2A0-DEB5-15EB-9A26-B0A6BCA716D8}"/>
              </a:ext>
            </a:extLst>
          </p:cNvPr>
          <p:cNvGraphicFramePr>
            <a:graphicFrameLocks noGrp="1"/>
          </p:cNvGraphicFramePr>
          <p:nvPr>
            <p:extLst>
              <p:ext uri="{D42A27DB-BD31-4B8C-83A1-F6EECF244321}">
                <p14:modId xmlns:p14="http://schemas.microsoft.com/office/powerpoint/2010/main" val="3176567842"/>
              </p:ext>
            </p:extLst>
          </p:nvPr>
        </p:nvGraphicFramePr>
        <p:xfrm>
          <a:off x="1466850" y="1874738"/>
          <a:ext cx="15354300" cy="6641706"/>
        </p:xfrm>
        <a:graphic>
          <a:graphicData uri="http://schemas.openxmlformats.org/drawingml/2006/table">
            <a:tbl>
              <a:tblPr firstRow="1" bandRow="1">
                <a:tableStyleId>{5940675A-B579-460E-94D1-54222C63F5DA}</a:tableStyleId>
              </a:tblPr>
              <a:tblGrid>
                <a:gridCol w="4176688">
                  <a:extLst>
                    <a:ext uri="{9D8B030D-6E8A-4147-A177-3AD203B41FA5}">
                      <a16:colId xmlns:a16="http://schemas.microsoft.com/office/drawing/2014/main" val="3311142667"/>
                    </a:ext>
                  </a:extLst>
                </a:gridCol>
                <a:gridCol w="9069379">
                  <a:extLst>
                    <a:ext uri="{9D8B030D-6E8A-4147-A177-3AD203B41FA5}">
                      <a16:colId xmlns:a16="http://schemas.microsoft.com/office/drawing/2014/main" val="3344075074"/>
                    </a:ext>
                  </a:extLst>
                </a:gridCol>
                <a:gridCol w="2108233">
                  <a:extLst>
                    <a:ext uri="{9D8B030D-6E8A-4147-A177-3AD203B41FA5}">
                      <a16:colId xmlns:a16="http://schemas.microsoft.com/office/drawing/2014/main" val="976352260"/>
                    </a:ext>
                  </a:extLst>
                </a:gridCol>
              </a:tblGrid>
              <a:tr h="786296">
                <a:tc>
                  <a:txBody>
                    <a:bodyPr/>
                    <a:lstStyle/>
                    <a:p>
                      <a:r>
                        <a:rPr lang="en-GB" sz="2000" dirty="0">
                          <a:latin typeface="Glacial Indifference" panose="020B0604020202020204" charset="0"/>
                        </a:rPr>
                        <a:t>Activity</a:t>
                      </a:r>
                    </a:p>
                  </a:txBody>
                  <a:tcPr anchor="ctr"/>
                </a:tc>
                <a:tc>
                  <a:txBody>
                    <a:bodyPr/>
                    <a:lstStyle/>
                    <a:p>
                      <a:r>
                        <a:rPr lang="en-GB" sz="2000" dirty="0">
                          <a:latin typeface="Glacial Indifference" panose="020B0604020202020204" charset="0"/>
                        </a:rPr>
                        <a:t>Description</a:t>
                      </a:r>
                    </a:p>
                  </a:txBody>
                  <a:tcPr anchor="ctr"/>
                </a:tc>
                <a:tc>
                  <a:txBody>
                    <a:bodyPr/>
                    <a:lstStyle/>
                    <a:p>
                      <a:r>
                        <a:rPr lang="en-GB" sz="2000" dirty="0">
                          <a:latin typeface="Glacial Indifference" panose="020B0604020202020204" charset="0"/>
                        </a:rPr>
                        <a:t>Timing</a:t>
                      </a:r>
                    </a:p>
                  </a:txBody>
                  <a:tcPr anchor="ctr"/>
                </a:tc>
                <a:extLst>
                  <a:ext uri="{0D108BD9-81ED-4DB2-BD59-A6C34878D82A}">
                    <a16:rowId xmlns:a16="http://schemas.microsoft.com/office/drawing/2014/main" val="4109549337"/>
                  </a:ext>
                </a:extLst>
              </a:tr>
              <a:tr h="786296">
                <a:tc>
                  <a:txBody>
                    <a:bodyPr/>
                    <a:lstStyle/>
                    <a:p>
                      <a:r>
                        <a:rPr lang="en-GB" sz="2000" dirty="0">
                          <a:latin typeface="Glacial Indifference" panose="020B0604020202020204" charset="0"/>
                        </a:rPr>
                        <a:t>Introduction</a:t>
                      </a:r>
                    </a:p>
                  </a:txBody>
                  <a:tcPr anchor="ctr"/>
                </a:tc>
                <a:tc>
                  <a:txBody>
                    <a:bodyPr/>
                    <a:lstStyle/>
                    <a:p>
                      <a:r>
                        <a:rPr lang="en-GB" sz="2000" dirty="0">
                          <a:latin typeface="Glacial Indifference" panose="020B0604020202020204" charset="0"/>
                        </a:rPr>
                        <a:t>Students complete do it now task. Introduce lesson &amp; learning objectives</a:t>
                      </a:r>
                    </a:p>
                  </a:txBody>
                  <a:tcPr anchor="ctr"/>
                </a:tc>
                <a:tc>
                  <a:txBody>
                    <a:bodyPr/>
                    <a:lstStyle/>
                    <a:p>
                      <a:r>
                        <a:rPr lang="en-GB" sz="2000" dirty="0">
                          <a:latin typeface="Glacial Indifference" panose="020B0604020202020204" charset="0"/>
                        </a:rPr>
                        <a:t>5 mins</a:t>
                      </a:r>
                    </a:p>
                  </a:txBody>
                  <a:tcPr anchor="ctr"/>
                </a:tc>
                <a:extLst>
                  <a:ext uri="{0D108BD9-81ED-4DB2-BD59-A6C34878D82A}">
                    <a16:rowId xmlns:a16="http://schemas.microsoft.com/office/drawing/2014/main" val="1387643147"/>
                  </a:ext>
                </a:extLst>
              </a:tr>
              <a:tr h="786296">
                <a:tc>
                  <a:txBody>
                    <a:bodyPr/>
                    <a:lstStyle/>
                    <a:p>
                      <a:r>
                        <a:rPr lang="en-GB" sz="2000" dirty="0">
                          <a:latin typeface="Glacial Indifference" panose="020B0604020202020204" charset="0"/>
                        </a:rPr>
                        <a:t>Definition &amp; impact</a:t>
                      </a:r>
                    </a:p>
                  </a:txBody>
                  <a:tcPr anchor="ctr"/>
                </a:tc>
                <a:tc>
                  <a:txBody>
                    <a:bodyPr/>
                    <a:lstStyle/>
                    <a:p>
                      <a:r>
                        <a:rPr lang="en-GB" sz="2000" dirty="0">
                          <a:latin typeface="Glacial Indifference" panose="020B0604020202020204" charset="0"/>
                        </a:rPr>
                        <a:t>Share definition of pornography. Split class into groups and ask them to discuss the questions posed about the impact of viewing pornography, before returning for whole class discussion. </a:t>
                      </a:r>
                    </a:p>
                  </a:txBody>
                  <a:tcPr anchor="ctr"/>
                </a:tc>
                <a:tc>
                  <a:txBody>
                    <a:bodyPr/>
                    <a:lstStyle/>
                    <a:p>
                      <a:r>
                        <a:rPr lang="en-GB" sz="2000" dirty="0">
                          <a:latin typeface="Glacial Indifference" panose="020B0604020202020204" charset="0"/>
                        </a:rPr>
                        <a:t>10-15 mins</a:t>
                      </a:r>
                    </a:p>
                  </a:txBody>
                  <a:tcPr anchor="ctr"/>
                </a:tc>
                <a:extLst>
                  <a:ext uri="{0D108BD9-81ED-4DB2-BD59-A6C34878D82A}">
                    <a16:rowId xmlns:a16="http://schemas.microsoft.com/office/drawing/2014/main" val="911591264"/>
                  </a:ext>
                </a:extLst>
              </a:tr>
              <a:tr h="1025797">
                <a:tc>
                  <a:txBody>
                    <a:bodyPr/>
                    <a:lstStyle/>
                    <a:p>
                      <a:r>
                        <a:rPr lang="en-GB" sz="2000" dirty="0">
                          <a:latin typeface="Glacial Indifference" panose="020B0604020202020204" charset="0"/>
                        </a:rPr>
                        <a:t>Talking heads</a:t>
                      </a:r>
                    </a:p>
                  </a:txBody>
                  <a:tcPr anchor="ctr"/>
                </a:tc>
                <a:tc>
                  <a:txBody>
                    <a:bodyPr/>
                    <a:lstStyle/>
                    <a:p>
                      <a:r>
                        <a:rPr lang="en-GB" sz="2000" dirty="0">
                          <a:latin typeface="Glacial Indifference" panose="020B0604020202020204" charset="0"/>
                        </a:rPr>
                        <a:t>You will be viewing 3 videos, each about 2 minutes in length. After each video, stop and invite the class to discuss the questions on the following slide, before moving on to the next video.</a:t>
                      </a:r>
                    </a:p>
                  </a:txBody>
                  <a:tcPr anchor="ctr"/>
                </a:tc>
                <a:tc>
                  <a:txBody>
                    <a:bodyPr/>
                    <a:lstStyle/>
                    <a:p>
                      <a:r>
                        <a:rPr lang="en-GB" sz="2000" dirty="0">
                          <a:latin typeface="Glacial Indifference" panose="020B0604020202020204" charset="0"/>
                        </a:rPr>
                        <a:t>10-15 mins</a:t>
                      </a:r>
                    </a:p>
                  </a:txBody>
                  <a:tcPr anchor="ctr"/>
                </a:tc>
                <a:extLst>
                  <a:ext uri="{0D108BD9-81ED-4DB2-BD59-A6C34878D82A}">
                    <a16:rowId xmlns:a16="http://schemas.microsoft.com/office/drawing/2014/main" val="1936427240"/>
                  </a:ext>
                </a:extLst>
              </a:tr>
              <a:tr h="786296">
                <a:tc>
                  <a:txBody>
                    <a:bodyPr/>
                    <a:lstStyle/>
                    <a:p>
                      <a:r>
                        <a:rPr lang="en-GB" sz="2000" dirty="0">
                          <a:latin typeface="Glacial Indifference" panose="020B0604020202020204" charset="0"/>
                        </a:rPr>
                        <a:t>Porn vs real life</a:t>
                      </a:r>
                    </a:p>
                  </a:txBody>
                  <a:tcPr anchor="ctr"/>
                </a:tc>
                <a:tc>
                  <a:txBody>
                    <a:bodyPr/>
                    <a:lstStyle/>
                    <a:p>
                      <a:r>
                        <a:rPr lang="en-US" sz="2000" dirty="0">
                          <a:latin typeface="Glacial Indifference" panose="020B0604020202020204" charset="0"/>
                        </a:rPr>
                        <a:t>Split class into small groups, or this can be done individually. Using handout, ask them to decide if the statement is describing pornography, or a real life sexual relationship. Encourage class discussion.</a:t>
                      </a:r>
                      <a:endParaRPr lang="en-GB" sz="2000" dirty="0">
                        <a:latin typeface="Glacial Indifference" panose="020B0604020202020204" charset="0"/>
                      </a:endParaRPr>
                    </a:p>
                  </a:txBody>
                  <a:tcPr anchor="ctr"/>
                </a:tc>
                <a:tc>
                  <a:txBody>
                    <a:bodyPr/>
                    <a:lstStyle/>
                    <a:p>
                      <a:r>
                        <a:rPr lang="en-GB" sz="2000" dirty="0">
                          <a:latin typeface="Glacial Indifference" panose="020B0604020202020204" charset="0"/>
                        </a:rPr>
                        <a:t>10 mins</a:t>
                      </a:r>
                    </a:p>
                  </a:txBody>
                  <a:tcPr anchor="ctr"/>
                </a:tc>
                <a:extLst>
                  <a:ext uri="{0D108BD9-81ED-4DB2-BD59-A6C34878D82A}">
                    <a16:rowId xmlns:a16="http://schemas.microsoft.com/office/drawing/2014/main" val="2734144680"/>
                  </a:ext>
                </a:extLst>
              </a:tr>
              <a:tr h="786296">
                <a:tc>
                  <a:txBody>
                    <a:bodyPr/>
                    <a:lstStyle/>
                    <a:p>
                      <a:r>
                        <a:rPr lang="en-GB" sz="2000" dirty="0">
                          <a:latin typeface="Glacial Indifference" panose="020B0604020202020204" charset="0"/>
                        </a:rPr>
                        <a:t>The law </a:t>
                      </a:r>
                    </a:p>
                  </a:txBody>
                  <a:tcPr anchor="ctr"/>
                </a:tc>
                <a:tc>
                  <a:txBody>
                    <a:bodyPr/>
                    <a:lstStyle/>
                    <a:p>
                      <a:r>
                        <a:rPr lang="en-GB" sz="2000" dirty="0">
                          <a:latin typeface="Glacial Indifference" panose="020B0604020202020204" charset="0"/>
                        </a:rPr>
                        <a:t>Revisit the sexual offences legislation (SOOP) and how this relates to pornography. It is crucial that young people understand it is a crime to possess indecent images of anyone under 18, even if they are also under 18.</a:t>
                      </a:r>
                    </a:p>
                  </a:txBody>
                  <a:tcPr anchor="ctr"/>
                </a:tc>
                <a:tc>
                  <a:txBody>
                    <a:bodyPr/>
                    <a:lstStyle/>
                    <a:p>
                      <a:r>
                        <a:rPr lang="en-GB" sz="2000" dirty="0">
                          <a:latin typeface="Glacial Indifference" panose="020B0604020202020204" charset="0"/>
                        </a:rPr>
                        <a:t>5 mins</a:t>
                      </a:r>
                    </a:p>
                  </a:txBody>
                  <a:tcPr anchor="ctr"/>
                </a:tc>
                <a:extLst>
                  <a:ext uri="{0D108BD9-81ED-4DB2-BD59-A6C34878D82A}">
                    <a16:rowId xmlns:a16="http://schemas.microsoft.com/office/drawing/2014/main" val="216456113"/>
                  </a:ext>
                </a:extLst>
              </a:tr>
              <a:tr h="1025797">
                <a:tc>
                  <a:txBody>
                    <a:bodyPr/>
                    <a:lstStyle/>
                    <a:p>
                      <a:r>
                        <a:rPr lang="en-GB" sz="2000" dirty="0">
                          <a:latin typeface="Glacial Indifference" panose="020B0604020202020204" charset="0"/>
                        </a:rPr>
                        <a:t>Reflection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Glacial Indifference" panose="020B0604020202020204" charset="0"/>
                          <a:sym typeface="Glacial Indifference"/>
                        </a:rPr>
                        <a:t>Ask students to reflect on the lesson using ASK acronym. Ensure they know where to get support if needed.</a:t>
                      </a:r>
                      <a:endParaRPr lang="en-US" sz="2000" dirty="0">
                        <a:latin typeface="Glacial Indifference" panose="020B0604020202020204" charset="0"/>
                      </a:endParaRPr>
                    </a:p>
                    <a:p>
                      <a:endParaRPr lang="en-GB" sz="2000" dirty="0">
                        <a:latin typeface="Glacial Indifference" panose="020B0604020202020204" charset="0"/>
                      </a:endParaRPr>
                    </a:p>
                  </a:txBody>
                  <a:tcPr anchor="ctr"/>
                </a:tc>
                <a:tc>
                  <a:txBody>
                    <a:bodyPr/>
                    <a:lstStyle/>
                    <a:p>
                      <a:r>
                        <a:rPr lang="en-GB" sz="2000" dirty="0">
                          <a:latin typeface="Glacial Indifference" panose="020B0604020202020204" charset="0"/>
                        </a:rPr>
                        <a:t>5 mins </a:t>
                      </a:r>
                    </a:p>
                  </a:txBody>
                  <a:tcPr anchor="ctr"/>
                </a:tc>
                <a:extLst>
                  <a:ext uri="{0D108BD9-81ED-4DB2-BD59-A6C34878D82A}">
                    <a16:rowId xmlns:a16="http://schemas.microsoft.com/office/drawing/2014/main" val="3006612506"/>
                  </a:ext>
                </a:extLst>
              </a:tr>
            </a:tbl>
          </a:graphicData>
        </a:graphic>
      </p:graphicFrame>
    </p:spTree>
    <p:extLst>
      <p:ext uri="{BB962C8B-B14F-4D97-AF65-F5344CB8AC3E}">
        <p14:creationId xmlns:p14="http://schemas.microsoft.com/office/powerpoint/2010/main" val="262566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pic>
        <p:nvPicPr>
          <p:cNvPr id="6" name="Myth Vs Reality PSHE Toolkit Online Pornography - Ryan  What's the big deal">
            <a:hlinkClick r:id="" action="ppaction://media"/>
            <a:extLst>
              <a:ext uri="{FF2B5EF4-FFF2-40B4-BE49-F238E27FC236}">
                <a16:creationId xmlns:a16="http://schemas.microsoft.com/office/drawing/2014/main" id="{6B829AAB-72AB-3B62-8A9D-AD0C718FAB6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19300" y="723900"/>
            <a:ext cx="14249400" cy="8015288"/>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028700" y="1229330"/>
            <a:ext cx="15613968" cy="8214111"/>
          </a:xfrm>
          <a:prstGeom prst="rect">
            <a:avLst/>
          </a:prstGeom>
        </p:spPr>
        <p:txBody>
          <a:bodyPr lIns="0" tIns="0" rIns="0" bIns="0" rtlCol="0" anchor="t">
            <a:spAutoFit/>
          </a:bodyPr>
          <a:lstStyle/>
          <a:p>
            <a:pPr algn="just">
              <a:lnSpc>
                <a:spcPts val="5025"/>
              </a:lnSpc>
            </a:pPr>
            <a:r>
              <a:rPr lang="en-US" sz="3589" spc="-32">
                <a:solidFill>
                  <a:srgbClr val="000000"/>
                </a:solidFill>
                <a:latin typeface="Glacial Indifference"/>
                <a:ea typeface="Glacial Indifference"/>
                <a:cs typeface="Glacial Indifference"/>
                <a:sym typeface="Glacial Indifference"/>
              </a:rPr>
              <a:t>Ryan says he started looking at pornography when he was 11. </a:t>
            </a:r>
          </a:p>
          <a:p>
            <a:pPr algn="just">
              <a:lnSpc>
                <a:spcPts val="5025"/>
              </a:lnSpc>
            </a:pPr>
            <a:endParaRPr lang="en-US" sz="3589" spc="-32">
              <a:solidFill>
                <a:srgbClr val="000000"/>
              </a:solidFill>
              <a:latin typeface="Glacial Indifference"/>
              <a:ea typeface="Glacial Indifference"/>
              <a:cs typeface="Glacial Indifference"/>
              <a:sym typeface="Glacial Indifference"/>
            </a:endParaRPr>
          </a:p>
          <a:p>
            <a:pPr algn="just">
              <a:lnSpc>
                <a:spcPts val="5025"/>
              </a:lnSpc>
            </a:pPr>
            <a:r>
              <a:rPr lang="en-US" sz="3589" b="1" i="1" spc="-32">
                <a:solidFill>
                  <a:srgbClr val="000000"/>
                </a:solidFill>
                <a:latin typeface="Glacial Indifference Bold Italics"/>
                <a:ea typeface="Glacial Indifference Bold Italics"/>
                <a:cs typeface="Glacial Indifference Bold Italics"/>
                <a:sym typeface="Glacial Indifference Bold Italics"/>
              </a:rPr>
              <a:t>At what age do you think young people might first see a pornographic image or video? </a:t>
            </a:r>
          </a:p>
          <a:p>
            <a:pPr algn="just">
              <a:lnSpc>
                <a:spcPts val="5025"/>
              </a:lnSpc>
            </a:pPr>
            <a:endParaRPr lang="en-US" sz="3589" b="1" i="1" spc="-32">
              <a:solidFill>
                <a:srgbClr val="000000"/>
              </a:solidFill>
              <a:latin typeface="Glacial Indifference Bold Italics"/>
              <a:ea typeface="Glacial Indifference Bold Italics"/>
              <a:cs typeface="Glacial Indifference Bold Italics"/>
              <a:sym typeface="Glacial Indifference Bold Italics"/>
            </a:endParaRPr>
          </a:p>
          <a:p>
            <a:pPr algn="just">
              <a:lnSpc>
                <a:spcPts val="5025"/>
              </a:lnSpc>
            </a:pPr>
            <a:r>
              <a:rPr lang="en-US" sz="3589" b="1" i="1" spc="-32">
                <a:solidFill>
                  <a:srgbClr val="000000"/>
                </a:solidFill>
                <a:latin typeface="Glacial Indifference Bold Italics"/>
                <a:ea typeface="Glacial Indifference Bold Italics"/>
                <a:cs typeface="Glacial Indifference Bold Italics"/>
                <a:sym typeface="Glacial Indifference Bold Italics"/>
              </a:rPr>
              <a:t>Is it usually accidentally or intentionally? </a:t>
            </a:r>
          </a:p>
          <a:p>
            <a:pPr algn="just">
              <a:lnSpc>
                <a:spcPts val="5025"/>
              </a:lnSpc>
            </a:pPr>
            <a:endParaRPr lang="en-US" sz="3589" b="1" i="1" spc="-32">
              <a:solidFill>
                <a:srgbClr val="000000"/>
              </a:solidFill>
              <a:latin typeface="Glacial Indifference Bold Italics"/>
              <a:ea typeface="Glacial Indifference Bold Italics"/>
              <a:cs typeface="Glacial Indifference Bold Italics"/>
              <a:sym typeface="Glacial Indifference Bold Italics"/>
            </a:endParaRPr>
          </a:p>
          <a:p>
            <a:pPr algn="just">
              <a:lnSpc>
                <a:spcPts val="5025"/>
              </a:lnSpc>
            </a:pPr>
            <a:r>
              <a:rPr lang="en-US" sz="3589" spc="-32">
                <a:solidFill>
                  <a:srgbClr val="000000"/>
                </a:solidFill>
                <a:latin typeface="Glacial Indifference"/>
                <a:ea typeface="Glacial Indifference"/>
                <a:cs typeface="Glacial Indifference"/>
                <a:sym typeface="Glacial Indifference"/>
              </a:rPr>
              <a:t>According to Ryan, he’s learnt everything he needs to know about sex from watching pornography. </a:t>
            </a:r>
          </a:p>
          <a:p>
            <a:pPr algn="just">
              <a:lnSpc>
                <a:spcPts val="5025"/>
              </a:lnSpc>
            </a:pPr>
            <a:endParaRPr lang="en-US" sz="3589" spc="-32">
              <a:solidFill>
                <a:srgbClr val="000000"/>
              </a:solidFill>
              <a:latin typeface="Glacial Indifference"/>
              <a:ea typeface="Glacial Indifference"/>
              <a:cs typeface="Glacial Indifference"/>
              <a:sym typeface="Glacial Indifference"/>
            </a:endParaRPr>
          </a:p>
          <a:p>
            <a:pPr algn="just">
              <a:lnSpc>
                <a:spcPts val="5025"/>
              </a:lnSpc>
            </a:pPr>
            <a:r>
              <a:rPr lang="en-US" sz="3589" b="1" i="1" spc="-32">
                <a:solidFill>
                  <a:srgbClr val="000000"/>
                </a:solidFill>
                <a:latin typeface="Glacial Indifference Bold Italics"/>
                <a:ea typeface="Glacial Indifference Bold Italics"/>
                <a:cs typeface="Glacial Indifference Bold Italics"/>
                <a:sym typeface="Glacial Indifference Bold Italics"/>
              </a:rPr>
              <a:t>Do you agree with Ryan that we can learn about sex from pornography? </a:t>
            </a:r>
          </a:p>
          <a:p>
            <a:pPr algn="just">
              <a:lnSpc>
                <a:spcPts val="5025"/>
              </a:lnSpc>
            </a:pPr>
            <a:endParaRPr lang="en-US" sz="3589" b="1" i="1" spc="-32">
              <a:solidFill>
                <a:srgbClr val="000000"/>
              </a:solidFill>
              <a:latin typeface="Glacial Indifference Bold Italics"/>
              <a:ea typeface="Glacial Indifference Bold Italics"/>
              <a:cs typeface="Glacial Indifference Bold Italics"/>
              <a:sym typeface="Glacial Indifference Bold Italics"/>
            </a:endParaRPr>
          </a:p>
          <a:p>
            <a:pPr algn="just">
              <a:lnSpc>
                <a:spcPts val="5025"/>
              </a:lnSpc>
              <a:spcBef>
                <a:spcPct val="0"/>
              </a:spcBef>
            </a:pPr>
            <a:endParaRPr lang="en-US" sz="3589" b="1" i="1" spc="-32">
              <a:solidFill>
                <a:srgbClr val="000000"/>
              </a:solidFill>
              <a:latin typeface="Glacial Indifference Bold Italics"/>
              <a:ea typeface="Glacial Indifference Bold Italics"/>
              <a:cs typeface="Glacial Indifference Bold Italics"/>
              <a:sym typeface="Glacial Indifference Bold Itali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pic>
        <p:nvPicPr>
          <p:cNvPr id="6" name="Myth VS Reality PSHE Toolkit Online Pornography - Beth  Is this what's expected of me">
            <a:hlinkClick r:id="" action="ppaction://media"/>
            <a:extLst>
              <a:ext uri="{FF2B5EF4-FFF2-40B4-BE49-F238E27FC236}">
                <a16:creationId xmlns:a16="http://schemas.microsoft.com/office/drawing/2014/main" id="{3141FBC8-B9E2-B471-F142-D54570B6EB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24100" y="1268430"/>
            <a:ext cx="13639800" cy="7672388"/>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337016" y="1922015"/>
            <a:ext cx="15613968" cy="6366770"/>
          </a:xfrm>
          <a:prstGeom prst="rect">
            <a:avLst/>
          </a:prstGeom>
        </p:spPr>
        <p:txBody>
          <a:bodyPr lIns="0" tIns="0" rIns="0" bIns="0" rtlCol="0" anchor="t">
            <a:spAutoFit/>
          </a:bodyPr>
          <a:lstStyle/>
          <a:p>
            <a:pPr algn="just">
              <a:lnSpc>
                <a:spcPts val="5025"/>
              </a:lnSpc>
            </a:pPr>
            <a:r>
              <a:rPr lang="en-US" sz="3589" spc="-32">
                <a:solidFill>
                  <a:srgbClr val="000000"/>
                </a:solidFill>
                <a:latin typeface="Glacial Indifference"/>
                <a:ea typeface="Glacial Indifference"/>
                <a:cs typeface="Glacial Indifference"/>
                <a:sym typeface="Glacial Indifference"/>
              </a:rPr>
              <a:t>Beth says that she looks nothing like the women in porn.</a:t>
            </a:r>
          </a:p>
          <a:p>
            <a:pPr algn="just">
              <a:lnSpc>
                <a:spcPts val="5025"/>
              </a:lnSpc>
            </a:pPr>
            <a:endParaRPr lang="en-US" sz="3589" spc="-32">
              <a:solidFill>
                <a:srgbClr val="000000"/>
              </a:solidFill>
              <a:latin typeface="Glacial Indifference"/>
              <a:ea typeface="Glacial Indifference"/>
              <a:cs typeface="Glacial Indifference"/>
              <a:sym typeface="Glacial Indifference"/>
            </a:endParaRPr>
          </a:p>
          <a:p>
            <a:pPr algn="just">
              <a:lnSpc>
                <a:spcPts val="5025"/>
              </a:lnSpc>
            </a:pPr>
            <a:r>
              <a:rPr lang="en-US" sz="3589" b="1" i="1" spc="-32">
                <a:solidFill>
                  <a:srgbClr val="000000"/>
                </a:solidFill>
                <a:latin typeface="Glacial Indifference Bold Italics"/>
                <a:ea typeface="Glacial Indifference Bold Italics"/>
                <a:cs typeface="Glacial Indifference Bold Italics"/>
                <a:sym typeface="Glacial Indifference Bold Italics"/>
              </a:rPr>
              <a:t>Do you think that people in pornographic images represent a truthful image of real bodies?</a:t>
            </a:r>
          </a:p>
          <a:p>
            <a:pPr algn="just">
              <a:lnSpc>
                <a:spcPts val="5025"/>
              </a:lnSpc>
            </a:pPr>
            <a:endParaRPr lang="en-US" sz="3589" b="1" i="1" spc="-32">
              <a:solidFill>
                <a:srgbClr val="000000"/>
              </a:solidFill>
              <a:latin typeface="Glacial Indifference Bold Italics"/>
              <a:ea typeface="Glacial Indifference Bold Italics"/>
              <a:cs typeface="Glacial Indifference Bold Italics"/>
              <a:sym typeface="Glacial Indifference Bold Italics"/>
            </a:endParaRPr>
          </a:p>
          <a:p>
            <a:pPr algn="just">
              <a:lnSpc>
                <a:spcPts val="5025"/>
              </a:lnSpc>
            </a:pPr>
            <a:r>
              <a:rPr lang="en-US" sz="3589" spc="-32">
                <a:solidFill>
                  <a:srgbClr val="000000"/>
                </a:solidFill>
                <a:latin typeface="Glacial Indifference"/>
                <a:ea typeface="Glacial Indifference"/>
                <a:cs typeface="Glacial Indifference"/>
                <a:sym typeface="Glacial Indifference"/>
              </a:rPr>
              <a:t>Beth says that the other girls remain silent when porn is shown. </a:t>
            </a:r>
          </a:p>
          <a:p>
            <a:pPr algn="just">
              <a:lnSpc>
                <a:spcPts val="5025"/>
              </a:lnSpc>
            </a:pPr>
            <a:endParaRPr lang="en-US" sz="3589" spc="-32">
              <a:solidFill>
                <a:srgbClr val="000000"/>
              </a:solidFill>
              <a:latin typeface="Glacial Indifference"/>
              <a:ea typeface="Glacial Indifference"/>
              <a:cs typeface="Glacial Indifference"/>
              <a:sym typeface="Glacial Indifference"/>
            </a:endParaRPr>
          </a:p>
          <a:p>
            <a:pPr algn="just">
              <a:lnSpc>
                <a:spcPts val="5025"/>
              </a:lnSpc>
            </a:pPr>
            <a:r>
              <a:rPr lang="en-US" sz="3589" b="1" i="1" spc="-32">
                <a:solidFill>
                  <a:srgbClr val="000000"/>
                </a:solidFill>
                <a:latin typeface="Glacial Indifference Bold Italics"/>
                <a:ea typeface="Glacial Indifference Bold Italics"/>
                <a:cs typeface="Glacial Indifference Bold Italics"/>
                <a:sym typeface="Glacial Indifference Bold Italics"/>
              </a:rPr>
              <a:t>Why would someone choose to remain silent and not speak up?</a:t>
            </a:r>
          </a:p>
          <a:p>
            <a:pPr algn="just">
              <a:lnSpc>
                <a:spcPts val="5025"/>
              </a:lnSpc>
            </a:pPr>
            <a:endParaRPr lang="en-US" sz="3589" b="1" i="1" spc="-32">
              <a:solidFill>
                <a:srgbClr val="000000"/>
              </a:solidFill>
              <a:latin typeface="Glacial Indifference Bold Italics"/>
              <a:ea typeface="Glacial Indifference Bold Italics"/>
              <a:cs typeface="Glacial Indifference Bold Italics"/>
              <a:sym typeface="Glacial Indifference Bold Italics"/>
            </a:endParaRPr>
          </a:p>
          <a:p>
            <a:pPr algn="just">
              <a:lnSpc>
                <a:spcPts val="5025"/>
              </a:lnSpc>
              <a:spcBef>
                <a:spcPct val="0"/>
              </a:spcBef>
            </a:pPr>
            <a:endParaRPr lang="en-US" sz="3589" b="1" i="1" spc="-32">
              <a:solidFill>
                <a:srgbClr val="000000"/>
              </a:solidFill>
              <a:latin typeface="Glacial Indifference Bold Italics"/>
              <a:ea typeface="Glacial Indifference Bold Italics"/>
              <a:cs typeface="Glacial Indifference Bold Italics"/>
              <a:sym typeface="Glacial Indifference Bold Itali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pic>
        <p:nvPicPr>
          <p:cNvPr id="6" name="Myth Vs Reality PSHE Toolkit Online Pornography - Sadie  Let's get real">
            <a:hlinkClick r:id="" action="ppaction://media"/>
            <a:extLst>
              <a:ext uri="{FF2B5EF4-FFF2-40B4-BE49-F238E27FC236}">
                <a16:creationId xmlns:a16="http://schemas.microsoft.com/office/drawing/2014/main" id="{96D11231-0417-F32C-43D1-DB7676B2BE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95500" y="1178717"/>
            <a:ext cx="14097000" cy="7929563"/>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337016" y="1922015"/>
            <a:ext cx="15613968" cy="5728595"/>
          </a:xfrm>
          <a:prstGeom prst="rect">
            <a:avLst/>
          </a:prstGeom>
        </p:spPr>
        <p:txBody>
          <a:bodyPr lIns="0" tIns="0" rIns="0" bIns="0" rtlCol="0" anchor="t">
            <a:spAutoFit/>
          </a:bodyPr>
          <a:lstStyle/>
          <a:p>
            <a:pPr algn="just">
              <a:lnSpc>
                <a:spcPts val="5025"/>
              </a:lnSpc>
            </a:pPr>
            <a:r>
              <a:rPr lang="en-US" sz="3589" spc="-32">
                <a:solidFill>
                  <a:srgbClr val="000000"/>
                </a:solidFill>
                <a:latin typeface="Glacial Indifference"/>
                <a:ea typeface="Glacial Indifference"/>
                <a:cs typeface="Glacial Indifference"/>
                <a:sym typeface="Glacial Indifference"/>
              </a:rPr>
              <a:t>Sadie says that, ‘Everyone goes along with it and watches pornography.’ </a:t>
            </a:r>
          </a:p>
          <a:p>
            <a:pPr algn="just">
              <a:lnSpc>
                <a:spcPts val="5025"/>
              </a:lnSpc>
            </a:pPr>
            <a:endParaRPr lang="en-US" sz="3589" spc="-32">
              <a:solidFill>
                <a:srgbClr val="000000"/>
              </a:solidFill>
              <a:latin typeface="Glacial Indifference"/>
              <a:ea typeface="Glacial Indifference"/>
              <a:cs typeface="Glacial Indifference"/>
              <a:sym typeface="Glacial Indifference"/>
            </a:endParaRPr>
          </a:p>
          <a:p>
            <a:pPr algn="just">
              <a:lnSpc>
                <a:spcPts val="5025"/>
              </a:lnSpc>
            </a:pPr>
            <a:r>
              <a:rPr lang="en-US" sz="3589" b="1" i="1" spc="-32">
                <a:solidFill>
                  <a:srgbClr val="000000"/>
                </a:solidFill>
                <a:latin typeface="Glacial Indifference Bold Italics"/>
                <a:ea typeface="Glacial Indifference Bold Italics"/>
                <a:cs typeface="Glacial Indifference Bold Italics"/>
                <a:sym typeface="Glacial Indifference Bold Italics"/>
              </a:rPr>
              <a:t>Do you think this is true and if so, why?</a:t>
            </a:r>
          </a:p>
          <a:p>
            <a:pPr algn="just">
              <a:lnSpc>
                <a:spcPts val="5025"/>
              </a:lnSpc>
            </a:pPr>
            <a:endParaRPr lang="en-US" sz="3589" b="1" i="1" spc="-32">
              <a:solidFill>
                <a:srgbClr val="000000"/>
              </a:solidFill>
              <a:latin typeface="Glacial Indifference Bold Italics"/>
              <a:ea typeface="Glacial Indifference Bold Italics"/>
              <a:cs typeface="Glacial Indifference Bold Italics"/>
              <a:sym typeface="Glacial Indifference Bold Italics"/>
            </a:endParaRPr>
          </a:p>
          <a:p>
            <a:pPr algn="just">
              <a:lnSpc>
                <a:spcPts val="5025"/>
              </a:lnSpc>
            </a:pPr>
            <a:endParaRPr lang="en-US" sz="3589" b="1" i="1" spc="-32">
              <a:solidFill>
                <a:srgbClr val="000000"/>
              </a:solidFill>
              <a:latin typeface="Glacial Indifference Bold Italics"/>
              <a:ea typeface="Glacial Indifference Bold Italics"/>
              <a:cs typeface="Glacial Indifference Bold Italics"/>
              <a:sym typeface="Glacial Indifference Bold Italics"/>
            </a:endParaRPr>
          </a:p>
          <a:p>
            <a:pPr algn="just">
              <a:lnSpc>
                <a:spcPts val="5025"/>
              </a:lnSpc>
            </a:pPr>
            <a:r>
              <a:rPr lang="en-US" sz="3589" spc="-32">
                <a:solidFill>
                  <a:srgbClr val="000000"/>
                </a:solidFill>
                <a:latin typeface="Glacial Indifference"/>
                <a:ea typeface="Glacial Indifference"/>
                <a:cs typeface="Glacial Indifference"/>
                <a:sym typeface="Glacial Indifference"/>
              </a:rPr>
              <a:t>Sadie’s not afraid to speak her mind but gets called ‘frigid’ as a result.</a:t>
            </a:r>
          </a:p>
          <a:p>
            <a:pPr algn="just">
              <a:lnSpc>
                <a:spcPts val="5025"/>
              </a:lnSpc>
            </a:pPr>
            <a:endParaRPr lang="en-US" sz="3589" spc="-32">
              <a:solidFill>
                <a:srgbClr val="000000"/>
              </a:solidFill>
              <a:latin typeface="Glacial Indifference"/>
              <a:ea typeface="Glacial Indifference"/>
              <a:cs typeface="Glacial Indifference"/>
              <a:sym typeface="Glacial Indifference"/>
            </a:endParaRPr>
          </a:p>
          <a:p>
            <a:pPr algn="just">
              <a:lnSpc>
                <a:spcPts val="5025"/>
              </a:lnSpc>
            </a:pPr>
            <a:r>
              <a:rPr lang="en-US" sz="3589" b="1" i="1" spc="-32">
                <a:solidFill>
                  <a:srgbClr val="000000"/>
                </a:solidFill>
                <a:latin typeface="Glacial Indifference Bold Italics"/>
                <a:ea typeface="Glacial Indifference Bold Italics"/>
                <a:cs typeface="Glacial Indifference Bold Italics"/>
                <a:sym typeface="Glacial Indifference Bold Italics"/>
              </a:rPr>
              <a:t> Do you think it’s fair that she gets called this? </a:t>
            </a:r>
          </a:p>
          <a:p>
            <a:pPr algn="just">
              <a:lnSpc>
                <a:spcPts val="5025"/>
              </a:lnSpc>
              <a:spcBef>
                <a:spcPct val="0"/>
              </a:spcBef>
            </a:pPr>
            <a:endParaRPr lang="en-US" sz="3589" b="1" i="1" spc="-32">
              <a:solidFill>
                <a:srgbClr val="000000"/>
              </a:solidFill>
              <a:latin typeface="Glacial Indifference Bold Italics"/>
              <a:ea typeface="Glacial Indifference Bold Italics"/>
              <a:cs typeface="Glacial Indifference Bold Italics"/>
              <a:sym typeface="Glacial Indifference Bold Itali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028700" y="685925"/>
            <a:ext cx="2903438" cy="1162602"/>
          </a:xfrm>
          <a:prstGeom prst="rect">
            <a:avLst/>
          </a:prstGeom>
        </p:spPr>
        <p:txBody>
          <a:bodyPr lIns="0" tIns="0" rIns="0" bIns="0" rtlCol="0" anchor="t">
            <a:spAutoFit/>
          </a:bodyPr>
          <a:lstStyle/>
          <a:p>
            <a:pPr algn="ctr">
              <a:lnSpc>
                <a:spcPts val="9375"/>
              </a:lnSpc>
            </a:pPr>
            <a:r>
              <a:rPr lang="en-US" sz="6696">
                <a:solidFill>
                  <a:srgbClr val="000000"/>
                </a:solidFill>
                <a:latin typeface="Bobby Jones Soft"/>
                <a:ea typeface="Bobby Jones Soft"/>
                <a:cs typeface="Bobby Jones Soft"/>
                <a:sym typeface="Bobby Jones Soft"/>
              </a:rPr>
              <a:t>activity</a:t>
            </a:r>
          </a:p>
        </p:txBody>
      </p:sp>
      <p:sp>
        <p:nvSpPr>
          <p:cNvPr id="6" name="TextBox 6"/>
          <p:cNvSpPr txBox="1"/>
          <p:nvPr/>
        </p:nvSpPr>
        <p:spPr>
          <a:xfrm>
            <a:off x="1853900" y="2811601"/>
            <a:ext cx="14580201" cy="5275695"/>
          </a:xfrm>
          <a:prstGeom prst="rect">
            <a:avLst/>
          </a:prstGeom>
        </p:spPr>
        <p:txBody>
          <a:bodyPr lIns="0" tIns="0" rIns="0" bIns="0" rtlCol="0" anchor="t">
            <a:spAutoFit/>
          </a:bodyPr>
          <a:lstStyle/>
          <a:p>
            <a:pPr algn="just">
              <a:lnSpc>
                <a:spcPts val="6965"/>
              </a:lnSpc>
            </a:pPr>
            <a:r>
              <a:rPr lang="en-US" sz="4975" b="1" spc="-44">
                <a:solidFill>
                  <a:srgbClr val="000000"/>
                </a:solidFill>
                <a:latin typeface="Glacial Indifference Bold"/>
                <a:ea typeface="Glacial Indifference Bold"/>
                <a:cs typeface="Glacial Indifference Bold"/>
                <a:sym typeface="Glacial Indifference Bold"/>
              </a:rPr>
              <a:t>Pornography vs Real Life</a:t>
            </a:r>
          </a:p>
          <a:p>
            <a:pPr algn="just">
              <a:lnSpc>
                <a:spcPts val="6965"/>
              </a:lnSpc>
            </a:pPr>
            <a:endParaRPr lang="en-US" sz="4975" b="1" spc="-44">
              <a:solidFill>
                <a:srgbClr val="000000"/>
              </a:solidFill>
              <a:latin typeface="Glacial Indifference Bold"/>
              <a:ea typeface="Glacial Indifference Bold"/>
              <a:cs typeface="Glacial Indifference Bold"/>
              <a:sym typeface="Glacial Indifference Bold"/>
            </a:endParaRPr>
          </a:p>
          <a:p>
            <a:pPr algn="just">
              <a:lnSpc>
                <a:spcPts val="6965"/>
              </a:lnSpc>
              <a:spcBef>
                <a:spcPct val="0"/>
              </a:spcBef>
            </a:pPr>
            <a:r>
              <a:rPr lang="en-US" sz="4975" spc="-44">
                <a:solidFill>
                  <a:srgbClr val="000000"/>
                </a:solidFill>
                <a:latin typeface="Glacial Indifference"/>
                <a:ea typeface="Glacial Indifference"/>
                <a:cs typeface="Glacial Indifference"/>
                <a:sym typeface="Glacial Indifference"/>
              </a:rPr>
              <a:t>In your groups, read the statements on handout B. In your groups, try to decide whether the statement is describing things depicted in pornography, or things that are true for real life relationships.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103159" y="685925"/>
            <a:ext cx="2754519" cy="1162602"/>
          </a:xfrm>
          <a:prstGeom prst="rect">
            <a:avLst/>
          </a:prstGeom>
        </p:spPr>
        <p:txBody>
          <a:bodyPr lIns="0" tIns="0" rIns="0" bIns="0" rtlCol="0" anchor="t">
            <a:spAutoFit/>
          </a:bodyPr>
          <a:lstStyle/>
          <a:p>
            <a:pPr algn="ctr">
              <a:lnSpc>
                <a:spcPts val="9375"/>
              </a:lnSpc>
            </a:pPr>
            <a:r>
              <a:rPr lang="en-US" sz="6696">
                <a:solidFill>
                  <a:srgbClr val="000000"/>
                </a:solidFill>
                <a:latin typeface="Bobby Jones Soft"/>
                <a:ea typeface="Bobby Jones Soft"/>
                <a:cs typeface="Bobby Jones Soft"/>
                <a:sym typeface="Bobby Jones Soft"/>
              </a:rPr>
              <a:t>the law</a:t>
            </a:r>
          </a:p>
        </p:txBody>
      </p:sp>
      <p:sp>
        <p:nvSpPr>
          <p:cNvPr id="6" name="TextBox 6"/>
          <p:cNvSpPr txBox="1"/>
          <p:nvPr/>
        </p:nvSpPr>
        <p:spPr>
          <a:xfrm>
            <a:off x="1853900" y="3011501"/>
            <a:ext cx="14580201" cy="3474081"/>
          </a:xfrm>
          <a:prstGeom prst="rect">
            <a:avLst/>
          </a:prstGeom>
        </p:spPr>
        <p:txBody>
          <a:bodyPr lIns="0" tIns="0" rIns="0" bIns="0" rtlCol="0" anchor="t">
            <a:spAutoFit/>
          </a:bodyPr>
          <a:lstStyle/>
          <a:p>
            <a:pPr algn="just">
              <a:lnSpc>
                <a:spcPts val="6965"/>
              </a:lnSpc>
              <a:spcBef>
                <a:spcPct val="0"/>
              </a:spcBef>
            </a:pPr>
            <a:r>
              <a:rPr lang="en-US" sz="4975" spc="-44">
                <a:solidFill>
                  <a:srgbClr val="000000"/>
                </a:solidFill>
                <a:latin typeface="Glacial Indifference"/>
                <a:ea typeface="Glacial Indifference"/>
                <a:cs typeface="Glacial Indifference"/>
                <a:sym typeface="Glacial Indifference"/>
              </a:rPr>
              <a:t>On the Isle of Man, we have legislation known as the </a:t>
            </a:r>
            <a:r>
              <a:rPr lang="en-US" sz="4975" spc="-44">
                <a:solidFill>
                  <a:srgbClr val="E41F25"/>
                </a:solidFill>
                <a:latin typeface="Glacial Indifference"/>
                <a:ea typeface="Glacial Indifference"/>
                <a:cs typeface="Glacial Indifference"/>
                <a:sym typeface="Glacial Indifference"/>
              </a:rPr>
              <a:t>‘Sexual Offences and Obscene Publications Act’ (SOOPA)</a:t>
            </a:r>
            <a:r>
              <a:rPr lang="en-US" sz="4975" spc="-44">
                <a:solidFill>
                  <a:srgbClr val="000000"/>
                </a:solidFill>
                <a:latin typeface="Glacial Indifference"/>
                <a:ea typeface="Glacial Indifference"/>
                <a:cs typeface="Glacial Indifference"/>
                <a:sym typeface="Glacial Indifference"/>
              </a:rPr>
              <a:t> which outlines behaviour that is deemed to be harmful and illegal.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765378" y="973987"/>
            <a:ext cx="10397327" cy="990281"/>
          </a:xfrm>
          <a:prstGeom prst="rect">
            <a:avLst/>
          </a:prstGeom>
        </p:spPr>
        <p:txBody>
          <a:bodyPr lIns="0" tIns="0" rIns="0" bIns="0" rtlCol="0" anchor="t">
            <a:spAutoFit/>
          </a:bodyPr>
          <a:lstStyle/>
          <a:p>
            <a:pPr algn="ctr">
              <a:lnSpc>
                <a:spcPts val="7416"/>
              </a:lnSpc>
            </a:pPr>
            <a:r>
              <a:rPr lang="en-US" sz="7062">
                <a:solidFill>
                  <a:srgbClr val="000000"/>
                </a:solidFill>
                <a:latin typeface="Bobby Jones Soft"/>
                <a:ea typeface="Bobby Jones Soft"/>
                <a:cs typeface="Bobby Jones Soft"/>
                <a:sym typeface="Bobby Jones Soft"/>
              </a:rPr>
              <a:t>PORNOGRAPHY &amp; THE LAW</a:t>
            </a:r>
          </a:p>
        </p:txBody>
      </p:sp>
      <p:sp>
        <p:nvSpPr>
          <p:cNvPr id="6" name="TextBox 6"/>
          <p:cNvSpPr txBox="1"/>
          <p:nvPr/>
        </p:nvSpPr>
        <p:spPr>
          <a:xfrm>
            <a:off x="1297389" y="2803571"/>
            <a:ext cx="15693221" cy="4858082"/>
          </a:xfrm>
          <a:prstGeom prst="rect">
            <a:avLst/>
          </a:prstGeom>
        </p:spPr>
        <p:txBody>
          <a:bodyPr lIns="0" tIns="0" rIns="0" bIns="0" rtlCol="0" anchor="t">
            <a:spAutoFit/>
          </a:bodyPr>
          <a:lstStyle/>
          <a:p>
            <a:pPr algn="just">
              <a:lnSpc>
                <a:spcPts val="4706"/>
              </a:lnSpc>
            </a:pPr>
            <a:r>
              <a:rPr lang="en-US" sz="3361" b="1">
                <a:solidFill>
                  <a:srgbClr val="D62B33"/>
                </a:solidFill>
                <a:latin typeface="Glacial Indifference Bold"/>
                <a:ea typeface="Glacial Indifference Bold"/>
                <a:cs typeface="Glacial Indifference Bold"/>
                <a:sym typeface="Glacial Indifference Bold"/>
              </a:rPr>
              <a:t>On the Isle of Man, it is illegal to:</a:t>
            </a:r>
          </a:p>
          <a:p>
            <a:pPr algn="just">
              <a:lnSpc>
                <a:spcPts val="5826"/>
              </a:lnSpc>
            </a:pPr>
            <a:endParaRPr lang="en-US" sz="3361" b="1">
              <a:solidFill>
                <a:srgbClr val="D62B33"/>
              </a:solidFill>
              <a:latin typeface="Glacial Indifference Bold"/>
              <a:ea typeface="Glacial Indifference Bold"/>
              <a:cs typeface="Glacial Indifference Bold"/>
              <a:sym typeface="Glacial Indifference Bold"/>
            </a:endParaRPr>
          </a:p>
          <a:p>
            <a:pPr algn="just">
              <a:lnSpc>
                <a:spcPts val="4706"/>
              </a:lnSpc>
            </a:pPr>
            <a:r>
              <a:rPr lang="en-US" sz="3361">
                <a:solidFill>
                  <a:srgbClr val="000000"/>
                </a:solidFill>
                <a:latin typeface="Glacial Indifference"/>
                <a:ea typeface="Glacial Indifference"/>
                <a:cs typeface="Glacial Indifference"/>
                <a:sym typeface="Glacial Indifference"/>
              </a:rPr>
              <a:t>Possess, create, or distribute (share) any indecent images of a person under 18 </a:t>
            </a:r>
          </a:p>
          <a:p>
            <a:pPr algn="just">
              <a:lnSpc>
                <a:spcPts val="4706"/>
              </a:lnSpc>
            </a:pPr>
            <a:endParaRPr lang="en-US" sz="3361">
              <a:solidFill>
                <a:srgbClr val="000000"/>
              </a:solidFill>
              <a:latin typeface="Glacial Indifference"/>
              <a:ea typeface="Glacial Indifference"/>
              <a:cs typeface="Glacial Indifference"/>
              <a:sym typeface="Glacial Indifference"/>
            </a:endParaRPr>
          </a:p>
          <a:p>
            <a:pPr marL="725839" lvl="1" indent="-362919" algn="just">
              <a:lnSpc>
                <a:spcPts val="4706"/>
              </a:lnSpc>
              <a:buFont typeface="Arial"/>
              <a:buChar char="•"/>
            </a:pPr>
            <a:r>
              <a:rPr lang="en-US" sz="3361">
                <a:solidFill>
                  <a:srgbClr val="000000"/>
                </a:solidFill>
                <a:latin typeface="Glacial Indifference"/>
                <a:ea typeface="Glacial Indifference"/>
                <a:cs typeface="Glacial Indifference"/>
                <a:sym typeface="Glacial Indifference"/>
              </a:rPr>
              <a:t>This includes any explicit photos or videos you take of yourself if you are under 18</a:t>
            </a:r>
          </a:p>
          <a:p>
            <a:pPr algn="just">
              <a:lnSpc>
                <a:spcPts val="4706"/>
              </a:lnSpc>
            </a:pPr>
            <a:endParaRPr lang="en-US" sz="3361">
              <a:solidFill>
                <a:srgbClr val="000000"/>
              </a:solidFill>
              <a:latin typeface="Glacial Indifference"/>
              <a:ea typeface="Glacial Indifference"/>
              <a:cs typeface="Glacial Indifference"/>
              <a:sym typeface="Glacial Indifference"/>
            </a:endParaRPr>
          </a:p>
          <a:p>
            <a:pPr marL="725839" lvl="1" indent="-362919" algn="just">
              <a:lnSpc>
                <a:spcPts val="4706"/>
              </a:lnSpc>
              <a:buFont typeface="Arial"/>
              <a:buChar char="•"/>
            </a:pPr>
            <a:r>
              <a:rPr lang="en-US" sz="3361">
                <a:solidFill>
                  <a:srgbClr val="000000"/>
                </a:solidFill>
                <a:latin typeface="Glacial Indifference"/>
                <a:ea typeface="Glacial Indifference"/>
                <a:cs typeface="Glacial Indifference"/>
                <a:sym typeface="Glacial Indifference"/>
              </a:rPr>
              <a:t>Even if both people involved in sending/receiving the images are under 18, it is </a:t>
            </a:r>
            <a:r>
              <a:rPr lang="en-US" sz="3361" b="1" u="sng">
                <a:solidFill>
                  <a:srgbClr val="000000"/>
                </a:solidFill>
                <a:latin typeface="Glacial Indifference Bold"/>
                <a:ea typeface="Glacial Indifference Bold"/>
                <a:cs typeface="Glacial Indifference Bold"/>
                <a:sym typeface="Glacial Indifference Bold"/>
              </a:rPr>
              <a:t>still an offence</a:t>
            </a:r>
            <a:r>
              <a:rPr lang="en-US" sz="3361">
                <a:solidFill>
                  <a:srgbClr val="000000"/>
                </a:solidFill>
                <a:latin typeface="Glacial Indifference"/>
                <a:ea typeface="Glacial Indifference"/>
                <a:cs typeface="Glacial Indifference"/>
                <a:sym typeface="Glacial Indifference"/>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765378" y="973987"/>
            <a:ext cx="10397327" cy="990281"/>
          </a:xfrm>
          <a:prstGeom prst="rect">
            <a:avLst/>
          </a:prstGeom>
        </p:spPr>
        <p:txBody>
          <a:bodyPr lIns="0" tIns="0" rIns="0" bIns="0" rtlCol="0" anchor="t">
            <a:spAutoFit/>
          </a:bodyPr>
          <a:lstStyle/>
          <a:p>
            <a:pPr algn="ctr">
              <a:lnSpc>
                <a:spcPts val="7416"/>
              </a:lnSpc>
            </a:pPr>
            <a:r>
              <a:rPr lang="en-US" sz="7062">
                <a:solidFill>
                  <a:srgbClr val="000000"/>
                </a:solidFill>
                <a:latin typeface="Bobby Jones Soft"/>
                <a:ea typeface="Bobby Jones Soft"/>
                <a:cs typeface="Bobby Jones Soft"/>
                <a:sym typeface="Bobby Jones Soft"/>
              </a:rPr>
              <a:t>PORNOGRAPHY &amp; THE LAW</a:t>
            </a:r>
          </a:p>
        </p:txBody>
      </p:sp>
      <p:sp>
        <p:nvSpPr>
          <p:cNvPr id="6" name="TextBox 6"/>
          <p:cNvSpPr txBox="1"/>
          <p:nvPr/>
        </p:nvSpPr>
        <p:spPr>
          <a:xfrm>
            <a:off x="1297389" y="2440117"/>
            <a:ext cx="15693221" cy="6629732"/>
          </a:xfrm>
          <a:prstGeom prst="rect">
            <a:avLst/>
          </a:prstGeom>
        </p:spPr>
        <p:txBody>
          <a:bodyPr lIns="0" tIns="0" rIns="0" bIns="0" rtlCol="0" anchor="t">
            <a:spAutoFit/>
          </a:bodyPr>
          <a:lstStyle/>
          <a:p>
            <a:pPr algn="just">
              <a:lnSpc>
                <a:spcPts val="4706"/>
              </a:lnSpc>
            </a:pPr>
            <a:r>
              <a:rPr lang="en-US" sz="3361" b="1">
                <a:solidFill>
                  <a:srgbClr val="D62B33"/>
                </a:solidFill>
                <a:latin typeface="Glacial Indifference Bold"/>
                <a:ea typeface="Glacial Indifference Bold"/>
                <a:cs typeface="Glacial Indifference Bold"/>
                <a:sym typeface="Glacial Indifference Bold"/>
              </a:rPr>
              <a:t>On the Isle of Man, it is illegal to:</a:t>
            </a:r>
          </a:p>
          <a:p>
            <a:pPr algn="just">
              <a:lnSpc>
                <a:spcPts val="5826"/>
              </a:lnSpc>
            </a:pPr>
            <a:endParaRPr lang="en-US" sz="3361" b="1">
              <a:solidFill>
                <a:srgbClr val="D62B33"/>
              </a:solidFill>
              <a:latin typeface="Glacial Indifference Bold"/>
              <a:ea typeface="Glacial Indifference Bold"/>
              <a:cs typeface="Glacial Indifference Bold"/>
              <a:sym typeface="Glacial Indifference Bold"/>
            </a:endParaRPr>
          </a:p>
          <a:p>
            <a:pPr algn="just">
              <a:lnSpc>
                <a:spcPts val="4706"/>
              </a:lnSpc>
            </a:pPr>
            <a:r>
              <a:rPr lang="en-US" sz="3361">
                <a:solidFill>
                  <a:srgbClr val="000000"/>
                </a:solidFill>
                <a:latin typeface="Glacial Indifference"/>
                <a:ea typeface="Glacial Indifference"/>
                <a:cs typeface="Glacial Indifference"/>
                <a:sym typeface="Glacial Indifference"/>
              </a:rPr>
              <a:t>Create, distribute, or threaten to distribute an intimate image of someone without their consent.</a:t>
            </a:r>
          </a:p>
          <a:p>
            <a:pPr algn="just">
              <a:lnSpc>
                <a:spcPts val="4706"/>
              </a:lnSpc>
            </a:pPr>
            <a:endParaRPr lang="en-US" sz="3361">
              <a:solidFill>
                <a:srgbClr val="000000"/>
              </a:solidFill>
              <a:latin typeface="Glacial Indifference"/>
              <a:ea typeface="Glacial Indifference"/>
              <a:cs typeface="Glacial Indifference"/>
              <a:sym typeface="Glacial Indifference"/>
            </a:endParaRPr>
          </a:p>
          <a:p>
            <a:pPr marL="725839" lvl="1" indent="-362919" algn="just">
              <a:lnSpc>
                <a:spcPts val="4706"/>
              </a:lnSpc>
              <a:buFont typeface="Arial"/>
              <a:buChar char="•"/>
            </a:pPr>
            <a:r>
              <a:rPr lang="en-US" sz="3361">
                <a:solidFill>
                  <a:srgbClr val="000000"/>
                </a:solidFill>
                <a:latin typeface="Glacial Indifference"/>
                <a:ea typeface="Glacial Indifference"/>
                <a:cs typeface="Glacial Indifference"/>
                <a:sym typeface="Glacial Indifference"/>
              </a:rPr>
              <a:t>You </a:t>
            </a:r>
            <a:r>
              <a:rPr lang="en-US" sz="3361" b="1" u="sng">
                <a:solidFill>
                  <a:srgbClr val="000000"/>
                </a:solidFill>
                <a:latin typeface="Glacial Indifference Bold"/>
                <a:ea typeface="Glacial Indifference Bold"/>
                <a:cs typeface="Glacial Indifference Bold"/>
                <a:sym typeface="Glacial Indifference Bold"/>
              </a:rPr>
              <a:t>cannot</a:t>
            </a:r>
            <a:r>
              <a:rPr lang="en-US" sz="3361">
                <a:solidFill>
                  <a:srgbClr val="000000"/>
                </a:solidFill>
                <a:latin typeface="Glacial Indifference"/>
                <a:ea typeface="Glacial Indifference"/>
                <a:cs typeface="Glacial Indifference"/>
                <a:sym typeface="Glacial Indifference"/>
              </a:rPr>
              <a:t> take or share any intimate images of a person under 18</a:t>
            </a:r>
          </a:p>
          <a:p>
            <a:pPr marL="725839" lvl="1" indent="-362919" algn="just">
              <a:lnSpc>
                <a:spcPts val="4706"/>
              </a:lnSpc>
              <a:buFont typeface="Arial"/>
              <a:buChar char="•"/>
            </a:pPr>
            <a:r>
              <a:rPr lang="en-US" sz="3361">
                <a:solidFill>
                  <a:srgbClr val="000000"/>
                </a:solidFill>
                <a:latin typeface="Glacial Indifference"/>
                <a:ea typeface="Glacial Indifference"/>
                <a:cs typeface="Glacial Indifference"/>
                <a:sym typeface="Glacial Indifference"/>
              </a:rPr>
              <a:t>Even if a person is over 18, you cannot take an intimate image without their consent or without them knowing (for instance, upskirting) or share an intimate image without their consent (sometimes known as ‘revenge porn’)</a:t>
            </a:r>
          </a:p>
          <a:p>
            <a:pPr marL="725839" lvl="1" indent="-362919" algn="just">
              <a:lnSpc>
                <a:spcPts val="4706"/>
              </a:lnSpc>
              <a:buFont typeface="Arial"/>
              <a:buChar char="•"/>
            </a:pPr>
            <a:r>
              <a:rPr lang="en-US" sz="3361">
                <a:solidFill>
                  <a:srgbClr val="000000"/>
                </a:solidFill>
                <a:latin typeface="Glacial Indifference"/>
                <a:ea typeface="Glacial Indifference"/>
                <a:cs typeface="Glacial Indifference"/>
                <a:sym typeface="Glacial Indifference"/>
              </a:rPr>
              <a:t>Threatening to do any of the above, even if you don’t intend to actually do it, </a:t>
            </a:r>
            <a:r>
              <a:rPr lang="en-US" sz="3361" b="1" u="sng">
                <a:solidFill>
                  <a:srgbClr val="000000"/>
                </a:solidFill>
                <a:latin typeface="Glacial Indifference Bold"/>
                <a:ea typeface="Glacial Indifference Bold"/>
                <a:cs typeface="Glacial Indifference Bold"/>
                <a:sym typeface="Glacial Indifference Bold"/>
              </a:rPr>
              <a:t>is still a crime</a:t>
            </a:r>
            <a:r>
              <a:rPr lang="en-US" sz="3361">
                <a:solidFill>
                  <a:srgbClr val="000000"/>
                </a:solidFill>
                <a:latin typeface="Glacial Indifference"/>
                <a:ea typeface="Glacial Indifference"/>
                <a:cs typeface="Glacial Indifference"/>
                <a:sym typeface="Glacial Indifference"/>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6" name="TextBox 6"/>
          <p:cNvSpPr txBox="1"/>
          <p:nvPr/>
        </p:nvSpPr>
        <p:spPr>
          <a:xfrm>
            <a:off x="-381000" y="1011125"/>
            <a:ext cx="7453531" cy="1372235"/>
          </a:xfrm>
          <a:prstGeom prst="rect">
            <a:avLst/>
          </a:prstGeom>
        </p:spPr>
        <p:txBody>
          <a:bodyPr wrap="square" lIns="0" tIns="0" rIns="0" bIns="0" rtlCol="0" anchor="t">
            <a:spAutoFit/>
          </a:bodyPr>
          <a:lstStyle/>
          <a:p>
            <a:pPr algn="ctr">
              <a:lnSpc>
                <a:spcPts val="10354"/>
              </a:lnSpc>
            </a:pPr>
            <a:r>
              <a:rPr lang="en-US" sz="8800" dirty="0">
                <a:solidFill>
                  <a:srgbClr val="000000"/>
                </a:solidFill>
                <a:latin typeface="Bobby Jones Soft"/>
                <a:ea typeface="Bobby Jones Soft"/>
                <a:cs typeface="Bobby Jones Soft"/>
                <a:sym typeface="Bobby Jones Soft"/>
              </a:rPr>
              <a:t>Do it now</a:t>
            </a:r>
          </a:p>
        </p:txBody>
      </p:sp>
      <p:sp>
        <p:nvSpPr>
          <p:cNvPr id="7" name="TextBox 7"/>
          <p:cNvSpPr txBox="1"/>
          <p:nvPr/>
        </p:nvSpPr>
        <p:spPr>
          <a:xfrm>
            <a:off x="1143000" y="2844252"/>
            <a:ext cx="16306800" cy="5382884"/>
          </a:xfrm>
          <a:prstGeom prst="rect">
            <a:avLst/>
          </a:prstGeom>
        </p:spPr>
        <p:txBody>
          <a:bodyPr wrap="square" lIns="0" tIns="0" rIns="0" bIns="0" rtlCol="0" anchor="t">
            <a:spAutoFit/>
          </a:bodyPr>
          <a:lstStyle/>
          <a:p>
            <a:pPr>
              <a:lnSpc>
                <a:spcPts val="5250"/>
              </a:lnSpc>
            </a:pPr>
            <a:r>
              <a:rPr lang="en-GB" sz="3600" b="1" dirty="0">
                <a:solidFill>
                  <a:srgbClr val="000000"/>
                </a:solidFill>
                <a:latin typeface="Glacial Indifference"/>
                <a:ea typeface="Glacial Indifference"/>
                <a:cs typeface="Glacial Indifference"/>
                <a:sym typeface="Glacial Indifference"/>
              </a:rPr>
              <a:t>What do you think about the following statements?</a:t>
            </a:r>
          </a:p>
          <a:p>
            <a:pPr>
              <a:lnSpc>
                <a:spcPts val="5250"/>
              </a:lnSpc>
            </a:pPr>
            <a:endParaRPr lang="en-GB" sz="3600" b="1" dirty="0">
              <a:solidFill>
                <a:srgbClr val="000000"/>
              </a:solidFill>
              <a:latin typeface="Glacial Indifference"/>
              <a:ea typeface="Glacial Indifference"/>
              <a:cs typeface="Glacial Indifference"/>
              <a:sym typeface="Glacial Indifference"/>
            </a:endParaRPr>
          </a:p>
          <a:p>
            <a:pPr>
              <a:lnSpc>
                <a:spcPts val="5250"/>
              </a:lnSpc>
            </a:pPr>
            <a:endParaRPr lang="en-GB" sz="3600" dirty="0">
              <a:solidFill>
                <a:srgbClr val="000000"/>
              </a:solidFill>
              <a:latin typeface="Glacial Indifference"/>
              <a:ea typeface="Glacial Indifference"/>
              <a:cs typeface="Glacial Indifference"/>
              <a:sym typeface="Glacial Indifference"/>
            </a:endParaRPr>
          </a:p>
          <a:p>
            <a:pPr>
              <a:lnSpc>
                <a:spcPts val="5250"/>
              </a:lnSpc>
            </a:pPr>
            <a:r>
              <a:rPr lang="en-GB" sz="3600" dirty="0">
                <a:solidFill>
                  <a:srgbClr val="000000"/>
                </a:solidFill>
                <a:latin typeface="Glacial Indifference"/>
                <a:ea typeface="Glacial Indifference"/>
                <a:cs typeface="Glacial Indifference"/>
                <a:sym typeface="Glacial Indifference"/>
              </a:rPr>
              <a:t>“I think most young people I know have seen sexual content online.”</a:t>
            </a:r>
          </a:p>
          <a:p>
            <a:pPr>
              <a:lnSpc>
                <a:spcPts val="5250"/>
              </a:lnSpc>
            </a:pPr>
            <a:endParaRPr lang="en-GB" sz="3600" dirty="0">
              <a:solidFill>
                <a:srgbClr val="000000"/>
              </a:solidFill>
              <a:latin typeface="Glacial Indifference"/>
              <a:ea typeface="Glacial Indifference"/>
              <a:cs typeface="Glacial Indifference"/>
              <a:sym typeface="Glacial Indifference"/>
            </a:endParaRPr>
          </a:p>
          <a:p>
            <a:pPr>
              <a:lnSpc>
                <a:spcPts val="5250"/>
              </a:lnSpc>
            </a:pPr>
            <a:r>
              <a:rPr lang="en-GB" sz="3600" dirty="0">
                <a:solidFill>
                  <a:srgbClr val="000000"/>
                </a:solidFill>
                <a:latin typeface="Glacial Indifference"/>
                <a:ea typeface="Glacial Indifference"/>
                <a:cs typeface="Glacial Indifference"/>
                <a:sym typeface="Glacial Indifference"/>
              </a:rPr>
              <a:t>“Seeing sexual content can give unrealistic ideas about relationships.”</a:t>
            </a:r>
          </a:p>
          <a:p>
            <a:pPr>
              <a:lnSpc>
                <a:spcPts val="5250"/>
              </a:lnSpc>
            </a:pPr>
            <a:endParaRPr lang="en-GB" sz="3600" dirty="0">
              <a:solidFill>
                <a:srgbClr val="000000"/>
              </a:solidFill>
              <a:latin typeface="Glacial Indifference"/>
              <a:ea typeface="Glacial Indifference"/>
              <a:cs typeface="Glacial Indifference"/>
              <a:sym typeface="Glacial Indifference"/>
            </a:endParaRPr>
          </a:p>
          <a:p>
            <a:pPr>
              <a:lnSpc>
                <a:spcPts val="5250"/>
              </a:lnSpc>
            </a:pPr>
            <a:r>
              <a:rPr lang="en-GB" sz="3600" dirty="0">
                <a:solidFill>
                  <a:srgbClr val="000000"/>
                </a:solidFill>
                <a:latin typeface="Glacial Indifference"/>
                <a:ea typeface="Glacial Indifference"/>
                <a:cs typeface="Glacial Indifference"/>
                <a:sym typeface="Glacial Indifference"/>
              </a:rPr>
              <a:t>“If I saw something online that made me uncomfortable, I would know what to do.”</a:t>
            </a:r>
            <a:endParaRPr lang="en-US" sz="3600" dirty="0">
              <a:solidFill>
                <a:srgbClr val="000000"/>
              </a:solidFill>
              <a:latin typeface="Glacial Indifference"/>
              <a:ea typeface="Glacial Indifference"/>
              <a:cs typeface="Glacial Indifference"/>
              <a:sym typeface="Glacial Indifferenc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765378" y="973987"/>
            <a:ext cx="10397327" cy="990281"/>
          </a:xfrm>
          <a:prstGeom prst="rect">
            <a:avLst/>
          </a:prstGeom>
        </p:spPr>
        <p:txBody>
          <a:bodyPr lIns="0" tIns="0" rIns="0" bIns="0" rtlCol="0" anchor="t">
            <a:spAutoFit/>
          </a:bodyPr>
          <a:lstStyle/>
          <a:p>
            <a:pPr algn="ctr">
              <a:lnSpc>
                <a:spcPts val="7416"/>
              </a:lnSpc>
            </a:pPr>
            <a:r>
              <a:rPr lang="en-US" sz="7062">
                <a:solidFill>
                  <a:srgbClr val="000000"/>
                </a:solidFill>
                <a:latin typeface="Bobby Jones Soft"/>
                <a:ea typeface="Bobby Jones Soft"/>
                <a:cs typeface="Bobby Jones Soft"/>
                <a:sym typeface="Bobby Jones Soft"/>
              </a:rPr>
              <a:t>PORNOGRAPHY &amp; THE LAW</a:t>
            </a:r>
          </a:p>
        </p:txBody>
      </p:sp>
      <p:sp>
        <p:nvSpPr>
          <p:cNvPr id="6" name="TextBox 6"/>
          <p:cNvSpPr txBox="1"/>
          <p:nvPr/>
        </p:nvSpPr>
        <p:spPr>
          <a:xfrm>
            <a:off x="1297389" y="2912608"/>
            <a:ext cx="15693221" cy="5448632"/>
          </a:xfrm>
          <a:prstGeom prst="rect">
            <a:avLst/>
          </a:prstGeom>
        </p:spPr>
        <p:txBody>
          <a:bodyPr lIns="0" tIns="0" rIns="0" bIns="0" rtlCol="0" anchor="t">
            <a:spAutoFit/>
          </a:bodyPr>
          <a:lstStyle/>
          <a:p>
            <a:pPr algn="just">
              <a:lnSpc>
                <a:spcPts val="4706"/>
              </a:lnSpc>
            </a:pPr>
            <a:r>
              <a:rPr lang="en-US" sz="3361" b="1">
                <a:solidFill>
                  <a:srgbClr val="D62B33"/>
                </a:solidFill>
                <a:latin typeface="Glacial Indifference Bold"/>
                <a:ea typeface="Glacial Indifference Bold"/>
                <a:cs typeface="Glacial Indifference Bold"/>
                <a:sym typeface="Glacial Indifference Bold"/>
              </a:rPr>
              <a:t>On the Isle of Man, it is illegal to:</a:t>
            </a:r>
          </a:p>
          <a:p>
            <a:pPr algn="just">
              <a:lnSpc>
                <a:spcPts val="5826"/>
              </a:lnSpc>
            </a:pPr>
            <a:endParaRPr lang="en-US" sz="3361" b="1">
              <a:solidFill>
                <a:srgbClr val="D62B33"/>
              </a:solidFill>
              <a:latin typeface="Glacial Indifference Bold"/>
              <a:ea typeface="Glacial Indifference Bold"/>
              <a:cs typeface="Glacial Indifference Bold"/>
              <a:sym typeface="Glacial Indifference Bold"/>
            </a:endParaRPr>
          </a:p>
          <a:p>
            <a:pPr algn="just">
              <a:lnSpc>
                <a:spcPts val="4706"/>
              </a:lnSpc>
            </a:pPr>
            <a:r>
              <a:rPr lang="en-US" sz="3361">
                <a:solidFill>
                  <a:srgbClr val="000000"/>
                </a:solidFill>
                <a:latin typeface="Glacial Indifference"/>
                <a:ea typeface="Glacial Indifference"/>
                <a:cs typeface="Glacial Indifference"/>
                <a:sym typeface="Glacial Indifference"/>
              </a:rPr>
              <a:t>Be in possession of any pornographic material that shows:</a:t>
            </a:r>
          </a:p>
          <a:p>
            <a:pPr algn="just">
              <a:lnSpc>
                <a:spcPts val="4706"/>
              </a:lnSpc>
            </a:pPr>
            <a:endParaRPr lang="en-US" sz="3361">
              <a:solidFill>
                <a:srgbClr val="000000"/>
              </a:solidFill>
              <a:latin typeface="Glacial Indifference"/>
              <a:ea typeface="Glacial Indifference"/>
              <a:cs typeface="Glacial Indifference"/>
              <a:sym typeface="Glacial Indifference"/>
            </a:endParaRPr>
          </a:p>
          <a:p>
            <a:pPr marL="725839" lvl="1" indent="-362919" algn="just">
              <a:lnSpc>
                <a:spcPts val="4706"/>
              </a:lnSpc>
              <a:buFont typeface="Arial"/>
              <a:buChar char="•"/>
            </a:pPr>
            <a:r>
              <a:rPr lang="en-US" sz="3361">
                <a:solidFill>
                  <a:srgbClr val="000000"/>
                </a:solidFill>
                <a:latin typeface="Glacial Indifference"/>
                <a:ea typeface="Glacial Indifference"/>
                <a:cs typeface="Glacial Indifference"/>
                <a:sym typeface="Glacial Indifference"/>
              </a:rPr>
              <a:t>any acts which threaten a person’s life </a:t>
            </a:r>
          </a:p>
          <a:p>
            <a:pPr marL="725839" lvl="1" indent="-362919" algn="just">
              <a:lnSpc>
                <a:spcPts val="4706"/>
              </a:lnSpc>
              <a:buFont typeface="Arial"/>
              <a:buChar char="•"/>
            </a:pPr>
            <a:r>
              <a:rPr lang="en-US" sz="3361">
                <a:solidFill>
                  <a:srgbClr val="000000"/>
                </a:solidFill>
                <a:latin typeface="Glacial Indifference"/>
                <a:ea typeface="Glacial Indifference"/>
                <a:cs typeface="Glacial Indifference"/>
                <a:sym typeface="Glacial Indifference"/>
              </a:rPr>
              <a:t>any acts which could or do cause serious harm or injury</a:t>
            </a:r>
          </a:p>
          <a:p>
            <a:pPr marL="725839" lvl="1" indent="-362919" algn="just">
              <a:lnSpc>
                <a:spcPts val="4706"/>
              </a:lnSpc>
              <a:buFont typeface="Arial"/>
              <a:buChar char="•"/>
            </a:pPr>
            <a:r>
              <a:rPr lang="en-US" sz="3361">
                <a:solidFill>
                  <a:srgbClr val="000000"/>
                </a:solidFill>
                <a:latin typeface="Glacial Indifference"/>
                <a:ea typeface="Glacial Indifference"/>
                <a:cs typeface="Glacial Indifference"/>
                <a:sym typeface="Glacial Indifference"/>
              </a:rPr>
              <a:t>any non-consensual activity</a:t>
            </a:r>
          </a:p>
          <a:p>
            <a:pPr marL="725839" lvl="1" indent="-362919" algn="just">
              <a:lnSpc>
                <a:spcPts val="4706"/>
              </a:lnSpc>
              <a:buFont typeface="Arial"/>
              <a:buChar char="•"/>
            </a:pPr>
            <a:r>
              <a:rPr lang="en-US" sz="3361">
                <a:solidFill>
                  <a:srgbClr val="000000"/>
                </a:solidFill>
                <a:latin typeface="Glacial Indifference"/>
                <a:ea typeface="Glacial Indifference"/>
                <a:cs typeface="Glacial Indifference"/>
                <a:sym typeface="Glacial Indifference"/>
              </a:rPr>
              <a:t>any person under the age of 18</a:t>
            </a:r>
          </a:p>
          <a:p>
            <a:pPr algn="just">
              <a:lnSpc>
                <a:spcPts val="4706"/>
              </a:lnSpc>
            </a:pPr>
            <a:endParaRPr lang="en-US" sz="3361">
              <a:solidFill>
                <a:srgbClr val="000000"/>
              </a:solidFill>
              <a:latin typeface="Glacial Indifference"/>
              <a:ea typeface="Glacial Indifference"/>
              <a:cs typeface="Glacial Indifference"/>
              <a:sym typeface="Glacial Indifferenc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444904"/>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a:off x="9914894" y="5795578"/>
            <a:ext cx="7991374" cy="3835859"/>
          </a:xfrm>
          <a:custGeom>
            <a:avLst/>
            <a:gdLst/>
            <a:ahLst/>
            <a:cxnLst/>
            <a:rect l="l" t="t" r="r" b="b"/>
            <a:pathLst>
              <a:path w="7991374" h="3835859">
                <a:moveTo>
                  <a:pt x="0" y="0"/>
                </a:moveTo>
                <a:lnTo>
                  <a:pt x="7991373" y="0"/>
                </a:lnTo>
                <a:lnTo>
                  <a:pt x="7991373" y="3835860"/>
                </a:lnTo>
                <a:lnTo>
                  <a:pt x="0" y="38358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TextBox 6"/>
          <p:cNvSpPr txBox="1"/>
          <p:nvPr/>
        </p:nvSpPr>
        <p:spPr>
          <a:xfrm>
            <a:off x="316390" y="798035"/>
            <a:ext cx="5762856" cy="990281"/>
          </a:xfrm>
          <a:prstGeom prst="rect">
            <a:avLst/>
          </a:prstGeom>
        </p:spPr>
        <p:txBody>
          <a:bodyPr lIns="0" tIns="0" rIns="0" bIns="0" rtlCol="0" anchor="t">
            <a:spAutoFit/>
          </a:bodyPr>
          <a:lstStyle/>
          <a:p>
            <a:pPr algn="ctr">
              <a:lnSpc>
                <a:spcPts val="7416"/>
              </a:lnSpc>
            </a:pPr>
            <a:r>
              <a:rPr lang="en-US" sz="7062">
                <a:solidFill>
                  <a:srgbClr val="000000"/>
                </a:solidFill>
                <a:latin typeface="Bobby Jones Soft"/>
                <a:ea typeface="Bobby Jones Soft"/>
                <a:cs typeface="Bobby Jones Soft"/>
                <a:sym typeface="Bobby Jones Soft"/>
              </a:rPr>
              <a:t>GET SUPPORT</a:t>
            </a:r>
          </a:p>
        </p:txBody>
      </p:sp>
      <p:sp>
        <p:nvSpPr>
          <p:cNvPr id="7" name="TextBox 7"/>
          <p:cNvSpPr txBox="1"/>
          <p:nvPr/>
        </p:nvSpPr>
        <p:spPr>
          <a:xfrm>
            <a:off x="1028700" y="2600314"/>
            <a:ext cx="15622342" cy="5431189"/>
          </a:xfrm>
          <a:prstGeom prst="rect">
            <a:avLst/>
          </a:prstGeom>
        </p:spPr>
        <p:txBody>
          <a:bodyPr lIns="0" tIns="0" rIns="0" bIns="0" rtlCol="0" anchor="t">
            <a:spAutoFit/>
          </a:bodyPr>
          <a:lstStyle/>
          <a:p>
            <a:pPr algn="l">
              <a:lnSpc>
                <a:spcPts val="6193"/>
              </a:lnSpc>
              <a:spcBef>
                <a:spcPct val="0"/>
              </a:spcBef>
            </a:pPr>
            <a:r>
              <a:rPr lang="en-US" sz="4423" b="1">
                <a:solidFill>
                  <a:srgbClr val="000000"/>
                </a:solidFill>
                <a:latin typeface="Glacial Indifference Bold"/>
                <a:ea typeface="Glacial Indifference Bold"/>
                <a:cs typeface="Glacial Indifference Bold"/>
                <a:sym typeface="Glacial Indifference Bold"/>
              </a:rPr>
              <a:t>ChildLine​</a:t>
            </a:r>
          </a:p>
          <a:p>
            <a:pPr algn="l">
              <a:lnSpc>
                <a:spcPts val="6193"/>
              </a:lnSpc>
              <a:spcBef>
                <a:spcPct val="0"/>
              </a:spcBef>
            </a:pPr>
            <a:r>
              <a:rPr lang="en-US" sz="4423">
                <a:solidFill>
                  <a:srgbClr val="000000"/>
                </a:solidFill>
                <a:latin typeface="Glacial Indifference"/>
                <a:ea typeface="Glacial Indifference"/>
                <a:cs typeface="Glacial Indifference"/>
                <a:sym typeface="Glacial Indifference"/>
              </a:rPr>
              <a:t>www.childline.org.uk​</a:t>
            </a:r>
          </a:p>
          <a:p>
            <a:pPr algn="l">
              <a:lnSpc>
                <a:spcPts val="6193"/>
              </a:lnSpc>
              <a:spcBef>
                <a:spcPct val="0"/>
              </a:spcBef>
            </a:pPr>
            <a:r>
              <a:rPr lang="en-US" sz="4423">
                <a:solidFill>
                  <a:srgbClr val="000000"/>
                </a:solidFill>
                <a:latin typeface="Glacial Indifference"/>
                <a:ea typeface="Glacial Indifference"/>
                <a:cs typeface="Glacial Indifference"/>
                <a:sym typeface="Glacial Indifference"/>
              </a:rPr>
              <a:t>If you're under 19 you can confidentially call, email or chat online about any problem big or small​</a:t>
            </a:r>
          </a:p>
          <a:p>
            <a:pPr algn="l">
              <a:lnSpc>
                <a:spcPts val="6193"/>
              </a:lnSpc>
              <a:spcBef>
                <a:spcPct val="0"/>
              </a:spcBef>
            </a:pPr>
            <a:r>
              <a:rPr lang="en-US" sz="4423" b="1">
                <a:solidFill>
                  <a:srgbClr val="000000"/>
                </a:solidFill>
                <a:latin typeface="Glacial Indifference Bold"/>
                <a:ea typeface="Glacial Indifference Bold"/>
                <a:cs typeface="Glacial Indifference Bold"/>
                <a:sym typeface="Glacial Indifference Bold"/>
              </a:rPr>
              <a:t>Freephone 24h helpline: 0800 1111​</a:t>
            </a:r>
          </a:p>
          <a:p>
            <a:pPr algn="l">
              <a:lnSpc>
                <a:spcPts val="6193"/>
              </a:lnSpc>
              <a:spcBef>
                <a:spcPct val="0"/>
              </a:spcBef>
            </a:pPr>
            <a:endParaRPr lang="en-US" sz="4423" b="1">
              <a:solidFill>
                <a:srgbClr val="000000"/>
              </a:solidFill>
              <a:latin typeface="Glacial Indifference Bold"/>
              <a:ea typeface="Glacial Indifference Bold"/>
              <a:cs typeface="Glacial Indifference Bold"/>
              <a:sym typeface="Glacial Indifference Bold"/>
            </a:endParaRPr>
          </a:p>
          <a:p>
            <a:pPr algn="l">
              <a:lnSpc>
                <a:spcPts val="6193"/>
              </a:lnSpc>
              <a:spcBef>
                <a:spcPct val="0"/>
              </a:spcBef>
            </a:pPr>
            <a:r>
              <a:rPr lang="en-US" sz="4423">
                <a:solidFill>
                  <a:srgbClr val="000000"/>
                </a:solidFill>
                <a:latin typeface="Glacial Indifference"/>
                <a:ea typeface="Glacial Indifference"/>
                <a:cs typeface="Glacial Indifference"/>
                <a:sym typeface="Glacial Indifference"/>
              </a:rPr>
              <a:t>Chat 1:1 with an online advisor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a:off x="1199971" y="3163644"/>
            <a:ext cx="4374135" cy="4830872"/>
          </a:xfrm>
          <a:custGeom>
            <a:avLst/>
            <a:gdLst/>
            <a:ahLst/>
            <a:cxnLst/>
            <a:rect l="l" t="t" r="r" b="b"/>
            <a:pathLst>
              <a:path w="4374135" h="4830872">
                <a:moveTo>
                  <a:pt x="0" y="0"/>
                </a:moveTo>
                <a:lnTo>
                  <a:pt x="4374135" y="0"/>
                </a:lnTo>
                <a:lnTo>
                  <a:pt x="4374135" y="4830872"/>
                </a:lnTo>
                <a:lnTo>
                  <a:pt x="0" y="4830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6403153" y="3003662"/>
            <a:ext cx="10584306" cy="1690436"/>
          </a:xfrm>
          <a:prstGeom prst="rect">
            <a:avLst/>
          </a:prstGeom>
        </p:spPr>
        <p:txBody>
          <a:bodyPr lIns="0" tIns="0" rIns="0" bIns="0" rtlCol="0" anchor="t">
            <a:spAutoFit/>
          </a:bodyPr>
          <a:lstStyle/>
          <a:p>
            <a:pPr algn="just">
              <a:lnSpc>
                <a:spcPts val="6548"/>
              </a:lnSpc>
            </a:pPr>
            <a:r>
              <a:rPr lang="en-US" sz="6236">
                <a:solidFill>
                  <a:srgbClr val="000000"/>
                </a:solidFill>
                <a:latin typeface="Glacial Indifference"/>
                <a:ea typeface="Glacial Indifference"/>
                <a:cs typeface="Glacial Indifference"/>
                <a:sym typeface="Glacial Indifference"/>
              </a:rPr>
              <a:t>Let’s </a:t>
            </a:r>
            <a:r>
              <a:rPr lang="en-US" sz="6236" b="1">
                <a:solidFill>
                  <a:srgbClr val="FF3131"/>
                </a:solidFill>
                <a:latin typeface="Glacial Indifference Bold"/>
                <a:ea typeface="Glacial Indifference Bold"/>
                <a:cs typeface="Glacial Indifference Bold"/>
                <a:sym typeface="Glacial Indifference Bold"/>
              </a:rPr>
              <a:t>ASK</a:t>
            </a:r>
            <a:r>
              <a:rPr lang="en-US" sz="6236">
                <a:solidFill>
                  <a:srgbClr val="000000"/>
                </a:solidFill>
                <a:latin typeface="Glacial Indifference"/>
                <a:ea typeface="Glacial Indifference"/>
                <a:cs typeface="Glacial Indifference"/>
                <a:sym typeface="Glacial Indifference"/>
              </a:rPr>
              <a:t> ourselves - what are we taking from today’s lesson?</a:t>
            </a:r>
          </a:p>
        </p:txBody>
      </p:sp>
      <p:sp>
        <p:nvSpPr>
          <p:cNvPr id="7" name="TextBox 7"/>
          <p:cNvSpPr txBox="1"/>
          <p:nvPr/>
        </p:nvSpPr>
        <p:spPr>
          <a:xfrm>
            <a:off x="635674" y="1114425"/>
            <a:ext cx="6099297" cy="1052104"/>
          </a:xfrm>
          <a:prstGeom prst="rect">
            <a:avLst/>
          </a:prstGeom>
        </p:spPr>
        <p:txBody>
          <a:bodyPr lIns="0" tIns="0" rIns="0" bIns="0" rtlCol="0" anchor="t">
            <a:spAutoFit/>
          </a:bodyPr>
          <a:lstStyle/>
          <a:p>
            <a:pPr algn="ctr">
              <a:lnSpc>
                <a:spcPts val="7842"/>
              </a:lnSpc>
            </a:pPr>
            <a:r>
              <a:rPr lang="en-US" sz="7468">
                <a:solidFill>
                  <a:srgbClr val="000000"/>
                </a:solidFill>
                <a:latin typeface="Bobby Jones Soft"/>
                <a:ea typeface="Bobby Jones Soft"/>
                <a:cs typeface="Bobby Jones Soft"/>
                <a:sym typeface="Bobby Jones Soft"/>
              </a:rPr>
              <a:t>REFLECTION</a:t>
            </a:r>
          </a:p>
        </p:txBody>
      </p:sp>
      <p:sp>
        <p:nvSpPr>
          <p:cNvPr id="8" name="TextBox 8"/>
          <p:cNvSpPr txBox="1"/>
          <p:nvPr/>
        </p:nvSpPr>
        <p:spPr>
          <a:xfrm>
            <a:off x="8982110" y="5844974"/>
            <a:ext cx="4270301" cy="2149542"/>
          </a:xfrm>
          <a:prstGeom prst="rect">
            <a:avLst/>
          </a:prstGeom>
        </p:spPr>
        <p:txBody>
          <a:bodyPr lIns="0" tIns="0" rIns="0" bIns="0" rtlCol="0" anchor="t">
            <a:spAutoFit/>
          </a:bodyPr>
          <a:lstStyle/>
          <a:p>
            <a:pPr algn="just">
              <a:lnSpc>
                <a:spcPts val="5603"/>
              </a:lnSpc>
            </a:pPr>
            <a:r>
              <a:rPr lang="en-US" sz="5336" b="1">
                <a:solidFill>
                  <a:srgbClr val="FF3131"/>
                </a:solidFill>
                <a:latin typeface="Glacial Indifference Bold"/>
                <a:ea typeface="Glacial Indifference Bold"/>
                <a:cs typeface="Glacial Indifference Bold"/>
                <a:sym typeface="Glacial Indifference Bold"/>
              </a:rPr>
              <a:t>A</a:t>
            </a:r>
            <a:r>
              <a:rPr lang="en-US" sz="5336">
                <a:solidFill>
                  <a:srgbClr val="000000"/>
                </a:solidFill>
                <a:latin typeface="Glacial Indifference"/>
                <a:ea typeface="Glacial Indifference"/>
                <a:cs typeface="Glacial Indifference"/>
                <a:sym typeface="Glacial Indifference"/>
              </a:rPr>
              <a:t>ttributes?</a:t>
            </a:r>
          </a:p>
          <a:p>
            <a:pPr algn="just">
              <a:lnSpc>
                <a:spcPts val="5603"/>
              </a:lnSpc>
            </a:pPr>
            <a:r>
              <a:rPr lang="en-US" sz="5336" b="1">
                <a:solidFill>
                  <a:srgbClr val="FF3131"/>
                </a:solidFill>
                <a:latin typeface="Glacial Indifference Bold"/>
                <a:ea typeface="Glacial Indifference Bold"/>
                <a:cs typeface="Glacial Indifference Bold"/>
                <a:sym typeface="Glacial Indifference Bold"/>
              </a:rPr>
              <a:t>S</a:t>
            </a:r>
            <a:r>
              <a:rPr lang="en-US" sz="5336">
                <a:solidFill>
                  <a:srgbClr val="000000"/>
                </a:solidFill>
                <a:latin typeface="Glacial Indifference"/>
                <a:ea typeface="Glacial Indifference"/>
                <a:cs typeface="Glacial Indifference"/>
                <a:sym typeface="Glacial Indifference"/>
              </a:rPr>
              <a:t>kills?</a:t>
            </a:r>
          </a:p>
          <a:p>
            <a:pPr algn="just">
              <a:lnSpc>
                <a:spcPts val="5603"/>
              </a:lnSpc>
            </a:pPr>
            <a:r>
              <a:rPr lang="en-US" sz="5336" b="1">
                <a:solidFill>
                  <a:srgbClr val="FF3131"/>
                </a:solidFill>
                <a:latin typeface="Glacial Indifference Bold"/>
                <a:ea typeface="Glacial Indifference Bold"/>
                <a:cs typeface="Glacial Indifference Bold"/>
                <a:sym typeface="Glacial Indifference Bold"/>
              </a:rPr>
              <a:t>K</a:t>
            </a:r>
            <a:r>
              <a:rPr lang="en-US" sz="5336">
                <a:solidFill>
                  <a:srgbClr val="000000"/>
                </a:solidFill>
                <a:latin typeface="Glacial Indifference"/>
                <a:ea typeface="Glacial Indifference"/>
                <a:cs typeface="Glacial Indifference"/>
                <a:sym typeface="Glacial Indifference"/>
              </a:rPr>
              <a:t>nowledge?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EFF22-3D2B-ED75-6756-6621FDE9868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632DF88-3538-C043-F18B-2791163E4B83}"/>
              </a:ext>
            </a:extLst>
          </p:cNvPr>
          <p:cNvGrpSpPr/>
          <p:nvPr/>
        </p:nvGrpSpPr>
        <p:grpSpPr>
          <a:xfrm>
            <a:off x="635674" y="550233"/>
            <a:ext cx="17016652" cy="9186533"/>
            <a:chOff x="0" y="0"/>
            <a:chExt cx="6253988" cy="3376250"/>
          </a:xfrm>
        </p:grpSpPr>
        <p:sp>
          <p:nvSpPr>
            <p:cNvPr id="3" name="Freeform 3">
              <a:extLst>
                <a:ext uri="{FF2B5EF4-FFF2-40B4-BE49-F238E27FC236}">
                  <a16:creationId xmlns:a16="http://schemas.microsoft.com/office/drawing/2014/main" id="{E085882D-7D4E-0C14-7F1D-63DCA551E5B7}"/>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CC4C71FB-800D-9CFB-19DB-C3F8CA069414}"/>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a:extLst>
              <a:ext uri="{FF2B5EF4-FFF2-40B4-BE49-F238E27FC236}">
                <a16:creationId xmlns:a16="http://schemas.microsoft.com/office/drawing/2014/main" id="{FFA498EE-2C32-56B8-E318-DA452018769C}"/>
              </a:ext>
            </a:extLst>
          </p:cNvPr>
          <p:cNvSpPr/>
          <p:nvPr/>
        </p:nvSpPr>
        <p:spPr>
          <a:xfrm>
            <a:off x="798573" y="7622352"/>
            <a:ext cx="1478992" cy="1998212"/>
          </a:xfrm>
          <a:custGeom>
            <a:avLst/>
            <a:gdLst/>
            <a:ahLst/>
            <a:cxnLst/>
            <a:rect l="l" t="t" r="r" b="b"/>
            <a:pathLst>
              <a:path w="1478992" h="1998212">
                <a:moveTo>
                  <a:pt x="0" y="0"/>
                </a:moveTo>
                <a:lnTo>
                  <a:pt x="1478992" y="0"/>
                </a:lnTo>
                <a:lnTo>
                  <a:pt x="1478992" y="1998212"/>
                </a:lnTo>
                <a:lnTo>
                  <a:pt x="0" y="1998212"/>
                </a:lnTo>
                <a:lnTo>
                  <a:pt x="0" y="0"/>
                </a:lnTo>
                <a:close/>
              </a:path>
            </a:pathLst>
          </a:custGeom>
          <a:blipFill>
            <a:blip r:embed="rId2"/>
            <a:stretch>
              <a:fillRect/>
            </a:stretch>
          </a:blipFill>
        </p:spPr>
        <p:txBody>
          <a:bodyPr/>
          <a:lstStyle/>
          <a:p>
            <a:endParaRPr lang="en-GB"/>
          </a:p>
        </p:txBody>
      </p:sp>
      <p:sp>
        <p:nvSpPr>
          <p:cNvPr id="6" name="TextBox 6">
            <a:extLst>
              <a:ext uri="{FF2B5EF4-FFF2-40B4-BE49-F238E27FC236}">
                <a16:creationId xmlns:a16="http://schemas.microsoft.com/office/drawing/2014/main" id="{1CA976F8-D1DB-191E-6FDC-F23A004F7956}"/>
              </a:ext>
            </a:extLst>
          </p:cNvPr>
          <p:cNvSpPr txBox="1"/>
          <p:nvPr/>
        </p:nvSpPr>
        <p:spPr>
          <a:xfrm>
            <a:off x="1538069" y="2591320"/>
            <a:ext cx="15216514" cy="2702515"/>
          </a:xfrm>
          <a:prstGeom prst="rect">
            <a:avLst/>
          </a:prstGeom>
        </p:spPr>
        <p:txBody>
          <a:bodyPr lIns="0" tIns="0" rIns="0" bIns="0" rtlCol="0" anchor="t">
            <a:spAutoFit/>
          </a:bodyPr>
          <a:lstStyle/>
          <a:p>
            <a:pPr algn="ctr">
              <a:lnSpc>
                <a:spcPts val="10354"/>
              </a:lnSpc>
            </a:pPr>
            <a:r>
              <a:rPr lang="en-US" sz="9861">
                <a:solidFill>
                  <a:srgbClr val="000000"/>
                </a:solidFill>
                <a:latin typeface="Bobby Jones Soft"/>
                <a:ea typeface="Bobby Jones Soft"/>
                <a:cs typeface="Bobby Jones Soft"/>
                <a:sym typeface="Bobby Jones Soft"/>
              </a:rPr>
              <a:t>EXPLICIT MATERIAL:</a:t>
            </a:r>
          </a:p>
          <a:p>
            <a:pPr algn="ctr">
              <a:lnSpc>
                <a:spcPts val="10354"/>
              </a:lnSpc>
            </a:pPr>
            <a:r>
              <a:rPr lang="en-US" sz="9861">
                <a:solidFill>
                  <a:srgbClr val="000000"/>
                </a:solidFill>
                <a:latin typeface="Bobby Jones Soft"/>
                <a:ea typeface="Bobby Jones Soft"/>
                <a:cs typeface="Bobby Jones Soft"/>
                <a:sym typeface="Bobby Jones Soft"/>
              </a:rPr>
              <a:t>FACT OR FICTION?</a:t>
            </a:r>
          </a:p>
        </p:txBody>
      </p:sp>
      <p:sp>
        <p:nvSpPr>
          <p:cNvPr id="7" name="TextBox 7">
            <a:extLst>
              <a:ext uri="{FF2B5EF4-FFF2-40B4-BE49-F238E27FC236}">
                <a16:creationId xmlns:a16="http://schemas.microsoft.com/office/drawing/2014/main" id="{37670AF0-D3EF-AAE0-97F8-F4CE7977BD98}"/>
              </a:ext>
            </a:extLst>
          </p:cNvPr>
          <p:cNvSpPr txBox="1"/>
          <p:nvPr/>
        </p:nvSpPr>
        <p:spPr>
          <a:xfrm>
            <a:off x="4405441" y="5588722"/>
            <a:ext cx="9477119" cy="695325"/>
          </a:xfrm>
          <a:prstGeom prst="rect">
            <a:avLst/>
          </a:prstGeom>
        </p:spPr>
        <p:txBody>
          <a:bodyPr lIns="0" tIns="0" rIns="0" bIns="0" rtlCol="0" anchor="t">
            <a:spAutoFit/>
          </a:bodyPr>
          <a:lstStyle/>
          <a:p>
            <a:pPr algn="ctr">
              <a:lnSpc>
                <a:spcPts val="5250"/>
              </a:lnSpc>
            </a:pPr>
            <a:r>
              <a:rPr lang="en-US" sz="5000">
                <a:solidFill>
                  <a:srgbClr val="000000"/>
                </a:solidFill>
                <a:latin typeface="Glacial Indifference"/>
                <a:ea typeface="Glacial Indifference"/>
                <a:cs typeface="Glacial Indifference"/>
                <a:sym typeface="Glacial Indifference"/>
              </a:rPr>
              <a:t>YEAR 10</a:t>
            </a:r>
          </a:p>
        </p:txBody>
      </p:sp>
    </p:spTree>
    <p:extLst>
      <p:ext uri="{BB962C8B-B14F-4D97-AF65-F5344CB8AC3E}">
        <p14:creationId xmlns:p14="http://schemas.microsoft.com/office/powerpoint/2010/main" val="3352845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028700" y="1114425"/>
            <a:ext cx="7641221" cy="990281"/>
          </a:xfrm>
          <a:prstGeom prst="rect">
            <a:avLst/>
          </a:prstGeom>
        </p:spPr>
        <p:txBody>
          <a:bodyPr lIns="0" tIns="0" rIns="0" bIns="0" rtlCol="0" anchor="t">
            <a:spAutoFit/>
          </a:bodyPr>
          <a:lstStyle/>
          <a:p>
            <a:pPr algn="ctr">
              <a:lnSpc>
                <a:spcPts val="7416"/>
              </a:lnSpc>
            </a:pPr>
            <a:r>
              <a:rPr lang="en-US" sz="7062">
                <a:solidFill>
                  <a:srgbClr val="000000"/>
                </a:solidFill>
                <a:latin typeface="Bobby Jones Soft"/>
                <a:ea typeface="Bobby Jones Soft"/>
                <a:cs typeface="Bobby Jones Soft"/>
                <a:sym typeface="Bobby Jones Soft"/>
              </a:rPr>
              <a:t>CLASS AGREEMENTS</a:t>
            </a:r>
          </a:p>
        </p:txBody>
      </p:sp>
      <p:sp>
        <p:nvSpPr>
          <p:cNvPr id="6" name="Freeform 6"/>
          <p:cNvSpPr/>
          <p:nvPr/>
        </p:nvSpPr>
        <p:spPr>
          <a:xfrm rot="5400000" flipH="1" flipV="1">
            <a:off x="4543789" y="1970205"/>
            <a:ext cx="6115859" cy="7714960"/>
          </a:xfrm>
          <a:custGeom>
            <a:avLst/>
            <a:gdLst/>
            <a:ahLst/>
            <a:cxnLst/>
            <a:rect l="l" t="t" r="r" b="b"/>
            <a:pathLst>
              <a:path w="6115859" h="7714960">
                <a:moveTo>
                  <a:pt x="6115859" y="7714960"/>
                </a:moveTo>
                <a:lnTo>
                  <a:pt x="0" y="7714960"/>
                </a:lnTo>
                <a:lnTo>
                  <a:pt x="0" y="0"/>
                </a:lnTo>
                <a:lnTo>
                  <a:pt x="6115859" y="0"/>
                </a:lnTo>
                <a:lnTo>
                  <a:pt x="6115859" y="771496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4249892" y="3222479"/>
            <a:ext cx="7576310" cy="5115163"/>
          </a:xfrm>
          <a:prstGeom prst="rect">
            <a:avLst/>
          </a:prstGeom>
        </p:spPr>
        <p:txBody>
          <a:bodyPr lIns="0" tIns="0" rIns="0" bIns="0" rtlCol="0" anchor="t">
            <a:spAutoFit/>
          </a:bodyPr>
          <a:lstStyle/>
          <a:p>
            <a:pPr marL="1050493" lvl="1" indent="-525247" algn="l">
              <a:lnSpc>
                <a:spcPts val="6811"/>
              </a:lnSpc>
              <a:buFont typeface="Arial"/>
              <a:buChar char="•"/>
            </a:pPr>
            <a:r>
              <a:rPr lang="en-US" sz="4865">
                <a:solidFill>
                  <a:srgbClr val="000000"/>
                </a:solidFill>
                <a:latin typeface="Glacial Indifference"/>
                <a:ea typeface="Glacial Indifference"/>
                <a:cs typeface="Glacial Indifference"/>
                <a:sym typeface="Glacial Indifference"/>
              </a:rPr>
              <a:t>Kindness and respect</a:t>
            </a:r>
          </a:p>
          <a:p>
            <a:pPr marL="1050493" lvl="1" indent="-525247" algn="l">
              <a:lnSpc>
                <a:spcPts val="6811"/>
              </a:lnSpc>
              <a:buFont typeface="Arial"/>
              <a:buChar char="•"/>
            </a:pPr>
            <a:r>
              <a:rPr lang="en-US" sz="4865">
                <a:solidFill>
                  <a:srgbClr val="000000"/>
                </a:solidFill>
                <a:latin typeface="Glacial Indifference"/>
                <a:ea typeface="Glacial Indifference"/>
                <a:cs typeface="Glacial Indifference"/>
                <a:sym typeface="Glacial Indifference"/>
              </a:rPr>
              <a:t>Right to pass</a:t>
            </a:r>
          </a:p>
          <a:p>
            <a:pPr marL="1050493" lvl="1" indent="-525247" algn="l">
              <a:lnSpc>
                <a:spcPts val="6811"/>
              </a:lnSpc>
              <a:buFont typeface="Arial"/>
              <a:buChar char="•"/>
            </a:pPr>
            <a:r>
              <a:rPr lang="en-US" sz="4865">
                <a:solidFill>
                  <a:srgbClr val="000000"/>
                </a:solidFill>
                <a:latin typeface="Glacial Indifference"/>
                <a:ea typeface="Glacial Indifference"/>
                <a:cs typeface="Glacial Indifference"/>
                <a:sym typeface="Glacial Indifference"/>
              </a:rPr>
              <a:t>Nonjudgmental</a:t>
            </a:r>
          </a:p>
          <a:p>
            <a:pPr marL="1050493" lvl="1" indent="-525247" algn="l">
              <a:lnSpc>
                <a:spcPts val="6811"/>
              </a:lnSpc>
              <a:buFont typeface="Arial"/>
              <a:buChar char="•"/>
            </a:pPr>
            <a:r>
              <a:rPr lang="en-US" sz="4865">
                <a:solidFill>
                  <a:srgbClr val="000000"/>
                </a:solidFill>
                <a:latin typeface="Glacial Indifference"/>
                <a:ea typeface="Glacial Indifference"/>
                <a:cs typeface="Glacial Indifference"/>
                <a:sym typeface="Glacial Indifference"/>
              </a:rPr>
              <a:t>No such thing as silly </a:t>
            </a:r>
          </a:p>
          <a:p>
            <a:pPr algn="l">
              <a:lnSpc>
                <a:spcPts val="6811"/>
              </a:lnSpc>
            </a:pPr>
            <a:r>
              <a:rPr lang="en-US" sz="4865">
                <a:solidFill>
                  <a:srgbClr val="000000"/>
                </a:solidFill>
                <a:latin typeface="Glacial Indifference"/>
                <a:ea typeface="Glacial Indifference"/>
                <a:cs typeface="Glacial Indifference"/>
                <a:sym typeface="Glacial Indifference"/>
              </a:rPr>
              <a:t>        questions</a:t>
            </a:r>
          </a:p>
          <a:p>
            <a:pPr algn="ctr">
              <a:lnSpc>
                <a:spcPts val="6811"/>
              </a:lnSpc>
            </a:pPr>
            <a:endParaRPr lang="en-US" sz="4865">
              <a:solidFill>
                <a:srgbClr val="000000"/>
              </a:solidFill>
              <a:latin typeface="Glacial Indifference"/>
              <a:ea typeface="Glacial Indifference"/>
              <a:cs typeface="Glacial Indifference"/>
              <a:sym typeface="Glacial Indifference"/>
            </a:endParaRPr>
          </a:p>
        </p:txBody>
      </p:sp>
      <p:sp>
        <p:nvSpPr>
          <p:cNvPr id="8" name="TextBox 8"/>
          <p:cNvSpPr txBox="1"/>
          <p:nvPr/>
        </p:nvSpPr>
        <p:spPr>
          <a:xfrm>
            <a:off x="11459198" y="8305225"/>
            <a:ext cx="5963959" cy="580390"/>
          </a:xfrm>
          <a:prstGeom prst="rect">
            <a:avLst/>
          </a:prstGeom>
        </p:spPr>
        <p:txBody>
          <a:bodyPr lIns="0" tIns="0" rIns="0" bIns="0" rtlCol="0" anchor="t">
            <a:spAutoFit/>
          </a:bodyPr>
          <a:lstStyle/>
          <a:p>
            <a:pPr algn="ctr">
              <a:lnSpc>
                <a:spcPts val="4759"/>
              </a:lnSpc>
            </a:pPr>
            <a:r>
              <a:rPr lang="en-US" sz="3399">
                <a:solidFill>
                  <a:srgbClr val="000000"/>
                </a:solidFill>
                <a:latin typeface="Playpen Sans"/>
                <a:ea typeface="Playpen Sans"/>
                <a:cs typeface="Playpen Sans"/>
                <a:sym typeface="Playpen Sans"/>
              </a:rPr>
              <a:t>any others?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2271706" y="2002024"/>
            <a:ext cx="13744587" cy="5500506"/>
          </a:xfrm>
          <a:prstGeom prst="rect">
            <a:avLst/>
          </a:prstGeom>
        </p:spPr>
        <p:txBody>
          <a:bodyPr lIns="0" tIns="0" rIns="0" bIns="0" rtlCol="0" anchor="t">
            <a:spAutoFit/>
          </a:bodyPr>
          <a:lstStyle/>
          <a:p>
            <a:pPr algn="just">
              <a:lnSpc>
                <a:spcPts val="7256"/>
              </a:lnSpc>
            </a:pPr>
            <a:r>
              <a:rPr lang="en-US" sz="6202" spc="-179">
                <a:solidFill>
                  <a:srgbClr val="000000"/>
                </a:solidFill>
                <a:latin typeface="Glacial Indifference"/>
                <a:ea typeface="Glacial Indifference"/>
                <a:cs typeface="Glacial Indifference"/>
                <a:sym typeface="Glacial Indifference"/>
              </a:rPr>
              <a:t>Today we’re going to be discussing explicit material, also known as ‘pornography.’ </a:t>
            </a:r>
          </a:p>
          <a:p>
            <a:pPr algn="just">
              <a:lnSpc>
                <a:spcPts val="7256"/>
              </a:lnSpc>
            </a:pPr>
            <a:endParaRPr lang="en-US" sz="6202" spc="-179">
              <a:solidFill>
                <a:srgbClr val="000000"/>
              </a:solidFill>
              <a:latin typeface="Glacial Indifference"/>
              <a:ea typeface="Glacial Indifference"/>
              <a:cs typeface="Glacial Indifference"/>
              <a:sym typeface="Glacial Indifference"/>
            </a:endParaRPr>
          </a:p>
          <a:p>
            <a:pPr algn="just">
              <a:lnSpc>
                <a:spcPts val="7256"/>
              </a:lnSpc>
            </a:pPr>
            <a:r>
              <a:rPr lang="en-US" sz="6202" spc="-179">
                <a:solidFill>
                  <a:srgbClr val="000000"/>
                </a:solidFill>
                <a:latin typeface="Glacial Indifference"/>
                <a:ea typeface="Glacial Indifference"/>
                <a:cs typeface="Glacial Indifference"/>
                <a:sym typeface="Glacial Indifference"/>
              </a:rPr>
              <a:t>We’re going to learn about what the law says, and how viewing these images might impact our ideas about relationships.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a:off x="13021604" y="2320722"/>
            <a:ext cx="4006516" cy="6172200"/>
          </a:xfrm>
          <a:custGeom>
            <a:avLst/>
            <a:gdLst/>
            <a:ahLst/>
            <a:cxnLst/>
            <a:rect l="l" t="t" r="r" b="b"/>
            <a:pathLst>
              <a:path w="4006516" h="6172200">
                <a:moveTo>
                  <a:pt x="0" y="0"/>
                </a:moveTo>
                <a:lnTo>
                  <a:pt x="4006516" y="0"/>
                </a:lnTo>
                <a:lnTo>
                  <a:pt x="4006516"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2660235" y="4002878"/>
            <a:ext cx="8214821" cy="2157418"/>
          </a:xfrm>
          <a:prstGeom prst="rect">
            <a:avLst/>
          </a:prstGeom>
        </p:spPr>
        <p:txBody>
          <a:bodyPr lIns="0" tIns="0" rIns="0" bIns="0" rtlCol="0" anchor="t">
            <a:spAutoFit/>
          </a:bodyPr>
          <a:lstStyle/>
          <a:p>
            <a:pPr algn="just">
              <a:lnSpc>
                <a:spcPts val="8683"/>
              </a:lnSpc>
              <a:spcBef>
                <a:spcPct val="0"/>
              </a:spcBef>
            </a:pPr>
            <a:r>
              <a:rPr lang="en-US" sz="6202" spc="-55">
                <a:solidFill>
                  <a:srgbClr val="000000"/>
                </a:solidFill>
                <a:latin typeface="Glacial Indifference"/>
                <a:ea typeface="Glacial Indifference"/>
                <a:cs typeface="Glacial Indifference"/>
                <a:sym typeface="Glacial Indifference"/>
              </a:rPr>
              <a:t>How would you define the term pornography?</a:t>
            </a:r>
          </a:p>
        </p:txBody>
      </p:sp>
      <p:sp>
        <p:nvSpPr>
          <p:cNvPr id="7" name="TextBox 7"/>
          <p:cNvSpPr txBox="1"/>
          <p:nvPr/>
        </p:nvSpPr>
        <p:spPr>
          <a:xfrm>
            <a:off x="-228213" y="895350"/>
            <a:ext cx="7449280" cy="1104267"/>
          </a:xfrm>
          <a:prstGeom prst="rect">
            <a:avLst/>
          </a:prstGeom>
        </p:spPr>
        <p:txBody>
          <a:bodyPr lIns="0" tIns="0" rIns="0" bIns="0" rtlCol="0" anchor="t">
            <a:spAutoFit/>
          </a:bodyPr>
          <a:lstStyle/>
          <a:p>
            <a:pPr algn="ctr">
              <a:lnSpc>
                <a:spcPts val="8959"/>
              </a:lnSpc>
            </a:pPr>
            <a:r>
              <a:rPr lang="en-US" sz="6399">
                <a:solidFill>
                  <a:srgbClr val="000000"/>
                </a:solidFill>
                <a:latin typeface="Bobby Jones Soft"/>
                <a:ea typeface="Bobby Jones Soft"/>
                <a:cs typeface="Bobby Jones Soft"/>
                <a:sym typeface="Bobby Jones Soft"/>
              </a:rPr>
              <a:t>Have a think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526730" y="2958063"/>
            <a:ext cx="8546157" cy="5313079"/>
          </a:xfrm>
          <a:prstGeom prst="rect">
            <a:avLst/>
          </a:prstGeom>
        </p:spPr>
        <p:txBody>
          <a:bodyPr lIns="0" tIns="0" rIns="0" bIns="0" rtlCol="0" anchor="t">
            <a:spAutoFit/>
          </a:bodyPr>
          <a:lstStyle/>
          <a:p>
            <a:pPr algn="just">
              <a:lnSpc>
                <a:spcPts val="6403"/>
              </a:lnSpc>
            </a:pPr>
            <a:endParaRPr/>
          </a:p>
          <a:p>
            <a:pPr algn="just">
              <a:lnSpc>
                <a:spcPts val="5900"/>
              </a:lnSpc>
            </a:pPr>
            <a:r>
              <a:rPr lang="en-US" sz="4573">
                <a:solidFill>
                  <a:srgbClr val="000000"/>
                </a:solidFill>
                <a:latin typeface="Glacial Indifference"/>
                <a:ea typeface="Glacial Indifference"/>
                <a:cs typeface="Glacial Indifference"/>
                <a:sym typeface="Glacial Indifference"/>
              </a:rPr>
              <a:t>printed or visual material containing the explicit description or display of sexual organs or activity, intended to stimulate sexual excitement.</a:t>
            </a:r>
          </a:p>
          <a:p>
            <a:pPr algn="just">
              <a:lnSpc>
                <a:spcPts val="6403"/>
              </a:lnSpc>
              <a:spcBef>
                <a:spcPct val="0"/>
              </a:spcBef>
            </a:pPr>
            <a:endParaRPr lang="en-US" sz="4573">
              <a:solidFill>
                <a:srgbClr val="000000"/>
              </a:solidFill>
              <a:latin typeface="Glacial Indifference"/>
              <a:ea typeface="Glacial Indifference"/>
              <a:cs typeface="Glacial Indifference"/>
              <a:sym typeface="Glacial Indifference"/>
            </a:endParaRPr>
          </a:p>
        </p:txBody>
      </p:sp>
      <p:sp>
        <p:nvSpPr>
          <p:cNvPr id="6" name="Freeform 6"/>
          <p:cNvSpPr/>
          <p:nvPr/>
        </p:nvSpPr>
        <p:spPr>
          <a:xfrm>
            <a:off x="12753094" y="4692410"/>
            <a:ext cx="4506206" cy="4687860"/>
          </a:xfrm>
          <a:custGeom>
            <a:avLst/>
            <a:gdLst/>
            <a:ahLst/>
            <a:cxnLst/>
            <a:rect l="l" t="t" r="r" b="b"/>
            <a:pathLst>
              <a:path w="4506206" h="4687860">
                <a:moveTo>
                  <a:pt x="0" y="0"/>
                </a:moveTo>
                <a:lnTo>
                  <a:pt x="4506206" y="0"/>
                </a:lnTo>
                <a:lnTo>
                  <a:pt x="4506206" y="4687861"/>
                </a:lnTo>
                <a:lnTo>
                  <a:pt x="0" y="46878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1669541" y="2017363"/>
            <a:ext cx="8260535" cy="1229054"/>
          </a:xfrm>
          <a:prstGeom prst="rect">
            <a:avLst/>
          </a:prstGeom>
        </p:spPr>
        <p:txBody>
          <a:bodyPr lIns="0" tIns="0" rIns="0" bIns="0" rtlCol="0" anchor="t">
            <a:spAutoFit/>
          </a:bodyPr>
          <a:lstStyle/>
          <a:p>
            <a:pPr algn="ctr">
              <a:lnSpc>
                <a:spcPts val="9935"/>
              </a:lnSpc>
            </a:pPr>
            <a:r>
              <a:rPr lang="en-US" sz="7096">
                <a:solidFill>
                  <a:srgbClr val="000000"/>
                </a:solidFill>
                <a:latin typeface="Bobby Jones Soft"/>
                <a:ea typeface="Bobby Jones Soft"/>
                <a:cs typeface="Bobby Jones Soft"/>
                <a:sym typeface="Bobby Jones Soft"/>
              </a:rPr>
              <a:t>pornography is...</a:t>
            </a:r>
          </a:p>
        </p:txBody>
      </p:sp>
      <p:sp>
        <p:nvSpPr>
          <p:cNvPr id="8" name="TextBox 8"/>
          <p:cNvSpPr txBox="1"/>
          <p:nvPr/>
        </p:nvSpPr>
        <p:spPr>
          <a:xfrm>
            <a:off x="7374433" y="7505835"/>
            <a:ext cx="2926666" cy="486126"/>
          </a:xfrm>
          <a:prstGeom prst="rect">
            <a:avLst/>
          </a:prstGeom>
        </p:spPr>
        <p:txBody>
          <a:bodyPr lIns="0" tIns="0" rIns="0" bIns="0" rtlCol="0" anchor="t">
            <a:spAutoFit/>
          </a:bodyPr>
          <a:lstStyle/>
          <a:p>
            <a:pPr algn="just">
              <a:lnSpc>
                <a:spcPts val="3961"/>
              </a:lnSpc>
              <a:spcBef>
                <a:spcPct val="0"/>
              </a:spcBef>
            </a:pPr>
            <a:r>
              <a:rPr lang="en-US" sz="2829" spc="-25">
                <a:solidFill>
                  <a:srgbClr val="000000"/>
                </a:solidFill>
                <a:latin typeface="Glacial Indifference"/>
                <a:ea typeface="Glacial Indifference"/>
                <a:cs typeface="Glacial Indifference"/>
                <a:sym typeface="Glacial Indifference"/>
              </a:rPr>
              <a:t>Oxford dictionary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a:off x="1562482" y="5388475"/>
            <a:ext cx="4368153" cy="4114800"/>
          </a:xfrm>
          <a:custGeom>
            <a:avLst/>
            <a:gdLst/>
            <a:ahLst/>
            <a:cxnLst/>
            <a:rect l="l" t="t" r="r" b="b"/>
            <a:pathLst>
              <a:path w="4368153" h="4114800">
                <a:moveTo>
                  <a:pt x="0" y="0"/>
                </a:moveTo>
                <a:lnTo>
                  <a:pt x="4368153" y="0"/>
                </a:lnTo>
                <a:lnTo>
                  <a:pt x="436815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rot="-793814">
            <a:off x="2124992" y="6070269"/>
            <a:ext cx="2533862" cy="1327110"/>
          </a:xfrm>
          <a:custGeom>
            <a:avLst/>
            <a:gdLst/>
            <a:ahLst/>
            <a:cxnLst/>
            <a:rect l="l" t="t" r="r" b="b"/>
            <a:pathLst>
              <a:path w="2533862" h="1327110">
                <a:moveTo>
                  <a:pt x="0" y="0"/>
                </a:moveTo>
                <a:lnTo>
                  <a:pt x="2533862" y="0"/>
                </a:lnTo>
                <a:lnTo>
                  <a:pt x="2533862" y="1327110"/>
                </a:lnTo>
                <a:lnTo>
                  <a:pt x="0" y="13271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TextBox 7"/>
          <p:cNvSpPr txBox="1"/>
          <p:nvPr/>
        </p:nvSpPr>
        <p:spPr>
          <a:xfrm>
            <a:off x="1171539" y="2803157"/>
            <a:ext cx="12223982" cy="1772136"/>
          </a:xfrm>
          <a:prstGeom prst="rect">
            <a:avLst/>
          </a:prstGeom>
        </p:spPr>
        <p:txBody>
          <a:bodyPr lIns="0" tIns="0" rIns="0" bIns="0" rtlCol="0" anchor="t">
            <a:spAutoFit/>
          </a:bodyPr>
          <a:lstStyle/>
          <a:p>
            <a:pPr algn="just">
              <a:lnSpc>
                <a:spcPts val="7102"/>
              </a:lnSpc>
              <a:spcBef>
                <a:spcPct val="0"/>
              </a:spcBef>
            </a:pPr>
            <a:r>
              <a:rPr lang="en-US" sz="5073" spc="-45">
                <a:solidFill>
                  <a:srgbClr val="000000"/>
                </a:solidFill>
                <a:latin typeface="Glacial Indifference"/>
                <a:ea typeface="Glacial Indifference"/>
                <a:cs typeface="Glacial Indifference"/>
                <a:sym typeface="Glacial Indifference"/>
              </a:rPr>
              <a:t>What do you think the impact of viewing pornography might be when it comes to...</a:t>
            </a:r>
          </a:p>
        </p:txBody>
      </p:sp>
      <p:sp>
        <p:nvSpPr>
          <p:cNvPr id="8" name="TextBox 8"/>
          <p:cNvSpPr txBox="1"/>
          <p:nvPr/>
        </p:nvSpPr>
        <p:spPr>
          <a:xfrm>
            <a:off x="7133919" y="5721725"/>
            <a:ext cx="8599687" cy="3171598"/>
          </a:xfrm>
          <a:prstGeom prst="rect">
            <a:avLst/>
          </a:prstGeom>
        </p:spPr>
        <p:txBody>
          <a:bodyPr lIns="0" tIns="0" rIns="0" bIns="0" rtlCol="0" anchor="t">
            <a:spAutoFit/>
          </a:bodyPr>
          <a:lstStyle/>
          <a:p>
            <a:pPr algn="just">
              <a:lnSpc>
                <a:spcPts val="5028"/>
              </a:lnSpc>
            </a:pPr>
            <a:r>
              <a:rPr lang="en-US" sz="3592" b="1" spc="-32">
                <a:solidFill>
                  <a:srgbClr val="000000"/>
                </a:solidFill>
                <a:latin typeface="Glacial Indifference Bold"/>
                <a:ea typeface="Glacial Indifference Bold"/>
                <a:cs typeface="Glacial Indifference Bold"/>
                <a:sym typeface="Glacial Indifference Bold"/>
              </a:rPr>
              <a:t>...our body image or self esteem?</a:t>
            </a:r>
          </a:p>
          <a:p>
            <a:pPr algn="just">
              <a:lnSpc>
                <a:spcPts val="5028"/>
              </a:lnSpc>
            </a:pPr>
            <a:r>
              <a:rPr lang="en-US" sz="3592" b="1" spc="-32">
                <a:solidFill>
                  <a:srgbClr val="000000"/>
                </a:solidFill>
                <a:latin typeface="Glacial Indifference Bold"/>
                <a:ea typeface="Glacial Indifference Bold"/>
                <a:cs typeface="Glacial Indifference Bold"/>
                <a:sym typeface="Glacial Indifference Bold"/>
              </a:rPr>
              <a:t>...how we view other people?</a:t>
            </a:r>
          </a:p>
          <a:p>
            <a:pPr algn="just">
              <a:lnSpc>
                <a:spcPts val="5028"/>
              </a:lnSpc>
            </a:pPr>
            <a:r>
              <a:rPr lang="en-US" sz="3592" b="1" spc="-32">
                <a:solidFill>
                  <a:srgbClr val="000000"/>
                </a:solidFill>
                <a:latin typeface="Glacial Indifference Bold"/>
                <a:ea typeface="Glacial Indifference Bold"/>
                <a:cs typeface="Glacial Indifference Bold"/>
                <a:sym typeface="Glacial Indifference Bold"/>
              </a:rPr>
              <a:t>...our expectations of a relationship/sex?</a:t>
            </a:r>
          </a:p>
          <a:p>
            <a:pPr algn="just">
              <a:lnSpc>
                <a:spcPts val="5028"/>
              </a:lnSpc>
            </a:pPr>
            <a:r>
              <a:rPr lang="en-US" sz="3592" b="1" spc="-32">
                <a:solidFill>
                  <a:srgbClr val="000000"/>
                </a:solidFill>
                <a:latin typeface="Glacial Indifference Bold"/>
                <a:ea typeface="Glacial Indifference Bold"/>
                <a:cs typeface="Glacial Indifference Bold"/>
                <a:sym typeface="Glacial Indifference Bold"/>
              </a:rPr>
              <a:t>...our behaviour?</a:t>
            </a:r>
          </a:p>
          <a:p>
            <a:pPr algn="just">
              <a:lnSpc>
                <a:spcPts val="5028"/>
              </a:lnSpc>
              <a:spcBef>
                <a:spcPct val="0"/>
              </a:spcBef>
            </a:pPr>
            <a:r>
              <a:rPr lang="en-US" sz="3592" b="1" spc="-32">
                <a:solidFill>
                  <a:srgbClr val="000000"/>
                </a:solidFill>
                <a:latin typeface="Glacial Indifference Bold"/>
                <a:ea typeface="Glacial Indifference Bold"/>
                <a:cs typeface="Glacial Indifference Bold"/>
                <a:sym typeface="Glacial Indifference Bold"/>
              </a:rPr>
              <a:t>...our health?</a:t>
            </a:r>
          </a:p>
        </p:txBody>
      </p:sp>
      <p:sp>
        <p:nvSpPr>
          <p:cNvPr id="9" name="TextBox 9"/>
          <p:cNvSpPr txBox="1"/>
          <p:nvPr/>
        </p:nvSpPr>
        <p:spPr>
          <a:xfrm>
            <a:off x="252069" y="876300"/>
            <a:ext cx="6534127" cy="1229054"/>
          </a:xfrm>
          <a:prstGeom prst="rect">
            <a:avLst/>
          </a:prstGeom>
        </p:spPr>
        <p:txBody>
          <a:bodyPr lIns="0" tIns="0" rIns="0" bIns="0" rtlCol="0" anchor="t">
            <a:spAutoFit/>
          </a:bodyPr>
          <a:lstStyle/>
          <a:p>
            <a:pPr algn="ctr">
              <a:lnSpc>
                <a:spcPts val="9935"/>
              </a:lnSpc>
            </a:pPr>
            <a:r>
              <a:rPr lang="en-US" sz="7096">
                <a:solidFill>
                  <a:srgbClr val="000000"/>
                </a:solidFill>
                <a:latin typeface="Bobby Jones Soft"/>
                <a:ea typeface="Bobby Jones Soft"/>
                <a:cs typeface="Bobby Jones Soft"/>
                <a:sym typeface="Bobby Jones Soft"/>
              </a:rPr>
              <a:t>let’s discuss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a:off x="1183852" y="846973"/>
            <a:ext cx="2425740" cy="2435847"/>
          </a:xfrm>
          <a:custGeom>
            <a:avLst/>
            <a:gdLst/>
            <a:ahLst/>
            <a:cxnLst/>
            <a:rect l="l" t="t" r="r" b="b"/>
            <a:pathLst>
              <a:path w="2425740" h="2435847">
                <a:moveTo>
                  <a:pt x="0" y="0"/>
                </a:moveTo>
                <a:lnTo>
                  <a:pt x="2425740" y="0"/>
                </a:lnTo>
                <a:lnTo>
                  <a:pt x="2425740" y="2435847"/>
                </a:lnTo>
                <a:lnTo>
                  <a:pt x="0" y="2435847"/>
                </a:lnTo>
                <a:lnTo>
                  <a:pt x="0" y="0"/>
                </a:lnTo>
                <a:close/>
              </a:path>
            </a:pathLst>
          </a:custGeom>
          <a:blipFill>
            <a:blip r:embed="rId3"/>
            <a:stretch>
              <a:fillRect/>
            </a:stretch>
          </a:blipFill>
        </p:spPr>
        <p:txBody>
          <a:bodyPr/>
          <a:lstStyle/>
          <a:p>
            <a:endParaRPr lang="en-GB"/>
          </a:p>
        </p:txBody>
      </p:sp>
      <p:sp>
        <p:nvSpPr>
          <p:cNvPr id="6" name="Freeform 6"/>
          <p:cNvSpPr/>
          <p:nvPr/>
        </p:nvSpPr>
        <p:spPr>
          <a:xfrm>
            <a:off x="1183852" y="4036788"/>
            <a:ext cx="2425740" cy="2456445"/>
          </a:xfrm>
          <a:custGeom>
            <a:avLst/>
            <a:gdLst/>
            <a:ahLst/>
            <a:cxnLst/>
            <a:rect l="l" t="t" r="r" b="b"/>
            <a:pathLst>
              <a:path w="2425740" h="2456445">
                <a:moveTo>
                  <a:pt x="0" y="0"/>
                </a:moveTo>
                <a:lnTo>
                  <a:pt x="2425740" y="0"/>
                </a:lnTo>
                <a:lnTo>
                  <a:pt x="2425740" y="2456446"/>
                </a:lnTo>
                <a:lnTo>
                  <a:pt x="0" y="2456446"/>
                </a:lnTo>
                <a:lnTo>
                  <a:pt x="0" y="0"/>
                </a:lnTo>
                <a:close/>
              </a:path>
            </a:pathLst>
          </a:custGeom>
          <a:blipFill>
            <a:blip r:embed="rId4"/>
            <a:stretch>
              <a:fillRect/>
            </a:stretch>
          </a:blipFill>
        </p:spPr>
        <p:txBody>
          <a:bodyPr/>
          <a:lstStyle/>
          <a:p>
            <a:endParaRPr lang="en-GB"/>
          </a:p>
        </p:txBody>
      </p:sp>
      <p:sp>
        <p:nvSpPr>
          <p:cNvPr id="7" name="Freeform 7"/>
          <p:cNvSpPr/>
          <p:nvPr/>
        </p:nvSpPr>
        <p:spPr>
          <a:xfrm>
            <a:off x="1183852" y="6999585"/>
            <a:ext cx="2577348" cy="2609973"/>
          </a:xfrm>
          <a:custGeom>
            <a:avLst/>
            <a:gdLst/>
            <a:ahLst/>
            <a:cxnLst/>
            <a:rect l="l" t="t" r="r" b="b"/>
            <a:pathLst>
              <a:path w="2577348" h="2609973">
                <a:moveTo>
                  <a:pt x="0" y="0"/>
                </a:moveTo>
                <a:lnTo>
                  <a:pt x="2577348" y="0"/>
                </a:lnTo>
                <a:lnTo>
                  <a:pt x="2577348" y="2609973"/>
                </a:lnTo>
                <a:lnTo>
                  <a:pt x="0" y="2609973"/>
                </a:lnTo>
                <a:lnTo>
                  <a:pt x="0" y="0"/>
                </a:lnTo>
                <a:close/>
              </a:path>
            </a:pathLst>
          </a:custGeom>
          <a:blipFill>
            <a:blip r:embed="rId5"/>
            <a:stretch>
              <a:fillRect/>
            </a:stretch>
          </a:blipFill>
        </p:spPr>
        <p:txBody>
          <a:bodyPr/>
          <a:lstStyle/>
          <a:p>
            <a:endParaRPr lang="en-GB"/>
          </a:p>
        </p:txBody>
      </p:sp>
      <p:sp>
        <p:nvSpPr>
          <p:cNvPr id="8" name="TextBox 8"/>
          <p:cNvSpPr txBox="1"/>
          <p:nvPr/>
        </p:nvSpPr>
        <p:spPr>
          <a:xfrm>
            <a:off x="12666012" y="732673"/>
            <a:ext cx="4850017" cy="913456"/>
          </a:xfrm>
          <a:prstGeom prst="rect">
            <a:avLst/>
          </a:prstGeom>
        </p:spPr>
        <p:txBody>
          <a:bodyPr lIns="0" tIns="0" rIns="0" bIns="0" rtlCol="0" anchor="t">
            <a:spAutoFit/>
          </a:bodyPr>
          <a:lstStyle/>
          <a:p>
            <a:pPr algn="ctr">
              <a:lnSpc>
                <a:spcPts val="7374"/>
              </a:lnSpc>
            </a:pPr>
            <a:r>
              <a:rPr lang="en-US" sz="5267">
                <a:solidFill>
                  <a:srgbClr val="000000"/>
                </a:solidFill>
                <a:latin typeface="Bobby Jones Soft"/>
                <a:ea typeface="Bobby Jones Soft"/>
                <a:cs typeface="Bobby Jones Soft"/>
                <a:sym typeface="Bobby Jones Soft"/>
              </a:rPr>
              <a:t>talking heads</a:t>
            </a:r>
          </a:p>
        </p:txBody>
      </p:sp>
      <p:sp>
        <p:nvSpPr>
          <p:cNvPr id="9" name="TextBox 9"/>
          <p:cNvSpPr txBox="1"/>
          <p:nvPr/>
        </p:nvSpPr>
        <p:spPr>
          <a:xfrm>
            <a:off x="4480082" y="1923042"/>
            <a:ext cx="4957348" cy="580487"/>
          </a:xfrm>
          <a:prstGeom prst="rect">
            <a:avLst/>
          </a:prstGeom>
        </p:spPr>
        <p:txBody>
          <a:bodyPr lIns="0" tIns="0" rIns="0" bIns="0" rtlCol="0" anchor="t">
            <a:spAutoFit/>
          </a:bodyPr>
          <a:lstStyle/>
          <a:p>
            <a:pPr algn="just">
              <a:lnSpc>
                <a:spcPts val="4754"/>
              </a:lnSpc>
              <a:spcBef>
                <a:spcPct val="0"/>
              </a:spcBef>
            </a:pPr>
            <a:r>
              <a:rPr lang="en-US" sz="3396" b="1" spc="-30">
                <a:solidFill>
                  <a:srgbClr val="000000"/>
                </a:solidFill>
                <a:latin typeface="Glacial Indifference Bold"/>
                <a:ea typeface="Glacial Indifference Bold"/>
                <a:cs typeface="Glacial Indifference Bold"/>
                <a:sym typeface="Glacial Indifference Bold"/>
              </a:rPr>
              <a:t>“What’s the big deal?”</a:t>
            </a:r>
          </a:p>
        </p:txBody>
      </p:sp>
      <p:sp>
        <p:nvSpPr>
          <p:cNvPr id="10" name="TextBox 10"/>
          <p:cNvSpPr txBox="1"/>
          <p:nvPr/>
        </p:nvSpPr>
        <p:spPr>
          <a:xfrm>
            <a:off x="4480082" y="4941430"/>
            <a:ext cx="6773625" cy="580487"/>
          </a:xfrm>
          <a:prstGeom prst="rect">
            <a:avLst/>
          </a:prstGeom>
        </p:spPr>
        <p:txBody>
          <a:bodyPr lIns="0" tIns="0" rIns="0" bIns="0" rtlCol="0" anchor="t">
            <a:spAutoFit/>
          </a:bodyPr>
          <a:lstStyle/>
          <a:p>
            <a:pPr algn="just">
              <a:lnSpc>
                <a:spcPts val="4754"/>
              </a:lnSpc>
              <a:spcBef>
                <a:spcPct val="0"/>
              </a:spcBef>
            </a:pPr>
            <a:r>
              <a:rPr lang="en-US" sz="3396" b="1" spc="-30">
                <a:solidFill>
                  <a:srgbClr val="000000"/>
                </a:solidFill>
                <a:latin typeface="Glacial Indifference Bold"/>
                <a:ea typeface="Glacial Indifference Bold"/>
                <a:cs typeface="Glacial Indifference Bold"/>
                <a:sym typeface="Glacial Indifference Bold"/>
              </a:rPr>
              <a:t>“Is this what’s expected of me?”</a:t>
            </a:r>
          </a:p>
        </p:txBody>
      </p:sp>
      <p:sp>
        <p:nvSpPr>
          <p:cNvPr id="11" name="TextBox 11"/>
          <p:cNvSpPr txBox="1"/>
          <p:nvPr/>
        </p:nvSpPr>
        <p:spPr>
          <a:xfrm>
            <a:off x="5304486" y="7980990"/>
            <a:ext cx="3308539" cy="580487"/>
          </a:xfrm>
          <a:prstGeom prst="rect">
            <a:avLst/>
          </a:prstGeom>
        </p:spPr>
        <p:txBody>
          <a:bodyPr lIns="0" tIns="0" rIns="0" bIns="0" rtlCol="0" anchor="t">
            <a:spAutoFit/>
          </a:bodyPr>
          <a:lstStyle/>
          <a:p>
            <a:pPr algn="just">
              <a:lnSpc>
                <a:spcPts val="4754"/>
              </a:lnSpc>
              <a:spcBef>
                <a:spcPct val="0"/>
              </a:spcBef>
            </a:pPr>
            <a:r>
              <a:rPr lang="en-US" sz="3396" b="1" spc="-30">
                <a:solidFill>
                  <a:srgbClr val="000000"/>
                </a:solidFill>
                <a:latin typeface="Glacial Indifference Bold"/>
                <a:ea typeface="Glacial Indifference Bold"/>
                <a:cs typeface="Glacial Indifference Bold"/>
                <a:sym typeface="Glacial Indifference Bold"/>
              </a:rPr>
              <a:t>“Let’s get real.”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0aff647e-10de-4eb1-90e9-d05789ef2c02}" enabled="0" method="" siteId="{0aff647e-10de-4eb1-90e9-d05789ef2c02}" removed="1"/>
</clbl:labelList>
</file>

<file path=docProps/app.xml><?xml version="1.0" encoding="utf-8"?>
<Properties xmlns="http://schemas.openxmlformats.org/officeDocument/2006/extended-properties" xmlns:vt="http://schemas.openxmlformats.org/officeDocument/2006/docPropsVTypes">
  <TotalTime>14</TotalTime>
  <Words>1900</Words>
  <Application>Microsoft Office PowerPoint</Application>
  <PresentationFormat>Custom</PresentationFormat>
  <Paragraphs>189</Paragraphs>
  <Slides>22</Slides>
  <Notes>16</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Glacial Indifference</vt:lpstr>
      <vt:lpstr>Bobby Jones Soft</vt:lpstr>
      <vt:lpstr>Glacial Indifference Bold Italics</vt:lpstr>
      <vt:lpstr>Playpen Sans</vt:lpstr>
      <vt:lpstr>Calibri</vt:lpstr>
      <vt:lpstr>Arial</vt:lpstr>
      <vt:lpstr>Glacial Indifference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10.1.6 - Explicit Material</dc:title>
  <dc:creator>Isaac, Alyssa</dc:creator>
  <cp:lastModifiedBy>Alyssa Isaac</cp:lastModifiedBy>
  <cp:revision>2</cp:revision>
  <dcterms:created xsi:type="dcterms:W3CDTF">2006-08-16T00:00:00Z</dcterms:created>
  <dcterms:modified xsi:type="dcterms:W3CDTF">2025-11-04T22:34:23Z</dcterms:modified>
  <dc:identifier>DAGUgJmxUfA</dc:identifier>
</cp:coreProperties>
</file>