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8288000" cy="10287000"/>
  <p:notesSz cx="6858000" cy="9144000"/>
  <p:embeddedFontLst>
    <p:embeddedFont>
      <p:font typeface="Bobby Jones Soft" panose="020B0604020202020204" charset="0"/>
      <p:regular r:id="rId37"/>
    </p:embeddedFont>
    <p:embeddedFont>
      <p:font typeface="Glacial Indifference" panose="020B0604020202020204" charset="0"/>
      <p:regular r:id="rId38"/>
    </p:embeddedFont>
    <p:embeddedFont>
      <p:font typeface="Glacial Indifference Bold" panose="020B0604020202020204" charset="0"/>
      <p:regular r:id="rId39"/>
    </p:embeddedFont>
    <p:embeddedFont>
      <p:font typeface="Playpen Sans"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013AF-911A-4166-B1C3-CFA2169459D4}" v="8" dt="2025-11-05T10:21:1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8740" autoAdjust="0"/>
  </p:normalViewPr>
  <p:slideViewPr>
    <p:cSldViewPr>
      <p:cViewPr varScale="1">
        <p:scale>
          <a:sx n="41" d="100"/>
          <a:sy n="41" d="100"/>
        </p:scale>
        <p:origin x="14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Isaac" userId="3ae7964d-d2b5-42a3-b882-d9fb709f2af0" providerId="ADAL" clId="{2FB189AD-3EAB-48A6-BBC1-D0C2C6A74715}"/>
    <pc:docChg chg="modSld">
      <pc:chgData name="Alyssa Isaac" userId="3ae7964d-d2b5-42a3-b882-d9fb709f2af0" providerId="ADAL" clId="{2FB189AD-3EAB-48A6-BBC1-D0C2C6A74715}" dt="2025-11-05T10:20:39.877" v="1" actId="20577"/>
      <pc:docMkLst>
        <pc:docMk/>
      </pc:docMkLst>
      <pc:sldChg chg="modNotesTx">
        <pc:chgData name="Alyssa Isaac" userId="3ae7964d-d2b5-42a3-b882-d9fb709f2af0" providerId="ADAL" clId="{2FB189AD-3EAB-48A6-BBC1-D0C2C6A74715}" dt="2025-11-05T10:20:39.877" v="1" actId="2057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Discuss emergency contraception. Ensure that the class is aware this is </a:t>
            </a:r>
            <a:r>
              <a:rPr lang="en-GB" b="1" i="0" dirty="0">
                <a:effectLst/>
              </a:rPr>
              <a:t>not</a:t>
            </a:r>
            <a:r>
              <a:rPr lang="en-GB" b="0" i="0" dirty="0">
                <a:effectLst/>
              </a:rPr>
              <a:t> the same thing as having an abortion, and that EC only prevents pregnancy if taken within a certain window after sex.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that students understand emergency contraception is NOT the same as a termination. They may have heard it being referred to as "the abortion pill" - this is incorrect and dangerous misinformation, and must be clarified.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Remind students of services available on island, like the MISH (formerly GUM) clinic.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contraception can be provided by GPs, MISH, and family planning clinic.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Ask the class who they think is responsible for contraception - make the point that </a:t>
            </a:r>
            <a:r>
              <a:rPr lang="en-GB" b="1" i="0" dirty="0">
                <a:effectLst/>
              </a:rPr>
              <a:t>it is everyone’s responsibility if they are sexually active</a:t>
            </a:r>
            <a:r>
              <a:rPr lang="en-GB" b="0" i="0" dirty="0">
                <a:effectLst/>
              </a:rPr>
              <a:t>. Show slide 20 and ensure understanding that having contraception is not the same thing as consenting to sex.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Reinforce the message that everyone who is sexually active is responsible for contraception.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 students understand that simply obtaining contraception does not equal consent.</a:t>
            </a:r>
          </a:p>
          <a:p>
            <a:endParaRPr lang="en-US"/>
          </a:p>
          <a:p>
            <a:r>
              <a:rPr lang="en-US"/>
              <a:t>A person may have condoms, or be taking the pill - but this does not mean they are looking to have sex.</a:t>
            </a:r>
          </a:p>
          <a:p>
            <a:endParaRPr lang="en-US"/>
          </a:p>
          <a:p>
            <a:r>
              <a:rPr lang="en-US"/>
              <a:t>Explicit consent should always be sought for EVERY SEXUAL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 Introduce the ‘do it now’ task and ask students to answer the questions individually.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i="0" dirty="0">
                <a:effectLst/>
              </a:rPr>
              <a:t>True/False quiz</a:t>
            </a:r>
            <a:r>
              <a:rPr lang="en-GB" b="0" i="0" dirty="0">
                <a:effectLst/>
              </a:rPr>
              <a:t>: share each slide and ask the class to decide whether the statement is true or false before showing the answer on the following slide.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time permits, this slide can be further developed into a collective, group reflection.</a:t>
            </a:r>
          </a:p>
          <a:p>
            <a:endParaRPr lang="en-US" dirty="0"/>
          </a:p>
          <a:p>
            <a:r>
              <a:rPr lang="en-US" dirty="0"/>
              <a:t>Please ask students to discuss what Attributes (e.g. honesty, integrity, courage, humility, generosity, self-worth, kindness, trustworthiness </a:t>
            </a:r>
            <a:r>
              <a:rPr lang="en-US" dirty="0" err="1"/>
              <a:t>etc</a:t>
            </a:r>
            <a:r>
              <a:rPr lang="en-US" dirty="0"/>
              <a:t>) they have used during this lesson.</a:t>
            </a:r>
          </a:p>
          <a:p>
            <a:endParaRPr lang="en-US" dirty="0"/>
          </a:p>
          <a:p>
            <a:r>
              <a:rPr lang="en-US" dirty="0"/>
              <a:t>What Skills (e.g. oracy, empathy, compassion, presentation, assertiveness, active listening, interpersonal skills, positive peer pressure, capacity to resist unwelcome pressure, distinguish between fact &amp; opinion , etc.</a:t>
            </a:r>
          </a:p>
          <a:p>
            <a:endParaRPr lang="en-US" dirty="0"/>
          </a:p>
          <a:p>
            <a:r>
              <a:rPr lang="en-US" dirty="0"/>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Ask the class if they are familiar with the term contraception and what they think it means. Explain that contraception refers to the methods used to prevent a pregnancy. Explain that contraception comes in many forms, which you will be talking about today.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0" i="0" dirty="0">
                <a:effectLst/>
              </a:rPr>
              <a:t>Share slide with the list of different contraceptive methods - how many of these have they heard of? How many did they write down in the ‘do it now’ task?</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i="0" dirty="0">
                <a:effectLst/>
              </a:rPr>
              <a:t>Matching activity: </a:t>
            </a:r>
            <a:r>
              <a:rPr lang="en-GB" b="0" i="0" dirty="0">
                <a:effectLst/>
              </a:rPr>
              <a:t>Either provide each student with a copy of the matching activity handout, or put slide 8 up on the board. Give the class a few minutes to work in pairs and try to match the contraceptive method to the correct definition. The answers are on the following slide.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i="0" dirty="0">
                <a:effectLst/>
              </a:rPr>
              <a:t>Presentations</a:t>
            </a:r>
            <a:r>
              <a:rPr lang="en-GB" b="0" i="0" dirty="0">
                <a:effectLst/>
              </a:rPr>
              <a:t>: Explain that each contraceptive method is different - they work to prevent pregnancy in different ways, and some are more effective than others. Tell the class that they will be splitting into groups, and each group will receive an information sheet on one type of contraception. Each group should read the information sheet and prepare to present their contraceptive method to the rest of the class, explaining how it works, the pros/cons, how effective it is, etc.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272993" y="2342431"/>
            <a:ext cx="15354191" cy="7196900"/>
          </a:xfrm>
          <a:prstGeom prst="rect">
            <a:avLst/>
          </a:prstGeom>
        </p:spPr>
        <p:txBody>
          <a:bodyPr lIns="0" tIns="0" rIns="0" bIns="0" rtlCol="0" anchor="t">
            <a:spAutoFit/>
          </a:bodyPr>
          <a:lstStyle/>
          <a:p>
            <a:pPr algn="just">
              <a:lnSpc>
                <a:spcPts val="4751"/>
              </a:lnSpc>
            </a:pPr>
            <a:r>
              <a:rPr lang="en-US" sz="3683" spc="-132">
                <a:solidFill>
                  <a:srgbClr val="000000"/>
                </a:solidFill>
                <a:latin typeface="Glacial Indifference"/>
                <a:ea typeface="Glacial Indifference"/>
                <a:cs typeface="Glacial Indifference"/>
                <a:sym typeface="Glacial Indifference"/>
              </a:rPr>
              <a:t>This lesson is about different types of contraception. The idea is for students to learn about a particular contraceptive method and then present facts about this method to the class, rather than a teacher needing to provide all of this information. </a:t>
            </a: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a:p>
            <a:pPr algn="just">
              <a:lnSpc>
                <a:spcPts val="4751"/>
              </a:lnSpc>
            </a:pPr>
            <a:r>
              <a:rPr lang="en-US" sz="3683" spc="-132">
                <a:solidFill>
                  <a:srgbClr val="000000"/>
                </a:solidFill>
                <a:latin typeface="Glacial Indifference"/>
                <a:ea typeface="Glacial Indifference"/>
                <a:cs typeface="Glacial Indifference"/>
                <a:sym typeface="Glacial Indifference"/>
              </a:rPr>
              <a:t>Ensure the class understands that just because they are learning about contraception, this </a:t>
            </a:r>
            <a:r>
              <a:rPr lang="en-US" sz="3683" b="1" u="sng" spc="-132">
                <a:solidFill>
                  <a:srgbClr val="000000"/>
                </a:solidFill>
                <a:latin typeface="Glacial Indifference Bold"/>
                <a:ea typeface="Glacial Indifference Bold"/>
                <a:cs typeface="Glacial Indifference Bold"/>
                <a:sym typeface="Glacial Indifference Bold"/>
              </a:rPr>
              <a:t>does not</a:t>
            </a:r>
            <a:r>
              <a:rPr lang="en-US" sz="3683" spc="-132">
                <a:solidFill>
                  <a:srgbClr val="000000"/>
                </a:solidFill>
                <a:latin typeface="Glacial Indifference"/>
                <a:ea typeface="Glacial Indifference"/>
                <a:cs typeface="Glacial Indifference"/>
                <a:sym typeface="Glacial Indifference"/>
              </a:rPr>
              <a:t> mean they should be having sex. Reinforce that the legal age of consent is 16 and that most people this age are not sexually active. However, it is important for them to have this information, should they choose to be sexually active in the future.</a:t>
            </a: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a:p>
            <a:pPr algn="just">
              <a:lnSpc>
                <a:spcPts val="4751"/>
              </a:lnSpc>
            </a:pPr>
            <a:endParaRPr lang="en-US" sz="3683" spc="-132">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407461" y="903767"/>
            <a:ext cx="6500159"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398765" y="1925453"/>
            <a:ext cx="15860535" cy="7811314"/>
          </a:xfrm>
          <a:custGeom>
            <a:avLst/>
            <a:gdLst/>
            <a:ahLst/>
            <a:cxnLst/>
            <a:rect l="l" t="t" r="r" b="b"/>
            <a:pathLst>
              <a:path w="15860535" h="7811314">
                <a:moveTo>
                  <a:pt x="0" y="0"/>
                </a:moveTo>
                <a:lnTo>
                  <a:pt x="15860535" y="0"/>
                </a:lnTo>
                <a:lnTo>
                  <a:pt x="15860535" y="7811314"/>
                </a:lnTo>
                <a:lnTo>
                  <a:pt x="0" y="7811314"/>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905816" y="633523"/>
            <a:ext cx="9799178"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matching activity - answers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0" y="773962"/>
            <a:ext cx="9799178"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activity: presentations</a:t>
            </a:r>
          </a:p>
        </p:txBody>
      </p:sp>
      <p:sp>
        <p:nvSpPr>
          <p:cNvPr id="6" name="TextBox 6"/>
          <p:cNvSpPr txBox="1"/>
          <p:nvPr/>
        </p:nvSpPr>
        <p:spPr>
          <a:xfrm>
            <a:off x="681151" y="2358775"/>
            <a:ext cx="16578149" cy="3521873"/>
          </a:xfrm>
          <a:prstGeom prst="rect">
            <a:avLst/>
          </a:prstGeom>
        </p:spPr>
        <p:txBody>
          <a:bodyPr lIns="0" tIns="0" rIns="0" bIns="0" rtlCol="0" anchor="t">
            <a:spAutoFit/>
          </a:bodyPr>
          <a:lstStyle/>
          <a:p>
            <a:pPr algn="just">
              <a:lnSpc>
                <a:spcPts val="7086"/>
              </a:lnSpc>
            </a:pPr>
            <a:r>
              <a:rPr lang="en-US" sz="3769" spc="-33">
                <a:solidFill>
                  <a:srgbClr val="000000"/>
                </a:solidFill>
                <a:latin typeface="Glacial Indifference"/>
                <a:ea typeface="Glacial Indifference"/>
                <a:cs typeface="Glacial Indifference"/>
                <a:sym typeface="Glacial Indifference"/>
              </a:rPr>
              <a:t>Not all contraceptive methods are created equal - they all prevent pregnancy in slightly different ways, some are more effective than others, and all come with pros and cons. Some have the added bonus of protecting against STIs, but most don’t. </a:t>
            </a:r>
          </a:p>
        </p:txBody>
      </p:sp>
      <p:sp>
        <p:nvSpPr>
          <p:cNvPr id="7" name="TextBox 7"/>
          <p:cNvSpPr txBox="1"/>
          <p:nvPr/>
        </p:nvSpPr>
        <p:spPr>
          <a:xfrm>
            <a:off x="681151" y="6507242"/>
            <a:ext cx="16251428" cy="2621937"/>
          </a:xfrm>
          <a:prstGeom prst="rect">
            <a:avLst/>
          </a:prstGeom>
        </p:spPr>
        <p:txBody>
          <a:bodyPr lIns="0" tIns="0" rIns="0" bIns="0" rtlCol="0" anchor="t">
            <a:spAutoFit/>
          </a:bodyPr>
          <a:lstStyle/>
          <a:p>
            <a:pPr algn="just">
              <a:lnSpc>
                <a:spcPts val="7086"/>
              </a:lnSpc>
            </a:pPr>
            <a:r>
              <a:rPr lang="en-US" sz="3769" spc="-33">
                <a:solidFill>
                  <a:srgbClr val="000000"/>
                </a:solidFill>
                <a:latin typeface="Glacial Indifference"/>
                <a:ea typeface="Glacial Indifference"/>
                <a:cs typeface="Glacial Indifference"/>
                <a:sym typeface="Glacial Indifference"/>
              </a:rPr>
              <a:t>In groups, read about the contraceptive method you have been given to study. You will be asked to give brief presentations to the rest of the class about how your method works, how effective it is, pros and cons of use, etc.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1830700">
            <a:off x="14451651" y="5888782"/>
            <a:ext cx="2358883" cy="3685755"/>
          </a:xfrm>
          <a:custGeom>
            <a:avLst/>
            <a:gdLst/>
            <a:ahLst/>
            <a:cxnLst/>
            <a:rect l="l" t="t" r="r" b="b"/>
            <a:pathLst>
              <a:path w="2358883" h="3685755">
                <a:moveTo>
                  <a:pt x="0" y="0"/>
                </a:moveTo>
                <a:lnTo>
                  <a:pt x="2358883" y="0"/>
                </a:lnTo>
                <a:lnTo>
                  <a:pt x="2358883" y="3685754"/>
                </a:lnTo>
                <a:lnTo>
                  <a:pt x="0" y="36857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2197112" y="6917417"/>
            <a:ext cx="3488038" cy="2559348"/>
          </a:xfrm>
          <a:custGeom>
            <a:avLst/>
            <a:gdLst/>
            <a:ahLst/>
            <a:cxnLst/>
            <a:rect l="l" t="t" r="r" b="b"/>
            <a:pathLst>
              <a:path w="3488038" h="2559348">
                <a:moveTo>
                  <a:pt x="0" y="0"/>
                </a:moveTo>
                <a:lnTo>
                  <a:pt x="3488038" y="0"/>
                </a:lnTo>
                <a:lnTo>
                  <a:pt x="3488038" y="2559348"/>
                </a:lnTo>
                <a:lnTo>
                  <a:pt x="0" y="2559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2317370" y="2123787"/>
            <a:ext cx="13122361" cy="4421810"/>
          </a:xfrm>
          <a:prstGeom prst="rect">
            <a:avLst/>
          </a:prstGeom>
        </p:spPr>
        <p:txBody>
          <a:bodyPr lIns="0" tIns="0" rIns="0" bIns="0" rtlCol="0" anchor="t">
            <a:spAutoFit/>
          </a:bodyPr>
          <a:lstStyle/>
          <a:p>
            <a:pPr algn="just">
              <a:lnSpc>
                <a:spcPts val="7086"/>
              </a:lnSpc>
            </a:pPr>
            <a:r>
              <a:rPr lang="en-US" sz="3769" spc="-33">
                <a:solidFill>
                  <a:srgbClr val="000000"/>
                </a:solidFill>
                <a:latin typeface="Glacial Indifference"/>
                <a:ea typeface="Glacial Indifference"/>
                <a:cs typeface="Glacial Indifference"/>
                <a:sym typeface="Glacial Indifference"/>
              </a:rPr>
              <a:t>Why might people in opposite sex couples need to think about when choosing a method?</a:t>
            </a:r>
          </a:p>
          <a:p>
            <a:pPr algn="just">
              <a:lnSpc>
                <a:spcPts val="7086"/>
              </a:lnSpc>
            </a:pPr>
            <a:endParaRPr lang="en-US" sz="3769" spc="-33">
              <a:solidFill>
                <a:srgbClr val="000000"/>
              </a:solidFill>
              <a:latin typeface="Glacial Indifference"/>
              <a:ea typeface="Glacial Indifference"/>
              <a:cs typeface="Glacial Indifference"/>
              <a:sym typeface="Glacial Indifference"/>
            </a:endParaRPr>
          </a:p>
          <a:p>
            <a:pPr algn="just">
              <a:lnSpc>
                <a:spcPts val="7086"/>
              </a:lnSpc>
            </a:pPr>
            <a:r>
              <a:rPr lang="en-US" sz="3769" spc="-33">
                <a:solidFill>
                  <a:srgbClr val="000000"/>
                </a:solidFill>
                <a:latin typeface="Glacial Indifference"/>
                <a:ea typeface="Glacial Indifference"/>
                <a:cs typeface="Glacial Indifference"/>
                <a:sym typeface="Glacial Indifference"/>
              </a:rPr>
              <a:t>Why might people in same sex couples need to think about when choosing a method?</a:t>
            </a:r>
          </a:p>
        </p:txBody>
      </p:sp>
      <p:sp>
        <p:nvSpPr>
          <p:cNvPr id="8" name="TextBox 8"/>
          <p:cNvSpPr txBox="1"/>
          <p:nvPr/>
        </p:nvSpPr>
        <p:spPr>
          <a:xfrm>
            <a:off x="1028700" y="895350"/>
            <a:ext cx="3955872"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let’s chat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06879" y="824023"/>
            <a:ext cx="10951309"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a:t>
            </a:r>
          </a:p>
        </p:txBody>
      </p:sp>
      <p:sp>
        <p:nvSpPr>
          <p:cNvPr id="6" name="TextBox 6"/>
          <p:cNvSpPr txBox="1"/>
          <p:nvPr/>
        </p:nvSpPr>
        <p:spPr>
          <a:xfrm>
            <a:off x="1028700" y="3234124"/>
            <a:ext cx="15956747" cy="6024176"/>
          </a:xfrm>
          <a:prstGeom prst="rect">
            <a:avLst/>
          </a:prstGeom>
        </p:spPr>
        <p:txBody>
          <a:bodyPr lIns="0" tIns="0" rIns="0" bIns="0" rtlCol="0" anchor="t">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People sometimes need to use </a:t>
            </a:r>
            <a:r>
              <a:rPr lang="en-US" sz="4236" b="1" spc="-152">
                <a:solidFill>
                  <a:srgbClr val="000000"/>
                </a:solidFill>
                <a:latin typeface="Glacial Indifference Bold"/>
                <a:ea typeface="Glacial Indifference Bold"/>
                <a:cs typeface="Glacial Indifference Bold"/>
                <a:sym typeface="Glacial Indifference Bold"/>
              </a:rPr>
              <a:t>emergency contraception</a:t>
            </a:r>
            <a:r>
              <a:rPr lang="en-US" sz="4236" spc="-152">
                <a:solidFill>
                  <a:srgbClr val="000000"/>
                </a:solidFill>
                <a:latin typeface="Glacial Indifference"/>
                <a:ea typeface="Glacial Indifference"/>
                <a:cs typeface="Glacial Indifference"/>
                <a:sym typeface="Glacial Indifference"/>
              </a:rPr>
              <a:t> if they’ve had unprotected sex, or if their contraception method has failed (for example if the condom breaks).</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r>
              <a:rPr lang="en-US" sz="4236" spc="-152">
                <a:solidFill>
                  <a:srgbClr val="000000"/>
                </a:solidFill>
                <a:latin typeface="Glacial Indifference"/>
                <a:ea typeface="Glacial Indifference"/>
                <a:cs typeface="Glacial Indifference"/>
                <a:sym typeface="Glacial Indifference"/>
              </a:rPr>
              <a:t>There are two types of emergency contraception: a pill, and ‘the coil.’ </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770201" y="1104900"/>
            <a:ext cx="11723721"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id="6" name="TextBox 6"/>
          <p:cNvSpPr txBox="1"/>
          <p:nvPr/>
        </p:nvSpPr>
        <p:spPr>
          <a:xfrm>
            <a:off x="1028700" y="3041021"/>
            <a:ext cx="15956747" cy="5155793"/>
          </a:xfrm>
          <a:prstGeom prst="rect">
            <a:avLst/>
          </a:prstGeom>
        </p:spPr>
        <p:txBody>
          <a:bodyPr lIns="0" tIns="0" rIns="0" bIns="0" rtlCol="0" anchor="t">
            <a:spAutoFit/>
          </a:bodyPr>
          <a:lstStyle/>
          <a:p>
            <a:pPr algn="just">
              <a:lnSpc>
                <a:spcPts val="6862"/>
              </a:lnSpc>
            </a:pPr>
            <a:r>
              <a:rPr lang="en-US" sz="4236" spc="-152">
                <a:solidFill>
                  <a:srgbClr val="000000"/>
                </a:solidFill>
                <a:latin typeface="Glacial Indifference"/>
                <a:ea typeface="Glacial Indifference"/>
                <a:cs typeface="Glacial Indifference"/>
                <a:sym typeface="Glacial Indifference"/>
              </a:rPr>
              <a:t>The EC pill typically needs to be taken within 3 days (72 hours) of having sex, but some may work up to five days. The EC pill works by preventing a pregnancy from occurring by preventing or delaying ovulation.</a:t>
            </a:r>
          </a:p>
          <a:p>
            <a:pPr algn="just">
              <a:lnSpc>
                <a:spcPts val="6862"/>
              </a:lnSpc>
            </a:pPr>
            <a:endParaRPr lang="en-US" sz="4236" spc="-152">
              <a:solidFill>
                <a:srgbClr val="000000"/>
              </a:solidFill>
              <a:latin typeface="Glacial Indifference"/>
              <a:ea typeface="Glacial Indifference"/>
              <a:cs typeface="Glacial Indifference"/>
              <a:sym typeface="Glacial Indifference"/>
            </a:endParaRPr>
          </a:p>
          <a:p>
            <a:pPr algn="just">
              <a:lnSpc>
                <a:spcPts val="6862"/>
              </a:lnSpc>
            </a:pPr>
            <a:r>
              <a:rPr lang="en-US" sz="4236" spc="-152">
                <a:solidFill>
                  <a:srgbClr val="000000"/>
                </a:solidFill>
                <a:latin typeface="Glacial Indifference"/>
                <a:ea typeface="Glacial Indifference"/>
                <a:cs typeface="Glacial Indifference"/>
                <a:sym typeface="Glacial Indifference"/>
              </a:rPr>
              <a:t>The coil is another method - it is a small copper and plastic device which is put into the uterus. This must be fitted by a doctor or nurse.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40421" y="1104900"/>
            <a:ext cx="11723721"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EMERGENCY CONTRACEPTION (EC)</a:t>
            </a:r>
          </a:p>
        </p:txBody>
      </p:sp>
      <p:sp>
        <p:nvSpPr>
          <p:cNvPr id="6" name="TextBox 6"/>
          <p:cNvSpPr txBox="1"/>
          <p:nvPr/>
        </p:nvSpPr>
        <p:spPr>
          <a:xfrm>
            <a:off x="840421" y="3111540"/>
            <a:ext cx="16037497" cy="3863896"/>
          </a:xfrm>
          <a:prstGeom prst="rect">
            <a:avLst/>
          </a:prstGeom>
        </p:spPr>
        <p:txBody>
          <a:bodyPr lIns="0" tIns="0" rIns="0" bIns="0" rtlCol="0" anchor="t">
            <a:spAutoFit/>
          </a:bodyPr>
          <a:lstStyle/>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The sooner emergency contraception is taken, the better a chance it has of working.</a:t>
            </a:r>
          </a:p>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Emergency contraception only works to </a:t>
            </a:r>
            <a:r>
              <a:rPr lang="en-US" sz="4788" b="1" spc="-172">
                <a:solidFill>
                  <a:srgbClr val="000000"/>
                </a:solidFill>
                <a:latin typeface="Glacial Indifference Bold"/>
                <a:ea typeface="Glacial Indifference Bold"/>
                <a:cs typeface="Glacial Indifference Bold"/>
                <a:sym typeface="Glacial Indifference Bold"/>
              </a:rPr>
              <a:t>prevent pregnancy</a:t>
            </a:r>
            <a:r>
              <a:rPr lang="en-US" sz="4788" spc="-172">
                <a:solidFill>
                  <a:srgbClr val="000000"/>
                </a:solidFill>
                <a:latin typeface="Glacial Indifference"/>
                <a:ea typeface="Glacial Indifference"/>
                <a:cs typeface="Glacial Indifference"/>
                <a:sym typeface="Glacial Indifference"/>
              </a:rPr>
              <a:t>. </a:t>
            </a:r>
          </a:p>
          <a:p>
            <a:pPr marL="1033878" lvl="1" indent="-516939" algn="just">
              <a:lnSpc>
                <a:spcPts val="7757"/>
              </a:lnSpc>
              <a:buFont typeface="Arial"/>
              <a:buChar char="•"/>
            </a:pPr>
            <a:r>
              <a:rPr lang="en-US" sz="4788" spc="-172">
                <a:solidFill>
                  <a:srgbClr val="000000"/>
                </a:solidFill>
                <a:latin typeface="Glacial Indifference"/>
                <a:ea typeface="Glacial Indifference"/>
                <a:cs typeface="Glacial Indifference"/>
                <a:sym typeface="Glacial Indifference"/>
              </a:rPr>
              <a:t>It </a:t>
            </a:r>
            <a:r>
              <a:rPr lang="en-US" sz="4788" b="1" u="sng" spc="-172">
                <a:solidFill>
                  <a:srgbClr val="000000"/>
                </a:solidFill>
                <a:latin typeface="Glacial Indifference Bold"/>
                <a:ea typeface="Glacial Indifference Bold"/>
                <a:cs typeface="Glacial Indifference Bold"/>
                <a:sym typeface="Glacial Indifference Bold"/>
              </a:rPr>
              <a:t>DOES NOT </a:t>
            </a:r>
            <a:r>
              <a:rPr lang="en-US" sz="4788" spc="-172">
                <a:solidFill>
                  <a:srgbClr val="000000"/>
                </a:solidFill>
                <a:latin typeface="Glacial Indifference"/>
                <a:ea typeface="Glacial Indifference"/>
                <a:cs typeface="Glacial Indifference"/>
                <a:sym typeface="Glacial Indifference"/>
              </a:rPr>
              <a:t>terminate an existing pregnancy.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86693" y="2554296"/>
            <a:ext cx="15477659" cy="7358019"/>
          </a:xfrm>
          <a:prstGeom prst="rect">
            <a:avLst/>
          </a:prstGeom>
        </p:spPr>
        <p:txBody>
          <a:bodyPr lIns="0" tIns="0" rIns="0" bIns="0" rtlCol="0" anchor="t">
            <a:spAutoFit/>
          </a:bodyPr>
          <a:lstStyle/>
          <a:p>
            <a:pPr algn="just">
              <a:lnSpc>
                <a:spcPts val="5320"/>
              </a:lnSpc>
            </a:pPr>
            <a:r>
              <a:rPr lang="en-US" sz="3800" spc="-190">
                <a:solidFill>
                  <a:srgbClr val="000000"/>
                </a:solidFill>
                <a:latin typeface="Glacial Indifference"/>
                <a:ea typeface="Glacial Indifference"/>
                <a:cs typeface="Glacial Indifference"/>
                <a:sym typeface="Glacial Indifference"/>
              </a:rPr>
              <a:t>On the Isle of Man, the </a:t>
            </a:r>
            <a:r>
              <a:rPr lang="en-US" sz="3800" b="1" spc="-190">
                <a:solidFill>
                  <a:srgbClr val="000000"/>
                </a:solidFill>
                <a:latin typeface="Glacial Indifference Bold"/>
                <a:ea typeface="Glacial Indifference Bold"/>
                <a:cs typeface="Glacial Indifference Bold"/>
                <a:sym typeface="Glacial Indifference Bold"/>
              </a:rPr>
              <a:t>MISH </a:t>
            </a:r>
            <a:r>
              <a:rPr lang="en-US" sz="3800" spc="-190">
                <a:solidFill>
                  <a:srgbClr val="000000"/>
                </a:solidFill>
                <a:latin typeface="Glacial Indifference"/>
                <a:ea typeface="Glacial Indifference"/>
                <a:cs typeface="Glacial Indifference"/>
                <a:sym typeface="Glacial Indifference"/>
              </a:rPr>
              <a:t>(Manx Integrated Sexual Health Centre) provide sexual health services, including:</a:t>
            </a: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Emergency contraception</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Pregnancy testing</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STI tests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Condoms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Cervical screening/smear tests</a:t>
            </a:r>
          </a:p>
          <a:p>
            <a:pPr marL="820526" lvl="1" indent="-410263" algn="just">
              <a:lnSpc>
                <a:spcPts val="5320"/>
              </a:lnSpc>
              <a:buFont typeface="Arial"/>
              <a:buChar char="•"/>
            </a:pPr>
            <a:r>
              <a:rPr lang="en-US" sz="3800" spc="-190">
                <a:solidFill>
                  <a:srgbClr val="000000"/>
                </a:solidFill>
                <a:latin typeface="Glacial Indifference"/>
                <a:ea typeface="Glacial Indifference"/>
                <a:cs typeface="Glacial Indifference"/>
                <a:sym typeface="Glacial Indifference"/>
              </a:rPr>
              <a:t>One to one sexual health education </a:t>
            </a: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a:p>
            <a:pPr algn="just">
              <a:lnSpc>
                <a:spcPts val="5320"/>
              </a:lnSpc>
            </a:pPr>
            <a:endParaRPr lang="en-US" sz="3800" spc="-190">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918067" y="4076696"/>
            <a:ext cx="5921834" cy="5181604"/>
          </a:xfrm>
          <a:custGeom>
            <a:avLst/>
            <a:gdLst/>
            <a:ahLst/>
            <a:cxnLst/>
            <a:rect l="l" t="t" r="r" b="b"/>
            <a:pathLst>
              <a:path w="5921834" h="5181604">
                <a:moveTo>
                  <a:pt x="0" y="0"/>
                </a:moveTo>
                <a:lnTo>
                  <a:pt x="5921833" y="0"/>
                </a:lnTo>
                <a:lnTo>
                  <a:pt x="5921833" y="5181604"/>
                </a:lnTo>
                <a:lnTo>
                  <a:pt x="0" y="51816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43796" y="2772964"/>
            <a:ext cx="15696104" cy="8464934"/>
          </a:xfrm>
          <a:prstGeom prst="rect">
            <a:avLst/>
          </a:prstGeom>
        </p:spPr>
        <p:txBody>
          <a:bodyPr lIns="0" tIns="0" rIns="0" bIns="0" rtlCol="0" anchor="t">
            <a:spAutoFit/>
          </a:bodyPr>
          <a:lstStyle/>
          <a:p>
            <a:pPr algn="just">
              <a:lnSpc>
                <a:spcPts val="5395"/>
              </a:lnSpc>
            </a:pPr>
            <a:r>
              <a:rPr lang="en-US" sz="3854" b="1" spc="-192">
                <a:solidFill>
                  <a:srgbClr val="000000"/>
                </a:solidFill>
                <a:latin typeface="Glacial Indifference Bold"/>
                <a:ea typeface="Glacial Indifference Bold"/>
                <a:cs typeface="Glacial Indifference Bold"/>
                <a:sym typeface="Glacial Indifference Bold"/>
              </a:rPr>
              <a:t>Manx Integrated Sexual Health Centre</a:t>
            </a:r>
          </a:p>
          <a:p>
            <a:pPr algn="just">
              <a:lnSpc>
                <a:spcPts val="5395"/>
              </a:lnSpc>
            </a:pPr>
            <a:endParaRPr lang="en-US" sz="3854" b="1" spc="-192">
              <a:solidFill>
                <a:srgbClr val="000000"/>
              </a:solidFill>
              <a:latin typeface="Glacial Indifference Bold"/>
              <a:ea typeface="Glacial Indifference Bold"/>
              <a:cs typeface="Glacial Indifference Bold"/>
              <a:sym typeface="Glacial Indifference Bold"/>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self-refer, so you don’t need a GP to do it for you.</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To make an appointment, call </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6665"/>
              </a:lnSpc>
            </a:pPr>
            <a:r>
              <a:rPr lang="en-US" sz="4760" spc="-238">
                <a:solidFill>
                  <a:srgbClr val="000000"/>
                </a:solidFill>
                <a:latin typeface="Glacial Indifference"/>
                <a:ea typeface="Glacial Indifference"/>
                <a:cs typeface="Glacial Indifference"/>
                <a:sym typeface="Glacial Indifference"/>
              </a:rPr>
              <a:t>+44 1624 650710 </a:t>
            </a:r>
          </a:p>
          <a:p>
            <a:pPr algn="just">
              <a:lnSpc>
                <a:spcPts val="6665"/>
              </a:lnSpc>
            </a:pPr>
            <a:r>
              <a:rPr lang="en-US" sz="4760" spc="-238">
                <a:solidFill>
                  <a:srgbClr val="000000"/>
                </a:solidFill>
                <a:latin typeface="Glacial Indifference"/>
                <a:ea typeface="Glacial Indifference"/>
                <a:cs typeface="Glacial Indifference"/>
                <a:sym typeface="Glacial Indifference"/>
              </a:rPr>
              <a:t>or +44 1624 650577 </a:t>
            </a: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a:p>
            <a:pPr algn="just">
              <a:lnSpc>
                <a:spcPts val="5395"/>
              </a:lnSpc>
            </a:pPr>
            <a:endParaRPr lang="en-US" sz="4760" spc="-238">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0918067" y="4206961"/>
            <a:ext cx="5921834" cy="5181604"/>
          </a:xfrm>
          <a:custGeom>
            <a:avLst/>
            <a:gdLst/>
            <a:ahLst/>
            <a:cxnLst/>
            <a:rect l="l" t="t" r="r" b="b"/>
            <a:pathLst>
              <a:path w="5921834" h="5181604">
                <a:moveTo>
                  <a:pt x="0" y="0"/>
                </a:moveTo>
                <a:lnTo>
                  <a:pt x="5921833" y="0"/>
                </a:lnTo>
                <a:lnTo>
                  <a:pt x="5921833"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725781"/>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43796" y="2772964"/>
            <a:ext cx="9095495" cy="6064780"/>
          </a:xfrm>
          <a:prstGeom prst="rect">
            <a:avLst/>
          </a:prstGeom>
        </p:spPr>
        <p:txBody>
          <a:bodyPr lIns="0" tIns="0" rIns="0" bIns="0" rtlCol="0" anchor="t">
            <a:spAutoFit/>
          </a:bodyPr>
          <a:lstStyle/>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emergency contraception for free.</a:t>
            </a:r>
          </a:p>
          <a:p>
            <a:pPr algn="just">
              <a:lnSpc>
                <a:spcPts val="5395"/>
              </a:lnSpc>
            </a:pPr>
            <a:r>
              <a:rPr lang="en-US" sz="3854" spc="-192">
                <a:solidFill>
                  <a:srgbClr val="000000"/>
                </a:solidFill>
                <a:latin typeface="Glacial Indifference"/>
                <a:ea typeface="Glacial Indifference"/>
                <a:cs typeface="Glacial Indifference"/>
                <a:sym typeface="Glacial Indifference"/>
              </a:rPr>
              <a:t> ​</a:t>
            </a: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emergency contraceptive pill from the MISH, your GP, the Family Planning Clinic or a local pharmacy.​</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a:p>
            <a:pPr algn="just">
              <a:lnSpc>
                <a:spcPts val="5395"/>
              </a:lnSpc>
            </a:pPr>
            <a:r>
              <a:rPr lang="en-US" sz="3854" spc="-192">
                <a:solidFill>
                  <a:srgbClr val="000000"/>
                </a:solidFill>
                <a:latin typeface="Glacial Indifference"/>
                <a:ea typeface="Glacial Indifference"/>
                <a:cs typeface="Glacial Indifference"/>
                <a:sym typeface="Glacial Indifference"/>
              </a:rPr>
              <a:t>You can get the IUD/coil fitted at your GPs or the Family Planning Clinic.​</a:t>
            </a:r>
          </a:p>
          <a:p>
            <a:pPr algn="just">
              <a:lnSpc>
                <a:spcPts val="5395"/>
              </a:lnSpc>
            </a:pPr>
            <a:endParaRPr lang="en-US" sz="3854" spc="-192">
              <a:solidFill>
                <a:srgbClr val="000000"/>
              </a:solidFill>
              <a:latin typeface="Glacial Indifference"/>
              <a:ea typeface="Glacial Indifference"/>
              <a:cs typeface="Glacial Indifference"/>
              <a:sym typeface="Glacial Indifference"/>
            </a:endParaRPr>
          </a:p>
        </p:txBody>
      </p:sp>
      <p:sp>
        <p:nvSpPr>
          <p:cNvPr id="6" name="Freeform 6"/>
          <p:cNvSpPr/>
          <p:nvPr/>
        </p:nvSpPr>
        <p:spPr>
          <a:xfrm>
            <a:off x="11337466" y="3487214"/>
            <a:ext cx="5921834" cy="5181604"/>
          </a:xfrm>
          <a:custGeom>
            <a:avLst/>
            <a:gdLst/>
            <a:ahLst/>
            <a:cxnLst/>
            <a:rect l="l" t="t" r="r" b="b"/>
            <a:pathLst>
              <a:path w="5921834" h="5181604">
                <a:moveTo>
                  <a:pt x="0" y="0"/>
                </a:moveTo>
                <a:lnTo>
                  <a:pt x="5921834" y="0"/>
                </a:lnTo>
                <a:lnTo>
                  <a:pt x="5921834" y="5181605"/>
                </a:lnTo>
                <a:lnTo>
                  <a:pt x="0" y="51816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186693" y="1104900"/>
            <a:ext cx="16652793" cy="906704"/>
          </a:xfrm>
          <a:prstGeom prst="rect">
            <a:avLst/>
          </a:prstGeom>
        </p:spPr>
        <p:txBody>
          <a:bodyPr lIns="0" tIns="0" rIns="0" bIns="0" rtlCol="0" anchor="t">
            <a:spAutoFit/>
          </a:bodyPr>
          <a:lstStyle/>
          <a:p>
            <a:pPr algn="just">
              <a:lnSpc>
                <a:spcPts val="6825"/>
              </a:lnSpc>
            </a:pPr>
            <a:r>
              <a:rPr lang="en-US" sz="6500">
                <a:solidFill>
                  <a:srgbClr val="000000"/>
                </a:solidFill>
                <a:latin typeface="Bobby Jones Soft"/>
                <a:ea typeface="Bobby Jones Soft"/>
                <a:cs typeface="Bobby Jones Soft"/>
                <a:sym typeface="Bobby Jones Soft"/>
              </a:rPr>
              <a:t>SEXUAL HEALTH SERVICES ON ISLAND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1356664" y="3038575"/>
            <a:ext cx="4660009" cy="6505089"/>
          </a:xfrm>
          <a:custGeom>
            <a:avLst/>
            <a:gdLst/>
            <a:ahLst/>
            <a:cxnLst/>
            <a:rect l="l" t="t" r="r" b="b"/>
            <a:pathLst>
              <a:path w="4660009" h="6505089">
                <a:moveTo>
                  <a:pt x="0" y="0"/>
                </a:moveTo>
                <a:lnTo>
                  <a:pt x="4660009" y="0"/>
                </a:lnTo>
                <a:lnTo>
                  <a:pt x="4660009" y="6505089"/>
                </a:lnTo>
                <a:lnTo>
                  <a:pt x="0" y="65050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840421" y="1104900"/>
            <a:ext cx="4596467" cy="971543"/>
          </a:xfrm>
          <a:prstGeom prst="rect">
            <a:avLst/>
          </a:prstGeom>
        </p:spPr>
        <p:txBody>
          <a:bodyPr lIns="0" tIns="0" rIns="0" bIns="0" rtlCol="0" anchor="t">
            <a:spAutoFit/>
          </a:bodyPr>
          <a:lstStyle/>
          <a:p>
            <a:pPr algn="ctr">
              <a:lnSpc>
                <a:spcPts val="7221"/>
              </a:lnSpc>
            </a:pPr>
            <a:r>
              <a:rPr lang="en-US" sz="6877">
                <a:solidFill>
                  <a:srgbClr val="000000"/>
                </a:solidFill>
                <a:latin typeface="Bobby Jones Soft"/>
                <a:ea typeface="Bobby Jones Soft"/>
                <a:cs typeface="Bobby Jones Soft"/>
                <a:sym typeface="Bobby Jones Soft"/>
              </a:rPr>
              <a:t>LET’S CHAT</a:t>
            </a:r>
          </a:p>
        </p:txBody>
      </p:sp>
      <p:sp>
        <p:nvSpPr>
          <p:cNvPr id="7" name="TextBox 7"/>
          <p:cNvSpPr txBox="1"/>
          <p:nvPr/>
        </p:nvSpPr>
        <p:spPr>
          <a:xfrm>
            <a:off x="1560168" y="3102569"/>
            <a:ext cx="8215986" cy="3009143"/>
          </a:xfrm>
          <a:prstGeom prst="rect">
            <a:avLst/>
          </a:prstGeom>
        </p:spPr>
        <p:txBody>
          <a:bodyPr lIns="0" tIns="0" rIns="0" bIns="0" rtlCol="0" anchor="t">
            <a:spAutoFit/>
          </a:bodyPr>
          <a:lstStyle/>
          <a:p>
            <a:pPr algn="just">
              <a:lnSpc>
                <a:spcPts val="12266"/>
              </a:lnSpc>
            </a:pPr>
            <a:r>
              <a:rPr lang="en-US" sz="7572" spc="-272">
                <a:solidFill>
                  <a:srgbClr val="000000"/>
                </a:solidFill>
                <a:latin typeface="Glacial Indifference"/>
                <a:ea typeface="Glacial Indifference"/>
                <a:cs typeface="Glacial Indifference"/>
                <a:sym typeface="Glacial Indifference"/>
              </a:rPr>
              <a:t>Who is responsible for contraception?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2513804470"/>
              </p:ext>
            </p:extLst>
          </p:nvPr>
        </p:nvGraphicFramePr>
        <p:xfrm>
          <a:off x="1028700" y="1252669"/>
          <a:ext cx="16361668" cy="8320741"/>
        </p:xfrm>
        <a:graphic>
          <a:graphicData uri="http://schemas.openxmlformats.org/drawingml/2006/table">
            <a:tbl>
              <a:tblPr/>
              <a:tblGrid>
                <a:gridCol w="3236288">
                  <a:extLst>
                    <a:ext uri="{9D8B030D-6E8A-4147-A177-3AD203B41FA5}">
                      <a16:colId xmlns:a16="http://schemas.microsoft.com/office/drawing/2014/main" val="20000"/>
                    </a:ext>
                  </a:extLst>
                </a:gridCol>
                <a:gridCol w="11283661">
                  <a:extLst>
                    <a:ext uri="{9D8B030D-6E8A-4147-A177-3AD203B41FA5}">
                      <a16:colId xmlns:a16="http://schemas.microsoft.com/office/drawing/2014/main" val="20001"/>
                    </a:ext>
                  </a:extLst>
                </a:gridCol>
                <a:gridCol w="1841719">
                  <a:extLst>
                    <a:ext uri="{9D8B030D-6E8A-4147-A177-3AD203B41FA5}">
                      <a16:colId xmlns:a16="http://schemas.microsoft.com/office/drawing/2014/main" val="20002"/>
                    </a:ext>
                  </a:extLst>
                </a:gridCol>
              </a:tblGrid>
              <a:tr h="822918">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Activity</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Description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b="1">
                          <a:solidFill>
                            <a:srgbClr val="000000"/>
                          </a:solidFill>
                          <a:latin typeface="Glacial Indifference" panose="020B0604020202020204" charset="0"/>
                          <a:ea typeface="Canva Sans Bold"/>
                          <a:cs typeface="Canva Sans Bold"/>
                          <a:sym typeface="Canva Sans Bold"/>
                        </a:rPr>
                        <a:t>Timing</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7399">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Introduction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5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0845">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Terminology and discussion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a:solidFill>
                            <a:srgbClr val="000000"/>
                          </a:solidFill>
                          <a:latin typeface="Glacial Indifference" panose="020B0604020202020204" charset="0"/>
                          <a:ea typeface="Canva Sans"/>
                          <a:cs typeface="Canva Sans"/>
                          <a:sym typeface="Canva Sans"/>
                        </a:rPr>
                        <a:t>Share the definition of contraception and the various kinds listed. On slide 9, ask students to match the type of contraception to its definition. After a few minutes, share answers on slide 10.</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10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06616">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Presentations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1800" dirty="0">
                          <a:solidFill>
                            <a:srgbClr val="000000"/>
                          </a:solidFill>
                          <a:latin typeface="Glacial Indifference" panose="020B0604020202020204" charset="0"/>
                          <a:ea typeface="Canva Sans"/>
                          <a:cs typeface="Canva Sans"/>
                          <a:sym typeface="Canva Sans"/>
                        </a:rPr>
                        <a:t>Split the class into groups and provide each with information on a particular type of contraception. They should </a:t>
                      </a:r>
                      <a:r>
                        <a:rPr lang="en-US" sz="1800" dirty="0" err="1">
                          <a:solidFill>
                            <a:srgbClr val="000000"/>
                          </a:solidFill>
                          <a:latin typeface="Glacial Indifference" panose="020B0604020202020204" charset="0"/>
                          <a:ea typeface="Canva Sans"/>
                          <a:cs typeface="Canva Sans"/>
                          <a:sym typeface="Canva Sans"/>
                        </a:rPr>
                        <a:t>familiarise</a:t>
                      </a:r>
                      <a:r>
                        <a:rPr lang="en-US" sz="1800" dirty="0">
                          <a:solidFill>
                            <a:srgbClr val="000000"/>
                          </a:solidFill>
                          <a:latin typeface="Glacial Indifference" panose="020B0604020202020204" charset="0"/>
                          <a:ea typeface="Canva Sans"/>
                          <a:cs typeface="Canva Sans"/>
                          <a:sym typeface="Canva Sans"/>
                        </a:rPr>
                        <a:t> themselves with this method and then present information back to the class.</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20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6616">
                <a:tc>
                  <a:txBody>
                    <a:bodyPr/>
                    <a:lstStyle/>
                    <a:p>
                      <a:pPr algn="ctr">
                        <a:lnSpc>
                          <a:spcPts val="2520"/>
                        </a:lnSpc>
                        <a:defRPr/>
                      </a:pPr>
                      <a:r>
                        <a:rPr lang="en-US" sz="1800" dirty="0">
                          <a:solidFill>
                            <a:srgbClr val="000000"/>
                          </a:solidFill>
                          <a:latin typeface="Glacial Indifference" panose="020B0604020202020204" charset="0"/>
                          <a:ea typeface="Canva Sans"/>
                          <a:cs typeface="Canva Sans"/>
                          <a:sym typeface="Canva Sans"/>
                        </a:rPr>
                        <a:t>EC &amp; discussion</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Share slides on emergency contraception and accessing sexual health services on the island. Remind students about consent, and that having access to contraception does NOT mean they should be having sex.</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5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5502">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True/False</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Read each statement and ask the class to raise their hands or move around the room depending on whether they think the statement is true or false.</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a:solidFill>
                            <a:srgbClr val="000000"/>
                          </a:solidFill>
                          <a:latin typeface="Glacial Indifference" panose="020B0604020202020204" charset="0"/>
                          <a:ea typeface="Canva Sans"/>
                          <a:cs typeface="Canva Sans"/>
                          <a:sym typeface="Canva Sans"/>
                        </a:rPr>
                        <a:t>5 minutes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0845">
                <a:tc>
                  <a:txBody>
                    <a:bodyPr/>
                    <a:lstStyle/>
                    <a:p>
                      <a:pPr algn="ctr">
                        <a:lnSpc>
                          <a:spcPts val="2520"/>
                        </a:lnSpc>
                        <a:defRPr/>
                      </a:pPr>
                      <a:r>
                        <a:rPr lang="en-US" sz="1800">
                          <a:solidFill>
                            <a:srgbClr val="000000"/>
                          </a:solidFill>
                          <a:latin typeface="Glacial Indifference" panose="020B0604020202020204" charset="0"/>
                          <a:ea typeface="Canva Sans"/>
                          <a:cs typeface="Canva Sans"/>
                          <a:sym typeface="Canva Sans"/>
                        </a:rPr>
                        <a:t>Ending/Reflections</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1799">
                          <a:solidFill>
                            <a:srgbClr val="000000"/>
                          </a:solidFill>
                          <a:latin typeface="Glacial Indifference" panose="020B0604020202020204" charset="0"/>
                          <a:ea typeface="Canva Sans"/>
                          <a:cs typeface="Canva Sans"/>
                          <a:sym typeface="Canva Sans"/>
                        </a:rPr>
                        <a:t>Use prompts to assess how much students have learned and what they will take away from the lesson.</a:t>
                      </a:r>
                      <a:endParaRPr lang="en-US" sz="11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1799" dirty="0">
                          <a:solidFill>
                            <a:srgbClr val="000000"/>
                          </a:solidFill>
                          <a:latin typeface="Glacial Indifference" panose="020B0604020202020204" charset="0"/>
                          <a:ea typeface="Canva Sans"/>
                          <a:cs typeface="Canva Sans"/>
                          <a:sym typeface="Canva Sans"/>
                        </a:rPr>
                        <a:t>5 minutes</a:t>
                      </a:r>
                      <a:endParaRPr lang="en-US" sz="11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extBox 6"/>
          <p:cNvSpPr txBox="1"/>
          <p:nvPr/>
        </p:nvSpPr>
        <p:spPr>
          <a:xfrm>
            <a:off x="1028700" y="740539"/>
            <a:ext cx="3730874" cy="633472"/>
          </a:xfrm>
          <a:prstGeom prst="rect">
            <a:avLst/>
          </a:prstGeom>
        </p:spPr>
        <p:txBody>
          <a:bodyPr lIns="0" tIns="0" rIns="0" bIns="0" rtlCol="0" anchor="t">
            <a:spAutoFit/>
          </a:bodyPr>
          <a:lstStyle/>
          <a:p>
            <a:pPr algn="ctr">
              <a:lnSpc>
                <a:spcPts val="4759"/>
              </a:lnSpc>
            </a:pPr>
            <a:r>
              <a:rPr lang="en-US" sz="4533">
                <a:solidFill>
                  <a:srgbClr val="000000"/>
                </a:solidFill>
                <a:latin typeface="Bobby Jones Soft"/>
                <a:ea typeface="Bobby Jones Soft"/>
                <a:cs typeface="Bobby Jones Soft"/>
                <a:sym typeface="Bobby Jones Soft"/>
              </a:rPr>
              <a:t>TEACHER SLIDE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077164" y="3623028"/>
            <a:ext cx="10210836" cy="6113738"/>
          </a:xfrm>
          <a:custGeom>
            <a:avLst/>
            <a:gdLst/>
            <a:ahLst/>
            <a:cxnLst/>
            <a:rect l="l" t="t" r="r" b="b"/>
            <a:pathLst>
              <a:path w="10210836" h="6113738">
                <a:moveTo>
                  <a:pt x="0" y="0"/>
                </a:moveTo>
                <a:lnTo>
                  <a:pt x="10210836" y="0"/>
                </a:lnTo>
                <a:lnTo>
                  <a:pt x="10210836" y="6113739"/>
                </a:lnTo>
                <a:lnTo>
                  <a:pt x="0" y="6113739"/>
                </a:lnTo>
                <a:lnTo>
                  <a:pt x="0" y="0"/>
                </a:lnTo>
                <a:close/>
              </a:path>
            </a:pathLst>
          </a:custGeom>
          <a:blipFill>
            <a:blip r:embed="rId3"/>
            <a:stretch>
              <a:fillRect/>
            </a:stretch>
          </a:blipFill>
        </p:spPr>
        <p:txBody>
          <a:bodyPr/>
          <a:lstStyle/>
          <a:p>
            <a:endParaRPr lang="en-GB"/>
          </a:p>
        </p:txBody>
      </p:sp>
      <p:sp>
        <p:nvSpPr>
          <p:cNvPr id="6" name="Freeform 6"/>
          <p:cNvSpPr/>
          <p:nvPr/>
        </p:nvSpPr>
        <p:spPr>
          <a:xfrm>
            <a:off x="635674" y="5143500"/>
            <a:ext cx="4029951" cy="4579490"/>
          </a:xfrm>
          <a:custGeom>
            <a:avLst/>
            <a:gdLst/>
            <a:ahLst/>
            <a:cxnLst/>
            <a:rect l="l" t="t" r="r" b="b"/>
            <a:pathLst>
              <a:path w="4029951" h="4579490">
                <a:moveTo>
                  <a:pt x="0" y="0"/>
                </a:moveTo>
                <a:lnTo>
                  <a:pt x="4029951" y="0"/>
                </a:lnTo>
                <a:lnTo>
                  <a:pt x="4029951" y="4579490"/>
                </a:lnTo>
                <a:lnTo>
                  <a:pt x="0" y="45794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4665625" y="4922020"/>
            <a:ext cx="3488320" cy="5022450"/>
          </a:xfrm>
          <a:custGeom>
            <a:avLst/>
            <a:gdLst/>
            <a:ahLst/>
            <a:cxnLst/>
            <a:rect l="l" t="t" r="r" b="b"/>
            <a:pathLst>
              <a:path w="3488320" h="5022450">
                <a:moveTo>
                  <a:pt x="0" y="0"/>
                </a:moveTo>
                <a:lnTo>
                  <a:pt x="3488320" y="0"/>
                </a:lnTo>
                <a:lnTo>
                  <a:pt x="3488320" y="5022450"/>
                </a:lnTo>
                <a:lnTo>
                  <a:pt x="0" y="50224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4188881" y="771525"/>
            <a:ext cx="10278890" cy="247882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Everyone</a:t>
            </a:r>
            <a:r>
              <a:rPr lang="en-US" sz="6206" spc="-223">
                <a:solidFill>
                  <a:srgbClr val="000000"/>
                </a:solidFill>
                <a:latin typeface="Glacial Indifference"/>
                <a:ea typeface="Glacial Indifference"/>
                <a:cs typeface="Glacial Indifference"/>
                <a:sym typeface="Glacial Indifference"/>
              </a:rPr>
              <a:t> who is sexually active </a:t>
            </a:r>
          </a:p>
          <a:p>
            <a:pPr algn="just">
              <a:lnSpc>
                <a:spcPts val="10054"/>
              </a:lnSpc>
            </a:pPr>
            <a:r>
              <a:rPr lang="en-US" sz="6206" spc="-223">
                <a:solidFill>
                  <a:srgbClr val="000000"/>
                </a:solidFill>
                <a:latin typeface="Glacial Indifference"/>
                <a:ea typeface="Glacial Indifference"/>
                <a:cs typeface="Glacial Indifference"/>
                <a:sym typeface="Glacial Indifference"/>
              </a:rPr>
              <a:t>is responsible for contraception.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5145618" y="982183"/>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REMEMBER CONSENT!</a:t>
            </a:r>
          </a:p>
        </p:txBody>
      </p:sp>
      <p:sp>
        <p:nvSpPr>
          <p:cNvPr id="6" name="TextBox 6"/>
          <p:cNvSpPr txBox="1"/>
          <p:nvPr/>
        </p:nvSpPr>
        <p:spPr>
          <a:xfrm>
            <a:off x="1998535" y="2714527"/>
            <a:ext cx="15053041" cy="6500622"/>
          </a:xfrm>
          <a:prstGeom prst="rect">
            <a:avLst/>
          </a:prstGeom>
        </p:spPr>
        <p:txBody>
          <a:bodyPr lIns="0" tIns="0" rIns="0" bIns="0" rtlCol="0" anchor="t">
            <a:spAutoFit/>
          </a:bodyPr>
          <a:lstStyle/>
          <a:p>
            <a:pPr algn="just">
              <a:lnSpc>
                <a:spcPts val="6514"/>
              </a:lnSpc>
            </a:pPr>
            <a:r>
              <a:rPr lang="en-US" sz="4021" spc="-144">
                <a:solidFill>
                  <a:srgbClr val="000000"/>
                </a:solidFill>
                <a:latin typeface="Glacial Indifference"/>
                <a:ea typeface="Glacial Indifference"/>
                <a:cs typeface="Glacial Indifference"/>
                <a:sym typeface="Glacial Indifference"/>
              </a:rPr>
              <a:t>Just because someone has condoms, or is taking the contraceptive pill, it does </a:t>
            </a:r>
            <a:r>
              <a:rPr lang="en-US" sz="4021" b="1" u="sng" spc="-144">
                <a:solidFill>
                  <a:srgbClr val="000000"/>
                </a:solidFill>
                <a:latin typeface="Glacial Indifference Bold"/>
                <a:ea typeface="Glacial Indifference Bold"/>
                <a:cs typeface="Glacial Indifference Bold"/>
                <a:sym typeface="Glacial Indifference Bold"/>
              </a:rPr>
              <a:t>not</a:t>
            </a:r>
            <a:r>
              <a:rPr lang="en-US" sz="4021" spc="-144">
                <a:solidFill>
                  <a:srgbClr val="000000"/>
                </a:solidFill>
                <a:latin typeface="Glacial Indifference"/>
                <a:ea typeface="Glacial Indifference"/>
                <a:cs typeface="Glacial Indifference"/>
                <a:sym typeface="Glacial Indifference"/>
              </a:rPr>
              <a:t> mean they want to have sex. It means they’re being smart, planning ahead, and taking control of their health. Remember, many girls and women take the contraceptive pill for other health reasons, including to maintain regular periods, and to clear their skin!</a:t>
            </a:r>
          </a:p>
          <a:p>
            <a:pPr algn="just">
              <a:lnSpc>
                <a:spcPts val="6514"/>
              </a:lnSpc>
            </a:pPr>
            <a:endParaRPr lang="en-US" sz="4021" spc="-144">
              <a:solidFill>
                <a:srgbClr val="000000"/>
              </a:solidFill>
              <a:latin typeface="Glacial Indifference"/>
              <a:ea typeface="Glacial Indifference"/>
              <a:cs typeface="Glacial Indifference"/>
              <a:sym typeface="Glacial Indifference"/>
            </a:endParaRPr>
          </a:p>
          <a:p>
            <a:pPr algn="just">
              <a:lnSpc>
                <a:spcPts val="6514"/>
              </a:lnSpc>
            </a:pPr>
            <a:r>
              <a:rPr lang="en-US" sz="4021" b="1" spc="-144">
                <a:solidFill>
                  <a:srgbClr val="000000"/>
                </a:solidFill>
                <a:latin typeface="Glacial Indifference Bold"/>
                <a:ea typeface="Glacial Indifference Bold"/>
                <a:cs typeface="Glacial Indifference Bold"/>
                <a:sym typeface="Glacial Indifference Bold"/>
              </a:rPr>
              <a:t>You should always ask for explicit consent before any sexual activity, and never make assumptions.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530345"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3370232" y="1414906"/>
            <a:ext cx="10666420" cy="7186501"/>
          </a:xfrm>
          <a:custGeom>
            <a:avLst/>
            <a:gdLst/>
            <a:ahLst/>
            <a:cxnLst/>
            <a:rect l="l" t="t" r="r" b="b"/>
            <a:pathLst>
              <a:path w="10666420" h="7186501">
                <a:moveTo>
                  <a:pt x="0" y="0"/>
                </a:moveTo>
                <a:lnTo>
                  <a:pt x="10666420" y="0"/>
                </a:lnTo>
                <a:lnTo>
                  <a:pt x="10666420" y="7186500"/>
                </a:lnTo>
                <a:lnTo>
                  <a:pt x="0" y="7186500"/>
                </a:lnTo>
                <a:lnTo>
                  <a:pt x="0" y="0"/>
                </a:lnTo>
                <a:close/>
              </a:path>
            </a:pathLst>
          </a:custGeom>
          <a:blipFill>
            <a:blip r:embed="rId3">
              <a:alphaModFix amt="26000"/>
            </a:blip>
            <a:stretch>
              <a:fillRect/>
            </a:stretch>
          </a:blipFill>
        </p:spPr>
        <p:txBody>
          <a:bodyPr/>
          <a:lstStyle/>
          <a:p>
            <a:endParaRPr lang="en-GB"/>
          </a:p>
        </p:txBody>
      </p:sp>
      <p:sp>
        <p:nvSpPr>
          <p:cNvPr id="6" name="TextBox 6"/>
          <p:cNvSpPr txBox="1"/>
          <p:nvPr/>
        </p:nvSpPr>
        <p:spPr>
          <a:xfrm>
            <a:off x="4425871" y="2937855"/>
            <a:ext cx="10129648" cy="1808518"/>
          </a:xfrm>
          <a:prstGeom prst="rect">
            <a:avLst/>
          </a:prstGeom>
        </p:spPr>
        <p:txBody>
          <a:bodyPr lIns="0" tIns="0" rIns="0" bIns="0" rtlCol="0" anchor="t">
            <a:spAutoFit/>
          </a:bodyPr>
          <a:lstStyle/>
          <a:p>
            <a:pPr algn="just">
              <a:lnSpc>
                <a:spcPts val="15198"/>
              </a:lnSpc>
            </a:pPr>
            <a:r>
              <a:rPr lang="en-US" sz="9381" spc="-337">
                <a:solidFill>
                  <a:srgbClr val="000000"/>
                </a:solidFill>
                <a:latin typeface="Bobby Jones Soft"/>
                <a:ea typeface="Bobby Jones Soft"/>
                <a:cs typeface="Bobby Jones Soft"/>
                <a:sym typeface="Bobby Jones Soft"/>
              </a:rPr>
              <a:t>True/False quiz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29146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Condoms give 100% protection against </a:t>
            </a:r>
          </a:p>
          <a:p>
            <a:pPr algn="ctr">
              <a:lnSpc>
                <a:spcPts val="7810"/>
              </a:lnSpc>
            </a:pPr>
            <a:r>
              <a:rPr lang="en-US" sz="4821" spc="-173">
                <a:solidFill>
                  <a:srgbClr val="000000"/>
                </a:solidFill>
                <a:latin typeface="Glacial Indifference"/>
                <a:ea typeface="Glacial Indifference"/>
                <a:cs typeface="Glacial Indifference"/>
                <a:sym typeface="Glacial Indifference"/>
              </a:rPr>
              <a:t>all sexually transmitted infections.</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298919" y="4631517"/>
            <a:ext cx="2774572" cy="1626593"/>
          </a:xfrm>
          <a:custGeom>
            <a:avLst/>
            <a:gdLst/>
            <a:ahLst/>
            <a:cxnLst/>
            <a:rect l="l" t="t" r="r" b="b"/>
            <a:pathLst>
              <a:path w="2774572" h="1626593">
                <a:moveTo>
                  <a:pt x="0" y="0"/>
                </a:moveTo>
                <a:lnTo>
                  <a:pt x="2774572" y="0"/>
                </a:lnTo>
                <a:lnTo>
                  <a:pt x="2774572" y="1626593"/>
                </a:lnTo>
                <a:lnTo>
                  <a:pt x="0" y="162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058468"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43781" y="2057512"/>
            <a:ext cx="15414233" cy="29146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Condoms give 100% protection against </a:t>
            </a:r>
          </a:p>
          <a:p>
            <a:pPr algn="ctr">
              <a:lnSpc>
                <a:spcPts val="7810"/>
              </a:lnSpc>
            </a:pPr>
            <a:r>
              <a:rPr lang="en-US" sz="4821" spc="-173">
                <a:solidFill>
                  <a:srgbClr val="000000"/>
                </a:solidFill>
                <a:latin typeface="Glacial Indifference"/>
                <a:ea typeface="Glacial Indifference"/>
                <a:cs typeface="Glacial Indifference"/>
                <a:sym typeface="Glacial Indifference"/>
              </a:rPr>
              <a:t>all sexually transmitted infections.</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726472" y="7252906"/>
            <a:ext cx="15256371" cy="1287146"/>
          </a:xfrm>
          <a:prstGeom prst="rect">
            <a:avLst/>
          </a:prstGeom>
        </p:spPr>
        <p:txBody>
          <a:bodyPr lIns="0" tIns="0" rIns="0" bIns="0" rtlCol="0" anchor="t">
            <a:spAutoFit/>
          </a:bodyPr>
          <a:lstStyle/>
          <a:p>
            <a:pPr algn="ctr">
              <a:lnSpc>
                <a:spcPts val="5179"/>
              </a:lnSpc>
              <a:spcBef>
                <a:spcPct val="0"/>
              </a:spcBef>
            </a:pPr>
            <a:r>
              <a:rPr lang="en-US" sz="3699" b="1">
                <a:solidFill>
                  <a:srgbClr val="FF2929"/>
                </a:solidFill>
                <a:latin typeface="Glacial Indifference Bold"/>
                <a:ea typeface="Glacial Indifference Bold"/>
                <a:cs typeface="Glacial Indifference Bold"/>
                <a:sym typeface="Glacial Indifference Bold"/>
              </a:rPr>
              <a:t>Although condoms reduce the risk of STI, no method is 100% effective, </a:t>
            </a:r>
          </a:p>
          <a:p>
            <a:pPr algn="ctr">
              <a:lnSpc>
                <a:spcPts val="5179"/>
              </a:lnSpc>
              <a:spcBef>
                <a:spcPct val="0"/>
              </a:spcBef>
            </a:pPr>
            <a:r>
              <a:rPr lang="en-US" sz="3699" b="1">
                <a:solidFill>
                  <a:srgbClr val="FF2929"/>
                </a:solidFill>
                <a:latin typeface="Glacial Indifference Bold"/>
                <a:ea typeface="Glacial Indifference Bold"/>
                <a:cs typeface="Glacial Indifference Bold"/>
                <a:sym typeface="Glacial Indifference Bold"/>
              </a:rPr>
              <a:t>even if the condom is used correctly.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There is a safe period for having sex to avoid pregnancy.</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There is a safe period for having sex to avoid pregnancy.</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7" name="TextBox 7"/>
          <p:cNvSpPr txBox="1"/>
          <p:nvPr/>
        </p:nvSpPr>
        <p:spPr>
          <a:xfrm>
            <a:off x="1243781" y="6347808"/>
            <a:ext cx="15537116" cy="3763898"/>
          </a:xfrm>
          <a:prstGeom prst="rect">
            <a:avLst/>
          </a:prstGeom>
        </p:spPr>
        <p:txBody>
          <a:bodyPr lIns="0" tIns="0" rIns="0" bIns="0" rtlCol="0" anchor="t">
            <a:spAutoFit/>
          </a:bodyPr>
          <a:lstStyle/>
          <a:p>
            <a:pPr algn="ctr">
              <a:lnSpc>
                <a:spcPts val="6028"/>
              </a:lnSpc>
            </a:pPr>
            <a:r>
              <a:rPr lang="en-US" sz="3721" b="1" spc="-133">
                <a:solidFill>
                  <a:srgbClr val="FF2929"/>
                </a:solidFill>
                <a:latin typeface="Glacial Indifference Bold"/>
                <a:ea typeface="Glacial Indifference Bold"/>
                <a:cs typeface="Glacial Indifference Bold"/>
                <a:sym typeface="Glacial Indifference Bold"/>
              </a:rPr>
              <a:t>Some adults try to avoid pregnancy when the woman is not ovulating, but this relies on a detailed knowledge of her menstrual cycle and only having sex at certain times of the month. It is far from a reliable method and not recommended. It also offers no protection against STIs.</a:t>
            </a:r>
          </a:p>
          <a:p>
            <a:pPr algn="ctr">
              <a:lnSpc>
                <a:spcPts val="6028"/>
              </a:lnSpc>
            </a:pPr>
            <a:endParaRPr lang="en-US" sz="3721" b="1" spc="-133">
              <a:solidFill>
                <a:srgbClr val="FF2929"/>
              </a:solidFill>
              <a:latin typeface="Glacial Indifference Bold"/>
              <a:ea typeface="Glacial Indifference Bold"/>
              <a:cs typeface="Glacial Indifference Bold"/>
              <a:sym typeface="Glacial Indifference Bold"/>
            </a:endParaRPr>
          </a:p>
        </p:txBody>
      </p:sp>
      <p:sp>
        <p:nvSpPr>
          <p:cNvPr id="8" name="TextBox 8"/>
          <p:cNvSpPr txBox="1"/>
          <p:nvPr/>
        </p:nvSpPr>
        <p:spPr>
          <a:xfrm>
            <a:off x="8011161" y="5225739"/>
            <a:ext cx="10411111" cy="1044322"/>
          </a:xfrm>
          <a:prstGeom prst="rect">
            <a:avLst/>
          </a:prstGeom>
        </p:spPr>
        <p:txBody>
          <a:bodyPr lIns="0" tIns="0" rIns="0" bIns="0" rtlCol="0" anchor="t">
            <a:spAutoFit/>
          </a:bodyPr>
          <a:lstStyle/>
          <a:p>
            <a:pPr algn="ctr">
              <a:lnSpc>
                <a:spcPts val="8782"/>
              </a:lnSpc>
            </a:pPr>
            <a:r>
              <a:rPr lang="en-US" sz="5421" b="1" spc="-195">
                <a:solidFill>
                  <a:srgbClr val="FF2929"/>
                </a:solidFill>
                <a:latin typeface="Glacial Indifference Bold"/>
                <a:ea typeface="Glacial Indifference Bold"/>
                <a:cs typeface="Glacial Indifference Bold"/>
                <a:sym typeface="Glacial Indifference Bold"/>
              </a:rPr>
              <a:t>Possibly!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By age 16, most teenagers still have not had sex.</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5638288" y="3016786"/>
            <a:ext cx="2374553" cy="2581036"/>
          </a:xfrm>
          <a:custGeom>
            <a:avLst/>
            <a:gdLst/>
            <a:ahLst/>
            <a:cxnLst/>
            <a:rect l="l" t="t" r="r" b="b"/>
            <a:pathLst>
              <a:path w="2374553" h="2581036">
                <a:moveTo>
                  <a:pt x="0" y="0"/>
                </a:moveTo>
                <a:lnTo>
                  <a:pt x="2374552" y="0"/>
                </a:lnTo>
                <a:lnTo>
                  <a:pt x="2374552" y="2581036"/>
                </a:lnTo>
                <a:lnTo>
                  <a:pt x="0" y="25810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266988" y="357747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By age 16, most teenagers still have not had sex.</a:t>
            </a:r>
          </a:p>
          <a:p>
            <a:pPr algn="ctr">
              <a:lnSpc>
                <a:spcPts val="7810"/>
              </a:lnSpc>
            </a:pPr>
            <a:endParaRPr lang="en-US" sz="4821" spc="-173">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028700" y="5652136"/>
            <a:ext cx="16625515" cy="4634864"/>
          </a:xfrm>
          <a:prstGeom prst="rect">
            <a:avLst/>
          </a:prstGeom>
        </p:spPr>
        <p:txBody>
          <a:bodyPr lIns="0" tIns="0" rIns="0" bIns="0" rtlCol="0" anchor="t">
            <a:spAutoFit/>
          </a:bodyPr>
          <a:lstStyle/>
          <a:p>
            <a:pPr algn="ctr">
              <a:lnSpc>
                <a:spcPts val="6190"/>
              </a:lnSpc>
            </a:pPr>
            <a:r>
              <a:rPr lang="en-US" sz="3821" b="1" spc="-137">
                <a:solidFill>
                  <a:srgbClr val="68C84F"/>
                </a:solidFill>
                <a:latin typeface="Glacial Indifference Bold"/>
                <a:ea typeface="Glacial Indifference Bold"/>
                <a:cs typeface="Glacial Indifference Bold"/>
                <a:sym typeface="Glacial Indifference Bold"/>
              </a:rPr>
              <a:t>Surveys over many years across the UK regularly confirm that most young people have not had sex before they are 16. </a:t>
            </a:r>
          </a:p>
          <a:p>
            <a:pPr algn="ctr">
              <a:lnSpc>
                <a:spcPts val="6190"/>
              </a:lnSpc>
            </a:pPr>
            <a:endParaRPr lang="en-US" sz="3821" b="1" spc="-137">
              <a:solidFill>
                <a:srgbClr val="68C84F"/>
              </a:solidFill>
              <a:latin typeface="Glacial Indifference Bold"/>
              <a:ea typeface="Glacial Indifference Bold"/>
              <a:cs typeface="Glacial Indifference Bold"/>
              <a:sym typeface="Glacial Indifference Bold"/>
            </a:endParaRPr>
          </a:p>
          <a:p>
            <a:pPr algn="ctr">
              <a:lnSpc>
                <a:spcPts val="6190"/>
              </a:lnSpc>
            </a:pPr>
            <a:r>
              <a:rPr lang="en-US" sz="3821" b="1" spc="-137">
                <a:solidFill>
                  <a:srgbClr val="68C84F"/>
                </a:solidFill>
                <a:latin typeface="Glacial Indifference Bold"/>
                <a:ea typeface="Glacial Indifference Bold"/>
                <a:cs typeface="Glacial Indifference Bold"/>
                <a:sym typeface="Glacial Indifference Bold"/>
              </a:rPr>
              <a:t>16 is the legal age of consent on the Isle of Man, although young people can access free, confidential services if they need to.</a:t>
            </a:r>
          </a:p>
          <a:p>
            <a:pPr algn="ctr">
              <a:lnSpc>
                <a:spcPts val="6190"/>
              </a:lnSpc>
            </a:pPr>
            <a:endParaRPr lang="en-US" sz="3821" b="1" spc="-137">
              <a:solidFill>
                <a:srgbClr val="68C84F"/>
              </a:solidFill>
              <a:latin typeface="Glacial Indifference Bold"/>
              <a:ea typeface="Glacial Indifference Bold"/>
              <a:cs typeface="Glacial Indifference Bold"/>
              <a:sym typeface="Glacial Indifference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6" name="TextBox 6"/>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Taking the birth control pill will make it harder for me to have children in the future, if I choose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2756106" y="1502475"/>
            <a:ext cx="5654546" cy="859827"/>
          </a:xfrm>
          <a:prstGeom prst="rect">
            <a:avLst/>
          </a:prstGeom>
        </p:spPr>
        <p:txBody>
          <a:bodyPr lIns="0" tIns="0" rIns="0" bIns="0" rtlCol="0" anchor="t">
            <a:spAutoFit/>
          </a:bodyPr>
          <a:lstStyle/>
          <a:p>
            <a:pPr algn="ctr">
              <a:lnSpc>
                <a:spcPts val="6451"/>
              </a:lnSpc>
            </a:pPr>
            <a:r>
              <a:rPr lang="en-US" sz="6144">
                <a:solidFill>
                  <a:srgbClr val="000000"/>
                </a:solidFill>
                <a:latin typeface="Bobby Jones Soft"/>
                <a:ea typeface="Bobby Jones Soft"/>
                <a:cs typeface="Bobby Jones Soft"/>
                <a:sym typeface="Bobby Jones Soft"/>
              </a:rPr>
              <a:t>DO IT NOW</a:t>
            </a:r>
          </a:p>
        </p:txBody>
      </p:sp>
      <p:sp>
        <p:nvSpPr>
          <p:cNvPr id="6" name="Freeform 6"/>
          <p:cNvSpPr/>
          <p:nvPr/>
        </p:nvSpPr>
        <p:spPr>
          <a:xfrm rot="501946">
            <a:off x="1165444" y="883013"/>
            <a:ext cx="1952681" cy="2022551"/>
          </a:xfrm>
          <a:custGeom>
            <a:avLst/>
            <a:gdLst/>
            <a:ahLst/>
            <a:cxnLst/>
            <a:rect l="l" t="t" r="r" b="b"/>
            <a:pathLst>
              <a:path w="1952681" h="2022551">
                <a:moveTo>
                  <a:pt x="0" y="0"/>
                </a:moveTo>
                <a:lnTo>
                  <a:pt x="1952680" y="0"/>
                </a:lnTo>
                <a:lnTo>
                  <a:pt x="1952680" y="2022550"/>
                </a:lnTo>
                <a:lnTo>
                  <a:pt x="0" y="20225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1700187" y="4051560"/>
            <a:ext cx="14021110" cy="2126730"/>
          </a:xfrm>
          <a:prstGeom prst="rect">
            <a:avLst/>
          </a:prstGeom>
        </p:spPr>
        <p:txBody>
          <a:bodyPr lIns="0" tIns="0" rIns="0" bIns="0" rtlCol="0" anchor="t">
            <a:spAutoFit/>
          </a:bodyPr>
          <a:lstStyle/>
          <a:p>
            <a:pPr algn="just">
              <a:lnSpc>
                <a:spcPts val="8498"/>
              </a:lnSpc>
            </a:pPr>
            <a:r>
              <a:rPr lang="en-US" sz="6588" spc="-237">
                <a:solidFill>
                  <a:srgbClr val="000000"/>
                </a:solidFill>
                <a:latin typeface="Glacial Indifference"/>
                <a:ea typeface="Glacial Indifference"/>
                <a:cs typeface="Glacial Indifference"/>
                <a:sym typeface="Glacial Indifference"/>
              </a:rPr>
              <a:t>What is contraception? Why is it used? How many different types can you name?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8441352" y="4631517"/>
            <a:ext cx="2774572" cy="1626593"/>
          </a:xfrm>
          <a:custGeom>
            <a:avLst/>
            <a:gdLst/>
            <a:ahLst/>
            <a:cxnLst/>
            <a:rect l="l" t="t" r="r" b="b"/>
            <a:pathLst>
              <a:path w="2774572" h="1626593">
                <a:moveTo>
                  <a:pt x="0" y="0"/>
                </a:moveTo>
                <a:lnTo>
                  <a:pt x="2774572" y="0"/>
                </a:lnTo>
                <a:lnTo>
                  <a:pt x="2774572" y="1626593"/>
                </a:lnTo>
                <a:lnTo>
                  <a:pt x="0" y="1626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6234016" y="4714987"/>
            <a:ext cx="7996764" cy="1202479"/>
          </a:xfrm>
          <a:prstGeom prst="rect">
            <a:avLst/>
          </a:prstGeom>
        </p:spPr>
        <p:txBody>
          <a:bodyPr lIns="0" tIns="0" rIns="0" bIns="0" rtlCol="0" anchor="t">
            <a:spAutoFit/>
          </a:bodyPr>
          <a:lstStyle/>
          <a:p>
            <a:pPr algn="just">
              <a:lnSpc>
                <a:spcPts val="10054"/>
              </a:lnSpc>
            </a:pPr>
            <a:r>
              <a:rPr lang="en-US" sz="6206" b="1" spc="-223">
                <a:solidFill>
                  <a:srgbClr val="000000"/>
                </a:solidFill>
                <a:latin typeface="Glacial Indifference Bold"/>
                <a:ea typeface="Glacial Indifference Bold"/>
                <a:cs typeface="Glacial Indifference Bold"/>
                <a:sym typeface="Glacial Indifference Bold"/>
              </a:rPr>
              <a:t>True or false?</a:t>
            </a:r>
          </a:p>
        </p:txBody>
      </p:sp>
      <p:sp>
        <p:nvSpPr>
          <p:cNvPr id="7" name="TextBox 7"/>
          <p:cNvSpPr txBox="1"/>
          <p:nvPr/>
        </p:nvSpPr>
        <p:spPr>
          <a:xfrm>
            <a:off x="1243781" y="2057512"/>
            <a:ext cx="15414233" cy="1924050"/>
          </a:xfrm>
          <a:prstGeom prst="rect">
            <a:avLst/>
          </a:prstGeom>
        </p:spPr>
        <p:txBody>
          <a:bodyPr lIns="0" tIns="0" rIns="0" bIns="0" rtlCol="0" anchor="t">
            <a:spAutoFit/>
          </a:bodyPr>
          <a:lstStyle/>
          <a:p>
            <a:pPr algn="ctr">
              <a:lnSpc>
                <a:spcPts val="7810"/>
              </a:lnSpc>
            </a:pPr>
            <a:r>
              <a:rPr lang="en-US" sz="4821" spc="-173">
                <a:solidFill>
                  <a:srgbClr val="000000"/>
                </a:solidFill>
                <a:latin typeface="Glacial Indifference"/>
                <a:ea typeface="Glacial Indifference"/>
                <a:cs typeface="Glacial Indifference"/>
                <a:sym typeface="Glacial Indifference"/>
              </a:rPr>
              <a:t>Taking the birth control pill will make it harder for me to have children in the future, if I choose to.</a:t>
            </a:r>
          </a:p>
        </p:txBody>
      </p:sp>
      <p:sp>
        <p:nvSpPr>
          <p:cNvPr id="8" name="TextBox 8"/>
          <p:cNvSpPr txBox="1"/>
          <p:nvPr/>
        </p:nvSpPr>
        <p:spPr>
          <a:xfrm>
            <a:off x="635674" y="6753410"/>
            <a:ext cx="16882525" cy="2136265"/>
          </a:xfrm>
          <a:prstGeom prst="rect">
            <a:avLst/>
          </a:prstGeom>
        </p:spPr>
        <p:txBody>
          <a:bodyPr lIns="0" tIns="0" rIns="0" bIns="0" rtlCol="0" anchor="t">
            <a:spAutoFit/>
          </a:bodyPr>
          <a:lstStyle/>
          <a:p>
            <a:pPr algn="ctr">
              <a:lnSpc>
                <a:spcPts val="5704"/>
              </a:lnSpc>
            </a:pPr>
            <a:r>
              <a:rPr lang="en-US" sz="3521" b="1" spc="-126">
                <a:solidFill>
                  <a:srgbClr val="FF2929"/>
                </a:solidFill>
                <a:latin typeface="Glacial Indifference Bold"/>
                <a:ea typeface="Glacial Indifference Bold"/>
                <a:cs typeface="Glacial Indifference Bold"/>
                <a:sym typeface="Glacial Indifference Bold"/>
              </a:rPr>
              <a:t>The contraceptive pill will not affect your ability to conceive when you stop taking it. Some women may find that their menstrual cycle can take a little bit of time to get back to normal once they come off the pill, but it will not affect their fertility in the long term.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marR="0" lvl="0" indent="0" algn="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marL="0" marR="0" lvl="0" indent="0" algn="just" defTabSz="914400" rtl="0" eaLnBrk="1" fontAlgn="auto" latinLnBrk="0" hangingPunct="1">
              <a:lnSpc>
                <a:spcPts val="6548"/>
              </a:lnSpc>
              <a:spcBef>
                <a:spcPts val="0"/>
              </a:spcBef>
              <a:spcAft>
                <a:spcPts val="0"/>
              </a:spcAft>
              <a:buClrTx/>
              <a:buSzTx/>
              <a:buFontTx/>
              <a:buNone/>
              <a:tabLst/>
              <a:defRPr/>
            </a:pP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Let’s </a:t>
            </a:r>
            <a:r>
              <a:rPr kumimoji="0" lang="en-US" sz="62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ASK</a:t>
            </a: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 ourselves - what are we taking from today’s lesson?</a:t>
            </a:r>
          </a:p>
        </p:txBody>
      </p:sp>
      <p:sp>
        <p:nvSpPr>
          <p:cNvPr id="7" name="TextBox 7"/>
          <p:cNvSpPr txBox="1"/>
          <p:nvPr/>
        </p:nvSpPr>
        <p:spPr>
          <a:xfrm>
            <a:off x="635674" y="1114425"/>
            <a:ext cx="6099297" cy="1052104"/>
          </a:xfrm>
          <a:prstGeom prst="rect">
            <a:avLst/>
          </a:prstGeom>
        </p:spPr>
        <p:txBody>
          <a:bodyPr lIns="0" tIns="0" rIns="0" bIns="0" rtlCol="0" anchor="t">
            <a:spAutoFit/>
          </a:bodyPr>
          <a:lstStyle/>
          <a:p>
            <a:pPr marL="0" marR="0" lvl="0" indent="0" algn="ctr" defTabSz="914400" rtl="0" eaLnBrk="1" fontAlgn="auto" latinLnBrk="0" hangingPunct="1">
              <a:lnSpc>
                <a:spcPts val="7842"/>
              </a:lnSpc>
              <a:spcBef>
                <a:spcPts val="0"/>
              </a:spcBef>
              <a:spcAft>
                <a:spcPts val="0"/>
              </a:spcAft>
              <a:buClrTx/>
              <a:buSzTx/>
              <a:buFontTx/>
              <a:buNone/>
              <a:tabLst/>
              <a:defRPr/>
            </a:pPr>
            <a:r>
              <a:rPr kumimoji="0" lang="en-US" sz="7468" b="0" i="0" u="none" strike="noStrike" kern="1200" cap="none" spc="0" normalizeH="0" baseline="0" noProof="0">
                <a:ln>
                  <a:noFill/>
                </a:ln>
                <a:solidFill>
                  <a:srgbClr val="000000"/>
                </a:solidFill>
                <a:effectLst/>
                <a:uLnTx/>
                <a:uFillTx/>
                <a:latin typeface="Bobby Jones Soft"/>
                <a:ea typeface="Bobby Jones Soft"/>
                <a:cs typeface="Bobby Jones Soft"/>
                <a:sym typeface="Bobby Jones Soft"/>
              </a:rPr>
              <a:t>REFLECTION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ttributes?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S</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kills?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K</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nowledge?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538069" y="2327998"/>
            <a:ext cx="15216514" cy="1388038"/>
          </a:xfrm>
          <a:prstGeom prst="rect">
            <a:avLst/>
          </a:prstGeom>
        </p:spPr>
        <p:txBody>
          <a:bodyPr lIns="0" tIns="0" rIns="0" bIns="0" rtlCol="0" anchor="t">
            <a:spAutoFit/>
          </a:bodyPr>
          <a:lstStyle/>
          <a:p>
            <a:pPr algn="ctr">
              <a:lnSpc>
                <a:spcPts val="10354"/>
              </a:lnSpc>
            </a:pPr>
            <a:r>
              <a:rPr lang="en-US" sz="9861">
                <a:solidFill>
                  <a:srgbClr val="000000"/>
                </a:solidFill>
                <a:latin typeface="Bobby Jones Soft"/>
                <a:ea typeface="Bobby Jones Soft"/>
                <a:cs typeface="Bobby Jones Soft"/>
                <a:sym typeface="Bobby Jones Soft"/>
              </a:rPr>
              <a:t>CONTRACEPTION</a:t>
            </a:r>
          </a:p>
        </p:txBody>
      </p:sp>
      <p:sp>
        <p:nvSpPr>
          <p:cNvPr id="7" name="TextBox 7"/>
          <p:cNvSpPr txBox="1"/>
          <p:nvPr/>
        </p:nvSpPr>
        <p:spPr>
          <a:xfrm>
            <a:off x="4405441" y="5210175"/>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9</a:t>
            </a:r>
          </a:p>
        </p:txBody>
      </p:sp>
      <p:sp>
        <p:nvSpPr>
          <p:cNvPr id="8" name="TextBox 8"/>
          <p:cNvSpPr txBox="1"/>
          <p:nvPr/>
        </p:nvSpPr>
        <p:spPr>
          <a:xfrm>
            <a:off x="11269662" y="8640508"/>
            <a:ext cx="5989638" cy="801367"/>
          </a:xfrm>
          <a:prstGeom prst="rect">
            <a:avLst/>
          </a:prstGeom>
        </p:spPr>
        <p:txBody>
          <a:bodyPr lIns="0" tIns="0" rIns="0" bIns="0" rtlCol="0" anchor="t">
            <a:spAutoFit/>
          </a:bodyPr>
          <a:lstStyle/>
          <a:p>
            <a:pPr algn="just">
              <a:lnSpc>
                <a:spcPts val="2058"/>
              </a:lnSpc>
            </a:pPr>
            <a:r>
              <a:rPr lang="en-US" sz="1960">
                <a:solidFill>
                  <a:srgbClr val="000000"/>
                </a:solidFill>
                <a:latin typeface="Glacial Indifference"/>
                <a:ea typeface="Glacial Indifference"/>
                <a:cs typeface="Glacial Indifference"/>
                <a:sym typeface="Glacial Indifference"/>
              </a:rPr>
              <a:t>This presentation has been adapted for the Isle of Man from Scotland’s national resource for relationships, sexual health, and parenthood (RSHP) education.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4249892" y="3222479"/>
            <a:ext cx="7576310" cy="5115163"/>
          </a:xfrm>
          <a:prstGeom prst="rect">
            <a:avLst/>
          </a:prstGeom>
        </p:spPr>
        <p:txBody>
          <a:bodyPr lIns="0" tIns="0" rIns="0" bIns="0" rtlCol="0" anchor="t">
            <a:spAutoFit/>
          </a:bodyPr>
          <a:lstStyle/>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Nonjudgmental</a:t>
            </a:r>
          </a:p>
          <a:p>
            <a:pPr marL="1050493" lvl="1" indent="-525247" algn="l">
              <a:lnSpc>
                <a:spcPts val="6811"/>
              </a:lnSpc>
              <a:buFont typeface="Arial"/>
              <a:buChar char="•"/>
            </a:pPr>
            <a:r>
              <a:rPr lang="en-US" sz="4865">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635674" y="3001873"/>
            <a:ext cx="16848291" cy="3521873"/>
          </a:xfrm>
          <a:prstGeom prst="rect">
            <a:avLst/>
          </a:prstGeom>
        </p:spPr>
        <p:txBody>
          <a:bodyPr lIns="0" tIns="0" rIns="0" bIns="0" rtlCol="0" anchor="t">
            <a:spAutoFit/>
          </a:bodyPr>
          <a:lstStyle/>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Identify the different types of contraception available </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Explain how different contraceptive methods are used, and the pros/cons of each</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Understand where to go for further support and advice on island </a:t>
            </a:r>
          </a:p>
        </p:txBody>
      </p:sp>
      <p:sp>
        <p:nvSpPr>
          <p:cNvPr id="6" name="TextBox 6"/>
          <p:cNvSpPr txBox="1"/>
          <p:nvPr/>
        </p:nvSpPr>
        <p:spPr>
          <a:xfrm>
            <a:off x="1028700" y="895350"/>
            <a:ext cx="7449280"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learning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179873" y="3879614"/>
            <a:ext cx="16848291" cy="2621937"/>
          </a:xfrm>
          <a:prstGeom prst="rect">
            <a:avLst/>
          </a:prstGeom>
        </p:spPr>
        <p:txBody>
          <a:bodyPr lIns="0" tIns="0" rIns="0" bIns="0" rtlCol="0" anchor="t">
            <a:spAutoFit/>
          </a:bodyPr>
          <a:lstStyle/>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Sometimes known as ‘birth control’</a:t>
            </a:r>
          </a:p>
          <a:p>
            <a:pPr marL="813808" lvl="1" indent="-406904" algn="just">
              <a:lnSpc>
                <a:spcPts val="7086"/>
              </a:lnSpc>
              <a:buFont typeface="Arial"/>
              <a:buChar char="•"/>
            </a:pPr>
            <a:r>
              <a:rPr lang="en-US" sz="3769" spc="-33">
                <a:solidFill>
                  <a:srgbClr val="000000"/>
                </a:solidFill>
                <a:latin typeface="Glacial Indifference"/>
                <a:ea typeface="Glacial Indifference"/>
                <a:cs typeface="Glacial Indifference"/>
                <a:sym typeface="Glacial Indifference"/>
              </a:rPr>
              <a:t>The methods people use to prevent pregnancy when having sex </a:t>
            </a:r>
          </a:p>
          <a:p>
            <a:pPr algn="just">
              <a:lnSpc>
                <a:spcPts val="7086"/>
              </a:lnSpc>
            </a:pPr>
            <a:endParaRPr lang="en-US" sz="3769" spc="-33">
              <a:solidFill>
                <a:srgbClr val="000000"/>
              </a:solidFill>
              <a:latin typeface="Glacial Indifference"/>
              <a:ea typeface="Glacial Indifference"/>
              <a:cs typeface="Glacial Indifference"/>
              <a:sym typeface="Glacial Indifference"/>
            </a:endParaRPr>
          </a:p>
        </p:txBody>
      </p:sp>
      <p:sp>
        <p:nvSpPr>
          <p:cNvPr id="6" name="TextBox 6"/>
          <p:cNvSpPr txBox="1"/>
          <p:nvPr/>
        </p:nvSpPr>
        <p:spPr>
          <a:xfrm>
            <a:off x="1028700" y="1386885"/>
            <a:ext cx="9134542" cy="1104267"/>
          </a:xfrm>
          <a:prstGeom prst="rect">
            <a:avLst/>
          </a:prstGeom>
        </p:spPr>
        <p:txBody>
          <a:bodyPr lIns="0" tIns="0" rIns="0" bIns="0" rtlCol="0" anchor="t">
            <a:spAutoFit/>
          </a:bodyPr>
          <a:lstStyle/>
          <a:p>
            <a:pPr algn="ctr">
              <a:lnSpc>
                <a:spcPts val="8959"/>
              </a:lnSpc>
            </a:pPr>
            <a:r>
              <a:rPr lang="en-US" sz="6399">
                <a:solidFill>
                  <a:srgbClr val="000000"/>
                </a:solidFill>
                <a:latin typeface="Bobby Jones Soft"/>
                <a:ea typeface="Bobby Jones Soft"/>
                <a:cs typeface="Bobby Jones Soft"/>
                <a:sym typeface="Bobby Jones Soft"/>
              </a:rPr>
              <a:t>what is contraception?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2723413" y="3654028"/>
            <a:ext cx="4471209" cy="2978943"/>
          </a:xfrm>
          <a:custGeom>
            <a:avLst/>
            <a:gdLst/>
            <a:ahLst/>
            <a:cxnLst/>
            <a:rect l="l" t="t" r="r" b="b"/>
            <a:pathLst>
              <a:path w="4471209" h="2978943">
                <a:moveTo>
                  <a:pt x="0" y="0"/>
                </a:moveTo>
                <a:lnTo>
                  <a:pt x="4471209" y="0"/>
                </a:lnTo>
                <a:lnTo>
                  <a:pt x="4471209" y="2978944"/>
                </a:lnTo>
                <a:lnTo>
                  <a:pt x="0" y="2978944"/>
                </a:lnTo>
                <a:lnTo>
                  <a:pt x="0" y="0"/>
                </a:lnTo>
                <a:close/>
              </a:path>
            </a:pathLst>
          </a:custGeom>
          <a:blipFill>
            <a:blip r:embed="rId3"/>
            <a:stretch>
              <a:fillRect/>
            </a:stretch>
          </a:blipFill>
        </p:spPr>
        <p:txBody>
          <a:bodyPr/>
          <a:lstStyle/>
          <a:p>
            <a:endParaRPr lang="en-GB"/>
          </a:p>
        </p:txBody>
      </p:sp>
      <p:sp>
        <p:nvSpPr>
          <p:cNvPr id="6" name="Freeform 6"/>
          <p:cNvSpPr/>
          <p:nvPr/>
        </p:nvSpPr>
        <p:spPr>
          <a:xfrm>
            <a:off x="8181618" y="6859967"/>
            <a:ext cx="4033893" cy="2398333"/>
          </a:xfrm>
          <a:custGeom>
            <a:avLst/>
            <a:gdLst/>
            <a:ahLst/>
            <a:cxnLst/>
            <a:rect l="l" t="t" r="r" b="b"/>
            <a:pathLst>
              <a:path w="4033893" h="2398333">
                <a:moveTo>
                  <a:pt x="0" y="0"/>
                </a:moveTo>
                <a:lnTo>
                  <a:pt x="4033894" y="0"/>
                </a:lnTo>
                <a:lnTo>
                  <a:pt x="4033894" y="2398333"/>
                </a:lnTo>
                <a:lnTo>
                  <a:pt x="0" y="2398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rot="-827221">
            <a:off x="8312398" y="2455939"/>
            <a:ext cx="3275897" cy="3614783"/>
          </a:xfrm>
          <a:custGeom>
            <a:avLst/>
            <a:gdLst/>
            <a:ahLst/>
            <a:cxnLst/>
            <a:rect l="l" t="t" r="r" b="b"/>
            <a:pathLst>
              <a:path w="3275897" h="3614783">
                <a:moveTo>
                  <a:pt x="0" y="0"/>
                </a:moveTo>
                <a:lnTo>
                  <a:pt x="3275897" y="0"/>
                </a:lnTo>
                <a:lnTo>
                  <a:pt x="3275897" y="3614783"/>
                </a:lnTo>
                <a:lnTo>
                  <a:pt x="0" y="3614783"/>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1483752" y="2350278"/>
            <a:ext cx="5692637" cy="6520408"/>
          </a:xfrm>
          <a:prstGeom prst="rect">
            <a:avLst/>
          </a:prstGeom>
        </p:spPr>
        <p:txBody>
          <a:bodyPr lIns="0" tIns="0" rIns="0" bIns="0" rtlCol="0" anchor="t">
            <a:spAutoFit/>
          </a:bodyPr>
          <a:lstStyle/>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Condoms</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Contraceptive pill</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Patch</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Implant</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Injections</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Withdrawal</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Coil</a:t>
            </a:r>
          </a:p>
          <a:p>
            <a:pPr marL="1079303" lvl="1" indent="-539651" algn="just">
              <a:lnSpc>
                <a:spcPts val="6448"/>
              </a:lnSpc>
              <a:buFont typeface="Arial"/>
              <a:buChar char="•"/>
            </a:pPr>
            <a:r>
              <a:rPr lang="en-US" sz="4999" spc="-179">
                <a:solidFill>
                  <a:srgbClr val="000000"/>
                </a:solidFill>
                <a:latin typeface="Glacial Indifference"/>
                <a:ea typeface="Glacial Indifference"/>
                <a:cs typeface="Glacial Indifference"/>
                <a:sym typeface="Glacial Indifference"/>
              </a:rPr>
              <a:t>Diaphragm</a:t>
            </a:r>
          </a:p>
        </p:txBody>
      </p:sp>
      <p:sp>
        <p:nvSpPr>
          <p:cNvPr id="9" name="TextBox 9"/>
          <p:cNvSpPr txBox="1"/>
          <p:nvPr/>
        </p:nvSpPr>
        <p:spPr>
          <a:xfrm>
            <a:off x="4006778" y="921322"/>
            <a:ext cx="10274443" cy="990281"/>
          </a:xfrm>
          <a:prstGeom prst="rect">
            <a:avLst/>
          </a:prstGeom>
        </p:spPr>
        <p:txBody>
          <a:bodyPr lIns="0" tIns="0" rIns="0" bIns="0" rtlCol="0" anchor="t">
            <a:spAutoFit/>
          </a:bodyPr>
          <a:lstStyle/>
          <a:p>
            <a:pPr algn="ctr">
              <a:lnSpc>
                <a:spcPts val="7416"/>
              </a:lnSpc>
            </a:pPr>
            <a:r>
              <a:rPr lang="en-US" sz="7062">
                <a:solidFill>
                  <a:srgbClr val="000000"/>
                </a:solidFill>
                <a:latin typeface="Bobby Jones Soft"/>
                <a:ea typeface="Bobby Jones Soft"/>
                <a:cs typeface="Bobby Jones Soft"/>
                <a:sym typeface="Bobby Jones Soft"/>
              </a:rPr>
              <a:t>TYPES OF CONTRACEPTION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9E4"/>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1239358" y="1999617"/>
            <a:ext cx="15559609" cy="7663108"/>
          </a:xfrm>
          <a:custGeom>
            <a:avLst/>
            <a:gdLst/>
            <a:ahLst/>
            <a:cxnLst/>
            <a:rect l="l" t="t" r="r" b="b"/>
            <a:pathLst>
              <a:path w="15559609" h="7663108">
                <a:moveTo>
                  <a:pt x="0" y="0"/>
                </a:moveTo>
                <a:lnTo>
                  <a:pt x="15559609" y="0"/>
                </a:lnTo>
                <a:lnTo>
                  <a:pt x="15559609" y="7663108"/>
                </a:lnTo>
                <a:lnTo>
                  <a:pt x="0" y="7663108"/>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905816" y="633523"/>
            <a:ext cx="6762195" cy="958220"/>
          </a:xfrm>
          <a:prstGeom prst="rect">
            <a:avLst/>
          </a:prstGeom>
        </p:spPr>
        <p:txBody>
          <a:bodyPr lIns="0" tIns="0" rIns="0" bIns="0" rtlCol="0" anchor="t">
            <a:spAutoFit/>
          </a:bodyPr>
          <a:lstStyle/>
          <a:p>
            <a:pPr algn="ctr">
              <a:lnSpc>
                <a:spcPts val="7787"/>
              </a:lnSpc>
            </a:pPr>
            <a:r>
              <a:rPr lang="en-US" sz="5562">
                <a:solidFill>
                  <a:srgbClr val="000000"/>
                </a:solidFill>
                <a:latin typeface="Bobby Jones Soft"/>
                <a:ea typeface="Bobby Jones Soft"/>
                <a:cs typeface="Bobby Jones Soft"/>
                <a:sym typeface="Bobby Jones Soft"/>
              </a:rPr>
              <a:t>matching activity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9" ma:contentTypeDescription="Create a new document." ma:contentTypeScope="" ma:versionID="bf55f170d5fa9b4f1fe6f799627468d5">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47d02685d080664e23210981da140074"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E4D5A9-FD11-4B89-AAA7-C552B02EEA35}"/>
</file>

<file path=customXml/itemProps2.xml><?xml version="1.0" encoding="utf-8"?>
<ds:datastoreItem xmlns:ds="http://schemas.openxmlformats.org/officeDocument/2006/customXml" ds:itemID="{0B357EF3-07B5-4C6F-AD91-1216369FB753}">
  <ds:schemaRefs>
    <ds:schemaRef ds:uri="http://schemas.microsoft.com/sharepoint/v3/contenttype/forms"/>
  </ds:schemaRefs>
</ds:datastoreItem>
</file>

<file path=customXml/itemProps3.xml><?xml version="1.0" encoding="utf-8"?>
<ds:datastoreItem xmlns:ds="http://schemas.openxmlformats.org/officeDocument/2006/customXml" ds:itemID="{51B558BD-381D-4A77-ABEB-131714DFD0BF}">
  <ds:schemaRefs>
    <ds:schemaRef ds:uri="http://schemas.microsoft.com/office/2006/metadata/properties"/>
    <ds:schemaRef ds:uri="http://schemas.microsoft.com/office/infopath/2007/PartnerControls"/>
    <ds:schemaRef ds:uri="1d329554-cae2-4b18-ad0b-07e5b9404955"/>
    <ds:schemaRef ds:uri="664e4f4e-7f5b-480b-b13d-15cd8fe73850"/>
  </ds:schemaRefs>
</ds:datastoreItem>
</file>

<file path=docMetadata/LabelInfo.xml><?xml version="1.0" encoding="utf-8"?>
<clbl:labelList xmlns:clbl="http://schemas.microsoft.com/office/2020/mipLabelMetadata">
  <clbl:label id="{0aff647e-10de-4eb1-90e9-d05789ef2c02}" enabled="0" method="" siteId="{0aff647e-10de-4eb1-90e9-d05789ef2c02}" removed="1"/>
</clbl:labelList>
</file>

<file path=docProps/app.xml><?xml version="1.0" encoding="utf-8"?>
<Properties xmlns="http://schemas.openxmlformats.org/officeDocument/2006/extended-properties" xmlns:vt="http://schemas.openxmlformats.org/officeDocument/2006/docPropsVTypes">
  <TotalTime>4</TotalTime>
  <Words>2181</Words>
  <Application>Microsoft Office PowerPoint</Application>
  <PresentationFormat>Custom</PresentationFormat>
  <Paragraphs>231</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Arial</vt:lpstr>
      <vt:lpstr>Glacial Indifference Bold</vt:lpstr>
      <vt:lpstr>Playpen Sans</vt:lpstr>
      <vt:lpstr>Glacial Indifference</vt:lpstr>
      <vt:lpstr>Bobby Jones Soft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9.3.5 - Contraception (slides)</dc:title>
  <dc:creator>Isaac, Alyssa</dc:creator>
  <cp:lastModifiedBy>Alyssa Isaac</cp:lastModifiedBy>
  <cp:revision>2</cp:revision>
  <dcterms:created xsi:type="dcterms:W3CDTF">2006-08-16T00:00:00Z</dcterms:created>
  <dcterms:modified xsi:type="dcterms:W3CDTF">2025-11-05T10:21:15Z</dcterms:modified>
  <dc:identifier>DAGh68jgLdA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