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obby Jones Soft" panose="020B0604020202020204" charset="0"/>
      <p:regular r:id="rId24"/>
    </p:embeddedFont>
    <p:embeddedFont>
      <p:font typeface="Canva Sans" panose="020B0604020202020204" charset="0"/>
      <p:regular r:id="rId25"/>
    </p:embeddedFont>
    <p:embeddedFont>
      <p:font typeface="Glacial Indifference" panose="020B0604020202020204" charset="0"/>
      <p:regular r:id="rId26"/>
    </p:embeddedFont>
    <p:embeddedFont>
      <p:font typeface="Glacial Indifference Bold" panose="020B0604020202020204" charset="0"/>
      <p:regular r:id="rId27"/>
    </p:embeddedFont>
    <p:embeddedFont>
      <p:font typeface="Playpen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290A2-30C8-4F23-BA90-42C82EBF953E}" v="1" dt="2025-11-04T21:15:14.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Isaac" userId="3ae7964d-d2b5-42a3-b882-d9fb709f2af0" providerId="ADAL" clId="{2FB189AD-3EAB-48A6-BBC1-D0C2C6A74715}"/>
    <pc:docChg chg="custSel modSld">
      <pc:chgData name="Alyssa Isaac" userId="3ae7964d-d2b5-42a3-b882-d9fb709f2af0" providerId="ADAL" clId="{2FB189AD-3EAB-48A6-BBC1-D0C2C6A74715}" dt="2025-11-04T21:15:23.033" v="3" actId="1076"/>
      <pc:docMkLst>
        <pc:docMk/>
      </pc:docMkLst>
      <pc:sldChg chg="addSp delSp modSp mod modAnim">
        <pc:chgData name="Alyssa Isaac" userId="3ae7964d-d2b5-42a3-b882-d9fb709f2af0" providerId="ADAL" clId="{2FB189AD-3EAB-48A6-BBC1-D0C2C6A74715}" dt="2025-11-04T21:15:23.033" v="3" actId="1076"/>
        <pc:sldMkLst>
          <pc:docMk/>
          <pc:sldMk cId="0" sldId="271"/>
        </pc:sldMkLst>
        <pc:picChg chg="del">
          <ac:chgData name="Alyssa Isaac" userId="3ae7964d-d2b5-42a3-b882-d9fb709f2af0" providerId="ADAL" clId="{2FB189AD-3EAB-48A6-BBC1-D0C2C6A74715}" dt="2025-11-04T21:15:02.464" v="0" actId="478"/>
          <ac:picMkLst>
            <pc:docMk/>
            <pc:sldMk cId="0" sldId="271"/>
            <ac:picMk id="5" creationId="{00000000-0000-0000-0000-000000000000}"/>
          </ac:picMkLst>
        </pc:picChg>
        <pc:picChg chg="add mod">
          <ac:chgData name="Alyssa Isaac" userId="3ae7964d-d2b5-42a3-b882-d9fb709f2af0" providerId="ADAL" clId="{2FB189AD-3EAB-48A6-BBC1-D0C2C6A74715}" dt="2025-11-04T21:15:23.033" v="3" actId="1076"/>
          <ac:picMkLst>
            <pc:docMk/>
            <pc:sldMk cId="0" sldId="271"/>
            <ac:picMk id="6" creationId="{4C83BF59-0BBD-8588-D37A-B2D39F29141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this session will involve thinking about some of the more common social media apps/sites that young people use, and how to stay safe while using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Prior to the lesson you should print out the information sheets about various social media platforms, developed by Safer Schools.</a:t>
            </a:r>
          </a:p>
          <a:p>
            <a:endParaRPr lang="en-US"/>
          </a:p>
          <a:p>
            <a:r>
              <a:rPr lang="en-US"/>
              <a:t>Split the class into groups and provide each group with an information sheet (each group should have a different app). </a:t>
            </a:r>
          </a:p>
          <a:p>
            <a:endParaRPr lang="en-US"/>
          </a:p>
          <a:p>
            <a:r>
              <a:rPr lang="en-US"/>
              <a:t>Instruct the groups to read their information sheets and answer the questions on the activity slide about the app. </a:t>
            </a:r>
          </a:p>
          <a:p>
            <a:endParaRPr lang="en-US"/>
          </a:p>
          <a:p>
            <a:r>
              <a:rPr lang="en-US"/>
              <a:t>Give 10 minutes for this, after which time each group will be asked to give a very brief (2 min or less) presentation to the class about their app.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Revisit the ‘do it now’ task about the Australian social media ban. Ask the class to share their thoughts. What do they think of the ban? Should the Isle of Man follow suit? What kinds of harms do young people need to be protected from? Do they think the ban will be effective? Why or why not? How else can young people stay safe?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https://www.youtube.com/watch?v=Pc-qk0t8ms4&amp;list=PL8TjVyuBdsCmgnK3Cup8KUtJqSMyhfz_O&amp;index=4</a:t>
            </a:r>
          </a:p>
          <a:p>
            <a:endParaRPr lang="en-US"/>
          </a:p>
          <a:p>
            <a:endParaRPr lang="en-US"/>
          </a:p>
          <a:p>
            <a:r>
              <a:rPr lang="en-US"/>
              <a:t>Play video ‘The pressure to stay connected’ and encourage discussion afterward - does the class ever feel this pressure? How can they improve their relationship with devices/social media? Share slide with ‘6 ways to improve your relationship with social media.’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Share information on the new Safer Schools app for the Isle of Man, which young people can access without creating accounts. The app includes information for staying safe online. Also share websites on slide 19 for further information and advice.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time permits, this slide can be further developed into a collective, group reflection.</a:t>
            </a:r>
          </a:p>
          <a:p>
            <a:endParaRPr lang="en-US"/>
          </a:p>
          <a:p>
            <a:r>
              <a:rPr lang="en-US"/>
              <a:t>Please ask students to discuss what Attributes (e.g. honesty, integrity, courage, humility, generosity, self-worth, kindness, trustworthiness etc) they have used during this lesson.</a:t>
            </a:r>
          </a:p>
          <a:p>
            <a:endParaRPr lang="en-US"/>
          </a:p>
          <a:p>
            <a:r>
              <a:rPr lang="en-US"/>
              <a:t>What Skills (e.g. oracy, empathy, compassion, presentation, assertiveness, active listening, interpersonal skills, positive peer pressure, capacity to resist unwelcome pressure, distinguish between fact &amp; opinion , etc.</a:t>
            </a:r>
          </a:p>
          <a:p>
            <a:endParaRPr lang="en-US"/>
          </a:p>
          <a:p>
            <a:r>
              <a:rPr lang="en-US"/>
              <a:t>What Knowledge have they used, or developed during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endParaRPr lang="en-US"/>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endParaRPr lang="en-US"/>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Whole class discussion, some potential answers on the following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Share the ‘facts &amp; figures’  with the class. Get feedback - is there anything they were surprised by, or knew already?</a:t>
            </a:r>
          </a:p>
          <a:p>
            <a:endParaRPr lang="en-US"/>
          </a:p>
          <a:p>
            <a:r>
              <a:rPr lang="en-US"/>
              <a:t>What are their thoughts on these figures? What do they think about UK users spending more time on TikTok than any other country? </a:t>
            </a:r>
          </a:p>
          <a:p>
            <a:endParaRPr lang="en-US"/>
          </a:p>
          <a:p>
            <a:r>
              <a:rPr lang="en-US"/>
              <a:t>Do they feel this is an accurate representation of how they spend their time online?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class to name as many social media platforms as they can in 2 minutes. Write these on the board.</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the class has finished naming apps/sites, ask for their thoughts and experiences. </a:t>
            </a:r>
          </a:p>
          <a:p>
            <a:endParaRPr lang="en-US"/>
          </a:p>
          <a:p>
            <a:r>
              <a:rPr lang="en-US"/>
              <a:t>Which are the most popular platforms? </a:t>
            </a:r>
          </a:p>
          <a:p>
            <a:endParaRPr lang="en-US"/>
          </a:p>
          <a:p>
            <a:r>
              <a:rPr lang="en-US"/>
              <a:t>Which do they like to use or not like to use?</a:t>
            </a:r>
          </a:p>
          <a:p>
            <a:endParaRPr lang="en-US"/>
          </a:p>
          <a:p>
            <a:r>
              <a:rPr lang="en-US"/>
              <a:t> Do they ever come across things that make them feel worried or uncomfortable? </a:t>
            </a:r>
          </a:p>
          <a:p>
            <a:endParaRPr lang="en-US"/>
          </a:p>
          <a:p>
            <a:r>
              <a:rPr lang="en-US"/>
              <a:t>How do they keep themselves safe? </a:t>
            </a:r>
          </a:p>
          <a:p>
            <a:endParaRPr lang="en-US"/>
          </a:p>
          <a:p>
            <a:r>
              <a:rPr lang="en-US"/>
              <a:t>Would they be OK with a younger sibling/cousin using these platforms? Why or why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childnet.com/young-people/secondary"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www.childline.org.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35674" y="959546"/>
            <a:ext cx="4502257" cy="766737"/>
          </a:xfrm>
          <a:prstGeom prst="rect">
            <a:avLst/>
          </a:prstGeom>
        </p:spPr>
        <p:txBody>
          <a:bodyPr lIns="0" tIns="0" rIns="0" bIns="0" rtlCol="0" anchor="t">
            <a:spAutoFit/>
          </a:bodyPr>
          <a:lstStyle/>
          <a:p>
            <a:pPr algn="ctr">
              <a:lnSpc>
                <a:spcPts val="5744"/>
              </a:lnSpc>
            </a:pPr>
            <a:r>
              <a:rPr lang="en-US" sz="5470">
                <a:solidFill>
                  <a:srgbClr val="000000"/>
                </a:solidFill>
                <a:latin typeface="Bobby Jones Soft"/>
                <a:ea typeface="Bobby Jones Soft"/>
                <a:cs typeface="Bobby Jones Soft"/>
                <a:sym typeface="Bobby Jones Soft"/>
              </a:rPr>
              <a:t>TEACHER SLIDE</a:t>
            </a:r>
          </a:p>
        </p:txBody>
      </p:sp>
      <p:sp>
        <p:nvSpPr>
          <p:cNvPr id="6" name="TextBox 6"/>
          <p:cNvSpPr txBox="1"/>
          <p:nvPr/>
        </p:nvSpPr>
        <p:spPr>
          <a:xfrm>
            <a:off x="766100" y="2815665"/>
            <a:ext cx="16755801" cy="6202017"/>
          </a:xfrm>
          <a:prstGeom prst="rect">
            <a:avLst/>
          </a:prstGeom>
        </p:spPr>
        <p:txBody>
          <a:bodyPr lIns="0" tIns="0" rIns="0" bIns="0" rtlCol="0" anchor="t">
            <a:spAutoFit/>
          </a:bodyPr>
          <a:lstStyle/>
          <a:p>
            <a:pPr algn="just">
              <a:lnSpc>
                <a:spcPts val="5499"/>
              </a:lnSpc>
            </a:pPr>
            <a:r>
              <a:rPr lang="en-US" sz="3216">
                <a:solidFill>
                  <a:srgbClr val="000000"/>
                </a:solidFill>
                <a:latin typeface="Glacial Indifference"/>
                <a:ea typeface="Glacial Indifference"/>
                <a:cs typeface="Glacial Indifference"/>
                <a:sym typeface="Glacial Indifference"/>
              </a:rPr>
              <a:t>Before the session: In the days or week before facilitating this session, let young people know they will be talking about social media – particularly how to stay safe when using it. </a:t>
            </a:r>
          </a:p>
          <a:p>
            <a:pPr algn="just">
              <a:lnSpc>
                <a:spcPts val="5499"/>
              </a:lnSpc>
            </a:pPr>
            <a:endParaRPr lang="en-US" sz="3216">
              <a:solidFill>
                <a:srgbClr val="000000"/>
              </a:solidFill>
              <a:latin typeface="Glacial Indifference"/>
              <a:ea typeface="Glacial Indifference"/>
              <a:cs typeface="Glacial Indifference"/>
              <a:sym typeface="Glacial Indifference"/>
            </a:endParaRPr>
          </a:p>
          <a:p>
            <a:pPr algn="just">
              <a:lnSpc>
                <a:spcPts val="5499"/>
              </a:lnSpc>
            </a:pPr>
            <a:r>
              <a:rPr lang="en-US" sz="3216">
                <a:solidFill>
                  <a:srgbClr val="000000"/>
                </a:solidFill>
                <a:latin typeface="Glacial Indifference"/>
                <a:ea typeface="Glacial Indifference"/>
                <a:cs typeface="Glacial Indifference"/>
                <a:sym typeface="Glacial Indifference"/>
              </a:rPr>
              <a:t>Ask them to think about some of the dangers young people might experience through social media and whether the Isle of Man/UK should follow other countries in banning social media for young people at the age of 16.</a:t>
            </a:r>
          </a:p>
          <a:p>
            <a:pPr algn="just">
              <a:lnSpc>
                <a:spcPts val="5499"/>
              </a:lnSpc>
            </a:pPr>
            <a:endParaRPr lang="en-US" sz="3216">
              <a:solidFill>
                <a:srgbClr val="000000"/>
              </a:solidFill>
              <a:latin typeface="Glacial Indifference"/>
              <a:ea typeface="Glacial Indifference"/>
              <a:cs typeface="Glacial Indifference"/>
              <a:sym typeface="Glacial Indifference"/>
            </a:endParaRPr>
          </a:p>
          <a:p>
            <a:pPr algn="just">
              <a:lnSpc>
                <a:spcPts val="5499"/>
              </a:lnSpc>
            </a:pPr>
            <a:r>
              <a:rPr lang="en-US" sz="3216">
                <a:solidFill>
                  <a:srgbClr val="000000"/>
                </a:solidFill>
                <a:latin typeface="Glacial Indifference"/>
                <a:ea typeface="Glacial Indifference"/>
                <a:cs typeface="Glacial Indifference"/>
                <a:sym typeface="Glacial Indifference"/>
              </a:rPr>
              <a:t>This lesson includes a group activity using resources that should be printed ahead of time.</a:t>
            </a:r>
          </a:p>
          <a:p>
            <a:pPr algn="just">
              <a:lnSpc>
                <a:spcPts val="5499"/>
              </a:lnSpc>
            </a:pPr>
            <a:endParaRPr lang="en-US" sz="3216">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230580" y="2199936"/>
            <a:ext cx="15826839" cy="7377367"/>
          </a:xfrm>
          <a:prstGeom prst="rect">
            <a:avLst/>
          </a:prstGeom>
        </p:spPr>
        <p:txBody>
          <a:bodyPr lIns="0" tIns="0" rIns="0" bIns="0" rtlCol="0" anchor="t">
            <a:spAutoFit/>
          </a:bodyPr>
          <a:lstStyle/>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Stay in contact/connect with people, and have fun.</a:t>
            </a:r>
          </a:p>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Fear of missing out leads to excessive use or exaggeration. </a:t>
            </a:r>
          </a:p>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They get upset by things they have seen and are uncertain about what to do. </a:t>
            </a:r>
          </a:p>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Engaging or being pressured into engaging in more risky behaviour, either by accident or design. </a:t>
            </a:r>
          </a:p>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Developing unrealistic ideas of body image and gender. </a:t>
            </a:r>
          </a:p>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Becoming subject to peer pressure or interactions that are intense or too difficult to handle. </a:t>
            </a:r>
          </a:p>
          <a:p>
            <a:pPr marL="885184" lvl="1" indent="-442592" algn="l">
              <a:lnSpc>
                <a:spcPts val="4960"/>
              </a:lnSpc>
              <a:buFont typeface="Arial"/>
              <a:buChar char="•"/>
            </a:pPr>
            <a:r>
              <a:rPr lang="en-US" sz="4099">
                <a:solidFill>
                  <a:srgbClr val="000000"/>
                </a:solidFill>
                <a:latin typeface="Glacial Indifference"/>
                <a:ea typeface="Glacial Indifference"/>
                <a:cs typeface="Glacial Indifference"/>
                <a:sym typeface="Glacial Indifference"/>
              </a:rPr>
              <a:t>Creating an online reputation that may cause problems in the future.</a:t>
            </a:r>
          </a:p>
          <a:p>
            <a:pPr algn="l">
              <a:lnSpc>
                <a:spcPts val="3629"/>
              </a:lnSpc>
            </a:pPr>
            <a:endParaRPr lang="en-US" sz="4099">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494381" y="1114425"/>
            <a:ext cx="16392365" cy="956176"/>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HOW COULD IT AFFECT THEM?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207765" y="2377937"/>
            <a:ext cx="15872470" cy="6349746"/>
          </a:xfrm>
          <a:prstGeom prst="rect">
            <a:avLst/>
          </a:prstGeom>
        </p:spPr>
        <p:txBody>
          <a:bodyPr lIns="0" tIns="0" rIns="0" bIns="0" rtlCol="0" anchor="t">
            <a:spAutoFit/>
          </a:bodyPr>
          <a:lstStyle/>
          <a:p>
            <a:pPr marL="842008" lvl="1" indent="-421004" algn="l">
              <a:lnSpc>
                <a:spcPts val="6356"/>
              </a:lnSpc>
              <a:buFont typeface="Arial"/>
              <a:buChar char="•"/>
            </a:pPr>
            <a:r>
              <a:rPr lang="en-US" sz="3899">
                <a:solidFill>
                  <a:srgbClr val="000000"/>
                </a:solidFill>
                <a:latin typeface="Glacial Indifference"/>
                <a:ea typeface="Glacial Indifference"/>
                <a:cs typeface="Glacial Indifference"/>
                <a:sym typeface="Glacial Indifference"/>
              </a:rPr>
              <a:t>In January 2024, 82.8% of UK population (56.2m people) were active social media users.</a:t>
            </a:r>
          </a:p>
          <a:p>
            <a:pPr marL="842008" lvl="1" indent="-421004" algn="l">
              <a:lnSpc>
                <a:spcPts val="6356"/>
              </a:lnSpc>
              <a:buFont typeface="Arial"/>
              <a:buChar char="•"/>
            </a:pPr>
            <a:r>
              <a:rPr lang="en-US" sz="3899">
                <a:solidFill>
                  <a:srgbClr val="000000"/>
                </a:solidFill>
                <a:latin typeface="Glacial Indifference"/>
                <a:ea typeface="Glacial Indifference"/>
                <a:cs typeface="Glacial Indifference"/>
                <a:sym typeface="Glacial Indifference"/>
              </a:rPr>
              <a:t>WhatsApp was used by 79% of Internet users in the UK.</a:t>
            </a:r>
          </a:p>
          <a:p>
            <a:pPr marL="842008" lvl="1" indent="-421004" algn="l">
              <a:lnSpc>
                <a:spcPts val="6356"/>
              </a:lnSpc>
              <a:buFont typeface="Arial"/>
              <a:buChar char="•"/>
            </a:pPr>
            <a:r>
              <a:rPr lang="en-US" sz="3899">
                <a:solidFill>
                  <a:srgbClr val="000000"/>
                </a:solidFill>
                <a:latin typeface="Glacial Indifference"/>
                <a:ea typeface="Glacial Indifference"/>
                <a:cs typeface="Glacial Indifference"/>
                <a:sym typeface="Glacial Indifference"/>
              </a:rPr>
              <a:t>The UK's most popular social media platforms are WhatsApp, Facebook, and Instagram. </a:t>
            </a:r>
          </a:p>
          <a:p>
            <a:pPr marL="842008" lvl="1" indent="-421004" algn="l">
              <a:lnSpc>
                <a:spcPts val="6356"/>
              </a:lnSpc>
              <a:buFont typeface="Arial"/>
              <a:buChar char="•"/>
            </a:pPr>
            <a:r>
              <a:rPr lang="en-US" sz="3899">
                <a:solidFill>
                  <a:srgbClr val="000000"/>
                </a:solidFill>
                <a:latin typeface="Glacial Indifference"/>
                <a:ea typeface="Glacial Indifference"/>
                <a:cs typeface="Glacial Indifference"/>
                <a:sym typeface="Glacial Indifference"/>
              </a:rPr>
              <a:t>UK users spend more time on TikTok than users in any other country. </a:t>
            </a:r>
          </a:p>
          <a:p>
            <a:pPr marL="842008" lvl="1" indent="-421004" algn="l">
              <a:lnSpc>
                <a:spcPts val="6356"/>
              </a:lnSpc>
              <a:buFont typeface="Arial"/>
              <a:buChar char="•"/>
            </a:pPr>
            <a:r>
              <a:rPr lang="en-US" sz="3899">
                <a:solidFill>
                  <a:srgbClr val="000000"/>
                </a:solidFill>
                <a:latin typeface="Glacial Indifference"/>
                <a:ea typeface="Glacial Indifference"/>
                <a:cs typeface="Glacial Indifference"/>
                <a:sym typeface="Glacial Indifference"/>
              </a:rPr>
              <a:t>Younger people are more active on social media. E.g. 99% of 16-24-year-olds use social media, compared to only 38% of those over 75.</a:t>
            </a:r>
          </a:p>
        </p:txBody>
      </p:sp>
      <p:sp>
        <p:nvSpPr>
          <p:cNvPr id="6" name="Freeform 6"/>
          <p:cNvSpPr/>
          <p:nvPr/>
        </p:nvSpPr>
        <p:spPr>
          <a:xfrm>
            <a:off x="5163266" y="2069822"/>
            <a:ext cx="7047712" cy="7127901"/>
          </a:xfrm>
          <a:custGeom>
            <a:avLst/>
            <a:gdLst/>
            <a:ahLst/>
            <a:cxnLst/>
            <a:rect l="l" t="t" r="r" b="b"/>
            <a:pathLst>
              <a:path w="7047712" h="7127901">
                <a:moveTo>
                  <a:pt x="0" y="0"/>
                </a:moveTo>
                <a:lnTo>
                  <a:pt x="7047711" y="0"/>
                </a:lnTo>
                <a:lnTo>
                  <a:pt x="7047711" y="7127901"/>
                </a:lnTo>
                <a:lnTo>
                  <a:pt x="0" y="7127901"/>
                </a:lnTo>
                <a:lnTo>
                  <a:pt x="0" y="0"/>
                </a:lnTo>
                <a:close/>
              </a:path>
            </a:pathLst>
          </a:custGeom>
          <a:blipFill>
            <a:blip r:embed="rId3">
              <a:alphaModFix amt="12000"/>
            </a:blip>
            <a:stretch>
              <a:fillRect/>
            </a:stretch>
          </a:blipFill>
        </p:spPr>
        <p:txBody>
          <a:bodyPr/>
          <a:lstStyle/>
          <a:p>
            <a:endParaRPr lang="en-GB"/>
          </a:p>
        </p:txBody>
      </p:sp>
      <p:sp>
        <p:nvSpPr>
          <p:cNvPr id="7" name="TextBox 7"/>
          <p:cNvSpPr txBox="1"/>
          <p:nvPr/>
        </p:nvSpPr>
        <p:spPr>
          <a:xfrm>
            <a:off x="842631" y="1095375"/>
            <a:ext cx="10146385" cy="777404"/>
          </a:xfrm>
          <a:prstGeom prst="rect">
            <a:avLst/>
          </a:prstGeom>
        </p:spPr>
        <p:txBody>
          <a:bodyPr lIns="0" tIns="0" rIns="0" bIns="0" rtlCol="0" anchor="t">
            <a:spAutoFit/>
          </a:bodyPr>
          <a:lstStyle/>
          <a:p>
            <a:pPr algn="ctr">
              <a:lnSpc>
                <a:spcPts val="5817"/>
              </a:lnSpc>
            </a:pPr>
            <a:r>
              <a:rPr lang="en-US" sz="5540">
                <a:solidFill>
                  <a:srgbClr val="000000"/>
                </a:solidFill>
                <a:latin typeface="Bobby Jones Soft"/>
                <a:ea typeface="Bobby Jones Soft"/>
                <a:cs typeface="Bobby Jones Soft"/>
                <a:sym typeface="Bobby Jones Soft"/>
              </a:rPr>
              <a:t>SOCIAL MEDIA - FACTS &amp; FIGURES</a:t>
            </a:r>
          </a:p>
        </p:txBody>
      </p:sp>
      <p:sp>
        <p:nvSpPr>
          <p:cNvPr id="8" name="TextBox 8"/>
          <p:cNvSpPr txBox="1"/>
          <p:nvPr/>
        </p:nvSpPr>
        <p:spPr>
          <a:xfrm>
            <a:off x="14814773" y="9220200"/>
            <a:ext cx="2265462" cy="372745"/>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Canva Sans"/>
                <a:ea typeface="Canva Sans"/>
                <a:cs typeface="Canva Sans"/>
                <a:sym typeface="Canva Sans"/>
              </a:rPr>
              <a:t>(Statistica,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2881836" y="4252467"/>
            <a:ext cx="12524328" cy="1867792"/>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HOW MANY SOCIAL MEDIA APPS &amp; SITES CAN YOU NAME IN 2 MINUTES?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3301004" y="1028700"/>
            <a:ext cx="2411983" cy="2411983"/>
          </a:xfrm>
          <a:custGeom>
            <a:avLst/>
            <a:gdLst/>
            <a:ahLst/>
            <a:cxnLst/>
            <a:rect l="l" t="t" r="r" b="b"/>
            <a:pathLst>
              <a:path w="2411983" h="2411983">
                <a:moveTo>
                  <a:pt x="0" y="0"/>
                </a:moveTo>
                <a:lnTo>
                  <a:pt x="2411983" y="0"/>
                </a:lnTo>
                <a:lnTo>
                  <a:pt x="2411983" y="2411983"/>
                </a:lnTo>
                <a:lnTo>
                  <a:pt x="0" y="24119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635674" y="6120258"/>
            <a:ext cx="3935361" cy="3935361"/>
          </a:xfrm>
          <a:custGeom>
            <a:avLst/>
            <a:gdLst/>
            <a:ahLst/>
            <a:cxnLst/>
            <a:rect l="l" t="t" r="r" b="b"/>
            <a:pathLst>
              <a:path w="3935361" h="3935361">
                <a:moveTo>
                  <a:pt x="0" y="0"/>
                </a:moveTo>
                <a:lnTo>
                  <a:pt x="3935361" y="0"/>
                </a:lnTo>
                <a:lnTo>
                  <a:pt x="3935361" y="3935361"/>
                </a:lnTo>
                <a:lnTo>
                  <a:pt x="0" y="3935361"/>
                </a:lnTo>
                <a:lnTo>
                  <a:pt x="0" y="0"/>
                </a:lnTo>
                <a:close/>
              </a:path>
            </a:pathLst>
          </a:custGeom>
          <a:blipFill>
            <a:blip r:embed="rId5"/>
            <a:stretch>
              <a:fillRect/>
            </a:stretch>
          </a:blipFill>
        </p:spPr>
        <p:txBody>
          <a:bodyPr/>
          <a:lstStyle/>
          <a:p>
            <a:endParaRPr lang="en-GB"/>
          </a:p>
        </p:txBody>
      </p:sp>
      <p:sp>
        <p:nvSpPr>
          <p:cNvPr id="7" name="Freeform 7"/>
          <p:cNvSpPr/>
          <p:nvPr/>
        </p:nvSpPr>
        <p:spPr>
          <a:xfrm>
            <a:off x="5394126" y="6415463"/>
            <a:ext cx="2695213" cy="2707246"/>
          </a:xfrm>
          <a:custGeom>
            <a:avLst/>
            <a:gdLst/>
            <a:ahLst/>
            <a:cxnLst/>
            <a:rect l="l" t="t" r="r" b="b"/>
            <a:pathLst>
              <a:path w="2695213" h="2707246">
                <a:moveTo>
                  <a:pt x="0" y="0"/>
                </a:moveTo>
                <a:lnTo>
                  <a:pt x="2695214" y="0"/>
                </a:lnTo>
                <a:lnTo>
                  <a:pt x="2695214" y="2707246"/>
                </a:lnTo>
                <a:lnTo>
                  <a:pt x="0" y="2707246"/>
                </a:lnTo>
                <a:lnTo>
                  <a:pt x="0" y="0"/>
                </a:lnTo>
                <a:close/>
              </a:path>
            </a:pathLst>
          </a:custGeom>
          <a:blipFill>
            <a:blip r:embed="rId6"/>
            <a:stretch>
              <a:fillRect/>
            </a:stretch>
          </a:blipFill>
        </p:spPr>
        <p:txBody>
          <a:bodyPr/>
          <a:lstStyle/>
          <a:p>
            <a:endParaRPr lang="en-GB"/>
          </a:p>
        </p:txBody>
      </p:sp>
      <p:sp>
        <p:nvSpPr>
          <p:cNvPr id="8" name="Freeform 8"/>
          <p:cNvSpPr/>
          <p:nvPr/>
        </p:nvSpPr>
        <p:spPr>
          <a:xfrm>
            <a:off x="1750608" y="1028700"/>
            <a:ext cx="2168922" cy="2308210"/>
          </a:xfrm>
          <a:custGeom>
            <a:avLst/>
            <a:gdLst/>
            <a:ahLst/>
            <a:cxnLst/>
            <a:rect l="l" t="t" r="r" b="b"/>
            <a:pathLst>
              <a:path w="2168922" h="2308210">
                <a:moveTo>
                  <a:pt x="0" y="0"/>
                </a:moveTo>
                <a:lnTo>
                  <a:pt x="2168922" y="0"/>
                </a:lnTo>
                <a:lnTo>
                  <a:pt x="2168922" y="2308210"/>
                </a:lnTo>
                <a:lnTo>
                  <a:pt x="0" y="2308210"/>
                </a:lnTo>
                <a:lnTo>
                  <a:pt x="0" y="0"/>
                </a:lnTo>
                <a:close/>
              </a:path>
            </a:pathLst>
          </a:custGeom>
          <a:blipFill>
            <a:blip r:embed="rId7"/>
            <a:stretch>
              <a:fillRect/>
            </a:stretch>
          </a:blipFill>
        </p:spPr>
        <p:txBody>
          <a:bodyPr/>
          <a:lstStyle/>
          <a:p>
            <a:endParaRPr lang="en-GB"/>
          </a:p>
        </p:txBody>
      </p:sp>
      <p:sp>
        <p:nvSpPr>
          <p:cNvPr id="9" name="Freeform 9"/>
          <p:cNvSpPr/>
          <p:nvPr/>
        </p:nvSpPr>
        <p:spPr>
          <a:xfrm>
            <a:off x="5213479" y="593385"/>
            <a:ext cx="3282613" cy="3282613"/>
          </a:xfrm>
          <a:custGeom>
            <a:avLst/>
            <a:gdLst/>
            <a:ahLst/>
            <a:cxnLst/>
            <a:rect l="l" t="t" r="r" b="b"/>
            <a:pathLst>
              <a:path w="3282613" h="3282613">
                <a:moveTo>
                  <a:pt x="0" y="0"/>
                </a:moveTo>
                <a:lnTo>
                  <a:pt x="3282613" y="0"/>
                </a:lnTo>
                <a:lnTo>
                  <a:pt x="3282613" y="3282613"/>
                </a:lnTo>
                <a:lnTo>
                  <a:pt x="0" y="3282613"/>
                </a:lnTo>
                <a:lnTo>
                  <a:pt x="0" y="0"/>
                </a:lnTo>
                <a:close/>
              </a:path>
            </a:pathLst>
          </a:custGeom>
          <a:blipFill>
            <a:blip r:embed="rId8"/>
            <a:stretch>
              <a:fillRect/>
            </a:stretch>
          </a:blipFill>
        </p:spPr>
        <p:txBody>
          <a:bodyPr/>
          <a:lstStyle/>
          <a:p>
            <a:endParaRPr lang="en-GB"/>
          </a:p>
        </p:txBody>
      </p:sp>
      <p:sp>
        <p:nvSpPr>
          <p:cNvPr id="10" name="Freeform 10"/>
          <p:cNvSpPr/>
          <p:nvPr/>
        </p:nvSpPr>
        <p:spPr>
          <a:xfrm>
            <a:off x="13871358" y="6120258"/>
            <a:ext cx="3387942" cy="3387942"/>
          </a:xfrm>
          <a:custGeom>
            <a:avLst/>
            <a:gdLst/>
            <a:ahLst/>
            <a:cxnLst/>
            <a:rect l="l" t="t" r="r" b="b"/>
            <a:pathLst>
              <a:path w="3387942" h="3387942">
                <a:moveTo>
                  <a:pt x="0" y="0"/>
                </a:moveTo>
                <a:lnTo>
                  <a:pt x="3387942" y="0"/>
                </a:lnTo>
                <a:lnTo>
                  <a:pt x="3387942" y="3387942"/>
                </a:lnTo>
                <a:lnTo>
                  <a:pt x="0" y="3387942"/>
                </a:lnTo>
                <a:lnTo>
                  <a:pt x="0" y="0"/>
                </a:lnTo>
                <a:close/>
              </a:path>
            </a:pathLst>
          </a:custGeom>
          <a:blipFill>
            <a:blip r:embed="rId9"/>
            <a:stretch>
              <a:fillRect/>
            </a:stretch>
          </a:blipFill>
        </p:spPr>
        <p:txBody>
          <a:bodyPr/>
          <a:lstStyle/>
          <a:p>
            <a:endParaRPr lang="en-GB"/>
          </a:p>
        </p:txBody>
      </p:sp>
      <p:sp>
        <p:nvSpPr>
          <p:cNvPr id="11" name="Freeform 11"/>
          <p:cNvSpPr/>
          <p:nvPr/>
        </p:nvSpPr>
        <p:spPr>
          <a:xfrm>
            <a:off x="9144000" y="6648141"/>
            <a:ext cx="3922908" cy="2332175"/>
          </a:xfrm>
          <a:custGeom>
            <a:avLst/>
            <a:gdLst/>
            <a:ahLst/>
            <a:cxnLst/>
            <a:rect l="l" t="t" r="r" b="b"/>
            <a:pathLst>
              <a:path w="3922908" h="2332175">
                <a:moveTo>
                  <a:pt x="0" y="0"/>
                </a:moveTo>
                <a:lnTo>
                  <a:pt x="3922908" y="0"/>
                </a:lnTo>
                <a:lnTo>
                  <a:pt x="3922908" y="2332176"/>
                </a:lnTo>
                <a:lnTo>
                  <a:pt x="0" y="2332176"/>
                </a:lnTo>
                <a:lnTo>
                  <a:pt x="0" y="0"/>
                </a:lnTo>
                <a:close/>
              </a:path>
            </a:pathLst>
          </a:custGeom>
          <a:blipFill>
            <a:blip r:embed="rId10"/>
            <a:stretch>
              <a:fillRect/>
            </a:stretch>
          </a:blipFill>
        </p:spPr>
        <p:txBody>
          <a:bodyPr/>
          <a:lstStyle/>
          <a:p>
            <a:endParaRPr lang="en-GB"/>
          </a:p>
        </p:txBody>
      </p:sp>
      <p:sp>
        <p:nvSpPr>
          <p:cNvPr id="12" name="Freeform 12"/>
          <p:cNvSpPr/>
          <p:nvPr/>
        </p:nvSpPr>
        <p:spPr>
          <a:xfrm>
            <a:off x="9312266" y="820696"/>
            <a:ext cx="3172564" cy="3172564"/>
          </a:xfrm>
          <a:custGeom>
            <a:avLst/>
            <a:gdLst/>
            <a:ahLst/>
            <a:cxnLst/>
            <a:rect l="l" t="t" r="r" b="b"/>
            <a:pathLst>
              <a:path w="3172564" h="3172564">
                <a:moveTo>
                  <a:pt x="0" y="0"/>
                </a:moveTo>
                <a:lnTo>
                  <a:pt x="3172564" y="0"/>
                </a:lnTo>
                <a:lnTo>
                  <a:pt x="3172564" y="3172564"/>
                </a:lnTo>
                <a:lnTo>
                  <a:pt x="0" y="3172564"/>
                </a:lnTo>
                <a:lnTo>
                  <a:pt x="0" y="0"/>
                </a:lnTo>
                <a:close/>
              </a:path>
            </a:pathLst>
          </a:custGeom>
          <a:blipFill>
            <a:blip r:embed="rId11"/>
            <a:stretch>
              <a:fillRect/>
            </a:stretch>
          </a:blipFill>
        </p:spPr>
        <p:txBody>
          <a:bodyPr/>
          <a:lstStyle/>
          <a:p>
            <a:endParaRPr lang="en-GB"/>
          </a:p>
        </p:txBody>
      </p:sp>
      <p:sp>
        <p:nvSpPr>
          <p:cNvPr id="13" name="Freeform 13"/>
          <p:cNvSpPr/>
          <p:nvPr/>
        </p:nvSpPr>
        <p:spPr>
          <a:xfrm>
            <a:off x="635674" y="3958792"/>
            <a:ext cx="3547065" cy="2456671"/>
          </a:xfrm>
          <a:custGeom>
            <a:avLst/>
            <a:gdLst/>
            <a:ahLst/>
            <a:cxnLst/>
            <a:rect l="l" t="t" r="r" b="b"/>
            <a:pathLst>
              <a:path w="3547065" h="2456671">
                <a:moveTo>
                  <a:pt x="0" y="0"/>
                </a:moveTo>
                <a:lnTo>
                  <a:pt x="3547065" y="0"/>
                </a:lnTo>
                <a:lnTo>
                  <a:pt x="3547065" y="2456671"/>
                </a:lnTo>
                <a:lnTo>
                  <a:pt x="0" y="2456671"/>
                </a:lnTo>
                <a:lnTo>
                  <a:pt x="0" y="0"/>
                </a:lnTo>
                <a:close/>
              </a:path>
            </a:pathLst>
          </a:custGeom>
          <a:blipFill>
            <a:blip r:embed="rId12"/>
            <a:stretch>
              <a:fillRect/>
            </a:stretch>
          </a:blipFill>
        </p:spPr>
        <p:txBody>
          <a:bodyPr/>
          <a:lstStyle/>
          <a:p>
            <a:endParaRPr lang="en-GB"/>
          </a:p>
        </p:txBody>
      </p:sp>
      <p:sp>
        <p:nvSpPr>
          <p:cNvPr id="14" name="TextBox 14"/>
          <p:cNvSpPr txBox="1"/>
          <p:nvPr/>
        </p:nvSpPr>
        <p:spPr>
          <a:xfrm>
            <a:off x="4571035" y="4429667"/>
            <a:ext cx="12524328" cy="1867792"/>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HOW MANY SOCIAL MEDIA APPS &amp; SITES CAN YOU NAME IN 2 MINUTES?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818042" y="2410594"/>
            <a:ext cx="16651915" cy="10691368"/>
          </a:xfrm>
          <a:prstGeom prst="rect">
            <a:avLst/>
          </a:prstGeom>
        </p:spPr>
        <p:txBody>
          <a:bodyPr lIns="0" tIns="0" rIns="0" bIns="0" rtlCol="0" anchor="t">
            <a:spAutoFit/>
          </a:bodyPr>
          <a:lstStyle/>
          <a:p>
            <a:pPr algn="l">
              <a:lnSpc>
                <a:spcPts val="4960"/>
              </a:lnSpc>
            </a:pPr>
            <a:r>
              <a:rPr lang="en-US" sz="4099">
                <a:solidFill>
                  <a:srgbClr val="000000"/>
                </a:solidFill>
                <a:latin typeface="Glacial Indifference"/>
                <a:ea typeface="Glacial Indifference"/>
                <a:cs typeface="Glacial Indifference"/>
                <a:sym typeface="Glacial Indifference"/>
              </a:rPr>
              <a:t>In a moment you will be split into groups and given a Safer Schools information sheet about a popular social media app/site. </a:t>
            </a:r>
          </a:p>
          <a:p>
            <a:pPr algn="l">
              <a:lnSpc>
                <a:spcPts val="4960"/>
              </a:lnSpc>
            </a:pPr>
            <a:endParaRPr lang="en-US" sz="4099">
              <a:solidFill>
                <a:srgbClr val="000000"/>
              </a:solidFill>
              <a:latin typeface="Glacial Indifference"/>
              <a:ea typeface="Glacial Indifference"/>
              <a:cs typeface="Glacial Indifference"/>
              <a:sym typeface="Glacial Indifference"/>
            </a:endParaRPr>
          </a:p>
          <a:p>
            <a:pPr algn="l">
              <a:lnSpc>
                <a:spcPts val="4960"/>
              </a:lnSpc>
            </a:pPr>
            <a:r>
              <a:rPr lang="en-US" sz="4099">
                <a:solidFill>
                  <a:srgbClr val="000000"/>
                </a:solidFill>
                <a:latin typeface="Glacial Indifference"/>
                <a:ea typeface="Glacial Indifference"/>
                <a:cs typeface="Glacial Indifference"/>
                <a:sym typeface="Glacial Indifference"/>
              </a:rPr>
              <a:t>In your groups, read through the information provided and answer the below questions. You will be asked to share this information in a brief (2 minutes or less) presentation back to the rest of the class.</a:t>
            </a:r>
          </a:p>
          <a:p>
            <a:pPr algn="l">
              <a:lnSpc>
                <a:spcPts val="4960"/>
              </a:lnSpc>
            </a:pPr>
            <a:endParaRPr lang="en-US" sz="4099">
              <a:solidFill>
                <a:srgbClr val="000000"/>
              </a:solidFill>
              <a:latin typeface="Glacial Indifference"/>
              <a:ea typeface="Glacial Indifference"/>
              <a:cs typeface="Glacial Indifference"/>
              <a:sym typeface="Glacial Indifference"/>
            </a:endParaRPr>
          </a:p>
          <a:p>
            <a:pPr marL="885184" lvl="1" indent="-442592" algn="l">
              <a:lnSpc>
                <a:spcPts val="4960"/>
              </a:lnSpc>
              <a:buAutoNum type="arabicPeriod"/>
            </a:pPr>
            <a:r>
              <a:rPr lang="en-US" sz="4099" b="1">
                <a:solidFill>
                  <a:srgbClr val="000000"/>
                </a:solidFill>
                <a:latin typeface="Glacial Indifference Bold"/>
                <a:ea typeface="Glacial Indifference Bold"/>
                <a:cs typeface="Glacial Indifference Bold"/>
                <a:sym typeface="Glacial Indifference Bold"/>
              </a:rPr>
              <a:t> What is this app/site and why do young people use it?</a:t>
            </a:r>
          </a:p>
          <a:p>
            <a:pPr marL="885184" lvl="1" indent="-442592" algn="l">
              <a:lnSpc>
                <a:spcPts val="4960"/>
              </a:lnSpc>
              <a:buAutoNum type="arabicPeriod"/>
            </a:pPr>
            <a:r>
              <a:rPr lang="en-US" sz="4099" b="1">
                <a:solidFill>
                  <a:srgbClr val="000000"/>
                </a:solidFill>
                <a:latin typeface="Glacial Indifference Bold"/>
                <a:ea typeface="Glacial Indifference Bold"/>
                <a:cs typeface="Glacial Indifference Bold"/>
                <a:sym typeface="Glacial Indifference Bold"/>
              </a:rPr>
              <a:t> What are some of the risks associated with this app/site?</a:t>
            </a:r>
          </a:p>
          <a:p>
            <a:pPr marL="885184" lvl="1" indent="-442592" algn="l">
              <a:lnSpc>
                <a:spcPts val="4960"/>
              </a:lnSpc>
              <a:buAutoNum type="arabicPeriod"/>
            </a:pPr>
            <a:r>
              <a:rPr lang="en-US" sz="4099" b="1">
                <a:solidFill>
                  <a:srgbClr val="000000"/>
                </a:solidFill>
                <a:latin typeface="Glacial Indifference Bold"/>
                <a:ea typeface="Glacial Indifference Bold"/>
                <a:cs typeface="Glacial Indifference Bold"/>
                <a:sym typeface="Glacial Indifference Bold"/>
              </a:rPr>
              <a:t> How would you advise someone to stay safe while using this app/site?</a:t>
            </a:r>
          </a:p>
          <a:p>
            <a:pPr algn="l">
              <a:lnSpc>
                <a:spcPts val="4960"/>
              </a:lnSpc>
            </a:pPr>
            <a:endParaRPr lang="en-US" sz="4099" b="1">
              <a:solidFill>
                <a:srgbClr val="000000"/>
              </a:solidFill>
              <a:latin typeface="Glacial Indifference Bold"/>
              <a:ea typeface="Glacial Indifference Bold"/>
              <a:cs typeface="Glacial Indifference Bold"/>
              <a:sym typeface="Glacial Indifference Bold"/>
            </a:endParaRPr>
          </a:p>
          <a:p>
            <a:pPr algn="l">
              <a:lnSpc>
                <a:spcPts val="4960"/>
              </a:lnSpc>
            </a:pPr>
            <a:endParaRPr lang="en-US" sz="4099" b="1">
              <a:solidFill>
                <a:srgbClr val="000000"/>
              </a:solidFill>
              <a:latin typeface="Glacial Indifference Bold"/>
              <a:ea typeface="Glacial Indifference Bold"/>
              <a:cs typeface="Glacial Indifference Bold"/>
              <a:sym typeface="Glacial Indifference Bold"/>
            </a:endParaRPr>
          </a:p>
          <a:p>
            <a:pPr algn="l">
              <a:lnSpc>
                <a:spcPts val="4960"/>
              </a:lnSpc>
            </a:pPr>
            <a:endParaRPr lang="en-US" sz="4099" b="1">
              <a:solidFill>
                <a:srgbClr val="000000"/>
              </a:solidFill>
              <a:latin typeface="Glacial Indifference Bold"/>
              <a:ea typeface="Glacial Indifference Bold"/>
              <a:cs typeface="Glacial Indifference Bold"/>
              <a:sym typeface="Glacial Indifference Bold"/>
            </a:endParaRPr>
          </a:p>
          <a:p>
            <a:pPr algn="l">
              <a:lnSpc>
                <a:spcPts val="4960"/>
              </a:lnSpc>
            </a:pPr>
            <a:endParaRPr lang="en-US" sz="4099" b="1">
              <a:solidFill>
                <a:srgbClr val="000000"/>
              </a:solidFill>
              <a:latin typeface="Glacial Indifference Bold"/>
              <a:ea typeface="Glacial Indifference Bold"/>
              <a:cs typeface="Glacial Indifference Bold"/>
              <a:sym typeface="Glacial Indifference Bold"/>
            </a:endParaRPr>
          </a:p>
          <a:p>
            <a:pPr algn="l">
              <a:lnSpc>
                <a:spcPts val="4960"/>
              </a:lnSpc>
            </a:pPr>
            <a:endParaRPr lang="en-US" sz="4099" b="1">
              <a:solidFill>
                <a:srgbClr val="000000"/>
              </a:solidFill>
              <a:latin typeface="Glacial Indifference Bold"/>
              <a:ea typeface="Glacial Indifference Bold"/>
              <a:cs typeface="Glacial Indifference Bold"/>
              <a:sym typeface="Glacial Indifference Bold"/>
            </a:endParaRPr>
          </a:p>
          <a:p>
            <a:pPr algn="l">
              <a:lnSpc>
                <a:spcPts val="4960"/>
              </a:lnSpc>
            </a:pPr>
            <a:endParaRPr lang="en-US" sz="4099" b="1">
              <a:solidFill>
                <a:srgbClr val="000000"/>
              </a:solidFill>
              <a:latin typeface="Glacial Indifference Bold"/>
              <a:ea typeface="Glacial Indifference Bold"/>
              <a:cs typeface="Glacial Indifference Bold"/>
              <a:sym typeface="Glacial Indifference Bold"/>
            </a:endParaRPr>
          </a:p>
        </p:txBody>
      </p:sp>
      <p:sp>
        <p:nvSpPr>
          <p:cNvPr id="6" name="TextBox 6"/>
          <p:cNvSpPr txBox="1"/>
          <p:nvPr/>
        </p:nvSpPr>
        <p:spPr>
          <a:xfrm>
            <a:off x="494381" y="1114425"/>
            <a:ext cx="16392365" cy="956176"/>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SMALL GROUP ACTIVITY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13338" y="2433804"/>
            <a:ext cx="14861325" cy="6290818"/>
          </a:xfrm>
          <a:prstGeom prst="rect">
            <a:avLst/>
          </a:prstGeom>
        </p:spPr>
        <p:txBody>
          <a:bodyPr lIns="0" tIns="0" rIns="0" bIns="0" rtlCol="0" anchor="t">
            <a:spAutoFit/>
          </a:bodyPr>
          <a:lstStyle/>
          <a:p>
            <a:pPr algn="l">
              <a:lnSpc>
                <a:spcPts val="4960"/>
              </a:lnSpc>
            </a:pPr>
            <a:r>
              <a:rPr lang="en-US" sz="4099">
                <a:solidFill>
                  <a:srgbClr val="000000"/>
                </a:solidFill>
                <a:latin typeface="Glacial Indifference"/>
                <a:ea typeface="Glacial Indifference"/>
                <a:cs typeface="Glacial Indifference"/>
                <a:sym typeface="Glacial Indifference"/>
              </a:rPr>
              <a:t>In your ‘do it now’ task, you were asked to think about the social media ban for under 16s that Australia will be implementing. The Prime Minister of Australia says the ban is necessary to protect young people from the ‘harms’ of social media, and many people agree. However, some critics question how the ban will work in practice, and the impact it may have on privacy and social connection.</a:t>
            </a:r>
          </a:p>
          <a:p>
            <a:pPr algn="l">
              <a:lnSpc>
                <a:spcPts val="4960"/>
              </a:lnSpc>
            </a:pPr>
            <a:endParaRPr lang="en-US" sz="4099">
              <a:solidFill>
                <a:srgbClr val="000000"/>
              </a:solidFill>
              <a:latin typeface="Glacial Indifference"/>
              <a:ea typeface="Glacial Indifference"/>
              <a:cs typeface="Glacial Indifference"/>
              <a:sym typeface="Glacial Indifference"/>
            </a:endParaRPr>
          </a:p>
          <a:p>
            <a:pPr algn="l">
              <a:lnSpc>
                <a:spcPts val="4960"/>
              </a:lnSpc>
            </a:pPr>
            <a:endParaRPr lang="en-US" sz="4099">
              <a:solidFill>
                <a:srgbClr val="000000"/>
              </a:solidFill>
              <a:latin typeface="Glacial Indifference"/>
              <a:ea typeface="Glacial Indifference"/>
              <a:cs typeface="Glacial Indifference"/>
              <a:sym typeface="Glacial Indifference"/>
            </a:endParaRPr>
          </a:p>
          <a:p>
            <a:pPr algn="l">
              <a:lnSpc>
                <a:spcPts val="4960"/>
              </a:lnSpc>
            </a:pPr>
            <a:r>
              <a:rPr lang="en-US" sz="4099" b="1">
                <a:solidFill>
                  <a:srgbClr val="000000"/>
                </a:solidFill>
                <a:latin typeface="Glacial Indifference Bold"/>
                <a:ea typeface="Glacial Indifference Bold"/>
                <a:cs typeface="Glacial Indifference Bold"/>
                <a:sym typeface="Glacial Indifference Bold"/>
              </a:rPr>
              <a:t>What do you think?</a:t>
            </a:r>
          </a:p>
        </p:txBody>
      </p:sp>
      <p:sp>
        <p:nvSpPr>
          <p:cNvPr id="6" name="Freeform 6"/>
          <p:cNvSpPr/>
          <p:nvPr/>
        </p:nvSpPr>
        <p:spPr>
          <a:xfrm>
            <a:off x="8661131" y="6495221"/>
            <a:ext cx="3079066" cy="3079066"/>
          </a:xfrm>
          <a:custGeom>
            <a:avLst/>
            <a:gdLst/>
            <a:ahLst/>
            <a:cxnLst/>
            <a:rect l="l" t="t" r="r" b="b"/>
            <a:pathLst>
              <a:path w="3079066" h="3079066">
                <a:moveTo>
                  <a:pt x="0" y="0"/>
                </a:moveTo>
                <a:lnTo>
                  <a:pt x="3079066" y="0"/>
                </a:lnTo>
                <a:lnTo>
                  <a:pt x="3079066" y="3079066"/>
                </a:lnTo>
                <a:lnTo>
                  <a:pt x="0" y="3079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6547803" y="1009096"/>
            <a:ext cx="5192395" cy="956176"/>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LET’S CHAT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pic>
        <p:nvPicPr>
          <p:cNvPr id="6" name="Teen Voices The Pressure to Stay Connected">
            <a:hlinkClick r:id="" action="ppaction://media"/>
            <a:extLst>
              <a:ext uri="{FF2B5EF4-FFF2-40B4-BE49-F238E27FC236}">
                <a16:creationId xmlns:a16="http://schemas.microsoft.com/office/drawing/2014/main" id="{4C83BF59-0BBD-8588-D37A-B2D39F2914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70666" y="1333500"/>
            <a:ext cx="13546667" cy="76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rot="251193">
            <a:off x="9630439" y="827718"/>
            <a:ext cx="7498197" cy="8646885"/>
          </a:xfrm>
          <a:custGeom>
            <a:avLst/>
            <a:gdLst/>
            <a:ahLst/>
            <a:cxnLst/>
            <a:rect l="l" t="t" r="r" b="b"/>
            <a:pathLst>
              <a:path w="7498197" h="8646885">
                <a:moveTo>
                  <a:pt x="0" y="0"/>
                </a:moveTo>
                <a:lnTo>
                  <a:pt x="7498197" y="0"/>
                </a:lnTo>
                <a:lnTo>
                  <a:pt x="7498197" y="8646885"/>
                </a:lnTo>
                <a:lnTo>
                  <a:pt x="0" y="8646885"/>
                </a:lnTo>
                <a:lnTo>
                  <a:pt x="0" y="0"/>
                </a:lnTo>
                <a:close/>
              </a:path>
            </a:pathLst>
          </a:custGeom>
          <a:blipFill>
            <a:blip r:embed="rId3"/>
            <a:stretch>
              <a:fillRect r="-31793"/>
            </a:stretch>
          </a:blipFill>
        </p:spPr>
        <p:txBody>
          <a:bodyPr/>
          <a:lstStyle/>
          <a:p>
            <a:endParaRPr lang="en-GB"/>
          </a:p>
        </p:txBody>
      </p:sp>
      <p:sp>
        <p:nvSpPr>
          <p:cNvPr id="6" name="TextBox 6"/>
          <p:cNvSpPr txBox="1"/>
          <p:nvPr/>
        </p:nvSpPr>
        <p:spPr>
          <a:xfrm>
            <a:off x="439436" y="1736233"/>
            <a:ext cx="12159289" cy="5425655"/>
          </a:xfrm>
          <a:prstGeom prst="rect">
            <a:avLst/>
          </a:prstGeom>
        </p:spPr>
        <p:txBody>
          <a:bodyPr lIns="0" tIns="0" rIns="0" bIns="0" rtlCol="0" anchor="t">
            <a:spAutoFit/>
          </a:bodyPr>
          <a:lstStyle/>
          <a:p>
            <a:pPr algn="ctr">
              <a:lnSpc>
                <a:spcPts val="7067"/>
              </a:lnSpc>
            </a:pPr>
            <a:r>
              <a:rPr lang="en-US" sz="6730">
                <a:solidFill>
                  <a:srgbClr val="000000"/>
                </a:solidFill>
                <a:latin typeface="Bobby Jones Soft"/>
                <a:ea typeface="Bobby Jones Soft"/>
                <a:cs typeface="Bobby Jones Soft"/>
                <a:sym typeface="Bobby Jones Soft"/>
              </a:rPr>
              <a:t>DO YOU EVER FEEL PRESSURE TO STAY CONNECTED?</a:t>
            </a:r>
          </a:p>
          <a:p>
            <a:pPr algn="ctr">
              <a:lnSpc>
                <a:spcPts val="7067"/>
              </a:lnSpc>
            </a:pPr>
            <a:endParaRPr lang="en-US" sz="6730">
              <a:solidFill>
                <a:srgbClr val="000000"/>
              </a:solidFill>
              <a:latin typeface="Bobby Jones Soft"/>
              <a:ea typeface="Bobby Jones Soft"/>
              <a:cs typeface="Bobby Jones Soft"/>
              <a:sym typeface="Bobby Jones Soft"/>
            </a:endParaRPr>
          </a:p>
          <a:p>
            <a:pPr algn="ctr">
              <a:lnSpc>
                <a:spcPts val="7067"/>
              </a:lnSpc>
            </a:pPr>
            <a:r>
              <a:rPr lang="en-US" sz="6730">
                <a:solidFill>
                  <a:srgbClr val="000000"/>
                </a:solidFill>
                <a:latin typeface="Bobby Jones Soft"/>
                <a:ea typeface="Bobby Jones Soft"/>
                <a:cs typeface="Bobby Jones Soft"/>
                <a:sym typeface="Bobby Jones Soft"/>
              </a:rPr>
              <a:t>HOW CAN WE HAVE A HEALTHIER RELATIONSHIP WITH OUR DEVICES/SOCIAL MEDIA?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3155924"/>
            <a:ext cx="16230600" cy="6102376"/>
          </a:xfrm>
          <a:prstGeom prst="rect">
            <a:avLst/>
          </a:prstGeom>
        </p:spPr>
        <p:txBody>
          <a:bodyPr lIns="0" tIns="0" rIns="0" bIns="0" rtlCol="0" anchor="t">
            <a:spAutoFit/>
          </a:bodyPr>
          <a:lstStyle/>
          <a:p>
            <a:pPr algn="l">
              <a:lnSpc>
                <a:spcPts val="730"/>
              </a:lnSpc>
            </a:pPr>
            <a:endParaRPr/>
          </a:p>
          <a:p>
            <a:pPr marL="793193" lvl="1" indent="-396596" algn="l">
              <a:lnSpc>
                <a:spcPts val="6025"/>
              </a:lnSpc>
              <a:buFont typeface="Arial"/>
              <a:buChar char="•"/>
            </a:pPr>
            <a:r>
              <a:rPr lang="en-US" sz="3673">
                <a:solidFill>
                  <a:srgbClr val="000000"/>
                </a:solidFill>
                <a:latin typeface="Glacial Indifference"/>
                <a:ea typeface="Glacial Indifference"/>
                <a:cs typeface="Glacial Indifference"/>
                <a:sym typeface="Glacial Indifference"/>
              </a:rPr>
              <a:t>Try to be aware of how social media is making you feel.</a:t>
            </a:r>
          </a:p>
          <a:p>
            <a:pPr marL="793193" lvl="1" indent="-396596" algn="l">
              <a:lnSpc>
                <a:spcPts val="6025"/>
              </a:lnSpc>
              <a:buFont typeface="Arial"/>
              <a:buChar char="•"/>
            </a:pPr>
            <a:r>
              <a:rPr lang="en-US" sz="3673">
                <a:solidFill>
                  <a:srgbClr val="000000"/>
                </a:solidFill>
                <a:latin typeface="Glacial Indifference"/>
                <a:ea typeface="Glacial Indifference"/>
                <a:cs typeface="Glacial Indifference"/>
                <a:sym typeface="Glacial Indifference"/>
              </a:rPr>
              <a:t>If certain friends, influencers etc. are upsetting you with their content, it’s ok to unfollow them.</a:t>
            </a:r>
          </a:p>
          <a:p>
            <a:pPr marL="793193" lvl="1" indent="-396596" algn="l">
              <a:lnSpc>
                <a:spcPts val="6025"/>
              </a:lnSpc>
              <a:buFont typeface="Arial"/>
              <a:buChar char="•"/>
            </a:pPr>
            <a:r>
              <a:rPr lang="en-US" sz="3673">
                <a:solidFill>
                  <a:srgbClr val="000000"/>
                </a:solidFill>
                <a:latin typeface="Glacial Indifference"/>
                <a:ea typeface="Glacial Indifference"/>
                <a:cs typeface="Glacial Indifference"/>
                <a:sym typeface="Glacial Indifference"/>
              </a:rPr>
              <a:t>Limit social media use 30 minutes before bedtime.</a:t>
            </a:r>
          </a:p>
          <a:p>
            <a:pPr marL="793193" lvl="1" indent="-396596" algn="l">
              <a:lnSpc>
                <a:spcPts val="6025"/>
              </a:lnSpc>
              <a:buFont typeface="Arial"/>
              <a:buChar char="•"/>
            </a:pPr>
            <a:r>
              <a:rPr lang="en-US" sz="3673">
                <a:solidFill>
                  <a:srgbClr val="000000"/>
                </a:solidFill>
                <a:latin typeface="Glacial Indifference"/>
                <a:ea typeface="Glacial Indifference"/>
                <a:cs typeface="Glacial Indifference"/>
                <a:sym typeface="Glacial Indifference"/>
              </a:rPr>
              <a:t>Many platforms now give insights into how long you spend on the platform each day - try to monitor your usage.</a:t>
            </a:r>
          </a:p>
          <a:p>
            <a:pPr marL="793193" lvl="1" indent="-396596" algn="l">
              <a:lnSpc>
                <a:spcPts val="6025"/>
              </a:lnSpc>
              <a:buFont typeface="Arial"/>
              <a:buChar char="•"/>
            </a:pPr>
            <a:r>
              <a:rPr lang="en-US" sz="3673">
                <a:solidFill>
                  <a:srgbClr val="000000"/>
                </a:solidFill>
                <a:latin typeface="Glacial Indifference"/>
                <a:ea typeface="Glacial Indifference"/>
                <a:cs typeface="Glacial Indifference"/>
                <a:sym typeface="Glacial Indifference"/>
              </a:rPr>
              <a:t>Set time limits for your usage each day.</a:t>
            </a:r>
          </a:p>
          <a:p>
            <a:pPr marL="793193" lvl="1" indent="-396596" algn="l">
              <a:lnSpc>
                <a:spcPts val="6025"/>
              </a:lnSpc>
              <a:buFont typeface="Arial"/>
              <a:buChar char="•"/>
            </a:pPr>
            <a:r>
              <a:rPr lang="en-US" sz="3673">
                <a:solidFill>
                  <a:srgbClr val="000000"/>
                </a:solidFill>
                <a:latin typeface="Glacial Indifference"/>
                <a:ea typeface="Glacial Indifference"/>
                <a:cs typeface="Glacial Indifference"/>
                <a:sym typeface="Glacial Indifference"/>
              </a:rPr>
              <a:t>At least once a week, try to refrain from using social media.</a:t>
            </a:r>
          </a:p>
        </p:txBody>
      </p:sp>
      <p:sp>
        <p:nvSpPr>
          <p:cNvPr id="6" name="TextBox 6"/>
          <p:cNvSpPr txBox="1"/>
          <p:nvPr/>
        </p:nvSpPr>
        <p:spPr>
          <a:xfrm>
            <a:off x="3826807" y="932895"/>
            <a:ext cx="9850466" cy="1490867"/>
          </a:xfrm>
          <a:prstGeom prst="rect">
            <a:avLst/>
          </a:prstGeom>
        </p:spPr>
        <p:txBody>
          <a:bodyPr lIns="0" tIns="0" rIns="0" bIns="0" rtlCol="0" anchor="t">
            <a:spAutoFit/>
          </a:bodyPr>
          <a:lstStyle/>
          <a:p>
            <a:pPr algn="ctr">
              <a:lnSpc>
                <a:spcPts val="5725"/>
              </a:lnSpc>
            </a:pPr>
            <a:r>
              <a:rPr lang="en-US" sz="5452">
                <a:solidFill>
                  <a:srgbClr val="000000"/>
                </a:solidFill>
                <a:latin typeface="Bobby Jones Soft"/>
                <a:ea typeface="Bobby Jones Soft"/>
                <a:cs typeface="Bobby Jones Soft"/>
                <a:sym typeface="Bobby Jones Soft"/>
              </a:rPr>
              <a:t>6 WAYS TO IMPROVE YOUR RELATIONSHIP WITH SOCIAL MEDIA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390299" y="819282"/>
            <a:ext cx="6974545" cy="8648435"/>
          </a:xfrm>
          <a:custGeom>
            <a:avLst/>
            <a:gdLst/>
            <a:ahLst/>
            <a:cxnLst/>
            <a:rect l="l" t="t" r="r" b="b"/>
            <a:pathLst>
              <a:path w="6974545" h="8648435">
                <a:moveTo>
                  <a:pt x="0" y="0"/>
                </a:moveTo>
                <a:lnTo>
                  <a:pt x="6974545" y="0"/>
                </a:lnTo>
                <a:lnTo>
                  <a:pt x="6974545" y="8648436"/>
                </a:lnTo>
                <a:lnTo>
                  <a:pt x="0" y="8648436"/>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9726250" y="1712784"/>
            <a:ext cx="6965131" cy="2275098"/>
          </a:xfrm>
          <a:prstGeom prst="rect">
            <a:avLst/>
          </a:prstGeom>
        </p:spPr>
        <p:txBody>
          <a:bodyPr lIns="0" tIns="0" rIns="0" bIns="0" rtlCol="0" anchor="t">
            <a:spAutoFit/>
          </a:bodyPr>
          <a:lstStyle/>
          <a:p>
            <a:pPr algn="ctr">
              <a:lnSpc>
                <a:spcPts val="8748"/>
              </a:lnSpc>
            </a:pPr>
            <a:r>
              <a:rPr lang="en-US" sz="8331">
                <a:solidFill>
                  <a:srgbClr val="000000"/>
                </a:solidFill>
                <a:latin typeface="Bobby Jones Soft"/>
                <a:ea typeface="Bobby Jones Soft"/>
                <a:cs typeface="Bobby Jones Soft"/>
                <a:sym typeface="Bobby Jones Soft"/>
              </a:rPr>
              <a:t>SAFER SCHOOLS ISLE OF MAN</a:t>
            </a:r>
          </a:p>
        </p:txBody>
      </p:sp>
      <p:sp>
        <p:nvSpPr>
          <p:cNvPr id="7" name="TextBox 7"/>
          <p:cNvSpPr txBox="1"/>
          <p:nvPr/>
        </p:nvSpPr>
        <p:spPr>
          <a:xfrm>
            <a:off x="8564893" y="4480558"/>
            <a:ext cx="8694407" cy="4777742"/>
          </a:xfrm>
          <a:prstGeom prst="rect">
            <a:avLst/>
          </a:prstGeom>
        </p:spPr>
        <p:txBody>
          <a:bodyPr lIns="0" tIns="0" rIns="0" bIns="0" rtlCol="0" anchor="t">
            <a:spAutoFit/>
          </a:bodyPr>
          <a:lstStyle/>
          <a:p>
            <a:pPr marL="841997" lvl="1" indent="-420999" algn="l">
              <a:lnSpc>
                <a:spcPts val="5459"/>
              </a:lnSpc>
              <a:buFont typeface="Arial"/>
              <a:buChar char="•"/>
            </a:pPr>
            <a:r>
              <a:rPr lang="en-US" sz="3899">
                <a:solidFill>
                  <a:srgbClr val="000000"/>
                </a:solidFill>
                <a:latin typeface="Glacial Indifference"/>
                <a:ea typeface="Glacial Indifference"/>
                <a:cs typeface="Glacial Indifference"/>
                <a:sym typeface="Glacial Indifference"/>
              </a:rPr>
              <a:t>Practical advice on the latest trends, apps, games, and social media platforms</a:t>
            </a:r>
          </a:p>
          <a:p>
            <a:pPr marL="841997" lvl="1" indent="-420999" algn="l">
              <a:lnSpc>
                <a:spcPts val="5459"/>
              </a:lnSpc>
              <a:buFont typeface="Arial"/>
              <a:buChar char="•"/>
            </a:pPr>
            <a:r>
              <a:rPr lang="en-US" sz="3899">
                <a:solidFill>
                  <a:srgbClr val="000000"/>
                </a:solidFill>
                <a:latin typeface="Glacial Indifference"/>
                <a:ea typeface="Glacial Indifference"/>
                <a:cs typeface="Glacial Indifference"/>
                <a:sym typeface="Glacial Indifference"/>
              </a:rPr>
              <a:t>How to seek further support</a:t>
            </a:r>
          </a:p>
          <a:p>
            <a:pPr marL="841997" lvl="1" indent="-420999" algn="l">
              <a:lnSpc>
                <a:spcPts val="5459"/>
              </a:lnSpc>
              <a:buFont typeface="Arial"/>
              <a:buChar char="•"/>
            </a:pPr>
            <a:r>
              <a:rPr lang="en-US" sz="3899">
                <a:solidFill>
                  <a:srgbClr val="000000"/>
                </a:solidFill>
                <a:latin typeface="Glacial Indifference"/>
                <a:ea typeface="Glacial Indifference"/>
                <a:cs typeface="Glacial Indifference"/>
                <a:sym typeface="Glacial Indifference"/>
              </a:rPr>
              <a:t>How to keep safe on and offline</a:t>
            </a:r>
          </a:p>
          <a:p>
            <a:pPr marL="841997" lvl="1" indent="-420999" algn="l">
              <a:lnSpc>
                <a:spcPts val="5459"/>
              </a:lnSpc>
              <a:buFont typeface="Arial"/>
              <a:buChar char="•"/>
            </a:pPr>
            <a:r>
              <a:rPr lang="en-US" sz="3899">
                <a:solidFill>
                  <a:srgbClr val="000000"/>
                </a:solidFill>
                <a:latin typeface="Glacial Indifference"/>
                <a:ea typeface="Glacial Indifference"/>
                <a:cs typeface="Glacial Indifference"/>
                <a:sym typeface="Glacial Indifference"/>
              </a:rPr>
              <a:t>How to keep your information private online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aphicFrame>
        <p:nvGraphicFramePr>
          <p:cNvPr id="5" name="Table 5"/>
          <p:cNvGraphicFramePr>
            <a:graphicFrameLocks noGrp="1"/>
          </p:cNvGraphicFramePr>
          <p:nvPr/>
        </p:nvGraphicFramePr>
        <p:xfrm>
          <a:off x="635674" y="388244"/>
          <a:ext cx="17016652" cy="9501064"/>
        </p:xfrm>
        <a:graphic>
          <a:graphicData uri="http://schemas.openxmlformats.org/drawingml/2006/table">
            <a:tbl>
              <a:tblPr/>
              <a:tblGrid>
                <a:gridCol w="2418788">
                  <a:extLst>
                    <a:ext uri="{9D8B030D-6E8A-4147-A177-3AD203B41FA5}">
                      <a16:colId xmlns:a16="http://schemas.microsoft.com/office/drawing/2014/main" val="20000"/>
                    </a:ext>
                  </a:extLst>
                </a:gridCol>
                <a:gridCol w="13064808">
                  <a:extLst>
                    <a:ext uri="{9D8B030D-6E8A-4147-A177-3AD203B41FA5}">
                      <a16:colId xmlns:a16="http://schemas.microsoft.com/office/drawing/2014/main" val="20001"/>
                    </a:ext>
                  </a:extLst>
                </a:gridCol>
                <a:gridCol w="1533056">
                  <a:extLst>
                    <a:ext uri="{9D8B030D-6E8A-4147-A177-3AD203B41FA5}">
                      <a16:colId xmlns:a16="http://schemas.microsoft.com/office/drawing/2014/main" val="20002"/>
                    </a:ext>
                  </a:extLst>
                </a:gridCol>
              </a:tblGrid>
              <a:tr h="830030">
                <a:tc>
                  <a:txBody>
                    <a:bodyPr/>
                    <a:lstStyle/>
                    <a:p>
                      <a:pPr algn="ctr">
                        <a:lnSpc>
                          <a:spcPts val="3079"/>
                        </a:lnSpc>
                        <a:defRPr/>
                      </a:pPr>
                      <a:r>
                        <a:rPr lang="en-US" sz="2199" b="1">
                          <a:solidFill>
                            <a:srgbClr val="000000"/>
                          </a:solidFill>
                          <a:latin typeface="Glacial Indifference Bold"/>
                          <a:ea typeface="Glacial Indifference Bold"/>
                          <a:cs typeface="Glacial Indifference Bold"/>
                          <a:sym typeface="Glacial Indifference Bold"/>
                        </a:rPr>
                        <a:t>Activity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Glacial Indifference Bold"/>
                          <a:ea typeface="Glacial Indifference Bold"/>
                          <a:cs typeface="Glacial Indifference Bold"/>
                          <a:sym typeface="Glacial Indifference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Glacial Indifference Bold"/>
                          <a:ea typeface="Glacial Indifference Bold"/>
                          <a:cs typeface="Glacial Indifference Bold"/>
                          <a:sym typeface="Glacial Indifference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5684">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Introduction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Ask students to complete do it now task. Introduce lesson and revisit ground rules.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5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4519">
                <a:tc>
                  <a:txBody>
                    <a:bodyPr/>
                    <a:lstStyle/>
                    <a:p>
                      <a:pPr algn="ctr">
                        <a:lnSpc>
                          <a:spcPts val="2940"/>
                        </a:lnSpc>
                        <a:defRPr/>
                      </a:pPr>
                      <a:r>
                        <a:rPr lang="en-US" sz="2100">
                          <a:solidFill>
                            <a:srgbClr val="000000"/>
                          </a:solidFill>
                          <a:latin typeface="Glacial Indifference"/>
                          <a:ea typeface="Glacial Indifference"/>
                          <a:cs typeface="Glacial Indifference"/>
                          <a:sym typeface="Glacial Indifference"/>
                        </a:rPr>
                        <a:t>Class discussion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Whole class discussion: why do young people use social media? What are some of the things they might see or do online? How could these things affect them, whether good or bad?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5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17490">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Social media apps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Ask the class to name as many social media apps/websites as they can in 2 minutes. Write these on the board. Again, engage in class discussion using prompts on the slides.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a:solidFill>
                            <a:srgbClr val="000000"/>
                          </a:solidFill>
                          <a:latin typeface="Glacial Indifference"/>
                          <a:ea typeface="Glacial Indifference"/>
                          <a:cs typeface="Glacial Indifference"/>
                          <a:sym typeface="Glacial Indifference"/>
                        </a:rPr>
                        <a:t>10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9263">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Small group work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Split the class into small groups and provide each group with a Safer Schools info sheet on a particular app. Give groups 10 minutes to answer questions, and then have each group provide a short presentation to the class on their app, its risks, and how to stay safe.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15 mins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9263">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Discussion and video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939"/>
                        </a:lnSpc>
                        <a:defRPr/>
                      </a:pPr>
                      <a:r>
                        <a:rPr lang="en-US" sz="2099">
                          <a:solidFill>
                            <a:srgbClr val="000000"/>
                          </a:solidFill>
                          <a:latin typeface="Glacial Indifference"/>
                          <a:ea typeface="Glacial Indifference"/>
                          <a:cs typeface="Glacial Indifference"/>
                          <a:sym typeface="Glacial Indifference"/>
                        </a:rPr>
                        <a:t>Ask students to revisit their answers from the ‘do it now’ task. This can be done in groups or pairs. What do they think of social media bans? Should the IoM follow? Ask groups/pairs to feed back to the class. Watch video on ‘The Pressure to Stay Connected’ - does anyone ever feel this way?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10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54815">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Wrapping Up</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Share information on Safer Schools. Ask students to reflect on the lesson using ASK acronym.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5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4430847" y="2016125"/>
            <a:ext cx="12828453" cy="6178550"/>
          </a:xfrm>
          <a:prstGeom prst="rect">
            <a:avLst/>
          </a:prstGeom>
        </p:spPr>
        <p:txBody>
          <a:bodyPr lIns="0" tIns="0" rIns="0" bIns="0" rtlCol="0" anchor="t">
            <a:spAutoFit/>
          </a:bodyPr>
          <a:lstStyle/>
          <a:p>
            <a:pPr algn="l">
              <a:lnSpc>
                <a:spcPts val="4900"/>
              </a:lnSpc>
            </a:pPr>
            <a:r>
              <a:rPr lang="en-US" sz="3500" b="1">
                <a:solidFill>
                  <a:srgbClr val="000000"/>
                </a:solidFill>
                <a:latin typeface="Glacial Indifference Bold"/>
                <a:ea typeface="Glacial Indifference Bold"/>
                <a:cs typeface="Glacial Indifference Bold"/>
                <a:sym typeface="Glacial Indifference Bold"/>
              </a:rPr>
              <a:t>Information and advice:</a:t>
            </a:r>
          </a:p>
          <a:p>
            <a:pPr algn="l">
              <a:lnSpc>
                <a:spcPts val="4900"/>
              </a:lnSpc>
            </a:pPr>
            <a:endParaRPr lang="en-US" sz="3500" b="1">
              <a:solidFill>
                <a:srgbClr val="000000"/>
              </a:solidFill>
              <a:latin typeface="Glacial Indifference Bold"/>
              <a:ea typeface="Glacial Indifference Bold"/>
              <a:cs typeface="Glacial Indifference Bold"/>
              <a:sym typeface="Glacial Indifference Bold"/>
            </a:endParaRPr>
          </a:p>
          <a:p>
            <a:pPr marL="755651" lvl="1" indent="-377825" algn="l">
              <a:lnSpc>
                <a:spcPts val="4900"/>
              </a:lnSpc>
              <a:buFont typeface="Arial"/>
              <a:buChar char="•"/>
            </a:pPr>
            <a:r>
              <a:rPr lang="en-US" sz="3500" u="sng">
                <a:solidFill>
                  <a:srgbClr val="000000"/>
                </a:solidFill>
                <a:latin typeface="Glacial Indifference"/>
                <a:ea typeface="Glacial Indifference"/>
                <a:cs typeface="Glacial Indifference"/>
                <a:sym typeface="Glacial Indifference"/>
                <a:hlinkClick r:id="rId3" tooltip="https://www.childnet.com/young-people/secondary"/>
              </a:rPr>
              <a:t>https://www.childnet.com/young-people/secondary</a:t>
            </a:r>
            <a:r>
              <a:rPr lang="en-US" sz="3500">
                <a:solidFill>
                  <a:srgbClr val="000000"/>
                </a:solidFill>
                <a:latin typeface="Glacial Indifference"/>
                <a:ea typeface="Glacial Indifference"/>
                <a:cs typeface="Glacial Indifference"/>
                <a:sym typeface="Glacial Indifference"/>
              </a:rPr>
              <a:t> </a:t>
            </a:r>
          </a:p>
          <a:p>
            <a:pPr algn="l">
              <a:lnSpc>
                <a:spcPts val="4900"/>
              </a:lnSpc>
            </a:pPr>
            <a:endParaRPr lang="en-US" sz="3500">
              <a:solidFill>
                <a:srgbClr val="000000"/>
              </a:solidFill>
              <a:latin typeface="Glacial Indifference"/>
              <a:ea typeface="Glacial Indifference"/>
              <a:cs typeface="Glacial Indifference"/>
              <a:sym typeface="Glacial Indifference"/>
            </a:endParaRPr>
          </a:p>
          <a:p>
            <a:pPr marL="755651" lvl="1" indent="-377825" algn="l">
              <a:lnSpc>
                <a:spcPts val="4900"/>
              </a:lnSpc>
              <a:buFont typeface="Arial"/>
              <a:buChar char="•"/>
            </a:pPr>
            <a:r>
              <a:rPr lang="en-US" sz="3500" b="1">
                <a:solidFill>
                  <a:srgbClr val="000000"/>
                </a:solidFill>
                <a:latin typeface="Glacial Indifference Bold"/>
                <a:ea typeface="Glacial Indifference Bold"/>
                <a:cs typeface="Glacial Indifference Bold"/>
                <a:sym typeface="Glacial Indifference Bold"/>
              </a:rPr>
              <a:t>ChildLine</a:t>
            </a:r>
          </a:p>
          <a:p>
            <a:pPr marL="1511301" lvl="2" indent="-503767" algn="l">
              <a:lnSpc>
                <a:spcPts val="4900"/>
              </a:lnSpc>
              <a:buFont typeface="Arial"/>
              <a:buChar char="⚬"/>
            </a:pPr>
            <a:r>
              <a:rPr lang="en-US" sz="3500" u="sng">
                <a:solidFill>
                  <a:srgbClr val="000000"/>
                </a:solidFill>
                <a:latin typeface="Glacial Indifference"/>
                <a:ea typeface="Glacial Indifference"/>
                <a:cs typeface="Glacial Indifference"/>
                <a:sym typeface="Glacial Indifference"/>
                <a:hlinkClick r:id="rId4" tooltip="http://www.childline.org.uk"/>
              </a:rPr>
              <a:t>www.childline.org.uk</a:t>
            </a:r>
          </a:p>
          <a:p>
            <a:pPr marL="1511301" lvl="2" indent="-503767" algn="l">
              <a:lnSpc>
                <a:spcPts val="4900"/>
              </a:lnSpc>
              <a:buFont typeface="Arial"/>
              <a:buChar char="⚬"/>
            </a:pPr>
            <a:r>
              <a:rPr lang="en-US" sz="3500">
                <a:solidFill>
                  <a:srgbClr val="000000"/>
                </a:solidFill>
                <a:latin typeface="Glacial Indifference"/>
                <a:ea typeface="Glacial Indifference"/>
                <a:cs typeface="Glacial Indifference"/>
                <a:sym typeface="Glacial Indifference"/>
              </a:rPr>
              <a:t>If you're under 19 you can confidentially call, email or chat online about any problem big or small</a:t>
            </a:r>
          </a:p>
          <a:p>
            <a:pPr marL="1511301" lvl="2" indent="-503767" algn="l">
              <a:lnSpc>
                <a:spcPts val="4900"/>
              </a:lnSpc>
              <a:buFont typeface="Arial"/>
              <a:buChar char="⚬"/>
            </a:pPr>
            <a:r>
              <a:rPr lang="en-US" sz="3500">
                <a:solidFill>
                  <a:srgbClr val="000000"/>
                </a:solidFill>
                <a:latin typeface="Glacial Indifference"/>
                <a:ea typeface="Glacial Indifference"/>
                <a:cs typeface="Glacial Indifference"/>
                <a:sym typeface="Glacial Indifference"/>
              </a:rPr>
              <a:t>Chat 1:1 with an online advisor </a:t>
            </a:r>
          </a:p>
          <a:p>
            <a:pPr algn="l">
              <a:lnSpc>
                <a:spcPts val="4900"/>
              </a:lnSpc>
            </a:pPr>
            <a:endParaRPr lang="en-US" sz="3500">
              <a:solidFill>
                <a:srgbClr val="000000"/>
              </a:solidFill>
              <a:latin typeface="Glacial Indifference"/>
              <a:ea typeface="Glacial Indifference"/>
              <a:cs typeface="Glacial Indifference"/>
              <a:sym typeface="Glacial Indifference"/>
            </a:endParaRPr>
          </a:p>
        </p:txBody>
      </p:sp>
      <p:sp>
        <p:nvSpPr>
          <p:cNvPr id="6" name="Freeform 6"/>
          <p:cNvSpPr/>
          <p:nvPr/>
        </p:nvSpPr>
        <p:spPr>
          <a:xfrm>
            <a:off x="635674" y="1028700"/>
            <a:ext cx="3430714" cy="4114800"/>
          </a:xfrm>
          <a:custGeom>
            <a:avLst/>
            <a:gdLst/>
            <a:ahLst/>
            <a:cxnLst/>
            <a:rect l="l" t="t" r="r" b="b"/>
            <a:pathLst>
              <a:path w="3430714" h="4114800">
                <a:moveTo>
                  <a:pt x="0" y="0"/>
                </a:moveTo>
                <a:lnTo>
                  <a:pt x="3430714" y="0"/>
                </a:lnTo>
                <a:lnTo>
                  <a:pt x="34307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199971" y="3163644"/>
            <a:ext cx="4374135" cy="4830872"/>
          </a:xfrm>
          <a:custGeom>
            <a:avLst/>
            <a:gdLst/>
            <a:ahLst/>
            <a:cxnLst/>
            <a:rect l="l" t="t" r="r" b="b"/>
            <a:pathLst>
              <a:path w="4374135" h="4830872">
                <a:moveTo>
                  <a:pt x="0" y="0"/>
                </a:moveTo>
                <a:lnTo>
                  <a:pt x="4374135" y="0"/>
                </a:lnTo>
                <a:lnTo>
                  <a:pt x="4374135" y="4830872"/>
                </a:lnTo>
                <a:lnTo>
                  <a:pt x="0" y="4830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6403153" y="3003662"/>
            <a:ext cx="10584306" cy="1690436"/>
          </a:xfrm>
          <a:prstGeom prst="rect">
            <a:avLst/>
          </a:prstGeom>
        </p:spPr>
        <p:txBody>
          <a:bodyPr lIns="0" tIns="0" rIns="0" bIns="0" rtlCol="0" anchor="t">
            <a:spAutoFit/>
          </a:bodyPr>
          <a:lstStyle/>
          <a:p>
            <a:pPr algn="just">
              <a:lnSpc>
                <a:spcPts val="6548"/>
              </a:lnSpc>
            </a:pPr>
            <a:r>
              <a:rPr lang="en-US" sz="6236">
                <a:solidFill>
                  <a:srgbClr val="000000"/>
                </a:solidFill>
                <a:latin typeface="Glacial Indifference"/>
                <a:ea typeface="Glacial Indifference"/>
                <a:cs typeface="Glacial Indifference"/>
                <a:sym typeface="Glacial Indifference"/>
              </a:rPr>
              <a:t>Let’s </a:t>
            </a:r>
            <a:r>
              <a:rPr lang="en-US" sz="6236" b="1">
                <a:solidFill>
                  <a:srgbClr val="FF3131"/>
                </a:solidFill>
                <a:latin typeface="Glacial Indifference Bold"/>
                <a:ea typeface="Glacial Indifference Bold"/>
                <a:cs typeface="Glacial Indifference Bold"/>
                <a:sym typeface="Glacial Indifference Bold"/>
              </a:rPr>
              <a:t>ASK</a:t>
            </a:r>
            <a:r>
              <a:rPr lang="en-US" sz="6236">
                <a:solidFill>
                  <a:srgbClr val="000000"/>
                </a:solidFill>
                <a:latin typeface="Glacial Indifference"/>
                <a:ea typeface="Glacial Indifference"/>
                <a:cs typeface="Glacial Indifference"/>
                <a:sym typeface="Glacial Indifference"/>
              </a:rPr>
              <a:t> ourselves - what are we taking from today’s lesson?</a:t>
            </a:r>
          </a:p>
        </p:txBody>
      </p:sp>
      <p:sp>
        <p:nvSpPr>
          <p:cNvPr id="7" name="TextBox 7"/>
          <p:cNvSpPr txBox="1"/>
          <p:nvPr/>
        </p:nvSpPr>
        <p:spPr>
          <a:xfrm>
            <a:off x="635674" y="1114425"/>
            <a:ext cx="6099297" cy="1052104"/>
          </a:xfrm>
          <a:prstGeom prst="rect">
            <a:avLst/>
          </a:prstGeom>
        </p:spPr>
        <p:txBody>
          <a:bodyPr lIns="0" tIns="0" rIns="0" bIns="0" rtlCol="0" anchor="t">
            <a:spAutoFit/>
          </a:bodyPr>
          <a:lstStyle/>
          <a:p>
            <a:pPr algn="ctr">
              <a:lnSpc>
                <a:spcPts val="7842"/>
              </a:lnSpc>
            </a:pPr>
            <a:r>
              <a:rPr lang="en-US" sz="7468">
                <a:solidFill>
                  <a:srgbClr val="000000"/>
                </a:solidFill>
                <a:latin typeface="Bobby Jones Soft"/>
                <a:ea typeface="Bobby Jones Soft"/>
                <a:cs typeface="Bobby Jones Soft"/>
                <a:sym typeface="Bobby Jones Soft"/>
              </a:rPr>
              <a:t>REFLECTION</a:t>
            </a:r>
          </a:p>
        </p:txBody>
      </p:sp>
      <p:sp>
        <p:nvSpPr>
          <p:cNvPr id="8" name="TextBox 8"/>
          <p:cNvSpPr txBox="1"/>
          <p:nvPr/>
        </p:nvSpPr>
        <p:spPr>
          <a:xfrm>
            <a:off x="8982110" y="5844974"/>
            <a:ext cx="4270301" cy="2149542"/>
          </a:xfrm>
          <a:prstGeom prst="rect">
            <a:avLst/>
          </a:prstGeom>
        </p:spPr>
        <p:txBody>
          <a:bodyPr lIns="0" tIns="0" rIns="0" bIns="0" rtlCol="0" anchor="t">
            <a:spAutoFit/>
          </a:bodyPr>
          <a:lstStyle/>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A</a:t>
            </a:r>
            <a:r>
              <a:rPr lang="en-US" sz="5336">
                <a:solidFill>
                  <a:srgbClr val="000000"/>
                </a:solidFill>
                <a:latin typeface="Glacial Indifference"/>
                <a:ea typeface="Glacial Indifference"/>
                <a:cs typeface="Glacial Indifference"/>
                <a:sym typeface="Glacial Indifference"/>
              </a:rPr>
              <a:t>ttributes?</a:t>
            </a:r>
          </a:p>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S</a:t>
            </a:r>
            <a:r>
              <a:rPr lang="en-US" sz="5336">
                <a:solidFill>
                  <a:srgbClr val="000000"/>
                </a:solidFill>
                <a:latin typeface="Glacial Indifference"/>
                <a:ea typeface="Glacial Indifference"/>
                <a:cs typeface="Glacial Indifference"/>
                <a:sym typeface="Glacial Indifference"/>
              </a:rPr>
              <a:t>kills?</a:t>
            </a:r>
          </a:p>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K</a:t>
            </a:r>
            <a:r>
              <a:rPr lang="en-US" sz="5336">
                <a:solidFill>
                  <a:srgbClr val="000000"/>
                </a:solidFill>
                <a:latin typeface="Glacial Indifference"/>
                <a:ea typeface="Glacial Indifference"/>
                <a:cs typeface="Glacial Indifference"/>
                <a:sym typeface="Glacial Indifference"/>
              </a:rPr>
              <a:t>nowledge?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rot="-337688" flipH="1">
            <a:off x="1083401" y="905975"/>
            <a:ext cx="1594054" cy="1369558"/>
          </a:xfrm>
          <a:custGeom>
            <a:avLst/>
            <a:gdLst/>
            <a:ahLst/>
            <a:cxnLst/>
            <a:rect l="l" t="t" r="r" b="b"/>
            <a:pathLst>
              <a:path w="1594054" h="1369558">
                <a:moveTo>
                  <a:pt x="1594054" y="0"/>
                </a:moveTo>
                <a:lnTo>
                  <a:pt x="0" y="0"/>
                </a:lnTo>
                <a:lnTo>
                  <a:pt x="0" y="1369558"/>
                </a:lnTo>
                <a:lnTo>
                  <a:pt x="1594054" y="1369558"/>
                </a:lnTo>
                <a:lnTo>
                  <a:pt x="159405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2740770" y="1291429"/>
            <a:ext cx="2576774" cy="665325"/>
          </a:xfrm>
          <a:prstGeom prst="rect">
            <a:avLst/>
          </a:prstGeom>
        </p:spPr>
        <p:txBody>
          <a:bodyPr lIns="0" tIns="0" rIns="0" bIns="0" rtlCol="0" anchor="t">
            <a:spAutoFit/>
          </a:bodyPr>
          <a:lstStyle/>
          <a:p>
            <a:pPr algn="ctr">
              <a:lnSpc>
                <a:spcPts val="5045"/>
              </a:lnSpc>
            </a:pPr>
            <a:r>
              <a:rPr lang="en-US" sz="4804">
                <a:solidFill>
                  <a:srgbClr val="000000"/>
                </a:solidFill>
                <a:latin typeface="Bobby Jones Soft"/>
                <a:ea typeface="Bobby Jones Soft"/>
                <a:cs typeface="Bobby Jones Soft"/>
                <a:sym typeface="Bobby Jones Soft"/>
              </a:rPr>
              <a:t>DO IT NOW</a:t>
            </a:r>
          </a:p>
        </p:txBody>
      </p:sp>
      <p:sp>
        <p:nvSpPr>
          <p:cNvPr id="7" name="TextBox 7"/>
          <p:cNvSpPr txBox="1"/>
          <p:nvPr/>
        </p:nvSpPr>
        <p:spPr>
          <a:xfrm>
            <a:off x="1020086" y="2169423"/>
            <a:ext cx="16230600" cy="7386707"/>
          </a:xfrm>
          <a:prstGeom prst="rect">
            <a:avLst/>
          </a:prstGeom>
        </p:spPr>
        <p:txBody>
          <a:bodyPr lIns="0" tIns="0" rIns="0" bIns="0" rtlCol="0" anchor="t">
            <a:spAutoFit/>
          </a:bodyPr>
          <a:lstStyle/>
          <a:p>
            <a:pPr algn="just">
              <a:lnSpc>
                <a:spcPts val="5907"/>
              </a:lnSpc>
            </a:pPr>
            <a:r>
              <a:rPr lang="en-US" sz="3454">
                <a:solidFill>
                  <a:srgbClr val="000000"/>
                </a:solidFill>
                <a:latin typeface="Glacial Indifference"/>
                <a:ea typeface="Glacial Indifference"/>
                <a:cs typeface="Glacial Indifference"/>
                <a:sym typeface="Glacial Indifference"/>
              </a:rPr>
              <a:t>Recently, Australia announced new laws that will ban social media use for </a:t>
            </a:r>
            <a:r>
              <a:rPr lang="en-US" sz="3454" b="1">
                <a:solidFill>
                  <a:srgbClr val="000000"/>
                </a:solidFill>
                <a:latin typeface="Glacial Indifference Bold"/>
                <a:ea typeface="Glacial Indifference Bold"/>
                <a:cs typeface="Glacial Indifference Bold"/>
                <a:sym typeface="Glacial Indifference Bold"/>
              </a:rPr>
              <a:t>anybody under the age of 16</a:t>
            </a:r>
            <a:r>
              <a:rPr lang="en-US" sz="3454">
                <a:solidFill>
                  <a:srgbClr val="000000"/>
                </a:solidFill>
                <a:latin typeface="Glacial Indifference"/>
                <a:ea typeface="Glacial Indifference"/>
                <a:cs typeface="Glacial Indifference"/>
                <a:sym typeface="Glacial Indifference"/>
              </a:rPr>
              <a:t>. The Prime Minister of Australia has said that this is necessary in order to protect young people from the harm that social media can cause.</a:t>
            </a:r>
          </a:p>
          <a:p>
            <a:pPr algn="just">
              <a:lnSpc>
                <a:spcPts val="5907"/>
              </a:lnSpc>
            </a:pPr>
            <a:endParaRPr lang="en-US" sz="3454">
              <a:solidFill>
                <a:srgbClr val="000000"/>
              </a:solidFill>
              <a:latin typeface="Glacial Indifference"/>
              <a:ea typeface="Glacial Indifference"/>
              <a:cs typeface="Glacial Indifference"/>
              <a:sym typeface="Glacial Indifference"/>
            </a:endParaRPr>
          </a:p>
          <a:p>
            <a:pPr algn="just">
              <a:lnSpc>
                <a:spcPts val="5907"/>
              </a:lnSpc>
            </a:pPr>
            <a:r>
              <a:rPr lang="en-US" sz="3454">
                <a:solidFill>
                  <a:srgbClr val="000000"/>
                </a:solidFill>
                <a:latin typeface="Glacial Indifference"/>
                <a:ea typeface="Glacial Indifference"/>
                <a:cs typeface="Glacial Indifference"/>
                <a:sym typeface="Glacial Indifference"/>
              </a:rPr>
              <a:t>Take a few minutes to think about and answer the below questions.</a:t>
            </a:r>
          </a:p>
          <a:p>
            <a:pPr algn="just">
              <a:lnSpc>
                <a:spcPts val="5907"/>
              </a:lnSpc>
            </a:pPr>
            <a:endParaRPr lang="en-US" sz="3454">
              <a:solidFill>
                <a:srgbClr val="000000"/>
              </a:solidFill>
              <a:latin typeface="Glacial Indifference"/>
              <a:ea typeface="Glacial Indifference"/>
              <a:cs typeface="Glacial Indifference"/>
              <a:sym typeface="Glacial Indifference"/>
            </a:endParaRPr>
          </a:p>
          <a:p>
            <a:pPr marL="745893" lvl="1" indent="-372946" algn="just">
              <a:lnSpc>
                <a:spcPts val="5907"/>
              </a:lnSpc>
              <a:buFont typeface="Arial"/>
              <a:buChar char="•"/>
            </a:pPr>
            <a:r>
              <a:rPr lang="en-US" sz="3454">
                <a:solidFill>
                  <a:srgbClr val="000000"/>
                </a:solidFill>
                <a:latin typeface="Glacial Indifference"/>
                <a:ea typeface="Glacial Indifference"/>
                <a:cs typeface="Glacial Indifference"/>
                <a:sym typeface="Glacial Indifference"/>
              </a:rPr>
              <a:t>What are some of the ‘harms’ on social media you think young people may face?</a:t>
            </a:r>
          </a:p>
          <a:p>
            <a:pPr marL="745893" lvl="1" indent="-372946" algn="just">
              <a:lnSpc>
                <a:spcPts val="5907"/>
              </a:lnSpc>
              <a:buFont typeface="Arial"/>
              <a:buChar char="•"/>
            </a:pPr>
            <a:r>
              <a:rPr lang="en-US" sz="3454">
                <a:solidFill>
                  <a:srgbClr val="000000"/>
                </a:solidFill>
                <a:latin typeface="Glacial Indifference"/>
                <a:ea typeface="Glacial Indifference"/>
                <a:cs typeface="Glacial Indifference"/>
                <a:sym typeface="Glacial Indifference"/>
              </a:rPr>
              <a:t>What do you think of the ban? What are the potential pros/cons?</a:t>
            </a:r>
          </a:p>
          <a:p>
            <a:pPr marL="745893" lvl="1" indent="-372946" algn="just">
              <a:lnSpc>
                <a:spcPts val="5907"/>
              </a:lnSpc>
              <a:buFont typeface="Arial"/>
              <a:buChar char="•"/>
            </a:pPr>
            <a:r>
              <a:rPr lang="en-US" sz="3454">
                <a:solidFill>
                  <a:srgbClr val="000000"/>
                </a:solidFill>
                <a:latin typeface="Glacial Indifference"/>
                <a:ea typeface="Glacial Indifference"/>
                <a:cs typeface="Glacial Indifference"/>
                <a:sym typeface="Glacial Indifference"/>
              </a:rPr>
              <a:t>Do you think the Isle of Man/UK should implement similar laws? Why/why not?</a:t>
            </a:r>
          </a:p>
          <a:p>
            <a:pPr marL="745893" lvl="1" indent="-372946" algn="just">
              <a:lnSpc>
                <a:spcPts val="5907"/>
              </a:lnSpc>
              <a:buFont typeface="Arial"/>
              <a:buChar char="•"/>
            </a:pPr>
            <a:r>
              <a:rPr lang="en-US" sz="3454">
                <a:solidFill>
                  <a:srgbClr val="000000"/>
                </a:solidFill>
                <a:latin typeface="Glacial Indifference"/>
                <a:ea typeface="Glacial Indifference"/>
                <a:cs typeface="Glacial Indifference"/>
                <a:sym typeface="Glacial Indifference"/>
              </a:rPr>
              <a:t>What other ways can young people be kept safe from social media harm?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2228639" y="2248932"/>
            <a:ext cx="13830722" cy="1430714"/>
          </a:xfrm>
          <a:prstGeom prst="rect">
            <a:avLst/>
          </a:prstGeom>
        </p:spPr>
        <p:txBody>
          <a:bodyPr lIns="0" tIns="0" rIns="0" bIns="0" rtlCol="0" anchor="t">
            <a:spAutoFit/>
          </a:bodyPr>
          <a:lstStyle/>
          <a:p>
            <a:pPr algn="ctr">
              <a:lnSpc>
                <a:spcPts val="10648"/>
              </a:lnSpc>
            </a:pPr>
            <a:r>
              <a:rPr lang="en-US" sz="10141">
                <a:solidFill>
                  <a:srgbClr val="000000"/>
                </a:solidFill>
                <a:latin typeface="Bobby Jones Soft"/>
                <a:ea typeface="Bobby Jones Soft"/>
                <a:cs typeface="Bobby Jones Soft"/>
                <a:sym typeface="Bobby Jones Soft"/>
              </a:rPr>
              <a:t>SOCIAL MEDIA SAFETY</a:t>
            </a:r>
          </a:p>
        </p:txBody>
      </p:sp>
      <p:sp>
        <p:nvSpPr>
          <p:cNvPr id="7" name="TextBox 7"/>
          <p:cNvSpPr txBox="1"/>
          <p:nvPr/>
        </p:nvSpPr>
        <p:spPr>
          <a:xfrm>
            <a:off x="4405441" y="5210175"/>
            <a:ext cx="9477119" cy="695325"/>
          </a:xfrm>
          <a:prstGeom prst="rect">
            <a:avLst/>
          </a:prstGeom>
        </p:spPr>
        <p:txBody>
          <a:bodyPr lIns="0" tIns="0" rIns="0" bIns="0" rtlCol="0" anchor="t">
            <a:spAutoFit/>
          </a:bodyPr>
          <a:lstStyle/>
          <a:p>
            <a:pPr algn="ctr">
              <a:lnSpc>
                <a:spcPts val="5250"/>
              </a:lnSpc>
            </a:pPr>
            <a:r>
              <a:rPr lang="en-US" sz="5000">
                <a:solidFill>
                  <a:srgbClr val="000000"/>
                </a:solidFill>
                <a:latin typeface="Glacial Indifference"/>
                <a:ea typeface="Glacial Indifference"/>
                <a:cs typeface="Glacial Indifference"/>
                <a:sym typeface="Glacial Indifference"/>
              </a:rPr>
              <a:t>YEAR 9</a:t>
            </a:r>
          </a:p>
        </p:txBody>
      </p:sp>
      <p:sp>
        <p:nvSpPr>
          <p:cNvPr id="8" name="TextBox 8"/>
          <p:cNvSpPr txBox="1"/>
          <p:nvPr/>
        </p:nvSpPr>
        <p:spPr>
          <a:xfrm>
            <a:off x="11269662" y="8640508"/>
            <a:ext cx="5989638" cy="801367"/>
          </a:xfrm>
          <a:prstGeom prst="rect">
            <a:avLst/>
          </a:prstGeom>
        </p:spPr>
        <p:txBody>
          <a:bodyPr lIns="0" tIns="0" rIns="0" bIns="0" rtlCol="0" anchor="t">
            <a:spAutoFit/>
          </a:bodyPr>
          <a:lstStyle/>
          <a:p>
            <a:pPr algn="just">
              <a:lnSpc>
                <a:spcPts val="2058"/>
              </a:lnSpc>
            </a:pPr>
            <a:r>
              <a:rPr lang="en-US" sz="1960">
                <a:solidFill>
                  <a:srgbClr val="000000"/>
                </a:solidFill>
                <a:latin typeface="Glacial Indifference"/>
                <a:ea typeface="Glacial Indifference"/>
                <a:cs typeface="Glacial Indifference"/>
                <a:sym typeface="Glacial Indifference"/>
              </a:rPr>
              <a:t>This presentation has been adapted for the Isle of Man from Scotland’s national resource for relationships, sexual health, and parenthood (RSHP) education.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473551"/>
            <a:ext cx="7486733" cy="914100"/>
          </a:xfrm>
          <a:prstGeom prst="rect">
            <a:avLst/>
          </a:prstGeom>
        </p:spPr>
        <p:txBody>
          <a:bodyPr lIns="0" tIns="0" rIns="0" bIns="0" rtlCol="0" anchor="t">
            <a:spAutoFit/>
          </a:bodyPr>
          <a:lstStyle/>
          <a:p>
            <a:pPr algn="ctr">
              <a:lnSpc>
                <a:spcPts val="6825"/>
              </a:lnSpc>
            </a:pPr>
            <a:r>
              <a:rPr lang="en-US" sz="6500">
                <a:solidFill>
                  <a:srgbClr val="000000"/>
                </a:solidFill>
                <a:latin typeface="Bobby Jones Soft"/>
                <a:ea typeface="Bobby Jones Soft"/>
                <a:cs typeface="Bobby Jones Soft"/>
                <a:sym typeface="Bobby Jones Soft"/>
              </a:rPr>
              <a:t>LEARNING OBJECTIVES </a:t>
            </a:r>
          </a:p>
        </p:txBody>
      </p:sp>
      <p:sp>
        <p:nvSpPr>
          <p:cNvPr id="6" name="TextBox 6"/>
          <p:cNvSpPr txBox="1"/>
          <p:nvPr/>
        </p:nvSpPr>
        <p:spPr>
          <a:xfrm>
            <a:off x="425738" y="2944822"/>
            <a:ext cx="17032764" cy="5487960"/>
          </a:xfrm>
          <a:prstGeom prst="rect">
            <a:avLst/>
          </a:prstGeom>
        </p:spPr>
        <p:txBody>
          <a:bodyPr lIns="0" tIns="0" rIns="0" bIns="0" rtlCol="0" anchor="t">
            <a:spAutoFit/>
          </a:bodyPr>
          <a:lstStyle/>
          <a:p>
            <a:pPr marL="770217" lvl="1" indent="-385109" algn="just">
              <a:lnSpc>
                <a:spcPts val="8918"/>
              </a:lnSpc>
              <a:buFont typeface="Arial"/>
              <a:buChar char="•"/>
            </a:pPr>
            <a:r>
              <a:rPr lang="en-US" sz="3567" spc="-78">
                <a:solidFill>
                  <a:srgbClr val="000000"/>
                </a:solidFill>
                <a:latin typeface="Glacial Indifference"/>
                <a:ea typeface="Glacial Indifference"/>
                <a:cs typeface="Glacial Indifference"/>
                <a:sym typeface="Glacial Indifference"/>
              </a:rPr>
              <a:t>Describe social media and why people use it.</a:t>
            </a:r>
          </a:p>
          <a:p>
            <a:pPr marL="770217" lvl="1" indent="-385109" algn="just">
              <a:lnSpc>
                <a:spcPts val="8918"/>
              </a:lnSpc>
              <a:buFont typeface="Arial"/>
              <a:buChar char="•"/>
            </a:pPr>
            <a:r>
              <a:rPr lang="en-US" sz="3567" spc="-78">
                <a:solidFill>
                  <a:srgbClr val="000000"/>
                </a:solidFill>
                <a:latin typeface="Glacial Indifference"/>
                <a:ea typeface="Glacial Indifference"/>
                <a:cs typeface="Glacial Indifference"/>
                <a:sym typeface="Glacial Indifference"/>
              </a:rPr>
              <a:t>Work as a team to present information about social media and how it can be used safely.</a:t>
            </a:r>
          </a:p>
          <a:p>
            <a:pPr marL="770217" lvl="1" indent="-385109" algn="just">
              <a:lnSpc>
                <a:spcPts val="8918"/>
              </a:lnSpc>
              <a:buFont typeface="Arial"/>
              <a:buChar char="•"/>
            </a:pPr>
            <a:r>
              <a:rPr lang="en-US" sz="3567" spc="-78">
                <a:solidFill>
                  <a:srgbClr val="000000"/>
                </a:solidFill>
                <a:latin typeface="Glacial Indifference"/>
                <a:ea typeface="Glacial Indifference"/>
                <a:cs typeface="Glacial Indifference"/>
                <a:sym typeface="Glacial Indifference"/>
              </a:rPr>
              <a:t>Understand why some countries are banning social media for under 16s and discuss opinions on this ban.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249892" y="3222479"/>
            <a:ext cx="7576310" cy="5115163"/>
          </a:xfrm>
          <a:prstGeom prst="rect">
            <a:avLst/>
          </a:prstGeom>
        </p:spPr>
        <p:txBody>
          <a:bodyPr lIns="0" tIns="0" rIns="0" bIns="0" rtlCol="0" anchor="t">
            <a:spAutoFit/>
          </a:bodyPr>
          <a:lstStyle/>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Kindness and respect</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Right to pass</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Nonjudgmental</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 such thing as silly </a:t>
            </a:r>
          </a:p>
          <a:p>
            <a:pPr algn="l">
              <a:lnSpc>
                <a:spcPts val="6811"/>
              </a:lnSpc>
            </a:pPr>
            <a:r>
              <a:rPr lang="en-US" sz="4865">
                <a:solidFill>
                  <a:srgbClr val="000000"/>
                </a:solidFill>
                <a:latin typeface="Glacial Indifference"/>
                <a:ea typeface="Glacial Indifference"/>
                <a:cs typeface="Glacial Indifference"/>
                <a:sym typeface="Glacial Indifference"/>
              </a:rPr>
              <a:t>        questions</a:t>
            </a:r>
          </a:p>
          <a:p>
            <a:pPr algn="ctr">
              <a:lnSpc>
                <a:spcPts val="6811"/>
              </a:lnSpc>
            </a:pPr>
            <a:endParaRPr lang="en-US" sz="4865">
              <a:solidFill>
                <a:srgbClr val="000000"/>
              </a:solidFill>
              <a:latin typeface="Glacial Indifference"/>
              <a:ea typeface="Glacial Indifference"/>
              <a:cs typeface="Glacial Indifference"/>
              <a:sym typeface="Glacial Indifference"/>
            </a:endParaRPr>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3329425"/>
            <a:ext cx="14231499" cy="4946915"/>
          </a:xfrm>
          <a:prstGeom prst="rect">
            <a:avLst/>
          </a:prstGeom>
        </p:spPr>
        <p:txBody>
          <a:bodyPr lIns="0" tIns="0" rIns="0" bIns="0" rtlCol="0" anchor="t">
            <a:spAutoFit/>
          </a:bodyPr>
          <a:lstStyle/>
          <a:p>
            <a:pPr algn="l">
              <a:lnSpc>
                <a:spcPts val="4894"/>
              </a:lnSpc>
            </a:pPr>
            <a:r>
              <a:rPr lang="en-US" sz="4661">
                <a:solidFill>
                  <a:srgbClr val="000000"/>
                </a:solidFill>
                <a:latin typeface="Glacial Indifference"/>
                <a:ea typeface="Glacial Indifference"/>
                <a:cs typeface="Glacial Indifference"/>
                <a:sym typeface="Glacial Indifference"/>
              </a:rPr>
              <a:t>1) Why do (young) people use social media?</a:t>
            </a:r>
          </a:p>
          <a:p>
            <a:pPr algn="l">
              <a:lnSpc>
                <a:spcPts val="4894"/>
              </a:lnSpc>
            </a:pPr>
            <a:endParaRPr lang="en-US" sz="4661">
              <a:solidFill>
                <a:srgbClr val="000000"/>
              </a:solidFill>
              <a:latin typeface="Glacial Indifference"/>
              <a:ea typeface="Glacial Indifference"/>
              <a:cs typeface="Glacial Indifference"/>
              <a:sym typeface="Glacial Indifference"/>
            </a:endParaRPr>
          </a:p>
          <a:p>
            <a:pPr algn="l">
              <a:lnSpc>
                <a:spcPts val="4894"/>
              </a:lnSpc>
            </a:pPr>
            <a:endParaRPr lang="en-US" sz="4661">
              <a:solidFill>
                <a:srgbClr val="000000"/>
              </a:solidFill>
              <a:latin typeface="Glacial Indifference"/>
              <a:ea typeface="Glacial Indifference"/>
              <a:cs typeface="Glacial Indifference"/>
              <a:sym typeface="Glacial Indifference"/>
            </a:endParaRPr>
          </a:p>
          <a:p>
            <a:pPr algn="l">
              <a:lnSpc>
                <a:spcPts val="4894"/>
              </a:lnSpc>
            </a:pPr>
            <a:r>
              <a:rPr lang="en-US" sz="4661">
                <a:solidFill>
                  <a:srgbClr val="000000"/>
                </a:solidFill>
                <a:latin typeface="Glacial Indifference"/>
                <a:ea typeface="Glacial Indifference"/>
                <a:cs typeface="Glacial Indifference"/>
                <a:sym typeface="Glacial Indifference"/>
              </a:rPr>
              <a:t>2) What could they see or do?</a:t>
            </a:r>
          </a:p>
          <a:p>
            <a:pPr algn="l">
              <a:lnSpc>
                <a:spcPts val="4894"/>
              </a:lnSpc>
            </a:pPr>
            <a:endParaRPr lang="en-US" sz="4661">
              <a:solidFill>
                <a:srgbClr val="000000"/>
              </a:solidFill>
              <a:latin typeface="Glacial Indifference"/>
              <a:ea typeface="Glacial Indifference"/>
              <a:cs typeface="Glacial Indifference"/>
              <a:sym typeface="Glacial Indifference"/>
            </a:endParaRPr>
          </a:p>
          <a:p>
            <a:pPr algn="l">
              <a:lnSpc>
                <a:spcPts val="4894"/>
              </a:lnSpc>
            </a:pPr>
            <a:endParaRPr lang="en-US" sz="4661">
              <a:solidFill>
                <a:srgbClr val="000000"/>
              </a:solidFill>
              <a:latin typeface="Glacial Indifference"/>
              <a:ea typeface="Glacial Indifference"/>
              <a:cs typeface="Glacial Indifference"/>
              <a:sym typeface="Glacial Indifference"/>
            </a:endParaRPr>
          </a:p>
          <a:p>
            <a:pPr algn="l">
              <a:lnSpc>
                <a:spcPts val="4894"/>
              </a:lnSpc>
            </a:pPr>
            <a:r>
              <a:rPr lang="en-US" sz="4661">
                <a:solidFill>
                  <a:srgbClr val="000000"/>
                </a:solidFill>
                <a:latin typeface="Glacial Indifference"/>
                <a:ea typeface="Glacial Indifference"/>
                <a:cs typeface="Glacial Indifference"/>
                <a:sym typeface="Glacial Indifference"/>
              </a:rPr>
              <a:t>3) How could it affect them?</a:t>
            </a:r>
          </a:p>
          <a:p>
            <a:pPr algn="l">
              <a:lnSpc>
                <a:spcPts val="4894"/>
              </a:lnSpc>
            </a:pPr>
            <a:endParaRPr lang="en-US" sz="4661">
              <a:solidFill>
                <a:srgbClr val="000000"/>
              </a:solidFill>
              <a:latin typeface="Glacial Indifference"/>
              <a:ea typeface="Glacial Indifference"/>
              <a:cs typeface="Glacial Indifference"/>
              <a:sym typeface="Glacial Indifference"/>
            </a:endParaRPr>
          </a:p>
        </p:txBody>
      </p:sp>
      <p:sp>
        <p:nvSpPr>
          <p:cNvPr id="6" name="Freeform 6"/>
          <p:cNvSpPr/>
          <p:nvPr/>
        </p:nvSpPr>
        <p:spPr>
          <a:xfrm>
            <a:off x="12808125" y="5001974"/>
            <a:ext cx="4634178" cy="4734792"/>
          </a:xfrm>
          <a:custGeom>
            <a:avLst/>
            <a:gdLst/>
            <a:ahLst/>
            <a:cxnLst/>
            <a:rect l="l" t="t" r="r" b="b"/>
            <a:pathLst>
              <a:path w="4634178" h="4734792">
                <a:moveTo>
                  <a:pt x="0" y="0"/>
                </a:moveTo>
                <a:lnTo>
                  <a:pt x="4634178" y="0"/>
                </a:lnTo>
                <a:lnTo>
                  <a:pt x="4634178" y="4734793"/>
                </a:lnTo>
                <a:lnTo>
                  <a:pt x="0" y="4734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94381" y="1114425"/>
            <a:ext cx="5262614" cy="956176"/>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LET’S CHAT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432461" y="3188986"/>
            <a:ext cx="9825961" cy="4917341"/>
          </a:xfrm>
          <a:prstGeom prst="rect">
            <a:avLst/>
          </a:prstGeom>
        </p:spPr>
        <p:txBody>
          <a:bodyPr lIns="0" tIns="0" rIns="0" bIns="0" rtlCol="0" anchor="t">
            <a:spAutoFit/>
          </a:bodyPr>
          <a:lstStyle/>
          <a:p>
            <a:pPr algn="l">
              <a:lnSpc>
                <a:spcPts val="5515"/>
              </a:lnSpc>
            </a:pPr>
            <a:r>
              <a:rPr lang="en-US" sz="5253">
                <a:solidFill>
                  <a:srgbClr val="000000"/>
                </a:solidFill>
                <a:latin typeface="Glacial Indifference"/>
                <a:ea typeface="Glacial Indifference"/>
                <a:cs typeface="Glacial Indifference"/>
                <a:sym typeface="Glacial Indifference"/>
              </a:rPr>
              <a:t>Some ideas:</a:t>
            </a:r>
          </a:p>
          <a:p>
            <a:pPr algn="l">
              <a:lnSpc>
                <a:spcPts val="5515"/>
              </a:lnSpc>
            </a:pPr>
            <a:endParaRPr lang="en-US" sz="5253">
              <a:solidFill>
                <a:srgbClr val="000000"/>
              </a:solidFill>
              <a:latin typeface="Glacial Indifference"/>
              <a:ea typeface="Glacial Indifference"/>
              <a:cs typeface="Glacial Indifference"/>
              <a:sym typeface="Glacial Indifference"/>
            </a:endParaRPr>
          </a:p>
          <a:p>
            <a:pPr marL="1134183" lvl="1" indent="-567092" algn="l">
              <a:lnSpc>
                <a:spcPts val="5515"/>
              </a:lnSpc>
              <a:buFont typeface="Arial"/>
              <a:buChar char="•"/>
            </a:pPr>
            <a:r>
              <a:rPr lang="en-US" sz="5253">
                <a:solidFill>
                  <a:srgbClr val="000000"/>
                </a:solidFill>
                <a:latin typeface="Glacial Indifference"/>
                <a:ea typeface="Glacial Indifference"/>
                <a:cs typeface="Glacial Indifference"/>
                <a:sym typeface="Glacial Indifference"/>
              </a:rPr>
              <a:t>confidence</a:t>
            </a:r>
          </a:p>
          <a:p>
            <a:pPr marL="1134183" lvl="1" indent="-567092" algn="l">
              <a:lnSpc>
                <a:spcPts val="5515"/>
              </a:lnSpc>
              <a:buFont typeface="Arial"/>
              <a:buChar char="•"/>
            </a:pPr>
            <a:r>
              <a:rPr lang="en-US" sz="5253">
                <a:solidFill>
                  <a:srgbClr val="000000"/>
                </a:solidFill>
                <a:latin typeface="Glacial Indifference"/>
                <a:ea typeface="Glacial Indifference"/>
                <a:cs typeface="Glacial Indifference"/>
                <a:sym typeface="Glacial Indifference"/>
              </a:rPr>
              <a:t>belonging/connection</a:t>
            </a:r>
          </a:p>
          <a:p>
            <a:pPr marL="1134183" lvl="1" indent="-567092" algn="l">
              <a:lnSpc>
                <a:spcPts val="5515"/>
              </a:lnSpc>
              <a:buFont typeface="Arial"/>
              <a:buChar char="•"/>
            </a:pPr>
            <a:r>
              <a:rPr lang="en-US" sz="5253">
                <a:solidFill>
                  <a:srgbClr val="000000"/>
                </a:solidFill>
                <a:latin typeface="Glacial Indifference"/>
                <a:ea typeface="Glacial Indifference"/>
                <a:cs typeface="Glacial Indifference"/>
                <a:sym typeface="Glacial Indifference"/>
              </a:rPr>
              <a:t>self expression</a:t>
            </a:r>
          </a:p>
          <a:p>
            <a:pPr marL="1134183" lvl="1" indent="-567092" algn="l">
              <a:lnSpc>
                <a:spcPts val="5515"/>
              </a:lnSpc>
              <a:buFont typeface="Arial"/>
              <a:buChar char="•"/>
            </a:pPr>
            <a:r>
              <a:rPr lang="en-US" sz="5253">
                <a:solidFill>
                  <a:srgbClr val="000000"/>
                </a:solidFill>
                <a:latin typeface="Glacial Indifference"/>
                <a:ea typeface="Glacial Indifference"/>
                <a:cs typeface="Glacial Indifference"/>
                <a:sym typeface="Glacial Indifference"/>
              </a:rPr>
              <a:t>entertainment</a:t>
            </a:r>
          </a:p>
          <a:p>
            <a:pPr marL="1134183" lvl="1" indent="-567092" algn="l">
              <a:lnSpc>
                <a:spcPts val="5515"/>
              </a:lnSpc>
              <a:buFont typeface="Arial"/>
              <a:buChar char="•"/>
            </a:pPr>
            <a:r>
              <a:rPr lang="en-US" sz="5253">
                <a:solidFill>
                  <a:srgbClr val="000000"/>
                </a:solidFill>
                <a:latin typeface="Glacial Indifference"/>
                <a:ea typeface="Glacial Indifference"/>
                <a:cs typeface="Glacial Indifference"/>
                <a:sym typeface="Glacial Indifference"/>
              </a:rPr>
              <a:t>education </a:t>
            </a:r>
          </a:p>
        </p:txBody>
      </p:sp>
      <p:sp>
        <p:nvSpPr>
          <p:cNvPr id="6" name="Freeform 6"/>
          <p:cNvSpPr/>
          <p:nvPr/>
        </p:nvSpPr>
        <p:spPr>
          <a:xfrm>
            <a:off x="12808125" y="5001974"/>
            <a:ext cx="4634178" cy="4734792"/>
          </a:xfrm>
          <a:custGeom>
            <a:avLst/>
            <a:gdLst/>
            <a:ahLst/>
            <a:cxnLst/>
            <a:rect l="l" t="t" r="r" b="b"/>
            <a:pathLst>
              <a:path w="4634178" h="4734792">
                <a:moveTo>
                  <a:pt x="0" y="0"/>
                </a:moveTo>
                <a:lnTo>
                  <a:pt x="4634178" y="0"/>
                </a:lnTo>
                <a:lnTo>
                  <a:pt x="4634178" y="4734793"/>
                </a:lnTo>
                <a:lnTo>
                  <a:pt x="0" y="4734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94381" y="1114425"/>
            <a:ext cx="16392365" cy="956176"/>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WHY DO YOUNG PEOPLE USE SOCIAL MEDIA?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9E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963980" y="2331656"/>
            <a:ext cx="16295320" cy="7329550"/>
          </a:xfrm>
          <a:prstGeom prst="rect">
            <a:avLst/>
          </a:prstGeom>
        </p:spPr>
        <p:txBody>
          <a:bodyPr lIns="0" tIns="0" rIns="0" bIns="0" rtlCol="0" anchor="t">
            <a:spAutoFit/>
          </a:bodyPr>
          <a:lstStyle/>
          <a:p>
            <a:pPr algn="l">
              <a:lnSpc>
                <a:spcPts val="4465"/>
              </a:lnSpc>
            </a:pPr>
            <a:r>
              <a:rPr lang="en-US" sz="4253">
                <a:solidFill>
                  <a:srgbClr val="000000"/>
                </a:solidFill>
                <a:latin typeface="Glacial Indifference"/>
                <a:ea typeface="Glacial Indifference"/>
                <a:cs typeface="Glacial Indifference"/>
                <a:sym typeface="Glacial Indifference"/>
              </a:rPr>
              <a:t>Some ideas:</a:t>
            </a:r>
          </a:p>
          <a:p>
            <a:pPr algn="l">
              <a:lnSpc>
                <a:spcPts val="4465"/>
              </a:lnSpc>
            </a:pPr>
            <a:endParaRPr lang="en-US" sz="4253">
              <a:solidFill>
                <a:srgbClr val="000000"/>
              </a:solidFill>
              <a:latin typeface="Glacial Indifference"/>
              <a:ea typeface="Glacial Indifference"/>
              <a:cs typeface="Glacial Indifference"/>
              <a:sym typeface="Glacial Indifference"/>
            </a:endParaRP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Stay in contact with friends and family</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Access job searches and useful information</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Have fun</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See or share violent, sexual &amp; pornographic content </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Inaccurate or false information and extreme views</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Promotion of harmful behaviours, including self-harm &amp; eating disorders</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Oversharing of personal information</a:t>
            </a:r>
          </a:p>
          <a:p>
            <a:pPr marL="918288" lvl="1" indent="-459144" algn="l">
              <a:lnSpc>
                <a:spcPts val="4465"/>
              </a:lnSpc>
              <a:buFont typeface="Arial"/>
              <a:buChar char="•"/>
            </a:pPr>
            <a:r>
              <a:rPr lang="en-US" sz="4253">
                <a:solidFill>
                  <a:srgbClr val="000000"/>
                </a:solidFill>
                <a:latin typeface="Glacial Indifference"/>
                <a:ea typeface="Glacial Indifference"/>
                <a:cs typeface="Glacial Indifference"/>
                <a:sym typeface="Glacial Indifference"/>
              </a:rPr>
              <a:t>Actively or unintentionally getting involved in bullying or hurtful behaviour</a:t>
            </a:r>
          </a:p>
          <a:p>
            <a:pPr algn="l">
              <a:lnSpc>
                <a:spcPts val="4465"/>
              </a:lnSpc>
            </a:pPr>
            <a:endParaRPr lang="en-US" sz="425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494381" y="1114425"/>
            <a:ext cx="16392365" cy="956176"/>
          </a:xfrm>
          <a:prstGeom prst="rect">
            <a:avLst/>
          </a:prstGeom>
        </p:spPr>
        <p:txBody>
          <a:bodyPr lIns="0" tIns="0" rIns="0" bIns="0" rtlCol="0" anchor="t">
            <a:spAutoFit/>
          </a:bodyPr>
          <a:lstStyle/>
          <a:p>
            <a:pPr algn="ctr">
              <a:lnSpc>
                <a:spcPts val="7181"/>
              </a:lnSpc>
            </a:pPr>
            <a:r>
              <a:rPr lang="en-US" sz="6839">
                <a:solidFill>
                  <a:srgbClr val="000000"/>
                </a:solidFill>
                <a:latin typeface="Bobby Jones Soft"/>
                <a:ea typeface="Bobby Jones Soft"/>
                <a:cs typeface="Bobby Jones Soft"/>
                <a:sym typeface="Bobby Jones Soft"/>
              </a:rPr>
              <a:t>WHAT COULD THEY SEE/DO?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2163</Words>
  <Application>Microsoft Office PowerPoint</Application>
  <PresentationFormat>Custom</PresentationFormat>
  <Paragraphs>223</Paragraphs>
  <Slides>21</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Glacial Indifference</vt:lpstr>
      <vt:lpstr>Glacial Indifference Bold</vt:lpstr>
      <vt:lpstr>Playpen Sans</vt:lpstr>
      <vt:lpstr>Bobby Jones Soft</vt:lpstr>
      <vt:lpstr>Calibri</vt:lpstr>
      <vt:lpstr>Arial</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9.2.5 - Social Media Safety</dc:title>
  <cp:lastModifiedBy>Alyssa Isaac</cp:lastModifiedBy>
  <cp:revision>1</cp:revision>
  <dcterms:created xsi:type="dcterms:W3CDTF">2006-08-16T00:00:00Z</dcterms:created>
  <dcterms:modified xsi:type="dcterms:W3CDTF">2025-11-04T21:15:25Z</dcterms:modified>
  <dc:identifier>DAGcFqyoGec</dc:identifier>
</cp:coreProperties>
</file>