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8288000" cy="10287000"/>
  <p:notesSz cx="6858000" cy="9144000"/>
  <p:embeddedFontLst>
    <p:embeddedFont>
      <p:font typeface="Bobby Jones Soft" panose="020B0604020202020204" charset="0"/>
      <p:regular r:id="rId32"/>
    </p:embeddedFont>
    <p:embeddedFont>
      <p:font typeface="Glacial Indifference" panose="020B0604020202020204" charset="0"/>
      <p:regular r:id="rId33"/>
    </p:embeddedFont>
    <p:embeddedFont>
      <p:font typeface="Glacial Indifference Bold" panose="020B0604020202020204" charset="0"/>
      <p:regular r:id="rId34"/>
    </p:embeddedFont>
    <p:embeddedFont>
      <p:font typeface="Glacial Indifference Italics" panose="020B0604020202020204" charset="0"/>
      <p:regular r:id="rId35"/>
    </p:embeddedFont>
    <p:embeddedFont>
      <p:font typeface="Playpen Sans" panose="020B0604020202020204"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977152-899D-4869-87FD-A7E037F28BF2}" v="2" dt="2025-12-12T11:48:30.3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5" d="100"/>
          <a:sy n="65" d="100"/>
        </p:scale>
        <p:origin x="10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3.fntdata"/><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yssa Isaac" userId="3ae7964d-d2b5-42a3-b882-d9fb709f2af0" providerId="ADAL" clId="{2FB189AD-3EAB-48A6-BBC1-D0C2C6A74715}"/>
    <pc:docChg chg="custSel modSld">
      <pc:chgData name="Alyssa Isaac" userId="3ae7964d-d2b5-42a3-b882-d9fb709f2af0" providerId="ADAL" clId="{2FB189AD-3EAB-48A6-BBC1-D0C2C6A74715}" dt="2025-12-12T11:48:30.393" v="3"/>
      <pc:docMkLst>
        <pc:docMk/>
      </pc:docMkLst>
      <pc:sldChg chg="addSp delSp modSp mod delAnim modAnim">
        <pc:chgData name="Alyssa Isaac" userId="3ae7964d-d2b5-42a3-b882-d9fb709f2af0" providerId="ADAL" clId="{2FB189AD-3EAB-48A6-BBC1-D0C2C6A74715}" dt="2025-12-12T11:48:01.724" v="1"/>
        <pc:sldMkLst>
          <pc:docMk/>
          <pc:sldMk cId="0" sldId="275"/>
        </pc:sldMkLst>
        <pc:picChg chg="add mod">
          <ac:chgData name="Alyssa Isaac" userId="3ae7964d-d2b5-42a3-b882-d9fb709f2af0" providerId="ADAL" clId="{2FB189AD-3EAB-48A6-BBC1-D0C2C6A74715}" dt="2025-12-12T11:48:01.724" v="1"/>
          <ac:picMkLst>
            <pc:docMk/>
            <pc:sldMk cId="0" sldId="275"/>
            <ac:picMk id="5" creationId="{196B9CBD-3D09-5865-35CB-AC9C0EACB39D}"/>
          </ac:picMkLst>
        </pc:picChg>
        <pc:picChg chg="del">
          <ac:chgData name="Alyssa Isaac" userId="3ae7964d-d2b5-42a3-b882-d9fb709f2af0" providerId="ADAL" clId="{2FB189AD-3EAB-48A6-BBC1-D0C2C6A74715}" dt="2025-12-12T11:47:43.032" v="0" actId="478"/>
          <ac:picMkLst>
            <pc:docMk/>
            <pc:sldMk cId="0" sldId="275"/>
            <ac:picMk id="6" creationId="{C76C4EE2-5D3F-E84A-836C-92F168C74B12}"/>
          </ac:picMkLst>
        </pc:picChg>
      </pc:sldChg>
      <pc:sldChg chg="addSp delSp modSp mod delAnim modAnim">
        <pc:chgData name="Alyssa Isaac" userId="3ae7964d-d2b5-42a3-b882-d9fb709f2af0" providerId="ADAL" clId="{2FB189AD-3EAB-48A6-BBC1-D0C2C6A74715}" dt="2025-12-12T11:48:30.393" v="3"/>
        <pc:sldMkLst>
          <pc:docMk/>
          <pc:sldMk cId="0" sldId="277"/>
        </pc:sldMkLst>
        <pc:picChg chg="add mod">
          <ac:chgData name="Alyssa Isaac" userId="3ae7964d-d2b5-42a3-b882-d9fb709f2af0" providerId="ADAL" clId="{2FB189AD-3EAB-48A6-BBC1-D0C2C6A74715}" dt="2025-12-12T11:48:30.393" v="3"/>
          <ac:picMkLst>
            <pc:docMk/>
            <pc:sldMk cId="0" sldId="277"/>
            <ac:picMk id="5" creationId="{F6BE56FC-C517-8FF9-5E6A-26276416159C}"/>
          </ac:picMkLst>
        </pc:picChg>
        <pc:picChg chg="del">
          <ac:chgData name="Alyssa Isaac" userId="3ae7964d-d2b5-42a3-b882-d9fb709f2af0" providerId="ADAL" clId="{2FB189AD-3EAB-48A6-BBC1-D0C2C6A74715}" dt="2025-12-12T11:48:11.392" v="2" actId="478"/>
          <ac:picMkLst>
            <pc:docMk/>
            <pc:sldMk cId="0" sldId="277"/>
            <ac:picMk id="6" creationId="{67961243-CCDE-3899-02EF-8C6D78FF035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12.12.2025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Introduce the lesson along the following lines: The lesson continues consideration of gender and is about sexual harassment. There might be some things that are talked about today that young people have experienced personally. </a:t>
            </a:r>
          </a:p>
          <a:p>
            <a:endParaRPr lang="en-US"/>
          </a:p>
          <a:p>
            <a:r>
              <a:rPr lang="en-US"/>
              <a:t>So, two things to remember. Firstly, no-one is expected to talk about personal stuff in this class, what’s private is private, but if there are examples a young person has that they are okay with sharing that is fine, they can decide. </a:t>
            </a:r>
          </a:p>
          <a:p>
            <a:endParaRPr lang="en-US"/>
          </a:p>
          <a:p>
            <a:r>
              <a:rPr lang="en-US"/>
              <a:t>Secondly, if talking about sexual harassment helps a young person understand that this is happening to them, then there will be time at the end of the session about where and how a person can get personal support.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sexual harassment is prohibited under the island’s equality legislation, and that certain kinds of sexual harassment are crimes (according to the Sexual Offences and Obscene Publications Act 2021) - these include (but are not limited to) upskirting, flashing, and unwanted physical contact (assault).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sexual harassment is prohibited under the island’s equality legislation, and that certain kinds of sexual harassment are crimes (according to the Sexual Offences and Obscene Publications Act 2021) - these include (but are not limited to) upskirting, flashing, and unwanted physical contact (assault).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Scenarios: Either split the class into groups to read/discuss each scenario, or complete as a whole class discussion. </a:t>
            </a:r>
          </a:p>
          <a:p>
            <a:endParaRPr lang="en-US"/>
          </a:p>
          <a:p>
            <a:r>
              <a:rPr lang="en-US"/>
              <a:t>Scenarios are included on the PowerPoint slides to reduce printing, but a separate handout containing the scenarios is also available if you wish.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Make the point that sexual harassment can happen to anyone, of any gender, and can also be perpetrated by any gender.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https://www.youtube.com/watch?v=mlJAXaWM8W0</a:t>
            </a:r>
          </a:p>
          <a:p>
            <a:endParaRPr lang="en-US" dirty="0"/>
          </a:p>
          <a:p>
            <a:r>
              <a:rPr lang="en-US" dirty="0"/>
              <a:t>Play the BBC video about Olympic athlete </a:t>
            </a:r>
            <a:r>
              <a:rPr lang="en-US" dirty="0" err="1"/>
              <a:t>Linsford</a:t>
            </a:r>
            <a:r>
              <a:rPr lang="en-US" dirty="0"/>
              <a:t> Christie.</a:t>
            </a:r>
          </a:p>
          <a:p>
            <a:endParaRPr lang="en-US" dirty="0"/>
          </a:p>
          <a:p>
            <a:r>
              <a:rPr lang="en-US" dirty="0"/>
              <a:t>In this brief clip, he discusses being </a:t>
            </a:r>
            <a:r>
              <a:rPr lang="en-US" dirty="0" err="1"/>
              <a:t>sexualised</a:t>
            </a:r>
            <a:r>
              <a:rPr lang="en-US" dirty="0"/>
              <a:t> by the media and the impact this had on him.</a:t>
            </a:r>
          </a:p>
          <a:p>
            <a:endParaRPr lang="en-US" dirty="0"/>
          </a:p>
          <a:p>
            <a:r>
              <a:rPr lang="en-US" dirty="0"/>
              <a:t> Please note that this video does contain some explicit language, so prepare the class accordingly or omit if you don’t feel it is appropriate. After watching the video, ask the class for their reactions.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https://www.youtube.com/watch?v=5Mf-KjgRxIE</a:t>
            </a:r>
          </a:p>
          <a:p>
            <a:endParaRPr lang="en-US" dirty="0"/>
          </a:p>
          <a:p>
            <a:endParaRPr lang="en-US" dirty="0"/>
          </a:p>
          <a:p>
            <a:r>
              <a:rPr lang="en-US" dirty="0"/>
              <a:t>Play the next video about sexual harassment in schools. Ask the class for their thoughts, including whether sexual harassment is a problem in your school.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you would like the class to create a list of 'agreements' for how everyone will behave and treat one another in the class. Ensure a common understanding. For example:</a:t>
            </a:r>
          </a:p>
          <a:p>
            <a:endParaRPr lang="en-US"/>
          </a:p>
          <a:p>
            <a:r>
              <a:rPr lang="en-US"/>
              <a:t>1. We will treat one another with kindness and respect (listening to each other, speaking one at a time, etc)</a:t>
            </a:r>
          </a:p>
          <a:p>
            <a:r>
              <a:rPr lang="en-US"/>
              <a:t>2. We all have the right to 'pass' on answering a question or participating in an activity that makes us feel uncomfortable.</a:t>
            </a:r>
          </a:p>
          <a:p>
            <a:r>
              <a:rPr lang="en-US"/>
              <a:t>3. We can disagree but will not pass judgments, make fun of, or or put anybody down. 'Challenge the opinion, not the person.'</a:t>
            </a:r>
          </a:p>
          <a:p>
            <a:r>
              <a:rPr lang="en-US"/>
              <a:t>4. Asking questions is encouraged and will be valued by our teacher. We do not ask questions to purposefully embarrass or belittle another.</a:t>
            </a:r>
          </a:p>
          <a:p>
            <a:endParaRPr lang="en-US"/>
          </a:p>
          <a:p>
            <a:r>
              <a:rPr lang="en-US"/>
              <a:t>*Feel free to change the agreements to suit your class, and ask whether there are any others they'd add to the list in order to create a safe, comfortable learning environment.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Ask the class to consider the reasons why a person might not report sexual harassment. What makes it difficult? </a:t>
            </a:r>
          </a:p>
          <a:p>
            <a:endParaRPr lang="en-US"/>
          </a:p>
          <a:p>
            <a:r>
              <a:rPr lang="en-US"/>
              <a:t>Research from GirlGuiding Scotland suggests some reasons that girls may not report harassment - does the class think it’s the same for boys? Why or why not?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Ask the class to think about the ways that sexual harassment can be tackled in your school. </a:t>
            </a:r>
          </a:p>
          <a:p>
            <a:endParaRPr lang="en-US"/>
          </a:p>
          <a:p>
            <a:r>
              <a:rPr lang="en-US"/>
              <a:t>This may be in the form of a discussion, creating posters, writing a letter to school leadership, etc - use a method that will work best for your class, and what you have time for.</a:t>
            </a:r>
          </a:p>
          <a:p>
            <a:endParaRPr lang="en-US"/>
          </a:p>
          <a:p>
            <a:r>
              <a:rPr lang="en-US"/>
              <a:t>Do they have any ideas? What needs to change in the school? What role can students play? What do teachers/school leadership need to know or do?</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Make the point that if someone is a victim of sexual harassment, it is never their fault. Encourage anyone who has experienced sexual harassment to get help. </a:t>
            </a:r>
          </a:p>
          <a:p>
            <a:endParaRPr lang="en-US"/>
          </a:p>
          <a:p>
            <a:r>
              <a:rPr lang="en-US"/>
              <a:t>*****Explain where students can go in your school, and what the process is for addressing an allegation of sexual harassment.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If time permits, this slide can be further developed into a collective, group reflection.</a:t>
            </a:r>
          </a:p>
          <a:p>
            <a:endParaRPr lang="en-US" dirty="0"/>
          </a:p>
          <a:p>
            <a:r>
              <a:rPr lang="en-US" dirty="0"/>
              <a:t>Please ask students to discuss what Attributes (e.g. honesty, integrity, courage, humility, generosity, self-worth, kindness, trustworthiness </a:t>
            </a:r>
            <a:r>
              <a:rPr lang="en-US" dirty="0" err="1"/>
              <a:t>etc</a:t>
            </a:r>
            <a:r>
              <a:rPr lang="en-US" dirty="0"/>
              <a:t>) they have used during this lesson.</a:t>
            </a:r>
          </a:p>
          <a:p>
            <a:endParaRPr lang="en-US" dirty="0"/>
          </a:p>
          <a:p>
            <a:r>
              <a:rPr lang="en-US" dirty="0"/>
              <a:t>What Skills (e.g. oracy, empathy, compassion, presentation, assertiveness, active listening, interpersonal skills, positive peer pressure, capacity to resist unwelcome pressure, distinguish between fact &amp; opinion , etc.</a:t>
            </a:r>
          </a:p>
          <a:p>
            <a:endParaRPr lang="en-US" dirty="0"/>
          </a:p>
          <a:p>
            <a:r>
              <a:rPr lang="en-US" dirty="0"/>
              <a:t>What Knowledge have they used, or developed during this lesson?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Ensure that the class understands harassment can be physical, verbal, or non-verbal, and can take place face to face or online.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Split the class into groups and ask each group to come up with examples for a certain type of harassment (e.g. physical). You may need to split the class into several small groups, and there will be multiple groups working on the same type of harassment. </a:t>
            </a:r>
          </a:p>
          <a:p>
            <a:endParaRPr lang="en-US"/>
          </a:p>
          <a:p>
            <a:r>
              <a:rPr lang="en-US"/>
              <a:t>Give the class 5 minutes or so, and then invite back for whole class discussion and run through examples on the following slides.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Share slides 12-14 with examples of verbal, nonverbal, and physical sexual harassment.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ideo" Target="https://www.youtube.com/embed/mlJAXaWM8W0?feature=oembed" TargetMode="Externa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ideo" Target="https://www.youtube.com/embed/5Mf-KjgRxIE?feature=oembed" TargetMode="Externa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9E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028700" y="678669"/>
            <a:ext cx="4502257" cy="766737"/>
          </a:xfrm>
          <a:prstGeom prst="rect">
            <a:avLst/>
          </a:prstGeom>
        </p:spPr>
        <p:txBody>
          <a:bodyPr lIns="0" tIns="0" rIns="0" bIns="0" rtlCol="0" anchor="t">
            <a:spAutoFit/>
          </a:bodyPr>
          <a:lstStyle/>
          <a:p>
            <a:pPr algn="ctr">
              <a:lnSpc>
                <a:spcPts val="5744"/>
              </a:lnSpc>
            </a:pPr>
            <a:r>
              <a:rPr lang="en-US" sz="5470">
                <a:solidFill>
                  <a:srgbClr val="000000"/>
                </a:solidFill>
                <a:latin typeface="Bobby Jones Soft"/>
                <a:ea typeface="Bobby Jones Soft"/>
                <a:cs typeface="Bobby Jones Soft"/>
                <a:sym typeface="Bobby Jones Soft"/>
              </a:rPr>
              <a:t>TEACHER SLIDE</a:t>
            </a:r>
          </a:p>
        </p:txBody>
      </p:sp>
      <p:sp>
        <p:nvSpPr>
          <p:cNvPr id="6" name="TextBox 6"/>
          <p:cNvSpPr txBox="1"/>
          <p:nvPr/>
        </p:nvSpPr>
        <p:spPr>
          <a:xfrm>
            <a:off x="1028700" y="1550224"/>
            <a:ext cx="16419298" cy="7916708"/>
          </a:xfrm>
          <a:prstGeom prst="rect">
            <a:avLst/>
          </a:prstGeom>
        </p:spPr>
        <p:txBody>
          <a:bodyPr lIns="0" tIns="0" rIns="0" bIns="0" rtlCol="0" anchor="t">
            <a:spAutoFit/>
          </a:bodyPr>
          <a:lstStyle/>
          <a:p>
            <a:pPr algn="just">
              <a:lnSpc>
                <a:spcPts val="5745"/>
              </a:lnSpc>
            </a:pPr>
            <a:r>
              <a:rPr lang="en-US" sz="3360">
                <a:solidFill>
                  <a:srgbClr val="000000"/>
                </a:solidFill>
                <a:latin typeface="Glacial Indifference"/>
                <a:ea typeface="Glacial Indifference"/>
                <a:cs typeface="Glacial Indifference"/>
                <a:sym typeface="Glacial Indifference"/>
              </a:rPr>
              <a:t>This lesson explores sexual harassment. This means that young people will discuss scenarios which might touch on experiences in your setting – a young person or educator might be someone who has experienced sexual harassment as well as someone who may have behaved in such a way toward others. </a:t>
            </a:r>
          </a:p>
          <a:p>
            <a:pPr algn="just">
              <a:lnSpc>
                <a:spcPts val="5745"/>
              </a:lnSpc>
            </a:pPr>
            <a:endParaRPr lang="en-US" sz="3360">
              <a:solidFill>
                <a:srgbClr val="000000"/>
              </a:solidFill>
              <a:latin typeface="Glacial Indifference"/>
              <a:ea typeface="Glacial Indifference"/>
              <a:cs typeface="Glacial Indifference"/>
              <a:sym typeface="Glacial Indifference"/>
            </a:endParaRPr>
          </a:p>
          <a:p>
            <a:pPr algn="just">
              <a:lnSpc>
                <a:spcPts val="5745"/>
              </a:lnSpc>
            </a:pPr>
            <a:r>
              <a:rPr lang="en-US" sz="3360">
                <a:solidFill>
                  <a:srgbClr val="000000"/>
                </a:solidFill>
                <a:latin typeface="Glacial Indifference"/>
                <a:ea typeface="Glacial Indifference"/>
                <a:cs typeface="Glacial Indifference"/>
                <a:sym typeface="Glacial Indifference"/>
              </a:rPr>
              <a:t>The lesson supports young people to identify how school can be a place that challenges or can be free of sexual harassment – there is an opportunity then to share the young people’s suggestions for ways to tackle sexual harassment with school leadership.</a:t>
            </a:r>
          </a:p>
          <a:p>
            <a:pPr algn="just">
              <a:lnSpc>
                <a:spcPts val="5745"/>
              </a:lnSpc>
            </a:pPr>
            <a:endParaRPr lang="en-US" sz="3360">
              <a:solidFill>
                <a:srgbClr val="000000"/>
              </a:solidFill>
              <a:latin typeface="Glacial Indifference"/>
              <a:ea typeface="Glacial Indifference"/>
              <a:cs typeface="Glacial Indifference"/>
              <a:sym typeface="Glacial Indifference"/>
            </a:endParaRPr>
          </a:p>
          <a:p>
            <a:pPr algn="just">
              <a:lnSpc>
                <a:spcPts val="5745"/>
              </a:lnSpc>
            </a:pPr>
            <a:r>
              <a:rPr lang="en-US" sz="3360" b="1">
                <a:solidFill>
                  <a:srgbClr val="000000"/>
                </a:solidFill>
                <a:latin typeface="Glacial Indifference Bold"/>
                <a:ea typeface="Glacial Indifference Bold"/>
                <a:cs typeface="Glacial Indifference Bold"/>
                <a:sym typeface="Glacial Indifference Bold"/>
              </a:rPr>
              <a:t>Ensure that the class knows procedures for reporting/getting support in your setting.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9E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028700" y="2879047"/>
            <a:ext cx="16345165" cy="5239612"/>
          </a:xfrm>
          <a:prstGeom prst="rect">
            <a:avLst/>
          </a:prstGeom>
        </p:spPr>
        <p:txBody>
          <a:bodyPr lIns="0" tIns="0" rIns="0" bIns="0" rtlCol="0" anchor="t">
            <a:spAutoFit/>
          </a:bodyPr>
          <a:lstStyle/>
          <a:p>
            <a:pPr algn="just">
              <a:lnSpc>
                <a:spcPts val="5202"/>
              </a:lnSpc>
            </a:pPr>
            <a:r>
              <a:rPr lang="en-US" sz="3716">
                <a:solidFill>
                  <a:srgbClr val="000000"/>
                </a:solidFill>
                <a:latin typeface="Glacial Indifference"/>
                <a:ea typeface="Glacial Indifference"/>
                <a:cs typeface="Glacial Indifference"/>
                <a:sym typeface="Glacial Indifference"/>
              </a:rPr>
              <a:t>In your groups, try to come up with some examples of behaviour that is either:</a:t>
            </a:r>
          </a:p>
          <a:p>
            <a:pPr algn="just">
              <a:lnSpc>
                <a:spcPts val="5202"/>
              </a:lnSpc>
            </a:pPr>
            <a:endParaRPr lang="en-US" sz="3716">
              <a:solidFill>
                <a:srgbClr val="000000"/>
              </a:solidFill>
              <a:latin typeface="Glacial Indifference"/>
              <a:ea typeface="Glacial Indifference"/>
              <a:cs typeface="Glacial Indifference"/>
              <a:sym typeface="Glacial Indifference"/>
            </a:endParaRPr>
          </a:p>
          <a:p>
            <a:pPr marL="802295" lvl="1" indent="-401147" algn="just">
              <a:lnSpc>
                <a:spcPts val="5202"/>
              </a:lnSpc>
              <a:buFont typeface="Arial"/>
              <a:buChar char="•"/>
            </a:pPr>
            <a:r>
              <a:rPr lang="en-US" sz="3716">
                <a:solidFill>
                  <a:srgbClr val="000000"/>
                </a:solidFill>
                <a:latin typeface="Glacial Indifference"/>
                <a:ea typeface="Glacial Indifference"/>
                <a:cs typeface="Glacial Indifference"/>
                <a:sym typeface="Glacial Indifference"/>
              </a:rPr>
              <a:t>Verbal sexual harassment (someone saying things)</a:t>
            </a:r>
          </a:p>
          <a:p>
            <a:pPr marL="802295" lvl="1" indent="-401147" algn="just">
              <a:lnSpc>
                <a:spcPts val="5202"/>
              </a:lnSpc>
              <a:buFont typeface="Arial"/>
              <a:buChar char="•"/>
            </a:pPr>
            <a:r>
              <a:rPr lang="en-US" sz="3716">
                <a:solidFill>
                  <a:srgbClr val="000000"/>
                </a:solidFill>
                <a:latin typeface="Glacial Indifference"/>
                <a:ea typeface="Glacial Indifference"/>
                <a:cs typeface="Glacial Indifference"/>
                <a:sym typeface="Glacial Indifference"/>
              </a:rPr>
              <a:t>Non-verbal sexual harassment (how someone acts, or looks at you)</a:t>
            </a:r>
          </a:p>
          <a:p>
            <a:pPr marL="802295" lvl="1" indent="-401147" algn="just">
              <a:lnSpc>
                <a:spcPts val="5202"/>
              </a:lnSpc>
              <a:buFont typeface="Arial"/>
              <a:buChar char="•"/>
            </a:pPr>
            <a:r>
              <a:rPr lang="en-US" sz="3716">
                <a:solidFill>
                  <a:srgbClr val="000000"/>
                </a:solidFill>
                <a:latin typeface="Glacial Indifference"/>
                <a:ea typeface="Glacial Indifference"/>
                <a:cs typeface="Glacial Indifference"/>
                <a:sym typeface="Glacial Indifference"/>
              </a:rPr>
              <a:t>Physical sexual harassment (someone touching you in some way)</a:t>
            </a:r>
          </a:p>
          <a:p>
            <a:pPr algn="just">
              <a:lnSpc>
                <a:spcPts val="5202"/>
              </a:lnSpc>
            </a:pPr>
            <a:endParaRPr lang="en-US" sz="3716">
              <a:solidFill>
                <a:srgbClr val="000000"/>
              </a:solidFill>
              <a:latin typeface="Glacial Indifference"/>
              <a:ea typeface="Glacial Indifference"/>
              <a:cs typeface="Glacial Indifference"/>
              <a:sym typeface="Glacial Indifference"/>
            </a:endParaRPr>
          </a:p>
          <a:p>
            <a:pPr algn="just">
              <a:lnSpc>
                <a:spcPts val="5202"/>
              </a:lnSpc>
            </a:pPr>
            <a:endParaRPr lang="en-US" sz="3716">
              <a:solidFill>
                <a:srgbClr val="000000"/>
              </a:solidFill>
              <a:latin typeface="Glacial Indifference"/>
              <a:ea typeface="Glacial Indifference"/>
              <a:cs typeface="Glacial Indifference"/>
              <a:sym typeface="Glacial Indifference"/>
            </a:endParaRPr>
          </a:p>
          <a:p>
            <a:pPr algn="just">
              <a:lnSpc>
                <a:spcPts val="5202"/>
              </a:lnSpc>
            </a:pPr>
            <a:endParaRPr lang="en-US" sz="3716">
              <a:solidFill>
                <a:srgbClr val="000000"/>
              </a:solidFill>
              <a:latin typeface="Glacial Indifference"/>
              <a:ea typeface="Glacial Indifference"/>
              <a:cs typeface="Glacial Indifference"/>
              <a:sym typeface="Glacial Indifference"/>
            </a:endParaRPr>
          </a:p>
        </p:txBody>
      </p:sp>
      <p:sp>
        <p:nvSpPr>
          <p:cNvPr id="6" name="TextBox 6"/>
          <p:cNvSpPr txBox="1"/>
          <p:nvPr/>
        </p:nvSpPr>
        <p:spPr>
          <a:xfrm>
            <a:off x="291398" y="916618"/>
            <a:ext cx="4082770" cy="760604"/>
          </a:xfrm>
          <a:prstGeom prst="rect">
            <a:avLst/>
          </a:prstGeom>
        </p:spPr>
        <p:txBody>
          <a:bodyPr lIns="0" tIns="0" rIns="0" bIns="0" rtlCol="0" anchor="t">
            <a:spAutoFit/>
          </a:bodyPr>
          <a:lstStyle/>
          <a:p>
            <a:pPr algn="ctr">
              <a:lnSpc>
                <a:spcPts val="5636"/>
              </a:lnSpc>
            </a:pPr>
            <a:r>
              <a:rPr lang="en-US" sz="5367">
                <a:solidFill>
                  <a:srgbClr val="000000"/>
                </a:solidFill>
                <a:latin typeface="Bobby Jones Soft"/>
                <a:ea typeface="Bobby Jones Soft"/>
                <a:cs typeface="Bobby Jones Soft"/>
                <a:sym typeface="Bobby Jones Soft"/>
              </a:rPr>
              <a:t>ACTIVITY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9E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028700" y="2799089"/>
            <a:ext cx="16345165" cy="5239612"/>
          </a:xfrm>
          <a:prstGeom prst="rect">
            <a:avLst/>
          </a:prstGeom>
        </p:spPr>
        <p:txBody>
          <a:bodyPr lIns="0" tIns="0" rIns="0" bIns="0" rtlCol="0" anchor="t">
            <a:spAutoFit/>
          </a:bodyPr>
          <a:lstStyle/>
          <a:p>
            <a:pPr marL="802295" lvl="1" indent="-401147" algn="just">
              <a:lnSpc>
                <a:spcPts val="5202"/>
              </a:lnSpc>
              <a:buFont typeface="Arial"/>
              <a:buChar char="•"/>
            </a:pPr>
            <a:r>
              <a:rPr lang="en-US" sz="3716">
                <a:solidFill>
                  <a:srgbClr val="000000"/>
                </a:solidFill>
                <a:latin typeface="Glacial Indifference"/>
                <a:ea typeface="Glacial Indifference"/>
                <a:cs typeface="Glacial Indifference"/>
                <a:sym typeface="Glacial Indifference"/>
              </a:rPr>
              <a:t>Catcalling / wolf-whistling</a:t>
            </a:r>
          </a:p>
          <a:p>
            <a:pPr marL="802295" lvl="1" indent="-401147" algn="just">
              <a:lnSpc>
                <a:spcPts val="5202"/>
              </a:lnSpc>
              <a:buFont typeface="Arial"/>
              <a:buChar char="•"/>
            </a:pPr>
            <a:r>
              <a:rPr lang="en-US" sz="3716">
                <a:solidFill>
                  <a:srgbClr val="000000"/>
                </a:solidFill>
                <a:latin typeface="Glacial Indifference"/>
                <a:ea typeface="Glacial Indifference"/>
                <a:cs typeface="Glacial Indifference"/>
                <a:sym typeface="Glacial Indifference"/>
              </a:rPr>
              <a:t>Sexual ‘jokes’</a:t>
            </a:r>
          </a:p>
          <a:p>
            <a:pPr marL="802295" lvl="1" indent="-401147" algn="just">
              <a:lnSpc>
                <a:spcPts val="5202"/>
              </a:lnSpc>
              <a:buFont typeface="Arial"/>
              <a:buChar char="•"/>
            </a:pPr>
            <a:r>
              <a:rPr lang="en-US" sz="3716">
                <a:solidFill>
                  <a:srgbClr val="000000"/>
                </a:solidFill>
                <a:latin typeface="Glacial Indifference"/>
                <a:ea typeface="Glacial Indifference"/>
                <a:cs typeface="Glacial Indifference"/>
                <a:sym typeface="Glacial Indifference"/>
              </a:rPr>
              <a:t>Sexual innuendos or suggestive comments</a:t>
            </a:r>
          </a:p>
          <a:p>
            <a:pPr marL="802295" lvl="1" indent="-401147" algn="just">
              <a:lnSpc>
                <a:spcPts val="5202"/>
              </a:lnSpc>
              <a:buFont typeface="Arial"/>
              <a:buChar char="•"/>
            </a:pPr>
            <a:r>
              <a:rPr lang="en-US" sz="3716">
                <a:solidFill>
                  <a:srgbClr val="000000"/>
                </a:solidFill>
                <a:latin typeface="Glacial Indifference"/>
                <a:ea typeface="Glacial Indifference"/>
                <a:cs typeface="Glacial Indifference"/>
                <a:sym typeface="Glacial Indifference"/>
              </a:rPr>
              <a:t>Sexual requests, or asking sexual favours</a:t>
            </a:r>
          </a:p>
          <a:p>
            <a:pPr marL="802295" lvl="1" indent="-401147" algn="just">
              <a:lnSpc>
                <a:spcPts val="5202"/>
              </a:lnSpc>
              <a:buFont typeface="Arial"/>
              <a:buChar char="•"/>
            </a:pPr>
            <a:r>
              <a:rPr lang="en-US" sz="3716">
                <a:solidFill>
                  <a:srgbClr val="000000"/>
                </a:solidFill>
                <a:latin typeface="Glacial Indifference"/>
                <a:ea typeface="Glacial Indifference"/>
                <a:cs typeface="Glacial Indifference"/>
                <a:sym typeface="Glacial Indifference"/>
              </a:rPr>
              <a:t>Commenting on somebody’s body, appearance, or what they’re wearing</a:t>
            </a:r>
          </a:p>
          <a:p>
            <a:pPr marL="802295" lvl="1" indent="-401147" algn="just">
              <a:lnSpc>
                <a:spcPts val="5202"/>
              </a:lnSpc>
              <a:buFont typeface="Arial"/>
              <a:buChar char="•"/>
            </a:pPr>
            <a:r>
              <a:rPr lang="en-US" sz="3716">
                <a:solidFill>
                  <a:srgbClr val="000000"/>
                </a:solidFill>
                <a:latin typeface="Glacial Indifference"/>
                <a:ea typeface="Glacial Indifference"/>
                <a:cs typeface="Glacial Indifference"/>
                <a:sym typeface="Glacial Indifference"/>
              </a:rPr>
              <a:t>Unwanted sexual advances or flirting</a:t>
            </a:r>
          </a:p>
          <a:p>
            <a:pPr marL="802295" lvl="1" indent="-401147" algn="just">
              <a:lnSpc>
                <a:spcPts val="5202"/>
              </a:lnSpc>
              <a:buFont typeface="Arial"/>
              <a:buChar char="•"/>
            </a:pPr>
            <a:r>
              <a:rPr lang="en-US" sz="3716">
                <a:solidFill>
                  <a:srgbClr val="000000"/>
                </a:solidFill>
                <a:latin typeface="Glacial Indifference"/>
                <a:ea typeface="Glacial Indifference"/>
                <a:cs typeface="Glacial Indifference"/>
                <a:sym typeface="Glacial Indifference"/>
              </a:rPr>
              <a:t>Intrusive questions about a person’s sex life</a:t>
            </a:r>
          </a:p>
          <a:p>
            <a:pPr marL="802295" lvl="1" indent="-401147" algn="just">
              <a:lnSpc>
                <a:spcPts val="5202"/>
              </a:lnSpc>
              <a:buFont typeface="Arial"/>
              <a:buChar char="•"/>
            </a:pPr>
            <a:r>
              <a:rPr lang="en-US" sz="3716">
                <a:solidFill>
                  <a:srgbClr val="000000"/>
                </a:solidFill>
                <a:latin typeface="Glacial Indifference"/>
                <a:ea typeface="Glacial Indifference"/>
                <a:cs typeface="Glacial Indifference"/>
                <a:sym typeface="Glacial Indifference"/>
              </a:rPr>
              <a:t>Spreading sexual rumours </a:t>
            </a:r>
          </a:p>
        </p:txBody>
      </p:sp>
      <p:sp>
        <p:nvSpPr>
          <p:cNvPr id="6" name="TextBox 6"/>
          <p:cNvSpPr txBox="1"/>
          <p:nvPr/>
        </p:nvSpPr>
        <p:spPr>
          <a:xfrm>
            <a:off x="-621452" y="1390598"/>
            <a:ext cx="15089637" cy="760604"/>
          </a:xfrm>
          <a:prstGeom prst="rect">
            <a:avLst/>
          </a:prstGeom>
        </p:spPr>
        <p:txBody>
          <a:bodyPr lIns="0" tIns="0" rIns="0" bIns="0" rtlCol="0" anchor="t">
            <a:spAutoFit/>
          </a:bodyPr>
          <a:lstStyle/>
          <a:p>
            <a:pPr algn="ctr">
              <a:lnSpc>
                <a:spcPts val="5636"/>
              </a:lnSpc>
            </a:pPr>
            <a:r>
              <a:rPr lang="en-US" sz="5367">
                <a:solidFill>
                  <a:srgbClr val="000000"/>
                </a:solidFill>
                <a:latin typeface="Bobby Jones Soft"/>
                <a:ea typeface="Bobby Jones Soft"/>
                <a:cs typeface="Bobby Jones Soft"/>
                <a:sym typeface="Bobby Jones Soft"/>
              </a:rPr>
              <a:t>VERBAL SEXUAL HARASSMENT CAN INCLUDE:</a:t>
            </a:r>
          </a:p>
        </p:txBody>
      </p:sp>
      <p:sp>
        <p:nvSpPr>
          <p:cNvPr id="7" name="TextBox 7"/>
          <p:cNvSpPr txBox="1"/>
          <p:nvPr/>
        </p:nvSpPr>
        <p:spPr>
          <a:xfrm>
            <a:off x="1028700" y="9023350"/>
            <a:ext cx="7515095" cy="422275"/>
          </a:xfrm>
          <a:prstGeom prst="rect">
            <a:avLst/>
          </a:prstGeom>
        </p:spPr>
        <p:txBody>
          <a:bodyPr lIns="0" tIns="0" rIns="0" bIns="0" rtlCol="0" anchor="t">
            <a:spAutoFit/>
          </a:bodyPr>
          <a:lstStyle/>
          <a:p>
            <a:pPr algn="just">
              <a:lnSpc>
                <a:spcPts val="3499"/>
              </a:lnSpc>
            </a:pPr>
            <a:r>
              <a:rPr lang="en-US" sz="2499">
                <a:solidFill>
                  <a:srgbClr val="000000"/>
                </a:solidFill>
                <a:latin typeface="Glacial Indifference"/>
                <a:ea typeface="Glacial Indifference"/>
                <a:cs typeface="Glacial Indifference"/>
                <a:sym typeface="Glacial Indifference"/>
              </a:rPr>
              <a:t>Examples provided by Rape Crisis England and Wales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9E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028700" y="3115076"/>
            <a:ext cx="16345165" cy="3267937"/>
          </a:xfrm>
          <a:prstGeom prst="rect">
            <a:avLst/>
          </a:prstGeom>
        </p:spPr>
        <p:txBody>
          <a:bodyPr lIns="0" tIns="0" rIns="0" bIns="0" rtlCol="0" anchor="t">
            <a:spAutoFit/>
          </a:bodyPr>
          <a:lstStyle/>
          <a:p>
            <a:pPr marL="802295" lvl="1" indent="-401147" algn="just">
              <a:lnSpc>
                <a:spcPts val="5202"/>
              </a:lnSpc>
              <a:buFont typeface="Arial"/>
              <a:buChar char="•"/>
            </a:pPr>
            <a:r>
              <a:rPr lang="en-US" sz="3716">
                <a:solidFill>
                  <a:srgbClr val="000000"/>
                </a:solidFill>
                <a:latin typeface="Glacial Indifference"/>
                <a:ea typeface="Glacial Indifference"/>
                <a:cs typeface="Glacial Indifference"/>
                <a:sym typeface="Glacial Indifference"/>
              </a:rPr>
              <a:t>Sexual gestures, even as a ‘joke’</a:t>
            </a:r>
          </a:p>
          <a:p>
            <a:pPr marL="802295" lvl="1" indent="-401147" algn="just">
              <a:lnSpc>
                <a:spcPts val="5202"/>
              </a:lnSpc>
              <a:buFont typeface="Arial"/>
              <a:buChar char="•"/>
            </a:pPr>
            <a:r>
              <a:rPr lang="en-US" sz="3716">
                <a:solidFill>
                  <a:srgbClr val="000000"/>
                </a:solidFill>
                <a:latin typeface="Glacial Indifference"/>
                <a:ea typeface="Glacial Indifference"/>
                <a:cs typeface="Glacial Indifference"/>
                <a:sym typeface="Glacial Indifference"/>
              </a:rPr>
              <a:t>Leering, staring, or suggestive looks </a:t>
            </a:r>
          </a:p>
          <a:p>
            <a:pPr marL="802295" lvl="1" indent="-401147" algn="just">
              <a:lnSpc>
                <a:spcPts val="5202"/>
              </a:lnSpc>
              <a:buFont typeface="Arial"/>
              <a:buChar char="•"/>
            </a:pPr>
            <a:r>
              <a:rPr lang="en-US" sz="3716">
                <a:solidFill>
                  <a:srgbClr val="000000"/>
                </a:solidFill>
                <a:latin typeface="Glacial Indifference"/>
                <a:ea typeface="Glacial Indifference"/>
                <a:cs typeface="Glacial Indifference"/>
                <a:sym typeface="Glacial Indifference"/>
              </a:rPr>
              <a:t>Standing too closely to someone</a:t>
            </a:r>
          </a:p>
          <a:p>
            <a:pPr marL="802295" lvl="1" indent="-401147" algn="just">
              <a:lnSpc>
                <a:spcPts val="5202"/>
              </a:lnSpc>
              <a:buFont typeface="Arial"/>
              <a:buChar char="•"/>
            </a:pPr>
            <a:r>
              <a:rPr lang="en-US" sz="3716">
                <a:solidFill>
                  <a:srgbClr val="000000"/>
                </a:solidFill>
                <a:latin typeface="Glacial Indifference"/>
                <a:ea typeface="Glacial Indifference"/>
                <a:cs typeface="Glacial Indifference"/>
                <a:sym typeface="Glacial Indifference"/>
              </a:rPr>
              <a:t>Displaying or sharing sexual images </a:t>
            </a:r>
          </a:p>
          <a:p>
            <a:pPr algn="just">
              <a:lnSpc>
                <a:spcPts val="5202"/>
              </a:lnSpc>
            </a:pPr>
            <a:endParaRPr lang="en-US" sz="3716">
              <a:solidFill>
                <a:srgbClr val="000000"/>
              </a:solidFill>
              <a:latin typeface="Glacial Indifference"/>
              <a:ea typeface="Glacial Indifference"/>
              <a:cs typeface="Glacial Indifference"/>
              <a:sym typeface="Glacial Indifference"/>
            </a:endParaRPr>
          </a:p>
        </p:txBody>
      </p:sp>
      <p:sp>
        <p:nvSpPr>
          <p:cNvPr id="6" name="TextBox 6"/>
          <p:cNvSpPr txBox="1"/>
          <p:nvPr/>
        </p:nvSpPr>
        <p:spPr>
          <a:xfrm>
            <a:off x="0" y="1460817"/>
            <a:ext cx="15089637" cy="760604"/>
          </a:xfrm>
          <a:prstGeom prst="rect">
            <a:avLst/>
          </a:prstGeom>
        </p:spPr>
        <p:txBody>
          <a:bodyPr lIns="0" tIns="0" rIns="0" bIns="0" rtlCol="0" anchor="t">
            <a:spAutoFit/>
          </a:bodyPr>
          <a:lstStyle/>
          <a:p>
            <a:pPr algn="ctr">
              <a:lnSpc>
                <a:spcPts val="5636"/>
              </a:lnSpc>
            </a:pPr>
            <a:r>
              <a:rPr lang="en-US" sz="5367">
                <a:solidFill>
                  <a:srgbClr val="000000"/>
                </a:solidFill>
                <a:latin typeface="Bobby Jones Soft"/>
                <a:ea typeface="Bobby Jones Soft"/>
                <a:cs typeface="Bobby Jones Soft"/>
                <a:sym typeface="Bobby Jones Soft"/>
              </a:rPr>
              <a:t>NONVERBAL SEXUAL HARASSMENT CAN INCLUDE:</a:t>
            </a:r>
          </a:p>
        </p:txBody>
      </p:sp>
      <p:sp>
        <p:nvSpPr>
          <p:cNvPr id="7" name="TextBox 7"/>
          <p:cNvSpPr txBox="1"/>
          <p:nvPr/>
        </p:nvSpPr>
        <p:spPr>
          <a:xfrm>
            <a:off x="1028700" y="9023350"/>
            <a:ext cx="7515095" cy="422275"/>
          </a:xfrm>
          <a:prstGeom prst="rect">
            <a:avLst/>
          </a:prstGeom>
        </p:spPr>
        <p:txBody>
          <a:bodyPr lIns="0" tIns="0" rIns="0" bIns="0" rtlCol="0" anchor="t">
            <a:spAutoFit/>
          </a:bodyPr>
          <a:lstStyle/>
          <a:p>
            <a:pPr algn="just">
              <a:lnSpc>
                <a:spcPts val="3499"/>
              </a:lnSpc>
            </a:pPr>
            <a:r>
              <a:rPr lang="en-US" sz="2499">
                <a:solidFill>
                  <a:srgbClr val="000000"/>
                </a:solidFill>
                <a:latin typeface="Glacial Indifference"/>
                <a:ea typeface="Glacial Indifference"/>
                <a:cs typeface="Glacial Indifference"/>
                <a:sym typeface="Glacial Indifference"/>
              </a:rPr>
              <a:t>Examples provided by Rape Crisis England and Wales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9E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a:off x="635674" y="3379808"/>
            <a:ext cx="6229819" cy="6356958"/>
          </a:xfrm>
          <a:custGeom>
            <a:avLst/>
            <a:gdLst/>
            <a:ahLst/>
            <a:cxnLst/>
            <a:rect l="l" t="t" r="r" b="b"/>
            <a:pathLst>
              <a:path w="6229819" h="6356958">
                <a:moveTo>
                  <a:pt x="0" y="0"/>
                </a:moveTo>
                <a:lnTo>
                  <a:pt x="6229819" y="0"/>
                </a:lnTo>
                <a:lnTo>
                  <a:pt x="6229819" y="6356959"/>
                </a:lnTo>
                <a:lnTo>
                  <a:pt x="0" y="6356959"/>
                </a:lnTo>
                <a:lnTo>
                  <a:pt x="0" y="0"/>
                </a:lnTo>
                <a:close/>
              </a:path>
            </a:pathLst>
          </a:custGeom>
          <a:blipFill>
            <a:blip r:embed="rId3"/>
            <a:stretch>
              <a:fillRect/>
            </a:stretch>
          </a:blipFill>
        </p:spPr>
        <p:txBody>
          <a:bodyPr/>
          <a:lstStyle/>
          <a:p>
            <a:endParaRPr lang="en-GB"/>
          </a:p>
        </p:txBody>
      </p:sp>
      <p:sp>
        <p:nvSpPr>
          <p:cNvPr id="6" name="TextBox 6"/>
          <p:cNvSpPr txBox="1"/>
          <p:nvPr/>
        </p:nvSpPr>
        <p:spPr>
          <a:xfrm>
            <a:off x="7014891" y="3536391"/>
            <a:ext cx="10426777" cy="4582387"/>
          </a:xfrm>
          <a:prstGeom prst="rect">
            <a:avLst/>
          </a:prstGeom>
        </p:spPr>
        <p:txBody>
          <a:bodyPr lIns="0" tIns="0" rIns="0" bIns="0" rtlCol="0" anchor="t">
            <a:spAutoFit/>
          </a:bodyPr>
          <a:lstStyle/>
          <a:p>
            <a:pPr marL="802295" lvl="1" indent="-401147" algn="just">
              <a:lnSpc>
                <a:spcPts val="5202"/>
              </a:lnSpc>
              <a:buFont typeface="Arial"/>
              <a:buChar char="•"/>
            </a:pPr>
            <a:r>
              <a:rPr lang="en-US" sz="3716">
                <a:solidFill>
                  <a:srgbClr val="000000"/>
                </a:solidFill>
                <a:latin typeface="Glacial Indifference"/>
                <a:ea typeface="Glacial Indifference"/>
                <a:cs typeface="Glacial Indifference"/>
                <a:sym typeface="Glacial Indifference"/>
              </a:rPr>
              <a:t>Brushing up against someone</a:t>
            </a:r>
          </a:p>
          <a:p>
            <a:pPr marL="802295" lvl="1" indent="-401147" algn="just">
              <a:lnSpc>
                <a:spcPts val="5202"/>
              </a:lnSpc>
              <a:buFont typeface="Arial"/>
              <a:buChar char="•"/>
            </a:pPr>
            <a:r>
              <a:rPr lang="en-US" sz="3716">
                <a:solidFill>
                  <a:srgbClr val="000000"/>
                </a:solidFill>
                <a:latin typeface="Glacial Indifference"/>
                <a:ea typeface="Glacial Indifference"/>
                <a:cs typeface="Glacial Indifference"/>
                <a:sym typeface="Glacial Indifference"/>
              </a:rPr>
              <a:t>Hugging, kissing, or touching someone without their consent</a:t>
            </a:r>
          </a:p>
          <a:p>
            <a:pPr marL="802295" lvl="1" indent="-401147" algn="just">
              <a:lnSpc>
                <a:spcPts val="5202"/>
              </a:lnSpc>
              <a:buFont typeface="Arial"/>
              <a:buChar char="•"/>
            </a:pPr>
            <a:r>
              <a:rPr lang="en-US" sz="3716">
                <a:solidFill>
                  <a:srgbClr val="000000"/>
                </a:solidFill>
                <a:latin typeface="Glacial Indifference"/>
                <a:ea typeface="Glacial Indifference"/>
                <a:cs typeface="Glacial Indifference"/>
                <a:sym typeface="Glacial Indifference"/>
              </a:rPr>
              <a:t>Stalking</a:t>
            </a:r>
          </a:p>
          <a:p>
            <a:pPr marL="802295" lvl="1" indent="-401147" algn="just">
              <a:lnSpc>
                <a:spcPts val="5202"/>
              </a:lnSpc>
              <a:buFont typeface="Arial"/>
              <a:buChar char="•"/>
            </a:pPr>
            <a:r>
              <a:rPr lang="en-US" sz="3716">
                <a:solidFill>
                  <a:srgbClr val="000000"/>
                </a:solidFill>
                <a:latin typeface="Glacial Indifference"/>
                <a:ea typeface="Glacial Indifference"/>
                <a:cs typeface="Glacial Indifference"/>
                <a:sym typeface="Glacial Indifference"/>
              </a:rPr>
              <a:t>Taking a photo or video under another person’s clothing (‘upskirting’)</a:t>
            </a:r>
          </a:p>
          <a:p>
            <a:pPr marL="802295" lvl="1" indent="-401147" algn="just">
              <a:lnSpc>
                <a:spcPts val="5202"/>
              </a:lnSpc>
              <a:buFont typeface="Arial"/>
              <a:buChar char="•"/>
            </a:pPr>
            <a:r>
              <a:rPr lang="en-US" sz="3716">
                <a:solidFill>
                  <a:srgbClr val="000000"/>
                </a:solidFill>
                <a:latin typeface="Glacial Indifference"/>
                <a:ea typeface="Glacial Indifference"/>
                <a:cs typeface="Glacial Indifference"/>
                <a:sym typeface="Glacial Indifference"/>
              </a:rPr>
              <a:t>Flashing</a:t>
            </a:r>
          </a:p>
        </p:txBody>
      </p:sp>
      <p:sp>
        <p:nvSpPr>
          <p:cNvPr id="7" name="TextBox 7"/>
          <p:cNvSpPr txBox="1"/>
          <p:nvPr/>
        </p:nvSpPr>
        <p:spPr>
          <a:xfrm>
            <a:off x="0" y="1460817"/>
            <a:ext cx="15089637" cy="760604"/>
          </a:xfrm>
          <a:prstGeom prst="rect">
            <a:avLst/>
          </a:prstGeom>
        </p:spPr>
        <p:txBody>
          <a:bodyPr lIns="0" tIns="0" rIns="0" bIns="0" rtlCol="0" anchor="t">
            <a:spAutoFit/>
          </a:bodyPr>
          <a:lstStyle/>
          <a:p>
            <a:pPr algn="ctr">
              <a:lnSpc>
                <a:spcPts val="5636"/>
              </a:lnSpc>
            </a:pPr>
            <a:r>
              <a:rPr lang="en-US" sz="5367">
                <a:solidFill>
                  <a:srgbClr val="000000"/>
                </a:solidFill>
                <a:latin typeface="Bobby Jones Soft"/>
                <a:ea typeface="Bobby Jones Soft"/>
                <a:cs typeface="Bobby Jones Soft"/>
                <a:sym typeface="Bobby Jones Soft"/>
              </a:rPr>
              <a:t>PHYSICAL SEXUAL HARASSMENT CAN INCLUDE:</a:t>
            </a:r>
          </a:p>
        </p:txBody>
      </p:sp>
      <p:sp>
        <p:nvSpPr>
          <p:cNvPr id="8" name="TextBox 8"/>
          <p:cNvSpPr txBox="1"/>
          <p:nvPr/>
        </p:nvSpPr>
        <p:spPr>
          <a:xfrm>
            <a:off x="7544819" y="9023350"/>
            <a:ext cx="7515095" cy="422275"/>
          </a:xfrm>
          <a:prstGeom prst="rect">
            <a:avLst/>
          </a:prstGeom>
        </p:spPr>
        <p:txBody>
          <a:bodyPr lIns="0" tIns="0" rIns="0" bIns="0" rtlCol="0" anchor="t">
            <a:spAutoFit/>
          </a:bodyPr>
          <a:lstStyle/>
          <a:p>
            <a:pPr algn="just">
              <a:lnSpc>
                <a:spcPts val="3499"/>
              </a:lnSpc>
            </a:pPr>
            <a:r>
              <a:rPr lang="en-US" sz="2499">
                <a:solidFill>
                  <a:srgbClr val="000000"/>
                </a:solidFill>
                <a:latin typeface="Glacial Indifference"/>
                <a:ea typeface="Glacial Indifference"/>
                <a:cs typeface="Glacial Indifference"/>
                <a:sym typeface="Glacial Indifference"/>
              </a:rPr>
              <a:t>Examples provided by Rape Crisis England and Wales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9E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902406" y="2967271"/>
            <a:ext cx="16483188" cy="5239612"/>
          </a:xfrm>
          <a:prstGeom prst="rect">
            <a:avLst/>
          </a:prstGeom>
        </p:spPr>
        <p:txBody>
          <a:bodyPr lIns="0" tIns="0" rIns="0" bIns="0" rtlCol="0" anchor="t">
            <a:spAutoFit/>
          </a:bodyPr>
          <a:lstStyle/>
          <a:p>
            <a:pPr algn="just">
              <a:lnSpc>
                <a:spcPts val="5202"/>
              </a:lnSpc>
            </a:pPr>
            <a:r>
              <a:rPr lang="en-US" sz="3716">
                <a:solidFill>
                  <a:srgbClr val="000000"/>
                </a:solidFill>
                <a:latin typeface="Glacial Indifference"/>
                <a:ea typeface="Glacial Indifference"/>
                <a:cs typeface="Glacial Indifference"/>
                <a:sym typeface="Glacial Indifference"/>
              </a:rPr>
              <a:t>On the Isle of Man, sexual harassment is considered a type of discrimination under the </a:t>
            </a:r>
            <a:r>
              <a:rPr lang="en-US" sz="3716" b="1">
                <a:solidFill>
                  <a:srgbClr val="000000"/>
                </a:solidFill>
                <a:latin typeface="Glacial Indifference Bold"/>
                <a:ea typeface="Glacial Indifference Bold"/>
                <a:cs typeface="Glacial Indifference Bold"/>
                <a:sym typeface="Glacial Indifference Bold"/>
              </a:rPr>
              <a:t>Equality Act 2017</a:t>
            </a:r>
            <a:r>
              <a:rPr lang="en-US" sz="3716">
                <a:solidFill>
                  <a:srgbClr val="000000"/>
                </a:solidFill>
                <a:latin typeface="Glacial Indifference"/>
                <a:ea typeface="Glacial Indifference"/>
                <a:cs typeface="Glacial Indifference"/>
                <a:sym typeface="Glacial Indifference"/>
              </a:rPr>
              <a:t>. </a:t>
            </a:r>
          </a:p>
          <a:p>
            <a:pPr algn="just">
              <a:lnSpc>
                <a:spcPts val="5202"/>
              </a:lnSpc>
            </a:pPr>
            <a:endParaRPr lang="en-US" sz="3716">
              <a:solidFill>
                <a:srgbClr val="000000"/>
              </a:solidFill>
              <a:latin typeface="Glacial Indifference"/>
              <a:ea typeface="Glacial Indifference"/>
              <a:cs typeface="Glacial Indifference"/>
              <a:sym typeface="Glacial Indifference"/>
            </a:endParaRPr>
          </a:p>
          <a:p>
            <a:pPr algn="just">
              <a:lnSpc>
                <a:spcPts val="5202"/>
              </a:lnSpc>
            </a:pPr>
            <a:r>
              <a:rPr lang="en-US" sz="3716">
                <a:solidFill>
                  <a:srgbClr val="000000"/>
                </a:solidFill>
                <a:latin typeface="Glacial Indifference"/>
                <a:ea typeface="Glacial Indifference"/>
                <a:cs typeface="Glacial Indifference"/>
                <a:sym typeface="Glacial Indifference"/>
              </a:rPr>
              <a:t>This means that people are legally protected from sexual harassment in certain places – like at work, on transport, and at schools, colleges and universities.</a:t>
            </a:r>
          </a:p>
          <a:p>
            <a:pPr algn="just">
              <a:lnSpc>
                <a:spcPts val="5202"/>
              </a:lnSpc>
            </a:pPr>
            <a:endParaRPr lang="en-US" sz="3716">
              <a:solidFill>
                <a:srgbClr val="000000"/>
              </a:solidFill>
              <a:latin typeface="Glacial Indifference"/>
              <a:ea typeface="Glacial Indifference"/>
              <a:cs typeface="Glacial Indifference"/>
              <a:sym typeface="Glacial Indifference"/>
            </a:endParaRPr>
          </a:p>
          <a:p>
            <a:pPr algn="just">
              <a:lnSpc>
                <a:spcPts val="5202"/>
              </a:lnSpc>
            </a:pPr>
            <a:r>
              <a:rPr lang="en-US" sz="3716">
                <a:solidFill>
                  <a:srgbClr val="000000"/>
                </a:solidFill>
                <a:latin typeface="Glacial Indifference"/>
                <a:ea typeface="Glacial Indifference"/>
                <a:cs typeface="Glacial Indifference"/>
                <a:sym typeface="Glacial Indifference"/>
              </a:rPr>
              <a:t>If a person on the island feels they have been sexually harassed, they have the right to take action by contacting the relevant authorities. </a:t>
            </a:r>
          </a:p>
        </p:txBody>
      </p:sp>
      <p:sp>
        <p:nvSpPr>
          <p:cNvPr id="6" name="TextBox 6"/>
          <p:cNvSpPr txBox="1"/>
          <p:nvPr/>
        </p:nvSpPr>
        <p:spPr>
          <a:xfrm>
            <a:off x="0" y="1085850"/>
            <a:ext cx="6698437" cy="760604"/>
          </a:xfrm>
          <a:prstGeom prst="rect">
            <a:avLst/>
          </a:prstGeom>
        </p:spPr>
        <p:txBody>
          <a:bodyPr lIns="0" tIns="0" rIns="0" bIns="0" rtlCol="0" anchor="t">
            <a:spAutoFit/>
          </a:bodyPr>
          <a:lstStyle/>
          <a:p>
            <a:pPr algn="ctr">
              <a:lnSpc>
                <a:spcPts val="5636"/>
              </a:lnSpc>
            </a:pPr>
            <a:r>
              <a:rPr lang="en-US" sz="5367">
                <a:solidFill>
                  <a:srgbClr val="000000"/>
                </a:solidFill>
                <a:latin typeface="Bobby Jones Soft"/>
                <a:ea typeface="Bobby Jones Soft"/>
                <a:cs typeface="Bobby Jones Soft"/>
                <a:sym typeface="Bobby Jones Soft"/>
              </a:rPr>
              <a:t>EQUALITY ACT 2017</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9E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861470" y="2704238"/>
            <a:ext cx="16397830" cy="6554062"/>
          </a:xfrm>
          <a:prstGeom prst="rect">
            <a:avLst/>
          </a:prstGeom>
        </p:spPr>
        <p:txBody>
          <a:bodyPr lIns="0" tIns="0" rIns="0" bIns="0" rtlCol="0" anchor="t">
            <a:spAutoFit/>
          </a:bodyPr>
          <a:lstStyle/>
          <a:p>
            <a:pPr algn="just">
              <a:lnSpc>
                <a:spcPts val="5202"/>
              </a:lnSpc>
            </a:pPr>
            <a:r>
              <a:rPr lang="en-US" sz="3716">
                <a:solidFill>
                  <a:srgbClr val="000000"/>
                </a:solidFill>
                <a:latin typeface="Glacial Indifference"/>
                <a:ea typeface="Glacial Indifference"/>
                <a:cs typeface="Glacial Indifference"/>
                <a:sym typeface="Glacial Indifference"/>
              </a:rPr>
              <a:t>Additionally, some forms of sexual harassment are considered </a:t>
            </a:r>
            <a:r>
              <a:rPr lang="en-US" sz="3716" b="1">
                <a:solidFill>
                  <a:srgbClr val="FF3131"/>
                </a:solidFill>
                <a:latin typeface="Glacial Indifference Bold"/>
                <a:ea typeface="Glacial Indifference Bold"/>
                <a:cs typeface="Glacial Indifference Bold"/>
                <a:sym typeface="Glacial Indifference Bold"/>
              </a:rPr>
              <a:t>crimes</a:t>
            </a:r>
            <a:r>
              <a:rPr lang="en-US" sz="3716">
                <a:solidFill>
                  <a:srgbClr val="FF3131"/>
                </a:solidFill>
                <a:latin typeface="Glacial Indifference"/>
                <a:ea typeface="Glacial Indifference"/>
                <a:cs typeface="Glacial Indifference"/>
                <a:sym typeface="Glacial Indifference"/>
              </a:rPr>
              <a:t> </a:t>
            </a:r>
            <a:r>
              <a:rPr lang="en-US" sz="3716">
                <a:solidFill>
                  <a:srgbClr val="000000"/>
                </a:solidFill>
                <a:latin typeface="Glacial Indifference"/>
                <a:ea typeface="Glacial Indifference"/>
                <a:cs typeface="Glacial Indifference"/>
                <a:sym typeface="Glacial Indifference"/>
              </a:rPr>
              <a:t>on the island. This means a person </a:t>
            </a:r>
            <a:r>
              <a:rPr lang="en-US" sz="3716" b="1">
                <a:solidFill>
                  <a:srgbClr val="000000"/>
                </a:solidFill>
                <a:latin typeface="Glacial Indifference Bold"/>
                <a:ea typeface="Glacial Indifference Bold"/>
                <a:cs typeface="Glacial Indifference Bold"/>
                <a:sym typeface="Glacial Indifference Bold"/>
              </a:rPr>
              <a:t>can be arrested and charged with a criminal sexual offence</a:t>
            </a:r>
            <a:r>
              <a:rPr lang="en-US" sz="3716">
                <a:solidFill>
                  <a:srgbClr val="000000"/>
                </a:solidFill>
                <a:latin typeface="Glacial Indifference"/>
                <a:ea typeface="Glacial Indifference"/>
                <a:cs typeface="Glacial Indifference"/>
                <a:sym typeface="Glacial Indifference"/>
              </a:rPr>
              <a:t> if they:</a:t>
            </a:r>
          </a:p>
          <a:p>
            <a:pPr algn="just">
              <a:lnSpc>
                <a:spcPts val="5202"/>
              </a:lnSpc>
            </a:pPr>
            <a:endParaRPr lang="en-US" sz="3716">
              <a:solidFill>
                <a:srgbClr val="000000"/>
              </a:solidFill>
              <a:latin typeface="Glacial Indifference"/>
              <a:ea typeface="Glacial Indifference"/>
              <a:cs typeface="Glacial Indifference"/>
              <a:sym typeface="Glacial Indifference"/>
            </a:endParaRPr>
          </a:p>
          <a:p>
            <a:pPr marL="802295" lvl="1" indent="-401147" algn="just">
              <a:lnSpc>
                <a:spcPts val="5202"/>
              </a:lnSpc>
              <a:buFont typeface="Arial"/>
              <a:buChar char="•"/>
            </a:pPr>
            <a:r>
              <a:rPr lang="en-US" sz="3716">
                <a:solidFill>
                  <a:srgbClr val="000000"/>
                </a:solidFill>
                <a:latin typeface="Glacial Indifference"/>
                <a:ea typeface="Glacial Indifference"/>
                <a:cs typeface="Glacial Indifference"/>
                <a:sym typeface="Glacial Indifference"/>
              </a:rPr>
              <a:t>Physically touch another person in a sexual way without that person’s consent (this is considered sexual assault)</a:t>
            </a:r>
          </a:p>
          <a:p>
            <a:pPr marL="802295" lvl="1" indent="-401147" algn="just">
              <a:lnSpc>
                <a:spcPts val="5202"/>
              </a:lnSpc>
              <a:buFont typeface="Arial"/>
              <a:buChar char="•"/>
            </a:pPr>
            <a:r>
              <a:rPr lang="en-US" sz="3716">
                <a:solidFill>
                  <a:srgbClr val="000000"/>
                </a:solidFill>
                <a:latin typeface="Glacial Indifference"/>
                <a:ea typeface="Glacial Indifference"/>
                <a:cs typeface="Glacial Indifference"/>
                <a:sym typeface="Glacial Indifference"/>
              </a:rPr>
              <a:t>Expose their genitals to another person without consent </a:t>
            </a:r>
          </a:p>
          <a:p>
            <a:pPr marL="802295" lvl="1" indent="-401147" algn="just">
              <a:lnSpc>
                <a:spcPts val="5202"/>
              </a:lnSpc>
              <a:buFont typeface="Arial"/>
              <a:buChar char="•"/>
            </a:pPr>
            <a:r>
              <a:rPr lang="en-US" sz="3716">
                <a:solidFill>
                  <a:srgbClr val="000000"/>
                </a:solidFill>
                <a:latin typeface="Glacial Indifference"/>
                <a:ea typeface="Glacial Indifference"/>
                <a:cs typeface="Glacial Indifference"/>
                <a:sym typeface="Glacial Indifference"/>
              </a:rPr>
              <a:t>Take/record intimate images of another person without their consent - </a:t>
            </a:r>
            <a:r>
              <a:rPr lang="en-US" sz="3716" b="1">
                <a:solidFill>
                  <a:srgbClr val="FF3131"/>
                </a:solidFill>
                <a:latin typeface="Glacial Indifference Bold"/>
                <a:ea typeface="Glacial Indifference Bold"/>
                <a:cs typeface="Glacial Indifference Bold"/>
                <a:sym typeface="Glacial Indifference Bold"/>
              </a:rPr>
              <a:t>this includes upskirting</a:t>
            </a:r>
          </a:p>
          <a:p>
            <a:pPr algn="just">
              <a:lnSpc>
                <a:spcPts val="5202"/>
              </a:lnSpc>
            </a:pPr>
            <a:endParaRPr lang="en-US" sz="3716" b="1">
              <a:solidFill>
                <a:srgbClr val="FF3131"/>
              </a:solidFill>
              <a:latin typeface="Glacial Indifference Bold"/>
              <a:ea typeface="Glacial Indifference Bold"/>
              <a:cs typeface="Glacial Indifference Bold"/>
              <a:sym typeface="Glacial Indifference Bold"/>
            </a:endParaRPr>
          </a:p>
        </p:txBody>
      </p:sp>
      <p:sp>
        <p:nvSpPr>
          <p:cNvPr id="6" name="TextBox 6"/>
          <p:cNvSpPr txBox="1"/>
          <p:nvPr/>
        </p:nvSpPr>
        <p:spPr>
          <a:xfrm>
            <a:off x="0" y="1085850"/>
            <a:ext cx="6698437" cy="760604"/>
          </a:xfrm>
          <a:prstGeom prst="rect">
            <a:avLst/>
          </a:prstGeom>
        </p:spPr>
        <p:txBody>
          <a:bodyPr lIns="0" tIns="0" rIns="0" bIns="0" rtlCol="0" anchor="t">
            <a:spAutoFit/>
          </a:bodyPr>
          <a:lstStyle/>
          <a:p>
            <a:pPr algn="ctr">
              <a:lnSpc>
                <a:spcPts val="5636"/>
              </a:lnSpc>
            </a:pPr>
            <a:r>
              <a:rPr lang="en-US" sz="5367">
                <a:solidFill>
                  <a:srgbClr val="000000"/>
                </a:solidFill>
                <a:latin typeface="Bobby Jones Soft"/>
                <a:ea typeface="Bobby Jones Soft"/>
                <a:cs typeface="Bobby Jones Soft"/>
                <a:sym typeface="Bobby Jones Soft"/>
              </a:rPr>
              <a:t>SEXUAL OFFENCES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9E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519401" y="1085850"/>
            <a:ext cx="3419642" cy="639461"/>
          </a:xfrm>
          <a:prstGeom prst="rect">
            <a:avLst/>
          </a:prstGeom>
        </p:spPr>
        <p:txBody>
          <a:bodyPr lIns="0" tIns="0" rIns="0" bIns="0" rtlCol="0" anchor="t">
            <a:spAutoFit/>
          </a:bodyPr>
          <a:lstStyle/>
          <a:p>
            <a:pPr algn="ctr">
              <a:lnSpc>
                <a:spcPts val="4801"/>
              </a:lnSpc>
            </a:pPr>
            <a:r>
              <a:rPr lang="en-US" sz="4572">
                <a:solidFill>
                  <a:srgbClr val="000000"/>
                </a:solidFill>
                <a:latin typeface="Bobby Jones Soft"/>
                <a:ea typeface="Bobby Jones Soft"/>
                <a:cs typeface="Bobby Jones Soft"/>
                <a:sym typeface="Bobby Jones Soft"/>
              </a:rPr>
              <a:t>SCENARIOS</a:t>
            </a:r>
          </a:p>
        </p:txBody>
      </p:sp>
      <p:sp>
        <p:nvSpPr>
          <p:cNvPr id="6" name="TextBox 6"/>
          <p:cNvSpPr txBox="1"/>
          <p:nvPr/>
        </p:nvSpPr>
        <p:spPr>
          <a:xfrm>
            <a:off x="1367577" y="2334734"/>
            <a:ext cx="15552846" cy="6530506"/>
          </a:xfrm>
          <a:prstGeom prst="rect">
            <a:avLst/>
          </a:prstGeom>
        </p:spPr>
        <p:txBody>
          <a:bodyPr lIns="0" tIns="0" rIns="0" bIns="0" rtlCol="0" anchor="t">
            <a:spAutoFit/>
          </a:bodyPr>
          <a:lstStyle/>
          <a:p>
            <a:pPr algn="just">
              <a:lnSpc>
                <a:spcPts val="4687"/>
              </a:lnSpc>
              <a:spcBef>
                <a:spcPct val="0"/>
              </a:spcBef>
            </a:pPr>
            <a:r>
              <a:rPr lang="en-US" sz="3348">
                <a:solidFill>
                  <a:srgbClr val="000000"/>
                </a:solidFill>
                <a:latin typeface="Glacial Indifference"/>
                <a:ea typeface="Glacial Indifference"/>
                <a:cs typeface="Glacial Indifference"/>
                <a:sym typeface="Glacial Indifference"/>
              </a:rPr>
              <a:t>The science teacher has moved everybody around in the lab so that no-one can sit with their friends. He has mixed boys and girls up too. Mia has been told to sit next to Jack. They sit at the back of the class and the teacher can’t always see what’s going on. Every time Mia arrives at her seat Jack has his phone on and shows her pornographic pictures. During the class he brushes up against her. She has told her friend in the class, but they are both a bit frightened of Jack. </a:t>
            </a:r>
          </a:p>
          <a:p>
            <a:pPr algn="just">
              <a:lnSpc>
                <a:spcPts val="4687"/>
              </a:lnSpc>
              <a:spcBef>
                <a:spcPct val="0"/>
              </a:spcBef>
            </a:pPr>
            <a:endParaRPr lang="en-US" sz="3348">
              <a:solidFill>
                <a:srgbClr val="000000"/>
              </a:solidFill>
              <a:latin typeface="Glacial Indifference"/>
              <a:ea typeface="Glacial Indifference"/>
              <a:cs typeface="Glacial Indifference"/>
              <a:sym typeface="Glacial Indifference"/>
            </a:endParaRPr>
          </a:p>
          <a:p>
            <a:pPr marL="722928" lvl="1" indent="-361464" algn="just">
              <a:lnSpc>
                <a:spcPts val="4687"/>
              </a:lnSpc>
              <a:buFont typeface="Arial"/>
              <a:buChar char="•"/>
            </a:pPr>
            <a:r>
              <a:rPr lang="en-US" sz="3348">
                <a:solidFill>
                  <a:srgbClr val="000000"/>
                </a:solidFill>
                <a:latin typeface="Glacial Indifference"/>
                <a:ea typeface="Glacial Indifference"/>
                <a:cs typeface="Glacial Indifference"/>
                <a:sym typeface="Glacial Indifference"/>
              </a:rPr>
              <a:t>Is this sexual harassment? </a:t>
            </a:r>
          </a:p>
          <a:p>
            <a:pPr marL="722928" lvl="1" indent="-361464" algn="just">
              <a:lnSpc>
                <a:spcPts val="4687"/>
              </a:lnSpc>
              <a:buFont typeface="Arial"/>
              <a:buChar char="•"/>
            </a:pPr>
            <a:r>
              <a:rPr lang="en-US" sz="3348">
                <a:solidFill>
                  <a:srgbClr val="000000"/>
                </a:solidFill>
                <a:latin typeface="Glacial Indifference"/>
                <a:ea typeface="Glacial Indifference"/>
                <a:cs typeface="Glacial Indifference"/>
                <a:sym typeface="Glacial Indifference"/>
              </a:rPr>
              <a:t>What could be done?</a:t>
            </a:r>
          </a:p>
          <a:p>
            <a:pPr marL="722928" lvl="1" indent="-361464" algn="just">
              <a:lnSpc>
                <a:spcPts val="4687"/>
              </a:lnSpc>
              <a:buFont typeface="Arial"/>
              <a:buChar char="•"/>
            </a:pPr>
            <a:r>
              <a:rPr lang="en-US" sz="3348">
                <a:solidFill>
                  <a:srgbClr val="000000"/>
                </a:solidFill>
                <a:latin typeface="Glacial Indifference"/>
                <a:ea typeface="Glacial Indifference"/>
                <a:cs typeface="Glacial Indifference"/>
                <a:sym typeface="Glacial Indifference"/>
              </a:rPr>
              <a:t>What might make this difficult to handle? </a:t>
            </a:r>
          </a:p>
          <a:p>
            <a:pPr marL="722928" lvl="1" indent="-361464" algn="just">
              <a:lnSpc>
                <a:spcPts val="4687"/>
              </a:lnSpc>
              <a:buFont typeface="Arial"/>
              <a:buChar char="•"/>
            </a:pPr>
            <a:r>
              <a:rPr lang="en-US" sz="3348">
                <a:solidFill>
                  <a:srgbClr val="000000"/>
                </a:solidFill>
                <a:latin typeface="Glacial Indifference"/>
                <a:ea typeface="Glacial Indifference"/>
                <a:cs typeface="Glacial Indifference"/>
                <a:sym typeface="Glacial Indifference"/>
              </a:rPr>
              <a:t>What needs to be done and by whom?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9E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519401" y="1085850"/>
            <a:ext cx="3419642" cy="639461"/>
          </a:xfrm>
          <a:prstGeom prst="rect">
            <a:avLst/>
          </a:prstGeom>
        </p:spPr>
        <p:txBody>
          <a:bodyPr lIns="0" tIns="0" rIns="0" bIns="0" rtlCol="0" anchor="t">
            <a:spAutoFit/>
          </a:bodyPr>
          <a:lstStyle/>
          <a:p>
            <a:pPr algn="ctr">
              <a:lnSpc>
                <a:spcPts val="4801"/>
              </a:lnSpc>
            </a:pPr>
            <a:r>
              <a:rPr lang="en-US" sz="4572">
                <a:solidFill>
                  <a:srgbClr val="000000"/>
                </a:solidFill>
                <a:latin typeface="Bobby Jones Soft"/>
                <a:ea typeface="Bobby Jones Soft"/>
                <a:cs typeface="Bobby Jones Soft"/>
                <a:sym typeface="Bobby Jones Soft"/>
              </a:rPr>
              <a:t>SCENARIOS</a:t>
            </a:r>
          </a:p>
        </p:txBody>
      </p:sp>
      <p:sp>
        <p:nvSpPr>
          <p:cNvPr id="6" name="TextBox 6"/>
          <p:cNvSpPr txBox="1"/>
          <p:nvPr/>
        </p:nvSpPr>
        <p:spPr>
          <a:xfrm>
            <a:off x="1367577" y="2527837"/>
            <a:ext cx="15552846" cy="5935153"/>
          </a:xfrm>
          <a:prstGeom prst="rect">
            <a:avLst/>
          </a:prstGeom>
        </p:spPr>
        <p:txBody>
          <a:bodyPr lIns="0" tIns="0" rIns="0" bIns="0" rtlCol="0" anchor="t">
            <a:spAutoFit/>
          </a:bodyPr>
          <a:lstStyle/>
          <a:p>
            <a:pPr algn="just">
              <a:lnSpc>
                <a:spcPts val="4687"/>
              </a:lnSpc>
              <a:spcBef>
                <a:spcPct val="0"/>
              </a:spcBef>
            </a:pPr>
            <a:r>
              <a:rPr lang="en-US" sz="3348">
                <a:solidFill>
                  <a:srgbClr val="000000"/>
                </a:solidFill>
                <a:latin typeface="Glacial Indifference"/>
                <a:ea typeface="Glacial Indifference"/>
                <a:cs typeface="Glacial Indifference"/>
                <a:sym typeface="Glacial Indifference"/>
              </a:rPr>
              <a:t>Joe is new in school. Whenever he walks past a big group of girls in his year they whistle at him and tell him he’s gorgeous, ask him if he has a girlfriend, and make jokes about how they’d go out with him. At frst Joe was pleased they had noticed him, but it’s getting embarrassing. He has started to avoid parts of the school where they might be. </a:t>
            </a:r>
          </a:p>
          <a:p>
            <a:pPr algn="just">
              <a:lnSpc>
                <a:spcPts val="4687"/>
              </a:lnSpc>
              <a:spcBef>
                <a:spcPct val="0"/>
              </a:spcBef>
            </a:pPr>
            <a:endParaRPr lang="en-US" sz="3348">
              <a:solidFill>
                <a:srgbClr val="000000"/>
              </a:solidFill>
              <a:latin typeface="Glacial Indifference"/>
              <a:ea typeface="Glacial Indifference"/>
              <a:cs typeface="Glacial Indifference"/>
              <a:sym typeface="Glacial Indifference"/>
            </a:endParaRPr>
          </a:p>
          <a:p>
            <a:pPr marL="722928" lvl="1" indent="-361464" algn="just">
              <a:lnSpc>
                <a:spcPts val="4687"/>
              </a:lnSpc>
              <a:buFont typeface="Arial"/>
              <a:buChar char="•"/>
            </a:pPr>
            <a:r>
              <a:rPr lang="en-US" sz="3348">
                <a:solidFill>
                  <a:srgbClr val="000000"/>
                </a:solidFill>
                <a:latin typeface="Glacial Indifference"/>
                <a:ea typeface="Glacial Indifference"/>
                <a:cs typeface="Glacial Indifference"/>
                <a:sym typeface="Glacial Indifference"/>
              </a:rPr>
              <a:t>Is this sexual harassment? </a:t>
            </a:r>
          </a:p>
          <a:p>
            <a:pPr marL="722928" lvl="1" indent="-361464" algn="just">
              <a:lnSpc>
                <a:spcPts val="4687"/>
              </a:lnSpc>
              <a:buFont typeface="Arial"/>
              <a:buChar char="•"/>
            </a:pPr>
            <a:r>
              <a:rPr lang="en-US" sz="3348">
                <a:solidFill>
                  <a:srgbClr val="000000"/>
                </a:solidFill>
                <a:latin typeface="Glacial Indifference"/>
                <a:ea typeface="Glacial Indifference"/>
                <a:cs typeface="Glacial Indifference"/>
                <a:sym typeface="Glacial Indifference"/>
              </a:rPr>
              <a:t>What could be done?</a:t>
            </a:r>
          </a:p>
          <a:p>
            <a:pPr marL="722928" lvl="1" indent="-361464" algn="just">
              <a:lnSpc>
                <a:spcPts val="4687"/>
              </a:lnSpc>
              <a:buFont typeface="Arial"/>
              <a:buChar char="•"/>
            </a:pPr>
            <a:r>
              <a:rPr lang="en-US" sz="3348">
                <a:solidFill>
                  <a:srgbClr val="000000"/>
                </a:solidFill>
                <a:latin typeface="Glacial Indifference"/>
                <a:ea typeface="Glacial Indifference"/>
                <a:cs typeface="Glacial Indifference"/>
                <a:sym typeface="Glacial Indifference"/>
              </a:rPr>
              <a:t>What might make this difficult to handle? </a:t>
            </a:r>
          </a:p>
          <a:p>
            <a:pPr marL="722928" lvl="1" indent="-361464" algn="just">
              <a:lnSpc>
                <a:spcPts val="4687"/>
              </a:lnSpc>
              <a:buFont typeface="Arial"/>
              <a:buChar char="•"/>
            </a:pPr>
            <a:r>
              <a:rPr lang="en-US" sz="3348">
                <a:solidFill>
                  <a:srgbClr val="000000"/>
                </a:solidFill>
                <a:latin typeface="Glacial Indifference"/>
                <a:ea typeface="Glacial Indifference"/>
                <a:cs typeface="Glacial Indifference"/>
                <a:sym typeface="Glacial Indifference"/>
              </a:rPr>
              <a:t>What needs to be done and by whom?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C9E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519401" y="1085850"/>
            <a:ext cx="3419642" cy="639461"/>
          </a:xfrm>
          <a:prstGeom prst="rect">
            <a:avLst/>
          </a:prstGeom>
        </p:spPr>
        <p:txBody>
          <a:bodyPr lIns="0" tIns="0" rIns="0" bIns="0" rtlCol="0" anchor="t">
            <a:spAutoFit/>
          </a:bodyPr>
          <a:lstStyle/>
          <a:p>
            <a:pPr algn="ctr">
              <a:lnSpc>
                <a:spcPts val="4801"/>
              </a:lnSpc>
            </a:pPr>
            <a:r>
              <a:rPr lang="en-US" sz="4572">
                <a:solidFill>
                  <a:srgbClr val="000000"/>
                </a:solidFill>
                <a:latin typeface="Bobby Jones Soft"/>
                <a:ea typeface="Bobby Jones Soft"/>
                <a:cs typeface="Bobby Jones Soft"/>
                <a:sym typeface="Bobby Jones Soft"/>
              </a:rPr>
              <a:t>SCENARIOS</a:t>
            </a:r>
          </a:p>
        </p:txBody>
      </p:sp>
      <p:sp>
        <p:nvSpPr>
          <p:cNvPr id="6" name="TextBox 6"/>
          <p:cNvSpPr txBox="1"/>
          <p:nvPr/>
        </p:nvSpPr>
        <p:spPr>
          <a:xfrm>
            <a:off x="1367577" y="2650721"/>
            <a:ext cx="15552846" cy="5339800"/>
          </a:xfrm>
          <a:prstGeom prst="rect">
            <a:avLst/>
          </a:prstGeom>
        </p:spPr>
        <p:txBody>
          <a:bodyPr lIns="0" tIns="0" rIns="0" bIns="0" rtlCol="0" anchor="t">
            <a:spAutoFit/>
          </a:bodyPr>
          <a:lstStyle/>
          <a:p>
            <a:pPr algn="just">
              <a:lnSpc>
                <a:spcPts val="4687"/>
              </a:lnSpc>
              <a:spcBef>
                <a:spcPct val="0"/>
              </a:spcBef>
            </a:pPr>
            <a:r>
              <a:rPr lang="en-US" sz="3348">
                <a:solidFill>
                  <a:srgbClr val="000000"/>
                </a:solidFill>
                <a:latin typeface="Glacial Indifference"/>
                <a:ea typeface="Glacial Indifference"/>
                <a:cs typeface="Glacial Indifference"/>
                <a:sym typeface="Glacial Indifference"/>
              </a:rPr>
              <a:t>Ms. Jackson is a young teacher in the school. Some of the boys in the class talk loud enough so that she’ll hear them, saying that they fancy her, they make comments about her body. There’s a rumour going around that these boys have a bet about who can be frst to take a picture up Ms. Jackson’s skirt.</a:t>
            </a:r>
          </a:p>
          <a:p>
            <a:pPr algn="just">
              <a:lnSpc>
                <a:spcPts val="4687"/>
              </a:lnSpc>
              <a:spcBef>
                <a:spcPct val="0"/>
              </a:spcBef>
            </a:pPr>
            <a:endParaRPr lang="en-US" sz="3348">
              <a:solidFill>
                <a:srgbClr val="000000"/>
              </a:solidFill>
              <a:latin typeface="Glacial Indifference"/>
              <a:ea typeface="Glacial Indifference"/>
              <a:cs typeface="Glacial Indifference"/>
              <a:sym typeface="Glacial Indifference"/>
            </a:endParaRPr>
          </a:p>
          <a:p>
            <a:pPr marL="722928" lvl="1" indent="-361464" algn="just">
              <a:lnSpc>
                <a:spcPts val="4687"/>
              </a:lnSpc>
              <a:buFont typeface="Arial"/>
              <a:buChar char="•"/>
            </a:pPr>
            <a:r>
              <a:rPr lang="en-US" sz="3348">
                <a:solidFill>
                  <a:srgbClr val="000000"/>
                </a:solidFill>
                <a:latin typeface="Glacial Indifference"/>
                <a:ea typeface="Glacial Indifference"/>
                <a:cs typeface="Glacial Indifference"/>
                <a:sym typeface="Glacial Indifference"/>
              </a:rPr>
              <a:t>Is this sexual harassment? </a:t>
            </a:r>
          </a:p>
          <a:p>
            <a:pPr marL="722928" lvl="1" indent="-361464" algn="just">
              <a:lnSpc>
                <a:spcPts val="4687"/>
              </a:lnSpc>
              <a:buFont typeface="Arial"/>
              <a:buChar char="•"/>
            </a:pPr>
            <a:r>
              <a:rPr lang="en-US" sz="3348">
                <a:solidFill>
                  <a:srgbClr val="000000"/>
                </a:solidFill>
                <a:latin typeface="Glacial Indifference"/>
                <a:ea typeface="Glacial Indifference"/>
                <a:cs typeface="Glacial Indifference"/>
                <a:sym typeface="Glacial Indifference"/>
              </a:rPr>
              <a:t>What could be done?</a:t>
            </a:r>
          </a:p>
          <a:p>
            <a:pPr marL="722928" lvl="1" indent="-361464" algn="just">
              <a:lnSpc>
                <a:spcPts val="4687"/>
              </a:lnSpc>
              <a:buFont typeface="Arial"/>
              <a:buChar char="•"/>
            </a:pPr>
            <a:r>
              <a:rPr lang="en-US" sz="3348">
                <a:solidFill>
                  <a:srgbClr val="000000"/>
                </a:solidFill>
                <a:latin typeface="Glacial Indifference"/>
                <a:ea typeface="Glacial Indifference"/>
                <a:cs typeface="Glacial Indifference"/>
                <a:sym typeface="Glacial Indifference"/>
              </a:rPr>
              <a:t>What might make this difficult to handle? </a:t>
            </a:r>
          </a:p>
          <a:p>
            <a:pPr marL="722928" lvl="1" indent="-361464" algn="just">
              <a:lnSpc>
                <a:spcPts val="4687"/>
              </a:lnSpc>
              <a:buFont typeface="Arial"/>
              <a:buChar char="•"/>
            </a:pPr>
            <a:r>
              <a:rPr lang="en-US" sz="3348">
                <a:solidFill>
                  <a:srgbClr val="000000"/>
                </a:solidFill>
                <a:latin typeface="Glacial Indifference"/>
                <a:ea typeface="Glacial Indifference"/>
                <a:cs typeface="Glacial Indifference"/>
                <a:sym typeface="Glacial Indifference"/>
              </a:rPr>
              <a:t>What needs to be done and by whom?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C9E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3126450" y="4076276"/>
            <a:ext cx="12035100" cy="2191599"/>
          </a:xfrm>
          <a:prstGeom prst="rect">
            <a:avLst/>
          </a:prstGeom>
        </p:spPr>
        <p:txBody>
          <a:bodyPr lIns="0" tIns="0" rIns="0" bIns="0" rtlCol="0" anchor="t">
            <a:spAutoFit/>
          </a:bodyPr>
          <a:lstStyle/>
          <a:p>
            <a:pPr algn="ctr">
              <a:lnSpc>
                <a:spcPts val="5636"/>
              </a:lnSpc>
            </a:pPr>
            <a:r>
              <a:rPr lang="en-US" sz="5367">
                <a:solidFill>
                  <a:srgbClr val="000000"/>
                </a:solidFill>
                <a:latin typeface="Bobby Jones Soft"/>
                <a:ea typeface="Bobby Jones Soft"/>
                <a:cs typeface="Bobby Jones Soft"/>
                <a:sym typeface="Bobby Jones Soft"/>
              </a:rPr>
              <a:t>SEXUAL HARASSMENT CAN HAPPEN TO PEOPLE OF ANY GENDER, AND CAN BE PERPETRATED BY PEOPLE OF ANY GENDER.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9E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graphicFrame>
        <p:nvGraphicFramePr>
          <p:cNvPr id="5" name="Table 5"/>
          <p:cNvGraphicFramePr>
            <a:graphicFrameLocks noGrp="1"/>
          </p:cNvGraphicFramePr>
          <p:nvPr/>
        </p:nvGraphicFramePr>
        <p:xfrm>
          <a:off x="774487" y="639302"/>
          <a:ext cx="16739026" cy="9097465"/>
        </p:xfrm>
        <a:graphic>
          <a:graphicData uri="http://schemas.openxmlformats.org/drawingml/2006/table">
            <a:tbl>
              <a:tblPr/>
              <a:tblGrid>
                <a:gridCol w="2257961">
                  <a:extLst>
                    <a:ext uri="{9D8B030D-6E8A-4147-A177-3AD203B41FA5}">
                      <a16:colId xmlns:a16="http://schemas.microsoft.com/office/drawing/2014/main" val="20000"/>
                    </a:ext>
                  </a:extLst>
                </a:gridCol>
                <a:gridCol w="12577645">
                  <a:extLst>
                    <a:ext uri="{9D8B030D-6E8A-4147-A177-3AD203B41FA5}">
                      <a16:colId xmlns:a16="http://schemas.microsoft.com/office/drawing/2014/main" val="20001"/>
                    </a:ext>
                  </a:extLst>
                </a:gridCol>
                <a:gridCol w="1903420">
                  <a:extLst>
                    <a:ext uri="{9D8B030D-6E8A-4147-A177-3AD203B41FA5}">
                      <a16:colId xmlns:a16="http://schemas.microsoft.com/office/drawing/2014/main" val="20002"/>
                    </a:ext>
                  </a:extLst>
                </a:gridCol>
              </a:tblGrid>
              <a:tr h="977978">
                <a:tc>
                  <a:txBody>
                    <a:bodyPr/>
                    <a:lstStyle/>
                    <a:p>
                      <a:pPr algn="ctr">
                        <a:lnSpc>
                          <a:spcPts val="3079"/>
                        </a:lnSpc>
                        <a:defRPr/>
                      </a:pPr>
                      <a:r>
                        <a:rPr lang="en-US" sz="2199" b="1">
                          <a:solidFill>
                            <a:srgbClr val="000000"/>
                          </a:solidFill>
                          <a:latin typeface="Glacial Indifference Bold"/>
                          <a:ea typeface="Glacial Indifference Bold"/>
                          <a:cs typeface="Glacial Indifference Bold"/>
                          <a:sym typeface="Glacial Indifference Bold"/>
                        </a:rPr>
                        <a:t>Activity</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079"/>
                        </a:lnSpc>
                        <a:defRPr/>
                      </a:pPr>
                      <a:r>
                        <a:rPr lang="en-US" sz="2199" b="1">
                          <a:solidFill>
                            <a:srgbClr val="000000"/>
                          </a:solidFill>
                          <a:latin typeface="Glacial Indifference Bold"/>
                          <a:ea typeface="Glacial Indifference Bold"/>
                          <a:cs typeface="Glacial Indifference Bold"/>
                          <a:sym typeface="Glacial Indifference Bold"/>
                        </a:rPr>
                        <a:t>Description</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079"/>
                        </a:lnSpc>
                        <a:defRPr/>
                      </a:pPr>
                      <a:r>
                        <a:rPr lang="en-US" sz="2199" b="1">
                          <a:solidFill>
                            <a:srgbClr val="000000"/>
                          </a:solidFill>
                          <a:latin typeface="Glacial Indifference Bold"/>
                          <a:ea typeface="Glacial Indifference Bold"/>
                          <a:cs typeface="Glacial Indifference Bold"/>
                          <a:sym typeface="Glacial Indifference Bold"/>
                        </a:rPr>
                        <a:t>Timing</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53623">
                <a:tc>
                  <a:txBody>
                    <a:bodyPr/>
                    <a:lstStyle/>
                    <a:p>
                      <a:pPr algn="ctr">
                        <a:lnSpc>
                          <a:spcPts val="2939"/>
                        </a:lnSpc>
                        <a:defRPr/>
                      </a:pPr>
                      <a:r>
                        <a:rPr lang="en-US" sz="2099">
                          <a:solidFill>
                            <a:srgbClr val="000000"/>
                          </a:solidFill>
                          <a:latin typeface="Glacial Indifference"/>
                          <a:ea typeface="Glacial Indifference"/>
                          <a:cs typeface="Glacial Indifference"/>
                          <a:sym typeface="Glacial Indifference"/>
                        </a:rPr>
                        <a:t>Introduction</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939"/>
                        </a:lnSpc>
                        <a:defRPr/>
                      </a:pPr>
                      <a:r>
                        <a:rPr lang="en-US" sz="2099">
                          <a:solidFill>
                            <a:srgbClr val="000000"/>
                          </a:solidFill>
                          <a:latin typeface="Glacial Indifference"/>
                          <a:ea typeface="Glacial Indifference"/>
                          <a:cs typeface="Glacial Indifference"/>
                          <a:sym typeface="Glacial Indifference"/>
                        </a:rPr>
                        <a:t>Ask students to complete do it now task. Introduce lesson and revisit ground rules.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939"/>
                        </a:lnSpc>
                        <a:defRPr/>
                      </a:pPr>
                      <a:r>
                        <a:rPr lang="en-US" sz="2099">
                          <a:solidFill>
                            <a:srgbClr val="000000"/>
                          </a:solidFill>
                          <a:latin typeface="Glacial Indifference"/>
                          <a:ea typeface="Glacial Indifference"/>
                          <a:cs typeface="Glacial Indifference"/>
                          <a:sym typeface="Glacial Indifference"/>
                        </a:rPr>
                        <a:t>5 mins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22577">
                <a:tc>
                  <a:txBody>
                    <a:bodyPr/>
                    <a:lstStyle/>
                    <a:p>
                      <a:pPr algn="ctr">
                        <a:lnSpc>
                          <a:spcPts val="2940"/>
                        </a:lnSpc>
                        <a:defRPr/>
                      </a:pPr>
                      <a:r>
                        <a:rPr lang="en-US" sz="2100">
                          <a:solidFill>
                            <a:srgbClr val="000000"/>
                          </a:solidFill>
                          <a:latin typeface="Glacial Indifference"/>
                          <a:ea typeface="Glacial Indifference"/>
                          <a:cs typeface="Glacial Indifference"/>
                          <a:sym typeface="Glacial Indifference"/>
                        </a:rPr>
                        <a:t>Definition/</a:t>
                      </a:r>
                      <a:endParaRPr lang="en-US" sz="1100"/>
                    </a:p>
                    <a:p>
                      <a:pPr algn="ctr">
                        <a:lnSpc>
                          <a:spcPts val="2940"/>
                        </a:lnSpc>
                      </a:pPr>
                      <a:r>
                        <a:rPr lang="en-US" sz="2100">
                          <a:solidFill>
                            <a:srgbClr val="000000"/>
                          </a:solidFill>
                          <a:latin typeface="Glacial Indifference"/>
                          <a:ea typeface="Glacial Indifference"/>
                          <a:cs typeface="Glacial Indifference"/>
                          <a:sym typeface="Glacial Indifference"/>
                        </a:rPr>
                        <a:t>examples</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939"/>
                        </a:lnSpc>
                        <a:defRPr/>
                      </a:pPr>
                      <a:r>
                        <a:rPr lang="en-US" sz="2099">
                          <a:solidFill>
                            <a:srgbClr val="000000"/>
                          </a:solidFill>
                          <a:latin typeface="Glacial Indifference"/>
                          <a:ea typeface="Glacial Indifference"/>
                          <a:cs typeface="Glacial Indifference"/>
                          <a:sym typeface="Glacial Indifference"/>
                        </a:rPr>
                        <a:t>Share definition of sexual harassment and different types. Split students into pairs or small groups and assign each a type of harassment (multiple pairs/groups may be working on the same type). After 5 minutes, bring back for whole class feedback. Share the equality act/SOOP as these relate to sexual harassment.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939"/>
                        </a:lnSpc>
                        <a:defRPr/>
                      </a:pPr>
                      <a:r>
                        <a:rPr lang="en-US" sz="2099">
                          <a:solidFill>
                            <a:srgbClr val="000000"/>
                          </a:solidFill>
                          <a:latin typeface="Glacial Indifference"/>
                          <a:ea typeface="Glacial Indifference"/>
                          <a:cs typeface="Glacial Indifference"/>
                          <a:sym typeface="Glacial Indifference"/>
                        </a:rPr>
                        <a:t>15 mins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76502">
                <a:tc>
                  <a:txBody>
                    <a:bodyPr/>
                    <a:lstStyle/>
                    <a:p>
                      <a:pPr algn="ctr">
                        <a:lnSpc>
                          <a:spcPts val="2939"/>
                        </a:lnSpc>
                        <a:defRPr/>
                      </a:pPr>
                      <a:r>
                        <a:rPr lang="en-US" sz="2099">
                          <a:solidFill>
                            <a:srgbClr val="000000"/>
                          </a:solidFill>
                          <a:latin typeface="Glacial Indifference"/>
                          <a:ea typeface="Glacial Indifference"/>
                          <a:cs typeface="Glacial Indifference"/>
                          <a:sym typeface="Glacial Indifference"/>
                        </a:rPr>
                        <a:t>Scenarios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939"/>
                        </a:lnSpc>
                        <a:defRPr/>
                      </a:pPr>
                      <a:r>
                        <a:rPr lang="en-US" sz="2099">
                          <a:solidFill>
                            <a:srgbClr val="000000"/>
                          </a:solidFill>
                          <a:latin typeface="Glacial Indifference"/>
                          <a:ea typeface="Glacial Indifference"/>
                          <a:cs typeface="Glacial Indifference"/>
                          <a:sym typeface="Glacial Indifference"/>
                        </a:rPr>
                        <a:t>Scenarios: Either split the class into groups to read/discuss each scenario, or complete as a whole class discussion.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079"/>
                        </a:lnSpc>
                        <a:defRPr/>
                      </a:pPr>
                      <a:r>
                        <a:rPr lang="en-US" sz="2199">
                          <a:solidFill>
                            <a:srgbClr val="000000"/>
                          </a:solidFill>
                          <a:latin typeface="Glacial Indifference"/>
                          <a:ea typeface="Glacial Indifference"/>
                          <a:cs typeface="Glacial Indifference"/>
                          <a:sym typeface="Glacial Indifference"/>
                        </a:rPr>
                        <a:t>10 mins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22577">
                <a:tc>
                  <a:txBody>
                    <a:bodyPr/>
                    <a:lstStyle/>
                    <a:p>
                      <a:pPr algn="ctr">
                        <a:lnSpc>
                          <a:spcPts val="2939"/>
                        </a:lnSpc>
                        <a:defRPr/>
                      </a:pPr>
                      <a:r>
                        <a:rPr lang="en-US" sz="2099">
                          <a:solidFill>
                            <a:srgbClr val="000000"/>
                          </a:solidFill>
                          <a:latin typeface="Glacial Indifference"/>
                          <a:ea typeface="Glacial Indifference"/>
                          <a:cs typeface="Glacial Indifference"/>
                          <a:sym typeface="Glacial Indifference"/>
                        </a:rPr>
                        <a:t>Videos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939"/>
                        </a:lnSpc>
                        <a:defRPr/>
                      </a:pPr>
                      <a:r>
                        <a:rPr lang="en-US" sz="2099">
                          <a:solidFill>
                            <a:srgbClr val="000000"/>
                          </a:solidFill>
                          <a:latin typeface="Glacial Indifference"/>
                          <a:ea typeface="Glacial Indifference"/>
                          <a:cs typeface="Glacial Indifference"/>
                          <a:sym typeface="Glacial Indifference"/>
                        </a:rPr>
                        <a:t>Show videos on Linford Christie (explicit language) and sexual harassment in schools. Encourage discussion using slide prompts. What can be done to address sexual harassment in schools? Depending on time, this can be a class discussion, or students can create posters, or write letters to school leadership with ideas.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939"/>
                        </a:lnSpc>
                        <a:defRPr/>
                      </a:pPr>
                      <a:r>
                        <a:rPr lang="en-US" sz="2099">
                          <a:solidFill>
                            <a:srgbClr val="000000"/>
                          </a:solidFill>
                          <a:latin typeface="Glacial Indifference"/>
                          <a:ea typeface="Glacial Indifference"/>
                          <a:cs typeface="Glacial Indifference"/>
                          <a:sym typeface="Glacial Indifference"/>
                        </a:rPr>
                        <a:t>15 mins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544208">
                <a:tc>
                  <a:txBody>
                    <a:bodyPr/>
                    <a:lstStyle/>
                    <a:p>
                      <a:pPr algn="ctr">
                        <a:lnSpc>
                          <a:spcPts val="2939"/>
                        </a:lnSpc>
                        <a:defRPr/>
                      </a:pPr>
                      <a:r>
                        <a:rPr lang="en-US" sz="2099">
                          <a:solidFill>
                            <a:srgbClr val="000000"/>
                          </a:solidFill>
                          <a:latin typeface="Glacial Indifference"/>
                          <a:ea typeface="Glacial Indifference"/>
                          <a:cs typeface="Glacial Indifference"/>
                          <a:sym typeface="Glacial Indifference"/>
                        </a:rPr>
                        <a:t>Reflections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939"/>
                        </a:lnSpc>
                        <a:defRPr/>
                      </a:pPr>
                      <a:r>
                        <a:rPr lang="en-US" sz="2099">
                          <a:solidFill>
                            <a:srgbClr val="000000"/>
                          </a:solidFill>
                          <a:latin typeface="Glacial Indifference"/>
                          <a:ea typeface="Glacial Indifference"/>
                          <a:cs typeface="Glacial Indifference"/>
                          <a:sym typeface="Glacial Indifference"/>
                        </a:rPr>
                        <a:t>Ask students to reflect on the lesson using ASK acronym.</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939"/>
                        </a:lnSpc>
                        <a:defRPr/>
                      </a:pPr>
                      <a:r>
                        <a:rPr lang="en-US" sz="2099">
                          <a:solidFill>
                            <a:srgbClr val="000000"/>
                          </a:solidFill>
                          <a:latin typeface="Glacial Indifference"/>
                          <a:ea typeface="Glacial Indifference"/>
                          <a:cs typeface="Glacial Indifference"/>
                          <a:sym typeface="Glacial Indifference"/>
                        </a:rPr>
                        <a:t>5 mins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C9E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pic>
        <p:nvPicPr>
          <p:cNvPr id="5" name="Online Media 4" title="How racism undermined Linford's Olympic win 🏃🏿‍♂️🥇 - BBC">
            <a:hlinkClick r:id="" action="ppaction://media"/>
            <a:extLst>
              <a:ext uri="{FF2B5EF4-FFF2-40B4-BE49-F238E27FC236}">
                <a16:creationId xmlns:a16="http://schemas.microsoft.com/office/drawing/2014/main" id="{196B9CBD-3D09-5865-35CB-AC9C0EACB39D}"/>
              </a:ext>
            </a:extLst>
          </p:cNvPr>
          <p:cNvPicPr>
            <a:picLocks noRot="1" noChangeAspect="1"/>
          </p:cNvPicPr>
          <p:nvPr>
            <a:videoFile r:link="rId1"/>
          </p:nvPr>
        </p:nvPicPr>
        <p:blipFill>
          <a:blip r:embed="rId4"/>
          <a:stretch>
            <a:fillRect/>
          </a:stretch>
        </p:blipFill>
        <p:spPr>
          <a:xfrm>
            <a:off x="1524000" y="838200"/>
            <a:ext cx="15240000" cy="8610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C9E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635674" y="1085850"/>
            <a:ext cx="3591235" cy="760604"/>
          </a:xfrm>
          <a:prstGeom prst="rect">
            <a:avLst/>
          </a:prstGeom>
        </p:spPr>
        <p:txBody>
          <a:bodyPr lIns="0" tIns="0" rIns="0" bIns="0" rtlCol="0" anchor="t">
            <a:spAutoFit/>
          </a:bodyPr>
          <a:lstStyle/>
          <a:p>
            <a:pPr algn="ctr">
              <a:lnSpc>
                <a:spcPts val="5636"/>
              </a:lnSpc>
            </a:pPr>
            <a:r>
              <a:rPr lang="en-US" sz="5367">
                <a:solidFill>
                  <a:srgbClr val="000000"/>
                </a:solidFill>
                <a:latin typeface="Bobby Jones Soft"/>
                <a:ea typeface="Bobby Jones Soft"/>
                <a:cs typeface="Bobby Jones Soft"/>
                <a:sym typeface="Bobby Jones Soft"/>
              </a:rPr>
              <a:t>LET’S CHAT</a:t>
            </a:r>
          </a:p>
        </p:txBody>
      </p:sp>
      <p:sp>
        <p:nvSpPr>
          <p:cNvPr id="6" name="TextBox 6"/>
          <p:cNvSpPr txBox="1"/>
          <p:nvPr/>
        </p:nvSpPr>
        <p:spPr>
          <a:xfrm>
            <a:off x="2257537" y="2365221"/>
            <a:ext cx="13772926" cy="7033518"/>
          </a:xfrm>
          <a:prstGeom prst="rect">
            <a:avLst/>
          </a:prstGeom>
        </p:spPr>
        <p:txBody>
          <a:bodyPr lIns="0" tIns="0" rIns="0" bIns="0" rtlCol="0" anchor="t">
            <a:spAutoFit/>
          </a:bodyPr>
          <a:lstStyle/>
          <a:p>
            <a:pPr algn="ctr">
              <a:lnSpc>
                <a:spcPts val="5550"/>
              </a:lnSpc>
            </a:pPr>
            <a:r>
              <a:rPr lang="en-US" sz="3964">
                <a:solidFill>
                  <a:srgbClr val="000000"/>
                </a:solidFill>
                <a:latin typeface="Glacial Indifference"/>
                <a:ea typeface="Glacial Indifference"/>
                <a:cs typeface="Glacial Indifference"/>
                <a:sym typeface="Glacial Indifference"/>
              </a:rPr>
              <a:t>Imagine: it’s the day after you’ve won a medal at the OIympics. But rather than focusing on your achievement, all anyone can talk about is your body - specifically, your genitals.</a:t>
            </a:r>
          </a:p>
          <a:p>
            <a:pPr algn="ctr">
              <a:lnSpc>
                <a:spcPts val="5550"/>
              </a:lnSpc>
            </a:pPr>
            <a:endParaRPr lang="en-US" sz="3964">
              <a:solidFill>
                <a:srgbClr val="000000"/>
              </a:solidFill>
              <a:latin typeface="Glacial Indifference"/>
              <a:ea typeface="Glacial Indifference"/>
              <a:cs typeface="Glacial Indifference"/>
              <a:sym typeface="Glacial Indifference"/>
            </a:endParaRPr>
          </a:p>
          <a:p>
            <a:pPr algn="ctr">
              <a:lnSpc>
                <a:spcPts val="5550"/>
              </a:lnSpc>
            </a:pPr>
            <a:r>
              <a:rPr lang="en-US" sz="3964" i="1">
                <a:solidFill>
                  <a:srgbClr val="000000"/>
                </a:solidFill>
                <a:latin typeface="Glacial Indifference Italics"/>
                <a:ea typeface="Glacial Indifference Italics"/>
                <a:cs typeface="Glacial Indifference Italics"/>
                <a:sym typeface="Glacial Indifference Italics"/>
              </a:rPr>
              <a:t>How do you think Linsford Christie felt? </a:t>
            </a:r>
          </a:p>
          <a:p>
            <a:pPr algn="ctr">
              <a:lnSpc>
                <a:spcPts val="5550"/>
              </a:lnSpc>
            </a:pPr>
            <a:endParaRPr lang="en-US" sz="3964" i="1">
              <a:solidFill>
                <a:srgbClr val="000000"/>
              </a:solidFill>
              <a:latin typeface="Glacial Indifference Italics"/>
              <a:ea typeface="Glacial Indifference Italics"/>
              <a:cs typeface="Glacial Indifference Italics"/>
              <a:sym typeface="Glacial Indifference Italics"/>
            </a:endParaRPr>
          </a:p>
          <a:p>
            <a:pPr algn="ctr">
              <a:lnSpc>
                <a:spcPts val="5550"/>
              </a:lnSpc>
            </a:pPr>
            <a:r>
              <a:rPr lang="en-US" sz="3964" i="1">
                <a:solidFill>
                  <a:srgbClr val="000000"/>
                </a:solidFill>
                <a:latin typeface="Glacial Indifference Italics"/>
                <a:ea typeface="Glacial Indifference Italics"/>
                <a:cs typeface="Glacial Indifference Italics"/>
                <a:sym typeface="Glacial Indifference Italics"/>
              </a:rPr>
              <a:t>What do you think of the comments from the Sun journalist who said he believed Linsford Christie was not affected?</a:t>
            </a:r>
          </a:p>
          <a:p>
            <a:pPr algn="ctr">
              <a:lnSpc>
                <a:spcPts val="5550"/>
              </a:lnSpc>
            </a:pPr>
            <a:endParaRPr lang="en-US" sz="3964" i="1">
              <a:solidFill>
                <a:srgbClr val="000000"/>
              </a:solidFill>
              <a:latin typeface="Glacial Indifference Italics"/>
              <a:ea typeface="Glacial Indifference Italics"/>
              <a:cs typeface="Glacial Indifference Italics"/>
              <a:sym typeface="Glacial Indifference Italics"/>
            </a:endParaRPr>
          </a:p>
          <a:p>
            <a:pPr algn="ctr">
              <a:lnSpc>
                <a:spcPts val="5550"/>
              </a:lnSpc>
            </a:pPr>
            <a:r>
              <a:rPr lang="en-US" sz="3964" i="1">
                <a:solidFill>
                  <a:srgbClr val="000000"/>
                </a:solidFill>
                <a:latin typeface="Glacial Indifference Italics"/>
                <a:ea typeface="Glacial Indifference Italics"/>
                <a:cs typeface="Glacial Indifference Italics"/>
                <a:sym typeface="Glacial Indifference Italics"/>
              </a:rPr>
              <a:t>Do you think sexual harassment is sometimes viewed as a joke?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C9E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pic>
        <p:nvPicPr>
          <p:cNvPr id="5" name="Online Media 4" title="Campaigner highlights sexual harassment in schools">
            <a:hlinkClick r:id="" action="ppaction://media"/>
            <a:extLst>
              <a:ext uri="{FF2B5EF4-FFF2-40B4-BE49-F238E27FC236}">
                <a16:creationId xmlns:a16="http://schemas.microsoft.com/office/drawing/2014/main" id="{F6BE56FC-C517-8FF9-5E6A-26276416159C}"/>
              </a:ext>
            </a:extLst>
          </p:cNvPr>
          <p:cNvPicPr>
            <a:picLocks noRot="1" noChangeAspect="1"/>
          </p:cNvPicPr>
          <p:nvPr>
            <a:videoFile r:link="rId1"/>
          </p:nvPr>
        </p:nvPicPr>
        <p:blipFill>
          <a:blip r:embed="rId4"/>
          <a:stretch>
            <a:fillRect/>
          </a:stretch>
        </p:blipFill>
        <p:spPr>
          <a:xfrm>
            <a:off x="1524000" y="838200"/>
            <a:ext cx="15240000" cy="8610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C9E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635674" y="1085850"/>
            <a:ext cx="3591235" cy="760604"/>
          </a:xfrm>
          <a:prstGeom prst="rect">
            <a:avLst/>
          </a:prstGeom>
        </p:spPr>
        <p:txBody>
          <a:bodyPr lIns="0" tIns="0" rIns="0" bIns="0" rtlCol="0" anchor="t">
            <a:spAutoFit/>
          </a:bodyPr>
          <a:lstStyle/>
          <a:p>
            <a:pPr algn="ctr">
              <a:lnSpc>
                <a:spcPts val="5636"/>
              </a:lnSpc>
            </a:pPr>
            <a:r>
              <a:rPr lang="en-US" sz="5367">
                <a:solidFill>
                  <a:srgbClr val="000000"/>
                </a:solidFill>
                <a:latin typeface="Bobby Jones Soft"/>
                <a:ea typeface="Bobby Jones Soft"/>
                <a:cs typeface="Bobby Jones Soft"/>
                <a:sym typeface="Bobby Jones Soft"/>
              </a:rPr>
              <a:t>LET’S CHAT</a:t>
            </a:r>
          </a:p>
        </p:txBody>
      </p:sp>
      <p:sp>
        <p:nvSpPr>
          <p:cNvPr id="6" name="TextBox 6"/>
          <p:cNvSpPr txBox="1"/>
          <p:nvPr/>
        </p:nvSpPr>
        <p:spPr>
          <a:xfrm>
            <a:off x="2666383" y="3275518"/>
            <a:ext cx="12955234" cy="3631188"/>
          </a:xfrm>
          <a:prstGeom prst="rect">
            <a:avLst/>
          </a:prstGeom>
        </p:spPr>
        <p:txBody>
          <a:bodyPr lIns="0" tIns="0" rIns="0" bIns="0" rtlCol="0" anchor="t">
            <a:spAutoFit/>
          </a:bodyPr>
          <a:lstStyle/>
          <a:p>
            <a:pPr algn="ctr">
              <a:lnSpc>
                <a:spcPts val="7230"/>
              </a:lnSpc>
            </a:pPr>
            <a:r>
              <a:rPr lang="en-US" sz="5164">
                <a:solidFill>
                  <a:srgbClr val="000000"/>
                </a:solidFill>
                <a:latin typeface="Glacial Indifference"/>
                <a:ea typeface="Glacial Indifference"/>
                <a:cs typeface="Glacial Indifference"/>
                <a:sym typeface="Glacial Indifference"/>
              </a:rPr>
              <a:t>Do you think sexual harassment is a problem in our schools? </a:t>
            </a:r>
          </a:p>
          <a:p>
            <a:pPr algn="ctr">
              <a:lnSpc>
                <a:spcPts val="7230"/>
              </a:lnSpc>
            </a:pPr>
            <a:endParaRPr lang="en-US" sz="5164">
              <a:solidFill>
                <a:srgbClr val="000000"/>
              </a:solidFill>
              <a:latin typeface="Glacial Indifference"/>
              <a:ea typeface="Glacial Indifference"/>
              <a:cs typeface="Glacial Indifference"/>
              <a:sym typeface="Glacial Indifference"/>
            </a:endParaRPr>
          </a:p>
          <a:p>
            <a:pPr algn="ctr">
              <a:lnSpc>
                <a:spcPts val="7230"/>
              </a:lnSpc>
            </a:pPr>
            <a:r>
              <a:rPr lang="en-US" sz="5164">
                <a:solidFill>
                  <a:srgbClr val="000000"/>
                </a:solidFill>
                <a:latin typeface="Glacial Indifference"/>
                <a:ea typeface="Glacial Indifference"/>
                <a:cs typeface="Glacial Indifference"/>
                <a:sym typeface="Glacial Indifference"/>
              </a:rPr>
              <a:t>What kind of things can happen in a school?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C9E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635674" y="1085850"/>
            <a:ext cx="3591235" cy="760604"/>
          </a:xfrm>
          <a:prstGeom prst="rect">
            <a:avLst/>
          </a:prstGeom>
        </p:spPr>
        <p:txBody>
          <a:bodyPr lIns="0" tIns="0" rIns="0" bIns="0" rtlCol="0" anchor="t">
            <a:spAutoFit/>
          </a:bodyPr>
          <a:lstStyle/>
          <a:p>
            <a:pPr algn="ctr">
              <a:lnSpc>
                <a:spcPts val="5636"/>
              </a:lnSpc>
            </a:pPr>
            <a:r>
              <a:rPr lang="en-US" sz="5367">
                <a:solidFill>
                  <a:srgbClr val="000000"/>
                </a:solidFill>
                <a:latin typeface="Bobby Jones Soft"/>
                <a:ea typeface="Bobby Jones Soft"/>
                <a:cs typeface="Bobby Jones Soft"/>
                <a:sym typeface="Bobby Jones Soft"/>
              </a:rPr>
              <a:t>LET’S CHAT</a:t>
            </a:r>
          </a:p>
        </p:txBody>
      </p:sp>
      <p:sp>
        <p:nvSpPr>
          <p:cNvPr id="6" name="TextBox 6"/>
          <p:cNvSpPr txBox="1"/>
          <p:nvPr/>
        </p:nvSpPr>
        <p:spPr>
          <a:xfrm>
            <a:off x="2257537" y="3713614"/>
            <a:ext cx="13772926" cy="1802388"/>
          </a:xfrm>
          <a:prstGeom prst="rect">
            <a:avLst/>
          </a:prstGeom>
        </p:spPr>
        <p:txBody>
          <a:bodyPr lIns="0" tIns="0" rIns="0" bIns="0" rtlCol="0" anchor="t">
            <a:spAutoFit/>
          </a:bodyPr>
          <a:lstStyle/>
          <a:p>
            <a:pPr algn="ctr">
              <a:lnSpc>
                <a:spcPts val="7230"/>
              </a:lnSpc>
            </a:pPr>
            <a:r>
              <a:rPr lang="en-US" sz="5164">
                <a:solidFill>
                  <a:srgbClr val="000000"/>
                </a:solidFill>
                <a:latin typeface="Glacial Indifference"/>
                <a:ea typeface="Glacial Indifference"/>
                <a:cs typeface="Glacial Indifference"/>
                <a:sym typeface="Glacial Indifference"/>
              </a:rPr>
              <a:t>If someone experiences sexual harassment at school, why do you think they might not report it?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C9E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232537" y="1076325"/>
            <a:ext cx="12904996" cy="1193166"/>
          </a:xfrm>
          <a:prstGeom prst="rect">
            <a:avLst/>
          </a:prstGeom>
        </p:spPr>
        <p:txBody>
          <a:bodyPr lIns="0" tIns="0" rIns="0" bIns="0" rtlCol="0" anchor="t">
            <a:spAutoFit/>
          </a:bodyPr>
          <a:lstStyle/>
          <a:p>
            <a:pPr algn="ctr">
              <a:lnSpc>
                <a:spcPts val="4561"/>
              </a:lnSpc>
            </a:pPr>
            <a:r>
              <a:rPr lang="en-US" sz="4343">
                <a:solidFill>
                  <a:srgbClr val="000000"/>
                </a:solidFill>
                <a:latin typeface="Bobby Jones Soft"/>
                <a:ea typeface="Bobby Jones Soft"/>
                <a:cs typeface="Bobby Jones Soft"/>
                <a:sym typeface="Bobby Jones Soft"/>
              </a:rPr>
              <a:t>ACCORDING TO RESEARCH BY GIRLGUIDING SCOTLAND, GIRLS MAY NOT REPORT HARASSMENT BECAUSE:</a:t>
            </a:r>
          </a:p>
        </p:txBody>
      </p:sp>
      <p:sp>
        <p:nvSpPr>
          <p:cNvPr id="6" name="TextBox 6"/>
          <p:cNvSpPr txBox="1"/>
          <p:nvPr/>
        </p:nvSpPr>
        <p:spPr>
          <a:xfrm>
            <a:off x="1028700" y="2933172"/>
            <a:ext cx="15176855" cy="6337267"/>
          </a:xfrm>
          <a:prstGeom prst="rect">
            <a:avLst/>
          </a:prstGeom>
        </p:spPr>
        <p:txBody>
          <a:bodyPr lIns="0" tIns="0" rIns="0" bIns="0" rtlCol="0" anchor="t">
            <a:spAutoFit/>
          </a:bodyPr>
          <a:lstStyle/>
          <a:p>
            <a:pPr marL="863884" lvl="1" indent="-431942" algn="l">
              <a:lnSpc>
                <a:spcPts val="5601"/>
              </a:lnSpc>
              <a:buFont typeface="Arial"/>
              <a:buChar char="•"/>
            </a:pPr>
            <a:r>
              <a:rPr lang="en-US" sz="4001">
                <a:solidFill>
                  <a:srgbClr val="000000"/>
                </a:solidFill>
                <a:latin typeface="Glacial Indifference"/>
                <a:ea typeface="Glacial Indifference"/>
                <a:cs typeface="Glacial Indifference"/>
                <a:sym typeface="Glacial Indifference"/>
              </a:rPr>
              <a:t>Teachers often tell girls to ignore sexual harassment</a:t>
            </a:r>
          </a:p>
          <a:p>
            <a:pPr marL="863884" lvl="1" indent="-431942" algn="l">
              <a:lnSpc>
                <a:spcPts val="5601"/>
              </a:lnSpc>
              <a:buFont typeface="Arial"/>
              <a:buChar char="•"/>
            </a:pPr>
            <a:r>
              <a:rPr lang="en-US" sz="4001">
                <a:solidFill>
                  <a:srgbClr val="000000"/>
                </a:solidFill>
                <a:latin typeface="Glacial Indifference"/>
                <a:ea typeface="Glacial Indifference"/>
                <a:cs typeface="Glacial Indifference"/>
                <a:sym typeface="Glacial Indifference"/>
              </a:rPr>
              <a:t>Teachers don’t understand what you might be going through</a:t>
            </a:r>
          </a:p>
          <a:p>
            <a:pPr marL="863884" lvl="1" indent="-431942" algn="l">
              <a:lnSpc>
                <a:spcPts val="5601"/>
              </a:lnSpc>
              <a:buFont typeface="Arial"/>
              <a:buChar char="•"/>
            </a:pPr>
            <a:r>
              <a:rPr lang="en-US" sz="4001">
                <a:solidFill>
                  <a:srgbClr val="000000"/>
                </a:solidFill>
                <a:latin typeface="Glacial Indifference"/>
                <a:ea typeface="Glacial Indifference"/>
                <a:cs typeface="Glacial Indifference"/>
                <a:sym typeface="Glacial Indifference"/>
              </a:rPr>
              <a:t>You might not have a teacher you trust you can tell</a:t>
            </a:r>
          </a:p>
          <a:p>
            <a:pPr marL="863884" lvl="1" indent="-431942" algn="l">
              <a:lnSpc>
                <a:spcPts val="5601"/>
              </a:lnSpc>
              <a:buFont typeface="Arial"/>
              <a:buChar char="•"/>
            </a:pPr>
            <a:r>
              <a:rPr lang="en-US" sz="4001">
                <a:solidFill>
                  <a:srgbClr val="000000"/>
                </a:solidFill>
                <a:latin typeface="Glacial Indifference"/>
                <a:ea typeface="Glacial Indifference"/>
                <a:cs typeface="Glacial Indifference"/>
                <a:sym typeface="Glacial Indifference"/>
              </a:rPr>
              <a:t>Teachers might dismiss sexual harassment as ‘banter’ or ‘boys mucking around’</a:t>
            </a:r>
          </a:p>
          <a:p>
            <a:pPr marL="863884" lvl="1" indent="-431942" algn="l">
              <a:lnSpc>
                <a:spcPts val="5601"/>
              </a:lnSpc>
              <a:buFont typeface="Arial"/>
              <a:buChar char="•"/>
            </a:pPr>
            <a:r>
              <a:rPr lang="en-US" sz="4001">
                <a:solidFill>
                  <a:srgbClr val="000000"/>
                </a:solidFill>
                <a:latin typeface="Glacial Indifference"/>
                <a:ea typeface="Glacial Indifference"/>
                <a:cs typeface="Glacial Indifference"/>
                <a:sym typeface="Glacial Indifference"/>
              </a:rPr>
              <a:t>If you report it, you might worry it won’t be kept confidential</a:t>
            </a:r>
          </a:p>
          <a:p>
            <a:pPr marL="863884" lvl="1" indent="-431942" algn="l">
              <a:lnSpc>
                <a:spcPts val="5601"/>
              </a:lnSpc>
              <a:buFont typeface="Arial"/>
              <a:buChar char="•"/>
            </a:pPr>
            <a:r>
              <a:rPr lang="en-US" sz="4001">
                <a:solidFill>
                  <a:srgbClr val="000000"/>
                </a:solidFill>
                <a:latin typeface="Glacial Indifference"/>
                <a:ea typeface="Glacial Indifference"/>
                <a:cs typeface="Glacial Indifference"/>
                <a:sym typeface="Glacial Indifference"/>
              </a:rPr>
              <a:t>There might not be private spaces to report things like this</a:t>
            </a:r>
          </a:p>
          <a:p>
            <a:pPr marL="863884" lvl="1" indent="-431942" algn="l">
              <a:lnSpc>
                <a:spcPts val="5601"/>
              </a:lnSpc>
              <a:buFont typeface="Arial"/>
              <a:buChar char="•"/>
            </a:pPr>
            <a:r>
              <a:rPr lang="en-US" sz="4001">
                <a:solidFill>
                  <a:srgbClr val="000000"/>
                </a:solidFill>
                <a:latin typeface="Glacial Indifference"/>
                <a:ea typeface="Glacial Indifference"/>
                <a:cs typeface="Glacial Indifference"/>
                <a:sym typeface="Glacial Indifference"/>
              </a:rPr>
              <a:t>If you report sexual harassment, you might worry about being bullied or teased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C9E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647796" y="3043959"/>
            <a:ext cx="14992408" cy="2940545"/>
          </a:xfrm>
          <a:prstGeom prst="rect">
            <a:avLst/>
          </a:prstGeom>
        </p:spPr>
        <p:txBody>
          <a:bodyPr lIns="0" tIns="0" rIns="0" bIns="0" rtlCol="0" anchor="t">
            <a:spAutoFit/>
          </a:bodyPr>
          <a:lstStyle/>
          <a:p>
            <a:pPr algn="ctr">
              <a:lnSpc>
                <a:spcPts val="5735"/>
              </a:lnSpc>
            </a:pPr>
            <a:r>
              <a:rPr lang="en-US" sz="5462">
                <a:solidFill>
                  <a:srgbClr val="000000"/>
                </a:solidFill>
                <a:latin typeface="Glacial Indifference"/>
                <a:ea typeface="Glacial Indifference"/>
                <a:cs typeface="Glacial Indifference"/>
                <a:sym typeface="Glacial Indifference"/>
              </a:rPr>
              <a:t>If these are the reasons girls don’t report sexual harassment, do you think it’s the same for boys? </a:t>
            </a:r>
          </a:p>
          <a:p>
            <a:pPr algn="ctr">
              <a:lnSpc>
                <a:spcPts val="5735"/>
              </a:lnSpc>
            </a:pPr>
            <a:endParaRPr lang="en-US" sz="5462">
              <a:solidFill>
                <a:srgbClr val="000000"/>
              </a:solidFill>
              <a:latin typeface="Glacial Indifference"/>
              <a:ea typeface="Glacial Indifference"/>
              <a:cs typeface="Glacial Indifference"/>
              <a:sym typeface="Glacial Indifference"/>
            </a:endParaRPr>
          </a:p>
          <a:p>
            <a:pPr algn="ctr">
              <a:lnSpc>
                <a:spcPts val="5735"/>
              </a:lnSpc>
            </a:pPr>
            <a:r>
              <a:rPr lang="en-US" sz="5462">
                <a:solidFill>
                  <a:srgbClr val="000000"/>
                </a:solidFill>
                <a:latin typeface="Glacial Indifference"/>
                <a:ea typeface="Glacial Indifference"/>
                <a:cs typeface="Glacial Indifference"/>
                <a:sym typeface="Glacial Indifference"/>
              </a:rPr>
              <a:t>What might their reasons be for not reporting it?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C9E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976450" y="3479151"/>
            <a:ext cx="14335099" cy="1664349"/>
          </a:xfrm>
          <a:prstGeom prst="rect">
            <a:avLst/>
          </a:prstGeom>
        </p:spPr>
        <p:txBody>
          <a:bodyPr lIns="0" tIns="0" rIns="0" bIns="0" rtlCol="0" anchor="t">
            <a:spAutoFit/>
          </a:bodyPr>
          <a:lstStyle/>
          <a:p>
            <a:pPr algn="ctr">
              <a:lnSpc>
                <a:spcPts val="6398"/>
              </a:lnSpc>
            </a:pPr>
            <a:r>
              <a:rPr lang="en-US" sz="6093">
                <a:solidFill>
                  <a:srgbClr val="000000"/>
                </a:solidFill>
                <a:latin typeface="Bobby Jones Soft"/>
                <a:ea typeface="Bobby Jones Soft"/>
                <a:cs typeface="Bobby Jones Soft"/>
                <a:sym typeface="Bobby Jones Soft"/>
              </a:rPr>
              <a:t>WHAT COULD BE DONE IN OUR SCHOOL TO TACKLE SEXUAL HARASSMENT?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C9E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4430847" y="2402331"/>
            <a:ext cx="12828453" cy="6178550"/>
          </a:xfrm>
          <a:prstGeom prst="rect">
            <a:avLst/>
          </a:prstGeom>
        </p:spPr>
        <p:txBody>
          <a:bodyPr lIns="0" tIns="0" rIns="0" bIns="0" rtlCol="0" anchor="t">
            <a:spAutoFit/>
          </a:bodyPr>
          <a:lstStyle/>
          <a:p>
            <a:pPr algn="l">
              <a:lnSpc>
                <a:spcPts val="4900"/>
              </a:lnSpc>
              <a:spcBef>
                <a:spcPct val="0"/>
              </a:spcBef>
            </a:pPr>
            <a:r>
              <a:rPr lang="en-US" sz="3500" dirty="0">
                <a:solidFill>
                  <a:srgbClr val="000000"/>
                </a:solidFill>
                <a:latin typeface="Glacial Indifference"/>
                <a:ea typeface="Glacial Indifference"/>
                <a:cs typeface="Glacial Indifference"/>
                <a:sym typeface="Glacial Indifference"/>
              </a:rPr>
              <a:t>If you experience sexual harassment…</a:t>
            </a:r>
          </a:p>
          <a:p>
            <a:pPr algn="l">
              <a:lnSpc>
                <a:spcPts val="4900"/>
              </a:lnSpc>
              <a:spcBef>
                <a:spcPct val="0"/>
              </a:spcBef>
            </a:pPr>
            <a:endParaRPr lang="en-US" sz="3500" dirty="0">
              <a:solidFill>
                <a:srgbClr val="000000"/>
              </a:solidFill>
              <a:latin typeface="Glacial Indifference"/>
              <a:ea typeface="Glacial Indifference"/>
              <a:cs typeface="Glacial Indifference"/>
              <a:sym typeface="Glacial Indifference"/>
            </a:endParaRPr>
          </a:p>
          <a:p>
            <a:pPr algn="l">
              <a:lnSpc>
                <a:spcPts val="4900"/>
              </a:lnSpc>
              <a:spcBef>
                <a:spcPct val="0"/>
              </a:spcBef>
            </a:pPr>
            <a:r>
              <a:rPr lang="en-US" sz="3500" b="1" dirty="0">
                <a:solidFill>
                  <a:srgbClr val="000000"/>
                </a:solidFill>
                <a:highlight>
                  <a:srgbClr val="FFFF00"/>
                </a:highlight>
                <a:latin typeface="Glacial Indifference Bold"/>
                <a:ea typeface="Glacial Indifference Bold"/>
                <a:cs typeface="Glacial Indifference Bold"/>
                <a:sym typeface="Glacial Indifference Bold"/>
              </a:rPr>
              <a:t>It is not your fault. It is never your fault.</a:t>
            </a:r>
            <a:r>
              <a:rPr lang="en-US" sz="3500" b="1" dirty="0">
                <a:solidFill>
                  <a:srgbClr val="000000"/>
                </a:solidFill>
                <a:latin typeface="Glacial Indifference Bold"/>
                <a:ea typeface="Glacial Indifference Bold"/>
                <a:cs typeface="Glacial Indifference Bold"/>
                <a:sym typeface="Glacial Indifference Bold"/>
              </a:rPr>
              <a:t>​</a:t>
            </a:r>
          </a:p>
          <a:p>
            <a:pPr algn="l">
              <a:lnSpc>
                <a:spcPts val="4900"/>
              </a:lnSpc>
              <a:spcBef>
                <a:spcPct val="0"/>
              </a:spcBef>
            </a:pPr>
            <a:endParaRPr lang="en-US" sz="3500" b="1" dirty="0">
              <a:solidFill>
                <a:srgbClr val="000000"/>
              </a:solidFill>
              <a:latin typeface="Glacial Indifference Bold"/>
              <a:ea typeface="Glacial Indifference Bold"/>
              <a:cs typeface="Glacial Indifference Bold"/>
              <a:sym typeface="Glacial Indifference Bold"/>
            </a:endParaRPr>
          </a:p>
          <a:p>
            <a:pPr algn="l">
              <a:lnSpc>
                <a:spcPts val="4900"/>
              </a:lnSpc>
              <a:spcBef>
                <a:spcPct val="0"/>
              </a:spcBef>
            </a:pPr>
            <a:endParaRPr lang="en-US" sz="3500" b="1" dirty="0">
              <a:solidFill>
                <a:srgbClr val="000000"/>
              </a:solidFill>
              <a:latin typeface="Glacial Indifference Bold"/>
              <a:ea typeface="Glacial Indifference Bold"/>
              <a:cs typeface="Glacial Indifference Bold"/>
              <a:sym typeface="Glacial Indifference Bold"/>
            </a:endParaRPr>
          </a:p>
          <a:p>
            <a:pPr algn="l">
              <a:lnSpc>
                <a:spcPts val="4900"/>
              </a:lnSpc>
              <a:spcBef>
                <a:spcPct val="0"/>
              </a:spcBef>
            </a:pPr>
            <a:r>
              <a:rPr lang="en-US" sz="3500" dirty="0">
                <a:solidFill>
                  <a:srgbClr val="000000"/>
                </a:solidFill>
                <a:latin typeface="Glacial Indifference"/>
                <a:ea typeface="Glacial Indifference"/>
                <a:cs typeface="Glacial Indifference"/>
                <a:sym typeface="Glacial Indifference"/>
              </a:rPr>
              <a:t>Speak to someone you trust at home or in school.​</a:t>
            </a:r>
          </a:p>
          <a:p>
            <a:pPr algn="l">
              <a:lnSpc>
                <a:spcPts val="4900"/>
              </a:lnSpc>
              <a:spcBef>
                <a:spcPct val="0"/>
              </a:spcBef>
            </a:pPr>
            <a:endParaRPr lang="en-US" sz="3500" dirty="0">
              <a:solidFill>
                <a:srgbClr val="000000"/>
              </a:solidFill>
              <a:latin typeface="Glacial Indifference"/>
              <a:ea typeface="Glacial Indifference"/>
              <a:cs typeface="Glacial Indifference"/>
              <a:sym typeface="Glacial Indifference"/>
            </a:endParaRPr>
          </a:p>
          <a:p>
            <a:pPr algn="l">
              <a:lnSpc>
                <a:spcPts val="4900"/>
              </a:lnSpc>
              <a:spcBef>
                <a:spcPct val="0"/>
              </a:spcBef>
            </a:pPr>
            <a:r>
              <a:rPr lang="en-US" sz="3500" dirty="0">
                <a:solidFill>
                  <a:srgbClr val="000000"/>
                </a:solidFill>
                <a:latin typeface="Glacial Indifference"/>
                <a:ea typeface="Glacial Indifference"/>
                <a:cs typeface="Glacial Indifference"/>
                <a:sym typeface="Glacial Indifference"/>
              </a:rPr>
              <a:t>Use ChildLine 1-2-1 counsellor chat for confidential support.</a:t>
            </a:r>
          </a:p>
          <a:p>
            <a:pPr algn="l">
              <a:lnSpc>
                <a:spcPts val="4900"/>
              </a:lnSpc>
              <a:spcBef>
                <a:spcPct val="0"/>
              </a:spcBef>
            </a:pPr>
            <a:endParaRPr lang="en-US" sz="3500" dirty="0">
              <a:solidFill>
                <a:srgbClr val="000000"/>
              </a:solidFill>
              <a:latin typeface="Glacial Indifference"/>
              <a:ea typeface="Glacial Indifference"/>
              <a:cs typeface="Glacial Indifference"/>
              <a:sym typeface="Glacial Indifference"/>
            </a:endParaRPr>
          </a:p>
          <a:p>
            <a:pPr algn="l">
              <a:lnSpc>
                <a:spcPts val="4900"/>
              </a:lnSpc>
              <a:spcBef>
                <a:spcPct val="0"/>
              </a:spcBef>
            </a:pPr>
            <a:r>
              <a:rPr lang="en-US" sz="3500" dirty="0">
                <a:solidFill>
                  <a:srgbClr val="000000"/>
                </a:solidFill>
                <a:latin typeface="Glacial Indifference"/>
                <a:ea typeface="Glacial Indifference"/>
                <a:cs typeface="Glacial Indifference"/>
                <a:sym typeface="Glacial Indifference"/>
              </a:rPr>
              <a:t>https://childline.org.uk/get-support/1-2-1-counsellor-chat/</a:t>
            </a:r>
          </a:p>
        </p:txBody>
      </p:sp>
      <p:sp>
        <p:nvSpPr>
          <p:cNvPr id="6" name="Freeform 6"/>
          <p:cNvSpPr/>
          <p:nvPr/>
        </p:nvSpPr>
        <p:spPr>
          <a:xfrm>
            <a:off x="635674" y="1028700"/>
            <a:ext cx="3430714" cy="4114800"/>
          </a:xfrm>
          <a:custGeom>
            <a:avLst/>
            <a:gdLst/>
            <a:ahLst/>
            <a:cxnLst/>
            <a:rect l="l" t="t" r="r" b="b"/>
            <a:pathLst>
              <a:path w="3430714" h="4114800">
                <a:moveTo>
                  <a:pt x="0" y="0"/>
                </a:moveTo>
                <a:lnTo>
                  <a:pt x="3430714" y="0"/>
                </a:lnTo>
                <a:lnTo>
                  <a:pt x="343071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C9E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a:off x="1199971" y="3163644"/>
            <a:ext cx="4374135" cy="4830872"/>
          </a:xfrm>
          <a:custGeom>
            <a:avLst/>
            <a:gdLst/>
            <a:ahLst/>
            <a:cxnLst/>
            <a:rect l="l" t="t" r="r" b="b"/>
            <a:pathLst>
              <a:path w="4374135" h="4830872">
                <a:moveTo>
                  <a:pt x="0" y="0"/>
                </a:moveTo>
                <a:lnTo>
                  <a:pt x="4374135" y="0"/>
                </a:lnTo>
                <a:lnTo>
                  <a:pt x="4374135" y="4830872"/>
                </a:lnTo>
                <a:lnTo>
                  <a:pt x="0" y="483087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TextBox 6"/>
          <p:cNvSpPr txBox="1"/>
          <p:nvPr/>
        </p:nvSpPr>
        <p:spPr>
          <a:xfrm>
            <a:off x="6403153" y="3003662"/>
            <a:ext cx="10584306" cy="1690436"/>
          </a:xfrm>
          <a:prstGeom prst="rect">
            <a:avLst/>
          </a:prstGeom>
        </p:spPr>
        <p:txBody>
          <a:bodyPr lIns="0" tIns="0" rIns="0" bIns="0" rtlCol="0" anchor="t">
            <a:spAutoFit/>
          </a:bodyPr>
          <a:lstStyle/>
          <a:p>
            <a:pPr algn="just">
              <a:lnSpc>
                <a:spcPts val="6548"/>
              </a:lnSpc>
            </a:pPr>
            <a:r>
              <a:rPr lang="en-US" sz="6236">
                <a:solidFill>
                  <a:srgbClr val="000000"/>
                </a:solidFill>
                <a:latin typeface="Glacial Indifference"/>
                <a:ea typeface="Glacial Indifference"/>
                <a:cs typeface="Glacial Indifference"/>
                <a:sym typeface="Glacial Indifference"/>
              </a:rPr>
              <a:t>Let’s </a:t>
            </a:r>
            <a:r>
              <a:rPr lang="en-US" sz="6236" b="1">
                <a:solidFill>
                  <a:srgbClr val="FF3131"/>
                </a:solidFill>
                <a:latin typeface="Glacial Indifference Bold"/>
                <a:ea typeface="Glacial Indifference Bold"/>
                <a:cs typeface="Glacial Indifference Bold"/>
                <a:sym typeface="Glacial Indifference Bold"/>
              </a:rPr>
              <a:t>ASK</a:t>
            </a:r>
            <a:r>
              <a:rPr lang="en-US" sz="6236">
                <a:solidFill>
                  <a:srgbClr val="000000"/>
                </a:solidFill>
                <a:latin typeface="Glacial Indifference"/>
                <a:ea typeface="Glacial Indifference"/>
                <a:cs typeface="Glacial Indifference"/>
                <a:sym typeface="Glacial Indifference"/>
              </a:rPr>
              <a:t> ourselves - what are we taking from today’s lesson?</a:t>
            </a:r>
          </a:p>
        </p:txBody>
      </p:sp>
      <p:sp>
        <p:nvSpPr>
          <p:cNvPr id="7" name="TextBox 7"/>
          <p:cNvSpPr txBox="1"/>
          <p:nvPr/>
        </p:nvSpPr>
        <p:spPr>
          <a:xfrm>
            <a:off x="635674" y="1114425"/>
            <a:ext cx="6099297" cy="1052104"/>
          </a:xfrm>
          <a:prstGeom prst="rect">
            <a:avLst/>
          </a:prstGeom>
        </p:spPr>
        <p:txBody>
          <a:bodyPr lIns="0" tIns="0" rIns="0" bIns="0" rtlCol="0" anchor="t">
            <a:spAutoFit/>
          </a:bodyPr>
          <a:lstStyle/>
          <a:p>
            <a:pPr algn="ctr">
              <a:lnSpc>
                <a:spcPts val="7842"/>
              </a:lnSpc>
            </a:pPr>
            <a:r>
              <a:rPr lang="en-US" sz="7468">
                <a:solidFill>
                  <a:srgbClr val="000000"/>
                </a:solidFill>
                <a:latin typeface="Bobby Jones Soft"/>
                <a:ea typeface="Bobby Jones Soft"/>
                <a:cs typeface="Bobby Jones Soft"/>
                <a:sym typeface="Bobby Jones Soft"/>
              </a:rPr>
              <a:t>REFLECTION</a:t>
            </a:r>
          </a:p>
        </p:txBody>
      </p:sp>
      <p:sp>
        <p:nvSpPr>
          <p:cNvPr id="8" name="TextBox 8"/>
          <p:cNvSpPr txBox="1"/>
          <p:nvPr/>
        </p:nvSpPr>
        <p:spPr>
          <a:xfrm>
            <a:off x="8982110" y="5844974"/>
            <a:ext cx="4270301" cy="2149542"/>
          </a:xfrm>
          <a:prstGeom prst="rect">
            <a:avLst/>
          </a:prstGeom>
        </p:spPr>
        <p:txBody>
          <a:bodyPr lIns="0" tIns="0" rIns="0" bIns="0" rtlCol="0" anchor="t">
            <a:spAutoFit/>
          </a:bodyPr>
          <a:lstStyle/>
          <a:p>
            <a:pPr algn="just">
              <a:lnSpc>
                <a:spcPts val="5603"/>
              </a:lnSpc>
            </a:pPr>
            <a:r>
              <a:rPr lang="en-US" sz="5336" b="1">
                <a:solidFill>
                  <a:srgbClr val="FF3131"/>
                </a:solidFill>
                <a:latin typeface="Glacial Indifference Bold"/>
                <a:ea typeface="Glacial Indifference Bold"/>
                <a:cs typeface="Glacial Indifference Bold"/>
                <a:sym typeface="Glacial Indifference Bold"/>
              </a:rPr>
              <a:t>A</a:t>
            </a:r>
            <a:r>
              <a:rPr lang="en-US" sz="5336">
                <a:solidFill>
                  <a:srgbClr val="000000"/>
                </a:solidFill>
                <a:latin typeface="Glacial Indifference"/>
                <a:ea typeface="Glacial Indifference"/>
                <a:cs typeface="Glacial Indifference"/>
                <a:sym typeface="Glacial Indifference"/>
              </a:rPr>
              <a:t>ttributes?</a:t>
            </a:r>
          </a:p>
          <a:p>
            <a:pPr algn="just">
              <a:lnSpc>
                <a:spcPts val="5603"/>
              </a:lnSpc>
            </a:pPr>
            <a:r>
              <a:rPr lang="en-US" sz="5336" b="1">
                <a:solidFill>
                  <a:srgbClr val="FF3131"/>
                </a:solidFill>
                <a:latin typeface="Glacial Indifference Bold"/>
                <a:ea typeface="Glacial Indifference Bold"/>
                <a:cs typeface="Glacial Indifference Bold"/>
                <a:sym typeface="Glacial Indifference Bold"/>
              </a:rPr>
              <a:t>S</a:t>
            </a:r>
            <a:r>
              <a:rPr lang="en-US" sz="5336">
                <a:solidFill>
                  <a:srgbClr val="000000"/>
                </a:solidFill>
                <a:latin typeface="Glacial Indifference"/>
                <a:ea typeface="Glacial Indifference"/>
                <a:cs typeface="Glacial Indifference"/>
                <a:sym typeface="Glacial Indifference"/>
              </a:rPr>
              <a:t>kills?</a:t>
            </a:r>
          </a:p>
          <a:p>
            <a:pPr algn="just">
              <a:lnSpc>
                <a:spcPts val="5603"/>
              </a:lnSpc>
            </a:pPr>
            <a:r>
              <a:rPr lang="en-US" sz="5336" b="1">
                <a:solidFill>
                  <a:srgbClr val="FF3131"/>
                </a:solidFill>
                <a:latin typeface="Glacial Indifference Bold"/>
                <a:ea typeface="Glacial Indifference Bold"/>
                <a:cs typeface="Glacial Indifference Bold"/>
                <a:sym typeface="Glacial Indifference Bold"/>
              </a:rPr>
              <a:t>K</a:t>
            </a:r>
            <a:r>
              <a:rPr lang="en-US" sz="5336">
                <a:solidFill>
                  <a:srgbClr val="000000"/>
                </a:solidFill>
                <a:latin typeface="Glacial Indifference"/>
                <a:ea typeface="Glacial Indifference"/>
                <a:cs typeface="Glacial Indifference"/>
                <a:sym typeface="Glacial Indifference"/>
              </a:rPr>
              <a:t>nowledge?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9E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rot="-337688" flipH="1">
            <a:off x="1083401" y="905975"/>
            <a:ext cx="1594054" cy="1369558"/>
          </a:xfrm>
          <a:custGeom>
            <a:avLst/>
            <a:gdLst/>
            <a:ahLst/>
            <a:cxnLst/>
            <a:rect l="l" t="t" r="r" b="b"/>
            <a:pathLst>
              <a:path w="1594054" h="1369558">
                <a:moveTo>
                  <a:pt x="1594054" y="0"/>
                </a:moveTo>
                <a:lnTo>
                  <a:pt x="0" y="0"/>
                </a:lnTo>
                <a:lnTo>
                  <a:pt x="0" y="1369558"/>
                </a:lnTo>
                <a:lnTo>
                  <a:pt x="1594054" y="1369558"/>
                </a:lnTo>
                <a:lnTo>
                  <a:pt x="15940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TextBox 6"/>
          <p:cNvSpPr txBox="1"/>
          <p:nvPr/>
        </p:nvSpPr>
        <p:spPr>
          <a:xfrm>
            <a:off x="2740770" y="1291429"/>
            <a:ext cx="2576774" cy="665325"/>
          </a:xfrm>
          <a:prstGeom prst="rect">
            <a:avLst/>
          </a:prstGeom>
        </p:spPr>
        <p:txBody>
          <a:bodyPr lIns="0" tIns="0" rIns="0" bIns="0" rtlCol="0" anchor="t">
            <a:spAutoFit/>
          </a:bodyPr>
          <a:lstStyle/>
          <a:p>
            <a:pPr algn="ctr">
              <a:lnSpc>
                <a:spcPts val="5045"/>
              </a:lnSpc>
            </a:pPr>
            <a:r>
              <a:rPr lang="en-US" sz="4804">
                <a:solidFill>
                  <a:srgbClr val="000000"/>
                </a:solidFill>
                <a:latin typeface="Bobby Jones Soft"/>
                <a:ea typeface="Bobby Jones Soft"/>
                <a:cs typeface="Bobby Jones Soft"/>
                <a:sym typeface="Bobby Jones Soft"/>
              </a:rPr>
              <a:t>DO IT NOW</a:t>
            </a:r>
          </a:p>
        </p:txBody>
      </p:sp>
      <p:sp>
        <p:nvSpPr>
          <p:cNvPr id="7" name="TextBox 7"/>
          <p:cNvSpPr txBox="1"/>
          <p:nvPr/>
        </p:nvSpPr>
        <p:spPr>
          <a:xfrm>
            <a:off x="1473905" y="3066213"/>
            <a:ext cx="15340189" cy="5386085"/>
          </a:xfrm>
          <a:prstGeom prst="rect">
            <a:avLst/>
          </a:prstGeom>
        </p:spPr>
        <p:txBody>
          <a:bodyPr lIns="0" tIns="0" rIns="0" bIns="0" rtlCol="0" anchor="t">
            <a:spAutoFit/>
          </a:bodyPr>
          <a:lstStyle/>
          <a:p>
            <a:pPr algn="just">
              <a:lnSpc>
                <a:spcPts val="5666"/>
              </a:lnSpc>
            </a:pPr>
            <a:r>
              <a:rPr lang="en-US" sz="3313">
                <a:solidFill>
                  <a:srgbClr val="000000"/>
                </a:solidFill>
                <a:latin typeface="Glacial Indifference"/>
                <a:ea typeface="Glacial Indifference"/>
                <a:cs typeface="Glacial Indifference"/>
                <a:sym typeface="Glacial Indifference"/>
              </a:rPr>
              <a:t>Today we’re going to be talking about sexual harassment. Before we get started, take a few minutes to think and respond to the following questions:</a:t>
            </a:r>
          </a:p>
          <a:p>
            <a:pPr algn="just">
              <a:lnSpc>
                <a:spcPts val="5666"/>
              </a:lnSpc>
            </a:pPr>
            <a:endParaRPr lang="en-US" sz="3313">
              <a:solidFill>
                <a:srgbClr val="000000"/>
              </a:solidFill>
              <a:latin typeface="Glacial Indifference"/>
              <a:ea typeface="Glacial Indifference"/>
              <a:cs typeface="Glacial Indifference"/>
              <a:sym typeface="Glacial Indifference"/>
            </a:endParaRPr>
          </a:p>
          <a:p>
            <a:pPr algn="just">
              <a:lnSpc>
                <a:spcPts val="5666"/>
              </a:lnSpc>
            </a:pPr>
            <a:endParaRPr lang="en-US" sz="3313">
              <a:solidFill>
                <a:srgbClr val="000000"/>
              </a:solidFill>
              <a:latin typeface="Glacial Indifference"/>
              <a:ea typeface="Glacial Indifference"/>
              <a:cs typeface="Glacial Indifference"/>
              <a:sym typeface="Glacial Indifference"/>
            </a:endParaRPr>
          </a:p>
          <a:p>
            <a:pPr algn="just">
              <a:lnSpc>
                <a:spcPts val="7376"/>
              </a:lnSpc>
            </a:pPr>
            <a:r>
              <a:rPr lang="en-US" sz="4313" b="1">
                <a:solidFill>
                  <a:srgbClr val="000000"/>
                </a:solidFill>
                <a:latin typeface="Glacial Indifference Bold"/>
                <a:ea typeface="Glacial Indifference Bold"/>
                <a:cs typeface="Glacial Indifference Bold"/>
                <a:sym typeface="Glacial Indifference Bold"/>
              </a:rPr>
              <a:t>What does ‘sexual harassment’ mean to you?</a:t>
            </a:r>
          </a:p>
          <a:p>
            <a:pPr algn="just">
              <a:lnSpc>
                <a:spcPts val="7376"/>
              </a:lnSpc>
            </a:pPr>
            <a:r>
              <a:rPr lang="en-US" sz="4313" b="1">
                <a:solidFill>
                  <a:srgbClr val="000000"/>
                </a:solidFill>
                <a:latin typeface="Glacial Indifference Bold"/>
                <a:ea typeface="Glacial Indifference Bold"/>
                <a:cs typeface="Glacial Indifference Bold"/>
                <a:sym typeface="Glacial Indifference Bold"/>
              </a:rPr>
              <a:t>How do you think sexual harassment makes a person feel?</a:t>
            </a:r>
          </a:p>
          <a:p>
            <a:pPr algn="just">
              <a:lnSpc>
                <a:spcPts val="5666"/>
              </a:lnSpc>
            </a:pPr>
            <a:endParaRPr lang="en-US" sz="4313" b="1">
              <a:solidFill>
                <a:srgbClr val="000000"/>
              </a:solidFill>
              <a:latin typeface="Glacial Indifference Bold"/>
              <a:ea typeface="Glacial Indifference Bold"/>
              <a:cs typeface="Glacial Indifference Bold"/>
              <a:sym typeface="Glacial Indifference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9E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a:off x="798573" y="7622352"/>
            <a:ext cx="1478992" cy="1998212"/>
          </a:xfrm>
          <a:custGeom>
            <a:avLst/>
            <a:gdLst/>
            <a:ahLst/>
            <a:cxnLst/>
            <a:rect l="l" t="t" r="r" b="b"/>
            <a:pathLst>
              <a:path w="1478992" h="1998212">
                <a:moveTo>
                  <a:pt x="0" y="0"/>
                </a:moveTo>
                <a:lnTo>
                  <a:pt x="1478992" y="0"/>
                </a:lnTo>
                <a:lnTo>
                  <a:pt x="1478992" y="1998212"/>
                </a:lnTo>
                <a:lnTo>
                  <a:pt x="0" y="1998212"/>
                </a:lnTo>
                <a:lnTo>
                  <a:pt x="0" y="0"/>
                </a:lnTo>
                <a:close/>
              </a:path>
            </a:pathLst>
          </a:custGeom>
          <a:blipFill>
            <a:blip r:embed="rId3"/>
            <a:stretch>
              <a:fillRect/>
            </a:stretch>
          </a:blipFill>
        </p:spPr>
        <p:txBody>
          <a:bodyPr/>
          <a:lstStyle/>
          <a:p>
            <a:endParaRPr lang="en-GB"/>
          </a:p>
        </p:txBody>
      </p:sp>
      <p:sp>
        <p:nvSpPr>
          <p:cNvPr id="6" name="TextBox 6"/>
          <p:cNvSpPr txBox="1"/>
          <p:nvPr/>
        </p:nvSpPr>
        <p:spPr>
          <a:xfrm>
            <a:off x="2228639" y="2319151"/>
            <a:ext cx="13830722" cy="1430714"/>
          </a:xfrm>
          <a:prstGeom prst="rect">
            <a:avLst/>
          </a:prstGeom>
        </p:spPr>
        <p:txBody>
          <a:bodyPr lIns="0" tIns="0" rIns="0" bIns="0" rtlCol="0" anchor="t">
            <a:spAutoFit/>
          </a:bodyPr>
          <a:lstStyle/>
          <a:p>
            <a:pPr algn="ctr">
              <a:lnSpc>
                <a:spcPts val="10648"/>
              </a:lnSpc>
            </a:pPr>
            <a:r>
              <a:rPr lang="en-US" sz="10141">
                <a:solidFill>
                  <a:srgbClr val="000000"/>
                </a:solidFill>
                <a:latin typeface="Bobby Jones Soft"/>
                <a:ea typeface="Bobby Jones Soft"/>
                <a:cs typeface="Bobby Jones Soft"/>
                <a:sym typeface="Bobby Jones Soft"/>
              </a:rPr>
              <a:t>SEXUAL HARASSMENT</a:t>
            </a:r>
          </a:p>
        </p:txBody>
      </p:sp>
      <p:sp>
        <p:nvSpPr>
          <p:cNvPr id="7" name="TextBox 7"/>
          <p:cNvSpPr txBox="1"/>
          <p:nvPr/>
        </p:nvSpPr>
        <p:spPr>
          <a:xfrm>
            <a:off x="4405441" y="4829175"/>
            <a:ext cx="9477119" cy="695325"/>
          </a:xfrm>
          <a:prstGeom prst="rect">
            <a:avLst/>
          </a:prstGeom>
        </p:spPr>
        <p:txBody>
          <a:bodyPr lIns="0" tIns="0" rIns="0" bIns="0" rtlCol="0" anchor="t">
            <a:spAutoFit/>
          </a:bodyPr>
          <a:lstStyle/>
          <a:p>
            <a:pPr algn="ctr">
              <a:lnSpc>
                <a:spcPts val="5250"/>
              </a:lnSpc>
            </a:pPr>
            <a:r>
              <a:rPr lang="en-US" sz="5000">
                <a:solidFill>
                  <a:srgbClr val="000000"/>
                </a:solidFill>
                <a:latin typeface="Glacial Indifference"/>
                <a:ea typeface="Glacial Indifference"/>
                <a:cs typeface="Glacial Indifference"/>
                <a:sym typeface="Glacial Indifference"/>
              </a:rPr>
              <a:t>YEAR 9</a:t>
            </a:r>
          </a:p>
        </p:txBody>
      </p:sp>
      <p:sp>
        <p:nvSpPr>
          <p:cNvPr id="8" name="TextBox 8"/>
          <p:cNvSpPr txBox="1"/>
          <p:nvPr/>
        </p:nvSpPr>
        <p:spPr>
          <a:xfrm>
            <a:off x="11269662" y="8640508"/>
            <a:ext cx="5989638" cy="801367"/>
          </a:xfrm>
          <a:prstGeom prst="rect">
            <a:avLst/>
          </a:prstGeom>
        </p:spPr>
        <p:txBody>
          <a:bodyPr lIns="0" tIns="0" rIns="0" bIns="0" rtlCol="0" anchor="t">
            <a:spAutoFit/>
          </a:bodyPr>
          <a:lstStyle/>
          <a:p>
            <a:pPr algn="just">
              <a:lnSpc>
                <a:spcPts val="2058"/>
              </a:lnSpc>
            </a:pPr>
            <a:r>
              <a:rPr lang="en-US" sz="1960">
                <a:solidFill>
                  <a:srgbClr val="000000"/>
                </a:solidFill>
                <a:latin typeface="Glacial Indifference"/>
                <a:ea typeface="Glacial Indifference"/>
                <a:cs typeface="Glacial Indifference"/>
                <a:sym typeface="Glacial Indifference"/>
              </a:rPr>
              <a:t>This presentation has been adapted for the Isle of Man from Scotland’s national resource for relationships, sexual health, and parenthood (RSHP) education.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9E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028700" y="1578880"/>
            <a:ext cx="7486733" cy="914100"/>
          </a:xfrm>
          <a:prstGeom prst="rect">
            <a:avLst/>
          </a:prstGeom>
        </p:spPr>
        <p:txBody>
          <a:bodyPr lIns="0" tIns="0" rIns="0" bIns="0" rtlCol="0" anchor="t">
            <a:spAutoFit/>
          </a:bodyPr>
          <a:lstStyle/>
          <a:p>
            <a:pPr algn="ctr">
              <a:lnSpc>
                <a:spcPts val="6825"/>
              </a:lnSpc>
            </a:pPr>
            <a:r>
              <a:rPr lang="en-US" sz="6500">
                <a:solidFill>
                  <a:srgbClr val="000000"/>
                </a:solidFill>
                <a:latin typeface="Bobby Jones Soft"/>
                <a:ea typeface="Bobby Jones Soft"/>
                <a:cs typeface="Bobby Jones Soft"/>
                <a:sym typeface="Bobby Jones Soft"/>
              </a:rPr>
              <a:t>LEARNING OBJECTIVES </a:t>
            </a:r>
          </a:p>
        </p:txBody>
      </p:sp>
      <p:sp>
        <p:nvSpPr>
          <p:cNvPr id="6" name="TextBox 6"/>
          <p:cNvSpPr txBox="1"/>
          <p:nvPr/>
        </p:nvSpPr>
        <p:spPr>
          <a:xfrm>
            <a:off x="635674" y="3643357"/>
            <a:ext cx="17845520" cy="3200028"/>
          </a:xfrm>
          <a:prstGeom prst="rect">
            <a:avLst/>
          </a:prstGeom>
        </p:spPr>
        <p:txBody>
          <a:bodyPr lIns="0" tIns="0" rIns="0" bIns="0" rtlCol="0" anchor="t">
            <a:spAutoFit/>
          </a:bodyPr>
          <a:lstStyle/>
          <a:p>
            <a:pPr marL="879203" lvl="1" indent="-439601" algn="just">
              <a:lnSpc>
                <a:spcPts val="8714"/>
              </a:lnSpc>
              <a:buFont typeface="Arial"/>
              <a:buChar char="•"/>
            </a:pPr>
            <a:r>
              <a:rPr lang="en-US" sz="4072" spc="-89">
                <a:solidFill>
                  <a:srgbClr val="000000"/>
                </a:solidFill>
                <a:latin typeface="Glacial Indifference"/>
                <a:ea typeface="Glacial Indifference"/>
                <a:cs typeface="Glacial Indifference"/>
                <a:sym typeface="Glacial Indifference"/>
              </a:rPr>
              <a:t>Explain what sexual harassment is, and the impact it has on others</a:t>
            </a:r>
          </a:p>
          <a:p>
            <a:pPr marL="879203" lvl="1" indent="-439601" algn="just">
              <a:lnSpc>
                <a:spcPts val="8714"/>
              </a:lnSpc>
              <a:buFont typeface="Arial"/>
              <a:buChar char="•"/>
            </a:pPr>
            <a:r>
              <a:rPr lang="en-US" sz="4072" spc="-89">
                <a:solidFill>
                  <a:srgbClr val="000000"/>
                </a:solidFill>
                <a:latin typeface="Glacial Indifference"/>
                <a:ea typeface="Glacial Indifference"/>
                <a:cs typeface="Glacial Indifference"/>
                <a:sym typeface="Glacial Indifference"/>
              </a:rPr>
              <a:t>Understand why people sometimes struggle to report sexual harassment</a:t>
            </a:r>
          </a:p>
          <a:p>
            <a:pPr marL="879203" lvl="1" indent="-439601" algn="just">
              <a:lnSpc>
                <a:spcPts val="8714"/>
              </a:lnSpc>
              <a:buFont typeface="Arial"/>
              <a:buChar char="•"/>
            </a:pPr>
            <a:r>
              <a:rPr lang="en-US" sz="4072" spc="-89">
                <a:solidFill>
                  <a:srgbClr val="000000"/>
                </a:solidFill>
                <a:latin typeface="Glacial Indifference"/>
                <a:ea typeface="Glacial Indifference"/>
                <a:cs typeface="Glacial Indifference"/>
                <a:sym typeface="Glacial Indifference"/>
              </a:rPr>
              <a:t>Discuss ways we can tackle sexual harassment in our school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9E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028700" y="1114425"/>
            <a:ext cx="7641221" cy="990281"/>
          </a:xfrm>
          <a:prstGeom prst="rect">
            <a:avLst/>
          </a:prstGeom>
        </p:spPr>
        <p:txBody>
          <a:bodyPr lIns="0" tIns="0" rIns="0" bIns="0" rtlCol="0" anchor="t">
            <a:spAutoFit/>
          </a:bodyPr>
          <a:lstStyle/>
          <a:p>
            <a:pPr algn="ctr">
              <a:lnSpc>
                <a:spcPts val="7416"/>
              </a:lnSpc>
            </a:pPr>
            <a:r>
              <a:rPr lang="en-US" sz="7062">
                <a:solidFill>
                  <a:srgbClr val="000000"/>
                </a:solidFill>
                <a:latin typeface="Bobby Jones Soft"/>
                <a:ea typeface="Bobby Jones Soft"/>
                <a:cs typeface="Bobby Jones Soft"/>
                <a:sym typeface="Bobby Jones Soft"/>
              </a:rPr>
              <a:t>CLASS AGREEMENTS</a:t>
            </a:r>
          </a:p>
        </p:txBody>
      </p:sp>
      <p:sp>
        <p:nvSpPr>
          <p:cNvPr id="6" name="Freeform 6"/>
          <p:cNvSpPr/>
          <p:nvPr/>
        </p:nvSpPr>
        <p:spPr>
          <a:xfrm rot="5400000" flipH="1" flipV="1">
            <a:off x="4543789" y="1970205"/>
            <a:ext cx="6115859" cy="7714960"/>
          </a:xfrm>
          <a:custGeom>
            <a:avLst/>
            <a:gdLst/>
            <a:ahLst/>
            <a:cxnLst/>
            <a:rect l="l" t="t" r="r" b="b"/>
            <a:pathLst>
              <a:path w="6115859" h="7714960">
                <a:moveTo>
                  <a:pt x="6115859" y="7714960"/>
                </a:moveTo>
                <a:lnTo>
                  <a:pt x="0" y="7714960"/>
                </a:lnTo>
                <a:lnTo>
                  <a:pt x="0" y="0"/>
                </a:lnTo>
                <a:lnTo>
                  <a:pt x="6115859" y="0"/>
                </a:lnTo>
                <a:lnTo>
                  <a:pt x="6115859" y="771496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TextBox 7"/>
          <p:cNvSpPr txBox="1"/>
          <p:nvPr/>
        </p:nvSpPr>
        <p:spPr>
          <a:xfrm>
            <a:off x="4249892" y="3222479"/>
            <a:ext cx="7576310" cy="5115163"/>
          </a:xfrm>
          <a:prstGeom prst="rect">
            <a:avLst/>
          </a:prstGeom>
        </p:spPr>
        <p:txBody>
          <a:bodyPr lIns="0" tIns="0" rIns="0" bIns="0" rtlCol="0" anchor="t">
            <a:spAutoFit/>
          </a:bodyPr>
          <a:lstStyle/>
          <a:p>
            <a:pPr marL="1050493" lvl="1" indent="-525247" algn="l">
              <a:lnSpc>
                <a:spcPts val="6811"/>
              </a:lnSpc>
              <a:buFont typeface="Arial"/>
              <a:buChar char="•"/>
            </a:pPr>
            <a:r>
              <a:rPr lang="en-US" sz="4865">
                <a:solidFill>
                  <a:srgbClr val="000000"/>
                </a:solidFill>
                <a:latin typeface="Glacial Indifference"/>
                <a:ea typeface="Glacial Indifference"/>
                <a:cs typeface="Glacial Indifference"/>
                <a:sym typeface="Glacial Indifference"/>
              </a:rPr>
              <a:t>Kindness and respect</a:t>
            </a:r>
          </a:p>
          <a:p>
            <a:pPr marL="1050493" lvl="1" indent="-525247" algn="l">
              <a:lnSpc>
                <a:spcPts val="6811"/>
              </a:lnSpc>
              <a:buFont typeface="Arial"/>
              <a:buChar char="•"/>
            </a:pPr>
            <a:r>
              <a:rPr lang="en-US" sz="4865">
                <a:solidFill>
                  <a:srgbClr val="000000"/>
                </a:solidFill>
                <a:latin typeface="Glacial Indifference"/>
                <a:ea typeface="Glacial Indifference"/>
                <a:cs typeface="Glacial Indifference"/>
                <a:sym typeface="Glacial Indifference"/>
              </a:rPr>
              <a:t>Right to pass</a:t>
            </a:r>
          </a:p>
          <a:p>
            <a:pPr marL="1050493" lvl="1" indent="-525247" algn="l">
              <a:lnSpc>
                <a:spcPts val="6811"/>
              </a:lnSpc>
              <a:buFont typeface="Arial"/>
              <a:buChar char="•"/>
            </a:pPr>
            <a:r>
              <a:rPr lang="en-US" sz="4865">
                <a:solidFill>
                  <a:srgbClr val="000000"/>
                </a:solidFill>
                <a:latin typeface="Glacial Indifference"/>
                <a:ea typeface="Glacial Indifference"/>
                <a:cs typeface="Glacial Indifference"/>
                <a:sym typeface="Glacial Indifference"/>
              </a:rPr>
              <a:t>Nonjudgmental</a:t>
            </a:r>
          </a:p>
          <a:p>
            <a:pPr marL="1050493" lvl="1" indent="-525247" algn="l">
              <a:lnSpc>
                <a:spcPts val="6811"/>
              </a:lnSpc>
              <a:buFont typeface="Arial"/>
              <a:buChar char="•"/>
            </a:pPr>
            <a:r>
              <a:rPr lang="en-US" sz="4865">
                <a:solidFill>
                  <a:srgbClr val="000000"/>
                </a:solidFill>
                <a:latin typeface="Glacial Indifference"/>
                <a:ea typeface="Glacial Indifference"/>
                <a:cs typeface="Glacial Indifference"/>
                <a:sym typeface="Glacial Indifference"/>
              </a:rPr>
              <a:t>No such thing as silly </a:t>
            </a:r>
          </a:p>
          <a:p>
            <a:pPr algn="l">
              <a:lnSpc>
                <a:spcPts val="6811"/>
              </a:lnSpc>
            </a:pPr>
            <a:r>
              <a:rPr lang="en-US" sz="4865">
                <a:solidFill>
                  <a:srgbClr val="000000"/>
                </a:solidFill>
                <a:latin typeface="Glacial Indifference"/>
                <a:ea typeface="Glacial Indifference"/>
                <a:cs typeface="Glacial Indifference"/>
                <a:sym typeface="Glacial Indifference"/>
              </a:rPr>
              <a:t>        questions</a:t>
            </a:r>
          </a:p>
          <a:p>
            <a:pPr algn="ctr">
              <a:lnSpc>
                <a:spcPts val="6811"/>
              </a:lnSpc>
            </a:pPr>
            <a:endParaRPr lang="en-US" sz="4865">
              <a:solidFill>
                <a:srgbClr val="000000"/>
              </a:solidFill>
              <a:latin typeface="Glacial Indifference"/>
              <a:ea typeface="Glacial Indifference"/>
              <a:cs typeface="Glacial Indifference"/>
              <a:sym typeface="Glacial Indifference"/>
            </a:endParaRPr>
          </a:p>
        </p:txBody>
      </p:sp>
      <p:sp>
        <p:nvSpPr>
          <p:cNvPr id="8" name="TextBox 8"/>
          <p:cNvSpPr txBox="1"/>
          <p:nvPr/>
        </p:nvSpPr>
        <p:spPr>
          <a:xfrm>
            <a:off x="11459198" y="8305225"/>
            <a:ext cx="5963959" cy="580390"/>
          </a:xfrm>
          <a:prstGeom prst="rect">
            <a:avLst/>
          </a:prstGeom>
        </p:spPr>
        <p:txBody>
          <a:bodyPr lIns="0" tIns="0" rIns="0" bIns="0" rtlCol="0" anchor="t">
            <a:spAutoFit/>
          </a:bodyPr>
          <a:lstStyle/>
          <a:p>
            <a:pPr algn="ctr">
              <a:lnSpc>
                <a:spcPts val="4759"/>
              </a:lnSpc>
            </a:pPr>
            <a:r>
              <a:rPr lang="en-US" sz="3399">
                <a:solidFill>
                  <a:srgbClr val="000000"/>
                </a:solidFill>
                <a:latin typeface="Playpen Sans"/>
                <a:ea typeface="Playpen Sans"/>
                <a:cs typeface="Playpen Sans"/>
                <a:sym typeface="Playpen Sans"/>
              </a:rPr>
              <a:t>any others?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9E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2884892" y="3960064"/>
            <a:ext cx="12518216" cy="2271623"/>
          </a:xfrm>
          <a:prstGeom prst="rect">
            <a:avLst/>
          </a:prstGeom>
        </p:spPr>
        <p:txBody>
          <a:bodyPr lIns="0" tIns="0" rIns="0" bIns="0" rtlCol="0" anchor="t">
            <a:spAutoFit/>
          </a:bodyPr>
          <a:lstStyle/>
          <a:p>
            <a:pPr algn="just">
              <a:lnSpc>
                <a:spcPts val="6042"/>
              </a:lnSpc>
            </a:pPr>
            <a:r>
              <a:rPr lang="en-US" sz="4316">
                <a:solidFill>
                  <a:srgbClr val="000000"/>
                </a:solidFill>
                <a:latin typeface="Glacial Indifference"/>
                <a:ea typeface="Glacial Indifference"/>
                <a:cs typeface="Glacial Indifference"/>
                <a:sym typeface="Glacial Indifference"/>
              </a:rPr>
              <a:t>Sexual harassment is any unwanted sexual behaviour that makes someone feel upset, scared, offended, or humiliated, </a:t>
            </a:r>
            <a:r>
              <a:rPr lang="en-US" sz="4316" b="1">
                <a:solidFill>
                  <a:srgbClr val="000000"/>
                </a:solidFill>
                <a:latin typeface="Glacial Indifference Bold"/>
                <a:ea typeface="Glacial Indifference Bold"/>
                <a:cs typeface="Glacial Indifference Bold"/>
                <a:sym typeface="Glacial Indifference Bold"/>
              </a:rPr>
              <a:t>or</a:t>
            </a:r>
            <a:r>
              <a:rPr lang="en-US" sz="4316">
                <a:solidFill>
                  <a:srgbClr val="000000"/>
                </a:solidFill>
                <a:latin typeface="Glacial Indifference"/>
                <a:ea typeface="Glacial Indifference"/>
                <a:cs typeface="Glacial Indifference"/>
                <a:sym typeface="Glacial Indifference"/>
              </a:rPr>
              <a:t> is meant to make them feel that way.</a:t>
            </a:r>
          </a:p>
        </p:txBody>
      </p:sp>
      <p:sp>
        <p:nvSpPr>
          <p:cNvPr id="6" name="TextBox 6"/>
          <p:cNvSpPr txBox="1"/>
          <p:nvPr/>
        </p:nvSpPr>
        <p:spPr>
          <a:xfrm>
            <a:off x="1813022" y="1791033"/>
            <a:ext cx="14661957" cy="1050027"/>
          </a:xfrm>
          <a:prstGeom prst="rect">
            <a:avLst/>
          </a:prstGeom>
        </p:spPr>
        <p:txBody>
          <a:bodyPr lIns="0" tIns="0" rIns="0" bIns="0" rtlCol="0" anchor="t">
            <a:spAutoFit/>
          </a:bodyPr>
          <a:lstStyle/>
          <a:p>
            <a:pPr algn="ctr">
              <a:lnSpc>
                <a:spcPts val="7893"/>
              </a:lnSpc>
            </a:pPr>
            <a:r>
              <a:rPr lang="en-US" sz="7517">
                <a:solidFill>
                  <a:srgbClr val="000000"/>
                </a:solidFill>
                <a:latin typeface="Bobby Jones Soft"/>
                <a:ea typeface="Bobby Jones Soft"/>
                <a:cs typeface="Bobby Jones Soft"/>
                <a:sym typeface="Bobby Jones Soft"/>
              </a:rPr>
              <a:t>WHAT IS SEXUAL HARASSMENT?</a:t>
            </a:r>
          </a:p>
        </p:txBody>
      </p:sp>
      <p:sp>
        <p:nvSpPr>
          <p:cNvPr id="7" name="TextBox 7"/>
          <p:cNvSpPr txBox="1"/>
          <p:nvPr/>
        </p:nvSpPr>
        <p:spPr>
          <a:xfrm>
            <a:off x="3376427" y="8425908"/>
            <a:ext cx="7515095" cy="422275"/>
          </a:xfrm>
          <a:prstGeom prst="rect">
            <a:avLst/>
          </a:prstGeom>
        </p:spPr>
        <p:txBody>
          <a:bodyPr lIns="0" tIns="0" rIns="0" bIns="0" rtlCol="0" anchor="t">
            <a:spAutoFit/>
          </a:bodyPr>
          <a:lstStyle/>
          <a:p>
            <a:pPr algn="just">
              <a:lnSpc>
                <a:spcPts val="3499"/>
              </a:lnSpc>
            </a:pPr>
            <a:r>
              <a:rPr lang="en-US" sz="2499">
                <a:solidFill>
                  <a:srgbClr val="000000"/>
                </a:solidFill>
                <a:latin typeface="Glacial Indifference"/>
                <a:ea typeface="Glacial Indifference"/>
                <a:cs typeface="Glacial Indifference"/>
                <a:sym typeface="Glacial Indifference"/>
              </a:rPr>
              <a:t>Definition provided by Rape Crisis England and Wales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9E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2884892" y="2918738"/>
            <a:ext cx="12518216" cy="4986248"/>
          </a:xfrm>
          <a:prstGeom prst="rect">
            <a:avLst/>
          </a:prstGeom>
        </p:spPr>
        <p:txBody>
          <a:bodyPr lIns="0" tIns="0" rIns="0" bIns="0" rtlCol="0" anchor="t">
            <a:spAutoFit/>
          </a:bodyPr>
          <a:lstStyle/>
          <a:p>
            <a:pPr algn="just">
              <a:lnSpc>
                <a:spcPts val="6042"/>
              </a:lnSpc>
            </a:pPr>
            <a:r>
              <a:rPr lang="en-US" sz="4316">
                <a:solidFill>
                  <a:srgbClr val="000000"/>
                </a:solidFill>
                <a:latin typeface="Glacial Indifference"/>
                <a:ea typeface="Glacial Indifference"/>
                <a:cs typeface="Glacial Indifference"/>
                <a:sym typeface="Glacial Indifference"/>
              </a:rPr>
              <a:t>Sexual harassment can be:</a:t>
            </a:r>
          </a:p>
          <a:p>
            <a:pPr algn="just">
              <a:lnSpc>
                <a:spcPts val="6042"/>
              </a:lnSpc>
            </a:pPr>
            <a:endParaRPr lang="en-US" sz="4316">
              <a:solidFill>
                <a:srgbClr val="000000"/>
              </a:solidFill>
              <a:latin typeface="Glacial Indifference"/>
              <a:ea typeface="Glacial Indifference"/>
              <a:cs typeface="Glacial Indifference"/>
              <a:sym typeface="Glacial Indifference"/>
            </a:endParaRPr>
          </a:p>
          <a:p>
            <a:pPr marL="931831" lvl="1" indent="-465916" algn="just">
              <a:lnSpc>
                <a:spcPts val="7164"/>
              </a:lnSpc>
              <a:buFont typeface="Arial"/>
              <a:buChar char="•"/>
            </a:pPr>
            <a:r>
              <a:rPr lang="en-US" sz="4316">
                <a:solidFill>
                  <a:srgbClr val="000000"/>
                </a:solidFill>
                <a:latin typeface="Glacial Indifference"/>
                <a:ea typeface="Glacial Indifference"/>
                <a:cs typeface="Glacial Indifference"/>
                <a:sym typeface="Glacial Indifference"/>
              </a:rPr>
              <a:t>verbal (someone saying things)</a:t>
            </a:r>
          </a:p>
          <a:p>
            <a:pPr marL="931831" lvl="1" indent="-465916" algn="just">
              <a:lnSpc>
                <a:spcPts val="7164"/>
              </a:lnSpc>
              <a:buFont typeface="Arial"/>
              <a:buChar char="•"/>
            </a:pPr>
            <a:r>
              <a:rPr lang="en-US" sz="4316">
                <a:solidFill>
                  <a:srgbClr val="000000"/>
                </a:solidFill>
                <a:latin typeface="Glacial Indifference"/>
                <a:ea typeface="Glacial Indifference"/>
                <a:cs typeface="Glacial Indifference"/>
                <a:sym typeface="Glacial Indifference"/>
              </a:rPr>
              <a:t>non-verbal (how someone acts or looks at you) </a:t>
            </a:r>
          </a:p>
          <a:p>
            <a:pPr marL="931831" lvl="1" indent="-465916" algn="just">
              <a:lnSpc>
                <a:spcPts val="7164"/>
              </a:lnSpc>
              <a:buFont typeface="Arial"/>
              <a:buChar char="•"/>
            </a:pPr>
            <a:r>
              <a:rPr lang="en-US" sz="4316">
                <a:solidFill>
                  <a:srgbClr val="000000"/>
                </a:solidFill>
                <a:latin typeface="Glacial Indifference"/>
                <a:ea typeface="Glacial Indifference"/>
                <a:cs typeface="Glacial Indifference"/>
                <a:sym typeface="Glacial Indifference"/>
              </a:rPr>
              <a:t>physical (someone touching you in some way)</a:t>
            </a:r>
          </a:p>
          <a:p>
            <a:pPr algn="just">
              <a:lnSpc>
                <a:spcPts val="6042"/>
              </a:lnSpc>
            </a:pPr>
            <a:endParaRPr lang="en-US" sz="4316">
              <a:solidFill>
                <a:srgbClr val="000000"/>
              </a:solidFill>
              <a:latin typeface="Glacial Indifference"/>
              <a:ea typeface="Glacial Indifference"/>
              <a:cs typeface="Glacial Indifference"/>
              <a:sym typeface="Glacial Indifference"/>
            </a:endParaRPr>
          </a:p>
        </p:txBody>
      </p:sp>
      <p:sp>
        <p:nvSpPr>
          <p:cNvPr id="6" name="TextBox 6"/>
          <p:cNvSpPr txBox="1"/>
          <p:nvPr/>
        </p:nvSpPr>
        <p:spPr>
          <a:xfrm>
            <a:off x="2498686" y="1443759"/>
            <a:ext cx="9121001" cy="760604"/>
          </a:xfrm>
          <a:prstGeom prst="rect">
            <a:avLst/>
          </a:prstGeom>
        </p:spPr>
        <p:txBody>
          <a:bodyPr lIns="0" tIns="0" rIns="0" bIns="0" rtlCol="0" anchor="t">
            <a:spAutoFit/>
          </a:bodyPr>
          <a:lstStyle/>
          <a:p>
            <a:pPr algn="ctr">
              <a:lnSpc>
                <a:spcPts val="5636"/>
              </a:lnSpc>
            </a:pPr>
            <a:r>
              <a:rPr lang="en-US" sz="5367">
                <a:solidFill>
                  <a:srgbClr val="000000"/>
                </a:solidFill>
                <a:latin typeface="Bobby Jones Soft"/>
                <a:ea typeface="Bobby Jones Soft"/>
                <a:cs typeface="Bobby Jones Soft"/>
                <a:sym typeface="Bobby Jones Soft"/>
              </a:rPr>
              <a:t>WHAT IS SEXUAL HARASSMENT?</a:t>
            </a:r>
          </a:p>
        </p:txBody>
      </p:sp>
      <p:sp>
        <p:nvSpPr>
          <p:cNvPr id="7" name="TextBox 7"/>
          <p:cNvSpPr txBox="1"/>
          <p:nvPr/>
        </p:nvSpPr>
        <p:spPr>
          <a:xfrm>
            <a:off x="1190852" y="8642982"/>
            <a:ext cx="16186813" cy="615318"/>
          </a:xfrm>
          <a:prstGeom prst="rect">
            <a:avLst/>
          </a:prstGeom>
        </p:spPr>
        <p:txBody>
          <a:bodyPr lIns="0" tIns="0" rIns="0" bIns="0" rtlCol="0" anchor="t">
            <a:spAutoFit/>
          </a:bodyPr>
          <a:lstStyle/>
          <a:p>
            <a:pPr algn="just">
              <a:lnSpc>
                <a:spcPts val="4998"/>
              </a:lnSpc>
            </a:pPr>
            <a:r>
              <a:rPr lang="en-US" sz="3570" i="1">
                <a:solidFill>
                  <a:srgbClr val="000000"/>
                </a:solidFill>
                <a:latin typeface="Glacial Indifference Italics"/>
                <a:ea typeface="Glacial Indifference Italics"/>
                <a:cs typeface="Glacial Indifference Italics"/>
                <a:sym typeface="Glacial Indifference Italics"/>
              </a:rPr>
              <a:t>It can range from rude remarks about your appearance to violence and assault.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9E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7875435" y="3482232"/>
            <a:ext cx="8585938" cy="4986248"/>
          </a:xfrm>
          <a:prstGeom prst="rect">
            <a:avLst/>
          </a:prstGeom>
        </p:spPr>
        <p:txBody>
          <a:bodyPr lIns="0" tIns="0" rIns="0" bIns="0" rtlCol="0" anchor="t">
            <a:spAutoFit/>
          </a:bodyPr>
          <a:lstStyle/>
          <a:p>
            <a:pPr algn="just">
              <a:lnSpc>
                <a:spcPts val="6042"/>
              </a:lnSpc>
            </a:pPr>
            <a:r>
              <a:rPr lang="en-US" sz="4316">
                <a:solidFill>
                  <a:srgbClr val="000000"/>
                </a:solidFill>
                <a:latin typeface="Glacial Indifference"/>
                <a:ea typeface="Glacial Indifference"/>
                <a:cs typeface="Glacial Indifference"/>
                <a:sym typeface="Glacial Indifference"/>
              </a:rPr>
              <a:t>Sexual harassment can be:</a:t>
            </a:r>
          </a:p>
          <a:p>
            <a:pPr algn="just">
              <a:lnSpc>
                <a:spcPts val="6042"/>
              </a:lnSpc>
            </a:pPr>
            <a:endParaRPr lang="en-US" sz="4316">
              <a:solidFill>
                <a:srgbClr val="000000"/>
              </a:solidFill>
              <a:latin typeface="Glacial Indifference"/>
              <a:ea typeface="Glacial Indifference"/>
              <a:cs typeface="Glacial Indifference"/>
              <a:sym typeface="Glacial Indifference"/>
            </a:endParaRPr>
          </a:p>
          <a:p>
            <a:pPr marL="931831" lvl="1" indent="-465916" algn="just">
              <a:lnSpc>
                <a:spcPts val="7164"/>
              </a:lnSpc>
              <a:buFont typeface="Arial"/>
              <a:buChar char="•"/>
            </a:pPr>
            <a:r>
              <a:rPr lang="en-US" sz="4316">
                <a:solidFill>
                  <a:srgbClr val="000000"/>
                </a:solidFill>
                <a:latin typeface="Glacial Indifference"/>
                <a:ea typeface="Glacial Indifference"/>
                <a:cs typeface="Glacial Indifference"/>
                <a:sym typeface="Glacial Indifference"/>
              </a:rPr>
              <a:t>Face to face</a:t>
            </a:r>
          </a:p>
          <a:p>
            <a:pPr marL="931831" lvl="1" indent="-465916" algn="just">
              <a:lnSpc>
                <a:spcPts val="7164"/>
              </a:lnSpc>
              <a:buFont typeface="Arial"/>
              <a:buChar char="•"/>
            </a:pPr>
            <a:r>
              <a:rPr lang="en-US" sz="4316">
                <a:solidFill>
                  <a:srgbClr val="000000"/>
                </a:solidFill>
                <a:latin typeface="Glacial Indifference"/>
                <a:ea typeface="Glacial Indifference"/>
                <a:cs typeface="Glacial Indifference"/>
                <a:sym typeface="Glacial Indifference"/>
              </a:rPr>
              <a:t>Indirect</a:t>
            </a:r>
          </a:p>
          <a:p>
            <a:pPr marL="931831" lvl="1" indent="-465916" algn="just">
              <a:lnSpc>
                <a:spcPts val="7164"/>
              </a:lnSpc>
              <a:buFont typeface="Arial"/>
              <a:buChar char="•"/>
            </a:pPr>
            <a:r>
              <a:rPr lang="en-US" sz="4316">
                <a:solidFill>
                  <a:srgbClr val="000000"/>
                </a:solidFill>
                <a:latin typeface="Glacial Indifference"/>
                <a:ea typeface="Glacial Indifference"/>
                <a:cs typeface="Glacial Indifference"/>
                <a:sym typeface="Glacial Indifference"/>
              </a:rPr>
              <a:t>Online</a:t>
            </a:r>
          </a:p>
          <a:p>
            <a:pPr algn="just">
              <a:lnSpc>
                <a:spcPts val="6042"/>
              </a:lnSpc>
            </a:pPr>
            <a:endParaRPr lang="en-US" sz="4316">
              <a:solidFill>
                <a:srgbClr val="000000"/>
              </a:solidFill>
              <a:latin typeface="Glacial Indifference"/>
              <a:ea typeface="Glacial Indifference"/>
              <a:cs typeface="Glacial Indifference"/>
              <a:sym typeface="Glacial Indifference"/>
            </a:endParaRPr>
          </a:p>
        </p:txBody>
      </p:sp>
      <p:sp>
        <p:nvSpPr>
          <p:cNvPr id="6" name="Freeform 6"/>
          <p:cNvSpPr/>
          <p:nvPr/>
        </p:nvSpPr>
        <p:spPr>
          <a:xfrm>
            <a:off x="635674" y="550233"/>
            <a:ext cx="6168976" cy="9186533"/>
          </a:xfrm>
          <a:custGeom>
            <a:avLst/>
            <a:gdLst/>
            <a:ahLst/>
            <a:cxnLst/>
            <a:rect l="l" t="t" r="r" b="b"/>
            <a:pathLst>
              <a:path w="6168976" h="9186533">
                <a:moveTo>
                  <a:pt x="0" y="0"/>
                </a:moveTo>
                <a:lnTo>
                  <a:pt x="6168976" y="0"/>
                </a:lnTo>
                <a:lnTo>
                  <a:pt x="6168976" y="9186534"/>
                </a:lnTo>
                <a:lnTo>
                  <a:pt x="0" y="9186534"/>
                </a:lnTo>
                <a:lnTo>
                  <a:pt x="0" y="0"/>
                </a:lnTo>
                <a:close/>
              </a:path>
            </a:pathLst>
          </a:custGeom>
          <a:blipFill>
            <a:blip r:embed="rId3"/>
            <a:stretch>
              <a:fillRect t="-3182" r="-8538" b="-4797"/>
            </a:stretch>
          </a:blipFill>
        </p:spPr>
        <p:txBody>
          <a:bodyPr/>
          <a:lstStyle/>
          <a:p>
            <a:endParaRPr lang="en-GB"/>
          </a:p>
        </p:txBody>
      </p:sp>
      <p:sp>
        <p:nvSpPr>
          <p:cNvPr id="7" name="TextBox 7"/>
          <p:cNvSpPr txBox="1"/>
          <p:nvPr/>
        </p:nvSpPr>
        <p:spPr>
          <a:xfrm>
            <a:off x="6979781" y="1548591"/>
            <a:ext cx="9121001" cy="760604"/>
          </a:xfrm>
          <a:prstGeom prst="rect">
            <a:avLst/>
          </a:prstGeom>
        </p:spPr>
        <p:txBody>
          <a:bodyPr lIns="0" tIns="0" rIns="0" bIns="0" rtlCol="0" anchor="t">
            <a:spAutoFit/>
          </a:bodyPr>
          <a:lstStyle/>
          <a:p>
            <a:pPr algn="ctr">
              <a:lnSpc>
                <a:spcPts val="5636"/>
              </a:lnSpc>
            </a:pPr>
            <a:r>
              <a:rPr lang="en-US" sz="5367">
                <a:solidFill>
                  <a:srgbClr val="000000"/>
                </a:solidFill>
                <a:latin typeface="Bobby Jones Soft"/>
                <a:ea typeface="Bobby Jones Soft"/>
                <a:cs typeface="Bobby Jones Soft"/>
                <a:sym typeface="Bobby Jones Soft"/>
              </a:rPr>
              <a:t>WHAT IS SEXUAL HARASSMENT?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0aff647e-10de-4eb1-90e9-d05789ef2c02}" enabled="0" method="" siteId="{0aff647e-10de-4eb1-90e9-d05789ef2c02}" removed="1"/>
</clbl:labelList>
</file>

<file path=docProps/app.xml><?xml version="1.0" encoding="utf-8"?>
<Properties xmlns="http://schemas.openxmlformats.org/officeDocument/2006/extended-properties" xmlns:vt="http://schemas.openxmlformats.org/officeDocument/2006/docPropsVTypes">
  <TotalTime>3</TotalTime>
  <Words>2638</Words>
  <Application>Microsoft Office PowerPoint</Application>
  <PresentationFormat>Custom</PresentationFormat>
  <Paragraphs>269</Paragraphs>
  <Slides>29</Slides>
  <Notes>25</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Glacial Indifference Bold</vt:lpstr>
      <vt:lpstr>Glacial Indifference</vt:lpstr>
      <vt:lpstr>Calibri</vt:lpstr>
      <vt:lpstr>Glacial Indifference Italics</vt:lpstr>
      <vt:lpstr>Arial</vt:lpstr>
      <vt:lpstr>Playpen Sans</vt:lpstr>
      <vt:lpstr>Bobby Jones Soft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9.2.2 - Sexual Harassment</dc:title>
  <dc:creator>Isaac, Alyssa</dc:creator>
  <cp:lastModifiedBy>Alyssa Isaac</cp:lastModifiedBy>
  <cp:revision>2</cp:revision>
  <dcterms:created xsi:type="dcterms:W3CDTF">2006-08-16T00:00:00Z</dcterms:created>
  <dcterms:modified xsi:type="dcterms:W3CDTF">2025-12-12T11:48:39Z</dcterms:modified>
  <dc:identifier>DAGYz8J0BT0</dc:identifier>
</cp:coreProperties>
</file>