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5"/>
  </p:notesMasterIdLst>
  <p:sldIdLst>
    <p:sldId id="256" r:id="rId3"/>
    <p:sldId id="287"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3" r:id="rId20"/>
    <p:sldId id="272" r:id="rId21"/>
    <p:sldId id="274" r:id="rId22"/>
    <p:sldId id="275" r:id="rId23"/>
    <p:sldId id="276" r:id="rId24"/>
    <p:sldId id="277" r:id="rId25"/>
    <p:sldId id="278" r:id="rId26"/>
    <p:sldId id="279" r:id="rId27"/>
    <p:sldId id="280" r:id="rId28"/>
    <p:sldId id="282" r:id="rId29"/>
    <p:sldId id="283" r:id="rId30"/>
    <p:sldId id="284" r:id="rId31"/>
    <p:sldId id="285" r:id="rId32"/>
    <p:sldId id="286" r:id="rId33"/>
    <p:sldId id="289" r:id="rId34"/>
  </p:sldIdLst>
  <p:sldSz cx="18288000" cy="10287000"/>
  <p:notesSz cx="6858000" cy="9144000"/>
  <p:embeddedFontLst>
    <p:embeddedFont>
      <p:font typeface="Bobby Jones" panose="020B0604020202020204" charset="0"/>
      <p:regular r:id="rId36"/>
    </p:embeddedFont>
    <p:embeddedFont>
      <p:font typeface="Bobby Jones Soft" panose="020B0604020202020204" charset="0"/>
      <p:regular r:id="rId37"/>
    </p:embeddedFont>
    <p:embeddedFont>
      <p:font typeface="Glacial Indifference" panose="020B0604020202020204" charset="0"/>
      <p:regular r:id="rId38"/>
    </p:embeddedFont>
    <p:embeddedFont>
      <p:font typeface="Glacial Indifference Bold" panose="020B0604020202020204" charset="0"/>
      <p:regular r:id="rId39"/>
    </p:embeddedFont>
    <p:embeddedFont>
      <p:font typeface="Playpen Sans" panose="020B0604020202020204"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6015" autoAdjust="0"/>
  </p:normalViewPr>
  <p:slideViewPr>
    <p:cSldViewPr>
      <p:cViewPr varScale="1">
        <p:scale>
          <a:sx n="65" d="100"/>
          <a:sy n="65" d="100"/>
        </p:scale>
        <p:origin x="102"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47"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theme" Target="theme/theme1.xml"/><Relationship Id="rId48"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ssa Isaac" userId="3ae7964d-d2b5-42a3-b882-d9fb709f2af0" providerId="ADAL" clId="{2FB189AD-3EAB-48A6-BBC1-D0C2C6A74715}"/>
    <pc:docChg chg="undo custSel addSld delSld modSld sldOrd">
      <pc:chgData name="Alyssa Isaac" userId="3ae7964d-d2b5-42a3-b882-d9fb709f2af0" providerId="ADAL" clId="{2FB189AD-3EAB-48A6-BBC1-D0C2C6A74715}" dt="2025-12-01T10:44:37.103" v="1001" actId="20577"/>
      <pc:docMkLst>
        <pc:docMk/>
      </pc:docMkLst>
      <pc:sldChg chg="modSp mod">
        <pc:chgData name="Alyssa Isaac" userId="3ae7964d-d2b5-42a3-b882-d9fb709f2af0" providerId="ADAL" clId="{2FB189AD-3EAB-48A6-BBC1-D0C2C6A74715}" dt="2025-12-01T10:44:37.103" v="1001" actId="20577"/>
        <pc:sldMkLst>
          <pc:docMk/>
          <pc:sldMk cId="0" sldId="257"/>
        </pc:sldMkLst>
        <pc:graphicFrameChg chg="modGraphic">
          <ac:chgData name="Alyssa Isaac" userId="3ae7964d-d2b5-42a3-b882-d9fb709f2af0" providerId="ADAL" clId="{2FB189AD-3EAB-48A6-BBC1-D0C2C6A74715}" dt="2025-12-01T10:44:37.103" v="1001" actId="20577"/>
          <ac:graphicFrameMkLst>
            <pc:docMk/>
            <pc:sldMk cId="0" sldId="257"/>
            <ac:graphicFrameMk id="5" creationId="{00000000-0000-0000-0000-000000000000}"/>
          </ac:graphicFrameMkLst>
        </pc:graphicFrameChg>
      </pc:sldChg>
      <pc:sldChg chg="delSp mod">
        <pc:chgData name="Alyssa Isaac" userId="3ae7964d-d2b5-42a3-b882-d9fb709f2af0" providerId="ADAL" clId="{2FB189AD-3EAB-48A6-BBC1-D0C2C6A74715}" dt="2025-11-05T09:53:31.270" v="857" actId="478"/>
        <pc:sldMkLst>
          <pc:docMk/>
          <pc:sldMk cId="0" sldId="277"/>
        </pc:sldMkLst>
      </pc:sldChg>
      <pc:sldChg chg="delSp modSp mod modNotesTx">
        <pc:chgData name="Alyssa Isaac" userId="3ae7964d-d2b5-42a3-b882-d9fb709f2af0" providerId="ADAL" clId="{2FB189AD-3EAB-48A6-BBC1-D0C2C6A74715}" dt="2025-12-01T10:43:17.746" v="885" actId="20577"/>
        <pc:sldMkLst>
          <pc:docMk/>
          <pc:sldMk cId="0" sldId="286"/>
        </pc:sldMkLst>
        <pc:spChg chg="del topLvl">
          <ac:chgData name="Alyssa Isaac" userId="3ae7964d-d2b5-42a3-b882-d9fb709f2af0" providerId="ADAL" clId="{2FB189AD-3EAB-48A6-BBC1-D0C2C6A74715}" dt="2025-12-01T10:42:58.084" v="863" actId="478"/>
          <ac:spMkLst>
            <pc:docMk/>
            <pc:sldMk cId="0" sldId="286"/>
            <ac:spMk id="7" creationId="{00000000-0000-0000-0000-000000000000}"/>
          </ac:spMkLst>
        </pc:spChg>
        <pc:spChg chg="mod topLvl">
          <ac:chgData name="Alyssa Isaac" userId="3ae7964d-d2b5-42a3-b882-d9fb709f2af0" providerId="ADAL" clId="{2FB189AD-3EAB-48A6-BBC1-D0C2C6A74715}" dt="2025-12-01T10:43:00.903" v="864" actId="1076"/>
          <ac:spMkLst>
            <pc:docMk/>
            <pc:sldMk cId="0" sldId="286"/>
            <ac:spMk id="8" creationId="{00000000-0000-0000-0000-000000000000}"/>
          </ac:spMkLst>
        </pc:spChg>
        <pc:grpChg chg="mod">
          <ac:chgData name="Alyssa Isaac" userId="3ae7964d-d2b5-42a3-b882-d9fb709f2af0" providerId="ADAL" clId="{2FB189AD-3EAB-48A6-BBC1-D0C2C6A74715}" dt="2025-11-05T09:53:55.032" v="861" actId="1076"/>
          <ac:grpSpMkLst>
            <pc:docMk/>
            <pc:sldMk cId="0" sldId="286"/>
            <ac:grpSpMk id="2" creationId="{00000000-0000-0000-0000-000000000000}"/>
          </ac:grpSpMkLst>
        </pc:grpChg>
        <pc:grpChg chg="del mod">
          <ac:chgData name="Alyssa Isaac" userId="3ae7964d-d2b5-42a3-b882-d9fb709f2af0" providerId="ADAL" clId="{2FB189AD-3EAB-48A6-BBC1-D0C2C6A74715}" dt="2025-12-01T10:42:58.084" v="863" actId="478"/>
          <ac:grpSpMkLst>
            <pc:docMk/>
            <pc:sldMk cId="0" sldId="286"/>
            <ac:grpSpMk id="6"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01.12.2025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Provide students with paper and pens and ask them to complete the Do It Now task individually. After a few minutes, introduce the lesson and learning objectives. Revisit the class agreements, which will be particularly important for this lesson </a:t>
            </a:r>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1889644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Slides 26-30 focus on why people may be drawn to toxic influencers like Andrew Tate. Encourage discussion but ensure it stays respectful. Ask the class to look at the list of healthy and toxic behaviours on the whiteboard from the earlier activity - in which category would influencers fall? Why?</a:t>
            </a:r>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26</a:t>
            </a:fld>
            <a:endParaRPr lang="cs-CZ"/>
          </a:p>
        </p:txBody>
      </p:sp>
    </p:spTree>
    <p:extLst>
      <p:ext uri="{BB962C8B-B14F-4D97-AF65-F5344CB8AC3E}">
        <p14:creationId xmlns:p14="http://schemas.microsoft.com/office/powerpoint/2010/main" val="3304860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End the lesson with this brief question and explain that next time, you will be learning about positive ways to resist and fight back against the harms of misogyny. </a:t>
            </a:r>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31</a:t>
            </a:fld>
            <a:endParaRPr lang="cs-CZ"/>
          </a:p>
        </p:txBody>
      </p:sp>
    </p:spTree>
    <p:extLst>
      <p:ext uri="{BB962C8B-B14F-4D97-AF65-F5344CB8AC3E}">
        <p14:creationId xmlns:p14="http://schemas.microsoft.com/office/powerpoint/2010/main" val="1789633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Glacial Indifference" panose="020B0604020202020204" charset="0"/>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Glacial Indifference" panose="020B0604020202020204" charset="0"/>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time permits, this slide can be further developed into a collective, group reflection.</a:t>
            </a:r>
          </a:p>
          <a:p>
            <a:endParaRPr lang="en-US"/>
          </a:p>
          <a:p>
            <a:r>
              <a:rPr lang="en-US"/>
              <a:t>Please ask students to discuss what Attributes (e.g. honesty, integrity, courage, humility, generosity, self-worth, kindness, trustworthiness etc) they have used during this lesson.</a:t>
            </a:r>
          </a:p>
          <a:p>
            <a:endParaRPr lang="en-US"/>
          </a:p>
          <a:p>
            <a:r>
              <a:rPr lang="en-US"/>
              <a:t>What Skills (e.g. oracy, empathy, compassion, presentation, assertiveness, active listening, interpersonal skills, positive peer pressure, capacity to resist unwelcome pressure, distinguish between fact &amp; opinion , etc.</a:t>
            </a:r>
          </a:p>
          <a:p>
            <a:endParaRPr lang="en-US"/>
          </a:p>
          <a:p>
            <a:r>
              <a:rPr lang="en-US"/>
              <a:t>What Knowledge have they used, or developed during this lesson?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Glacial Indifference" panose="020B0604020202020204" charset="0"/>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Glacial Indifference" panose="020B0604020202020204" charset="0"/>
                <a:ea typeface="+mn-ea"/>
                <a:cs typeface="+mn-cs"/>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you would like the class to create a list of 'agreements' for how everyone will behave and treat one another in the class. Ensure a common understanding. For example:</a:t>
            </a:r>
          </a:p>
          <a:p>
            <a:endParaRPr lang="en-US"/>
          </a:p>
          <a:p>
            <a:r>
              <a:rPr lang="en-US"/>
              <a:t>1. We will treat one another with kindness and respect (listening to each other, speaking one at a time, etc)</a:t>
            </a:r>
          </a:p>
          <a:p>
            <a:r>
              <a:rPr lang="en-US"/>
              <a:t>2. We all have the right to 'pass' on answering a question or participating in an activity that makes us feel uncomfortable.</a:t>
            </a:r>
          </a:p>
          <a:p>
            <a:r>
              <a:rPr lang="en-US"/>
              <a:t>3. We can disagree but will not pass judgments, make fun of, or or put anybody down. 'Challenge the opinion, not the person.'</a:t>
            </a:r>
          </a:p>
          <a:p>
            <a:r>
              <a:rPr lang="en-US"/>
              <a:t>4. Asking questions is encouraged and will be valued by our teacher. We do not ask questions to purposefully embarrass or belittle another.</a:t>
            </a:r>
          </a:p>
          <a:p>
            <a:endParaRPr lang="en-US"/>
          </a:p>
          <a:p>
            <a:r>
              <a:rPr lang="en-US"/>
              <a:t>*Feel free to change the agreements to suit your class, and ask whether there are any others they'd add to the list in order to create a safe, comfortable learning environment.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Share definition of misogyny and introduce the next activity - is this misogyny? Read out the examples on the slide and ask students to decide whether they think misogyny is being demonstrated. You may wish to have students raise their hands, or to get them out of their seats, they can position themselves on different sides of the classroom depending upon whether they believe it is misogyny, not misogyny, or they are unsure. After each example, ask students to share the reasons for their answers. Suggested responses: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 man holds a door open for two women, saying “ladies first!”</a:t>
            </a:r>
          </a:p>
          <a:p>
            <a:r>
              <a:rPr lang="en-GB" sz="1200" b="0" i="0" u="none" strike="noStrike" kern="1200" baseline="0" dirty="0">
                <a:solidFill>
                  <a:schemeClr val="tx1"/>
                </a:solidFill>
                <a:latin typeface="+mn-lt"/>
                <a:ea typeface="+mn-ea"/>
                <a:cs typeface="+mn-cs"/>
              </a:rPr>
              <a:t>This is common polite behaviour and both males and females hold doors open foreach other. Some women and girl may feel uncomfortable with the ‘ladies </a:t>
            </a:r>
            <a:r>
              <a:rPr lang="en-GB" sz="1200" b="0" i="0" u="none" strike="noStrike" kern="1200" baseline="0" dirty="0" err="1">
                <a:solidFill>
                  <a:schemeClr val="tx1"/>
                </a:solidFill>
                <a:latin typeface="+mn-lt"/>
                <a:ea typeface="+mn-ea"/>
                <a:cs typeface="+mn-cs"/>
              </a:rPr>
              <a:t>first’language</a:t>
            </a:r>
            <a:r>
              <a:rPr lang="en-GB" sz="1200" b="0" i="0" u="none" strike="noStrike" kern="1200" baseline="0" dirty="0">
                <a:solidFill>
                  <a:schemeClr val="tx1"/>
                </a:solidFill>
                <a:latin typeface="+mn-lt"/>
                <a:ea typeface="+mn-ea"/>
                <a:cs typeface="+mn-cs"/>
              </a:rPr>
              <a:t>, however, this is unlikely to be a deliberate act of misogyny. Over time </a:t>
            </a:r>
            <a:r>
              <a:rPr lang="en-GB" sz="1200" b="0" i="0" u="none" strike="noStrike" kern="1200" baseline="0" dirty="0" err="1">
                <a:solidFill>
                  <a:schemeClr val="tx1"/>
                </a:solidFill>
                <a:latin typeface="+mn-lt"/>
                <a:ea typeface="+mn-ea"/>
                <a:cs typeface="+mn-cs"/>
              </a:rPr>
              <a:t>amove</a:t>
            </a:r>
            <a:r>
              <a:rPr lang="en-GB" sz="1200" b="0" i="0" u="none" strike="noStrike" kern="1200" baseline="0" dirty="0">
                <a:solidFill>
                  <a:schemeClr val="tx1"/>
                </a:solidFill>
                <a:latin typeface="+mn-lt"/>
                <a:ea typeface="+mn-ea"/>
                <a:cs typeface="+mn-cs"/>
              </a:rPr>
              <a:t> away from terms such as ‘ladies’ is likely, and this will help reduce the </a:t>
            </a:r>
            <a:r>
              <a:rPr lang="en-GB" sz="1200" b="0" i="0" u="none" strike="noStrike" kern="1200" baseline="0" dirty="0" err="1">
                <a:solidFill>
                  <a:schemeClr val="tx1"/>
                </a:solidFill>
                <a:latin typeface="+mn-lt"/>
                <a:ea typeface="+mn-ea"/>
                <a:cs typeface="+mn-cs"/>
              </a:rPr>
              <a:t>moresubtle</a:t>
            </a:r>
            <a:r>
              <a:rPr lang="en-GB" sz="1200" b="0" i="0" u="none" strike="noStrike" kern="1200" baseline="0" dirty="0">
                <a:solidFill>
                  <a:schemeClr val="tx1"/>
                </a:solidFill>
                <a:latin typeface="+mn-lt"/>
                <a:ea typeface="+mn-ea"/>
                <a:cs typeface="+mn-cs"/>
              </a:rPr>
              <a:t> misogyny that exists.</a:t>
            </a: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After a student council meeting, the female students are asked to stay behind and cleanup.</a:t>
            </a:r>
          </a:p>
          <a:p>
            <a:r>
              <a:rPr lang="en-GB" sz="1200" b="0" i="0" u="none" strike="noStrike" kern="1200" baseline="0" dirty="0">
                <a:solidFill>
                  <a:schemeClr val="tx1"/>
                </a:solidFill>
                <a:latin typeface="+mn-lt"/>
                <a:ea typeface="+mn-ea"/>
                <a:cs typeface="+mn-cs"/>
              </a:rPr>
              <a:t>If girls are asked to tidy up (and it’s not a girls only school) this is misogyny. In </a:t>
            </a:r>
            <a:r>
              <a:rPr lang="en-GB" sz="1200" b="0" i="0" u="none" strike="noStrike" kern="1200" baseline="0" dirty="0" err="1">
                <a:solidFill>
                  <a:schemeClr val="tx1"/>
                </a:solidFill>
                <a:latin typeface="+mn-lt"/>
                <a:ea typeface="+mn-ea"/>
                <a:cs typeface="+mn-cs"/>
              </a:rPr>
              <a:t>amixed</a:t>
            </a:r>
            <a:r>
              <a:rPr lang="en-GB" sz="1200" b="0" i="0" u="none" strike="noStrike" kern="1200" baseline="0" dirty="0">
                <a:solidFill>
                  <a:schemeClr val="tx1"/>
                </a:solidFill>
                <a:latin typeface="+mn-lt"/>
                <a:ea typeface="+mn-ea"/>
                <a:cs typeface="+mn-cs"/>
              </a:rPr>
              <a:t> setting asking girls to tidy up and boys to do nothing or more ‘strenuous’ </a:t>
            </a:r>
            <a:r>
              <a:rPr lang="en-GB" sz="1200" b="0" i="0" u="none" strike="noStrike" kern="1200" baseline="0" dirty="0" err="1">
                <a:solidFill>
                  <a:schemeClr val="tx1"/>
                </a:solidFill>
                <a:latin typeface="+mn-lt"/>
                <a:ea typeface="+mn-ea"/>
                <a:cs typeface="+mn-cs"/>
              </a:rPr>
              <a:t>worke.g</a:t>
            </a:r>
            <a:r>
              <a:rPr lang="en-GB" sz="1200" b="0" i="0" u="none" strike="noStrike" kern="1200" baseline="0" dirty="0">
                <a:solidFill>
                  <a:schemeClr val="tx1"/>
                </a:solidFill>
                <a:latin typeface="+mn-lt"/>
                <a:ea typeface="+mn-ea"/>
                <a:cs typeface="+mn-cs"/>
              </a:rPr>
              <a:t>., stacking chairs reinforces stereotypes.</a:t>
            </a: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 boy who is good at maths is asked to tutor a female student who is struggling.</a:t>
            </a:r>
          </a:p>
          <a:p>
            <a:r>
              <a:rPr lang="en-GB" sz="1200" b="0" i="0" u="none" strike="noStrike" kern="1200" baseline="0" dirty="0">
                <a:solidFill>
                  <a:schemeClr val="tx1"/>
                </a:solidFill>
                <a:latin typeface="+mn-lt"/>
                <a:ea typeface="+mn-ea"/>
                <a:cs typeface="+mn-cs"/>
              </a:rPr>
              <a:t>This is a tricky one. Are there also girls who are good at maths helping boys? Is </a:t>
            </a:r>
            <a:r>
              <a:rPr lang="en-GB" sz="1200" b="0" i="0" u="none" strike="noStrike" kern="1200" baseline="0" dirty="0" err="1">
                <a:solidFill>
                  <a:schemeClr val="tx1"/>
                </a:solidFill>
                <a:latin typeface="+mn-lt"/>
                <a:ea typeface="+mn-ea"/>
                <a:cs typeface="+mn-cs"/>
              </a:rPr>
              <a:t>peersupport</a:t>
            </a:r>
            <a:r>
              <a:rPr lang="en-GB" sz="1200" b="0" i="0" u="none" strike="noStrike" kern="1200" baseline="0" dirty="0">
                <a:solidFill>
                  <a:schemeClr val="tx1"/>
                </a:solidFill>
                <a:latin typeface="+mn-lt"/>
                <a:ea typeface="+mn-ea"/>
                <a:cs typeface="+mn-cs"/>
              </a:rPr>
              <a:t> used throughout the school? A good area for discussion and to tease </a:t>
            </a:r>
            <a:r>
              <a:rPr lang="en-GB" sz="1200" b="0" i="0" u="none" strike="noStrike" kern="1200" baseline="0" dirty="0" err="1">
                <a:solidFill>
                  <a:schemeClr val="tx1"/>
                </a:solidFill>
                <a:latin typeface="+mn-lt"/>
                <a:ea typeface="+mn-ea"/>
                <a:cs typeface="+mn-cs"/>
              </a:rPr>
              <a:t>outsome</a:t>
            </a:r>
            <a:r>
              <a:rPr lang="en-GB" sz="1200" b="0" i="0" u="none" strike="noStrike" kern="1200" baseline="0" dirty="0">
                <a:solidFill>
                  <a:schemeClr val="tx1"/>
                </a:solidFill>
                <a:latin typeface="+mn-lt"/>
                <a:ea typeface="+mn-ea"/>
                <a:cs typeface="+mn-cs"/>
              </a:rPr>
              <a:t> of the subtleties around stereotypes and misogyny. </a:t>
            </a: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 girl says “I could never be friends with other girls - they’re so dramatic and catty.” </a:t>
            </a:r>
          </a:p>
          <a:p>
            <a:r>
              <a:rPr lang="en-GB" sz="1200" b="0" i="0" u="none" strike="noStrike" kern="1200" baseline="0" dirty="0">
                <a:solidFill>
                  <a:schemeClr val="tx1"/>
                </a:solidFill>
                <a:latin typeface="+mn-lt"/>
                <a:ea typeface="+mn-ea"/>
                <a:cs typeface="+mn-cs"/>
              </a:rPr>
              <a:t>This is an example of internalised misogyny - when women and girls </a:t>
            </a:r>
            <a:r>
              <a:rPr lang="en-GB" sz="1200" b="0" i="0" u="none" strike="noStrike" kern="1200" baseline="0" dirty="0" err="1">
                <a:solidFill>
                  <a:schemeClr val="tx1"/>
                </a:solidFill>
                <a:latin typeface="+mn-lt"/>
                <a:ea typeface="+mn-ea"/>
                <a:cs typeface="+mn-cs"/>
              </a:rPr>
              <a:t>perpetuatemisogynistic</a:t>
            </a:r>
            <a:r>
              <a:rPr lang="en-GB" sz="1200" b="0" i="0" u="none" strike="noStrike" kern="1200" baseline="0" dirty="0">
                <a:solidFill>
                  <a:schemeClr val="tx1"/>
                </a:solidFill>
                <a:latin typeface="+mn-lt"/>
                <a:ea typeface="+mn-ea"/>
                <a:cs typeface="+mn-cs"/>
              </a:rPr>
              <a:t> beliefs about other women.</a:t>
            </a: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 group of boys playing Fortnite mock a female gamer, telling her to log off and “</a:t>
            </a:r>
            <a:r>
              <a:rPr lang="en-GB" sz="1200" b="0" i="0" u="none" strike="noStrike" kern="1200" baseline="0" dirty="0" err="1">
                <a:solidFill>
                  <a:schemeClr val="tx1"/>
                </a:solidFill>
                <a:latin typeface="+mn-lt"/>
                <a:ea typeface="+mn-ea"/>
                <a:cs typeface="+mn-cs"/>
              </a:rPr>
              <a:t>gomake</a:t>
            </a:r>
            <a:r>
              <a:rPr lang="en-GB" sz="1200" b="0" i="0" u="none" strike="noStrike" kern="1200" baseline="0" dirty="0">
                <a:solidFill>
                  <a:schemeClr val="tx1"/>
                </a:solidFill>
                <a:latin typeface="+mn-lt"/>
                <a:ea typeface="+mn-ea"/>
                <a:cs typeface="+mn-cs"/>
              </a:rPr>
              <a:t> us a sandwich.” </a:t>
            </a:r>
          </a:p>
          <a:p>
            <a:r>
              <a:rPr lang="en-GB" sz="1200" b="0" i="0" u="none" strike="noStrike" kern="1200" baseline="0" dirty="0">
                <a:solidFill>
                  <a:schemeClr val="tx1"/>
                </a:solidFill>
                <a:latin typeface="+mn-lt"/>
                <a:ea typeface="+mn-ea"/>
                <a:cs typeface="+mn-cs"/>
              </a:rPr>
              <a:t>This is an example of misogyny - it suggests that women/girls are not welcome in gaming spaces and reinforces harmful gender expectations.</a:t>
            </a: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3666195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sz="1200" b="0" i="0" u="none" strike="noStrike" kern="1200" baseline="0" dirty="0">
                <a:solidFill>
                  <a:schemeClr val="tx1"/>
                </a:solidFill>
                <a:latin typeface="+mn-lt"/>
                <a:ea typeface="+mn-ea"/>
                <a:cs typeface="+mn-cs"/>
              </a:rPr>
              <a:t>Slides 11-13 explain the various forms misogyny can take, and its relationship to toxic masculinity. </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For the activity Healthy or Harmful start by drawing two columns on the whiteboard with the headings ‘harmful’ and ‘healthy.’ Give students Resource A. They should decide whether the behaviour/trait listed is an example of toxic or healthy masculinity. If you have cut out the examples, they can stick them on the board with blue tac in whichever column they feel best fits; or, if you do not wish to cut these out, they can simply write the examples on the whiteboard in the corresponding columns. They can do this in groups. </a:t>
            </a: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Once this activity is complete, discuss with the class. Why did they label a particular behaviour as toxic or healthy? Does everyone agree/disagree? Why? </a:t>
            </a:r>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1955776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next activity asks students to consider who is being harmed by misogyny, men or women (or both). This should be done as a whole class - they can either raise their hands after each example, or move to different parts of the room depending upon their answer. After each example, discuss with the class. </a:t>
            </a:r>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1960399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Slides 24-25 explain how misogyny hurts everyone, regardless of gender, in different ways. </a:t>
            </a:r>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24</a:t>
            </a:fld>
            <a:endParaRPr lang="cs-CZ"/>
          </a:p>
        </p:txBody>
      </p:sp>
    </p:spTree>
    <p:extLst>
      <p:ext uri="{BB962C8B-B14F-4D97-AF65-F5344CB8AC3E}">
        <p14:creationId xmlns:p14="http://schemas.microsoft.com/office/powerpoint/2010/main" val="4039535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2152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3090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4312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6762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5262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1079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3951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861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7076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6522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2800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Glacial Indifference" panose="020B0604020202020204" charset="0"/>
              </a:defRPr>
            </a:lvl1pPr>
          </a:lstStyle>
          <a:p>
            <a:fld id="{1D8BD707-D9CF-40AE-B4C6-C98DA3205C09}" type="datetimeFigureOut">
              <a:rPr lang="en-US" smtClean="0"/>
              <a:pPr/>
              <a:t>12/1/2025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Glacial Indifference" panose="020B060402020202020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Glacial Indifference" panose="020B060402020202020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46304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Glacial Indifference" panose="020B060402020202020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lacial Indifference" panose="020B060402020202020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lacial Indifference" panose="020B060402020202020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lacial Indifference" panose="020B060402020202020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lacial Indifference" panose="020B060402020202020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lacial Indifference" panose="020B060402020202020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830872" y="1095375"/>
            <a:ext cx="4502257" cy="766737"/>
          </a:xfrm>
          <a:prstGeom prst="rect">
            <a:avLst/>
          </a:prstGeom>
        </p:spPr>
        <p:txBody>
          <a:bodyPr lIns="0" tIns="0" rIns="0" bIns="0" rtlCol="0" anchor="t">
            <a:spAutoFit/>
          </a:bodyPr>
          <a:lstStyle/>
          <a:p>
            <a:pPr algn="ctr">
              <a:lnSpc>
                <a:spcPts val="5744"/>
              </a:lnSpc>
            </a:pPr>
            <a:r>
              <a:rPr lang="en-US" sz="5470">
                <a:solidFill>
                  <a:srgbClr val="000000"/>
                </a:solidFill>
                <a:latin typeface="Bobby Jones Soft"/>
                <a:ea typeface="Bobby Jones Soft"/>
                <a:cs typeface="Bobby Jones Soft"/>
                <a:sym typeface="Bobby Jones Soft"/>
              </a:rPr>
              <a:t>TEACHER SLIDE</a:t>
            </a:r>
          </a:p>
        </p:txBody>
      </p:sp>
      <p:sp>
        <p:nvSpPr>
          <p:cNvPr id="6" name="TextBox 6"/>
          <p:cNvSpPr txBox="1"/>
          <p:nvPr/>
        </p:nvSpPr>
        <p:spPr>
          <a:xfrm>
            <a:off x="935066" y="2276923"/>
            <a:ext cx="16417869" cy="8153995"/>
          </a:xfrm>
          <a:prstGeom prst="rect">
            <a:avLst/>
          </a:prstGeom>
        </p:spPr>
        <p:txBody>
          <a:bodyPr lIns="0" tIns="0" rIns="0" bIns="0" rtlCol="0" anchor="t">
            <a:spAutoFit/>
          </a:bodyPr>
          <a:lstStyle/>
          <a:p>
            <a:pPr algn="just">
              <a:lnSpc>
                <a:spcPts val="4980"/>
              </a:lnSpc>
            </a:pPr>
            <a:r>
              <a:rPr lang="en-US" sz="3716">
                <a:solidFill>
                  <a:srgbClr val="000000"/>
                </a:solidFill>
                <a:latin typeface="Glacial Indifference"/>
                <a:ea typeface="Glacial Indifference"/>
                <a:cs typeface="Glacial Indifference"/>
                <a:sym typeface="Glacial Indifference"/>
              </a:rPr>
              <a:t>This is a sensitive and challenging topic and will need to be handled carefully. It is vital that students feel they are in a safe space to enable discussions to evolve, and issues be examined without any blame or heated arguments emerging. It is important to ensure students understand the group agreements.</a:t>
            </a:r>
          </a:p>
          <a:p>
            <a:pPr algn="just">
              <a:lnSpc>
                <a:spcPts val="4980"/>
              </a:lnSpc>
            </a:pPr>
            <a:endParaRPr lang="en-US" sz="3716">
              <a:solidFill>
                <a:srgbClr val="000000"/>
              </a:solidFill>
              <a:latin typeface="Glacial Indifference"/>
              <a:ea typeface="Glacial Indifference"/>
              <a:cs typeface="Glacial Indifference"/>
              <a:sym typeface="Glacial Indifference"/>
            </a:endParaRPr>
          </a:p>
          <a:p>
            <a:pPr algn="just">
              <a:lnSpc>
                <a:spcPts val="4980"/>
              </a:lnSpc>
            </a:pPr>
            <a:r>
              <a:rPr lang="en-US" sz="3716">
                <a:solidFill>
                  <a:srgbClr val="000000"/>
                </a:solidFill>
                <a:latin typeface="Glacial Indifference"/>
                <a:ea typeface="Glacial Indifference"/>
                <a:cs typeface="Glacial Indifference"/>
                <a:sym typeface="Glacial Indifference"/>
              </a:rPr>
              <a:t>It is also important that male students do not feel they are being targeted or personally blamed for wider societal issues. This lesson examines the appeal of toxic male influencers like Andrew Tate, who target young men often struggling with loneliness or a poor sense of personal identity. Feelings of shame or rejection only serve to drive young men toward these ideologies - it is important for everyone in class to remain kind and respectful when examining these issues.</a:t>
            </a:r>
          </a:p>
          <a:p>
            <a:pPr algn="just">
              <a:lnSpc>
                <a:spcPts val="4980"/>
              </a:lnSpc>
            </a:pPr>
            <a:endParaRPr lang="en-US" sz="3716">
              <a:solidFill>
                <a:srgbClr val="000000"/>
              </a:solidFill>
              <a:latin typeface="Glacial Indifference"/>
              <a:ea typeface="Glacial Indifference"/>
              <a:cs typeface="Glacial Indifference"/>
              <a:sym typeface="Glacial Indifference"/>
            </a:endParaRPr>
          </a:p>
          <a:p>
            <a:pPr algn="just">
              <a:lnSpc>
                <a:spcPts val="4980"/>
              </a:lnSpc>
            </a:pPr>
            <a:endParaRPr lang="en-US" sz="3716">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750868" y="838200"/>
            <a:ext cx="16786265" cy="8748100"/>
          </a:xfrm>
          <a:prstGeom prst="rect">
            <a:avLst/>
          </a:prstGeom>
        </p:spPr>
        <p:txBody>
          <a:bodyPr lIns="0" tIns="0" rIns="0" bIns="0" rtlCol="0" anchor="t">
            <a:spAutoFit/>
          </a:bodyPr>
          <a:lstStyle/>
          <a:p>
            <a:pPr algn="ctr">
              <a:lnSpc>
                <a:spcPts val="7513"/>
              </a:lnSpc>
            </a:pPr>
            <a:r>
              <a:rPr lang="en-US" sz="4666" dirty="0">
                <a:solidFill>
                  <a:srgbClr val="000000"/>
                </a:solidFill>
                <a:latin typeface="Glacial Indifference"/>
                <a:ea typeface="Glacial Indifference"/>
                <a:cs typeface="Glacial Indifference"/>
                <a:sym typeface="Glacial Indifference"/>
              </a:rPr>
              <a:t>Do you think these are examples of misogyny?</a:t>
            </a:r>
          </a:p>
          <a:p>
            <a:pPr algn="just">
              <a:lnSpc>
                <a:spcPts val="5098"/>
              </a:lnSpc>
            </a:pPr>
            <a:endParaRPr lang="en-US" sz="4666" dirty="0">
              <a:solidFill>
                <a:srgbClr val="000000"/>
              </a:solidFill>
              <a:latin typeface="Glacial Indifference"/>
              <a:ea typeface="Glacial Indifference"/>
              <a:cs typeface="Glacial Indifference"/>
              <a:sym typeface="Glacial Indifference"/>
            </a:endParaRPr>
          </a:p>
          <a:p>
            <a:pPr algn="just">
              <a:lnSpc>
                <a:spcPts val="5098"/>
              </a:lnSpc>
            </a:pPr>
            <a:endParaRPr lang="en-US" sz="4666" dirty="0">
              <a:solidFill>
                <a:srgbClr val="000000"/>
              </a:solidFill>
              <a:latin typeface="Glacial Indifference"/>
              <a:ea typeface="Glacial Indifference"/>
              <a:cs typeface="Glacial Indifference"/>
              <a:sym typeface="Glacial Indifference"/>
            </a:endParaRPr>
          </a:p>
          <a:p>
            <a:pPr algn="just">
              <a:lnSpc>
                <a:spcPts val="5098"/>
              </a:lnSpc>
            </a:pPr>
            <a:endParaRPr lang="en-US" sz="4666" dirty="0">
              <a:solidFill>
                <a:srgbClr val="000000"/>
              </a:solidFill>
              <a:latin typeface="Glacial Indifference"/>
              <a:ea typeface="Glacial Indifference"/>
              <a:cs typeface="Glacial Indifference"/>
              <a:sym typeface="Glacial Indifference"/>
            </a:endParaRPr>
          </a:p>
          <a:p>
            <a:pPr algn="just">
              <a:lnSpc>
                <a:spcPts val="5098"/>
              </a:lnSpc>
            </a:pPr>
            <a:endParaRPr lang="en-US" sz="4666" dirty="0">
              <a:solidFill>
                <a:srgbClr val="000000"/>
              </a:solidFill>
              <a:latin typeface="Glacial Indifference"/>
              <a:ea typeface="Glacial Indifference"/>
              <a:cs typeface="Glacial Indifference"/>
              <a:sym typeface="Glacial Indifference"/>
            </a:endParaRPr>
          </a:p>
          <a:p>
            <a:pPr algn="just">
              <a:lnSpc>
                <a:spcPts val="5098"/>
              </a:lnSpc>
            </a:pPr>
            <a:endParaRPr lang="en-US" sz="4666" dirty="0">
              <a:solidFill>
                <a:srgbClr val="000000"/>
              </a:solidFill>
              <a:latin typeface="Glacial Indifference"/>
              <a:ea typeface="Glacial Indifference"/>
              <a:cs typeface="Glacial Indifference"/>
              <a:sym typeface="Glacial Indifference"/>
            </a:endParaRPr>
          </a:p>
          <a:p>
            <a:pPr algn="just">
              <a:lnSpc>
                <a:spcPts val="5098"/>
              </a:lnSpc>
            </a:pPr>
            <a:endParaRPr lang="en-US" sz="4666" dirty="0">
              <a:solidFill>
                <a:srgbClr val="000000"/>
              </a:solidFill>
              <a:latin typeface="Glacial Indifference"/>
              <a:ea typeface="Glacial Indifference"/>
              <a:cs typeface="Glacial Indifference"/>
              <a:sym typeface="Glacial Indifference"/>
            </a:endParaRPr>
          </a:p>
          <a:p>
            <a:pPr marL="683664" lvl="1" indent="-341832" algn="just">
              <a:lnSpc>
                <a:spcPts val="5098"/>
              </a:lnSpc>
              <a:buFont typeface="Arial"/>
              <a:buChar char="•"/>
            </a:pPr>
            <a:r>
              <a:rPr lang="en-US" sz="3166" dirty="0">
                <a:solidFill>
                  <a:srgbClr val="000000"/>
                </a:solidFill>
                <a:latin typeface="Glacial Indifference"/>
                <a:ea typeface="Glacial Indifference"/>
                <a:cs typeface="Glacial Indifference"/>
                <a:sym typeface="Glacial Indifference"/>
              </a:rPr>
              <a:t>A man holds a door open for two women, saying “ladies first!”</a:t>
            </a:r>
          </a:p>
          <a:p>
            <a:pPr marL="683664" lvl="1" indent="-341832" algn="just">
              <a:lnSpc>
                <a:spcPts val="5098"/>
              </a:lnSpc>
              <a:buFont typeface="Arial"/>
              <a:buChar char="•"/>
            </a:pPr>
            <a:r>
              <a:rPr lang="en-US" sz="3166" dirty="0">
                <a:solidFill>
                  <a:srgbClr val="000000"/>
                </a:solidFill>
                <a:latin typeface="Glacial Indifference"/>
                <a:ea typeface="Glacial Indifference"/>
                <a:cs typeface="Glacial Indifference"/>
                <a:sym typeface="Glacial Indifference"/>
              </a:rPr>
              <a:t>After a student council meeting, the female students are asked to stay behind and clean up.</a:t>
            </a:r>
          </a:p>
          <a:p>
            <a:pPr marL="683664" lvl="1" indent="-341832" algn="just">
              <a:lnSpc>
                <a:spcPts val="5098"/>
              </a:lnSpc>
              <a:buFont typeface="Arial"/>
              <a:buChar char="•"/>
            </a:pPr>
            <a:r>
              <a:rPr lang="en-US" sz="3166" dirty="0">
                <a:solidFill>
                  <a:srgbClr val="000000"/>
                </a:solidFill>
                <a:latin typeface="Glacial Indifference"/>
                <a:ea typeface="Glacial Indifference"/>
                <a:cs typeface="Glacial Indifference"/>
                <a:sym typeface="Glacial Indifference"/>
              </a:rPr>
              <a:t>A boy who is good at </a:t>
            </a:r>
            <a:r>
              <a:rPr lang="en-US" sz="3166" dirty="0" err="1">
                <a:solidFill>
                  <a:srgbClr val="000000"/>
                </a:solidFill>
                <a:latin typeface="Glacial Indifference"/>
                <a:ea typeface="Glacial Indifference"/>
                <a:cs typeface="Glacial Indifference"/>
                <a:sym typeface="Glacial Indifference"/>
              </a:rPr>
              <a:t>maths</a:t>
            </a:r>
            <a:r>
              <a:rPr lang="en-US" sz="3166" dirty="0">
                <a:solidFill>
                  <a:srgbClr val="000000"/>
                </a:solidFill>
                <a:latin typeface="Glacial Indifference"/>
                <a:ea typeface="Glacial Indifference"/>
                <a:cs typeface="Glacial Indifference"/>
                <a:sym typeface="Glacial Indifference"/>
              </a:rPr>
              <a:t> is asked to tutor a female student who is struggling.</a:t>
            </a:r>
          </a:p>
          <a:p>
            <a:pPr marL="683664" lvl="1" indent="-341832" algn="just">
              <a:lnSpc>
                <a:spcPts val="5098"/>
              </a:lnSpc>
              <a:buFont typeface="Arial"/>
              <a:buChar char="•"/>
            </a:pPr>
            <a:r>
              <a:rPr lang="en-US" sz="3166" dirty="0">
                <a:solidFill>
                  <a:srgbClr val="000000"/>
                </a:solidFill>
                <a:latin typeface="Glacial Indifference"/>
                <a:ea typeface="Glacial Indifference"/>
                <a:cs typeface="Glacial Indifference"/>
                <a:sym typeface="Glacial Indifference"/>
              </a:rPr>
              <a:t>A girl says “I could never be friends with other girls - they’re so dramatic and catty.” </a:t>
            </a:r>
          </a:p>
          <a:p>
            <a:pPr marL="683664" lvl="1" indent="-341832" algn="just">
              <a:lnSpc>
                <a:spcPts val="5098"/>
              </a:lnSpc>
              <a:buFont typeface="Arial"/>
              <a:buChar char="•"/>
            </a:pPr>
            <a:r>
              <a:rPr lang="en-US" sz="3166" dirty="0">
                <a:solidFill>
                  <a:srgbClr val="000000"/>
                </a:solidFill>
                <a:latin typeface="Glacial Indifference"/>
                <a:ea typeface="Glacial Indifference"/>
                <a:cs typeface="Glacial Indifference"/>
                <a:sym typeface="Glacial Indifference"/>
              </a:rPr>
              <a:t>A group of boys playing Fortnite mock a female gamer, telling her to log off and “go make us a sandwich.” </a:t>
            </a:r>
          </a:p>
        </p:txBody>
      </p:sp>
      <p:sp>
        <p:nvSpPr>
          <p:cNvPr id="6" name="AutoShape 6"/>
          <p:cNvSpPr/>
          <p:nvPr/>
        </p:nvSpPr>
        <p:spPr>
          <a:xfrm flipV="1">
            <a:off x="1028701" y="3695699"/>
            <a:ext cx="16268700" cy="1"/>
          </a:xfrm>
          <a:prstGeom prst="line">
            <a:avLst/>
          </a:prstGeom>
          <a:ln w="152400" cap="flat">
            <a:solidFill>
              <a:srgbClr val="000000"/>
            </a:solidFill>
            <a:prstDash val="solid"/>
            <a:headEnd type="arrow" w="med" len="sm"/>
            <a:tailEnd type="arrow" w="med" len="sm"/>
          </a:ln>
        </p:spPr>
        <p:txBody>
          <a:bodyPr/>
          <a:lstStyle/>
          <a:p>
            <a:endParaRPr lang="en-GB"/>
          </a:p>
        </p:txBody>
      </p:sp>
      <p:sp>
        <p:nvSpPr>
          <p:cNvPr id="7" name="TextBox 7"/>
          <p:cNvSpPr txBox="1"/>
          <p:nvPr/>
        </p:nvSpPr>
        <p:spPr>
          <a:xfrm>
            <a:off x="1028700" y="4377651"/>
            <a:ext cx="3009900" cy="473719"/>
          </a:xfrm>
          <a:prstGeom prst="rect">
            <a:avLst/>
          </a:prstGeom>
        </p:spPr>
        <p:txBody>
          <a:bodyPr wrap="square" lIns="0" tIns="0" rIns="0" bIns="0" rtlCol="0" anchor="t">
            <a:spAutoFit/>
          </a:bodyPr>
          <a:lstStyle/>
          <a:p>
            <a:pPr algn="ctr">
              <a:lnSpc>
                <a:spcPts val="3220"/>
              </a:lnSpc>
            </a:pPr>
            <a:r>
              <a:rPr lang="en-US" sz="4000" dirty="0">
                <a:solidFill>
                  <a:srgbClr val="000000"/>
                </a:solidFill>
                <a:latin typeface="Bobby Jones Soft"/>
                <a:ea typeface="Bobby Jones Soft"/>
                <a:cs typeface="Bobby Jones Soft"/>
                <a:sym typeface="Bobby Jones Soft"/>
              </a:rPr>
              <a:t>MISOGYNY</a:t>
            </a:r>
          </a:p>
        </p:txBody>
      </p:sp>
      <p:sp>
        <p:nvSpPr>
          <p:cNvPr id="8" name="TextBox 8"/>
          <p:cNvSpPr txBox="1"/>
          <p:nvPr/>
        </p:nvSpPr>
        <p:spPr>
          <a:xfrm>
            <a:off x="14630400" y="4377651"/>
            <a:ext cx="2863836" cy="458652"/>
          </a:xfrm>
          <a:prstGeom prst="rect">
            <a:avLst/>
          </a:prstGeom>
        </p:spPr>
        <p:txBody>
          <a:bodyPr wrap="square" lIns="0" tIns="0" rIns="0" bIns="0" rtlCol="0" anchor="t">
            <a:spAutoFit/>
          </a:bodyPr>
          <a:lstStyle/>
          <a:p>
            <a:pPr algn="ctr">
              <a:lnSpc>
                <a:spcPts val="3220"/>
              </a:lnSpc>
            </a:pPr>
            <a:r>
              <a:rPr lang="en-US" sz="4000" dirty="0">
                <a:solidFill>
                  <a:srgbClr val="000000"/>
                </a:solidFill>
                <a:latin typeface="Bobby Jones Soft"/>
                <a:ea typeface="Bobby Jones Soft"/>
                <a:cs typeface="Bobby Jones Soft"/>
                <a:sym typeface="Bobby Jones Soft"/>
              </a:rPr>
              <a:t>NOT MISOGYNY</a:t>
            </a:r>
          </a:p>
        </p:txBody>
      </p:sp>
      <p:sp>
        <p:nvSpPr>
          <p:cNvPr id="9" name="TextBox 9"/>
          <p:cNvSpPr txBox="1"/>
          <p:nvPr/>
        </p:nvSpPr>
        <p:spPr>
          <a:xfrm>
            <a:off x="7996905" y="4377651"/>
            <a:ext cx="2524578" cy="458652"/>
          </a:xfrm>
          <a:prstGeom prst="rect">
            <a:avLst/>
          </a:prstGeom>
        </p:spPr>
        <p:txBody>
          <a:bodyPr lIns="0" tIns="0" rIns="0" bIns="0" rtlCol="0" anchor="t">
            <a:spAutoFit/>
          </a:bodyPr>
          <a:lstStyle/>
          <a:p>
            <a:pPr algn="ctr">
              <a:lnSpc>
                <a:spcPts val="3220"/>
              </a:lnSpc>
            </a:pPr>
            <a:r>
              <a:rPr lang="en-US" sz="4000" dirty="0">
                <a:solidFill>
                  <a:srgbClr val="000000"/>
                </a:solidFill>
                <a:latin typeface="Bobby Jones Soft"/>
                <a:ea typeface="Bobby Jones Soft"/>
                <a:cs typeface="Bobby Jones Soft"/>
                <a:sym typeface="Bobby Jones Soft"/>
              </a:rPr>
              <a:t>NOT SURE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grpSp>
        <p:nvGrpSpPr>
          <p:cNvPr id="5" name="Group 5"/>
          <p:cNvGrpSpPr/>
          <p:nvPr/>
        </p:nvGrpSpPr>
        <p:grpSpPr>
          <a:xfrm>
            <a:off x="9656822" y="1586116"/>
            <a:ext cx="7602478" cy="7114769"/>
            <a:chOff x="0" y="0"/>
            <a:chExt cx="2002299" cy="1873849"/>
          </a:xfrm>
        </p:grpSpPr>
        <p:sp>
          <p:nvSpPr>
            <p:cNvPr id="6" name="Freeform 6"/>
            <p:cNvSpPr/>
            <p:nvPr/>
          </p:nvSpPr>
          <p:spPr>
            <a:xfrm>
              <a:off x="0" y="0"/>
              <a:ext cx="2002299" cy="1873849"/>
            </a:xfrm>
            <a:custGeom>
              <a:avLst/>
              <a:gdLst/>
              <a:ahLst/>
              <a:cxnLst/>
              <a:rect l="l" t="t" r="r" b="b"/>
              <a:pathLst>
                <a:path w="2002299" h="1873849">
                  <a:moveTo>
                    <a:pt x="0" y="0"/>
                  </a:moveTo>
                  <a:lnTo>
                    <a:pt x="2002299" y="0"/>
                  </a:lnTo>
                  <a:lnTo>
                    <a:pt x="2002299" y="1873849"/>
                  </a:lnTo>
                  <a:lnTo>
                    <a:pt x="0" y="1873849"/>
                  </a:lnTo>
                  <a:close/>
                </a:path>
              </a:pathLst>
            </a:custGeom>
            <a:solidFill>
              <a:srgbClr val="FFFFFF"/>
            </a:solidFill>
            <a:ln w="38100" cap="sq">
              <a:solidFill>
                <a:srgbClr val="000000"/>
              </a:solidFill>
              <a:prstDash val="solid"/>
              <a:miter/>
            </a:ln>
          </p:spPr>
          <p:txBody>
            <a:bodyPr/>
            <a:lstStyle/>
            <a:p>
              <a:endParaRPr lang="en-GB"/>
            </a:p>
          </p:txBody>
        </p:sp>
        <p:sp>
          <p:nvSpPr>
            <p:cNvPr id="7" name="TextBox 7"/>
            <p:cNvSpPr txBox="1"/>
            <p:nvPr/>
          </p:nvSpPr>
          <p:spPr>
            <a:xfrm>
              <a:off x="0" y="-66675"/>
              <a:ext cx="2002299" cy="1940524"/>
            </a:xfrm>
            <a:prstGeom prst="rect">
              <a:avLst/>
            </a:prstGeom>
          </p:spPr>
          <p:txBody>
            <a:bodyPr lIns="50800" tIns="50800" rIns="50800" bIns="50800" rtlCol="0" anchor="ctr"/>
            <a:lstStyle/>
            <a:p>
              <a:pPr algn="ctr">
                <a:lnSpc>
                  <a:spcPts val="3150"/>
                </a:lnSpc>
              </a:pPr>
              <a:endParaRPr/>
            </a:p>
          </p:txBody>
        </p:sp>
      </p:grpSp>
      <p:grpSp>
        <p:nvGrpSpPr>
          <p:cNvPr id="8" name="Group 8"/>
          <p:cNvGrpSpPr/>
          <p:nvPr/>
        </p:nvGrpSpPr>
        <p:grpSpPr>
          <a:xfrm>
            <a:off x="1028700" y="3069367"/>
            <a:ext cx="7926372" cy="3838906"/>
            <a:chOff x="0" y="0"/>
            <a:chExt cx="10568496" cy="5118542"/>
          </a:xfrm>
        </p:grpSpPr>
        <p:sp>
          <p:nvSpPr>
            <p:cNvPr id="9" name="TextBox 9"/>
            <p:cNvSpPr txBox="1"/>
            <p:nvPr/>
          </p:nvSpPr>
          <p:spPr>
            <a:xfrm>
              <a:off x="0" y="114300"/>
              <a:ext cx="10568496" cy="3124203"/>
            </a:xfrm>
            <a:prstGeom prst="rect">
              <a:avLst/>
            </a:prstGeom>
          </p:spPr>
          <p:txBody>
            <a:bodyPr lIns="0" tIns="0" rIns="0" bIns="0" rtlCol="0" anchor="t">
              <a:spAutoFit/>
            </a:bodyPr>
            <a:lstStyle/>
            <a:p>
              <a:pPr marL="0" lvl="0" indent="0" algn="l">
                <a:lnSpc>
                  <a:spcPts val="8925"/>
                </a:lnSpc>
              </a:pPr>
              <a:r>
                <a:rPr lang="en-US" sz="8500">
                  <a:solidFill>
                    <a:srgbClr val="000000"/>
                  </a:solidFill>
                  <a:latin typeface="Glacial Indifference"/>
                  <a:ea typeface="Glacial Indifference"/>
                  <a:cs typeface="Glacial Indifference"/>
                  <a:sym typeface="Glacial Indifference"/>
                </a:rPr>
                <a:t>Misogyny can take many forms.</a:t>
              </a:r>
            </a:p>
          </p:txBody>
        </p:sp>
        <p:sp>
          <p:nvSpPr>
            <p:cNvPr id="10" name="TextBox 10"/>
            <p:cNvSpPr txBox="1"/>
            <p:nvPr/>
          </p:nvSpPr>
          <p:spPr>
            <a:xfrm>
              <a:off x="0" y="3731067"/>
              <a:ext cx="10568496" cy="1387475"/>
            </a:xfrm>
            <a:prstGeom prst="rect">
              <a:avLst/>
            </a:prstGeom>
          </p:spPr>
          <p:txBody>
            <a:bodyPr lIns="0" tIns="0" rIns="0" bIns="0" rtlCol="0" anchor="t">
              <a:spAutoFit/>
            </a:bodyPr>
            <a:lstStyle/>
            <a:p>
              <a:pPr marL="0" lvl="0" indent="0" algn="l">
                <a:lnSpc>
                  <a:spcPts val="4200"/>
                </a:lnSpc>
              </a:pPr>
              <a:r>
                <a:rPr lang="en-US" sz="3000">
                  <a:solidFill>
                    <a:srgbClr val="000000"/>
                  </a:solidFill>
                  <a:latin typeface="Glacial Indifference"/>
                  <a:ea typeface="Glacial Indifference"/>
                  <a:cs typeface="Glacial Indifference"/>
                  <a:sym typeface="Glacial Indifference"/>
                </a:rPr>
                <a:t>Misogyny is not just something that men express - women can also hold misogynistic beliefs.</a:t>
              </a:r>
            </a:p>
          </p:txBody>
        </p:sp>
      </p:grpSp>
      <p:grpSp>
        <p:nvGrpSpPr>
          <p:cNvPr id="11" name="Group 11"/>
          <p:cNvGrpSpPr/>
          <p:nvPr/>
        </p:nvGrpSpPr>
        <p:grpSpPr>
          <a:xfrm>
            <a:off x="9926305" y="2209365"/>
            <a:ext cx="7063511" cy="5868269"/>
            <a:chOff x="0" y="0"/>
            <a:chExt cx="9418015" cy="7824359"/>
          </a:xfrm>
        </p:grpSpPr>
        <p:sp>
          <p:nvSpPr>
            <p:cNvPr id="12" name="TextBox 12"/>
            <p:cNvSpPr txBox="1"/>
            <p:nvPr/>
          </p:nvSpPr>
          <p:spPr>
            <a:xfrm>
              <a:off x="0" y="-76200"/>
              <a:ext cx="8356939" cy="849709"/>
            </a:xfrm>
            <a:prstGeom prst="rect">
              <a:avLst/>
            </a:prstGeom>
          </p:spPr>
          <p:txBody>
            <a:bodyPr lIns="0" tIns="0" rIns="0" bIns="0" rtlCol="0" anchor="t">
              <a:spAutoFit/>
            </a:bodyPr>
            <a:lstStyle/>
            <a:p>
              <a:pPr marL="0" lvl="0" indent="0" algn="l">
                <a:lnSpc>
                  <a:spcPts val="5398"/>
                </a:lnSpc>
              </a:pPr>
              <a:r>
                <a:rPr lang="en-US" sz="3856">
                  <a:solidFill>
                    <a:srgbClr val="000000"/>
                  </a:solidFill>
                  <a:latin typeface="Glacial Indifference"/>
                  <a:ea typeface="Glacial Indifference"/>
                  <a:cs typeface="Glacial Indifference"/>
                  <a:sym typeface="Glacial Indifference"/>
                </a:rPr>
                <a:t>harassment and bullying</a:t>
              </a:r>
            </a:p>
          </p:txBody>
        </p:sp>
        <p:sp>
          <p:nvSpPr>
            <p:cNvPr id="13" name="TextBox 13"/>
            <p:cNvSpPr txBox="1"/>
            <p:nvPr/>
          </p:nvSpPr>
          <p:spPr>
            <a:xfrm>
              <a:off x="0" y="1688174"/>
              <a:ext cx="8356939" cy="849709"/>
            </a:xfrm>
            <a:prstGeom prst="rect">
              <a:avLst/>
            </a:prstGeom>
          </p:spPr>
          <p:txBody>
            <a:bodyPr lIns="0" tIns="0" rIns="0" bIns="0" rtlCol="0" anchor="t">
              <a:spAutoFit/>
            </a:bodyPr>
            <a:lstStyle/>
            <a:p>
              <a:pPr marL="0" lvl="0" indent="0" algn="l">
                <a:lnSpc>
                  <a:spcPts val="5398"/>
                </a:lnSpc>
              </a:pPr>
              <a:r>
                <a:rPr lang="en-US" sz="3856">
                  <a:solidFill>
                    <a:srgbClr val="000000"/>
                  </a:solidFill>
                  <a:latin typeface="Glacial Indifference"/>
                  <a:ea typeface="Glacial Indifference"/>
                  <a:cs typeface="Glacial Indifference"/>
                  <a:sym typeface="Glacial Indifference"/>
                </a:rPr>
                <a:t>discrimination</a:t>
              </a:r>
            </a:p>
          </p:txBody>
        </p:sp>
        <p:sp>
          <p:nvSpPr>
            <p:cNvPr id="14" name="TextBox 14"/>
            <p:cNvSpPr txBox="1"/>
            <p:nvPr/>
          </p:nvSpPr>
          <p:spPr>
            <a:xfrm>
              <a:off x="0" y="3450332"/>
              <a:ext cx="8356939" cy="849709"/>
            </a:xfrm>
            <a:prstGeom prst="rect">
              <a:avLst/>
            </a:prstGeom>
          </p:spPr>
          <p:txBody>
            <a:bodyPr lIns="0" tIns="0" rIns="0" bIns="0" rtlCol="0" anchor="t">
              <a:spAutoFit/>
            </a:bodyPr>
            <a:lstStyle/>
            <a:p>
              <a:pPr marL="0" lvl="0" indent="0" algn="l">
                <a:lnSpc>
                  <a:spcPts val="5398"/>
                </a:lnSpc>
              </a:pPr>
              <a:r>
                <a:rPr lang="en-US" sz="3856">
                  <a:solidFill>
                    <a:srgbClr val="000000"/>
                  </a:solidFill>
                  <a:latin typeface="Glacial Indifference"/>
                  <a:ea typeface="Glacial Indifference"/>
                  <a:cs typeface="Glacial Indifference"/>
                  <a:sym typeface="Glacial Indifference"/>
                </a:rPr>
                <a:t>violence</a:t>
              </a:r>
            </a:p>
          </p:txBody>
        </p:sp>
        <p:sp>
          <p:nvSpPr>
            <p:cNvPr id="15" name="TextBox 15"/>
            <p:cNvSpPr txBox="1"/>
            <p:nvPr/>
          </p:nvSpPr>
          <p:spPr>
            <a:xfrm>
              <a:off x="0" y="5212491"/>
              <a:ext cx="9418015" cy="849709"/>
            </a:xfrm>
            <a:prstGeom prst="rect">
              <a:avLst/>
            </a:prstGeom>
          </p:spPr>
          <p:txBody>
            <a:bodyPr lIns="0" tIns="0" rIns="0" bIns="0" rtlCol="0" anchor="t">
              <a:spAutoFit/>
            </a:bodyPr>
            <a:lstStyle/>
            <a:p>
              <a:pPr marL="0" lvl="0" indent="0" algn="l">
                <a:lnSpc>
                  <a:spcPts val="5398"/>
                </a:lnSpc>
              </a:pPr>
              <a:r>
                <a:rPr lang="en-US" sz="3856">
                  <a:solidFill>
                    <a:srgbClr val="000000"/>
                  </a:solidFill>
                  <a:latin typeface="Glacial Indifference"/>
                  <a:ea typeface="Glacial Indifference"/>
                  <a:cs typeface="Glacial Indifference"/>
                  <a:sym typeface="Glacial Indifference"/>
                </a:rPr>
                <a:t>social norms that devalue women</a:t>
              </a:r>
            </a:p>
          </p:txBody>
        </p:sp>
        <p:sp>
          <p:nvSpPr>
            <p:cNvPr id="16" name="TextBox 16"/>
            <p:cNvSpPr txBox="1"/>
            <p:nvPr/>
          </p:nvSpPr>
          <p:spPr>
            <a:xfrm>
              <a:off x="0" y="6974650"/>
              <a:ext cx="9418015" cy="849709"/>
            </a:xfrm>
            <a:prstGeom prst="rect">
              <a:avLst/>
            </a:prstGeom>
          </p:spPr>
          <p:txBody>
            <a:bodyPr lIns="0" tIns="0" rIns="0" bIns="0" rtlCol="0" anchor="t">
              <a:spAutoFit/>
            </a:bodyPr>
            <a:lstStyle/>
            <a:p>
              <a:pPr marL="0" lvl="0" indent="0" algn="l">
                <a:lnSpc>
                  <a:spcPts val="5398"/>
                </a:lnSpc>
              </a:pPr>
              <a:r>
                <a:rPr lang="en-US" sz="3856">
                  <a:solidFill>
                    <a:srgbClr val="000000"/>
                  </a:solidFill>
                  <a:latin typeface="Glacial Indifference"/>
                  <a:ea typeface="Glacial Indifference"/>
                  <a:cs typeface="Glacial Indifference"/>
                  <a:sym typeface="Glacial Indifference"/>
                </a:rPr>
                <a:t>rigid gender expectations </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grpSp>
        <p:nvGrpSpPr>
          <p:cNvPr id="5" name="Group 5"/>
          <p:cNvGrpSpPr/>
          <p:nvPr/>
        </p:nvGrpSpPr>
        <p:grpSpPr>
          <a:xfrm>
            <a:off x="3756468" y="2112523"/>
            <a:ext cx="10775063" cy="4971327"/>
            <a:chOff x="0" y="-1112272"/>
            <a:chExt cx="14366751" cy="6628436"/>
          </a:xfrm>
        </p:grpSpPr>
        <p:sp>
          <p:nvSpPr>
            <p:cNvPr id="6" name="TextBox 6"/>
            <p:cNvSpPr txBox="1"/>
            <p:nvPr/>
          </p:nvSpPr>
          <p:spPr>
            <a:xfrm>
              <a:off x="0" y="-1112272"/>
              <a:ext cx="14366751" cy="3476507"/>
            </a:xfrm>
            <a:prstGeom prst="rect">
              <a:avLst/>
            </a:prstGeom>
          </p:spPr>
          <p:txBody>
            <a:bodyPr lIns="0" tIns="0" rIns="0" bIns="0" rtlCol="0" anchor="t">
              <a:spAutoFit/>
            </a:bodyPr>
            <a:lstStyle/>
            <a:p>
              <a:pPr marL="0" lvl="0" indent="0" algn="ctr">
                <a:lnSpc>
                  <a:spcPts val="10013"/>
                </a:lnSpc>
              </a:pPr>
              <a:r>
                <a:rPr lang="en-US" sz="9628" dirty="0">
                  <a:solidFill>
                    <a:srgbClr val="000000"/>
                  </a:solidFill>
                  <a:latin typeface="Bobby Jones Soft"/>
                  <a:ea typeface="Bobby Jones Soft"/>
                  <a:cs typeface="Bobby Jones Soft"/>
                  <a:sym typeface="Bobby Jones Soft"/>
                </a:rPr>
                <a:t>Harmful ideas of MASCULINITY</a:t>
              </a:r>
            </a:p>
          </p:txBody>
        </p:sp>
        <p:sp>
          <p:nvSpPr>
            <p:cNvPr id="7" name="TextBox 7"/>
            <p:cNvSpPr txBox="1"/>
            <p:nvPr/>
          </p:nvSpPr>
          <p:spPr>
            <a:xfrm>
              <a:off x="0" y="2364235"/>
              <a:ext cx="14366751" cy="3151929"/>
            </a:xfrm>
            <a:prstGeom prst="rect">
              <a:avLst/>
            </a:prstGeom>
          </p:spPr>
          <p:txBody>
            <a:bodyPr lIns="0" tIns="0" rIns="0" bIns="0" rtlCol="0" anchor="t">
              <a:spAutoFit/>
            </a:bodyPr>
            <a:lstStyle/>
            <a:p>
              <a:pPr marL="0" lvl="0" indent="0" algn="just">
                <a:lnSpc>
                  <a:spcPts val="4759"/>
                </a:lnSpc>
              </a:pPr>
              <a:r>
                <a:rPr lang="en-US" sz="3399">
                  <a:solidFill>
                    <a:srgbClr val="000000"/>
                  </a:solidFill>
                  <a:latin typeface="Glacial Indifference"/>
                  <a:ea typeface="Glacial Indifference"/>
                  <a:cs typeface="Glacial Indifference"/>
                  <a:sym typeface="Glacial Indifference"/>
                </a:rPr>
                <a:t>harmful social norms and expectations about masculinity (traits we normally associate with men/boys).  Men and boys can feel pressured to look, act, or feel a certain way, in order to be seen as a “real man.”</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7207995" y="2138915"/>
            <a:ext cx="10051305" cy="7130157"/>
          </a:xfrm>
          <a:prstGeom prst="rect">
            <a:avLst/>
          </a:prstGeom>
        </p:spPr>
        <p:txBody>
          <a:bodyPr lIns="0" tIns="0" rIns="0" bIns="0" rtlCol="0" anchor="t">
            <a:spAutoFit/>
          </a:bodyPr>
          <a:lstStyle/>
          <a:p>
            <a:pPr algn="just">
              <a:lnSpc>
                <a:spcPts val="5600"/>
              </a:lnSpc>
            </a:pPr>
            <a:r>
              <a:rPr lang="en-US" sz="4000" dirty="0">
                <a:solidFill>
                  <a:srgbClr val="000000"/>
                </a:solidFill>
                <a:latin typeface="Glacial Indifference"/>
                <a:ea typeface="Glacial Indifference"/>
                <a:cs typeface="Glacial Indifference"/>
                <a:sym typeface="Glacial Indifference"/>
              </a:rPr>
              <a:t>Our ideas about masculinity and misogyny are connected: harmful ideas about being a man (sometimes called harmful or toxic masculinity) contribute to misogyny (the hatred of or prejudice against women).</a:t>
            </a:r>
          </a:p>
          <a:p>
            <a:pPr algn="just">
              <a:lnSpc>
                <a:spcPts val="5600"/>
              </a:lnSpc>
            </a:pPr>
            <a:endParaRPr lang="en-US" sz="4000" dirty="0">
              <a:solidFill>
                <a:srgbClr val="000000"/>
              </a:solidFill>
              <a:latin typeface="Glacial Indifference"/>
              <a:ea typeface="Glacial Indifference"/>
              <a:cs typeface="Glacial Indifference"/>
              <a:sym typeface="Glacial Indifference"/>
            </a:endParaRPr>
          </a:p>
          <a:p>
            <a:pPr algn="just">
              <a:lnSpc>
                <a:spcPts val="5600"/>
              </a:lnSpc>
            </a:pPr>
            <a:r>
              <a:rPr lang="en-US" sz="4000" dirty="0">
                <a:solidFill>
                  <a:srgbClr val="000000"/>
                </a:solidFill>
                <a:latin typeface="Glacial Indifference"/>
                <a:ea typeface="Glacial Indifference"/>
                <a:cs typeface="Glacial Indifference"/>
                <a:sym typeface="Glacial Indifference"/>
              </a:rPr>
              <a:t>Toxic masculinity tells us that being a man is all about </a:t>
            </a:r>
            <a:r>
              <a:rPr lang="en-US" sz="4000" b="1" dirty="0">
                <a:solidFill>
                  <a:srgbClr val="000000"/>
                </a:solidFill>
                <a:latin typeface="Glacial Indifference Bold"/>
                <a:ea typeface="Glacial Indifference Bold"/>
                <a:cs typeface="Glacial Indifference Bold"/>
                <a:sym typeface="Glacial Indifference Bold"/>
              </a:rPr>
              <a:t>power, dominance and control</a:t>
            </a:r>
            <a:r>
              <a:rPr lang="en-US" sz="4000" dirty="0">
                <a:solidFill>
                  <a:srgbClr val="000000"/>
                </a:solidFill>
                <a:latin typeface="Glacial Indifference"/>
                <a:ea typeface="Glacial Indifference"/>
                <a:cs typeface="Glacial Indifference"/>
                <a:sym typeface="Glacial Indifference"/>
              </a:rPr>
              <a:t>, and that women are </a:t>
            </a:r>
            <a:r>
              <a:rPr lang="en-US" sz="4000" b="1" dirty="0">
                <a:solidFill>
                  <a:srgbClr val="000000"/>
                </a:solidFill>
                <a:latin typeface="Glacial Indifference Bold"/>
                <a:ea typeface="Glacial Indifference Bold"/>
                <a:cs typeface="Glacial Indifference Bold"/>
                <a:sym typeface="Glacial Indifference Bold"/>
              </a:rPr>
              <a:t>weak and inferior</a:t>
            </a:r>
            <a:r>
              <a:rPr lang="en-US" sz="4000" dirty="0">
                <a:solidFill>
                  <a:srgbClr val="000000"/>
                </a:solidFill>
                <a:latin typeface="Glacial Indifference"/>
                <a:ea typeface="Glacial Indifference"/>
                <a:cs typeface="Glacial Indifference"/>
                <a:sym typeface="Glacial Indifference"/>
              </a:rPr>
              <a:t>. This reinforces (makes stronger) misogyny.</a:t>
            </a:r>
          </a:p>
        </p:txBody>
      </p:sp>
      <p:grpSp>
        <p:nvGrpSpPr>
          <p:cNvPr id="6" name="Group 6"/>
          <p:cNvGrpSpPr/>
          <p:nvPr/>
        </p:nvGrpSpPr>
        <p:grpSpPr>
          <a:xfrm>
            <a:off x="1028700" y="1840286"/>
            <a:ext cx="4954943" cy="6958369"/>
            <a:chOff x="707533" y="-95249"/>
            <a:chExt cx="6606591" cy="9277825"/>
          </a:xfrm>
        </p:grpSpPr>
        <p:sp>
          <p:nvSpPr>
            <p:cNvPr id="7" name="Freeform 7"/>
            <p:cNvSpPr/>
            <p:nvPr/>
          </p:nvSpPr>
          <p:spPr>
            <a:xfrm rot="-2223420">
              <a:off x="1008875" y="2252510"/>
              <a:ext cx="6159578" cy="5412729"/>
            </a:xfrm>
            <a:custGeom>
              <a:avLst/>
              <a:gdLst/>
              <a:ahLst/>
              <a:cxnLst/>
              <a:rect l="l" t="t" r="r" b="b"/>
              <a:pathLst>
                <a:path w="6159578" h="5412729">
                  <a:moveTo>
                    <a:pt x="0" y="0"/>
                  </a:moveTo>
                  <a:lnTo>
                    <a:pt x="6159578" y="0"/>
                  </a:lnTo>
                  <a:lnTo>
                    <a:pt x="6159578" y="5412729"/>
                  </a:lnTo>
                  <a:lnTo>
                    <a:pt x="0" y="5412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8" name="TextBox 8"/>
            <p:cNvSpPr txBox="1"/>
            <p:nvPr/>
          </p:nvSpPr>
          <p:spPr>
            <a:xfrm>
              <a:off x="2180733" y="-95249"/>
              <a:ext cx="5133391" cy="2011577"/>
            </a:xfrm>
            <a:prstGeom prst="rect">
              <a:avLst/>
            </a:prstGeom>
          </p:spPr>
          <p:txBody>
            <a:bodyPr wrap="square" lIns="0" tIns="0" rIns="0" bIns="0" rtlCol="0" anchor="t">
              <a:spAutoFit/>
            </a:bodyPr>
            <a:lstStyle/>
            <a:p>
              <a:pPr algn="ctr">
                <a:lnSpc>
                  <a:spcPts val="6019"/>
                </a:lnSpc>
                <a:spcBef>
                  <a:spcPct val="0"/>
                </a:spcBef>
              </a:pPr>
              <a:r>
                <a:rPr lang="en-US" sz="4299" dirty="0">
                  <a:solidFill>
                    <a:srgbClr val="000000"/>
                  </a:solidFill>
                  <a:latin typeface="Bobby Jones Soft"/>
                  <a:ea typeface="Bobby Jones Soft"/>
                  <a:cs typeface="Bobby Jones Soft"/>
                  <a:sym typeface="Bobby Jones Soft"/>
                </a:rPr>
                <a:t>Harmful ideas of masculinity</a:t>
              </a:r>
            </a:p>
          </p:txBody>
        </p:sp>
        <p:sp>
          <p:nvSpPr>
            <p:cNvPr id="9" name="TextBox 9"/>
            <p:cNvSpPr txBox="1"/>
            <p:nvPr/>
          </p:nvSpPr>
          <p:spPr>
            <a:xfrm>
              <a:off x="707533" y="8216950"/>
              <a:ext cx="3751373" cy="965626"/>
            </a:xfrm>
            <a:prstGeom prst="rect">
              <a:avLst/>
            </a:prstGeom>
          </p:spPr>
          <p:txBody>
            <a:bodyPr lIns="0" tIns="0" rIns="0" bIns="0" rtlCol="0" anchor="t">
              <a:spAutoFit/>
            </a:bodyPr>
            <a:lstStyle/>
            <a:p>
              <a:pPr algn="ctr">
                <a:lnSpc>
                  <a:spcPts val="6019"/>
                </a:lnSpc>
                <a:spcBef>
                  <a:spcPct val="0"/>
                </a:spcBef>
              </a:pPr>
              <a:r>
                <a:rPr lang="en-US" sz="4299">
                  <a:solidFill>
                    <a:srgbClr val="000000"/>
                  </a:solidFill>
                  <a:latin typeface="Bobby Jones Soft"/>
                  <a:ea typeface="Bobby Jones Soft"/>
                  <a:cs typeface="Bobby Jones Soft"/>
                  <a:sym typeface="Bobby Jones Soft"/>
                </a:rPr>
                <a:t>misogyny</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AutoShape 5"/>
          <p:cNvSpPr/>
          <p:nvPr/>
        </p:nvSpPr>
        <p:spPr>
          <a:xfrm>
            <a:off x="1416050" y="4329113"/>
            <a:ext cx="7340600" cy="3816350"/>
          </a:xfrm>
          <a:prstGeom prst="rect">
            <a:avLst/>
          </a:prstGeom>
          <a:solidFill>
            <a:srgbClr val="FFF295"/>
          </a:solidFill>
        </p:spPr>
        <p:txBody>
          <a:bodyPr/>
          <a:lstStyle/>
          <a:p>
            <a:endParaRPr lang="en-GB"/>
          </a:p>
        </p:txBody>
      </p:sp>
      <p:sp>
        <p:nvSpPr>
          <p:cNvPr id="6" name="TextBox 6"/>
          <p:cNvSpPr txBox="1"/>
          <p:nvPr/>
        </p:nvSpPr>
        <p:spPr>
          <a:xfrm>
            <a:off x="1802800" y="5313680"/>
            <a:ext cx="6567100" cy="1780541"/>
          </a:xfrm>
          <a:prstGeom prst="rect">
            <a:avLst/>
          </a:prstGeom>
        </p:spPr>
        <p:txBody>
          <a:bodyPr lIns="0" tIns="0" rIns="0" bIns="0" rtlCol="0" anchor="t">
            <a:spAutoFit/>
          </a:bodyPr>
          <a:lstStyle/>
          <a:p>
            <a:pPr marL="0" lvl="0" indent="0" algn="just">
              <a:lnSpc>
                <a:spcPts val="4759"/>
              </a:lnSpc>
            </a:pPr>
            <a:r>
              <a:rPr lang="en-US" sz="3399">
                <a:solidFill>
                  <a:srgbClr val="000000"/>
                </a:solidFill>
                <a:latin typeface="Glacial Indifference"/>
                <a:ea typeface="Glacial Indifference"/>
                <a:cs typeface="Glacial Indifference"/>
                <a:sym typeface="Glacial Indifference"/>
              </a:rPr>
              <a:t>You will be given a selection of cards, each with a different behaviour or personality trait listed.</a:t>
            </a:r>
          </a:p>
        </p:txBody>
      </p:sp>
      <p:sp>
        <p:nvSpPr>
          <p:cNvPr id="7" name="AutoShape 7"/>
          <p:cNvSpPr/>
          <p:nvPr/>
        </p:nvSpPr>
        <p:spPr>
          <a:xfrm>
            <a:off x="9531350" y="4329113"/>
            <a:ext cx="7340600" cy="3816350"/>
          </a:xfrm>
          <a:prstGeom prst="rect">
            <a:avLst/>
          </a:prstGeom>
          <a:solidFill>
            <a:srgbClr val="FFF295"/>
          </a:solidFill>
        </p:spPr>
        <p:txBody>
          <a:bodyPr/>
          <a:lstStyle/>
          <a:p>
            <a:endParaRPr lang="en-GB"/>
          </a:p>
        </p:txBody>
      </p:sp>
      <p:sp>
        <p:nvSpPr>
          <p:cNvPr id="8" name="TextBox 8"/>
          <p:cNvSpPr txBox="1"/>
          <p:nvPr/>
        </p:nvSpPr>
        <p:spPr>
          <a:xfrm>
            <a:off x="9767477" y="5013642"/>
            <a:ext cx="6972353" cy="2417328"/>
          </a:xfrm>
          <a:prstGeom prst="rect">
            <a:avLst/>
          </a:prstGeom>
        </p:spPr>
        <p:txBody>
          <a:bodyPr lIns="0" tIns="0" rIns="0" bIns="0" rtlCol="0" anchor="t">
            <a:spAutoFit/>
          </a:bodyPr>
          <a:lstStyle/>
          <a:p>
            <a:pPr marL="0" lvl="0" indent="0" algn="just">
              <a:lnSpc>
                <a:spcPts val="4759"/>
              </a:lnSpc>
            </a:pPr>
            <a:r>
              <a:rPr lang="en-US" sz="3399" dirty="0">
                <a:solidFill>
                  <a:srgbClr val="000000"/>
                </a:solidFill>
                <a:latin typeface="Glacial Indifference"/>
                <a:ea typeface="Glacial Indifference"/>
                <a:cs typeface="Glacial Indifference"/>
                <a:sym typeface="Glacial Indifference"/>
              </a:rPr>
              <a:t>Decide whether the card describes harmful or positive </a:t>
            </a:r>
            <a:r>
              <a:rPr lang="en-US" sz="3399" dirty="0" err="1">
                <a:solidFill>
                  <a:srgbClr val="000000"/>
                </a:solidFill>
                <a:latin typeface="Glacial Indifference"/>
                <a:ea typeface="Glacial Indifference"/>
                <a:cs typeface="Glacial Indifference"/>
                <a:sym typeface="Glacial Indifference"/>
              </a:rPr>
              <a:t>behaviour</a:t>
            </a:r>
            <a:r>
              <a:rPr lang="en-US" sz="3399" dirty="0">
                <a:solidFill>
                  <a:srgbClr val="000000"/>
                </a:solidFill>
                <a:latin typeface="Glacial Indifference"/>
                <a:ea typeface="Glacial Indifference"/>
                <a:cs typeface="Glacial Indifference"/>
                <a:sym typeface="Glacial Indifference"/>
              </a:rPr>
              <a:t>/beliefs, and stick it up on the board wherever you think it belongs.</a:t>
            </a:r>
          </a:p>
        </p:txBody>
      </p:sp>
      <p:sp>
        <p:nvSpPr>
          <p:cNvPr id="9" name="TextBox 9"/>
          <p:cNvSpPr txBox="1"/>
          <p:nvPr/>
        </p:nvSpPr>
        <p:spPr>
          <a:xfrm>
            <a:off x="2058642" y="2189408"/>
            <a:ext cx="14170716" cy="1031373"/>
          </a:xfrm>
          <a:prstGeom prst="rect">
            <a:avLst/>
          </a:prstGeom>
        </p:spPr>
        <p:txBody>
          <a:bodyPr lIns="0" tIns="0" rIns="0" bIns="0" rtlCol="0" anchor="t">
            <a:spAutoFit/>
          </a:bodyPr>
          <a:lstStyle/>
          <a:p>
            <a:pPr marL="0" lvl="0" indent="0" algn="ctr">
              <a:lnSpc>
                <a:spcPts val="7919"/>
              </a:lnSpc>
            </a:pPr>
            <a:r>
              <a:rPr lang="en-US" sz="7199" dirty="0">
                <a:solidFill>
                  <a:srgbClr val="000000"/>
                </a:solidFill>
                <a:latin typeface="Bobby Jones Soft"/>
                <a:ea typeface="Bobby Jones Soft"/>
                <a:cs typeface="Bobby Jones Soft"/>
                <a:sym typeface="Bobby Jones Soft"/>
              </a:rPr>
              <a:t>ACTIVITY: healthy or harmful?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878358" y="2484806"/>
            <a:ext cx="3348229" cy="5063484"/>
          </a:xfrm>
          <a:custGeom>
            <a:avLst/>
            <a:gdLst/>
            <a:ahLst/>
            <a:cxnLst/>
            <a:rect l="l" t="t" r="r" b="b"/>
            <a:pathLst>
              <a:path w="3348229" h="5063484">
                <a:moveTo>
                  <a:pt x="0" y="0"/>
                </a:moveTo>
                <a:lnTo>
                  <a:pt x="3348229" y="0"/>
                </a:lnTo>
                <a:lnTo>
                  <a:pt x="3348229" y="5063484"/>
                </a:lnTo>
                <a:lnTo>
                  <a:pt x="0" y="5063484"/>
                </a:lnTo>
                <a:lnTo>
                  <a:pt x="0" y="0"/>
                </a:lnTo>
                <a:close/>
              </a:path>
            </a:pathLst>
          </a:custGeom>
          <a:blipFill>
            <a:blip r:embed="rId3"/>
            <a:stretch>
              <a:fillRect/>
            </a:stretch>
          </a:blipFill>
        </p:spPr>
        <p:txBody>
          <a:bodyPr/>
          <a:lstStyle/>
          <a:p>
            <a:endParaRPr lang="en-GB"/>
          </a:p>
        </p:txBody>
      </p:sp>
      <p:grpSp>
        <p:nvGrpSpPr>
          <p:cNvPr id="6" name="Group 6"/>
          <p:cNvGrpSpPr/>
          <p:nvPr/>
        </p:nvGrpSpPr>
        <p:grpSpPr>
          <a:xfrm>
            <a:off x="4760562" y="3449604"/>
            <a:ext cx="12741423" cy="3387793"/>
            <a:chOff x="0" y="0"/>
            <a:chExt cx="16988563" cy="4517057"/>
          </a:xfrm>
        </p:grpSpPr>
        <p:sp>
          <p:nvSpPr>
            <p:cNvPr id="7" name="TextBox 7"/>
            <p:cNvSpPr txBox="1"/>
            <p:nvPr/>
          </p:nvSpPr>
          <p:spPr>
            <a:xfrm>
              <a:off x="0" y="2639785"/>
              <a:ext cx="16988563" cy="1877272"/>
            </a:xfrm>
            <a:prstGeom prst="rect">
              <a:avLst/>
            </a:prstGeom>
          </p:spPr>
          <p:txBody>
            <a:bodyPr lIns="0" tIns="0" rIns="0" bIns="0" rtlCol="0" anchor="t">
              <a:spAutoFit/>
            </a:bodyPr>
            <a:lstStyle/>
            <a:p>
              <a:pPr marL="0" lvl="0" indent="0" algn="l">
                <a:lnSpc>
                  <a:spcPts val="5739"/>
                </a:lnSpc>
                <a:spcBef>
                  <a:spcPct val="0"/>
                </a:spcBef>
              </a:pPr>
              <a:r>
                <a:rPr lang="en-US" sz="4099">
                  <a:solidFill>
                    <a:srgbClr val="000000"/>
                  </a:solidFill>
                  <a:latin typeface="Glacial Indifference"/>
                  <a:ea typeface="Glacial Indifference"/>
                  <a:cs typeface="Glacial Indifference"/>
                  <a:sym typeface="Glacial Indifference"/>
                </a:rPr>
                <a:t>Think about the following examples of misogyny and decide whether it is harmful to men, women, or both.</a:t>
              </a:r>
            </a:p>
          </p:txBody>
        </p:sp>
        <p:sp>
          <p:nvSpPr>
            <p:cNvPr id="8" name="TextBox 8"/>
            <p:cNvSpPr txBox="1"/>
            <p:nvPr/>
          </p:nvSpPr>
          <p:spPr>
            <a:xfrm>
              <a:off x="0" y="142875"/>
              <a:ext cx="16988563" cy="1686771"/>
            </a:xfrm>
            <a:prstGeom prst="rect">
              <a:avLst/>
            </a:prstGeom>
          </p:spPr>
          <p:txBody>
            <a:bodyPr lIns="0" tIns="0" rIns="0" bIns="0" rtlCol="0" anchor="t">
              <a:spAutoFit/>
            </a:bodyPr>
            <a:lstStyle/>
            <a:p>
              <a:pPr marL="0" lvl="0" indent="0" algn="l">
                <a:lnSpc>
                  <a:spcPts val="9024"/>
                </a:lnSpc>
              </a:pPr>
              <a:r>
                <a:rPr lang="en-US" sz="9024">
                  <a:solidFill>
                    <a:srgbClr val="000000"/>
                  </a:solidFill>
                  <a:latin typeface="Bobby Jones Soft"/>
                  <a:ea typeface="Bobby Jones Soft"/>
                  <a:cs typeface="Bobby Jones Soft"/>
                  <a:sym typeface="Bobby Jones Soft"/>
                </a:rPr>
                <a:t>WHO DOES MISOGYNY HARM?</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795202" y="3473868"/>
            <a:ext cx="14697595" cy="2489765"/>
          </a:xfrm>
          <a:prstGeom prst="rect">
            <a:avLst/>
          </a:prstGeom>
        </p:spPr>
        <p:txBody>
          <a:bodyPr lIns="0" tIns="0" rIns="0" bIns="0" rtlCol="0" anchor="t">
            <a:spAutoFit/>
          </a:bodyPr>
          <a:lstStyle/>
          <a:p>
            <a:pPr marL="0" lvl="0" indent="0" algn="ctr">
              <a:lnSpc>
                <a:spcPts val="6621"/>
              </a:lnSpc>
              <a:spcBef>
                <a:spcPct val="0"/>
              </a:spcBef>
            </a:pPr>
            <a:r>
              <a:rPr lang="en-US" sz="4729">
                <a:solidFill>
                  <a:srgbClr val="000000"/>
                </a:solidFill>
                <a:latin typeface="Glacial Indifference"/>
                <a:ea typeface="Glacial Indifference"/>
                <a:cs typeface="Glacial Indifference"/>
                <a:sym typeface="Glacial Indifference"/>
              </a:rPr>
              <a:t>“Men are better suited to jobs in STEM (science, technology, engineering and maths) and women are better in caring roles like nursing or teaching.”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795202" y="4308907"/>
            <a:ext cx="14697595" cy="819686"/>
          </a:xfrm>
          <a:prstGeom prst="rect">
            <a:avLst/>
          </a:prstGeom>
        </p:spPr>
        <p:txBody>
          <a:bodyPr lIns="0" tIns="0" rIns="0" bIns="0" rtlCol="0" anchor="t">
            <a:spAutoFit/>
          </a:bodyPr>
          <a:lstStyle/>
          <a:p>
            <a:pPr marL="0" lvl="0" indent="0" algn="ctr">
              <a:lnSpc>
                <a:spcPts val="6621"/>
              </a:lnSpc>
              <a:spcBef>
                <a:spcPct val="0"/>
              </a:spcBef>
            </a:pPr>
            <a:r>
              <a:rPr lang="en-US" sz="4729">
                <a:solidFill>
                  <a:srgbClr val="000000"/>
                </a:solidFill>
                <a:latin typeface="Glacial Indifference"/>
                <a:ea typeface="Glacial Indifference"/>
                <a:cs typeface="Glacial Indifference"/>
                <a:sym typeface="Glacial Indifference"/>
              </a:rPr>
              <a:t>“If a girl says no, she’s just playing hard to get.”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795202" y="4308907"/>
            <a:ext cx="14697595" cy="819686"/>
          </a:xfrm>
          <a:prstGeom prst="rect">
            <a:avLst/>
          </a:prstGeom>
        </p:spPr>
        <p:txBody>
          <a:bodyPr lIns="0" tIns="0" rIns="0" bIns="0" rtlCol="0" anchor="t">
            <a:spAutoFit/>
          </a:bodyPr>
          <a:lstStyle/>
          <a:p>
            <a:pPr marL="0" lvl="0" indent="0" algn="ctr">
              <a:lnSpc>
                <a:spcPts val="6621"/>
              </a:lnSpc>
              <a:spcBef>
                <a:spcPct val="0"/>
              </a:spcBef>
            </a:pPr>
            <a:r>
              <a:rPr lang="en-US" sz="4729">
                <a:solidFill>
                  <a:srgbClr val="000000"/>
                </a:solidFill>
                <a:latin typeface="Glacial Indifference"/>
                <a:ea typeface="Glacial Indifference"/>
                <a:cs typeface="Glacial Indifference"/>
                <a:sym typeface="Glacial Indifference"/>
              </a:rPr>
              <a:t>“Real men don’t cry - man up.”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795202" y="4308907"/>
            <a:ext cx="14697595" cy="819686"/>
          </a:xfrm>
          <a:prstGeom prst="rect">
            <a:avLst/>
          </a:prstGeom>
        </p:spPr>
        <p:txBody>
          <a:bodyPr lIns="0" tIns="0" rIns="0" bIns="0" rtlCol="0" anchor="t">
            <a:spAutoFit/>
          </a:bodyPr>
          <a:lstStyle/>
          <a:p>
            <a:pPr marL="0" lvl="0" indent="0" algn="ctr">
              <a:lnSpc>
                <a:spcPts val="6621"/>
              </a:lnSpc>
              <a:spcBef>
                <a:spcPct val="0"/>
              </a:spcBef>
            </a:pPr>
            <a:r>
              <a:rPr lang="en-US" sz="4729">
                <a:solidFill>
                  <a:srgbClr val="000000"/>
                </a:solidFill>
                <a:latin typeface="Glacial Indifference"/>
                <a:ea typeface="Glacial Indifference"/>
                <a:cs typeface="Glacial Indifference"/>
                <a:sym typeface="Glacial Indifference"/>
              </a:rPr>
              <a:t>“Nobody wants to watch women’s sports - it’s so boring.”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B5337727-065A-F8E1-1EAE-93623B8A1FC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EBF0958-B27A-747B-F178-3033C3537E02}"/>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15AD9099-97E3-2108-2DEE-25FE4443A95B}"/>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38012C30-E91E-04B9-01F0-06B7D1C2F7F8}"/>
                </a:ext>
              </a:extLst>
            </p:cNvPr>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a:extLst>
              <a:ext uri="{FF2B5EF4-FFF2-40B4-BE49-F238E27FC236}">
                <a16:creationId xmlns:a16="http://schemas.microsoft.com/office/drawing/2014/main" id="{2BFBC611-9181-3E6B-BC12-D5EB2599A98C}"/>
              </a:ext>
            </a:extLst>
          </p:cNvPr>
          <p:cNvSpPr txBox="1"/>
          <p:nvPr/>
        </p:nvSpPr>
        <p:spPr>
          <a:xfrm>
            <a:off x="830872" y="1095375"/>
            <a:ext cx="4502257" cy="766737"/>
          </a:xfrm>
          <a:prstGeom prst="rect">
            <a:avLst/>
          </a:prstGeom>
        </p:spPr>
        <p:txBody>
          <a:bodyPr lIns="0" tIns="0" rIns="0" bIns="0" rtlCol="0" anchor="t">
            <a:spAutoFit/>
          </a:bodyPr>
          <a:lstStyle/>
          <a:p>
            <a:pPr algn="ctr">
              <a:lnSpc>
                <a:spcPts val="5744"/>
              </a:lnSpc>
            </a:pPr>
            <a:r>
              <a:rPr lang="en-US" sz="5470">
                <a:solidFill>
                  <a:srgbClr val="000000"/>
                </a:solidFill>
                <a:latin typeface="Bobby Jones Soft"/>
                <a:ea typeface="Bobby Jones Soft"/>
                <a:cs typeface="Bobby Jones Soft"/>
                <a:sym typeface="Bobby Jones Soft"/>
              </a:rPr>
              <a:t>TEACHER SLIDE</a:t>
            </a:r>
          </a:p>
        </p:txBody>
      </p:sp>
      <p:sp>
        <p:nvSpPr>
          <p:cNvPr id="6" name="TextBox 6">
            <a:extLst>
              <a:ext uri="{FF2B5EF4-FFF2-40B4-BE49-F238E27FC236}">
                <a16:creationId xmlns:a16="http://schemas.microsoft.com/office/drawing/2014/main" id="{A4AE9F77-CFE2-29AB-1731-10EAF05D0145}"/>
              </a:ext>
            </a:extLst>
          </p:cNvPr>
          <p:cNvSpPr txBox="1"/>
          <p:nvPr/>
        </p:nvSpPr>
        <p:spPr>
          <a:xfrm>
            <a:off x="935065" y="3219895"/>
            <a:ext cx="16417869" cy="3847207"/>
          </a:xfrm>
          <a:prstGeom prst="rect">
            <a:avLst/>
          </a:prstGeom>
        </p:spPr>
        <p:txBody>
          <a:bodyPr lIns="0" tIns="0" rIns="0" bIns="0" rtlCol="0" anchor="t">
            <a:spAutoFit/>
          </a:bodyPr>
          <a:lstStyle/>
          <a:p>
            <a:pPr algn="just">
              <a:lnSpc>
                <a:spcPts val="4980"/>
              </a:lnSpc>
            </a:pPr>
            <a:r>
              <a:rPr lang="en-GB" sz="4800" dirty="0">
                <a:latin typeface="Glacial Indifference" panose="020B0604020202020204" charset="0"/>
              </a:rPr>
              <a:t>Prior to the lesson, print out Resource A and cut out each example. These will be given to students, who will be asked to stick these slips of paper on the whiteboard during an activity. Alternatively, if you do not wish to cut these out, you can hand out Resource A to students and ask them to write the examples on the whiteboard instead. </a:t>
            </a:r>
            <a:endParaRPr lang="en-US" sz="8000" dirty="0">
              <a:solidFill>
                <a:srgbClr val="000000"/>
              </a:solidFill>
              <a:latin typeface="Glacial Indifference" panose="020B0604020202020204" charset="0"/>
              <a:ea typeface="Glacial Indifference"/>
              <a:cs typeface="Glacial Indifference"/>
              <a:sym typeface="Glacial Indifference"/>
            </a:endParaRPr>
          </a:p>
        </p:txBody>
      </p:sp>
    </p:spTree>
    <p:extLst>
      <p:ext uri="{BB962C8B-B14F-4D97-AF65-F5344CB8AC3E}">
        <p14:creationId xmlns:p14="http://schemas.microsoft.com/office/powerpoint/2010/main" val="405884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795202" y="4308907"/>
            <a:ext cx="14697595" cy="819686"/>
          </a:xfrm>
          <a:prstGeom prst="rect">
            <a:avLst/>
          </a:prstGeom>
        </p:spPr>
        <p:txBody>
          <a:bodyPr lIns="0" tIns="0" rIns="0" bIns="0" rtlCol="0" anchor="t">
            <a:spAutoFit/>
          </a:bodyPr>
          <a:lstStyle/>
          <a:p>
            <a:pPr marL="0" lvl="0" indent="0" algn="ctr">
              <a:lnSpc>
                <a:spcPts val="6621"/>
              </a:lnSpc>
              <a:spcBef>
                <a:spcPct val="0"/>
              </a:spcBef>
            </a:pPr>
            <a:r>
              <a:rPr lang="en-US" sz="4729">
                <a:solidFill>
                  <a:srgbClr val="000000"/>
                </a:solidFill>
                <a:latin typeface="Glacial Indifference"/>
                <a:ea typeface="Glacial Indifference"/>
                <a:cs typeface="Glacial Indifference"/>
                <a:sym typeface="Glacial Indifference"/>
              </a:rPr>
              <a:t>“Women just want a strong man to take the lead.”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795202" y="3891388"/>
            <a:ext cx="14697595" cy="1654726"/>
          </a:xfrm>
          <a:prstGeom prst="rect">
            <a:avLst/>
          </a:prstGeom>
        </p:spPr>
        <p:txBody>
          <a:bodyPr lIns="0" tIns="0" rIns="0" bIns="0" rtlCol="0" anchor="t">
            <a:spAutoFit/>
          </a:bodyPr>
          <a:lstStyle/>
          <a:p>
            <a:pPr marL="0" lvl="0" indent="0" algn="ctr">
              <a:lnSpc>
                <a:spcPts val="6621"/>
              </a:lnSpc>
              <a:spcBef>
                <a:spcPct val="0"/>
              </a:spcBef>
            </a:pPr>
            <a:r>
              <a:rPr lang="en-US" sz="4729">
                <a:solidFill>
                  <a:srgbClr val="000000"/>
                </a:solidFill>
                <a:latin typeface="Glacial Indifference"/>
                <a:ea typeface="Glacial Indifference"/>
                <a:cs typeface="Glacial Indifference"/>
                <a:sym typeface="Glacial Indifference"/>
              </a:rPr>
              <a:t>“Women are too emotional to be good leaders, they would start a war every time they have their period!”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795202" y="4308907"/>
            <a:ext cx="14697595" cy="819686"/>
          </a:xfrm>
          <a:prstGeom prst="rect">
            <a:avLst/>
          </a:prstGeom>
        </p:spPr>
        <p:txBody>
          <a:bodyPr lIns="0" tIns="0" rIns="0" bIns="0" rtlCol="0" anchor="t">
            <a:spAutoFit/>
          </a:bodyPr>
          <a:lstStyle/>
          <a:p>
            <a:pPr marL="0" lvl="0" indent="0" algn="ctr">
              <a:lnSpc>
                <a:spcPts val="6621"/>
              </a:lnSpc>
              <a:spcBef>
                <a:spcPct val="0"/>
              </a:spcBef>
            </a:pPr>
            <a:r>
              <a:rPr lang="en-US" sz="4729">
                <a:solidFill>
                  <a:srgbClr val="000000"/>
                </a:solidFill>
                <a:latin typeface="Glacial Indifference"/>
                <a:ea typeface="Glacial Indifference"/>
                <a:cs typeface="Glacial Indifference"/>
                <a:sym typeface="Glacial Indifference"/>
              </a:rPr>
              <a:t>“Men can’t be abused - just fight back.”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028700" y="4083412"/>
            <a:ext cx="16230600" cy="2005876"/>
          </a:xfrm>
          <a:prstGeom prst="rect">
            <a:avLst/>
          </a:prstGeom>
        </p:spPr>
        <p:txBody>
          <a:bodyPr lIns="0" tIns="0" rIns="0" bIns="0" rtlCol="0" anchor="t">
            <a:spAutoFit/>
          </a:bodyPr>
          <a:lstStyle/>
          <a:p>
            <a:pPr marL="0" lvl="0" indent="0" algn="ctr">
              <a:lnSpc>
                <a:spcPts val="8089"/>
              </a:lnSpc>
              <a:spcBef>
                <a:spcPct val="0"/>
              </a:spcBef>
            </a:pPr>
            <a:r>
              <a:rPr lang="en-US" sz="5778" b="1">
                <a:solidFill>
                  <a:srgbClr val="000000"/>
                </a:solidFill>
                <a:latin typeface="Glacial Indifference Bold"/>
                <a:ea typeface="Glacial Indifference Bold"/>
                <a:cs typeface="Glacial Indifference Bold"/>
                <a:sym typeface="Glacial Indifference Bold"/>
              </a:rPr>
              <a:t>The truth is, misogyny and toxic masculinity harm both women AND men.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AutoShape 5"/>
          <p:cNvSpPr/>
          <p:nvPr/>
        </p:nvSpPr>
        <p:spPr>
          <a:xfrm>
            <a:off x="7634262" y="1290612"/>
            <a:ext cx="9625038" cy="7967688"/>
          </a:xfrm>
          <a:prstGeom prst="rect">
            <a:avLst/>
          </a:prstGeom>
          <a:solidFill>
            <a:srgbClr val="FFF295">
              <a:alpha val="58824"/>
            </a:srgbClr>
          </a:solidFill>
        </p:spPr>
        <p:txBody>
          <a:bodyPr/>
          <a:lstStyle/>
          <a:p>
            <a:endParaRPr lang="en-GB"/>
          </a:p>
        </p:txBody>
      </p:sp>
      <p:sp>
        <p:nvSpPr>
          <p:cNvPr id="6" name="AutoShape 6"/>
          <p:cNvSpPr/>
          <p:nvPr/>
        </p:nvSpPr>
        <p:spPr>
          <a:xfrm>
            <a:off x="7353300" y="1028700"/>
            <a:ext cx="9620775" cy="7967688"/>
          </a:xfrm>
          <a:prstGeom prst="rect">
            <a:avLst/>
          </a:prstGeom>
          <a:solidFill>
            <a:srgbClr val="FFFFFF"/>
          </a:solidFill>
          <a:ln w="38100" cap="sq">
            <a:solidFill>
              <a:srgbClr val="000000"/>
            </a:solidFill>
            <a:prstDash val="solid"/>
            <a:miter/>
          </a:ln>
        </p:spPr>
        <p:txBody>
          <a:bodyPr/>
          <a:lstStyle/>
          <a:p>
            <a:endParaRPr lang="en-GB"/>
          </a:p>
        </p:txBody>
      </p:sp>
      <p:grpSp>
        <p:nvGrpSpPr>
          <p:cNvPr id="7" name="Group 7"/>
          <p:cNvGrpSpPr/>
          <p:nvPr/>
        </p:nvGrpSpPr>
        <p:grpSpPr>
          <a:xfrm>
            <a:off x="7981303" y="2006629"/>
            <a:ext cx="8364768" cy="6273741"/>
            <a:chOff x="0" y="0"/>
            <a:chExt cx="11153024" cy="8364988"/>
          </a:xfrm>
        </p:grpSpPr>
        <p:sp>
          <p:nvSpPr>
            <p:cNvPr id="8" name="Freeform 8"/>
            <p:cNvSpPr/>
            <p:nvPr/>
          </p:nvSpPr>
          <p:spPr>
            <a:xfrm>
              <a:off x="4247879" y="2255537"/>
              <a:ext cx="2657266" cy="385304"/>
            </a:xfrm>
            <a:custGeom>
              <a:avLst/>
              <a:gdLst/>
              <a:ahLst/>
              <a:cxnLst/>
              <a:rect l="l" t="t" r="r" b="b"/>
              <a:pathLst>
                <a:path w="2657266" h="385304">
                  <a:moveTo>
                    <a:pt x="0" y="0"/>
                  </a:moveTo>
                  <a:lnTo>
                    <a:pt x="2657266" y="0"/>
                  </a:lnTo>
                  <a:lnTo>
                    <a:pt x="2657266" y="385304"/>
                  </a:lnTo>
                  <a:lnTo>
                    <a:pt x="0" y="3853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TextBox 9"/>
            <p:cNvSpPr txBox="1"/>
            <p:nvPr/>
          </p:nvSpPr>
          <p:spPr>
            <a:xfrm>
              <a:off x="0" y="-66675"/>
              <a:ext cx="11153024" cy="1494444"/>
            </a:xfrm>
            <a:prstGeom prst="rect">
              <a:avLst/>
            </a:prstGeom>
          </p:spPr>
          <p:txBody>
            <a:bodyPr lIns="0" tIns="0" rIns="0" bIns="0" rtlCol="0" anchor="t">
              <a:spAutoFit/>
            </a:bodyPr>
            <a:lstStyle/>
            <a:p>
              <a:pPr marL="0" lvl="0" indent="0" algn="ctr">
                <a:lnSpc>
                  <a:spcPts val="4636"/>
                </a:lnSpc>
              </a:pPr>
              <a:r>
                <a:rPr lang="en-US" sz="3264" u="none">
                  <a:solidFill>
                    <a:srgbClr val="000000"/>
                  </a:solidFill>
                  <a:latin typeface="Glacial Indifference"/>
                  <a:ea typeface="Glacial Indifference"/>
                  <a:cs typeface="Glacial Indifference"/>
                  <a:sym typeface="Glacial Indifference"/>
                </a:rPr>
                <a:t>unfair treatment, due to beliefs that women are inferior, weak, or less capable</a:t>
              </a:r>
            </a:p>
          </p:txBody>
        </p:sp>
        <p:sp>
          <p:nvSpPr>
            <p:cNvPr id="10" name="TextBox 10"/>
            <p:cNvSpPr txBox="1"/>
            <p:nvPr/>
          </p:nvSpPr>
          <p:spPr>
            <a:xfrm>
              <a:off x="0" y="3401935"/>
              <a:ext cx="11153024" cy="1494444"/>
            </a:xfrm>
            <a:prstGeom prst="rect">
              <a:avLst/>
            </a:prstGeom>
          </p:spPr>
          <p:txBody>
            <a:bodyPr lIns="0" tIns="0" rIns="0" bIns="0" rtlCol="0" anchor="t">
              <a:spAutoFit/>
            </a:bodyPr>
            <a:lstStyle/>
            <a:p>
              <a:pPr marL="0" lvl="0" indent="0" algn="ctr">
                <a:lnSpc>
                  <a:spcPts val="4636"/>
                </a:lnSpc>
              </a:pPr>
              <a:r>
                <a:rPr lang="en-US" sz="3264" u="none">
                  <a:solidFill>
                    <a:srgbClr val="000000"/>
                  </a:solidFill>
                  <a:latin typeface="Glacial Indifference"/>
                  <a:ea typeface="Glacial Indifference"/>
                  <a:cs typeface="Glacial Indifference"/>
                  <a:sym typeface="Glacial Indifference"/>
                </a:rPr>
                <a:t>limited opportunities in sports, employment, or anywhere seen as a traditionally “male” space</a:t>
              </a:r>
            </a:p>
          </p:txBody>
        </p:sp>
        <p:sp>
          <p:nvSpPr>
            <p:cNvPr id="11" name="Freeform 11"/>
            <p:cNvSpPr/>
            <p:nvPr/>
          </p:nvSpPr>
          <p:spPr>
            <a:xfrm>
              <a:off x="4247879" y="5724147"/>
              <a:ext cx="2657266" cy="385304"/>
            </a:xfrm>
            <a:custGeom>
              <a:avLst/>
              <a:gdLst/>
              <a:ahLst/>
              <a:cxnLst/>
              <a:rect l="l" t="t" r="r" b="b"/>
              <a:pathLst>
                <a:path w="2657266" h="385304">
                  <a:moveTo>
                    <a:pt x="0" y="0"/>
                  </a:moveTo>
                  <a:lnTo>
                    <a:pt x="2657266" y="0"/>
                  </a:lnTo>
                  <a:lnTo>
                    <a:pt x="2657266" y="385304"/>
                  </a:lnTo>
                  <a:lnTo>
                    <a:pt x="0" y="3853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2" name="TextBox 12"/>
            <p:cNvSpPr txBox="1"/>
            <p:nvPr/>
          </p:nvSpPr>
          <p:spPr>
            <a:xfrm>
              <a:off x="0" y="6870545"/>
              <a:ext cx="11153024" cy="1494444"/>
            </a:xfrm>
            <a:prstGeom prst="rect">
              <a:avLst/>
            </a:prstGeom>
          </p:spPr>
          <p:txBody>
            <a:bodyPr lIns="0" tIns="0" rIns="0" bIns="0" rtlCol="0" anchor="t">
              <a:spAutoFit/>
            </a:bodyPr>
            <a:lstStyle/>
            <a:p>
              <a:pPr marL="0" lvl="0" indent="0" algn="ctr">
                <a:lnSpc>
                  <a:spcPts val="4636"/>
                </a:lnSpc>
              </a:pPr>
              <a:r>
                <a:rPr lang="en-US" sz="3264" u="none">
                  <a:solidFill>
                    <a:srgbClr val="000000"/>
                  </a:solidFill>
                  <a:latin typeface="Glacial Indifference"/>
                  <a:ea typeface="Glacial Indifference"/>
                  <a:cs typeface="Glacial Indifference"/>
                  <a:sym typeface="Glacial Indifference"/>
                </a:rPr>
                <a:t>normalisation of harassment, violence, and abusive/controlling relationships</a:t>
              </a:r>
            </a:p>
          </p:txBody>
        </p:sp>
      </p:grpSp>
      <p:sp>
        <p:nvSpPr>
          <p:cNvPr id="13" name="TextBox 13"/>
          <p:cNvSpPr txBox="1"/>
          <p:nvPr/>
        </p:nvSpPr>
        <p:spPr>
          <a:xfrm>
            <a:off x="1192329" y="2800759"/>
            <a:ext cx="5038634" cy="4137636"/>
          </a:xfrm>
          <a:prstGeom prst="rect">
            <a:avLst/>
          </a:prstGeom>
        </p:spPr>
        <p:txBody>
          <a:bodyPr lIns="0" tIns="0" rIns="0" bIns="0" rtlCol="0" anchor="t">
            <a:spAutoFit/>
          </a:bodyPr>
          <a:lstStyle/>
          <a:p>
            <a:pPr marL="0" lvl="0" indent="0" algn="l">
              <a:lnSpc>
                <a:spcPts val="6508"/>
              </a:lnSpc>
            </a:pPr>
            <a:r>
              <a:rPr lang="en-US" sz="6198" b="1">
                <a:solidFill>
                  <a:srgbClr val="000000"/>
                </a:solidFill>
                <a:latin typeface="Glacial Indifference Bold"/>
                <a:ea typeface="Glacial Indifference Bold"/>
                <a:cs typeface="Glacial Indifference Bold"/>
                <a:sym typeface="Glacial Indifference Bold"/>
              </a:rPr>
              <a:t>Misogyny hurts women and girls because it leads to: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AutoShape 5"/>
          <p:cNvSpPr/>
          <p:nvPr/>
        </p:nvSpPr>
        <p:spPr>
          <a:xfrm>
            <a:off x="7634262" y="1290612"/>
            <a:ext cx="9625038" cy="7967688"/>
          </a:xfrm>
          <a:prstGeom prst="rect">
            <a:avLst/>
          </a:prstGeom>
          <a:solidFill>
            <a:srgbClr val="FFF295">
              <a:alpha val="58824"/>
            </a:srgbClr>
          </a:solidFill>
        </p:spPr>
        <p:txBody>
          <a:bodyPr/>
          <a:lstStyle/>
          <a:p>
            <a:endParaRPr lang="en-GB"/>
          </a:p>
        </p:txBody>
      </p:sp>
      <p:sp>
        <p:nvSpPr>
          <p:cNvPr id="6" name="AutoShape 6"/>
          <p:cNvSpPr/>
          <p:nvPr/>
        </p:nvSpPr>
        <p:spPr>
          <a:xfrm>
            <a:off x="7353300" y="857586"/>
            <a:ext cx="9620775" cy="8138802"/>
          </a:xfrm>
          <a:prstGeom prst="rect">
            <a:avLst/>
          </a:prstGeom>
          <a:solidFill>
            <a:srgbClr val="FFFFFF"/>
          </a:solidFill>
          <a:ln w="38100" cap="sq">
            <a:solidFill>
              <a:srgbClr val="000000"/>
            </a:solidFill>
            <a:prstDash val="solid"/>
            <a:miter/>
          </a:ln>
        </p:spPr>
        <p:txBody>
          <a:bodyPr/>
          <a:lstStyle/>
          <a:p>
            <a:endParaRPr lang="en-GB"/>
          </a:p>
        </p:txBody>
      </p:sp>
      <p:sp>
        <p:nvSpPr>
          <p:cNvPr id="7" name="Freeform 7"/>
          <p:cNvSpPr/>
          <p:nvPr/>
        </p:nvSpPr>
        <p:spPr>
          <a:xfrm>
            <a:off x="11424956" y="3546037"/>
            <a:ext cx="1866824" cy="270689"/>
          </a:xfrm>
          <a:custGeom>
            <a:avLst/>
            <a:gdLst/>
            <a:ahLst/>
            <a:cxnLst/>
            <a:rect l="l" t="t" r="r" b="b"/>
            <a:pathLst>
              <a:path w="1866824" h="270689">
                <a:moveTo>
                  <a:pt x="0" y="0"/>
                </a:moveTo>
                <a:lnTo>
                  <a:pt x="1866823" y="0"/>
                </a:lnTo>
                <a:lnTo>
                  <a:pt x="1866823" y="270690"/>
                </a:lnTo>
                <a:lnTo>
                  <a:pt x="0" y="2706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8" name="TextBox 8"/>
          <p:cNvSpPr txBox="1"/>
          <p:nvPr/>
        </p:nvSpPr>
        <p:spPr>
          <a:xfrm>
            <a:off x="7981303" y="962025"/>
            <a:ext cx="8754129" cy="2299383"/>
          </a:xfrm>
          <a:prstGeom prst="rect">
            <a:avLst/>
          </a:prstGeom>
        </p:spPr>
        <p:txBody>
          <a:bodyPr lIns="0" tIns="0" rIns="0" bIns="0" rtlCol="0" anchor="t">
            <a:spAutoFit/>
          </a:bodyPr>
          <a:lstStyle/>
          <a:p>
            <a:pPr marL="0" lvl="0" indent="0" algn="just">
              <a:lnSpc>
                <a:spcPts val="4644"/>
              </a:lnSpc>
            </a:pPr>
            <a:r>
              <a:rPr lang="en-US" sz="3271">
                <a:solidFill>
                  <a:srgbClr val="000000"/>
                </a:solidFill>
                <a:latin typeface="Glacial Indifference"/>
                <a:ea typeface="Glacial Indifference"/>
                <a:cs typeface="Glacial Indifference"/>
                <a:sym typeface="Glacial Indifference"/>
              </a:rPr>
              <a:t>men feeling unable to express their emotions or seek support due to fear of being seen as weak or not manly enough - which can cause isolation and loneliness</a:t>
            </a:r>
          </a:p>
        </p:txBody>
      </p:sp>
      <p:sp>
        <p:nvSpPr>
          <p:cNvPr id="9" name="TextBox 9"/>
          <p:cNvSpPr txBox="1"/>
          <p:nvPr/>
        </p:nvSpPr>
        <p:spPr>
          <a:xfrm>
            <a:off x="7981303" y="4246177"/>
            <a:ext cx="8511444" cy="1718358"/>
          </a:xfrm>
          <a:prstGeom prst="rect">
            <a:avLst/>
          </a:prstGeom>
        </p:spPr>
        <p:txBody>
          <a:bodyPr lIns="0" tIns="0" rIns="0" bIns="0" rtlCol="0" anchor="t">
            <a:spAutoFit/>
          </a:bodyPr>
          <a:lstStyle/>
          <a:p>
            <a:pPr marL="0" lvl="0" indent="0" algn="just">
              <a:lnSpc>
                <a:spcPts val="4644"/>
              </a:lnSpc>
            </a:pPr>
            <a:r>
              <a:rPr lang="en-US" sz="3271">
                <a:solidFill>
                  <a:srgbClr val="000000"/>
                </a:solidFill>
                <a:latin typeface="Glacial Indifference"/>
                <a:ea typeface="Glacial Indifference"/>
                <a:cs typeface="Glacial Indifference"/>
                <a:sym typeface="Glacial Indifference"/>
              </a:rPr>
              <a:t>feeling pressure to be dominant, aggressive, or controlling, leading to unhealthy relationships or getting themselves into trouble</a:t>
            </a:r>
          </a:p>
        </p:txBody>
      </p:sp>
      <p:sp>
        <p:nvSpPr>
          <p:cNvPr id="10" name="Freeform 10"/>
          <p:cNvSpPr/>
          <p:nvPr/>
        </p:nvSpPr>
        <p:spPr>
          <a:xfrm>
            <a:off x="11424956" y="6584942"/>
            <a:ext cx="1866824" cy="270689"/>
          </a:xfrm>
          <a:custGeom>
            <a:avLst/>
            <a:gdLst/>
            <a:ahLst/>
            <a:cxnLst/>
            <a:rect l="l" t="t" r="r" b="b"/>
            <a:pathLst>
              <a:path w="1866824" h="270689">
                <a:moveTo>
                  <a:pt x="0" y="0"/>
                </a:moveTo>
                <a:lnTo>
                  <a:pt x="1866823" y="0"/>
                </a:lnTo>
                <a:lnTo>
                  <a:pt x="1866823" y="270689"/>
                </a:lnTo>
                <a:lnTo>
                  <a:pt x="0" y="2706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1" name="TextBox 11"/>
          <p:cNvSpPr txBox="1"/>
          <p:nvPr/>
        </p:nvSpPr>
        <p:spPr>
          <a:xfrm>
            <a:off x="7981303" y="7074706"/>
            <a:ext cx="8286094" cy="1718358"/>
          </a:xfrm>
          <a:prstGeom prst="rect">
            <a:avLst/>
          </a:prstGeom>
        </p:spPr>
        <p:txBody>
          <a:bodyPr lIns="0" tIns="0" rIns="0" bIns="0" rtlCol="0" anchor="t">
            <a:spAutoFit/>
          </a:bodyPr>
          <a:lstStyle/>
          <a:p>
            <a:pPr marL="0" lvl="0" indent="0" algn="just">
              <a:lnSpc>
                <a:spcPts val="4644"/>
              </a:lnSpc>
            </a:pPr>
            <a:r>
              <a:rPr lang="en-US" sz="3271">
                <a:solidFill>
                  <a:srgbClr val="000000"/>
                </a:solidFill>
                <a:latin typeface="Glacial Indifference"/>
                <a:ea typeface="Glacial Indifference"/>
                <a:cs typeface="Glacial Indifference"/>
                <a:sym typeface="Glacial Indifference"/>
              </a:rPr>
              <a:t>inability to truly be themselves and enjoy things just because they may be seen as traditionally ‘feminine’ </a:t>
            </a:r>
          </a:p>
        </p:txBody>
      </p:sp>
      <p:sp>
        <p:nvSpPr>
          <p:cNvPr id="12" name="TextBox 12"/>
          <p:cNvSpPr txBox="1"/>
          <p:nvPr/>
        </p:nvSpPr>
        <p:spPr>
          <a:xfrm>
            <a:off x="1192329" y="2800759"/>
            <a:ext cx="5038634" cy="4137636"/>
          </a:xfrm>
          <a:prstGeom prst="rect">
            <a:avLst/>
          </a:prstGeom>
        </p:spPr>
        <p:txBody>
          <a:bodyPr lIns="0" tIns="0" rIns="0" bIns="0" rtlCol="0" anchor="t">
            <a:spAutoFit/>
          </a:bodyPr>
          <a:lstStyle/>
          <a:p>
            <a:pPr marL="0" lvl="0" indent="0" algn="l">
              <a:lnSpc>
                <a:spcPts val="6508"/>
              </a:lnSpc>
            </a:pPr>
            <a:r>
              <a:rPr lang="en-US" sz="6198" b="1">
                <a:solidFill>
                  <a:srgbClr val="000000"/>
                </a:solidFill>
                <a:latin typeface="Glacial Indifference Bold"/>
                <a:ea typeface="Glacial Indifference Bold"/>
                <a:cs typeface="Glacial Indifference Bold"/>
                <a:sym typeface="Glacial Indifference Bold"/>
              </a:rPr>
              <a:t>Misogyny hurts men and boys because it leads to: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AutoShape 5"/>
          <p:cNvSpPr/>
          <p:nvPr/>
        </p:nvSpPr>
        <p:spPr>
          <a:xfrm>
            <a:off x="5358840" y="1108553"/>
            <a:ext cx="11859377" cy="8069894"/>
          </a:xfrm>
          <a:prstGeom prst="rect">
            <a:avLst/>
          </a:prstGeom>
          <a:solidFill>
            <a:srgbClr val="393D3C"/>
          </a:solidFill>
        </p:spPr>
        <p:txBody>
          <a:bodyPr/>
          <a:lstStyle/>
          <a:p>
            <a:endParaRPr lang="en-GB"/>
          </a:p>
        </p:txBody>
      </p:sp>
      <p:grpSp>
        <p:nvGrpSpPr>
          <p:cNvPr id="6" name="Group 6"/>
          <p:cNvGrpSpPr/>
          <p:nvPr/>
        </p:nvGrpSpPr>
        <p:grpSpPr>
          <a:xfrm>
            <a:off x="5607369" y="1365529"/>
            <a:ext cx="11362320" cy="7555943"/>
            <a:chOff x="0" y="0"/>
            <a:chExt cx="1222256" cy="812800"/>
          </a:xfrm>
        </p:grpSpPr>
        <p:sp>
          <p:nvSpPr>
            <p:cNvPr id="7" name="Freeform 7"/>
            <p:cNvSpPr/>
            <p:nvPr/>
          </p:nvSpPr>
          <p:spPr>
            <a:xfrm>
              <a:off x="0" y="0"/>
              <a:ext cx="1222256" cy="812800"/>
            </a:xfrm>
            <a:custGeom>
              <a:avLst/>
              <a:gdLst/>
              <a:ahLst/>
              <a:cxnLst/>
              <a:rect l="l" t="t" r="r" b="b"/>
              <a:pathLst>
                <a:path w="1222256" h="812800">
                  <a:moveTo>
                    <a:pt x="0" y="0"/>
                  </a:moveTo>
                  <a:lnTo>
                    <a:pt x="1222256" y="0"/>
                  </a:lnTo>
                  <a:lnTo>
                    <a:pt x="1222256" y="812800"/>
                  </a:lnTo>
                  <a:lnTo>
                    <a:pt x="0" y="812800"/>
                  </a:lnTo>
                  <a:close/>
                </a:path>
              </a:pathLst>
            </a:custGeom>
            <a:blipFill>
              <a:blip r:embed="rId3"/>
              <a:stretch>
                <a:fillRect t="-93" b="-93"/>
              </a:stretch>
            </a:blipFill>
          </p:spPr>
          <p:txBody>
            <a:bodyPr/>
            <a:lstStyle/>
            <a:p>
              <a:endParaRPr lang="en-GB"/>
            </a:p>
          </p:txBody>
        </p:sp>
      </p:grpSp>
      <p:grpSp>
        <p:nvGrpSpPr>
          <p:cNvPr id="8" name="Group 8"/>
          <p:cNvGrpSpPr/>
          <p:nvPr/>
        </p:nvGrpSpPr>
        <p:grpSpPr>
          <a:xfrm>
            <a:off x="723248" y="1735156"/>
            <a:ext cx="6982269" cy="6816688"/>
            <a:chOff x="0" y="0"/>
            <a:chExt cx="9309692" cy="9088917"/>
          </a:xfrm>
        </p:grpSpPr>
        <p:sp>
          <p:nvSpPr>
            <p:cNvPr id="9" name="AutoShape 9"/>
            <p:cNvSpPr/>
            <p:nvPr/>
          </p:nvSpPr>
          <p:spPr>
            <a:xfrm>
              <a:off x="0" y="0"/>
              <a:ext cx="9309692" cy="9088917"/>
            </a:xfrm>
            <a:prstGeom prst="rect">
              <a:avLst/>
            </a:prstGeom>
            <a:solidFill>
              <a:srgbClr val="393D3C"/>
            </a:solidFill>
          </p:spPr>
          <p:txBody>
            <a:bodyPr/>
            <a:lstStyle/>
            <a:p>
              <a:endParaRPr lang="en-GB"/>
            </a:p>
          </p:txBody>
        </p:sp>
        <p:sp>
          <p:nvSpPr>
            <p:cNvPr id="10" name="TextBox 10"/>
            <p:cNvSpPr txBox="1"/>
            <p:nvPr/>
          </p:nvSpPr>
          <p:spPr>
            <a:xfrm>
              <a:off x="524778" y="590166"/>
              <a:ext cx="8260135" cy="1642491"/>
            </a:xfrm>
            <a:prstGeom prst="rect">
              <a:avLst/>
            </a:prstGeom>
          </p:spPr>
          <p:txBody>
            <a:bodyPr lIns="0" tIns="0" rIns="0" bIns="0" rtlCol="0" anchor="t">
              <a:spAutoFit/>
            </a:bodyPr>
            <a:lstStyle/>
            <a:p>
              <a:pPr marL="0" lvl="0" indent="0" algn="ctr">
                <a:lnSpc>
                  <a:spcPts val="9324"/>
                </a:lnSpc>
              </a:pPr>
              <a:r>
                <a:rPr lang="en-US" sz="8400">
                  <a:solidFill>
                    <a:srgbClr val="FFFFFF"/>
                  </a:solidFill>
                  <a:latin typeface="Bobby Jones Soft"/>
                  <a:ea typeface="Bobby Jones Soft"/>
                  <a:cs typeface="Bobby Jones Soft"/>
                  <a:sym typeface="Bobby Jones Soft"/>
                </a:rPr>
                <a:t>Let’s talk</a:t>
              </a:r>
            </a:p>
          </p:txBody>
        </p:sp>
        <p:sp>
          <p:nvSpPr>
            <p:cNvPr id="11" name="TextBox 11"/>
            <p:cNvSpPr txBox="1"/>
            <p:nvPr/>
          </p:nvSpPr>
          <p:spPr>
            <a:xfrm>
              <a:off x="524779" y="2549055"/>
              <a:ext cx="8260135" cy="6042850"/>
            </a:xfrm>
            <a:prstGeom prst="rect">
              <a:avLst/>
            </a:prstGeom>
          </p:spPr>
          <p:txBody>
            <a:bodyPr lIns="0" tIns="0" rIns="0" bIns="0" rtlCol="0" anchor="t">
              <a:spAutoFit/>
            </a:bodyPr>
            <a:lstStyle/>
            <a:p>
              <a:pPr marL="0" lvl="0" indent="0" algn="just">
                <a:lnSpc>
                  <a:spcPts val="5129"/>
                </a:lnSpc>
              </a:pPr>
              <a:r>
                <a:rPr lang="en-US" sz="3663" dirty="0">
                  <a:solidFill>
                    <a:srgbClr val="FFFFFF"/>
                  </a:solidFill>
                  <a:latin typeface="Glacial Indifference"/>
                  <a:ea typeface="Glacial Indifference"/>
                  <a:cs typeface="Glacial Indifference"/>
                  <a:sym typeface="Glacial Indifference"/>
                </a:rPr>
                <a:t>If misogyny is so harmful, why are some men and boys drawn to these messages?</a:t>
              </a:r>
            </a:p>
            <a:p>
              <a:pPr marL="0" lvl="0" indent="0" algn="just">
                <a:lnSpc>
                  <a:spcPts val="5129"/>
                </a:lnSpc>
              </a:pPr>
              <a:endParaRPr lang="en-US" sz="3663" dirty="0">
                <a:solidFill>
                  <a:srgbClr val="FFFFFF"/>
                </a:solidFill>
                <a:latin typeface="Glacial Indifference"/>
                <a:ea typeface="Glacial Indifference"/>
                <a:cs typeface="Glacial Indifference"/>
                <a:sym typeface="Glacial Indifference"/>
              </a:endParaRPr>
            </a:p>
            <a:p>
              <a:pPr marL="0" lvl="0" indent="0" algn="just">
                <a:lnSpc>
                  <a:spcPts val="5129"/>
                </a:lnSpc>
              </a:pPr>
              <a:r>
                <a:rPr lang="en-US" sz="3663" dirty="0">
                  <a:solidFill>
                    <a:srgbClr val="FFFFFF"/>
                  </a:solidFill>
                  <a:latin typeface="Glacial Indifference"/>
                  <a:ea typeface="Glacial Indifference"/>
                  <a:cs typeface="Glacial Indifference"/>
                  <a:sym typeface="Glacial Indifference"/>
                </a:rPr>
                <a:t>What’s the appeal of certain influencers who promote these messages?</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grpSp>
        <p:nvGrpSpPr>
          <p:cNvPr id="5" name="Group 5"/>
          <p:cNvGrpSpPr/>
          <p:nvPr/>
        </p:nvGrpSpPr>
        <p:grpSpPr>
          <a:xfrm>
            <a:off x="10952904" y="0"/>
            <a:ext cx="7335096" cy="10287000"/>
            <a:chOff x="0" y="0"/>
            <a:chExt cx="812800" cy="1139900"/>
          </a:xfrm>
        </p:grpSpPr>
        <p:sp>
          <p:nvSpPr>
            <p:cNvPr id="6" name="Freeform 6"/>
            <p:cNvSpPr/>
            <p:nvPr/>
          </p:nvSpPr>
          <p:spPr>
            <a:xfrm>
              <a:off x="0" y="0"/>
              <a:ext cx="812800" cy="1139900"/>
            </a:xfrm>
            <a:custGeom>
              <a:avLst/>
              <a:gdLst/>
              <a:ahLst/>
              <a:cxnLst/>
              <a:rect l="l" t="t" r="r" b="b"/>
              <a:pathLst>
                <a:path w="812800" h="1139900">
                  <a:moveTo>
                    <a:pt x="0" y="0"/>
                  </a:moveTo>
                  <a:lnTo>
                    <a:pt x="812800" y="0"/>
                  </a:lnTo>
                  <a:lnTo>
                    <a:pt x="812800" y="1139900"/>
                  </a:lnTo>
                  <a:lnTo>
                    <a:pt x="0" y="1139900"/>
                  </a:lnTo>
                  <a:close/>
                </a:path>
              </a:pathLst>
            </a:custGeom>
            <a:blipFill>
              <a:blip r:embed="rId2"/>
              <a:stretch>
                <a:fillRect l="-55248" r="-55248"/>
              </a:stretch>
            </a:blipFill>
          </p:spPr>
          <p:txBody>
            <a:bodyPr/>
            <a:lstStyle/>
            <a:p>
              <a:endParaRPr lang="en-GB"/>
            </a:p>
          </p:txBody>
        </p:sp>
      </p:grpSp>
      <p:grpSp>
        <p:nvGrpSpPr>
          <p:cNvPr id="7" name="Group 7"/>
          <p:cNvGrpSpPr/>
          <p:nvPr/>
        </p:nvGrpSpPr>
        <p:grpSpPr>
          <a:xfrm>
            <a:off x="0" y="-5885920"/>
            <a:ext cx="13732956" cy="17263903"/>
            <a:chOff x="0" y="0"/>
            <a:chExt cx="18310608" cy="23018538"/>
          </a:xfrm>
        </p:grpSpPr>
        <p:sp>
          <p:nvSpPr>
            <p:cNvPr id="8" name="AutoShape 8"/>
            <p:cNvSpPr/>
            <p:nvPr/>
          </p:nvSpPr>
          <p:spPr>
            <a:xfrm>
              <a:off x="0" y="7847894"/>
              <a:ext cx="14250739" cy="13716000"/>
            </a:xfrm>
            <a:prstGeom prst="rect">
              <a:avLst/>
            </a:prstGeom>
            <a:solidFill>
              <a:srgbClr val="FFFFFF"/>
            </a:solidFill>
          </p:spPr>
          <p:txBody>
            <a:bodyPr/>
            <a:lstStyle/>
            <a:p>
              <a:endParaRPr lang="en-GB"/>
            </a:p>
          </p:txBody>
        </p:sp>
        <p:sp>
          <p:nvSpPr>
            <p:cNvPr id="9" name="AutoShape 9"/>
            <p:cNvSpPr/>
            <p:nvPr/>
          </p:nvSpPr>
          <p:spPr>
            <a:xfrm rot="-782927">
              <a:off x="9329737" y="387414"/>
              <a:ext cx="5975721" cy="22243709"/>
            </a:xfrm>
            <a:prstGeom prst="rect">
              <a:avLst/>
            </a:prstGeom>
            <a:solidFill>
              <a:srgbClr val="FFFFFF"/>
            </a:solidFill>
          </p:spPr>
          <p:txBody>
            <a:bodyPr/>
            <a:lstStyle/>
            <a:p>
              <a:endParaRPr lang="en-GB"/>
            </a:p>
          </p:txBody>
        </p:sp>
        <p:sp>
          <p:nvSpPr>
            <p:cNvPr id="10" name="AutoShape 10"/>
            <p:cNvSpPr/>
            <p:nvPr/>
          </p:nvSpPr>
          <p:spPr>
            <a:xfrm rot="-782927">
              <a:off x="15801997" y="6526202"/>
              <a:ext cx="732723" cy="15814892"/>
            </a:xfrm>
            <a:prstGeom prst="rect">
              <a:avLst/>
            </a:prstGeom>
            <a:solidFill>
              <a:srgbClr val="FFF295"/>
            </a:solidFill>
          </p:spPr>
          <p:txBody>
            <a:bodyPr/>
            <a:lstStyle/>
            <a:p>
              <a:endParaRPr lang="en-GB"/>
            </a:p>
          </p:txBody>
        </p:sp>
      </p:grpSp>
      <p:sp>
        <p:nvSpPr>
          <p:cNvPr id="11" name="TextBox 11"/>
          <p:cNvSpPr txBox="1"/>
          <p:nvPr/>
        </p:nvSpPr>
        <p:spPr>
          <a:xfrm>
            <a:off x="202309" y="1746663"/>
            <a:ext cx="10959530" cy="7702318"/>
          </a:xfrm>
          <a:prstGeom prst="rect">
            <a:avLst/>
          </a:prstGeom>
        </p:spPr>
        <p:txBody>
          <a:bodyPr lIns="0" tIns="0" rIns="0" bIns="0" rtlCol="0" anchor="t">
            <a:spAutoFit/>
          </a:bodyPr>
          <a:lstStyle/>
          <a:p>
            <a:pPr marL="0" lvl="0" indent="0" algn="just">
              <a:lnSpc>
                <a:spcPts val="4729"/>
              </a:lnSpc>
            </a:pPr>
            <a:r>
              <a:rPr lang="en-US" sz="3377">
                <a:solidFill>
                  <a:srgbClr val="000000"/>
                </a:solidFill>
                <a:latin typeface="Glacial Indifference"/>
                <a:ea typeface="Glacial Indifference"/>
                <a:cs typeface="Glacial Indifference"/>
                <a:sym typeface="Glacial Indifference"/>
              </a:rPr>
              <a:t>It’s a complex problem, but we think that some men and boys might be attracted to toxic role models because of:</a:t>
            </a:r>
          </a:p>
          <a:p>
            <a:pPr marL="0" lvl="0" indent="0" algn="just">
              <a:lnSpc>
                <a:spcPts val="4729"/>
              </a:lnSpc>
            </a:pPr>
            <a:endParaRPr lang="en-US" sz="3377">
              <a:solidFill>
                <a:srgbClr val="000000"/>
              </a:solidFill>
              <a:latin typeface="Glacial Indifference"/>
              <a:ea typeface="Glacial Indifference"/>
              <a:cs typeface="Glacial Indifference"/>
              <a:sym typeface="Glacial Indifference"/>
            </a:endParaRPr>
          </a:p>
          <a:p>
            <a:pPr marL="0" lvl="0" indent="0" algn="just">
              <a:lnSpc>
                <a:spcPts val="4729"/>
              </a:lnSpc>
            </a:pPr>
            <a:endParaRPr lang="en-US" sz="3377">
              <a:solidFill>
                <a:srgbClr val="000000"/>
              </a:solidFill>
              <a:latin typeface="Glacial Indifference"/>
              <a:ea typeface="Glacial Indifference"/>
              <a:cs typeface="Glacial Indifference"/>
              <a:sym typeface="Glacial Indifference"/>
            </a:endParaRPr>
          </a:p>
          <a:p>
            <a:pPr marL="729306" lvl="1" indent="-364653" algn="just">
              <a:lnSpc>
                <a:spcPts val="4729"/>
              </a:lnSpc>
              <a:buFont typeface="Arial"/>
              <a:buChar char="•"/>
            </a:pPr>
            <a:r>
              <a:rPr lang="en-US" sz="3377">
                <a:solidFill>
                  <a:srgbClr val="000000"/>
                </a:solidFill>
                <a:latin typeface="Glacial Indifference"/>
                <a:ea typeface="Glacial Indifference"/>
                <a:cs typeface="Glacial Indifference"/>
                <a:sym typeface="Glacial Indifference"/>
              </a:rPr>
              <a:t>poor mental health and feeling unable to seek support  </a:t>
            </a:r>
          </a:p>
          <a:p>
            <a:pPr marL="729306" lvl="1" indent="-364653" algn="just">
              <a:lnSpc>
                <a:spcPts val="4729"/>
              </a:lnSpc>
              <a:buFont typeface="Arial"/>
              <a:buChar char="•"/>
            </a:pPr>
            <a:r>
              <a:rPr lang="en-US" sz="3377">
                <a:solidFill>
                  <a:srgbClr val="000000"/>
                </a:solidFill>
                <a:latin typeface="Glacial Indifference"/>
                <a:ea typeface="Glacial Indifference"/>
                <a:cs typeface="Glacial Indifference"/>
                <a:sym typeface="Glacial Indifference"/>
              </a:rPr>
              <a:t>feelings of loneliness and not fitting in</a:t>
            </a:r>
          </a:p>
          <a:p>
            <a:pPr marL="729306" lvl="1" indent="-364653" algn="just">
              <a:lnSpc>
                <a:spcPts val="4729"/>
              </a:lnSpc>
              <a:buFont typeface="Arial"/>
              <a:buChar char="•"/>
            </a:pPr>
            <a:r>
              <a:rPr lang="en-US" sz="3377">
                <a:solidFill>
                  <a:srgbClr val="000000"/>
                </a:solidFill>
                <a:latin typeface="Glacial Indifference"/>
                <a:ea typeface="Glacial Indifference"/>
                <a:cs typeface="Glacial Indifference"/>
                <a:sym typeface="Glacial Indifference"/>
              </a:rPr>
              <a:t>lack of a strong sense of identity and poor self esteem</a:t>
            </a:r>
          </a:p>
          <a:p>
            <a:pPr marL="729306" lvl="1" indent="-364653" algn="just">
              <a:lnSpc>
                <a:spcPts val="4729"/>
              </a:lnSpc>
              <a:buFont typeface="Arial"/>
              <a:buChar char="•"/>
            </a:pPr>
            <a:r>
              <a:rPr lang="en-US" sz="3377">
                <a:solidFill>
                  <a:srgbClr val="000000"/>
                </a:solidFill>
                <a:latin typeface="Glacial Indifference"/>
                <a:ea typeface="Glacial Indifference"/>
                <a:cs typeface="Glacial Indifference"/>
                <a:sym typeface="Glacial Indifference"/>
              </a:rPr>
              <a:t>feeling rejected or misunderstood</a:t>
            </a:r>
          </a:p>
          <a:p>
            <a:pPr marL="0" lvl="0" indent="0" algn="just">
              <a:lnSpc>
                <a:spcPts val="4729"/>
              </a:lnSpc>
            </a:pPr>
            <a:endParaRPr lang="en-US" sz="3377">
              <a:solidFill>
                <a:srgbClr val="000000"/>
              </a:solidFill>
              <a:latin typeface="Glacial Indifference"/>
              <a:ea typeface="Glacial Indifference"/>
              <a:cs typeface="Glacial Indifference"/>
              <a:sym typeface="Glacial Indifference"/>
            </a:endParaRPr>
          </a:p>
          <a:p>
            <a:pPr marL="0" lvl="0" indent="0" algn="just">
              <a:lnSpc>
                <a:spcPts val="4729"/>
              </a:lnSpc>
            </a:pPr>
            <a:endParaRPr lang="en-US" sz="3377">
              <a:solidFill>
                <a:srgbClr val="000000"/>
              </a:solidFill>
              <a:latin typeface="Glacial Indifference"/>
              <a:ea typeface="Glacial Indifference"/>
              <a:cs typeface="Glacial Indifference"/>
              <a:sym typeface="Glacial Indifference"/>
            </a:endParaRPr>
          </a:p>
          <a:p>
            <a:pPr marL="0" lvl="0" indent="0" algn="just">
              <a:lnSpc>
                <a:spcPts val="4729"/>
              </a:lnSpc>
            </a:pPr>
            <a:r>
              <a:rPr lang="en-US" sz="3377">
                <a:solidFill>
                  <a:srgbClr val="000000"/>
                </a:solidFill>
                <a:latin typeface="Glacial Indifference"/>
                <a:ea typeface="Glacial Indifference"/>
                <a:cs typeface="Glacial Indifference"/>
                <a:sym typeface="Glacial Indifference"/>
              </a:rPr>
              <a:t>Some men and boys may also feel that, by trying to attain equality for women, that society views men as the problem - or that they’re being blamed simply for being men.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AutoShape 5"/>
          <p:cNvSpPr/>
          <p:nvPr/>
        </p:nvSpPr>
        <p:spPr>
          <a:xfrm>
            <a:off x="1893341" y="4303167"/>
            <a:ext cx="14501319" cy="0"/>
          </a:xfrm>
          <a:prstGeom prst="line">
            <a:avLst/>
          </a:prstGeom>
          <a:ln w="38100" cap="flat">
            <a:solidFill>
              <a:srgbClr val="FFF295"/>
            </a:solidFill>
            <a:prstDash val="solid"/>
            <a:headEnd type="none" w="sm" len="sm"/>
            <a:tailEnd type="none" w="sm" len="sm"/>
          </a:ln>
        </p:spPr>
        <p:txBody>
          <a:bodyPr/>
          <a:lstStyle/>
          <a:p>
            <a:endParaRPr lang="en-GB"/>
          </a:p>
        </p:txBody>
      </p:sp>
      <p:grpSp>
        <p:nvGrpSpPr>
          <p:cNvPr id="6" name="Group 6"/>
          <p:cNvGrpSpPr/>
          <p:nvPr/>
        </p:nvGrpSpPr>
        <p:grpSpPr>
          <a:xfrm>
            <a:off x="2014046" y="5143500"/>
            <a:ext cx="3327511" cy="3171534"/>
            <a:chOff x="0" y="0"/>
            <a:chExt cx="812800" cy="774700"/>
          </a:xfrm>
        </p:grpSpPr>
        <p:sp>
          <p:nvSpPr>
            <p:cNvPr id="7" name="Freeform 7"/>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F295"/>
            </a:solidFill>
          </p:spPr>
          <p:txBody>
            <a:bodyPr/>
            <a:lstStyle/>
            <a:p>
              <a:endParaRPr lang="en-GB"/>
            </a:p>
          </p:txBody>
        </p:sp>
        <p:sp>
          <p:nvSpPr>
            <p:cNvPr id="8" name="TextBox 8"/>
            <p:cNvSpPr txBox="1"/>
            <p:nvPr/>
          </p:nvSpPr>
          <p:spPr>
            <a:xfrm>
              <a:off x="228600" y="238125"/>
              <a:ext cx="355600" cy="371475"/>
            </a:xfrm>
            <a:prstGeom prst="rect">
              <a:avLst/>
            </a:prstGeom>
          </p:spPr>
          <p:txBody>
            <a:bodyPr lIns="50800" tIns="50800" rIns="50800" bIns="50800" rtlCol="0" anchor="ctr"/>
            <a:lstStyle/>
            <a:p>
              <a:pPr algn="ctr">
                <a:lnSpc>
                  <a:spcPts val="1960"/>
                </a:lnSpc>
              </a:pPr>
              <a:endParaRPr/>
            </a:p>
          </p:txBody>
        </p:sp>
      </p:grpSp>
      <p:sp>
        <p:nvSpPr>
          <p:cNvPr id="9" name="TextBox 9"/>
          <p:cNvSpPr txBox="1"/>
          <p:nvPr/>
        </p:nvSpPr>
        <p:spPr>
          <a:xfrm>
            <a:off x="1893341" y="1400210"/>
            <a:ext cx="14501319" cy="2059471"/>
          </a:xfrm>
          <a:prstGeom prst="rect">
            <a:avLst/>
          </a:prstGeom>
        </p:spPr>
        <p:txBody>
          <a:bodyPr lIns="0" tIns="0" rIns="0" bIns="0" rtlCol="0" anchor="t">
            <a:spAutoFit/>
          </a:bodyPr>
          <a:lstStyle/>
          <a:p>
            <a:pPr marL="0" lvl="0" indent="0" algn="ctr">
              <a:lnSpc>
                <a:spcPts val="5364"/>
              </a:lnSpc>
            </a:pPr>
            <a:r>
              <a:rPr lang="en-US" sz="5108" dirty="0">
                <a:solidFill>
                  <a:srgbClr val="000000"/>
                </a:solidFill>
                <a:latin typeface="Glacial Indifference"/>
                <a:ea typeface="Glacial Indifference"/>
                <a:cs typeface="Glacial Indifference"/>
                <a:sym typeface="Glacial Indifference"/>
              </a:rPr>
              <a:t>With many men/boys feeling lonely, isolated, blamed, rejected, and left behind – certain influencers and public figures then come along and:</a:t>
            </a:r>
          </a:p>
        </p:txBody>
      </p:sp>
      <p:grpSp>
        <p:nvGrpSpPr>
          <p:cNvPr id="10" name="Group 10"/>
          <p:cNvGrpSpPr/>
          <p:nvPr/>
        </p:nvGrpSpPr>
        <p:grpSpPr>
          <a:xfrm>
            <a:off x="7480244" y="5150892"/>
            <a:ext cx="3327511" cy="3171534"/>
            <a:chOff x="0" y="0"/>
            <a:chExt cx="812800" cy="774700"/>
          </a:xfrm>
        </p:grpSpPr>
        <p:sp>
          <p:nvSpPr>
            <p:cNvPr id="11" name="Freeform 11"/>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F295"/>
            </a:solidFill>
          </p:spPr>
          <p:txBody>
            <a:bodyPr/>
            <a:lstStyle/>
            <a:p>
              <a:endParaRPr lang="en-GB"/>
            </a:p>
          </p:txBody>
        </p:sp>
        <p:sp>
          <p:nvSpPr>
            <p:cNvPr id="12" name="TextBox 12"/>
            <p:cNvSpPr txBox="1"/>
            <p:nvPr/>
          </p:nvSpPr>
          <p:spPr>
            <a:xfrm>
              <a:off x="228600" y="238125"/>
              <a:ext cx="355600" cy="371475"/>
            </a:xfrm>
            <a:prstGeom prst="rect">
              <a:avLst/>
            </a:prstGeom>
          </p:spPr>
          <p:txBody>
            <a:bodyPr lIns="50800" tIns="50800" rIns="50800" bIns="50800" rtlCol="0" anchor="ctr"/>
            <a:lstStyle/>
            <a:p>
              <a:pPr algn="ctr">
                <a:lnSpc>
                  <a:spcPts val="1960"/>
                </a:lnSpc>
              </a:pPr>
              <a:endParaRPr/>
            </a:p>
          </p:txBody>
        </p:sp>
      </p:grpSp>
      <p:sp>
        <p:nvSpPr>
          <p:cNvPr id="13" name="TextBox 13"/>
          <p:cNvSpPr txBox="1"/>
          <p:nvPr/>
        </p:nvSpPr>
        <p:spPr>
          <a:xfrm>
            <a:off x="7359539" y="5893871"/>
            <a:ext cx="3568923" cy="2171700"/>
          </a:xfrm>
          <a:prstGeom prst="rect">
            <a:avLst/>
          </a:prstGeom>
        </p:spPr>
        <p:txBody>
          <a:bodyPr lIns="0" tIns="0" rIns="0" bIns="0" rtlCol="0" anchor="t">
            <a:spAutoFit/>
          </a:bodyPr>
          <a:lstStyle/>
          <a:p>
            <a:pPr marL="0" lvl="0" indent="0" algn="ctr">
              <a:lnSpc>
                <a:spcPts val="5759"/>
              </a:lnSpc>
            </a:pPr>
            <a:r>
              <a:rPr lang="en-US" sz="4800">
                <a:solidFill>
                  <a:srgbClr val="000000"/>
                </a:solidFill>
                <a:latin typeface="Glacial Indifference"/>
                <a:ea typeface="Glacial Indifference"/>
                <a:cs typeface="Glacial Indifference"/>
                <a:sym typeface="Glacial Indifference"/>
              </a:rPr>
              <a:t>give them someone to blame</a:t>
            </a:r>
          </a:p>
        </p:txBody>
      </p:sp>
      <p:grpSp>
        <p:nvGrpSpPr>
          <p:cNvPr id="14" name="Group 14"/>
          <p:cNvGrpSpPr/>
          <p:nvPr/>
        </p:nvGrpSpPr>
        <p:grpSpPr>
          <a:xfrm>
            <a:off x="13071586" y="5143500"/>
            <a:ext cx="3327511" cy="3171534"/>
            <a:chOff x="0" y="0"/>
            <a:chExt cx="812800" cy="774700"/>
          </a:xfrm>
        </p:grpSpPr>
        <p:sp>
          <p:nvSpPr>
            <p:cNvPr id="15" name="Freeform 15"/>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F295"/>
            </a:solidFill>
          </p:spPr>
          <p:txBody>
            <a:bodyPr/>
            <a:lstStyle/>
            <a:p>
              <a:endParaRPr lang="en-GB"/>
            </a:p>
          </p:txBody>
        </p:sp>
        <p:sp>
          <p:nvSpPr>
            <p:cNvPr id="16" name="TextBox 16"/>
            <p:cNvSpPr txBox="1"/>
            <p:nvPr/>
          </p:nvSpPr>
          <p:spPr>
            <a:xfrm>
              <a:off x="228600" y="238125"/>
              <a:ext cx="355600" cy="371475"/>
            </a:xfrm>
            <a:prstGeom prst="rect">
              <a:avLst/>
            </a:prstGeom>
          </p:spPr>
          <p:txBody>
            <a:bodyPr lIns="50800" tIns="50800" rIns="50800" bIns="50800" rtlCol="0" anchor="ctr"/>
            <a:lstStyle/>
            <a:p>
              <a:pPr algn="ctr">
                <a:lnSpc>
                  <a:spcPts val="1960"/>
                </a:lnSpc>
              </a:pPr>
              <a:endParaRPr/>
            </a:p>
          </p:txBody>
        </p:sp>
      </p:grpSp>
      <p:sp>
        <p:nvSpPr>
          <p:cNvPr id="17" name="TextBox 17"/>
          <p:cNvSpPr txBox="1"/>
          <p:nvPr/>
        </p:nvSpPr>
        <p:spPr>
          <a:xfrm>
            <a:off x="12461710" y="5893871"/>
            <a:ext cx="4435653" cy="2171700"/>
          </a:xfrm>
          <a:prstGeom prst="rect">
            <a:avLst/>
          </a:prstGeom>
        </p:spPr>
        <p:txBody>
          <a:bodyPr lIns="0" tIns="0" rIns="0" bIns="0" rtlCol="0" anchor="t">
            <a:spAutoFit/>
          </a:bodyPr>
          <a:lstStyle/>
          <a:p>
            <a:pPr marL="0" lvl="0" indent="0" algn="ctr">
              <a:lnSpc>
                <a:spcPts val="5759"/>
              </a:lnSpc>
            </a:pPr>
            <a:r>
              <a:rPr lang="en-US" sz="4800">
                <a:solidFill>
                  <a:srgbClr val="000000"/>
                </a:solidFill>
                <a:latin typeface="Glacial Indifference"/>
                <a:ea typeface="Glacial Indifference"/>
                <a:cs typeface="Glacial Indifference"/>
                <a:sym typeface="Glacial Indifference"/>
              </a:rPr>
              <a:t>provide a sense of community &amp; belonging</a:t>
            </a:r>
          </a:p>
        </p:txBody>
      </p:sp>
      <p:sp>
        <p:nvSpPr>
          <p:cNvPr id="18" name="TextBox 18"/>
          <p:cNvSpPr txBox="1"/>
          <p:nvPr/>
        </p:nvSpPr>
        <p:spPr>
          <a:xfrm>
            <a:off x="1893341" y="5893871"/>
            <a:ext cx="3568923" cy="2171700"/>
          </a:xfrm>
          <a:prstGeom prst="rect">
            <a:avLst/>
          </a:prstGeom>
        </p:spPr>
        <p:txBody>
          <a:bodyPr lIns="0" tIns="0" rIns="0" bIns="0" rtlCol="0" anchor="t">
            <a:spAutoFit/>
          </a:bodyPr>
          <a:lstStyle/>
          <a:p>
            <a:pPr marL="0" lvl="0" indent="0" algn="ctr">
              <a:lnSpc>
                <a:spcPts val="5759"/>
              </a:lnSpc>
            </a:pPr>
            <a:r>
              <a:rPr lang="en-US" sz="4800">
                <a:solidFill>
                  <a:srgbClr val="000000"/>
                </a:solidFill>
                <a:latin typeface="Glacial Indifference"/>
                <a:ea typeface="Glacial Indifference"/>
                <a:cs typeface="Glacial Indifference"/>
                <a:sym typeface="Glacial Indifference"/>
              </a:rPr>
              <a:t>promise power and success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6392" y="0"/>
            <a:ext cx="18474392" cy="10287000"/>
            <a:chOff x="0" y="0"/>
            <a:chExt cx="1650766" cy="919187"/>
          </a:xfrm>
        </p:grpSpPr>
        <p:sp>
          <p:nvSpPr>
            <p:cNvPr id="3" name="Freeform 3"/>
            <p:cNvSpPr/>
            <p:nvPr/>
          </p:nvSpPr>
          <p:spPr>
            <a:xfrm>
              <a:off x="0" y="0"/>
              <a:ext cx="1650766" cy="919187"/>
            </a:xfrm>
            <a:custGeom>
              <a:avLst/>
              <a:gdLst/>
              <a:ahLst/>
              <a:cxnLst/>
              <a:rect l="l" t="t" r="r" b="b"/>
              <a:pathLst>
                <a:path w="1650766" h="919187">
                  <a:moveTo>
                    <a:pt x="0" y="0"/>
                  </a:moveTo>
                  <a:lnTo>
                    <a:pt x="1650766" y="0"/>
                  </a:lnTo>
                  <a:lnTo>
                    <a:pt x="1650766" y="919187"/>
                  </a:lnTo>
                  <a:lnTo>
                    <a:pt x="0" y="919187"/>
                  </a:lnTo>
                  <a:close/>
                </a:path>
              </a:pathLst>
            </a:custGeom>
            <a:blipFill>
              <a:blip r:embed="rId2">
                <a:alphaModFix amt="56000"/>
              </a:blip>
              <a:stretch>
                <a:fillRect t="-509" b="-509"/>
              </a:stretch>
            </a:blipFill>
          </p:spPr>
          <p:txBody>
            <a:bodyPr/>
            <a:lstStyle/>
            <a:p>
              <a:endParaRPr lang="en-GB"/>
            </a:p>
          </p:txBody>
        </p:sp>
      </p:grpSp>
      <p:sp>
        <p:nvSpPr>
          <p:cNvPr id="4" name="TextBox 4"/>
          <p:cNvSpPr txBox="1"/>
          <p:nvPr/>
        </p:nvSpPr>
        <p:spPr>
          <a:xfrm>
            <a:off x="1738223" y="2283609"/>
            <a:ext cx="14625163" cy="2293618"/>
          </a:xfrm>
          <a:prstGeom prst="rect">
            <a:avLst/>
          </a:prstGeom>
          <a:solidFill>
            <a:schemeClr val="bg1"/>
          </a:solidFill>
        </p:spPr>
        <p:txBody>
          <a:bodyPr lIns="0" tIns="0" rIns="0" bIns="0" rtlCol="0" anchor="t">
            <a:spAutoFit/>
          </a:bodyPr>
          <a:lstStyle/>
          <a:p>
            <a:pPr marL="0" lvl="0" indent="0" algn="ctr">
              <a:lnSpc>
                <a:spcPts val="8909"/>
              </a:lnSpc>
            </a:pPr>
            <a:r>
              <a:rPr lang="en-US" sz="8099" dirty="0">
                <a:solidFill>
                  <a:srgbClr val="000000"/>
                </a:solidFill>
                <a:latin typeface="Bobby Jones Soft"/>
                <a:ea typeface="Bobby Jones Soft"/>
                <a:cs typeface="Bobby Jones Soft"/>
                <a:sym typeface="Bobby Jones Soft"/>
              </a:rPr>
              <a:t>Are these good role models for men and boys?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graphicFrame>
        <p:nvGraphicFramePr>
          <p:cNvPr id="5" name="Table 5"/>
          <p:cNvGraphicFramePr>
            <a:graphicFrameLocks noGrp="1"/>
          </p:cNvGraphicFramePr>
          <p:nvPr>
            <p:extLst>
              <p:ext uri="{D42A27DB-BD31-4B8C-83A1-F6EECF244321}">
                <p14:modId xmlns:p14="http://schemas.microsoft.com/office/powerpoint/2010/main" val="2437374474"/>
              </p:ext>
            </p:extLst>
          </p:nvPr>
        </p:nvGraphicFramePr>
        <p:xfrm>
          <a:off x="789820" y="825413"/>
          <a:ext cx="16296135" cy="8636173"/>
        </p:xfrm>
        <a:graphic>
          <a:graphicData uri="http://schemas.openxmlformats.org/drawingml/2006/table">
            <a:tbl>
              <a:tblPr/>
              <a:tblGrid>
                <a:gridCol w="2756078">
                  <a:extLst>
                    <a:ext uri="{9D8B030D-6E8A-4147-A177-3AD203B41FA5}">
                      <a16:colId xmlns:a16="http://schemas.microsoft.com/office/drawing/2014/main" val="20000"/>
                    </a:ext>
                  </a:extLst>
                </a:gridCol>
                <a:gridCol w="11313843">
                  <a:extLst>
                    <a:ext uri="{9D8B030D-6E8A-4147-A177-3AD203B41FA5}">
                      <a16:colId xmlns:a16="http://schemas.microsoft.com/office/drawing/2014/main" val="20001"/>
                    </a:ext>
                  </a:extLst>
                </a:gridCol>
                <a:gridCol w="2226214">
                  <a:extLst>
                    <a:ext uri="{9D8B030D-6E8A-4147-A177-3AD203B41FA5}">
                      <a16:colId xmlns:a16="http://schemas.microsoft.com/office/drawing/2014/main" val="20002"/>
                    </a:ext>
                  </a:extLst>
                </a:gridCol>
              </a:tblGrid>
              <a:tr h="822780">
                <a:tc>
                  <a:txBody>
                    <a:bodyPr/>
                    <a:lstStyle/>
                    <a:p>
                      <a:pPr algn="ctr">
                        <a:lnSpc>
                          <a:spcPts val="2799"/>
                        </a:lnSpc>
                        <a:defRPr/>
                      </a:pPr>
                      <a:r>
                        <a:rPr lang="en-US" sz="1999" b="1">
                          <a:solidFill>
                            <a:srgbClr val="000000"/>
                          </a:solidFill>
                          <a:latin typeface="Glacial Indifference" panose="020B0604020202020204" charset="0"/>
                          <a:ea typeface="Canva Sans Bold"/>
                          <a:cs typeface="Canva Sans Bold"/>
                          <a:sym typeface="Canva Sans Bold"/>
                        </a:rPr>
                        <a:t>Activity</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999" b="1">
                          <a:solidFill>
                            <a:srgbClr val="000000"/>
                          </a:solidFill>
                          <a:latin typeface="Glacial Indifference" panose="020B0604020202020204" charset="0"/>
                          <a:ea typeface="Canva Sans Bold"/>
                          <a:cs typeface="Canva Sans Bold"/>
                          <a:sym typeface="Canva Sans Bold"/>
                        </a:rPr>
                        <a:t>Description</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999" b="1">
                          <a:solidFill>
                            <a:srgbClr val="000000"/>
                          </a:solidFill>
                          <a:latin typeface="Glacial Indifference" panose="020B0604020202020204" charset="0"/>
                          <a:ea typeface="Canva Sans Bold"/>
                          <a:cs typeface="Canva Sans Bold"/>
                          <a:sym typeface="Canva Sans Bold"/>
                        </a:rPr>
                        <a:t>Timing</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7214">
                <a:tc>
                  <a:txBody>
                    <a:bodyPr/>
                    <a:lstStyle/>
                    <a:p>
                      <a:pPr algn="ctr">
                        <a:lnSpc>
                          <a:spcPts val="2520"/>
                        </a:lnSpc>
                        <a:defRPr/>
                      </a:pPr>
                      <a:r>
                        <a:rPr lang="en-US" sz="1800">
                          <a:solidFill>
                            <a:srgbClr val="000000"/>
                          </a:solidFill>
                          <a:latin typeface="Glacial Indifference" panose="020B0604020202020204" charset="0"/>
                          <a:ea typeface="Canva Sans"/>
                          <a:cs typeface="Canva Sans"/>
                          <a:sym typeface="Canva Sans"/>
                        </a:rPr>
                        <a:t>Introduction</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a:solidFill>
                            <a:srgbClr val="000000"/>
                          </a:solidFill>
                          <a:latin typeface="Glacial Indifference" panose="020B0604020202020204" charset="0"/>
                          <a:ea typeface="Canva Sans"/>
                          <a:cs typeface="Canva Sans"/>
                          <a:sym typeface="Canva Sans"/>
                        </a:rPr>
                        <a:t>Ask students to complete the ‘do it now’ task. Introduce learning objectives and revisit class agreements - these are particularly important today.</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Glacial Indifference" panose="020B0604020202020204" charset="0"/>
                          <a:ea typeface="Canva Sans"/>
                          <a:cs typeface="Canva Sans"/>
                          <a:sym typeface="Canva Sans"/>
                        </a:rPr>
                        <a:t>5 minutes</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90662">
                <a:tc>
                  <a:txBody>
                    <a:bodyPr/>
                    <a:lstStyle/>
                    <a:p>
                      <a:pPr algn="ctr">
                        <a:lnSpc>
                          <a:spcPts val="2520"/>
                        </a:lnSpc>
                        <a:defRPr/>
                      </a:pPr>
                      <a:r>
                        <a:rPr lang="en-US" sz="1800">
                          <a:solidFill>
                            <a:srgbClr val="000000"/>
                          </a:solidFill>
                          <a:latin typeface="Glacial Indifference" panose="020B0604020202020204" charset="0"/>
                          <a:ea typeface="Canva Sans"/>
                          <a:cs typeface="Canva Sans"/>
                          <a:sym typeface="Canva Sans"/>
                        </a:rPr>
                        <a:t>Misogyny</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a:solidFill>
                            <a:srgbClr val="000000"/>
                          </a:solidFill>
                          <a:latin typeface="Glacial Indifference" panose="020B0604020202020204" charset="0"/>
                          <a:ea typeface="Canva Sans"/>
                          <a:cs typeface="Canva Sans"/>
                          <a:sym typeface="Canva Sans"/>
                        </a:rPr>
                        <a:t>Define misogyny &amp; ask students to determine whether the scenarios listed are examples of misogyny. Allow time for discussion.</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799">
                          <a:solidFill>
                            <a:srgbClr val="000000"/>
                          </a:solidFill>
                          <a:latin typeface="Glacial Indifference" panose="020B0604020202020204" charset="0"/>
                          <a:ea typeface="Canva Sans"/>
                          <a:cs typeface="Canva Sans"/>
                          <a:sym typeface="Canva Sans"/>
                        </a:rPr>
                        <a:t>10 minutes</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22097">
                <a:tc>
                  <a:txBody>
                    <a:bodyPr/>
                    <a:lstStyle/>
                    <a:p>
                      <a:pPr algn="ctr">
                        <a:lnSpc>
                          <a:spcPts val="2520"/>
                        </a:lnSpc>
                        <a:defRPr/>
                      </a:pPr>
                      <a:r>
                        <a:rPr lang="en-US" sz="1800" dirty="0">
                          <a:solidFill>
                            <a:srgbClr val="000000"/>
                          </a:solidFill>
                          <a:latin typeface="Glacial Indifference" panose="020B0604020202020204" charset="0"/>
                          <a:ea typeface="Canva Sans"/>
                          <a:cs typeface="Canva Sans"/>
                          <a:sym typeface="Canva Sans"/>
                        </a:rPr>
                        <a:t>Harmful ideas of masculinity</a:t>
                      </a:r>
                      <a:endParaRPr lang="en-US" sz="11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dirty="0">
                          <a:solidFill>
                            <a:srgbClr val="000000"/>
                          </a:solidFill>
                          <a:latin typeface="Glacial Indifference" panose="020B0604020202020204" charset="0"/>
                          <a:ea typeface="Canva Sans"/>
                          <a:cs typeface="Canva Sans"/>
                          <a:sym typeface="Canva Sans"/>
                        </a:rPr>
                        <a:t>Explain connection to misogyny. Complete “healthy or harmful?” activity. On the board, draw two columns (one for harmful and the other for healthy). Provide students with examples of traits/actions on Handout A and ask them to stick these examples under whichever heading they believe is correct. Discuss.</a:t>
                      </a:r>
                      <a:endParaRPr lang="en-US" sz="11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799">
                          <a:solidFill>
                            <a:srgbClr val="000000"/>
                          </a:solidFill>
                          <a:latin typeface="Glacial Indifference" panose="020B0604020202020204" charset="0"/>
                          <a:ea typeface="Canva Sans"/>
                          <a:cs typeface="Canva Sans"/>
                          <a:sym typeface="Canva Sans"/>
                        </a:rPr>
                        <a:t>10 minutes</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90662">
                <a:tc>
                  <a:txBody>
                    <a:bodyPr/>
                    <a:lstStyle/>
                    <a:p>
                      <a:pPr algn="ctr">
                        <a:lnSpc>
                          <a:spcPts val="2520"/>
                        </a:lnSpc>
                        <a:defRPr/>
                      </a:pPr>
                      <a:r>
                        <a:rPr lang="en-US" sz="1800">
                          <a:solidFill>
                            <a:srgbClr val="000000"/>
                          </a:solidFill>
                          <a:latin typeface="Glacial Indifference" panose="020B0604020202020204" charset="0"/>
                          <a:ea typeface="Canva Sans"/>
                          <a:cs typeface="Canva Sans"/>
                          <a:sym typeface="Canva Sans"/>
                        </a:rPr>
                        <a:t>Harms of misogyny </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19"/>
                        </a:lnSpc>
                        <a:defRPr/>
                      </a:pPr>
                      <a:r>
                        <a:rPr lang="en-US" sz="1799">
                          <a:solidFill>
                            <a:srgbClr val="000000"/>
                          </a:solidFill>
                          <a:latin typeface="Glacial Indifference" panose="020B0604020202020204" charset="0"/>
                          <a:ea typeface="Canva Sans"/>
                          <a:cs typeface="Canva Sans"/>
                          <a:sym typeface="Canva Sans"/>
                        </a:rPr>
                        <a:t>Do “who does misogyny harm?” activity and discuss after each example. The point is that misogyny is harmful to all people, regardless of gender.</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799">
                          <a:solidFill>
                            <a:srgbClr val="000000"/>
                          </a:solidFill>
                          <a:latin typeface="Glacial Indifference" panose="020B0604020202020204" charset="0"/>
                          <a:ea typeface="Canva Sans"/>
                          <a:cs typeface="Canva Sans"/>
                          <a:sym typeface="Canva Sans"/>
                        </a:rPr>
                        <a:t>5-10 minutes </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06379">
                <a:tc>
                  <a:txBody>
                    <a:bodyPr/>
                    <a:lstStyle/>
                    <a:p>
                      <a:pPr algn="ctr">
                        <a:lnSpc>
                          <a:spcPts val="2520"/>
                        </a:lnSpc>
                        <a:defRPr/>
                      </a:pPr>
                      <a:r>
                        <a:rPr lang="en-US" sz="1800">
                          <a:solidFill>
                            <a:srgbClr val="000000"/>
                          </a:solidFill>
                          <a:latin typeface="Glacial Indifference" panose="020B0604020202020204" charset="0"/>
                          <a:ea typeface="Canva Sans"/>
                          <a:cs typeface="Canva Sans"/>
                          <a:sym typeface="Canva Sans"/>
                        </a:rPr>
                        <a:t>Discussion</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19"/>
                        </a:lnSpc>
                        <a:defRPr/>
                      </a:pPr>
                      <a:r>
                        <a:rPr lang="en-US" sz="1799" dirty="0">
                          <a:solidFill>
                            <a:srgbClr val="000000"/>
                          </a:solidFill>
                          <a:latin typeface="Glacial Indifference" panose="020B0604020202020204" charset="0"/>
                          <a:ea typeface="Canva Sans"/>
                          <a:cs typeface="Canva Sans"/>
                          <a:sym typeface="Canva Sans"/>
                        </a:rPr>
                        <a:t>Slides 26-28 ask students to consider why people, particularly young men, might be drawn to toxic role models and misogynistic content. Ensure discussion remains respectful and empathetic - it is not about blaming boys or </a:t>
                      </a:r>
                      <a:r>
                        <a:rPr lang="en-US" sz="1799" dirty="0" err="1">
                          <a:solidFill>
                            <a:srgbClr val="000000"/>
                          </a:solidFill>
                          <a:latin typeface="Glacial Indifference" panose="020B0604020202020204" charset="0"/>
                          <a:ea typeface="Canva Sans"/>
                          <a:cs typeface="Canva Sans"/>
                          <a:sym typeface="Canva Sans"/>
                        </a:rPr>
                        <a:t>villainising</a:t>
                      </a:r>
                      <a:r>
                        <a:rPr lang="en-US" sz="1799" dirty="0">
                          <a:solidFill>
                            <a:srgbClr val="000000"/>
                          </a:solidFill>
                          <a:latin typeface="Glacial Indifference" panose="020B0604020202020204" charset="0"/>
                          <a:ea typeface="Canva Sans"/>
                          <a:cs typeface="Canva Sans"/>
                          <a:sym typeface="Canva Sans"/>
                        </a:rPr>
                        <a:t> masculinity.</a:t>
                      </a:r>
                      <a:endParaRPr lang="en-US" sz="11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799">
                          <a:solidFill>
                            <a:srgbClr val="000000"/>
                          </a:solidFill>
                          <a:latin typeface="Glacial Indifference" panose="020B0604020202020204" charset="0"/>
                          <a:ea typeface="Canva Sans"/>
                          <a:cs typeface="Canva Sans"/>
                          <a:sym typeface="Canva Sans"/>
                        </a:rPr>
                        <a:t>10 minutes </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06379">
                <a:tc>
                  <a:txBody>
                    <a:bodyPr/>
                    <a:lstStyle/>
                    <a:p>
                      <a:pPr algn="ctr">
                        <a:lnSpc>
                          <a:spcPts val="2520"/>
                        </a:lnSpc>
                        <a:defRPr/>
                      </a:pPr>
                      <a:r>
                        <a:rPr lang="en-US" sz="1800">
                          <a:solidFill>
                            <a:srgbClr val="000000"/>
                          </a:solidFill>
                          <a:latin typeface="Glacial Indifference" panose="020B0604020202020204" charset="0"/>
                          <a:ea typeface="Canva Sans"/>
                          <a:cs typeface="Canva Sans"/>
                          <a:sym typeface="Canva Sans"/>
                        </a:rPr>
                        <a:t>Ending/Reflections</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19"/>
                        </a:lnSpc>
                        <a:defRPr/>
                      </a:pPr>
                      <a:r>
                        <a:rPr lang="en-US" sz="1799" dirty="0">
                          <a:solidFill>
                            <a:srgbClr val="000000"/>
                          </a:solidFill>
                          <a:latin typeface="Glacial Indifference" panose="020B0604020202020204" charset="0"/>
                          <a:ea typeface="Canva Sans"/>
                          <a:cs typeface="Canva Sans"/>
                          <a:sym typeface="Canva Sans"/>
                        </a:rPr>
                        <a:t>Ask students to view the list of harmful/healthy beliefs and actions on the board from the earlier activity - which do influencers like Andrew Tate embody? End with asking students to reflect on their ideas of what a ‘real man’ is from the do it now task - has anything changed? If time permits, use ASK slide.</a:t>
                      </a:r>
                      <a:endParaRPr lang="en-US" sz="11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799" dirty="0">
                          <a:solidFill>
                            <a:srgbClr val="000000"/>
                          </a:solidFill>
                          <a:latin typeface="Glacial Indifference" panose="020B0604020202020204" charset="0"/>
                          <a:ea typeface="Canva Sans"/>
                          <a:cs typeface="Canva Sans"/>
                          <a:sym typeface="Canva Sans"/>
                        </a:rPr>
                        <a:t>5 minutes</a:t>
                      </a:r>
                      <a:endParaRPr lang="en-US" sz="11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grpSp>
        <p:nvGrpSpPr>
          <p:cNvPr id="5" name="Group 5"/>
          <p:cNvGrpSpPr>
            <a:grpSpLocks noChangeAspect="1"/>
          </p:cNvGrpSpPr>
          <p:nvPr/>
        </p:nvGrpSpPr>
        <p:grpSpPr>
          <a:xfrm>
            <a:off x="10273861" y="1664392"/>
            <a:ext cx="7112877" cy="7112877"/>
            <a:chOff x="0" y="0"/>
            <a:chExt cx="6350000" cy="6350000"/>
          </a:xfrm>
        </p:grpSpPr>
        <p:sp>
          <p:nvSpPr>
            <p:cNvPr id="6" name="Freeform 6"/>
            <p:cNvSpPr/>
            <p:nvPr/>
          </p:nvSpPr>
          <p:spPr>
            <a:xfrm>
              <a:off x="0" y="0"/>
              <a:ext cx="6350000" cy="6350000"/>
            </a:xfrm>
            <a:custGeom>
              <a:avLst/>
              <a:gdLst/>
              <a:ahLst/>
              <a:cxnLst/>
              <a:rect l="l" t="t" r="r" b="b"/>
              <a:pathLst>
                <a:path w="6350000" h="6350000">
                  <a:moveTo>
                    <a:pt x="5715000" y="6350000"/>
                  </a:moveTo>
                  <a:lnTo>
                    <a:pt x="635000" y="6350000"/>
                  </a:lnTo>
                  <a:cubicBezTo>
                    <a:pt x="284480" y="6350000"/>
                    <a:pt x="0" y="6065520"/>
                    <a:pt x="0" y="5715000"/>
                  </a:cubicBezTo>
                  <a:lnTo>
                    <a:pt x="0" y="635000"/>
                  </a:lnTo>
                  <a:cubicBezTo>
                    <a:pt x="0" y="284480"/>
                    <a:pt x="284480" y="0"/>
                    <a:pt x="635000" y="0"/>
                  </a:cubicBezTo>
                  <a:lnTo>
                    <a:pt x="5715000" y="0"/>
                  </a:lnTo>
                  <a:cubicBezTo>
                    <a:pt x="6065520" y="0"/>
                    <a:pt x="6350000" y="284480"/>
                    <a:pt x="6350000" y="635000"/>
                  </a:cubicBezTo>
                  <a:lnTo>
                    <a:pt x="6350000" y="5715000"/>
                  </a:lnTo>
                  <a:cubicBezTo>
                    <a:pt x="6350000" y="6065520"/>
                    <a:pt x="6065520" y="6350000"/>
                    <a:pt x="5715000" y="6350000"/>
                  </a:cubicBezTo>
                  <a:close/>
                </a:path>
              </a:pathLst>
            </a:custGeom>
            <a:blipFill>
              <a:blip r:embed="rId2"/>
              <a:stretch>
                <a:fillRect l="-9171" r="-9171"/>
              </a:stretch>
            </a:blipFill>
          </p:spPr>
          <p:txBody>
            <a:bodyPr/>
            <a:lstStyle/>
            <a:p>
              <a:endParaRPr lang="en-GB"/>
            </a:p>
          </p:txBody>
        </p:sp>
        <p:sp>
          <p:nvSpPr>
            <p:cNvPr id="7" name="Freeform 7"/>
            <p:cNvSpPr/>
            <p:nvPr/>
          </p:nvSpPr>
          <p:spPr>
            <a:xfrm>
              <a:off x="0" y="0"/>
              <a:ext cx="6350000" cy="6350000"/>
            </a:xfrm>
            <a:custGeom>
              <a:avLst/>
              <a:gdLst/>
              <a:ahLst/>
              <a:cxnLst/>
              <a:rect l="l" t="t" r="r" b="b"/>
              <a:pathLst>
                <a:path w="6350000" h="6350000">
                  <a:moveTo>
                    <a:pt x="5715000" y="19050"/>
                  </a:moveTo>
                  <a:cubicBezTo>
                    <a:pt x="6054090" y="19050"/>
                    <a:pt x="6330950" y="295910"/>
                    <a:pt x="6330950" y="635000"/>
                  </a:cubicBezTo>
                  <a:lnTo>
                    <a:pt x="6330950" y="5715000"/>
                  </a:lnTo>
                  <a:cubicBezTo>
                    <a:pt x="6330950" y="6054090"/>
                    <a:pt x="6054090" y="6330950"/>
                    <a:pt x="5715000" y="6330950"/>
                  </a:cubicBezTo>
                  <a:lnTo>
                    <a:pt x="635000" y="6330950"/>
                  </a:lnTo>
                  <a:cubicBezTo>
                    <a:pt x="295910" y="6330950"/>
                    <a:pt x="19050" y="6054090"/>
                    <a:pt x="19050" y="5715000"/>
                  </a:cubicBezTo>
                  <a:lnTo>
                    <a:pt x="19050" y="635000"/>
                  </a:lnTo>
                  <a:cubicBezTo>
                    <a:pt x="19050" y="295910"/>
                    <a:pt x="295910" y="19050"/>
                    <a:pt x="635000" y="19050"/>
                  </a:cubicBezTo>
                  <a:lnTo>
                    <a:pt x="5715000" y="19050"/>
                  </a:lnTo>
                  <a:moveTo>
                    <a:pt x="5715000" y="0"/>
                  </a:moveTo>
                  <a:lnTo>
                    <a:pt x="635000" y="0"/>
                  </a:lnTo>
                  <a:cubicBezTo>
                    <a:pt x="284480" y="0"/>
                    <a:pt x="0" y="284480"/>
                    <a:pt x="0" y="635000"/>
                  </a:cubicBezTo>
                  <a:lnTo>
                    <a:pt x="0" y="5715000"/>
                  </a:lnTo>
                  <a:cubicBezTo>
                    <a:pt x="0" y="6065520"/>
                    <a:pt x="284480" y="6350000"/>
                    <a:pt x="635000" y="6350000"/>
                  </a:cubicBezTo>
                  <a:lnTo>
                    <a:pt x="5715000" y="6350000"/>
                  </a:lnTo>
                  <a:cubicBezTo>
                    <a:pt x="6065520" y="6350000"/>
                    <a:pt x="6350000" y="6065520"/>
                    <a:pt x="6350000" y="5715000"/>
                  </a:cubicBezTo>
                  <a:lnTo>
                    <a:pt x="6350000" y="635000"/>
                  </a:lnTo>
                  <a:cubicBezTo>
                    <a:pt x="6350000" y="284480"/>
                    <a:pt x="6065520" y="0"/>
                    <a:pt x="5715000" y="0"/>
                  </a:cubicBezTo>
                  <a:lnTo>
                    <a:pt x="5715000" y="0"/>
                  </a:lnTo>
                  <a:close/>
                </a:path>
              </a:pathLst>
            </a:custGeom>
            <a:solidFill>
              <a:srgbClr val="B79691"/>
            </a:solidFill>
          </p:spPr>
          <p:txBody>
            <a:bodyPr/>
            <a:lstStyle/>
            <a:p>
              <a:endParaRPr lang="en-GB"/>
            </a:p>
          </p:txBody>
        </p:sp>
      </p:grpSp>
      <p:sp>
        <p:nvSpPr>
          <p:cNvPr id="8" name="AutoShape 8"/>
          <p:cNvSpPr/>
          <p:nvPr/>
        </p:nvSpPr>
        <p:spPr>
          <a:xfrm>
            <a:off x="1351101" y="8767745"/>
            <a:ext cx="7869099" cy="0"/>
          </a:xfrm>
          <a:prstGeom prst="line">
            <a:avLst/>
          </a:prstGeom>
          <a:ln w="19050" cap="flat">
            <a:solidFill>
              <a:srgbClr val="B79691"/>
            </a:solidFill>
            <a:prstDash val="solid"/>
            <a:headEnd type="none" w="sm" len="sm"/>
            <a:tailEnd type="none" w="sm" len="sm"/>
          </a:ln>
        </p:spPr>
        <p:txBody>
          <a:bodyPr/>
          <a:lstStyle/>
          <a:p>
            <a:endParaRPr lang="en-GB"/>
          </a:p>
        </p:txBody>
      </p:sp>
      <p:sp>
        <p:nvSpPr>
          <p:cNvPr id="9" name="TextBox 9"/>
          <p:cNvSpPr txBox="1"/>
          <p:nvPr/>
        </p:nvSpPr>
        <p:spPr>
          <a:xfrm>
            <a:off x="1455023" y="1913141"/>
            <a:ext cx="7999490" cy="6382966"/>
          </a:xfrm>
          <a:prstGeom prst="rect">
            <a:avLst/>
          </a:prstGeom>
        </p:spPr>
        <p:txBody>
          <a:bodyPr lIns="0" tIns="0" rIns="0" bIns="0" rtlCol="0" anchor="t">
            <a:spAutoFit/>
          </a:bodyPr>
          <a:lstStyle/>
          <a:p>
            <a:pPr marL="0" lvl="0" indent="0" algn="l">
              <a:lnSpc>
                <a:spcPts val="6205"/>
              </a:lnSpc>
              <a:spcBef>
                <a:spcPct val="0"/>
              </a:spcBef>
            </a:pPr>
            <a:r>
              <a:rPr lang="en-US" sz="6894" b="1" u="none" strike="noStrike" dirty="0">
                <a:solidFill>
                  <a:srgbClr val="000000"/>
                </a:solidFill>
                <a:latin typeface="Glacial Indifference Bold"/>
                <a:ea typeface="Glacial Indifference Bold"/>
                <a:cs typeface="Glacial Indifference Bold"/>
                <a:sym typeface="Glacial Indifference Bold"/>
              </a:rPr>
              <a:t>Look at the examples of positive </a:t>
            </a:r>
            <a:r>
              <a:rPr lang="en-US" sz="6894" b="1" dirty="0">
                <a:solidFill>
                  <a:srgbClr val="000000"/>
                </a:solidFill>
                <a:latin typeface="Glacial Indifference Bold"/>
                <a:ea typeface="Glacial Indifference Bold"/>
                <a:cs typeface="Glacial Indifference Bold"/>
                <a:sym typeface="Glacial Indifference Bold"/>
              </a:rPr>
              <a:t>masculinity and misogyny on the board – which are these influencers an example of?</a:t>
            </a:r>
            <a:endParaRPr lang="en-US" sz="6894" b="1" u="none" strike="noStrike" dirty="0">
              <a:solidFill>
                <a:srgbClr val="000000"/>
              </a:solidFill>
              <a:latin typeface="Glacial Indifference Bold"/>
              <a:ea typeface="Glacial Indifference Bold"/>
              <a:cs typeface="Glacial Indifference Bold"/>
              <a:sym typeface="Glacial Indifference Bo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8" name="TextBox 8"/>
          <p:cNvSpPr txBox="1"/>
          <p:nvPr/>
        </p:nvSpPr>
        <p:spPr>
          <a:xfrm>
            <a:off x="3678462" y="3446254"/>
            <a:ext cx="10931075" cy="3394489"/>
          </a:xfrm>
          <a:prstGeom prst="rect">
            <a:avLst/>
          </a:prstGeom>
        </p:spPr>
        <p:txBody>
          <a:bodyPr lIns="0" tIns="0" rIns="0" bIns="0" rtlCol="0" anchor="t">
            <a:spAutoFit/>
          </a:bodyPr>
          <a:lstStyle/>
          <a:p>
            <a:pPr marL="0" lvl="0" indent="0" algn="ctr">
              <a:lnSpc>
                <a:spcPts val="5445"/>
              </a:lnSpc>
            </a:pPr>
            <a:r>
              <a:rPr lang="en-US" sz="3889" dirty="0">
                <a:solidFill>
                  <a:srgbClr val="000000"/>
                </a:solidFill>
                <a:latin typeface="Glacial Indifference"/>
                <a:ea typeface="Glacial Indifference"/>
                <a:cs typeface="Glacial Indifference"/>
                <a:sym typeface="Glacial Indifference"/>
              </a:rPr>
              <a:t>At the beginning of the lesson, you were asked to write down everything that comes to mind when you think of what a “real man” means.</a:t>
            </a:r>
          </a:p>
          <a:p>
            <a:pPr marL="0" lvl="0" indent="0" algn="ctr">
              <a:lnSpc>
                <a:spcPts val="5445"/>
              </a:lnSpc>
            </a:pPr>
            <a:endParaRPr lang="en-US" sz="3889" dirty="0">
              <a:solidFill>
                <a:srgbClr val="000000"/>
              </a:solidFill>
              <a:latin typeface="Glacial Indifference"/>
              <a:ea typeface="Glacial Indifference"/>
              <a:cs typeface="Glacial Indifference"/>
              <a:sym typeface="Glacial Indifference"/>
            </a:endParaRPr>
          </a:p>
          <a:p>
            <a:pPr marL="0" lvl="0" indent="0" algn="ctr">
              <a:lnSpc>
                <a:spcPts val="5445"/>
              </a:lnSpc>
            </a:pPr>
            <a:r>
              <a:rPr lang="en-US" sz="3889" dirty="0">
                <a:solidFill>
                  <a:srgbClr val="000000"/>
                </a:solidFill>
                <a:latin typeface="Glacial Indifference"/>
                <a:ea typeface="Glacial Indifference"/>
                <a:cs typeface="Glacial Indifference"/>
                <a:sym typeface="Glacial Indifference"/>
              </a:rPr>
              <a:t>After today’s lesson, has anything changed?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28575"/>
              <a:ext cx="6253988" cy="3404825"/>
            </a:xfrm>
            <a:prstGeom prst="rect">
              <a:avLst/>
            </a:prstGeom>
          </p:spPr>
          <p:txBody>
            <a:bodyPr lIns="50800" tIns="50800" rIns="50800" bIns="50800" rtlCol="0" anchor="ctr"/>
            <a:lstStyle/>
            <a:p>
              <a:pPr marL="0" marR="0" lvl="0" indent="0" algn="r" defTabSz="914400" rtl="0" eaLnBrk="1" fontAlgn="auto" latinLnBrk="0" hangingPunct="1">
                <a:lnSpc>
                  <a:spcPts val="196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1199971" y="3163644"/>
            <a:ext cx="4374135" cy="4830872"/>
          </a:xfrm>
          <a:custGeom>
            <a:avLst/>
            <a:gdLst/>
            <a:ahLst/>
            <a:cxnLst/>
            <a:rect l="l" t="t" r="r" b="b"/>
            <a:pathLst>
              <a:path w="4374135" h="4830872">
                <a:moveTo>
                  <a:pt x="0" y="0"/>
                </a:moveTo>
                <a:lnTo>
                  <a:pt x="4374135" y="0"/>
                </a:lnTo>
                <a:lnTo>
                  <a:pt x="4374135" y="4830872"/>
                </a:lnTo>
                <a:lnTo>
                  <a:pt x="0" y="48308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p:cNvSpPr txBox="1"/>
          <p:nvPr/>
        </p:nvSpPr>
        <p:spPr>
          <a:xfrm>
            <a:off x="6403153" y="3003662"/>
            <a:ext cx="10584306" cy="1690436"/>
          </a:xfrm>
          <a:prstGeom prst="rect">
            <a:avLst/>
          </a:prstGeom>
        </p:spPr>
        <p:txBody>
          <a:bodyPr lIns="0" tIns="0" rIns="0" bIns="0" rtlCol="0" anchor="t">
            <a:spAutoFit/>
          </a:bodyPr>
          <a:lstStyle/>
          <a:p>
            <a:pPr marL="0" marR="0" lvl="0" indent="0" algn="just" defTabSz="914400" rtl="0" eaLnBrk="1" fontAlgn="auto" latinLnBrk="0" hangingPunct="1">
              <a:lnSpc>
                <a:spcPts val="6548"/>
              </a:lnSpc>
              <a:spcBef>
                <a:spcPts val="0"/>
              </a:spcBef>
              <a:spcAft>
                <a:spcPts val="0"/>
              </a:spcAft>
              <a:buClrTx/>
              <a:buSzTx/>
              <a:buFontTx/>
              <a:buNone/>
              <a:tabLst/>
              <a:defRPr/>
            </a:pPr>
            <a:r>
              <a:rPr kumimoji="0" lang="en-US" sz="6236" b="0" i="0" u="none" strike="noStrike" kern="1200" cap="none" spc="0" normalizeH="0" baseline="0" noProof="0">
                <a:ln>
                  <a:noFill/>
                </a:ln>
                <a:solidFill>
                  <a:srgbClr val="000000"/>
                </a:solidFill>
                <a:effectLst/>
                <a:uLnTx/>
                <a:uFillTx/>
                <a:latin typeface="Glacial Indifference"/>
                <a:ea typeface="Glacial Indifference"/>
                <a:cs typeface="Glacial Indifference"/>
                <a:sym typeface="Glacial Indifference"/>
              </a:rPr>
              <a:t>Let’s </a:t>
            </a:r>
            <a:r>
              <a:rPr kumimoji="0" lang="en-US" sz="6236" b="1" i="0" u="none" strike="noStrike" kern="1200" cap="none" spc="0" normalizeH="0" baseline="0" noProof="0">
                <a:ln>
                  <a:noFill/>
                </a:ln>
                <a:solidFill>
                  <a:srgbClr val="FF3131"/>
                </a:solidFill>
                <a:effectLst/>
                <a:uLnTx/>
                <a:uFillTx/>
                <a:latin typeface="Glacial Indifference Bold"/>
                <a:ea typeface="Glacial Indifference Bold"/>
                <a:cs typeface="Glacial Indifference Bold"/>
                <a:sym typeface="Glacial Indifference Bold"/>
              </a:rPr>
              <a:t>ASK</a:t>
            </a:r>
            <a:r>
              <a:rPr kumimoji="0" lang="en-US" sz="6236" b="0" i="0" u="none" strike="noStrike" kern="1200" cap="none" spc="0" normalizeH="0" baseline="0" noProof="0">
                <a:ln>
                  <a:noFill/>
                </a:ln>
                <a:solidFill>
                  <a:srgbClr val="000000"/>
                </a:solidFill>
                <a:effectLst/>
                <a:uLnTx/>
                <a:uFillTx/>
                <a:latin typeface="Glacial Indifference"/>
                <a:ea typeface="Glacial Indifference"/>
                <a:cs typeface="Glacial Indifference"/>
                <a:sym typeface="Glacial Indifference"/>
              </a:rPr>
              <a:t> ourselves - what are we taking from today’s lesson?</a:t>
            </a:r>
          </a:p>
        </p:txBody>
      </p:sp>
      <p:sp>
        <p:nvSpPr>
          <p:cNvPr id="7" name="TextBox 7"/>
          <p:cNvSpPr txBox="1"/>
          <p:nvPr/>
        </p:nvSpPr>
        <p:spPr>
          <a:xfrm>
            <a:off x="635674" y="1114425"/>
            <a:ext cx="6099297" cy="1000274"/>
          </a:xfrm>
          <a:prstGeom prst="rect">
            <a:avLst/>
          </a:prstGeom>
        </p:spPr>
        <p:txBody>
          <a:bodyPr lIns="0" tIns="0" rIns="0" bIns="0" rtlCol="0" anchor="t">
            <a:spAutoFit/>
          </a:bodyPr>
          <a:lstStyle/>
          <a:p>
            <a:pPr marL="0" marR="0" lvl="0" indent="0" algn="ctr" defTabSz="914400" rtl="0" eaLnBrk="1" fontAlgn="auto" latinLnBrk="0" hangingPunct="1">
              <a:lnSpc>
                <a:spcPts val="7842"/>
              </a:lnSpc>
              <a:spcBef>
                <a:spcPts val="0"/>
              </a:spcBef>
              <a:spcAft>
                <a:spcPts val="0"/>
              </a:spcAft>
              <a:buClrTx/>
              <a:buSzTx/>
              <a:buFontTx/>
              <a:buNone/>
              <a:tabLst/>
              <a:defRPr/>
            </a:pPr>
            <a:r>
              <a:rPr kumimoji="0" lang="en-US" sz="7468" b="0" i="0" u="none" strike="noStrike" kern="1200" cap="none" spc="0" normalizeH="0" baseline="0" noProof="0" dirty="0">
                <a:ln>
                  <a:noFill/>
                </a:ln>
                <a:solidFill>
                  <a:srgbClr val="000000"/>
                </a:solidFill>
                <a:effectLst/>
                <a:uLnTx/>
                <a:uFillTx/>
                <a:latin typeface="Bobby Jones" panose="020B0604020202020204" charset="0"/>
                <a:ea typeface="Bobby Jones Soft"/>
                <a:cs typeface="Bobby Jones Soft"/>
                <a:sym typeface="Bobby Jones Soft"/>
              </a:rPr>
              <a:t>REFLECTION</a:t>
            </a:r>
          </a:p>
        </p:txBody>
      </p:sp>
      <p:sp>
        <p:nvSpPr>
          <p:cNvPr id="8" name="TextBox 8"/>
          <p:cNvSpPr txBox="1"/>
          <p:nvPr/>
        </p:nvSpPr>
        <p:spPr>
          <a:xfrm>
            <a:off x="8982110" y="5844974"/>
            <a:ext cx="4270301" cy="2149542"/>
          </a:xfrm>
          <a:prstGeom prst="rect">
            <a:avLst/>
          </a:prstGeom>
        </p:spPr>
        <p:txBody>
          <a:bodyPr lIns="0" tIns="0" rIns="0" bIns="0" rtlCol="0" anchor="t">
            <a:spAutoFit/>
          </a:bodyPr>
          <a:lstStyle/>
          <a:p>
            <a:pPr marL="0" marR="0" lvl="0" indent="0" algn="just" defTabSz="914400" rtl="0" eaLnBrk="1" fontAlgn="auto" latinLnBrk="0" hangingPunct="1">
              <a:lnSpc>
                <a:spcPts val="5603"/>
              </a:lnSpc>
              <a:spcBef>
                <a:spcPts val="0"/>
              </a:spcBef>
              <a:spcAft>
                <a:spcPts val="0"/>
              </a:spcAft>
              <a:buClrTx/>
              <a:buSzTx/>
              <a:buFontTx/>
              <a:buNone/>
              <a:tabLst/>
              <a:defRPr/>
            </a:pPr>
            <a:r>
              <a:rPr kumimoji="0" lang="en-US" sz="5336" b="1" i="0" u="none" strike="noStrike" kern="1200" cap="none" spc="0" normalizeH="0" baseline="0" noProof="0">
                <a:ln>
                  <a:noFill/>
                </a:ln>
                <a:solidFill>
                  <a:srgbClr val="FF3131"/>
                </a:solidFill>
                <a:effectLst/>
                <a:uLnTx/>
                <a:uFillTx/>
                <a:latin typeface="Glacial Indifference Bold"/>
                <a:ea typeface="Glacial Indifference Bold"/>
                <a:cs typeface="Glacial Indifference Bold"/>
                <a:sym typeface="Glacial Indifference Bold"/>
              </a:rPr>
              <a:t>A</a:t>
            </a:r>
            <a:r>
              <a:rPr kumimoji="0" lang="en-US" sz="5336" b="0" i="0" u="none" strike="noStrike" kern="1200" cap="none" spc="0" normalizeH="0" baseline="0" noProof="0">
                <a:ln>
                  <a:noFill/>
                </a:ln>
                <a:solidFill>
                  <a:srgbClr val="000000"/>
                </a:solidFill>
                <a:effectLst/>
                <a:uLnTx/>
                <a:uFillTx/>
                <a:latin typeface="Glacial Indifference"/>
                <a:ea typeface="Glacial Indifference"/>
                <a:cs typeface="Glacial Indifference"/>
                <a:sym typeface="Glacial Indifference"/>
              </a:rPr>
              <a:t>ttributes?</a:t>
            </a:r>
          </a:p>
          <a:p>
            <a:pPr marL="0" marR="0" lvl="0" indent="0" algn="just" defTabSz="914400" rtl="0" eaLnBrk="1" fontAlgn="auto" latinLnBrk="0" hangingPunct="1">
              <a:lnSpc>
                <a:spcPts val="5603"/>
              </a:lnSpc>
              <a:spcBef>
                <a:spcPts val="0"/>
              </a:spcBef>
              <a:spcAft>
                <a:spcPts val="0"/>
              </a:spcAft>
              <a:buClrTx/>
              <a:buSzTx/>
              <a:buFontTx/>
              <a:buNone/>
              <a:tabLst/>
              <a:defRPr/>
            </a:pPr>
            <a:r>
              <a:rPr kumimoji="0" lang="en-US" sz="5336" b="1" i="0" u="none" strike="noStrike" kern="1200" cap="none" spc="0" normalizeH="0" baseline="0" noProof="0">
                <a:ln>
                  <a:noFill/>
                </a:ln>
                <a:solidFill>
                  <a:srgbClr val="FF3131"/>
                </a:solidFill>
                <a:effectLst/>
                <a:uLnTx/>
                <a:uFillTx/>
                <a:latin typeface="Glacial Indifference Bold"/>
                <a:ea typeface="Glacial Indifference Bold"/>
                <a:cs typeface="Glacial Indifference Bold"/>
                <a:sym typeface="Glacial Indifference Bold"/>
              </a:rPr>
              <a:t>S</a:t>
            </a:r>
            <a:r>
              <a:rPr kumimoji="0" lang="en-US" sz="5336" b="0" i="0" u="none" strike="noStrike" kern="1200" cap="none" spc="0" normalizeH="0" baseline="0" noProof="0">
                <a:ln>
                  <a:noFill/>
                </a:ln>
                <a:solidFill>
                  <a:srgbClr val="000000"/>
                </a:solidFill>
                <a:effectLst/>
                <a:uLnTx/>
                <a:uFillTx/>
                <a:latin typeface="Glacial Indifference"/>
                <a:ea typeface="Glacial Indifference"/>
                <a:cs typeface="Glacial Indifference"/>
                <a:sym typeface="Glacial Indifference"/>
              </a:rPr>
              <a:t>kills?</a:t>
            </a:r>
          </a:p>
          <a:p>
            <a:pPr marL="0" marR="0" lvl="0" indent="0" algn="just" defTabSz="914400" rtl="0" eaLnBrk="1" fontAlgn="auto" latinLnBrk="0" hangingPunct="1">
              <a:lnSpc>
                <a:spcPts val="5603"/>
              </a:lnSpc>
              <a:spcBef>
                <a:spcPts val="0"/>
              </a:spcBef>
              <a:spcAft>
                <a:spcPts val="0"/>
              </a:spcAft>
              <a:buClrTx/>
              <a:buSzTx/>
              <a:buFontTx/>
              <a:buNone/>
              <a:tabLst/>
              <a:defRPr/>
            </a:pPr>
            <a:r>
              <a:rPr kumimoji="0" lang="en-US" sz="5336" b="1" i="0" u="none" strike="noStrike" kern="1200" cap="none" spc="0" normalizeH="0" baseline="0" noProof="0">
                <a:ln>
                  <a:noFill/>
                </a:ln>
                <a:solidFill>
                  <a:srgbClr val="FF3131"/>
                </a:solidFill>
                <a:effectLst/>
                <a:uLnTx/>
                <a:uFillTx/>
                <a:latin typeface="Glacial Indifference Bold"/>
                <a:ea typeface="Glacial Indifference Bold"/>
                <a:cs typeface="Glacial Indifference Bold"/>
                <a:sym typeface="Glacial Indifference Bold"/>
              </a:rPr>
              <a:t>K</a:t>
            </a:r>
            <a:r>
              <a:rPr kumimoji="0" lang="en-US" sz="5336" b="0" i="0" u="none" strike="noStrike" kern="1200" cap="none" spc="0" normalizeH="0" baseline="0" noProof="0">
                <a:ln>
                  <a:noFill/>
                </a:ln>
                <a:solidFill>
                  <a:srgbClr val="000000"/>
                </a:solidFill>
                <a:effectLst/>
                <a:uLnTx/>
                <a:uFillTx/>
                <a:latin typeface="Glacial Indifference"/>
                <a:ea typeface="Glacial Indifference"/>
                <a:cs typeface="Glacial Indifference"/>
                <a:sym typeface="Glacial Indifference"/>
              </a:rPr>
              <a:t>nowledge?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rot="552302">
            <a:off x="15874873" y="703236"/>
            <a:ext cx="1434607" cy="1232566"/>
          </a:xfrm>
          <a:custGeom>
            <a:avLst/>
            <a:gdLst/>
            <a:ahLst/>
            <a:cxnLst/>
            <a:rect l="l" t="t" r="r" b="b"/>
            <a:pathLst>
              <a:path w="1434607" h="1232566">
                <a:moveTo>
                  <a:pt x="0" y="0"/>
                </a:moveTo>
                <a:lnTo>
                  <a:pt x="1434607" y="0"/>
                </a:lnTo>
                <a:lnTo>
                  <a:pt x="1434607" y="1232566"/>
                </a:lnTo>
                <a:lnTo>
                  <a:pt x="0" y="12325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3552694" y="2382816"/>
            <a:ext cx="11429874" cy="1099913"/>
          </a:xfrm>
          <a:prstGeom prst="rect">
            <a:avLst/>
          </a:prstGeom>
        </p:spPr>
        <p:txBody>
          <a:bodyPr lIns="0" tIns="0" rIns="0" bIns="0" rtlCol="0" anchor="t">
            <a:spAutoFit/>
          </a:bodyPr>
          <a:lstStyle/>
          <a:p>
            <a:pPr algn="just">
              <a:lnSpc>
                <a:spcPts val="9284"/>
              </a:lnSpc>
            </a:pPr>
            <a:r>
              <a:rPr lang="en-US" sz="5766">
                <a:solidFill>
                  <a:srgbClr val="000000"/>
                </a:solidFill>
                <a:latin typeface="Glacial Indifference"/>
                <a:ea typeface="Glacial Indifference"/>
                <a:cs typeface="Glacial Indifference"/>
                <a:sym typeface="Glacial Indifference"/>
              </a:rPr>
              <a:t>What does it mean to be a </a:t>
            </a:r>
          </a:p>
        </p:txBody>
      </p:sp>
      <p:sp>
        <p:nvSpPr>
          <p:cNvPr id="7" name="TextBox 7"/>
          <p:cNvSpPr txBox="1"/>
          <p:nvPr/>
        </p:nvSpPr>
        <p:spPr>
          <a:xfrm>
            <a:off x="0" y="956945"/>
            <a:ext cx="4740684" cy="801347"/>
          </a:xfrm>
          <a:prstGeom prst="rect">
            <a:avLst/>
          </a:prstGeom>
        </p:spPr>
        <p:txBody>
          <a:bodyPr lIns="0" tIns="0" rIns="0" bIns="0" rtlCol="0" anchor="t">
            <a:spAutoFit/>
          </a:bodyPr>
          <a:lstStyle/>
          <a:p>
            <a:pPr algn="ctr">
              <a:lnSpc>
                <a:spcPts val="6048"/>
              </a:lnSpc>
            </a:pPr>
            <a:r>
              <a:rPr lang="en-US" sz="5760">
                <a:solidFill>
                  <a:srgbClr val="000000"/>
                </a:solidFill>
                <a:latin typeface="Bobby Jones Soft"/>
                <a:ea typeface="Bobby Jones Soft"/>
                <a:cs typeface="Bobby Jones Soft"/>
                <a:sym typeface="Bobby Jones Soft"/>
              </a:rPr>
              <a:t>DO IT NOW</a:t>
            </a:r>
          </a:p>
        </p:txBody>
      </p:sp>
      <p:sp>
        <p:nvSpPr>
          <p:cNvPr id="8" name="Freeform 8"/>
          <p:cNvSpPr/>
          <p:nvPr/>
        </p:nvSpPr>
        <p:spPr>
          <a:xfrm rot="-158971">
            <a:off x="4590519" y="4156587"/>
            <a:ext cx="6522153" cy="1430764"/>
          </a:xfrm>
          <a:custGeom>
            <a:avLst/>
            <a:gdLst/>
            <a:ahLst/>
            <a:cxnLst/>
            <a:rect l="l" t="t" r="r" b="b"/>
            <a:pathLst>
              <a:path w="6522153" h="1430764">
                <a:moveTo>
                  <a:pt x="0" y="0"/>
                </a:moveTo>
                <a:lnTo>
                  <a:pt x="6522153" y="0"/>
                </a:lnTo>
                <a:lnTo>
                  <a:pt x="6522153" y="1430764"/>
                </a:lnTo>
                <a:lnTo>
                  <a:pt x="0" y="1430764"/>
                </a:lnTo>
                <a:lnTo>
                  <a:pt x="0" y="0"/>
                </a:lnTo>
                <a:close/>
              </a:path>
            </a:pathLst>
          </a:custGeom>
          <a:blipFill>
            <a:blip r:embed="rId5"/>
            <a:stretch>
              <a:fillRect l="-2543" r="-2543"/>
            </a:stretch>
          </a:blipFill>
        </p:spPr>
        <p:txBody>
          <a:bodyPr/>
          <a:lstStyle/>
          <a:p>
            <a:endParaRPr lang="en-GB"/>
          </a:p>
        </p:txBody>
      </p:sp>
      <p:sp>
        <p:nvSpPr>
          <p:cNvPr id="9" name="TextBox 9"/>
          <p:cNvSpPr txBox="1"/>
          <p:nvPr/>
        </p:nvSpPr>
        <p:spPr>
          <a:xfrm rot="-260581">
            <a:off x="6212723" y="4214653"/>
            <a:ext cx="3893539" cy="988279"/>
          </a:xfrm>
          <a:prstGeom prst="rect">
            <a:avLst/>
          </a:prstGeom>
        </p:spPr>
        <p:txBody>
          <a:bodyPr lIns="0" tIns="0" rIns="0" bIns="0" rtlCol="0" anchor="t">
            <a:spAutoFit/>
          </a:bodyPr>
          <a:lstStyle/>
          <a:p>
            <a:pPr algn="just">
              <a:lnSpc>
                <a:spcPts val="8318"/>
              </a:lnSpc>
            </a:pPr>
            <a:r>
              <a:rPr lang="en-US" sz="5166" b="1">
                <a:solidFill>
                  <a:srgbClr val="000000"/>
                </a:solidFill>
                <a:latin typeface="Glacial Indifference Bold"/>
                <a:ea typeface="Glacial Indifference Bold"/>
                <a:cs typeface="Glacial Indifference Bold"/>
                <a:sym typeface="Glacial Indifference Bold"/>
              </a:rPr>
              <a:t>‘REAL MAN’</a:t>
            </a:r>
          </a:p>
        </p:txBody>
      </p:sp>
      <p:sp>
        <p:nvSpPr>
          <p:cNvPr id="10" name="TextBox 10"/>
          <p:cNvSpPr txBox="1"/>
          <p:nvPr/>
        </p:nvSpPr>
        <p:spPr>
          <a:xfrm>
            <a:off x="8026162" y="5648487"/>
            <a:ext cx="6099910" cy="1099913"/>
          </a:xfrm>
          <a:prstGeom prst="rect">
            <a:avLst/>
          </a:prstGeom>
        </p:spPr>
        <p:txBody>
          <a:bodyPr lIns="0" tIns="0" rIns="0" bIns="0" rtlCol="0" anchor="t">
            <a:spAutoFit/>
          </a:bodyPr>
          <a:lstStyle/>
          <a:p>
            <a:pPr algn="just">
              <a:lnSpc>
                <a:spcPts val="9284"/>
              </a:lnSpc>
            </a:pPr>
            <a:r>
              <a:rPr lang="en-US" sz="5766">
                <a:solidFill>
                  <a:srgbClr val="000000"/>
                </a:solidFill>
                <a:latin typeface="Glacial Indifference"/>
                <a:ea typeface="Glacial Indifference"/>
                <a:cs typeface="Glacial Indifference"/>
                <a:sym typeface="Glacial Indifference"/>
              </a:rPr>
              <a:t>in today’s world?</a:t>
            </a:r>
          </a:p>
        </p:txBody>
      </p:sp>
      <p:sp>
        <p:nvSpPr>
          <p:cNvPr id="11" name="TextBox 11"/>
          <p:cNvSpPr txBox="1"/>
          <p:nvPr/>
        </p:nvSpPr>
        <p:spPr>
          <a:xfrm>
            <a:off x="1152331" y="8539100"/>
            <a:ext cx="9118838" cy="843752"/>
          </a:xfrm>
          <a:prstGeom prst="rect">
            <a:avLst/>
          </a:prstGeom>
        </p:spPr>
        <p:txBody>
          <a:bodyPr lIns="0" tIns="0" rIns="0" bIns="0" rtlCol="0" anchor="t">
            <a:spAutoFit/>
          </a:bodyPr>
          <a:lstStyle/>
          <a:p>
            <a:pPr algn="just">
              <a:lnSpc>
                <a:spcPts val="7191"/>
              </a:lnSpc>
            </a:pPr>
            <a:r>
              <a:rPr lang="en-US" sz="4466">
                <a:solidFill>
                  <a:srgbClr val="000000"/>
                </a:solidFill>
                <a:latin typeface="Glacial Indifference"/>
                <a:ea typeface="Glacial Indifference"/>
                <a:cs typeface="Glacial Indifference"/>
                <a:sym typeface="Glacial Indifference"/>
              </a:rPr>
              <a:t>Write down whatever comes to mind.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798573" y="7622352"/>
            <a:ext cx="1478992" cy="1998212"/>
          </a:xfrm>
          <a:custGeom>
            <a:avLst/>
            <a:gdLst/>
            <a:ahLst/>
            <a:cxnLst/>
            <a:rect l="l" t="t" r="r" b="b"/>
            <a:pathLst>
              <a:path w="1478992" h="1998212">
                <a:moveTo>
                  <a:pt x="0" y="0"/>
                </a:moveTo>
                <a:lnTo>
                  <a:pt x="1478992" y="0"/>
                </a:lnTo>
                <a:lnTo>
                  <a:pt x="1478992" y="1998212"/>
                </a:lnTo>
                <a:lnTo>
                  <a:pt x="0" y="1998212"/>
                </a:lnTo>
                <a:lnTo>
                  <a:pt x="0" y="0"/>
                </a:lnTo>
                <a:close/>
              </a:path>
            </a:pathLst>
          </a:custGeom>
          <a:blipFill>
            <a:blip r:embed="rId2"/>
            <a:stretch>
              <a:fillRect/>
            </a:stretch>
          </a:blipFill>
        </p:spPr>
        <p:txBody>
          <a:bodyPr/>
          <a:lstStyle/>
          <a:p>
            <a:endParaRPr lang="en-GB"/>
          </a:p>
        </p:txBody>
      </p:sp>
      <p:sp>
        <p:nvSpPr>
          <p:cNvPr id="6" name="TextBox 6"/>
          <p:cNvSpPr txBox="1"/>
          <p:nvPr/>
        </p:nvSpPr>
        <p:spPr>
          <a:xfrm>
            <a:off x="1606067" y="2686293"/>
            <a:ext cx="15075863" cy="1399999"/>
          </a:xfrm>
          <a:prstGeom prst="rect">
            <a:avLst/>
          </a:prstGeom>
        </p:spPr>
        <p:txBody>
          <a:bodyPr lIns="0" tIns="0" rIns="0" bIns="0" rtlCol="0" anchor="t">
            <a:spAutoFit/>
          </a:bodyPr>
          <a:lstStyle/>
          <a:p>
            <a:pPr algn="ctr">
              <a:lnSpc>
                <a:spcPts val="10593"/>
              </a:lnSpc>
            </a:pPr>
            <a:r>
              <a:rPr lang="en-US" sz="10088" dirty="0">
                <a:solidFill>
                  <a:srgbClr val="000000"/>
                </a:solidFill>
                <a:latin typeface="Bobby Jones Soft"/>
                <a:ea typeface="Bobby Jones Soft"/>
                <a:cs typeface="Bobby Jones Soft"/>
                <a:sym typeface="Bobby Jones Soft"/>
              </a:rPr>
              <a:t>MISOGYNY</a:t>
            </a:r>
          </a:p>
        </p:txBody>
      </p:sp>
      <p:sp>
        <p:nvSpPr>
          <p:cNvPr id="7" name="TextBox 7"/>
          <p:cNvSpPr txBox="1"/>
          <p:nvPr/>
        </p:nvSpPr>
        <p:spPr>
          <a:xfrm>
            <a:off x="4405440" y="4795836"/>
            <a:ext cx="9477119" cy="695325"/>
          </a:xfrm>
          <a:prstGeom prst="rect">
            <a:avLst/>
          </a:prstGeom>
        </p:spPr>
        <p:txBody>
          <a:bodyPr lIns="0" tIns="0" rIns="0" bIns="0" rtlCol="0" anchor="t">
            <a:spAutoFit/>
          </a:bodyPr>
          <a:lstStyle/>
          <a:p>
            <a:pPr algn="ctr">
              <a:lnSpc>
                <a:spcPts val="5250"/>
              </a:lnSpc>
            </a:pPr>
            <a:r>
              <a:rPr lang="en-US" sz="5000" dirty="0">
                <a:solidFill>
                  <a:srgbClr val="000000"/>
                </a:solidFill>
                <a:latin typeface="Glacial Indifference"/>
                <a:ea typeface="Glacial Indifference"/>
                <a:cs typeface="Glacial Indifference"/>
                <a:sym typeface="Glacial Indifference"/>
              </a:rPr>
              <a:t>YEAR 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271889" y="1312350"/>
            <a:ext cx="7486733" cy="914100"/>
          </a:xfrm>
          <a:prstGeom prst="rect">
            <a:avLst/>
          </a:prstGeom>
        </p:spPr>
        <p:txBody>
          <a:bodyPr lIns="0" tIns="0" rIns="0" bIns="0" rtlCol="0" anchor="t">
            <a:spAutoFit/>
          </a:bodyPr>
          <a:lstStyle/>
          <a:p>
            <a:pPr algn="ctr">
              <a:lnSpc>
                <a:spcPts val="6825"/>
              </a:lnSpc>
            </a:pPr>
            <a:r>
              <a:rPr lang="en-US" sz="6500">
                <a:solidFill>
                  <a:srgbClr val="000000"/>
                </a:solidFill>
                <a:latin typeface="Bobby Jones Soft"/>
                <a:ea typeface="Bobby Jones Soft"/>
                <a:cs typeface="Bobby Jones Soft"/>
                <a:sym typeface="Bobby Jones Soft"/>
              </a:rPr>
              <a:t>LEARNING OBJECTIVES </a:t>
            </a:r>
          </a:p>
        </p:txBody>
      </p:sp>
      <p:sp>
        <p:nvSpPr>
          <p:cNvPr id="6" name="TextBox 6"/>
          <p:cNvSpPr txBox="1"/>
          <p:nvPr/>
        </p:nvSpPr>
        <p:spPr>
          <a:xfrm>
            <a:off x="1271889" y="3240690"/>
            <a:ext cx="15520511" cy="4430508"/>
          </a:xfrm>
          <a:prstGeom prst="rect">
            <a:avLst/>
          </a:prstGeom>
        </p:spPr>
        <p:txBody>
          <a:bodyPr lIns="0" tIns="0" rIns="0" bIns="0" rtlCol="0" anchor="t">
            <a:spAutoFit/>
          </a:bodyPr>
          <a:lstStyle/>
          <a:p>
            <a:pPr marL="711374" lvl="1" indent="-355687" algn="just">
              <a:lnSpc>
                <a:spcPts val="7149"/>
              </a:lnSpc>
              <a:buFont typeface="Arial"/>
              <a:buChar char="•"/>
            </a:pPr>
            <a:r>
              <a:rPr lang="en-US" sz="3294" dirty="0">
                <a:solidFill>
                  <a:srgbClr val="000000"/>
                </a:solidFill>
                <a:latin typeface="Glacial Indifference"/>
                <a:ea typeface="Glacial Indifference"/>
                <a:cs typeface="Glacial Indifference"/>
                <a:sym typeface="Glacial Indifference"/>
              </a:rPr>
              <a:t>Define the term misogyny</a:t>
            </a:r>
          </a:p>
          <a:p>
            <a:pPr marL="711374" lvl="1" indent="-355687" algn="just">
              <a:lnSpc>
                <a:spcPts val="7149"/>
              </a:lnSpc>
              <a:buFont typeface="Arial"/>
              <a:buChar char="•"/>
            </a:pPr>
            <a:r>
              <a:rPr lang="en-US" sz="3294" dirty="0">
                <a:solidFill>
                  <a:srgbClr val="000000"/>
                </a:solidFill>
                <a:latin typeface="Glacial Indifference"/>
                <a:ea typeface="Glacial Indifference"/>
                <a:cs typeface="Glacial Indifference"/>
                <a:sym typeface="Glacial Indifference"/>
              </a:rPr>
              <a:t>Explain why misogyny is harmful to both men and women</a:t>
            </a:r>
          </a:p>
          <a:p>
            <a:pPr marL="711374" lvl="1" indent="-355687" algn="just">
              <a:lnSpc>
                <a:spcPts val="7149"/>
              </a:lnSpc>
              <a:buFont typeface="Arial"/>
              <a:buChar char="•"/>
            </a:pPr>
            <a:r>
              <a:rPr lang="en-US" sz="3294" dirty="0">
                <a:solidFill>
                  <a:srgbClr val="000000"/>
                </a:solidFill>
                <a:latin typeface="Glacial Indifference"/>
                <a:ea typeface="Glacial Indifference"/>
                <a:cs typeface="Glacial Indifference"/>
                <a:sym typeface="Glacial Indifference"/>
              </a:rPr>
              <a:t>Understand why some people are drawn to unhealthy role models</a:t>
            </a:r>
          </a:p>
          <a:p>
            <a:pPr marL="711374" lvl="1" indent="-355687" algn="just">
              <a:lnSpc>
                <a:spcPts val="7149"/>
              </a:lnSpc>
              <a:buFont typeface="Arial"/>
              <a:buChar char="•"/>
            </a:pPr>
            <a:endParaRPr lang="en-US" sz="3294" dirty="0">
              <a:solidFill>
                <a:srgbClr val="000000"/>
              </a:solidFill>
              <a:latin typeface="Glacial Indifference"/>
              <a:ea typeface="Glacial Indifference"/>
              <a:cs typeface="Glacial Indifference"/>
              <a:sym typeface="Glacial Indifference"/>
            </a:endParaRPr>
          </a:p>
          <a:p>
            <a:pPr algn="just">
              <a:lnSpc>
                <a:spcPts val="7149"/>
              </a:lnSpc>
            </a:pPr>
            <a:endParaRPr lang="en-US" sz="3294"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028700" y="1114425"/>
            <a:ext cx="7641221"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CLASS AGREEMENTS</a:t>
            </a:r>
          </a:p>
        </p:txBody>
      </p:sp>
      <p:sp>
        <p:nvSpPr>
          <p:cNvPr id="6" name="Freeform 6"/>
          <p:cNvSpPr/>
          <p:nvPr/>
        </p:nvSpPr>
        <p:spPr>
          <a:xfrm rot="5400000" flipH="1" flipV="1">
            <a:off x="4543789" y="1970205"/>
            <a:ext cx="6115859" cy="7714960"/>
          </a:xfrm>
          <a:custGeom>
            <a:avLst/>
            <a:gdLst/>
            <a:ahLst/>
            <a:cxnLst/>
            <a:rect l="l" t="t" r="r" b="b"/>
            <a:pathLst>
              <a:path w="6115859" h="7714960">
                <a:moveTo>
                  <a:pt x="6115859" y="7714960"/>
                </a:moveTo>
                <a:lnTo>
                  <a:pt x="0" y="7714960"/>
                </a:lnTo>
                <a:lnTo>
                  <a:pt x="0" y="0"/>
                </a:lnTo>
                <a:lnTo>
                  <a:pt x="6115859" y="0"/>
                </a:lnTo>
                <a:lnTo>
                  <a:pt x="6115859" y="771496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4249892" y="3222479"/>
            <a:ext cx="7576310" cy="5115163"/>
          </a:xfrm>
          <a:prstGeom prst="rect">
            <a:avLst/>
          </a:prstGeom>
        </p:spPr>
        <p:txBody>
          <a:bodyPr lIns="0" tIns="0" rIns="0" bIns="0" rtlCol="0" anchor="t">
            <a:spAutoFit/>
          </a:bodyPr>
          <a:lstStyle/>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Kindness and respect</a:t>
            </a:r>
          </a:p>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Right to pass</a:t>
            </a:r>
          </a:p>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Nonjudgmental</a:t>
            </a:r>
          </a:p>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 such thing as silly </a:t>
            </a:r>
          </a:p>
          <a:p>
            <a:pPr algn="l">
              <a:lnSpc>
                <a:spcPts val="6811"/>
              </a:lnSpc>
            </a:pPr>
            <a:r>
              <a:rPr lang="en-US" sz="4865">
                <a:solidFill>
                  <a:srgbClr val="000000"/>
                </a:solidFill>
                <a:latin typeface="Glacial Indifference"/>
                <a:ea typeface="Glacial Indifference"/>
                <a:cs typeface="Glacial Indifference"/>
                <a:sym typeface="Glacial Indifference"/>
              </a:rPr>
              <a:t>        questions</a:t>
            </a:r>
          </a:p>
          <a:p>
            <a:pPr algn="ctr">
              <a:lnSpc>
                <a:spcPts val="6811"/>
              </a:lnSpc>
            </a:pPr>
            <a:endParaRPr lang="en-US" sz="4865">
              <a:solidFill>
                <a:srgbClr val="000000"/>
              </a:solidFill>
              <a:latin typeface="Glacial Indifference"/>
              <a:ea typeface="Glacial Indifference"/>
              <a:cs typeface="Glacial Indifference"/>
              <a:sym typeface="Glacial Indifference"/>
            </a:endParaRPr>
          </a:p>
        </p:txBody>
      </p:sp>
      <p:sp>
        <p:nvSpPr>
          <p:cNvPr id="8" name="TextBox 8"/>
          <p:cNvSpPr txBox="1"/>
          <p:nvPr/>
        </p:nvSpPr>
        <p:spPr>
          <a:xfrm>
            <a:off x="11459198" y="8305225"/>
            <a:ext cx="5963959" cy="580390"/>
          </a:xfrm>
          <a:prstGeom prst="rect">
            <a:avLst/>
          </a:prstGeom>
        </p:spPr>
        <p:txBody>
          <a:bodyPr lIns="0" tIns="0" rIns="0" bIns="0" rtlCol="0" anchor="t">
            <a:spAutoFit/>
          </a:bodyPr>
          <a:lstStyle/>
          <a:p>
            <a:pPr algn="ctr">
              <a:lnSpc>
                <a:spcPts val="4759"/>
              </a:lnSpc>
            </a:pPr>
            <a:r>
              <a:rPr lang="en-US" sz="3399">
                <a:solidFill>
                  <a:srgbClr val="000000"/>
                </a:solidFill>
                <a:latin typeface="Playpen Sans"/>
                <a:ea typeface="Playpen Sans"/>
                <a:cs typeface="Playpen Sans"/>
                <a:sym typeface="Playpen Sans"/>
              </a:rPr>
              <a:t>any others?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028700" y="4481512"/>
            <a:ext cx="6985638" cy="1304925"/>
          </a:xfrm>
          <a:prstGeom prst="rect">
            <a:avLst/>
          </a:prstGeom>
        </p:spPr>
        <p:txBody>
          <a:bodyPr lIns="0" tIns="0" rIns="0" bIns="0" rtlCol="0" anchor="t">
            <a:spAutoFit/>
          </a:bodyPr>
          <a:lstStyle/>
          <a:p>
            <a:pPr marL="0" lvl="0" indent="0" algn="l">
              <a:lnSpc>
                <a:spcPts val="10199"/>
              </a:lnSpc>
            </a:pPr>
            <a:r>
              <a:rPr lang="en-US" sz="8499">
                <a:solidFill>
                  <a:srgbClr val="000000"/>
                </a:solidFill>
                <a:latin typeface="Bobby Jones Soft"/>
                <a:ea typeface="Bobby Jones Soft"/>
                <a:cs typeface="Bobby Jones Soft"/>
                <a:sym typeface="Bobby Jones Soft"/>
              </a:rPr>
              <a:t>LET’S LEARN</a:t>
            </a:r>
          </a:p>
        </p:txBody>
      </p:sp>
      <p:sp>
        <p:nvSpPr>
          <p:cNvPr id="7" name="TextBox 7"/>
          <p:cNvSpPr txBox="1"/>
          <p:nvPr/>
        </p:nvSpPr>
        <p:spPr>
          <a:xfrm>
            <a:off x="7322846" y="4081908"/>
            <a:ext cx="9936454" cy="2045432"/>
          </a:xfrm>
          <a:prstGeom prst="rect">
            <a:avLst/>
          </a:prstGeom>
        </p:spPr>
        <p:txBody>
          <a:bodyPr lIns="0" tIns="0" rIns="0" bIns="0" rtlCol="0" anchor="t">
            <a:spAutoFit/>
          </a:bodyPr>
          <a:lstStyle/>
          <a:p>
            <a:pPr marL="0" lvl="0" indent="0" algn="l">
              <a:lnSpc>
                <a:spcPts val="8470"/>
              </a:lnSpc>
            </a:pPr>
            <a:r>
              <a:rPr lang="en-US" sz="4299" dirty="0">
                <a:solidFill>
                  <a:srgbClr val="000000"/>
                </a:solidFill>
                <a:latin typeface="Glacial Indifference"/>
                <a:ea typeface="Glacial Indifference"/>
                <a:cs typeface="Glacial Indifference"/>
                <a:sym typeface="Glacial Indifference"/>
              </a:rPr>
              <a:t>Have you heard the word “misogyny” before? What do you think it means?</a:t>
            </a:r>
          </a:p>
        </p:txBody>
      </p:sp>
      <p:sp>
        <p:nvSpPr>
          <p:cNvPr id="9" name="AutoShape 9"/>
          <p:cNvSpPr/>
          <p:nvPr/>
        </p:nvSpPr>
        <p:spPr>
          <a:xfrm>
            <a:off x="1028700" y="7574380"/>
            <a:ext cx="16230600" cy="0"/>
          </a:xfrm>
          <a:prstGeom prst="line">
            <a:avLst/>
          </a:prstGeom>
          <a:ln w="28575" cap="rnd">
            <a:solidFill>
              <a:srgbClr val="FFF295"/>
            </a:solidFill>
            <a:prstDash val="solid"/>
            <a:headEnd type="none" w="sm" len="sm"/>
            <a:tailEnd type="none" w="sm" len="sm"/>
          </a:ln>
        </p:spPr>
        <p:txBody>
          <a:bodyPr/>
          <a:lstStyle/>
          <a:p>
            <a:endParaRPr lang="en-GB"/>
          </a:p>
        </p:txBody>
      </p:sp>
      <p:sp>
        <p:nvSpPr>
          <p:cNvPr id="10" name="AutoShape 10"/>
          <p:cNvSpPr/>
          <p:nvPr/>
        </p:nvSpPr>
        <p:spPr>
          <a:xfrm>
            <a:off x="1028700" y="2684045"/>
            <a:ext cx="16230600" cy="0"/>
          </a:xfrm>
          <a:prstGeom prst="line">
            <a:avLst/>
          </a:prstGeom>
          <a:ln w="28575" cap="rnd">
            <a:solidFill>
              <a:srgbClr val="FFF295"/>
            </a:solidFill>
            <a:prstDash val="solid"/>
            <a:headEnd type="none" w="sm" len="sm"/>
            <a:tailEnd type="none" w="sm" len="sm"/>
          </a:ln>
        </p:spPr>
        <p:txBody>
          <a:bodyP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1728105" y="2718129"/>
            <a:ext cx="6388696" cy="4991168"/>
          </a:xfrm>
          <a:custGeom>
            <a:avLst/>
            <a:gdLst/>
            <a:ahLst/>
            <a:cxnLst/>
            <a:rect l="l" t="t" r="r" b="b"/>
            <a:pathLst>
              <a:path w="6388696" h="4991168">
                <a:moveTo>
                  <a:pt x="0" y="0"/>
                </a:moveTo>
                <a:lnTo>
                  <a:pt x="6388696" y="0"/>
                </a:lnTo>
                <a:lnTo>
                  <a:pt x="6388696" y="4991168"/>
                </a:lnTo>
                <a:lnTo>
                  <a:pt x="0" y="4991168"/>
                </a:lnTo>
                <a:lnTo>
                  <a:pt x="0" y="0"/>
                </a:lnTo>
                <a:close/>
              </a:path>
            </a:pathLst>
          </a:custGeom>
          <a:blipFill>
            <a:blip r:embed="rId3"/>
            <a:stretch>
              <a:fillRect/>
            </a:stretch>
          </a:blipFill>
        </p:spPr>
        <p:txBody>
          <a:bodyPr/>
          <a:lstStyle/>
          <a:p>
            <a:endParaRPr lang="en-GB"/>
          </a:p>
        </p:txBody>
      </p:sp>
      <p:grpSp>
        <p:nvGrpSpPr>
          <p:cNvPr id="6" name="Group 6"/>
          <p:cNvGrpSpPr/>
          <p:nvPr/>
        </p:nvGrpSpPr>
        <p:grpSpPr>
          <a:xfrm>
            <a:off x="9254857" y="3026471"/>
            <a:ext cx="7988871" cy="4099018"/>
            <a:chOff x="0" y="-19050"/>
            <a:chExt cx="10651827" cy="5465358"/>
          </a:xfrm>
        </p:grpSpPr>
        <p:sp>
          <p:nvSpPr>
            <p:cNvPr id="7" name="TextBox 7"/>
            <p:cNvSpPr txBox="1"/>
            <p:nvPr/>
          </p:nvSpPr>
          <p:spPr>
            <a:xfrm>
              <a:off x="350997" y="-19050"/>
              <a:ext cx="9949821" cy="1835150"/>
            </a:xfrm>
            <a:prstGeom prst="rect">
              <a:avLst/>
            </a:prstGeom>
          </p:spPr>
          <p:txBody>
            <a:bodyPr lIns="0" tIns="0" rIns="0" bIns="0" rtlCol="0" anchor="t">
              <a:spAutoFit/>
            </a:bodyPr>
            <a:lstStyle/>
            <a:p>
              <a:pPr marL="0" lvl="0" indent="0" algn="l">
                <a:lnSpc>
                  <a:spcPts val="10789"/>
                </a:lnSpc>
              </a:pPr>
              <a:r>
                <a:rPr lang="en-US" sz="8991">
                  <a:solidFill>
                    <a:srgbClr val="000000"/>
                  </a:solidFill>
                  <a:latin typeface="Bobby Jones Soft"/>
                  <a:ea typeface="Bobby Jones Soft"/>
                  <a:cs typeface="Bobby Jones Soft"/>
                  <a:sym typeface="Bobby Jones Soft"/>
                </a:rPr>
                <a:t>MISOGYNY</a:t>
              </a:r>
            </a:p>
          </p:txBody>
        </p:sp>
        <p:sp>
          <p:nvSpPr>
            <p:cNvPr id="8" name="TextBox 8"/>
            <p:cNvSpPr txBox="1"/>
            <p:nvPr/>
          </p:nvSpPr>
          <p:spPr>
            <a:xfrm>
              <a:off x="0" y="3718056"/>
              <a:ext cx="10651827" cy="1728252"/>
            </a:xfrm>
            <a:prstGeom prst="rect">
              <a:avLst/>
            </a:prstGeom>
          </p:spPr>
          <p:txBody>
            <a:bodyPr wrap="square" lIns="0" tIns="0" rIns="0" bIns="0" rtlCol="0" anchor="t">
              <a:spAutoFit/>
            </a:bodyPr>
            <a:lstStyle/>
            <a:p>
              <a:pPr marL="0" lvl="0" indent="0" algn="l">
                <a:lnSpc>
                  <a:spcPts val="5239"/>
                </a:lnSpc>
              </a:pPr>
              <a:r>
                <a:rPr lang="en-US" sz="4030" b="1" dirty="0">
                  <a:solidFill>
                    <a:srgbClr val="000000"/>
                  </a:solidFill>
                  <a:latin typeface="Glacial Indifference Bold"/>
                  <a:ea typeface="Glacial Indifference Bold"/>
                  <a:cs typeface="Glacial Indifference Bold"/>
                  <a:sym typeface="Glacial Indifference Bold"/>
                </a:rPr>
                <a:t>the hatred of, contempt for, or prejudice against women or girls.</a:t>
              </a:r>
            </a:p>
          </p:txBody>
        </p:sp>
        <p:sp>
          <p:nvSpPr>
            <p:cNvPr id="9" name="AutoShape 9"/>
            <p:cNvSpPr/>
            <p:nvPr/>
          </p:nvSpPr>
          <p:spPr>
            <a:xfrm>
              <a:off x="0" y="2444323"/>
              <a:ext cx="10403182" cy="0"/>
            </a:xfrm>
            <a:prstGeom prst="line">
              <a:avLst/>
            </a:prstGeom>
            <a:ln w="187668" cap="flat">
              <a:solidFill>
                <a:srgbClr val="FFF295"/>
              </a:solidFill>
              <a:prstDash val="solid"/>
              <a:headEnd type="none" w="sm" len="sm"/>
              <a:tailEnd type="none" w="sm" len="sm"/>
            </a:ln>
          </p:spPr>
          <p:txBody>
            <a:bodyPr/>
            <a:lstStyle/>
            <a:p>
              <a:endParaRPr lang="en-GB"/>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8704CACC47FE4099DF5D9FCD6386CC" ma:contentTypeVersion="19" ma:contentTypeDescription="Create a new document." ma:contentTypeScope="" ma:versionID="6f2b473e34d5c1d5a8850c42794f9aeb">
  <xsd:schema xmlns:xsd="http://www.w3.org/2001/XMLSchema" xmlns:xs="http://www.w3.org/2001/XMLSchema" xmlns:p="http://schemas.microsoft.com/office/2006/metadata/properties" xmlns:ns2="664e4f4e-7f5b-480b-b13d-15cd8fe73850" xmlns:ns3="1d329554-cae2-4b18-ad0b-07e5b9404955" targetNamespace="http://schemas.microsoft.com/office/2006/metadata/properties" ma:root="true" ma:fieldsID="3b5d5ec4dc99e10250ece4f7f6190fe2" ns2:_="" ns3:_="">
    <xsd:import namespace="664e4f4e-7f5b-480b-b13d-15cd8fe73850"/>
    <xsd:import namespace="1d329554-cae2-4b18-ad0b-07e5b94049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e4f4e-7f5b-480b-b13d-15cd8fe738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68ebe94-88d2-4bf1-add6-77528dd3493a" ma:termSetId="09814cd3-568e-fe90-9814-8d621ff8fb84" ma:anchorId="fba54fb3-c3e1-fe81-a776-ca4b69148c4d" ma:open="true" ma:isKeyword="false">
      <xsd:complexType>
        <xsd:sequence>
          <xsd:element ref="pc:Terms" minOccurs="0" maxOccurs="1"/>
        </xsd:sequence>
      </xsd:complex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329554-cae2-4b18-ad0b-07e5b9404955"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3c8972e-ffc8-4c79-ba21-26d25a74f90b}" ma:internalName="TaxCatchAll" ma:showField="CatchAllData" ma:web="1d329554-cae2-4b18-ad0b-07e5b94049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329554-cae2-4b18-ad0b-07e5b9404955" xsi:nil="true"/>
    <lcf76f155ced4ddcb4097134ff3c332f xmlns="664e4f4e-7f5b-480b-b13d-15cd8fe7385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98B7783-B735-4398-9D8B-340172E456E2}"/>
</file>

<file path=customXml/itemProps2.xml><?xml version="1.0" encoding="utf-8"?>
<ds:datastoreItem xmlns:ds="http://schemas.openxmlformats.org/officeDocument/2006/customXml" ds:itemID="{484867CF-DDF7-44EF-9C0F-9E2FC71A9927}"/>
</file>

<file path=customXml/itemProps3.xml><?xml version="1.0" encoding="utf-8"?>
<ds:datastoreItem xmlns:ds="http://schemas.openxmlformats.org/officeDocument/2006/customXml" ds:itemID="{68D409F1-9AF1-4713-ACB0-326BDD40530E}"/>
</file>

<file path=docProps/app.xml><?xml version="1.0" encoding="utf-8"?>
<Properties xmlns="http://schemas.openxmlformats.org/officeDocument/2006/extended-properties" xmlns:vt="http://schemas.openxmlformats.org/officeDocument/2006/docPropsVTypes">
  <TotalTime>227</TotalTime>
  <Words>2482</Words>
  <Application>Microsoft Office PowerPoint</Application>
  <PresentationFormat>Custom</PresentationFormat>
  <Paragraphs>189</Paragraphs>
  <Slides>32</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Playpen Sans</vt:lpstr>
      <vt:lpstr>Bobby Jones Soft</vt:lpstr>
      <vt:lpstr>Calibri</vt:lpstr>
      <vt:lpstr>Glacial Indifference Bold</vt:lpstr>
      <vt:lpstr>Bobby Jones</vt:lpstr>
      <vt:lpstr>Arial</vt:lpstr>
      <vt:lpstr>Glacial Indifference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8.3.5 - Misogyny</dc:title>
  <cp:lastModifiedBy>Alyssa Isaac</cp:lastModifiedBy>
  <cp:revision>2</cp:revision>
  <dcterms:created xsi:type="dcterms:W3CDTF">2006-08-16T00:00:00Z</dcterms:created>
  <dcterms:modified xsi:type="dcterms:W3CDTF">2025-12-01T10:44:41Z</dcterms:modified>
  <dc:identifier>DAGiSw00RWU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0x0101000B8704CACC47FE4099DF5D9FCD6386CC</vt:lpwstr>
  </property>
</Properties>
</file>