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0" r:id="rId3"/>
  </p:sldMasterIdLst>
  <p:notesMasterIdLst>
    <p:notesMasterId r:id="rId18"/>
  </p:notesMasterIdLst>
  <p:sldIdLst>
    <p:sldId id="256" r:id="rId4"/>
    <p:sldId id="257" r:id="rId5"/>
    <p:sldId id="258" r:id="rId6"/>
    <p:sldId id="259" r:id="rId7"/>
    <p:sldId id="260" r:id="rId8"/>
    <p:sldId id="261" r:id="rId9"/>
    <p:sldId id="278" r:id="rId10"/>
    <p:sldId id="262" r:id="rId11"/>
    <p:sldId id="279" r:id="rId12"/>
    <p:sldId id="283" r:id="rId13"/>
    <p:sldId id="284" r:id="rId14"/>
    <p:sldId id="281" r:id="rId15"/>
    <p:sldId id="286" r:id="rId16"/>
    <p:sldId id="264" r:id="rId17"/>
  </p:sldIdLst>
  <p:sldSz cx="18288000" cy="10287000"/>
  <p:notesSz cx="6858000" cy="9144000"/>
  <p:embeddedFontLst>
    <p:embeddedFont>
      <p:font typeface="Bobby Jones Soft" panose="020B0604020202020204" charset="0"/>
      <p:regular r:id="rId19"/>
    </p:embeddedFont>
    <p:embeddedFont>
      <p:font typeface="Century Gothic" panose="020B0502020202020204" pitchFamily="34" charset="0"/>
      <p:regular r:id="rId20"/>
      <p:bold r:id="rId21"/>
      <p:italic r:id="rId22"/>
      <p:boldItalic r:id="rId23"/>
    </p:embeddedFont>
    <p:embeddedFont>
      <p:font typeface="Glacial Indifference" panose="020B0604020202020204" charset="0"/>
      <p:regular r:id="rId24"/>
    </p:embeddedFont>
    <p:embeddedFont>
      <p:font typeface="Nunito" pitchFamily="2" charset="0"/>
      <p:regular r:id="rId25"/>
      <p:bold r:id="rId26"/>
      <p:italic r:id="rId27"/>
      <p:boldItalic r:id="rId28"/>
    </p:embeddedFont>
    <p:embeddedFont>
      <p:font typeface="Playpen Sans" panose="020B0604020202020204" charset="0"/>
      <p:regular r:id="rId29"/>
    </p:embeddedFont>
    <p:embeddedFont>
      <p:font typeface="PT Sans" panose="020B0503020203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6" autoAdjust="0"/>
    <p:restoredTop sz="80463" autoAdjust="0"/>
  </p:normalViewPr>
  <p:slideViewPr>
    <p:cSldViewPr>
      <p:cViewPr varScale="1">
        <p:scale>
          <a:sx n="56" d="100"/>
          <a:sy n="56"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customXml" Target="../customXml/item2.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that these are only suggested timings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96188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41DCB-C63B-3ACD-3AAD-FF99A4FB651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AFED1-FBEB-32EB-F88E-39AF449713F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5D0659E-9F88-5F76-C054-320F1771D17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86BAB1C-826E-2A78-4FC9-B82870C3703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B00C75A-EBF0-7C66-40AB-692925BBDEB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In groups or as a whole class, ask students to think about who they can go to for support, when navigating changing relationships. What support can they get from friends? Teachers? Family? Support services like Isle Listen?</a:t>
            </a:r>
          </a:p>
        </p:txBody>
      </p:sp>
      <p:sp>
        <p:nvSpPr>
          <p:cNvPr id="6" name="Footer Placeholder 5">
            <a:extLst>
              <a:ext uri="{FF2B5EF4-FFF2-40B4-BE49-F238E27FC236}">
                <a16:creationId xmlns:a16="http://schemas.microsoft.com/office/drawing/2014/main" id="{A33CE6DB-AA12-DA22-76CD-5614FC4BD8A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5EFF975-7CDD-F81E-891B-11175CE2140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6675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If time permits, this slide can be further developed into a collective, group reflection.</a:t>
            </a:r>
          </a:p>
          <a:p>
            <a:endParaRPr lang="en-US" dirty="0"/>
          </a:p>
          <a:p>
            <a:r>
              <a:rPr lang="en-US" dirty="0"/>
              <a:t>Please ask students to discuss what Attributes (e.g. honesty, integrity, courage, humility, generosity, self-worth, kindness, trustworthiness </a:t>
            </a:r>
            <a:r>
              <a:rPr lang="en-US" dirty="0" err="1"/>
              <a:t>etc</a:t>
            </a:r>
            <a:r>
              <a:rPr lang="en-US" dirty="0"/>
              <a:t>) they have used during this lesson.</a:t>
            </a:r>
          </a:p>
          <a:p>
            <a:endParaRPr lang="en-US" dirty="0"/>
          </a:p>
          <a:p>
            <a:r>
              <a:rPr lang="en-US" dirty="0"/>
              <a:t>What Skills (e.g. oracy, empathy, compassion, presentation, assertiveness, active listening, interpersonal skills, positive peer pressure, capacity to resist unwelcome pressure, distinguish between fact &amp; opinion , etc.</a:t>
            </a:r>
          </a:p>
          <a:p>
            <a:endParaRPr lang="en-US" dirty="0"/>
          </a:p>
          <a:p>
            <a:r>
              <a:rPr lang="en-US" dirty="0"/>
              <a:t>What Knowledge have they used, or developed during this lesson?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Glacial Indifference" panose="020B0604020202020204" charset="0"/>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Glacial Indifference" panose="020B0604020202020204" charset="0"/>
                <a:ea typeface="+mn-ea"/>
                <a:cs typeface="+mn-cs"/>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ensure that you show the students this slide, they should be familiar with most of this information but it may also be worth holding this for future reference</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58429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this slide is visible as students enter the room.</a:t>
            </a:r>
          </a:p>
          <a:p>
            <a:endParaRPr lang="en-GB" dirty="0"/>
          </a:p>
          <a:p>
            <a:r>
              <a:rPr lang="en-GB" dirty="0"/>
              <a:t>Please have a brief discussion to respond to these questions. You may wish to remind students that we have relationships from the moment we are born until the time that we die, and that these remain important across the lifespan, as humans are hardwired for emotional connections with other people.</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69736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the students understand the purpose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4673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5780A-E596-71E2-3E75-E4B61FBF44C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E8A320-7257-BEFC-3386-FE0971DE47E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B611944-8939-85AC-98F5-0E8448869B3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7CECA10-CB6A-13D1-0A6C-7EDCBC8DFE8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3C24163-9CA8-C351-2BD1-DBA89EE53852}"/>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Our recommended approach is that you show the four words and ask students to work in small groups to arrive at a definition before comparing it with a definition on the slide.</a:t>
            </a:r>
          </a:p>
        </p:txBody>
      </p:sp>
      <p:sp>
        <p:nvSpPr>
          <p:cNvPr id="6" name="Footer Placeholder 5">
            <a:extLst>
              <a:ext uri="{FF2B5EF4-FFF2-40B4-BE49-F238E27FC236}">
                <a16:creationId xmlns:a16="http://schemas.microsoft.com/office/drawing/2014/main" id="{06AE6CAE-6729-5E10-EEC1-5D5E77ED9D8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0DEFF78-1658-5B50-B1D6-07320B94337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3056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15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DA987-1775-A95B-3C23-548EF8C3498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D99A4B-CFE8-0BF6-6184-59249823C05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D46BF1C-4065-660D-0985-7A851D48825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9867697-42B3-3E79-0BE0-713470DE2BA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6C561D0-7C35-A80B-689C-5E67FBE5457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Please ask the students to work in small groups to respond to these questions. You may prefer to have each group work on a different life stage, or if time permits groups can work on several or all life stages. Once groups have had sufficient time to work, bring all groups back for a whole class discussion, and ask each group to share the relationships they have identified for each life stage.</a:t>
            </a:r>
          </a:p>
          <a:p>
            <a:endParaRPr lang="en-US" dirty="0"/>
          </a:p>
          <a:p>
            <a:r>
              <a:rPr lang="en-US" dirty="0"/>
              <a:t>If students are struggling, provide some examples. Types of relationships at different life stages are: parents/carers, siblings, teachers, boy/girlfriends, grandparents, colleagues, </a:t>
            </a:r>
            <a:r>
              <a:rPr lang="en-US" dirty="0" err="1"/>
              <a:t>neighbours</a:t>
            </a:r>
            <a:r>
              <a:rPr lang="en-US" dirty="0"/>
              <a:t>, classmates etc.</a:t>
            </a:r>
          </a:p>
          <a:p>
            <a:endParaRPr lang="en-US" dirty="0"/>
          </a:p>
          <a:p>
            <a:r>
              <a:rPr lang="en-US" dirty="0"/>
              <a:t>Benefits: Having someone to spend time with; someone to learn from; someone to have fun with; someone you can depend on for support; </a:t>
            </a:r>
            <a:r>
              <a:rPr lang="en-US" dirty="0" err="1"/>
              <a:t>etc</a:t>
            </a:r>
            <a:r>
              <a:rPr lang="en-US" dirty="0"/>
              <a:t> </a:t>
            </a:r>
          </a:p>
          <a:p>
            <a:endParaRPr lang="en-US" dirty="0"/>
          </a:p>
          <a:p>
            <a:pPr algn="l">
              <a:lnSpc>
                <a:spcPts val="15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Ensure the following points have been covered: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Infants and young children need to have close relationships with their caregivers (parents, carers, other family members or trusted adults) as these people are responsible for keeping them safe and healthy. However, as they grow older, their relationships with their parents/carers or family members will change. For example, as teenagers and young adults seek greater independence, they may wish to make their own decisions and take on greater responsibility for their own safety and wellbeing. They may also form new relationships with their peers or other adults, which helps them to develop their own identity.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Relationships that develop as people grow older can be very significant, and can become committed, long-term relationships. For example, someone might form a close friendship which develops into a relationship similar to that of siblings, or someone might begin a long-term romantic relationship, and may decide to marry or form a civil partnership.</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Benefits of short-term relationships, such as with a classmate, a colleague, or a teacher might include: having someone to pursue interests with, being able to bond with people who have things in common, having a support network of people who have a shared experience or who can offer support within a specific context.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1500"/>
              </a:lnSpc>
              <a:spcAft>
                <a:spcPts val="600"/>
              </a:spcAft>
              <a:buFont typeface="Symbol" panose="05050102010706020507" pitchFamily="18" charset="2"/>
              <a:buChar cha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Benefits of long-term relationships, such as with family members, close friends, or a life partner, might include: having supportive relationships based on trust and care, sharing a close and more intimate bond with another person, building a family or community to share life experiences with.</a:t>
            </a:r>
          </a:p>
          <a:p>
            <a:endParaRPr lang="en-US" dirty="0"/>
          </a:p>
          <a:p>
            <a:endParaRPr lang="en-US" dirty="0"/>
          </a:p>
        </p:txBody>
      </p:sp>
      <p:sp>
        <p:nvSpPr>
          <p:cNvPr id="6" name="Footer Placeholder 5">
            <a:extLst>
              <a:ext uri="{FF2B5EF4-FFF2-40B4-BE49-F238E27FC236}">
                <a16:creationId xmlns:a16="http://schemas.microsoft.com/office/drawing/2014/main" id="{F3281E11-81EB-AF6D-4B83-8A1B0B6A55E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DD7D8CC-433D-1735-8D56-C353609B460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0364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4D40F-49ED-6EC1-1DD1-8B86FC27560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4DEE52-3EE3-A957-FCFE-34246AB49E3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C7B4527-0FB7-E2C5-C35B-31AE349021E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4E514C9-669C-CF24-2AF5-0D9F5BD58B39}"/>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1340EBF-7D4B-D2EE-3F6C-77E29730887D}"/>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We recommend asking students to work in eight small groups so that two groups can reflect on each image. This allows for better discussion and exploration of values.</a:t>
            </a:r>
          </a:p>
          <a:p>
            <a:r>
              <a:rPr lang="en-US" dirty="0"/>
              <a:t>Please give students a few minutes to create a narrative around each image.</a:t>
            </a:r>
          </a:p>
          <a:p>
            <a:endParaRPr lang="en-US" dirty="0"/>
          </a:p>
          <a:p>
            <a:r>
              <a:rPr lang="en-US" dirty="0"/>
              <a:t>If you do arrange for two different groups of students to discuss each image, their creations are bound to be different and comparison may not be useful, but it will be interesting to see how different groups of students interpret the different images.</a:t>
            </a:r>
          </a:p>
          <a:p>
            <a:endParaRPr lang="en-US" dirty="0"/>
          </a:p>
          <a:p>
            <a:r>
              <a:rPr lang="en-US" dirty="0"/>
              <a:t>Ask them to consider the benefits of these relationships.</a:t>
            </a:r>
          </a:p>
        </p:txBody>
      </p:sp>
      <p:sp>
        <p:nvSpPr>
          <p:cNvPr id="6" name="Footer Placeholder 5">
            <a:extLst>
              <a:ext uri="{FF2B5EF4-FFF2-40B4-BE49-F238E27FC236}">
                <a16:creationId xmlns:a16="http://schemas.microsoft.com/office/drawing/2014/main" id="{E90CE3A2-52CF-B148-287B-A6EF3027092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C95A88CA-A84A-4A11-BE9D-449AB1273D4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78144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8B472-ECE0-A4F1-9050-EB78826509D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F22EC-2BB1-DD49-B38F-906BB105F22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B2F6D98-C045-7A3A-2EA9-112426F8D26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3EF3CC5-031C-7082-4E41-071B2BB9718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CA57919-EBD0-9841-C479-468B9CFDCBE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Now ask students to come up with a change scenario that the characters in their picture might be experiencing. For instance if they’re friends, perhaps they’re going off to different universities; if they’re partners, maybe they’ve broken up (or maybe a friend has introduced a new boy/girlfriend to the friend group). Maybe they’re siblings whose parents have recently gotten divorced.</a:t>
            </a:r>
          </a:p>
          <a:p>
            <a:endParaRPr lang="en-US" dirty="0"/>
          </a:p>
          <a:p>
            <a:r>
              <a:rPr lang="en-US" dirty="0"/>
              <a:t>Ask students to come up with a scenario and answer the prompting questions. Bring together for class discussion.</a:t>
            </a:r>
          </a:p>
        </p:txBody>
      </p:sp>
      <p:sp>
        <p:nvSpPr>
          <p:cNvPr id="6" name="Footer Placeholder 5">
            <a:extLst>
              <a:ext uri="{FF2B5EF4-FFF2-40B4-BE49-F238E27FC236}">
                <a16:creationId xmlns:a16="http://schemas.microsoft.com/office/drawing/2014/main" id="{0A3A7D14-8633-913A-0EC5-D5414F9944A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12F7B4F-5538-1600-D4F3-BF5633FC296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7844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13364309" y="9612631"/>
            <a:ext cx="184731" cy="507831"/>
          </a:xfrm>
          <a:prstGeom prst="rect">
            <a:avLst/>
          </a:prstGeom>
          <a:noFill/>
        </p:spPr>
        <p:txBody>
          <a:bodyPr wrap="none" rtlCol="0">
            <a:spAutoFit/>
          </a:bodyPr>
          <a:lstStyle/>
          <a:p>
            <a:endParaRPr lang="en-US" sz="2700"/>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296702"/>
            <a:ext cx="3432517" cy="747713"/>
          </a:xfrm>
          <a:solidFill>
            <a:schemeClr val="bg2"/>
          </a:solidFill>
        </p:spPr>
        <p:txBody>
          <a:bodyPr anchor="ctr">
            <a:normAutofit/>
          </a:bodyPr>
          <a:lstStyle>
            <a:lvl1pPr marL="324000" indent="0">
              <a:buNone/>
              <a:defRPr sz="4200">
                <a:solidFill>
                  <a:schemeClr val="tx1"/>
                </a:solidFill>
                <a:latin typeface="Century Gothic" panose="020B0502020202020204"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Lesson X</a:t>
            </a:r>
            <a:endParaRPr lang="en-GB"/>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428459" y="1906714"/>
            <a:ext cx="9509760" cy="1988345"/>
          </a:xfrm>
        </p:spPr>
        <p:txBody>
          <a:bodyPr>
            <a:normAutofit/>
          </a:bodyPr>
          <a:lstStyle>
            <a:lvl1pPr>
              <a:lnSpc>
                <a:spcPts val="8850"/>
              </a:lnSpc>
              <a:spcBef>
                <a:spcPts val="6300"/>
              </a:spcBef>
              <a:defRPr sz="7800">
                <a:solidFill>
                  <a:schemeClr val="tx1"/>
                </a:solidFill>
              </a:defRPr>
            </a:lvl1pPr>
          </a:lstStyle>
          <a:p>
            <a:r>
              <a:rPr lang="en-GB"/>
              <a:t>Slide Title </a:t>
            </a:r>
            <a:endParaRPr lang="en-US"/>
          </a:p>
        </p:txBody>
      </p:sp>
      <p:pic>
        <p:nvPicPr>
          <p:cNvPr id="7" name="Picture 6">
            <a:extLst>
              <a:ext uri="{FF2B5EF4-FFF2-40B4-BE49-F238E27FC236}">
                <a16:creationId xmlns:a16="http://schemas.microsoft.com/office/drawing/2014/main" id="{B27C4401-8A2F-A184-5D14-040254F70E6C}"/>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8" name="Picture 7">
            <a:extLst>
              <a:ext uri="{FF2B5EF4-FFF2-40B4-BE49-F238E27FC236}">
                <a16:creationId xmlns:a16="http://schemas.microsoft.com/office/drawing/2014/main" id="{D38E8BFD-2C59-8692-8BF7-D0722FEDECEE}"/>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Tree>
    <p:extLst>
      <p:ext uri="{BB962C8B-B14F-4D97-AF65-F5344CB8AC3E}">
        <p14:creationId xmlns:p14="http://schemas.microsoft.com/office/powerpoint/2010/main" val="36798867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13364309" y="9612631"/>
            <a:ext cx="184731" cy="507831"/>
          </a:xfrm>
          <a:prstGeom prst="rect">
            <a:avLst/>
          </a:prstGeom>
          <a:noFill/>
        </p:spPr>
        <p:txBody>
          <a:bodyPr wrap="none" rtlCol="0">
            <a:spAutoFit/>
          </a:bodyPr>
          <a:lstStyle/>
          <a:p>
            <a:endParaRPr lang="en-US" sz="2700"/>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296702"/>
            <a:ext cx="3432517" cy="747713"/>
          </a:xfrm>
          <a:solidFill>
            <a:schemeClr val="bg2"/>
          </a:solidFill>
        </p:spPr>
        <p:txBody>
          <a:bodyPr anchor="ctr">
            <a:normAutofit/>
          </a:bodyPr>
          <a:lstStyle>
            <a:lvl1pPr marL="324000" indent="0">
              <a:buNone/>
              <a:defRPr sz="4200">
                <a:solidFill>
                  <a:schemeClr val="tx1"/>
                </a:solidFill>
                <a:latin typeface="Century Gothic" panose="020B0502020202020204"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Lesson X</a:t>
            </a:r>
            <a:endParaRPr lang="en-GB"/>
          </a:p>
        </p:txBody>
      </p:sp>
      <p:pic>
        <p:nvPicPr>
          <p:cNvPr id="6" name="Picture 5">
            <a:extLst>
              <a:ext uri="{FF2B5EF4-FFF2-40B4-BE49-F238E27FC236}">
                <a16:creationId xmlns:a16="http://schemas.microsoft.com/office/drawing/2014/main" id="{A26666B7-66D7-4F70-DA75-E42E3F7529BA}"/>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A09BB690-E19F-33BA-27DF-DF92C6483B23}"/>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428459" y="1906714"/>
            <a:ext cx="9509760" cy="1988345"/>
          </a:xfrm>
        </p:spPr>
        <p:txBody>
          <a:bodyPr>
            <a:normAutofit/>
          </a:bodyPr>
          <a:lstStyle>
            <a:lvl1pPr>
              <a:lnSpc>
                <a:spcPts val="8850"/>
              </a:lnSpc>
              <a:spcBef>
                <a:spcPts val="6300"/>
              </a:spcBef>
              <a:defRPr sz="7800">
                <a:solidFill>
                  <a:schemeClr val="tx1"/>
                </a:solidFill>
              </a:defRPr>
            </a:lvl1pPr>
          </a:lstStyle>
          <a:p>
            <a:r>
              <a:rPr lang="en-GB"/>
              <a:t>Slide Title </a:t>
            </a:r>
            <a:endParaRPr lang="en-US"/>
          </a:p>
        </p:txBody>
      </p:sp>
    </p:spTree>
    <p:extLst>
      <p:ext uri="{BB962C8B-B14F-4D97-AF65-F5344CB8AC3E}">
        <p14:creationId xmlns:p14="http://schemas.microsoft.com/office/powerpoint/2010/main" val="8758899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13364309" y="9612631"/>
            <a:ext cx="184731" cy="507831"/>
          </a:xfrm>
          <a:prstGeom prst="rect">
            <a:avLst/>
          </a:prstGeom>
          <a:noFill/>
        </p:spPr>
        <p:txBody>
          <a:bodyPr wrap="none" rtlCol="0">
            <a:spAutoFit/>
          </a:bodyPr>
          <a:lstStyle/>
          <a:p>
            <a:endParaRPr lang="en-US" sz="2700"/>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296702"/>
            <a:ext cx="3432517" cy="747713"/>
          </a:xfrm>
          <a:solidFill>
            <a:schemeClr val="bg2"/>
          </a:solidFill>
        </p:spPr>
        <p:txBody>
          <a:bodyPr anchor="ctr">
            <a:normAutofit/>
          </a:bodyPr>
          <a:lstStyle>
            <a:lvl1pPr marL="324000" indent="0">
              <a:buNone/>
              <a:defRPr sz="4200">
                <a:solidFill>
                  <a:schemeClr val="tx1"/>
                </a:solidFill>
                <a:latin typeface="Century Gothic" panose="020B0502020202020204"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Lesson X</a:t>
            </a:r>
            <a:endParaRPr lang="en-GB"/>
          </a:p>
        </p:txBody>
      </p:sp>
      <p:pic>
        <p:nvPicPr>
          <p:cNvPr id="7" name="Picture 6">
            <a:extLst>
              <a:ext uri="{FF2B5EF4-FFF2-40B4-BE49-F238E27FC236}">
                <a16:creationId xmlns:a16="http://schemas.microsoft.com/office/drawing/2014/main" id="{040042B4-3851-A2AC-34BC-CF9729BB0A4C}"/>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8" name="Picture 7">
            <a:extLst>
              <a:ext uri="{FF2B5EF4-FFF2-40B4-BE49-F238E27FC236}">
                <a16:creationId xmlns:a16="http://schemas.microsoft.com/office/drawing/2014/main" id="{7A68F00A-6A59-4489-659F-A31D09B40598}"/>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428459" y="1906714"/>
            <a:ext cx="9509760" cy="1988345"/>
          </a:xfrm>
        </p:spPr>
        <p:txBody>
          <a:bodyPr>
            <a:normAutofit/>
          </a:bodyPr>
          <a:lstStyle>
            <a:lvl1pPr>
              <a:lnSpc>
                <a:spcPts val="8850"/>
              </a:lnSpc>
              <a:spcBef>
                <a:spcPts val="6300"/>
              </a:spcBef>
              <a:defRPr sz="7800">
                <a:solidFill>
                  <a:schemeClr val="tx1"/>
                </a:solidFill>
              </a:defRPr>
            </a:lvl1pPr>
          </a:lstStyle>
          <a:p>
            <a:r>
              <a:rPr lang="en-GB"/>
              <a:t>Slide Title </a:t>
            </a:r>
            <a:endParaRPr lang="en-US"/>
          </a:p>
        </p:txBody>
      </p:sp>
    </p:spTree>
    <p:extLst>
      <p:ext uri="{BB962C8B-B14F-4D97-AF65-F5344CB8AC3E}">
        <p14:creationId xmlns:p14="http://schemas.microsoft.com/office/powerpoint/2010/main" val="204670783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13364309" y="9612631"/>
            <a:ext cx="184731" cy="507831"/>
          </a:xfrm>
          <a:prstGeom prst="rect">
            <a:avLst/>
          </a:prstGeom>
          <a:noFill/>
        </p:spPr>
        <p:txBody>
          <a:bodyPr wrap="none" rtlCol="0">
            <a:spAutoFit/>
          </a:bodyPr>
          <a:lstStyle/>
          <a:p>
            <a:endParaRPr lang="en-US" sz="2700"/>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296702"/>
            <a:ext cx="3432517" cy="747713"/>
          </a:xfrm>
          <a:solidFill>
            <a:schemeClr val="bg2"/>
          </a:solidFill>
        </p:spPr>
        <p:txBody>
          <a:bodyPr anchor="ctr">
            <a:normAutofit/>
          </a:bodyPr>
          <a:lstStyle>
            <a:lvl1pPr marL="324000" indent="0">
              <a:buNone/>
              <a:defRPr sz="4200">
                <a:solidFill>
                  <a:schemeClr val="tx1"/>
                </a:solidFill>
                <a:latin typeface="Century Gothic" panose="020B0502020202020204" pitchFamily="34" charset="0"/>
              </a:defRPr>
            </a:lvl1pPr>
            <a:lvl2pPr marL="685800" indent="0">
              <a:buNone/>
              <a:defRPr/>
            </a:lvl2pPr>
            <a:lvl3pPr marL="1371600" indent="0">
              <a:buNone/>
              <a:defRPr/>
            </a:lvl3pPr>
            <a:lvl4pPr marL="2057400" indent="0">
              <a:buNone/>
              <a:defRPr/>
            </a:lvl4pPr>
            <a:lvl5pPr marL="2743200" indent="0">
              <a:buNone/>
              <a:defRPr/>
            </a:lvl5pPr>
          </a:lstStyle>
          <a:p>
            <a:pPr lvl="0"/>
            <a:r>
              <a:rPr lang="en-US"/>
              <a:t>Lesson X</a:t>
            </a:r>
            <a:endParaRPr lang="en-GB"/>
          </a:p>
        </p:txBody>
      </p:sp>
      <p:pic>
        <p:nvPicPr>
          <p:cNvPr id="5" name="Picture 4">
            <a:extLst>
              <a:ext uri="{FF2B5EF4-FFF2-40B4-BE49-F238E27FC236}">
                <a16:creationId xmlns:a16="http://schemas.microsoft.com/office/drawing/2014/main" id="{21F52AD2-802E-0A34-C2F6-85830857D3F5}"/>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6" name="Picture 5">
            <a:extLst>
              <a:ext uri="{FF2B5EF4-FFF2-40B4-BE49-F238E27FC236}">
                <a16:creationId xmlns:a16="http://schemas.microsoft.com/office/drawing/2014/main" id="{2BFBA995-F4BE-A959-F5E4-DEC2518D7167}"/>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428459" y="1906714"/>
            <a:ext cx="9509760" cy="1988345"/>
          </a:xfrm>
        </p:spPr>
        <p:txBody>
          <a:bodyPr>
            <a:normAutofit/>
          </a:bodyPr>
          <a:lstStyle>
            <a:lvl1pPr>
              <a:lnSpc>
                <a:spcPts val="8850"/>
              </a:lnSpc>
              <a:spcBef>
                <a:spcPts val="6300"/>
              </a:spcBef>
              <a:defRPr sz="7800">
                <a:solidFill>
                  <a:schemeClr val="tx1"/>
                </a:solidFill>
              </a:defRPr>
            </a:lvl1pPr>
          </a:lstStyle>
          <a:p>
            <a:r>
              <a:rPr lang="en-GB"/>
              <a:t>Slide Title </a:t>
            </a:r>
            <a:endParaRPr lang="en-US"/>
          </a:p>
        </p:txBody>
      </p:sp>
    </p:spTree>
    <p:extLst>
      <p:ext uri="{BB962C8B-B14F-4D97-AF65-F5344CB8AC3E}">
        <p14:creationId xmlns:p14="http://schemas.microsoft.com/office/powerpoint/2010/main" val="175330591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597878" y="1547843"/>
            <a:ext cx="17089316" cy="6573205"/>
          </a:xfrm>
          <a:prstGeom prst="roundRect">
            <a:avLst>
              <a:gd name="adj" fmla="val 3270"/>
            </a:avLst>
          </a:prstGeom>
          <a:noFill/>
          <a:ln w="28575">
            <a:solidFill>
              <a:srgbClr val="0BC6F0"/>
            </a:solidFill>
          </a:ln>
        </p:spPr>
        <p:txBody>
          <a:bodyPr wrap="square" rtlCol="0">
            <a:spAutoFit/>
          </a:bodyPr>
          <a:lstStyle/>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US" sz="2195"/>
          </a:p>
          <a:p>
            <a:endParaRPr lang="en-GB" sz="2195"/>
          </a:p>
          <a:p>
            <a:r>
              <a:rPr lang="en-GB" sz="2195"/>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457263" y="982364"/>
            <a:ext cx="5278165" cy="846591"/>
          </a:xfrm>
          <a:prstGeom prst="rect">
            <a:avLst/>
          </a:prstGeom>
          <a:solidFill>
            <a:schemeClr val="bg1"/>
          </a:solidFill>
        </p:spPr>
        <p:txBody>
          <a:bodyPr vert="horz" lIns="111443" tIns="55722" rIns="111443" bIns="55722"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4388" b="1">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5031544" y="779261"/>
            <a:ext cx="758339" cy="784557"/>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1062074" y="1930430"/>
            <a:ext cx="16073284" cy="5856720"/>
          </a:xfrm>
        </p:spPr>
        <p:txBody>
          <a:bodyPr>
            <a:noAutofit/>
          </a:bodyPr>
          <a:lstStyle>
            <a:lvl1pPr marL="428625" indent="-428625">
              <a:lnSpc>
                <a:spcPts val="3900"/>
              </a:lnSpc>
              <a:spcBef>
                <a:spcPts val="1350"/>
              </a:spcBef>
              <a:spcAft>
                <a:spcPts val="0"/>
              </a:spcAft>
              <a:buFont typeface="Arial" panose="020B0604020202020204" pitchFamily="34" charset="0"/>
              <a:buChar char="•"/>
              <a:defRPr sz="2700">
                <a:solidFill>
                  <a:srgbClr val="551C59"/>
                </a:solidFill>
                <a:latin typeface="Century Gothic" panose="020B0502020202020204" pitchFamily="34" charset="0"/>
              </a:defRPr>
            </a:lvl1pPr>
            <a:lvl2pPr marL="438750" indent="-276672">
              <a:lnSpc>
                <a:spcPts val="3170"/>
              </a:lnSpc>
              <a:spcBef>
                <a:spcPts val="488"/>
              </a:spcBef>
              <a:spcAft>
                <a:spcPts val="244"/>
              </a:spcAft>
              <a:tabLst/>
              <a:defRPr sz="2438">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pic>
        <p:nvPicPr>
          <p:cNvPr id="7" name="Picture 6">
            <a:extLst>
              <a:ext uri="{FF2B5EF4-FFF2-40B4-BE49-F238E27FC236}">
                <a16:creationId xmlns:a16="http://schemas.microsoft.com/office/drawing/2014/main" id="{FD7714CF-E421-4BB9-60F6-15F4AEC84311}"/>
              </a:ext>
            </a:extLst>
          </p:cNvPr>
          <p:cNvPicPr>
            <a:picLocks noChangeAspect="1"/>
          </p:cNvPicPr>
          <p:nvPr userDrawn="1"/>
        </p:nvPicPr>
        <p:blipFill>
          <a:blip r:embed="rId3"/>
          <a:srcRect/>
          <a:stretch/>
        </p:blipFill>
        <p:spPr>
          <a:xfrm>
            <a:off x="15247193" y="485775"/>
            <a:ext cx="2440001" cy="404496"/>
          </a:xfrm>
          <a:prstGeom prst="rect">
            <a:avLst/>
          </a:prstGeom>
        </p:spPr>
      </p:pic>
      <p:pic>
        <p:nvPicPr>
          <p:cNvPr id="8" name="Picture 7">
            <a:extLst>
              <a:ext uri="{FF2B5EF4-FFF2-40B4-BE49-F238E27FC236}">
                <a16:creationId xmlns:a16="http://schemas.microsoft.com/office/drawing/2014/main" id="{3F64EEB2-218C-E08F-3B21-20DEC3BAF057}"/>
              </a:ext>
            </a:extLst>
          </p:cNvPr>
          <p:cNvPicPr>
            <a:picLocks noChangeAspect="1"/>
          </p:cNvPicPr>
          <p:nvPr userDrawn="1"/>
        </p:nvPicPr>
        <p:blipFill>
          <a:blip r:embed="rId4">
            <a:lum bright="-40000" contrast="-40000"/>
          </a:blip>
          <a:stretch>
            <a:fillRect/>
          </a:stretch>
        </p:blipFill>
        <p:spPr>
          <a:xfrm>
            <a:off x="13803354" y="9616965"/>
            <a:ext cx="4114800" cy="533400"/>
          </a:xfrm>
          <a:prstGeom prst="rect">
            <a:avLst/>
          </a:prstGeom>
        </p:spPr>
      </p:pic>
    </p:spTree>
    <p:extLst>
      <p:ext uri="{BB962C8B-B14F-4D97-AF65-F5344CB8AC3E}">
        <p14:creationId xmlns:p14="http://schemas.microsoft.com/office/powerpoint/2010/main" val="266737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8782" t="13602" r="6854"/>
          <a:stretch/>
        </p:blipFill>
        <p:spPr>
          <a:xfrm rot="10800000">
            <a:off x="7357399" y="0"/>
            <a:ext cx="10930601" cy="10287000"/>
          </a:xfrm>
          <a:prstGeom prst="rect">
            <a:avLst/>
          </a:prstGeom>
        </p:spPr>
      </p:pic>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429998" y="1967102"/>
            <a:ext cx="6652846" cy="7066719"/>
          </a:xfrm>
        </p:spPr>
        <p:txBody>
          <a:bodyPr>
            <a:normAutofit/>
          </a:bodyPr>
          <a:lstStyle>
            <a:lvl1pPr marL="0" indent="0">
              <a:lnSpc>
                <a:spcPts val="4200"/>
              </a:lnSpc>
              <a:spcBef>
                <a:spcPts val="1650"/>
              </a:spcBef>
              <a:spcAft>
                <a:spcPts val="0"/>
              </a:spcAft>
              <a:buNone/>
              <a:defRPr sz="3000">
                <a:solidFill>
                  <a:schemeClr val="tx2"/>
                </a:solidFill>
              </a:defRPr>
            </a:lvl1pPr>
          </a:lstStyle>
          <a:p>
            <a:pPr lvl="0"/>
            <a:endParaRPr lang="en-US"/>
          </a:p>
        </p:txBody>
      </p:sp>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7919233" y="941785"/>
            <a:ext cx="6920132" cy="1041081"/>
          </a:xfrm>
          <a:prstGeom prst="rect">
            <a:avLst/>
          </a:prstGeom>
        </p:spPr>
        <p:txBody>
          <a:bodyPr vert="horz" lIns="137160" tIns="68580" rIns="137160" bIns="6858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4200">
                <a:solidFill>
                  <a:schemeClr val="tx2"/>
                </a:solidFill>
              </a:rPr>
              <a:t>Learning outcomes  </a:t>
            </a:r>
            <a:endParaRPr lang="en-US" sz="4200">
              <a:solidFill>
                <a:schemeClr val="tx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437272" y="941785"/>
            <a:ext cx="6920132" cy="1041081"/>
          </a:xfrm>
          <a:prstGeom prst="rect">
            <a:avLst/>
          </a:prstGeom>
        </p:spPr>
        <p:txBody>
          <a:bodyPr vert="horz" lIns="137160" tIns="68580" rIns="137160" bIns="6858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4200">
                <a:solidFill>
                  <a:schemeClr val="tx2"/>
                </a:solidFill>
              </a:rPr>
              <a:t>Learning objective  </a:t>
            </a:r>
            <a:endParaRPr lang="en-US" sz="4200">
              <a:solidFill>
                <a:schemeClr val="tx2"/>
              </a:solidFill>
            </a:endParaRPr>
          </a:p>
        </p:txBody>
      </p:sp>
      <p:sp>
        <p:nvSpPr>
          <p:cNvPr id="6" name="Content Placeholder 2">
            <a:extLst>
              <a:ext uri="{FF2B5EF4-FFF2-40B4-BE49-F238E27FC236}">
                <a16:creationId xmlns:a16="http://schemas.microsoft.com/office/drawing/2014/main" id="{D9888996-F90B-2793-88C5-DF07B0907DC6}"/>
              </a:ext>
            </a:extLst>
          </p:cNvPr>
          <p:cNvSpPr>
            <a:spLocks noGrp="1"/>
          </p:cNvSpPr>
          <p:nvPr>
            <p:ph sz="half" idx="11"/>
          </p:nvPr>
        </p:nvSpPr>
        <p:spPr>
          <a:xfrm>
            <a:off x="7919233" y="1948611"/>
            <a:ext cx="6652846" cy="7066719"/>
          </a:xfrm>
        </p:spPr>
        <p:txBody>
          <a:bodyPr>
            <a:normAutofit/>
          </a:bodyPr>
          <a:lstStyle>
            <a:lvl1pPr marL="0" indent="0">
              <a:lnSpc>
                <a:spcPts val="4200"/>
              </a:lnSpc>
              <a:spcBef>
                <a:spcPts val="1650"/>
              </a:spcBef>
              <a:spcAft>
                <a:spcPts val="0"/>
              </a:spcAft>
              <a:buNone/>
              <a:defRPr sz="3000">
                <a:solidFill>
                  <a:schemeClr val="tx2"/>
                </a:solidFill>
              </a:defRPr>
            </a:lvl1pPr>
          </a:lstStyle>
          <a:p>
            <a:pPr lvl="0"/>
            <a:endParaRPr lang="en-US"/>
          </a:p>
        </p:txBody>
      </p:sp>
      <p:pic>
        <p:nvPicPr>
          <p:cNvPr id="2" name="Picture 1">
            <a:extLst>
              <a:ext uri="{FF2B5EF4-FFF2-40B4-BE49-F238E27FC236}">
                <a16:creationId xmlns:a16="http://schemas.microsoft.com/office/drawing/2014/main" id="{CCC1C21A-B0B0-B96B-574A-E45A4A09F170}"/>
              </a:ext>
            </a:extLst>
          </p:cNvPr>
          <p:cNvPicPr>
            <a:picLocks noChangeAspect="1"/>
          </p:cNvPicPr>
          <p:nvPr userDrawn="1"/>
        </p:nvPicPr>
        <p:blipFill>
          <a:blip r:embed="rId3"/>
          <a:srcRect/>
          <a:stretch/>
        </p:blipFill>
        <p:spPr>
          <a:xfrm>
            <a:off x="14937839" y="523846"/>
            <a:ext cx="2731183" cy="417939"/>
          </a:xfrm>
          <a:prstGeom prst="rect">
            <a:avLst/>
          </a:prstGeom>
        </p:spPr>
      </p:pic>
      <p:pic>
        <p:nvPicPr>
          <p:cNvPr id="5" name="Picture 4">
            <a:extLst>
              <a:ext uri="{FF2B5EF4-FFF2-40B4-BE49-F238E27FC236}">
                <a16:creationId xmlns:a16="http://schemas.microsoft.com/office/drawing/2014/main" id="{9F5D85C8-5CA6-2445-DDA5-1553231743E1}"/>
              </a:ext>
            </a:extLst>
          </p:cNvPr>
          <p:cNvPicPr>
            <a:picLocks noChangeAspect="1"/>
          </p:cNvPicPr>
          <p:nvPr userDrawn="1"/>
        </p:nvPicPr>
        <p:blipFill>
          <a:blip r:embed="rId4">
            <a:lum bright="100000" contrast="-40000"/>
          </a:blip>
          <a:stretch>
            <a:fillRect/>
          </a:stretch>
        </p:blipFill>
        <p:spPr>
          <a:xfrm>
            <a:off x="13783950" y="9616965"/>
            <a:ext cx="4114800" cy="533400"/>
          </a:xfrm>
          <a:prstGeom prst="rect">
            <a:avLst/>
          </a:prstGeom>
        </p:spPr>
      </p:pic>
    </p:spTree>
    <p:extLst>
      <p:ext uri="{BB962C8B-B14F-4D97-AF65-F5344CB8AC3E}">
        <p14:creationId xmlns:p14="http://schemas.microsoft.com/office/powerpoint/2010/main" val="253051029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7848676" y="0"/>
            <a:ext cx="10439324" cy="10287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429997" y="1954956"/>
            <a:ext cx="6771050"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A2D45D3C-0F89-DB25-BE56-9A9B7129F26B}"/>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E4F83B39-8F81-36EC-EFF2-737A28F143B2}"/>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431249" y="815817"/>
            <a:ext cx="677105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274262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7848676" y="0"/>
            <a:ext cx="10439324" cy="10287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429997" y="1954956"/>
            <a:ext cx="6771050"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C8C84706-1CDB-84DF-C26B-36ECA0959D83}"/>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05F56AE5-67DD-8B46-239D-CBC15647A903}"/>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431249" y="815817"/>
            <a:ext cx="677105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368062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429997" y="1954956"/>
            <a:ext cx="6771050" cy="6552369"/>
          </a:xfrm>
        </p:spPr>
        <p:txBody>
          <a:bodyPr>
            <a:normAutofit/>
          </a:bodyPr>
          <a:lstStyle>
            <a:lvl1pPr marL="0" indent="0">
              <a:lnSpc>
                <a:spcPts val="4200"/>
              </a:lnSpc>
              <a:spcBef>
                <a:spcPts val="1650"/>
              </a:spcBef>
              <a:spcAft>
                <a:spcPts val="0"/>
              </a:spcAft>
              <a:buNone/>
              <a:defRPr sz="3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7848676" y="0"/>
            <a:ext cx="10439324" cy="10287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431249" y="815817"/>
            <a:ext cx="677105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pic>
        <p:nvPicPr>
          <p:cNvPr id="4" name="Picture 3">
            <a:extLst>
              <a:ext uri="{FF2B5EF4-FFF2-40B4-BE49-F238E27FC236}">
                <a16:creationId xmlns:a16="http://schemas.microsoft.com/office/drawing/2014/main" id="{050FD35B-473A-5AEF-F55D-7DDCF317C393}"/>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5" name="Picture 4">
            <a:extLst>
              <a:ext uri="{FF2B5EF4-FFF2-40B4-BE49-F238E27FC236}">
                <a16:creationId xmlns:a16="http://schemas.microsoft.com/office/drawing/2014/main" id="{C828FBAB-C9A8-6214-E214-2F524E5C11D6}"/>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Tree>
    <p:extLst>
      <p:ext uri="{BB962C8B-B14F-4D97-AF65-F5344CB8AC3E}">
        <p14:creationId xmlns:p14="http://schemas.microsoft.com/office/powerpoint/2010/main" val="379328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7848676" y="0"/>
            <a:ext cx="10439324" cy="10287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429997" y="1954956"/>
            <a:ext cx="6771050"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C818581D-ACCB-60BD-0F09-ECB147DEF0E6}"/>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CCB69D6B-D3E8-9249-DF9F-7DA087F715FF}"/>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431249" y="815817"/>
            <a:ext cx="677105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13319938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10227212" y="0"/>
            <a:ext cx="8060788" cy="10287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6" name="Picture 5">
            <a:extLst>
              <a:ext uri="{FF2B5EF4-FFF2-40B4-BE49-F238E27FC236}">
                <a16:creationId xmlns:a16="http://schemas.microsoft.com/office/drawing/2014/main" id="{1872693F-6D1E-945D-363F-7787B8849109}"/>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7B3A542F-89E6-C510-887E-853232A1763C}"/>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47776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10227212" y="0"/>
            <a:ext cx="8060788" cy="10287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448C7458-A245-1119-BC65-9C3B57D6790B}"/>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14459FE2-26C9-1EBC-A1D5-DF0CDE2C42CF}"/>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3225495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10227212" y="0"/>
            <a:ext cx="8060788" cy="10287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7B2AB9F9-EFBB-393E-606E-7CF565AFE70B}"/>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6B4EAE57-6632-44F5-E72A-93C0BF861B42}"/>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2780754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10227212" y="0"/>
            <a:ext cx="8060788" cy="10287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lvl1pPr>
          </a:lstStyle>
          <a:p>
            <a:pPr lvl="0"/>
            <a:endParaRPr lang="en-US"/>
          </a:p>
        </p:txBody>
      </p:sp>
      <p:pic>
        <p:nvPicPr>
          <p:cNvPr id="6" name="Picture 5">
            <a:extLst>
              <a:ext uri="{FF2B5EF4-FFF2-40B4-BE49-F238E27FC236}">
                <a16:creationId xmlns:a16="http://schemas.microsoft.com/office/drawing/2014/main" id="{3F4431AE-960E-A16B-328A-D1751283B96A}"/>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7" name="Picture 6">
            <a:extLst>
              <a:ext uri="{FF2B5EF4-FFF2-40B4-BE49-F238E27FC236}">
                <a16:creationId xmlns:a16="http://schemas.microsoft.com/office/drawing/2014/main" id="{339B4058-F7F4-5371-7E10-5438D0D48079}"/>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435934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43A482-CD50-DEE5-8779-9EE39F0A3AED}"/>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9" name="Picture 8">
            <a:extLst>
              <a:ext uri="{FF2B5EF4-FFF2-40B4-BE49-F238E27FC236}">
                <a16:creationId xmlns:a16="http://schemas.microsoft.com/office/drawing/2014/main" id="{20F3A91B-D0C8-1B39-46A3-85548B05D56D}"/>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solidFill>
                  <a:schemeClr val="bg1"/>
                </a:solidFill>
              </a:defRPr>
            </a:lvl1pPr>
          </a:lstStyle>
          <a:p>
            <a:pPr lvl="0"/>
            <a:endParaRPr lang="en-US"/>
          </a:p>
        </p:txBody>
      </p:sp>
    </p:spTree>
    <p:extLst>
      <p:ext uri="{BB962C8B-B14F-4D97-AF65-F5344CB8AC3E}">
        <p14:creationId xmlns:p14="http://schemas.microsoft.com/office/powerpoint/2010/main" val="3002206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solidFill>
                  <a:schemeClr val="bg1"/>
                </a:solidFill>
              </a:defRPr>
            </a:lvl1pPr>
          </a:lstStyle>
          <a:p>
            <a:pPr lvl="0"/>
            <a:endParaRPr lang="en-US"/>
          </a:p>
        </p:txBody>
      </p:sp>
      <p:pic>
        <p:nvPicPr>
          <p:cNvPr id="5" name="Picture 4">
            <a:extLst>
              <a:ext uri="{FF2B5EF4-FFF2-40B4-BE49-F238E27FC236}">
                <a16:creationId xmlns:a16="http://schemas.microsoft.com/office/drawing/2014/main" id="{66200696-C2C1-482F-E8C7-5346D2E495F4}"/>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9" name="Picture 8">
            <a:extLst>
              <a:ext uri="{FF2B5EF4-FFF2-40B4-BE49-F238E27FC236}">
                <a16:creationId xmlns:a16="http://schemas.microsoft.com/office/drawing/2014/main" id="{C0A72605-854F-2F0A-4CF1-2427218A07E3}"/>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1158078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solidFill>
                  <a:schemeClr val="bg1"/>
                </a:solidFill>
              </a:defRPr>
            </a:lvl1pPr>
          </a:lstStyle>
          <a:p>
            <a:pPr lvl="0"/>
            <a:endParaRPr lang="en-US"/>
          </a:p>
        </p:txBody>
      </p:sp>
      <p:pic>
        <p:nvPicPr>
          <p:cNvPr id="5" name="Picture 4">
            <a:extLst>
              <a:ext uri="{FF2B5EF4-FFF2-40B4-BE49-F238E27FC236}">
                <a16:creationId xmlns:a16="http://schemas.microsoft.com/office/drawing/2014/main" id="{16F1AE76-2E93-C990-455A-2B7255A543EF}"/>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9" name="Picture 8">
            <a:extLst>
              <a:ext uri="{FF2B5EF4-FFF2-40B4-BE49-F238E27FC236}">
                <a16:creationId xmlns:a16="http://schemas.microsoft.com/office/drawing/2014/main" id="{216E7FDE-10FF-DE3B-3EAE-1A8ABD2C26E8}"/>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3833746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429997" y="1954956"/>
            <a:ext cx="9012942" cy="6552369"/>
          </a:xfrm>
        </p:spPr>
        <p:txBody>
          <a:bodyPr>
            <a:normAutofit/>
          </a:bodyPr>
          <a:lstStyle>
            <a:lvl1pPr marL="0" indent="0">
              <a:lnSpc>
                <a:spcPts val="4200"/>
              </a:lnSpc>
              <a:spcBef>
                <a:spcPts val="1650"/>
              </a:spcBef>
              <a:spcAft>
                <a:spcPts val="0"/>
              </a:spcAft>
              <a:buNone/>
              <a:defRPr sz="3000">
                <a:solidFill>
                  <a:schemeClr val="bg1"/>
                </a:solidFill>
              </a:defRPr>
            </a:lvl1pPr>
          </a:lstStyle>
          <a:p>
            <a:pPr lvl="0"/>
            <a:endParaRPr lang="en-US"/>
          </a:p>
        </p:txBody>
      </p:sp>
      <p:pic>
        <p:nvPicPr>
          <p:cNvPr id="5" name="Picture 4">
            <a:extLst>
              <a:ext uri="{FF2B5EF4-FFF2-40B4-BE49-F238E27FC236}">
                <a16:creationId xmlns:a16="http://schemas.microsoft.com/office/drawing/2014/main" id="{DDDD08EB-E82C-42DB-897B-B3B61F6B5FE0}"/>
              </a:ext>
            </a:extLst>
          </p:cNvPr>
          <p:cNvPicPr>
            <a:picLocks noChangeAspect="1"/>
          </p:cNvPicPr>
          <p:nvPr userDrawn="1"/>
        </p:nvPicPr>
        <p:blipFill>
          <a:blip r:embed="rId2"/>
          <a:srcRect/>
          <a:stretch/>
        </p:blipFill>
        <p:spPr>
          <a:xfrm>
            <a:off x="14937839" y="523846"/>
            <a:ext cx="2731183" cy="417939"/>
          </a:xfrm>
          <a:prstGeom prst="rect">
            <a:avLst/>
          </a:prstGeom>
        </p:spPr>
      </p:pic>
      <p:pic>
        <p:nvPicPr>
          <p:cNvPr id="9" name="Picture 8">
            <a:extLst>
              <a:ext uri="{FF2B5EF4-FFF2-40B4-BE49-F238E27FC236}">
                <a16:creationId xmlns:a16="http://schemas.microsoft.com/office/drawing/2014/main" id="{923C2F24-4858-F647-728D-262A0847800C}"/>
              </a:ext>
            </a:extLst>
          </p:cNvPr>
          <p:cNvPicPr>
            <a:picLocks noChangeAspect="1"/>
          </p:cNvPicPr>
          <p:nvPr userDrawn="1"/>
        </p:nvPicPr>
        <p:blipFill>
          <a:blip r:embed="rId3">
            <a:lum bright="100000" contrast="-40000"/>
          </a:blip>
          <a:stretch>
            <a:fillRect/>
          </a:stretch>
        </p:blipFill>
        <p:spPr>
          <a:xfrm>
            <a:off x="13783950" y="9616965"/>
            <a:ext cx="4114800" cy="533400"/>
          </a:xfrm>
          <a:prstGeom prst="rect">
            <a:avLst/>
          </a:prstGeom>
        </p:spPr>
      </p:pic>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431249" y="815817"/>
            <a:ext cx="9011690"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176010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9144000" y="0"/>
            <a:ext cx="9144000" cy="10287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14683338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0" y="0"/>
            <a:ext cx="9144000" cy="10287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3796692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9144000" y="0"/>
            <a:ext cx="9144000" cy="10287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2820327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9144000" y="0"/>
            <a:ext cx="9144000" cy="10287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18044994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9144000" y="0"/>
            <a:ext cx="9144000" cy="10287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2742457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9144000" y="0"/>
            <a:ext cx="9144000" cy="10287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pic>
        <p:nvPicPr>
          <p:cNvPr id="2" name="Picture 1">
            <a:extLst>
              <a:ext uri="{FF2B5EF4-FFF2-40B4-BE49-F238E27FC236}">
                <a16:creationId xmlns:a16="http://schemas.microsoft.com/office/drawing/2014/main" id="{B79CCF36-0D60-EBAA-B6B4-DF5CA2055E25}"/>
              </a:ext>
            </a:extLst>
          </p:cNvPr>
          <p:cNvPicPr>
            <a:picLocks noChangeAspect="1"/>
          </p:cNvPicPr>
          <p:nvPr userDrawn="1"/>
        </p:nvPicPr>
        <p:blipFill>
          <a:blip r:embed="rId2">
            <a:lum bright="100000" contrast="-40000"/>
          </a:blip>
          <a:stretch>
            <a:fillRect/>
          </a:stretch>
        </p:blipFill>
        <p:spPr>
          <a:xfrm>
            <a:off x="13783950" y="9616965"/>
            <a:ext cx="4114800" cy="533400"/>
          </a:xfrm>
          <a:prstGeom prst="rect">
            <a:avLst/>
          </a:prstGeom>
        </p:spPr>
      </p:pic>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429998" y="1954956"/>
            <a:ext cx="8412135" cy="6552369"/>
          </a:xfrm>
        </p:spPr>
        <p:txBody>
          <a:bodyPr>
            <a:normAutofit/>
          </a:bodyPr>
          <a:lstStyle>
            <a:lvl1pPr marL="0" indent="0">
              <a:lnSpc>
                <a:spcPts val="3900"/>
              </a:lnSpc>
              <a:spcBef>
                <a:spcPts val="1500"/>
              </a:spcBef>
              <a:spcAft>
                <a:spcPts val="2400"/>
              </a:spcAft>
              <a:buNone/>
              <a:defRPr sz="3000">
                <a:solidFill>
                  <a:schemeClr val="bg1"/>
                </a:solidFill>
              </a:defRPr>
            </a:lvl1pPr>
          </a:lstStyle>
          <a:p>
            <a:pPr lvl="0"/>
            <a:endParaRPr lang="en-US"/>
          </a:p>
        </p:txBody>
      </p:sp>
      <p:pic>
        <p:nvPicPr>
          <p:cNvPr id="9" name="Picture 8">
            <a:extLst>
              <a:ext uri="{FF2B5EF4-FFF2-40B4-BE49-F238E27FC236}">
                <a16:creationId xmlns:a16="http://schemas.microsoft.com/office/drawing/2014/main" id="{6602EB35-A2FC-D777-36F2-9AB906777265}"/>
              </a:ext>
            </a:extLst>
          </p:cNvPr>
          <p:cNvPicPr>
            <a:picLocks noChangeAspect="1"/>
          </p:cNvPicPr>
          <p:nvPr userDrawn="1"/>
        </p:nvPicPr>
        <p:blipFill>
          <a:blip r:embed="rId3"/>
          <a:srcRect/>
          <a:stretch/>
        </p:blipFill>
        <p:spPr>
          <a:xfrm>
            <a:off x="14937839" y="523846"/>
            <a:ext cx="2731183" cy="417939"/>
          </a:xfrm>
          <a:prstGeom prst="rect">
            <a:avLst/>
          </a:prstGeom>
        </p:spPr>
      </p:pic>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431249" y="815817"/>
            <a:ext cx="8410966" cy="1041081"/>
          </a:xfrm>
        </p:spPr>
        <p:txBody>
          <a:bodyPr anchor="b">
            <a:noAutofit/>
          </a:bodyPr>
          <a:lstStyle>
            <a:lvl1pPr>
              <a:lnSpc>
                <a:spcPts val="6450"/>
              </a:lnSpc>
              <a:spcBef>
                <a:spcPts val="3900"/>
              </a:spcBef>
              <a:defRPr sz="5400">
                <a:solidFill>
                  <a:schemeClr val="bg1"/>
                </a:solidFill>
              </a:defRPr>
            </a:lvl1pPr>
          </a:lstStyle>
          <a:p>
            <a:r>
              <a:rPr lang="en-GB"/>
              <a:t>Slide Title </a:t>
            </a:r>
            <a:endParaRPr lang="en-US"/>
          </a:p>
        </p:txBody>
      </p:sp>
    </p:spTree>
    <p:extLst>
      <p:ext uri="{BB962C8B-B14F-4D97-AF65-F5344CB8AC3E}">
        <p14:creationId xmlns:p14="http://schemas.microsoft.com/office/powerpoint/2010/main" val="24038628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953546-ACAF-9CDF-8E8F-9305D10A9101}"/>
              </a:ext>
            </a:extLst>
          </p:cNvPr>
          <p:cNvPicPr>
            <a:picLocks noChangeAspect="1"/>
          </p:cNvPicPr>
          <p:nvPr userDrawn="1"/>
        </p:nvPicPr>
        <p:blipFill>
          <a:blip r:embed="rId2"/>
          <a:srcRect/>
          <a:stretch/>
        </p:blipFill>
        <p:spPr>
          <a:xfrm>
            <a:off x="14769027" y="257862"/>
            <a:ext cx="2731183" cy="417939"/>
          </a:xfrm>
          <a:prstGeom prst="rect">
            <a:avLst/>
          </a:prstGeom>
        </p:spPr>
      </p:pic>
      <p:pic>
        <p:nvPicPr>
          <p:cNvPr id="3" name="Picture 2">
            <a:extLst>
              <a:ext uri="{FF2B5EF4-FFF2-40B4-BE49-F238E27FC236}">
                <a16:creationId xmlns:a16="http://schemas.microsoft.com/office/drawing/2014/main" id="{BF53145A-D87C-84C1-85D1-7CCA25AE2A29}"/>
              </a:ext>
            </a:extLst>
          </p:cNvPr>
          <p:cNvPicPr>
            <a:picLocks noChangeAspect="1"/>
          </p:cNvPicPr>
          <p:nvPr userDrawn="1"/>
        </p:nvPicPr>
        <p:blipFill>
          <a:blip r:embed="rId3">
            <a:lum bright="-40000" contrast="-40000"/>
          </a:blip>
          <a:stretch>
            <a:fillRect/>
          </a:stretch>
        </p:blipFill>
        <p:spPr>
          <a:xfrm>
            <a:off x="13803358" y="9601200"/>
            <a:ext cx="4114800" cy="533400"/>
          </a:xfrm>
          <a:prstGeom prst="rect">
            <a:avLst/>
          </a:prstGeom>
        </p:spPr>
      </p:pic>
      <p:pic>
        <p:nvPicPr>
          <p:cNvPr id="10" name="Picture 9">
            <a:extLst>
              <a:ext uri="{FF2B5EF4-FFF2-40B4-BE49-F238E27FC236}">
                <a16:creationId xmlns:a16="http://schemas.microsoft.com/office/drawing/2014/main" id="{DE3954C4-CC12-F281-AF55-C8BD3A5CFCA2}"/>
              </a:ext>
            </a:extLst>
          </p:cNvPr>
          <p:cNvPicPr>
            <a:picLocks noChangeAspect="1"/>
          </p:cNvPicPr>
          <p:nvPr userDrawn="1"/>
        </p:nvPicPr>
        <p:blipFill>
          <a:blip r:embed="rId4"/>
          <a:srcRect/>
          <a:stretch/>
        </p:blipFill>
        <p:spPr>
          <a:xfrm>
            <a:off x="15166103" y="482596"/>
            <a:ext cx="2521091" cy="417939"/>
          </a:xfrm>
          <a:prstGeom prst="rect">
            <a:avLst/>
          </a:prstGeom>
        </p:spPr>
      </p:pic>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431248" y="815817"/>
            <a:ext cx="14307591" cy="1041081"/>
          </a:xfrm>
        </p:spPr>
        <p:txBody>
          <a:bodyPr anchor="b">
            <a:noAutofit/>
          </a:bodyPr>
          <a:lstStyle>
            <a:lvl1pPr>
              <a:lnSpc>
                <a:spcPts val="6450"/>
              </a:lnSpc>
              <a:spcBef>
                <a:spcPts val="3900"/>
              </a:spcBef>
              <a:defRPr sz="5400">
                <a:solidFill>
                  <a:schemeClr val="tx2"/>
                </a:solidFill>
              </a:defRPr>
            </a:lvl1pPr>
          </a:lstStyle>
          <a:p>
            <a:r>
              <a:rPr lang="en-GB"/>
              <a:t>Slide Title </a:t>
            </a:r>
            <a:endParaRPr lang="en-US"/>
          </a:p>
        </p:txBody>
      </p:sp>
    </p:spTree>
    <p:extLst>
      <p:ext uri="{BB962C8B-B14F-4D97-AF65-F5344CB8AC3E}">
        <p14:creationId xmlns:p14="http://schemas.microsoft.com/office/powerpoint/2010/main" val="3405992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2" descr="A picture containing text, projector&#10;&#10;Description automatically generated">
            <a:extLst>
              <a:ext uri="{FF2B5EF4-FFF2-40B4-BE49-F238E27FC236}">
                <a16:creationId xmlns:a16="http://schemas.microsoft.com/office/drawing/2014/main" id="{9C08CC7B-BA1B-2A97-5C08-7A194A1F61C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rot="10800000">
            <a:off x="0" y="0"/>
            <a:ext cx="18288000" cy="10287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13856276" y="9534526"/>
            <a:ext cx="4114800" cy="547688"/>
          </a:xfrm>
          <a:prstGeom prst="rect">
            <a:avLst/>
          </a:prstGeom>
        </p:spPr>
        <p:txBody>
          <a:bodyPr/>
          <a:lstStyle>
            <a:lvl1pPr algn="r">
              <a:defRPr sz="1707">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357265" y="590608"/>
            <a:ext cx="15315284" cy="1122368"/>
          </a:xfrm>
        </p:spPr>
        <p:txBody>
          <a:bodyPr>
            <a:noAutofit/>
          </a:bodyPr>
          <a:lstStyle>
            <a:lvl1pPr>
              <a:defRPr sz="4388">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043C7ACF-9E65-2770-8A4C-6BFF3773EEFB}"/>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6580223" y="832628"/>
            <a:ext cx="1202618" cy="678935"/>
          </a:xfrm>
          <a:prstGeom prst="rect">
            <a:avLst/>
          </a:prstGeom>
        </p:spPr>
      </p:pic>
      <p:sp>
        <p:nvSpPr>
          <p:cNvPr id="2" name="Footer Placeholder 4">
            <a:extLst>
              <a:ext uri="{FF2B5EF4-FFF2-40B4-BE49-F238E27FC236}">
                <a16:creationId xmlns:a16="http://schemas.microsoft.com/office/drawing/2014/main" id="{CB6C78ED-F32F-A640-5239-EBB219E8762B}"/>
              </a:ext>
            </a:extLst>
          </p:cNvPr>
          <p:cNvSpPr>
            <a:spLocks noGrp="1"/>
          </p:cNvSpPr>
          <p:nvPr>
            <p:ph type="ftr" sz="quarter" idx="3"/>
          </p:nvPr>
        </p:nvSpPr>
        <p:spPr>
          <a:xfrm>
            <a:off x="377436" y="9534527"/>
            <a:ext cx="6172200" cy="547688"/>
          </a:xfrm>
          <a:prstGeom prst="rect">
            <a:avLst/>
          </a:prstGeom>
        </p:spPr>
        <p:txBody>
          <a:bodyPr/>
          <a:lstStyle>
            <a:lvl1pPr algn="l">
              <a:defRPr sz="1707">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388057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BD4C84F-7DA4-0B86-E219-56EA2CF6AEF9}"/>
              </a:ext>
            </a:extLst>
          </p:cNvPr>
          <p:cNvSpPr txBox="1"/>
          <p:nvPr userDrawn="1"/>
        </p:nvSpPr>
        <p:spPr>
          <a:xfrm>
            <a:off x="-721891" y="9422213"/>
            <a:ext cx="4304073" cy="392415"/>
          </a:xfrm>
          <a:prstGeom prst="rect">
            <a:avLst/>
          </a:prstGeom>
          <a:noFill/>
          <a:ln>
            <a:noFill/>
            <a:prstDash val="dash"/>
          </a:ln>
        </p:spPr>
        <p:txBody>
          <a:bodyPr wrap="square" rtlCol="0" anchor="ctr" anchorCtr="1">
            <a:spAutoFit/>
          </a:bodyPr>
          <a:lstStyle/>
          <a:p>
            <a:pPr algn="l"/>
            <a:r>
              <a:rPr lang="en-GB" sz="1950" b="0" dirty="0">
                <a:solidFill>
                  <a:schemeClr val="bg1"/>
                </a:solidFill>
                <a:latin typeface="Nunito" panose="00000500000000000000" pitchFamily="2" charset="0"/>
                <a:ea typeface="Arial" panose="020B0906030804020204" pitchFamily="34" charset="0"/>
                <a:cs typeface="Arial" panose="020B0906030804020204" pitchFamily="34" charset="0"/>
              </a:rPr>
              <a:t>Teacher slide</a:t>
            </a:r>
          </a:p>
        </p:txBody>
      </p:sp>
      <p:sp>
        <p:nvSpPr>
          <p:cNvPr id="9" name="Slide Number Placeholder 5">
            <a:extLst>
              <a:ext uri="{FF2B5EF4-FFF2-40B4-BE49-F238E27FC236}">
                <a16:creationId xmlns:a16="http://schemas.microsoft.com/office/drawing/2014/main" id="{ECE7E473-B73B-710B-7F0B-0584DF7B6615}"/>
              </a:ext>
            </a:extLst>
          </p:cNvPr>
          <p:cNvSpPr>
            <a:spLocks noGrp="1"/>
          </p:cNvSpPr>
          <p:nvPr>
            <p:ph type="sldNum" sz="quarter" idx="4"/>
          </p:nvPr>
        </p:nvSpPr>
        <p:spPr>
          <a:xfrm>
            <a:off x="13856276" y="9534526"/>
            <a:ext cx="4114800" cy="547688"/>
          </a:xfrm>
          <a:prstGeom prst="rect">
            <a:avLst/>
          </a:prstGeom>
        </p:spPr>
        <p:txBody>
          <a:bodyPr/>
          <a:lstStyle>
            <a:lvl1pPr algn="r">
              <a:defRPr sz="1707">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0" name="Title 1">
            <a:extLst>
              <a:ext uri="{FF2B5EF4-FFF2-40B4-BE49-F238E27FC236}">
                <a16:creationId xmlns:a16="http://schemas.microsoft.com/office/drawing/2014/main" id="{6998509E-3253-3BB8-84A6-9C0C34A16B2F}"/>
              </a:ext>
            </a:extLst>
          </p:cNvPr>
          <p:cNvSpPr>
            <a:spLocks noGrp="1"/>
          </p:cNvSpPr>
          <p:nvPr>
            <p:ph type="title" hasCustomPrompt="1"/>
          </p:nvPr>
        </p:nvSpPr>
        <p:spPr>
          <a:xfrm>
            <a:off x="357265" y="590608"/>
            <a:ext cx="15315284" cy="1122368"/>
          </a:xfrm>
        </p:spPr>
        <p:txBody>
          <a:bodyPr>
            <a:noAutofit/>
          </a:bodyPr>
          <a:lstStyle>
            <a:lvl1pPr>
              <a:defRPr sz="4388">
                <a:solidFill>
                  <a:srgbClr val="551C59"/>
                </a:solidFill>
                <a:latin typeface="Century Gothic" panose="020B0502020202020204" pitchFamily="34" charset="0"/>
              </a:defRPr>
            </a:lvl1pPr>
          </a:lstStyle>
          <a:p>
            <a:r>
              <a:rPr lang="en-US" dirty="0"/>
              <a:t>Click to add text</a:t>
            </a:r>
            <a:endParaRPr lang="en-GB" dirty="0"/>
          </a:p>
        </p:txBody>
      </p:sp>
      <p:pic>
        <p:nvPicPr>
          <p:cNvPr id="11" name="Picture 10">
            <a:extLst>
              <a:ext uri="{FF2B5EF4-FFF2-40B4-BE49-F238E27FC236}">
                <a16:creationId xmlns:a16="http://schemas.microsoft.com/office/drawing/2014/main" id="{E47444DA-EF99-7D93-115A-F7071426D80F}"/>
              </a:ext>
            </a:extLst>
          </p:cNvPr>
          <p:cNvPicPr>
            <a:picLocks noChangeAspect="1"/>
          </p:cNvPicPr>
          <p:nvPr userDrawn="1"/>
        </p:nvPicPr>
        <p:blipFill>
          <a:blip r:embed="rId2"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6580223" y="832628"/>
            <a:ext cx="1202618" cy="678935"/>
          </a:xfrm>
          <a:prstGeom prst="rect">
            <a:avLst/>
          </a:prstGeom>
        </p:spPr>
      </p:pic>
      <p:sp>
        <p:nvSpPr>
          <p:cNvPr id="2" name="Footer Placeholder 4">
            <a:extLst>
              <a:ext uri="{FF2B5EF4-FFF2-40B4-BE49-F238E27FC236}">
                <a16:creationId xmlns:a16="http://schemas.microsoft.com/office/drawing/2014/main" id="{45EA80B2-5BEA-3879-BD50-D0A2D091516A}"/>
              </a:ext>
            </a:extLst>
          </p:cNvPr>
          <p:cNvSpPr>
            <a:spLocks noGrp="1"/>
          </p:cNvSpPr>
          <p:nvPr>
            <p:ph type="ftr" sz="quarter" idx="3"/>
          </p:nvPr>
        </p:nvSpPr>
        <p:spPr>
          <a:xfrm>
            <a:off x="377436" y="9534527"/>
            <a:ext cx="6172200" cy="547688"/>
          </a:xfrm>
          <a:prstGeom prst="rect">
            <a:avLst/>
          </a:prstGeom>
        </p:spPr>
        <p:txBody>
          <a:bodyPr/>
          <a:lstStyle>
            <a:lvl1pPr algn="l">
              <a:defRPr sz="1707">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3338174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96249-7F04-0A01-346C-84124703F2EC}"/>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1952" r="1952"/>
          <a:stretch/>
        </p:blipFill>
        <p:spPr>
          <a:xfrm>
            <a:off x="-1" y="0"/>
            <a:ext cx="18288002" cy="10287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13856276" y="9534526"/>
            <a:ext cx="4114800" cy="547688"/>
          </a:xfrm>
          <a:prstGeom prst="rect">
            <a:avLst/>
          </a:prstGeom>
        </p:spPr>
        <p:txBody>
          <a:bodyPr/>
          <a:lstStyle>
            <a:lvl1pPr algn="r">
              <a:defRPr sz="1707">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357265" y="590608"/>
            <a:ext cx="15315284" cy="1122368"/>
          </a:xfrm>
        </p:spPr>
        <p:txBody>
          <a:bodyPr>
            <a:noAutofit/>
          </a:bodyPr>
          <a:lstStyle>
            <a:lvl1pPr>
              <a:defRPr sz="4388">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9398AE36-4EFE-058F-58B1-CD6D232D9678}"/>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6580223" y="832628"/>
            <a:ext cx="1202618" cy="678935"/>
          </a:xfrm>
          <a:prstGeom prst="rect">
            <a:avLst/>
          </a:prstGeom>
        </p:spPr>
      </p:pic>
      <p:sp>
        <p:nvSpPr>
          <p:cNvPr id="2" name="Footer Placeholder 4">
            <a:extLst>
              <a:ext uri="{FF2B5EF4-FFF2-40B4-BE49-F238E27FC236}">
                <a16:creationId xmlns:a16="http://schemas.microsoft.com/office/drawing/2014/main" id="{0449F8E2-05B5-A2AD-B534-4A892E631F77}"/>
              </a:ext>
            </a:extLst>
          </p:cNvPr>
          <p:cNvSpPr>
            <a:spLocks noGrp="1"/>
          </p:cNvSpPr>
          <p:nvPr>
            <p:ph type="ftr" sz="quarter" idx="3"/>
          </p:nvPr>
        </p:nvSpPr>
        <p:spPr>
          <a:xfrm>
            <a:off x="377436" y="9534527"/>
            <a:ext cx="6172200" cy="547688"/>
          </a:xfrm>
          <a:prstGeom prst="rect">
            <a:avLst/>
          </a:prstGeom>
        </p:spPr>
        <p:txBody>
          <a:bodyPr/>
          <a:lstStyle>
            <a:lvl1pPr algn="l">
              <a:defRPr sz="1707">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260730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96249-7F04-0A01-346C-84124703F2EC}"/>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l="54936" t="1952" r="1952"/>
          <a:stretch/>
        </p:blipFill>
        <p:spPr>
          <a:xfrm>
            <a:off x="10246660" y="0"/>
            <a:ext cx="8041340" cy="10287000"/>
          </a:xfrm>
          <a:prstGeom prst="rect">
            <a:avLst/>
          </a:prstGeom>
        </p:spPr>
      </p:pic>
      <p:sp>
        <p:nvSpPr>
          <p:cNvPr id="10" name="Slide Number Placeholder 5">
            <a:extLst>
              <a:ext uri="{FF2B5EF4-FFF2-40B4-BE49-F238E27FC236}">
                <a16:creationId xmlns:a16="http://schemas.microsoft.com/office/drawing/2014/main" id="{971A14C8-9503-6B7B-641E-CAD210019CDE}"/>
              </a:ext>
            </a:extLst>
          </p:cNvPr>
          <p:cNvSpPr>
            <a:spLocks noGrp="1"/>
          </p:cNvSpPr>
          <p:nvPr>
            <p:ph type="sldNum" sz="quarter" idx="4"/>
          </p:nvPr>
        </p:nvSpPr>
        <p:spPr>
          <a:xfrm>
            <a:off x="13856276" y="9534526"/>
            <a:ext cx="4114800" cy="547688"/>
          </a:xfrm>
          <a:prstGeom prst="rect">
            <a:avLst/>
          </a:prstGeom>
        </p:spPr>
        <p:txBody>
          <a:bodyPr/>
          <a:lstStyle>
            <a:lvl1pPr algn="r">
              <a:defRPr sz="1707">
                <a:latin typeface="PT Sans" panose="020B0503020203020204" pitchFamily="34" charset="0"/>
                <a:ea typeface="PT Sans" panose="020B0503020203020204" pitchFamily="34" charset="0"/>
              </a:defRPr>
            </a:lvl1pPr>
          </a:lstStyle>
          <a:p>
            <a:fld id="{3441488C-B006-4235-9571-6EAD235514A0}" type="slidenum">
              <a:rPr lang="en-GB" smtClean="0"/>
              <a:pPr/>
              <a:t>‹#›</a:t>
            </a:fld>
            <a:endParaRPr lang="en-GB" dirty="0"/>
          </a:p>
        </p:txBody>
      </p:sp>
      <p:sp>
        <p:nvSpPr>
          <p:cNvPr id="11" name="Title 1">
            <a:extLst>
              <a:ext uri="{FF2B5EF4-FFF2-40B4-BE49-F238E27FC236}">
                <a16:creationId xmlns:a16="http://schemas.microsoft.com/office/drawing/2014/main" id="{AB426B85-2FB2-E18F-D514-BF42082F2AFD}"/>
              </a:ext>
            </a:extLst>
          </p:cNvPr>
          <p:cNvSpPr>
            <a:spLocks noGrp="1"/>
          </p:cNvSpPr>
          <p:nvPr>
            <p:ph type="title" hasCustomPrompt="1"/>
          </p:nvPr>
        </p:nvSpPr>
        <p:spPr>
          <a:xfrm>
            <a:off x="357265" y="590608"/>
            <a:ext cx="15315284" cy="1122368"/>
          </a:xfrm>
        </p:spPr>
        <p:txBody>
          <a:bodyPr>
            <a:noAutofit/>
          </a:bodyPr>
          <a:lstStyle>
            <a:lvl1pPr>
              <a:defRPr sz="4388">
                <a:solidFill>
                  <a:srgbClr val="551C59"/>
                </a:solidFill>
                <a:latin typeface="Century Gothic" panose="020B0502020202020204" pitchFamily="34" charset="0"/>
              </a:defRPr>
            </a:lvl1pPr>
          </a:lstStyle>
          <a:p>
            <a:r>
              <a:rPr lang="en-US" dirty="0"/>
              <a:t>Click to add text</a:t>
            </a:r>
            <a:endParaRPr lang="en-GB" dirty="0"/>
          </a:p>
        </p:txBody>
      </p:sp>
      <p:pic>
        <p:nvPicPr>
          <p:cNvPr id="4" name="Picture 3">
            <a:extLst>
              <a:ext uri="{FF2B5EF4-FFF2-40B4-BE49-F238E27FC236}">
                <a16:creationId xmlns:a16="http://schemas.microsoft.com/office/drawing/2014/main" id="{1FD2C128-553F-3D82-144A-BBE53D4177C9}"/>
              </a:ext>
            </a:extLst>
          </p:cNvPr>
          <p:cNvPicPr>
            <a:picLocks noChangeAspect="1"/>
          </p:cNvPicPr>
          <p:nvPr userDrawn="1"/>
        </p:nvPicPr>
        <p:blipFill>
          <a:blip r:embed="rId3" cstate="print">
            <a:alphaModFix/>
            <a:duotone>
              <a:prstClr val="black"/>
              <a:srgbClr val="551C59">
                <a:tint val="45000"/>
                <a:satMod val="400000"/>
              </a:srgbClr>
            </a:duotone>
            <a:extLst>
              <a:ext uri="{28A0092B-C50C-407E-A947-70E740481C1C}">
                <a14:useLocalDpi xmlns:a14="http://schemas.microsoft.com/office/drawing/2010/main" val="0"/>
              </a:ext>
            </a:extLst>
          </a:blip>
          <a:stretch>
            <a:fillRect/>
          </a:stretch>
        </p:blipFill>
        <p:spPr>
          <a:xfrm>
            <a:off x="16580223" y="832628"/>
            <a:ext cx="1202618" cy="678935"/>
          </a:xfrm>
          <a:prstGeom prst="rect">
            <a:avLst/>
          </a:prstGeom>
        </p:spPr>
      </p:pic>
      <p:sp>
        <p:nvSpPr>
          <p:cNvPr id="5" name="Content Placeholder 2">
            <a:extLst>
              <a:ext uri="{FF2B5EF4-FFF2-40B4-BE49-F238E27FC236}">
                <a16:creationId xmlns:a16="http://schemas.microsoft.com/office/drawing/2014/main" id="{001FDD94-4979-9937-23B1-6013E6FC67A9}"/>
              </a:ext>
            </a:extLst>
          </p:cNvPr>
          <p:cNvSpPr>
            <a:spLocks noGrp="1"/>
          </p:cNvSpPr>
          <p:nvPr>
            <p:ph idx="1" hasCustomPrompt="1"/>
          </p:nvPr>
        </p:nvSpPr>
        <p:spPr>
          <a:xfrm>
            <a:off x="369961" y="2117914"/>
            <a:ext cx="17412881" cy="6509711"/>
          </a:xfrm>
        </p:spPr>
        <p:txBody>
          <a:bodyPr>
            <a:noAutofit/>
          </a:bodyPr>
          <a:lstStyle>
            <a:lvl1pPr marL="0" indent="0">
              <a:lnSpc>
                <a:spcPts val="3170"/>
              </a:lnSpc>
              <a:spcBef>
                <a:spcPts val="1950"/>
              </a:spcBef>
              <a:spcAft>
                <a:spcPts val="1463"/>
              </a:spcAft>
              <a:buNone/>
              <a:defRPr sz="2438">
                <a:solidFill>
                  <a:srgbClr val="551C59"/>
                </a:solidFill>
                <a:latin typeface="Century Gothic" panose="020B0502020202020204" pitchFamily="34" charset="0"/>
              </a:defRPr>
            </a:lvl1pPr>
            <a:lvl2pPr marL="438750" indent="-276672">
              <a:lnSpc>
                <a:spcPts val="3170"/>
              </a:lnSpc>
              <a:spcBef>
                <a:spcPts val="488"/>
              </a:spcBef>
              <a:spcAft>
                <a:spcPts val="244"/>
              </a:spcAft>
              <a:tabLst/>
              <a:defRPr sz="2438">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dirty="0"/>
              <a:t>Edit Master text styles</a:t>
            </a:r>
          </a:p>
          <a:p>
            <a:pPr lvl="1"/>
            <a:r>
              <a:rPr lang="en-US" dirty="0"/>
              <a:t>Second level</a:t>
            </a:r>
          </a:p>
        </p:txBody>
      </p:sp>
      <p:sp>
        <p:nvSpPr>
          <p:cNvPr id="2" name="Footer Placeholder 4">
            <a:extLst>
              <a:ext uri="{FF2B5EF4-FFF2-40B4-BE49-F238E27FC236}">
                <a16:creationId xmlns:a16="http://schemas.microsoft.com/office/drawing/2014/main" id="{15E4ECF2-33B6-C9B1-340E-A37E783F0AD3}"/>
              </a:ext>
            </a:extLst>
          </p:cNvPr>
          <p:cNvSpPr>
            <a:spLocks noGrp="1"/>
          </p:cNvSpPr>
          <p:nvPr>
            <p:ph type="ftr" sz="quarter" idx="3"/>
          </p:nvPr>
        </p:nvSpPr>
        <p:spPr>
          <a:xfrm>
            <a:off x="377436" y="9534527"/>
            <a:ext cx="6172200" cy="547688"/>
          </a:xfrm>
          <a:prstGeom prst="rect">
            <a:avLst/>
          </a:prstGeom>
        </p:spPr>
        <p:txBody>
          <a:bodyPr/>
          <a:lstStyle>
            <a:lvl1pPr algn="l">
              <a:defRPr sz="1707">
                <a:solidFill>
                  <a:schemeClr val="bg1">
                    <a:lumMod val="65000"/>
                  </a:schemeClr>
                </a:solidFill>
                <a:latin typeface="PT Sans" panose="020B0503020203020204" pitchFamily="34" charset="0"/>
                <a:ea typeface="PT Sans" panose="020B0503020203020204" pitchFamily="34" charset="0"/>
                <a:cs typeface="Arial" panose="020B0604020202020204" pitchFamily="34" charset="0"/>
              </a:defRPr>
            </a:lvl1pPr>
          </a:lstStyle>
          <a:p>
            <a:r>
              <a:rPr lang="en-GB" dirty="0"/>
              <a:t>© PSHE Association 2023</a:t>
            </a:r>
          </a:p>
        </p:txBody>
      </p:sp>
    </p:spTree>
    <p:extLst>
      <p:ext uri="{BB962C8B-B14F-4D97-AF65-F5344CB8AC3E}">
        <p14:creationId xmlns:p14="http://schemas.microsoft.com/office/powerpoint/2010/main" val="1728209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2708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334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0488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027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7009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0742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6535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6377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056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1137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73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922" y="547691"/>
            <a:ext cx="16865599" cy="198834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9922" y="2738438"/>
            <a:ext cx="16865599" cy="65270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9921" y="9534529"/>
            <a:ext cx="4114800" cy="547688"/>
          </a:xfrm>
          <a:prstGeom prst="rect">
            <a:avLst/>
          </a:prstGeom>
        </p:spPr>
        <p:txBody>
          <a:bodyPr vert="horz" lIns="91440" tIns="45720" rIns="91440" bIns="45720" rtlCol="0" anchor="ctr"/>
          <a:lstStyle>
            <a:lvl1pPr algn="l">
              <a:defRPr sz="1625">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13380720" y="9534529"/>
            <a:ext cx="4114800" cy="547688"/>
          </a:xfrm>
          <a:prstGeom prst="rect">
            <a:avLst/>
          </a:prstGeom>
        </p:spPr>
        <p:txBody>
          <a:bodyPr vert="horz" lIns="91440" tIns="45720" rIns="91440" bIns="45720" rtlCol="0" anchor="ctr"/>
          <a:lstStyle>
            <a:lvl1pPr algn="r">
              <a:defRPr sz="1625">
                <a:solidFill>
                  <a:schemeClr val="tx1"/>
                </a:solidFill>
                <a:latin typeface="Century Gothic" panose="020B0502020202020204" pitchFamily="34" charset="0"/>
              </a:defRPr>
            </a:lvl1pPr>
          </a:lstStyle>
          <a:p>
            <a:r>
              <a:rPr lang="en-GB"/>
              <a:t>© PSHE Association 2023</a:t>
            </a:r>
          </a:p>
        </p:txBody>
      </p:sp>
    </p:spTree>
    <p:extLst>
      <p:ext uri="{BB962C8B-B14F-4D97-AF65-F5344CB8AC3E}">
        <p14:creationId xmlns:p14="http://schemas.microsoft.com/office/powerpoint/2010/main" val="178528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1485855" rtl="0" eaLnBrk="1" latinLnBrk="0" hangingPunct="1">
        <a:lnSpc>
          <a:spcPct val="90000"/>
        </a:lnSpc>
        <a:spcBef>
          <a:spcPct val="0"/>
        </a:spcBef>
        <a:buNone/>
        <a:defRPr sz="5850" b="1" kern="1200">
          <a:solidFill>
            <a:schemeClr val="tx1"/>
          </a:solidFill>
          <a:latin typeface="Century Gothic" panose="020B0502020202020204" pitchFamily="34" charset="0"/>
          <a:ea typeface="+mj-ea"/>
          <a:cs typeface="+mj-cs"/>
        </a:defRPr>
      </a:lvl1pPr>
    </p:titleStyle>
    <p:bodyStyle>
      <a:lvl1pPr marL="371463" indent="-371463" algn="l" defTabSz="1485855" rtl="0" eaLnBrk="1" latinLnBrk="0" hangingPunct="1">
        <a:lnSpc>
          <a:spcPct val="90000"/>
        </a:lnSpc>
        <a:spcBef>
          <a:spcPts val="1625"/>
        </a:spcBef>
        <a:buFont typeface="Arial" panose="020B0604020202020204" pitchFamily="34" charset="0"/>
        <a:buChar char="•"/>
        <a:defRPr sz="4550" kern="1200">
          <a:solidFill>
            <a:schemeClr val="tx1"/>
          </a:solidFill>
          <a:latin typeface="Century Gothic" panose="020B0502020202020204" pitchFamily="34" charset="0"/>
          <a:ea typeface="+mn-ea"/>
          <a:cs typeface="+mn-cs"/>
        </a:defRPr>
      </a:lvl1pPr>
      <a:lvl2pPr marL="1114391" indent="-371463" algn="l" defTabSz="1485855" rtl="0" eaLnBrk="1" latinLnBrk="0" hangingPunct="1">
        <a:lnSpc>
          <a:spcPct val="90000"/>
        </a:lnSpc>
        <a:spcBef>
          <a:spcPts val="813"/>
        </a:spcBef>
        <a:buFont typeface="Arial" panose="020B0604020202020204" pitchFamily="34" charset="0"/>
        <a:buChar char="•"/>
        <a:defRPr sz="3900" kern="1200">
          <a:solidFill>
            <a:schemeClr val="tx1"/>
          </a:solidFill>
          <a:latin typeface="Century Gothic" panose="020B0502020202020204" pitchFamily="34" charset="0"/>
          <a:ea typeface="+mn-ea"/>
          <a:cs typeface="+mn-cs"/>
        </a:defRPr>
      </a:lvl2pPr>
      <a:lvl3pPr marL="1857318" indent="-371463" algn="l" defTabSz="1485855" rtl="0" eaLnBrk="1" latinLnBrk="0" hangingPunct="1">
        <a:lnSpc>
          <a:spcPct val="90000"/>
        </a:lnSpc>
        <a:spcBef>
          <a:spcPts val="813"/>
        </a:spcBef>
        <a:buFont typeface="Arial" panose="020B0604020202020204" pitchFamily="34" charset="0"/>
        <a:buChar char="•"/>
        <a:defRPr sz="3251" kern="1200">
          <a:solidFill>
            <a:schemeClr val="tx1"/>
          </a:solidFill>
          <a:latin typeface="Century Gothic" panose="020B0502020202020204" pitchFamily="34" charset="0"/>
          <a:ea typeface="+mn-ea"/>
          <a:cs typeface="+mn-cs"/>
        </a:defRPr>
      </a:lvl3pPr>
      <a:lvl4pPr marL="2600246"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Century Gothic" panose="020B0502020202020204" pitchFamily="34" charset="0"/>
          <a:ea typeface="+mn-ea"/>
          <a:cs typeface="+mn-cs"/>
        </a:defRPr>
      </a:lvl4pPr>
      <a:lvl5pPr marL="3343172"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Century Gothic" panose="020B0502020202020204" pitchFamily="34" charset="0"/>
          <a:ea typeface="+mn-ea"/>
          <a:cs typeface="+mn-cs"/>
        </a:defRPr>
      </a:lvl5pPr>
      <a:lvl6pPr marL="4086099"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mn-lt"/>
          <a:ea typeface="+mn-ea"/>
          <a:cs typeface="+mn-cs"/>
        </a:defRPr>
      </a:lvl6pPr>
      <a:lvl7pPr marL="4829027"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mn-lt"/>
          <a:ea typeface="+mn-ea"/>
          <a:cs typeface="+mn-cs"/>
        </a:defRPr>
      </a:lvl7pPr>
      <a:lvl8pPr marL="5571954"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mn-lt"/>
          <a:ea typeface="+mn-ea"/>
          <a:cs typeface="+mn-cs"/>
        </a:defRPr>
      </a:lvl8pPr>
      <a:lvl9pPr marL="6314880" indent="-371463" algn="l" defTabSz="1485855" rtl="0" eaLnBrk="1" latinLnBrk="0" hangingPunct="1">
        <a:lnSpc>
          <a:spcPct val="90000"/>
        </a:lnSpc>
        <a:spcBef>
          <a:spcPts val="813"/>
        </a:spcBef>
        <a:buFont typeface="Arial" panose="020B0604020202020204" pitchFamily="34" charset="0"/>
        <a:buChar char="•"/>
        <a:defRPr sz="2925" kern="1200">
          <a:solidFill>
            <a:schemeClr val="tx1"/>
          </a:solidFill>
          <a:latin typeface="+mn-lt"/>
          <a:ea typeface="+mn-ea"/>
          <a:cs typeface="+mn-cs"/>
        </a:defRPr>
      </a:lvl9pPr>
    </p:bodyStyle>
    <p:otherStyle>
      <a:defPPr>
        <a:defRPr lang="en-US"/>
      </a:defPPr>
      <a:lvl1pPr marL="0" algn="l" defTabSz="1485855" rtl="0" eaLnBrk="1" latinLnBrk="0" hangingPunct="1">
        <a:defRPr sz="2925" kern="1200">
          <a:solidFill>
            <a:schemeClr val="tx1"/>
          </a:solidFill>
          <a:latin typeface="+mn-lt"/>
          <a:ea typeface="+mn-ea"/>
          <a:cs typeface="+mn-cs"/>
        </a:defRPr>
      </a:lvl1pPr>
      <a:lvl2pPr marL="742928" algn="l" defTabSz="1485855" rtl="0" eaLnBrk="1" latinLnBrk="0" hangingPunct="1">
        <a:defRPr sz="2925" kern="1200">
          <a:solidFill>
            <a:schemeClr val="tx1"/>
          </a:solidFill>
          <a:latin typeface="+mn-lt"/>
          <a:ea typeface="+mn-ea"/>
          <a:cs typeface="+mn-cs"/>
        </a:defRPr>
      </a:lvl2pPr>
      <a:lvl3pPr marL="1485855" algn="l" defTabSz="1485855" rtl="0" eaLnBrk="1" latinLnBrk="0" hangingPunct="1">
        <a:defRPr sz="2925" kern="1200">
          <a:solidFill>
            <a:schemeClr val="tx1"/>
          </a:solidFill>
          <a:latin typeface="+mn-lt"/>
          <a:ea typeface="+mn-ea"/>
          <a:cs typeface="+mn-cs"/>
        </a:defRPr>
      </a:lvl3pPr>
      <a:lvl4pPr marL="2228781" algn="l" defTabSz="1485855" rtl="0" eaLnBrk="1" latinLnBrk="0" hangingPunct="1">
        <a:defRPr sz="2925" kern="1200">
          <a:solidFill>
            <a:schemeClr val="tx1"/>
          </a:solidFill>
          <a:latin typeface="+mn-lt"/>
          <a:ea typeface="+mn-ea"/>
          <a:cs typeface="+mn-cs"/>
        </a:defRPr>
      </a:lvl4pPr>
      <a:lvl5pPr marL="2971709" algn="l" defTabSz="1485855" rtl="0" eaLnBrk="1" latinLnBrk="0" hangingPunct="1">
        <a:defRPr sz="2925" kern="1200">
          <a:solidFill>
            <a:schemeClr val="tx1"/>
          </a:solidFill>
          <a:latin typeface="+mn-lt"/>
          <a:ea typeface="+mn-ea"/>
          <a:cs typeface="+mn-cs"/>
        </a:defRPr>
      </a:lvl5pPr>
      <a:lvl6pPr marL="3714636" algn="l" defTabSz="1485855" rtl="0" eaLnBrk="1" latinLnBrk="0" hangingPunct="1">
        <a:defRPr sz="2925" kern="1200">
          <a:solidFill>
            <a:schemeClr val="tx1"/>
          </a:solidFill>
          <a:latin typeface="+mn-lt"/>
          <a:ea typeface="+mn-ea"/>
          <a:cs typeface="+mn-cs"/>
        </a:defRPr>
      </a:lvl6pPr>
      <a:lvl7pPr marL="4457564" algn="l" defTabSz="1485855" rtl="0" eaLnBrk="1" latinLnBrk="0" hangingPunct="1">
        <a:defRPr sz="2925" kern="1200">
          <a:solidFill>
            <a:schemeClr val="tx1"/>
          </a:solidFill>
          <a:latin typeface="+mn-lt"/>
          <a:ea typeface="+mn-ea"/>
          <a:cs typeface="+mn-cs"/>
        </a:defRPr>
      </a:lvl7pPr>
      <a:lvl8pPr marL="5200490" algn="l" defTabSz="1485855" rtl="0" eaLnBrk="1" latinLnBrk="0" hangingPunct="1">
        <a:defRPr sz="2925" kern="1200">
          <a:solidFill>
            <a:schemeClr val="tx1"/>
          </a:solidFill>
          <a:latin typeface="+mn-lt"/>
          <a:ea typeface="+mn-ea"/>
          <a:cs typeface="+mn-cs"/>
        </a:defRPr>
      </a:lvl8pPr>
      <a:lvl9pPr marL="5943417" algn="l" defTabSz="1485855" rtl="0" eaLnBrk="1" latinLnBrk="0" hangingPunct="1">
        <a:defRPr sz="2925"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6240">
          <p15:clr>
            <a:srgbClr val="F26B43"/>
          </p15:clr>
        </p15:guide>
        <p15:guide id="3" pos="204">
          <p15:clr>
            <a:srgbClr val="F26B43"/>
          </p15:clr>
        </p15:guide>
        <p15:guide id="4" pos="1005">
          <p15:clr>
            <a:srgbClr val="F26B43"/>
          </p15:clr>
        </p15:guide>
        <p15:guide id="5" pos="1210">
          <p15:clr>
            <a:srgbClr val="F26B43"/>
          </p15:clr>
        </p15:guide>
        <p15:guide id="6" pos="2011">
          <p15:clr>
            <a:srgbClr val="F26B43"/>
          </p15:clr>
        </p15:guide>
        <p15:guide id="7" pos="2216">
          <p15:clr>
            <a:srgbClr val="F26B43"/>
          </p15:clr>
        </p15:guide>
        <p15:guide id="8" pos="3017">
          <p15:clr>
            <a:srgbClr val="F26B43"/>
          </p15:clr>
        </p15:guide>
        <p15:guide id="9" pos="3222">
          <p15:clr>
            <a:srgbClr val="F26B43"/>
          </p15:clr>
        </p15:guide>
        <p15:guide id="10" pos="4023">
          <p15:clr>
            <a:srgbClr val="F26B43"/>
          </p15:clr>
        </p15:guide>
        <p15:guide id="11" pos="4228">
          <p15:clr>
            <a:srgbClr val="F26B43"/>
          </p15:clr>
        </p15:guide>
        <p15:guide id="12" pos="5029">
          <p15:clr>
            <a:srgbClr val="F26B43"/>
          </p15:clr>
        </p15:guide>
        <p15:guide id="13" pos="5234">
          <p15:clr>
            <a:srgbClr val="F26B43"/>
          </p15:clr>
        </p15:guide>
        <p15:guide id="14" pos="6035">
          <p15:clr>
            <a:srgbClr val="F26B43"/>
          </p15:clr>
        </p15:guide>
        <p15:guide id="15" orient="horz">
          <p15:clr>
            <a:srgbClr val="F26B43"/>
          </p15:clr>
        </p15:guide>
        <p15:guide id="16" orient="horz" pos="4320">
          <p15:clr>
            <a:srgbClr val="F26B43"/>
          </p15:clr>
        </p15:guide>
        <p15:guide id="17" orient="horz" pos="204">
          <p15:clr>
            <a:srgbClr val="F26B43"/>
          </p15:clr>
        </p15:guide>
        <p15:guide id="18" orient="horz" pos="685">
          <p15:clr>
            <a:srgbClr val="F26B43"/>
          </p15:clr>
        </p15:guide>
        <p15:guide id="19" orient="horz" pos="890">
          <p15:clr>
            <a:srgbClr val="F26B43"/>
          </p15:clr>
        </p15:guide>
        <p15:guide id="20" orient="horz" pos="1371">
          <p15:clr>
            <a:srgbClr val="F26B43"/>
          </p15:clr>
        </p15:guide>
        <p15:guide id="21" orient="horz" pos="1576">
          <p15:clr>
            <a:srgbClr val="F26B43"/>
          </p15:clr>
        </p15:guide>
        <p15:guide id="22" orient="horz" pos="2057">
          <p15:clr>
            <a:srgbClr val="F26B43"/>
          </p15:clr>
        </p15:guide>
        <p15:guide id="23" orient="horz" pos="2262">
          <p15:clr>
            <a:srgbClr val="F26B43"/>
          </p15:clr>
        </p15:guide>
        <p15:guide id="24" orient="horz" pos="2743">
          <p15:clr>
            <a:srgbClr val="F26B43"/>
          </p15:clr>
        </p15:guide>
        <p15:guide id="25" orient="horz" pos="2948">
          <p15:clr>
            <a:srgbClr val="F26B43"/>
          </p15:clr>
        </p15:guide>
        <p15:guide id="26" orient="horz" pos="3429">
          <p15:clr>
            <a:srgbClr val="F26B43"/>
          </p15:clr>
        </p15:guide>
        <p15:guide id="27" orient="horz" pos="3634">
          <p15:clr>
            <a:srgbClr val="F26B43"/>
          </p15:clr>
        </p15:guide>
        <p15:guide id="28" orient="horz" pos="41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lacial Indifference" panose="020B0604020202020204" charset="0"/>
              </a:defRPr>
            </a:lvl1pPr>
          </a:lstStyle>
          <a:p>
            <a:fld id="{1D8BD707-D9CF-40AE-B4C6-C98DA3205C09}" type="datetimeFigureOut">
              <a:rPr lang="en-US" smtClean="0"/>
              <a:pPr/>
              <a:t>11/28/2025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lacial Indifference" panose="020B060402020202020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lacial Indifference" panose="020B0604020202020204" charset="0"/>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9612849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Glacial Indifference" panose="020B060402020202020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lacial Indifference" panose="020B060402020202020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lacial Indifference" panose="020B060402020202020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lacial Indifference" panose="020B060402020202020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lacial Indifference" panose="020B060402020202020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8" Type="http://schemas.openxmlformats.org/officeDocument/2006/relationships/hyperlink" Target="tel:111" TargetMode="External"/><Relationship Id="rId3" Type="http://schemas.openxmlformats.org/officeDocument/2006/relationships/hyperlink" Target="https://talk.islelisten.im/" TargetMode="External"/><Relationship Id="rId7" Type="http://schemas.openxmlformats.org/officeDocument/2006/relationships/hyperlink" Target="tel:+44800-068-4141"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papyrus-uk.org/papyrus-hopeline247/" TargetMode="External"/><Relationship Id="rId11" Type="http://schemas.openxmlformats.org/officeDocument/2006/relationships/hyperlink" Target="tel:+44800-1111" TargetMode="External"/><Relationship Id="rId5" Type="http://schemas.openxmlformats.org/officeDocument/2006/relationships/hyperlink" Target="https://giveusashout.org/get-help/" TargetMode="External"/><Relationship Id="rId10" Type="http://schemas.openxmlformats.org/officeDocument/2006/relationships/hyperlink" Target="https://www.childline.org.uk/get-support/1-2-1-counsellor-chat/" TargetMode="External"/><Relationship Id="rId4" Type="http://schemas.openxmlformats.org/officeDocument/2006/relationships/hyperlink" Target="sms:85258&amp;?body=SHOUT" TargetMode="External"/><Relationship Id="rId9" Type="http://schemas.openxmlformats.org/officeDocument/2006/relationships/hyperlink" Target="https://www.childline.org.uk/get-support/contacting-childl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830872" y="1095375"/>
            <a:ext cx="4502257" cy="766737"/>
          </a:xfrm>
          <a:prstGeom prst="rect">
            <a:avLst/>
          </a:prstGeom>
        </p:spPr>
        <p:txBody>
          <a:bodyPr lIns="0" tIns="0" rIns="0" bIns="0" rtlCol="0" anchor="t">
            <a:spAutoFit/>
          </a:bodyPr>
          <a:lstStyle/>
          <a:p>
            <a:pPr algn="ctr">
              <a:lnSpc>
                <a:spcPts val="5744"/>
              </a:lnSpc>
            </a:pPr>
            <a:r>
              <a:rPr lang="en-US" sz="5470">
                <a:solidFill>
                  <a:srgbClr val="000000"/>
                </a:solidFill>
                <a:latin typeface="Bobby Jones Soft"/>
                <a:ea typeface="Bobby Jones Soft"/>
                <a:cs typeface="Bobby Jones Soft"/>
                <a:sym typeface="Bobby Jones Soft"/>
              </a:rPr>
              <a:t>TEACHER SLIDE</a:t>
            </a:r>
          </a:p>
        </p:txBody>
      </p:sp>
      <p:sp>
        <p:nvSpPr>
          <p:cNvPr id="6" name="TextBox 5">
            <a:extLst>
              <a:ext uri="{FF2B5EF4-FFF2-40B4-BE49-F238E27FC236}">
                <a16:creationId xmlns:a16="http://schemas.microsoft.com/office/drawing/2014/main" id="{A1679F7B-C015-B56F-E913-2BC0AB70848D}"/>
              </a:ext>
            </a:extLst>
          </p:cNvPr>
          <p:cNvSpPr txBox="1"/>
          <p:nvPr/>
        </p:nvSpPr>
        <p:spPr>
          <a:xfrm>
            <a:off x="1143000" y="1862112"/>
            <a:ext cx="16002000" cy="8556188"/>
          </a:xfrm>
          <a:prstGeom prst="rect">
            <a:avLst/>
          </a:prstGeom>
          <a:noFill/>
        </p:spPr>
        <p:txBody>
          <a:bodyPr wrap="square" rtlCol="0">
            <a:spAutoFit/>
          </a:bodyPr>
          <a:lstStyle/>
          <a:p>
            <a:r>
              <a:rPr lang="en-US" sz="2800" dirty="0">
                <a:latin typeface="Glacial Indifference" panose="020B0604020202020204" charset="0"/>
                <a:ea typeface="Lato" panose="020F0502020204030203" pitchFamily="34" charset="0"/>
                <a:cs typeface="Lato" panose="020F0502020204030203" pitchFamily="34" charset="0"/>
              </a:rPr>
              <a:t>This lesson focuses on different types of relationships, how these can change over time, and how young people can seek support for navigating changes to relationships, including in families.</a:t>
            </a:r>
          </a:p>
          <a:p>
            <a:endParaRPr lang="en-US" sz="2800" dirty="0">
              <a:latin typeface="Glacial Indifference" panose="020B0604020202020204" charset="0"/>
              <a:ea typeface="Lato" panose="020F0502020204030203" pitchFamily="34" charset="0"/>
              <a:cs typeface="Lato" panose="020F0502020204030203" pitchFamily="34" charset="0"/>
            </a:endParaRPr>
          </a:p>
          <a:p>
            <a:r>
              <a:rPr lang="en-GB" sz="2800" dirty="0">
                <a:latin typeface="Glacial Indifference" panose="020B0604020202020204" charset="0"/>
              </a:rPr>
              <a:t>It is essential that teenagers to learn about relationship evolution because adolescence is a period of massive change across all social spheres. As teens develop a stronger sense of identity and independence, their relationship with parents naturally shifts, often involving a push for greater autonomy and more questioning of guidance. </a:t>
            </a:r>
          </a:p>
          <a:p>
            <a:endParaRPr lang="en-GB" sz="2800" dirty="0">
              <a:latin typeface="Glacial Indifference" panose="020B0604020202020204" charset="0"/>
            </a:endParaRPr>
          </a:p>
          <a:p>
            <a:r>
              <a:rPr lang="en-GB" sz="2800" dirty="0">
                <a:latin typeface="Glacial Indifference" panose="020B0604020202020204" charset="0"/>
              </a:rPr>
              <a:t>At the same time, peer relationships transform from being activity-based to relying on shared values, intimacy, and loyalty, becoming central to identity formation.</a:t>
            </a:r>
          </a:p>
          <a:p>
            <a:endParaRPr lang="en-GB" sz="2800" dirty="0">
              <a:latin typeface="Glacial Indifference" panose="020B0604020202020204" charset="0"/>
            </a:endParaRPr>
          </a:p>
          <a:p>
            <a:r>
              <a:rPr lang="en-GB" sz="2800" dirty="0">
                <a:latin typeface="Glacial Indifference" panose="020B0604020202020204" charset="0"/>
              </a:rPr>
              <a:t>Understanding these dynamic changes equips teenagers with essential life skills. It teaches them how to navigate the inevitable conflicts with family, handle the changing expectations in close friendships, and manage disagreements constructively. </a:t>
            </a:r>
          </a:p>
          <a:p>
            <a:endParaRPr lang="en-GB" sz="2800" dirty="0">
              <a:latin typeface="Glacial Indifference" panose="020B0604020202020204" charset="0"/>
            </a:endParaRPr>
          </a:p>
          <a:p>
            <a:r>
              <a:rPr lang="en-GB" sz="2800" dirty="0">
                <a:latin typeface="Glacial Indifference" panose="020B0604020202020204" charset="0"/>
              </a:rPr>
              <a:t>Crucially, recognising that relationships are not static—they grow, shrink, or end—allows teens to set healthy boundaries, cope with breakups and loss, and identify toxic patterns, laying the groundwork for positive and resilient adult connections.</a:t>
            </a:r>
          </a:p>
          <a:p>
            <a:endParaRPr lang="en-US" sz="2800" dirty="0">
              <a:latin typeface="Glacial Indifference" panose="020B0604020202020204" charset="0"/>
              <a:ea typeface="Lato" panose="020F0502020204030203" pitchFamily="34" charset="0"/>
              <a:cs typeface="Lato" panose="020F0502020204030203" pitchFamily="34" charset="0"/>
            </a:endParaRPr>
          </a:p>
          <a:p>
            <a:endParaRPr lang="en-GB" sz="2000" dirty="0">
              <a:latin typeface="Glacial Indifference"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624FBFD8-0137-9608-86FD-F0D77989D16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BF4B5D3-EEAA-F752-0BE3-460AE3A7D21B}"/>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38239755-D099-A1EF-4303-EB692D7D8202}"/>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922241E4-8138-8F8F-19E8-5ACDEC59FCEB}"/>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a:extLst>
              <a:ext uri="{FF2B5EF4-FFF2-40B4-BE49-F238E27FC236}">
                <a16:creationId xmlns:a16="http://schemas.microsoft.com/office/drawing/2014/main" id="{4799991F-F3D5-A606-CEE5-858A048A8D02}"/>
              </a:ext>
            </a:extLst>
          </p:cNvPr>
          <p:cNvSpPr txBox="1"/>
          <p:nvPr/>
        </p:nvSpPr>
        <p:spPr>
          <a:xfrm>
            <a:off x="946307" y="806667"/>
            <a:ext cx="14820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Imagine a relationship</a:t>
            </a:r>
          </a:p>
        </p:txBody>
      </p:sp>
      <p:sp>
        <p:nvSpPr>
          <p:cNvPr id="8" name="TextBox 7">
            <a:extLst>
              <a:ext uri="{FF2B5EF4-FFF2-40B4-BE49-F238E27FC236}">
                <a16:creationId xmlns:a16="http://schemas.microsoft.com/office/drawing/2014/main" id="{D4CE3B6C-62FB-F5F2-67CD-ACEAF0B2AC24}"/>
              </a:ext>
            </a:extLst>
          </p:cNvPr>
          <p:cNvSpPr txBox="1"/>
          <p:nvPr/>
        </p:nvSpPr>
        <p:spPr>
          <a:xfrm>
            <a:off x="1001881" y="1904725"/>
            <a:ext cx="16284238" cy="2677656"/>
          </a:xfrm>
          <a:prstGeom prst="rect">
            <a:avLst/>
          </a:prstGeom>
          <a:noFill/>
        </p:spPr>
        <p:txBody>
          <a:bodyPr wrap="square" rtlCol="0">
            <a:spAutoFit/>
          </a:bodyPr>
          <a:lstStyle/>
          <a:p>
            <a:r>
              <a:rPr lang="en-GB" sz="2800" dirty="0">
                <a:latin typeface="Glacial Indifference" panose="020B0604020202020204" charset="0"/>
              </a:rPr>
              <a:t>Please work in small groups and consider one of the images below. Create a ‘back story’ for your image. </a:t>
            </a:r>
          </a:p>
          <a:p>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What are their names?  </a:t>
            </a:r>
          </a:p>
          <a:p>
            <a:pPr marL="457200" indent="-457200">
              <a:buFont typeface="Arial" panose="020B0604020202020204" pitchFamily="34" charset="0"/>
              <a:buChar char="•"/>
            </a:pPr>
            <a:r>
              <a:rPr lang="en-GB" sz="2800" dirty="0">
                <a:latin typeface="Glacial Indifference" panose="020B0604020202020204" charset="0"/>
              </a:rPr>
              <a:t>What is the relationship between the people in the image (friends, partners, siblings, cousins, classmates, etc)?</a:t>
            </a:r>
          </a:p>
          <a:p>
            <a:pPr marL="457200" indent="-457200">
              <a:buFont typeface="Arial" panose="020B0604020202020204" pitchFamily="34" charset="0"/>
              <a:buChar char="•"/>
            </a:pPr>
            <a:r>
              <a:rPr lang="en-GB" sz="2800" dirty="0">
                <a:latin typeface="Glacial Indifference" panose="020B0604020202020204" charset="0"/>
              </a:rPr>
              <a:t>What do you think their relationship is like? What are the benefits?</a:t>
            </a:r>
          </a:p>
        </p:txBody>
      </p:sp>
      <p:pic>
        <p:nvPicPr>
          <p:cNvPr id="9" name="Picture 8" descr="A group of people walking on a street&#10;&#10;AI-generated content may be incorrect.">
            <a:extLst>
              <a:ext uri="{FF2B5EF4-FFF2-40B4-BE49-F238E27FC236}">
                <a16:creationId xmlns:a16="http://schemas.microsoft.com/office/drawing/2014/main" id="{A5B1FD1C-A6A9-E11C-FD9E-933395720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62" y="4895849"/>
            <a:ext cx="3619500" cy="4479131"/>
          </a:xfrm>
          <a:prstGeom prst="rect">
            <a:avLst/>
          </a:prstGeom>
          <a:ln w="28575">
            <a:solidFill>
              <a:schemeClr val="tx1"/>
            </a:solidFill>
          </a:ln>
        </p:spPr>
      </p:pic>
      <p:pic>
        <p:nvPicPr>
          <p:cNvPr id="11" name="Picture 10" descr="A couple of people sitting on a bench&#10;&#10;AI-generated content may be incorrect.">
            <a:extLst>
              <a:ext uri="{FF2B5EF4-FFF2-40B4-BE49-F238E27FC236}">
                <a16:creationId xmlns:a16="http://schemas.microsoft.com/office/drawing/2014/main" id="{20DEEACB-2EF7-A569-CF28-93F4374AA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650" y="4876799"/>
            <a:ext cx="3619500" cy="4498181"/>
          </a:xfrm>
          <a:prstGeom prst="rect">
            <a:avLst/>
          </a:prstGeom>
          <a:ln w="28575">
            <a:solidFill>
              <a:schemeClr val="tx1"/>
            </a:solidFill>
          </a:ln>
        </p:spPr>
      </p:pic>
      <p:pic>
        <p:nvPicPr>
          <p:cNvPr id="13" name="Picture 12" descr="A person and person sitting on a blanket in a grassy area&#10;&#10;AI-generated content may be incorrect.">
            <a:extLst>
              <a:ext uri="{FF2B5EF4-FFF2-40B4-BE49-F238E27FC236}">
                <a16:creationId xmlns:a16="http://schemas.microsoft.com/office/drawing/2014/main" id="{CF875F21-7D08-4B26-9C36-97D622464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6238" y="4914899"/>
            <a:ext cx="3619500" cy="4479131"/>
          </a:xfrm>
          <a:prstGeom prst="rect">
            <a:avLst/>
          </a:prstGeom>
          <a:ln w="28575">
            <a:solidFill>
              <a:schemeClr val="tx1"/>
            </a:solidFill>
          </a:ln>
        </p:spPr>
      </p:pic>
      <p:pic>
        <p:nvPicPr>
          <p:cNvPr id="15" name="Picture 14" descr="A group of people posing for a picture&#10;&#10;AI-generated content may be incorrect.">
            <a:extLst>
              <a:ext uri="{FF2B5EF4-FFF2-40B4-BE49-F238E27FC236}">
                <a16:creationId xmlns:a16="http://schemas.microsoft.com/office/drawing/2014/main" id="{50D4D0A7-7392-72BF-EFB4-0011E374DC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1826" y="4933949"/>
            <a:ext cx="3619500" cy="4479131"/>
          </a:xfrm>
          <a:prstGeom prst="rect">
            <a:avLst/>
          </a:prstGeom>
          <a:ln w="28575">
            <a:solidFill>
              <a:schemeClr val="tx1"/>
            </a:solidFill>
          </a:ln>
        </p:spPr>
      </p:pic>
    </p:spTree>
    <p:extLst>
      <p:ext uri="{BB962C8B-B14F-4D97-AF65-F5344CB8AC3E}">
        <p14:creationId xmlns:p14="http://schemas.microsoft.com/office/powerpoint/2010/main" val="382860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4933F505-4813-18AA-13A8-F0C144EEC2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A5B60FB-1174-3CC2-5094-D21E3BF510F0}"/>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EDA9307C-8C74-0799-69AD-274485955F4B}"/>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729160A2-DBD9-FA2D-02F5-2BAE7BB58B8B}"/>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a:extLst>
              <a:ext uri="{FF2B5EF4-FFF2-40B4-BE49-F238E27FC236}">
                <a16:creationId xmlns:a16="http://schemas.microsoft.com/office/drawing/2014/main" id="{B6404ABB-EBDD-B921-B2ED-50314D317DF9}"/>
              </a:ext>
            </a:extLst>
          </p:cNvPr>
          <p:cNvSpPr txBox="1"/>
          <p:nvPr/>
        </p:nvSpPr>
        <p:spPr>
          <a:xfrm>
            <a:off x="1047750" y="798433"/>
            <a:ext cx="14820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Changes</a:t>
            </a:r>
          </a:p>
        </p:txBody>
      </p:sp>
      <p:sp>
        <p:nvSpPr>
          <p:cNvPr id="8" name="TextBox 7">
            <a:extLst>
              <a:ext uri="{FF2B5EF4-FFF2-40B4-BE49-F238E27FC236}">
                <a16:creationId xmlns:a16="http://schemas.microsoft.com/office/drawing/2014/main" id="{71E891E7-2548-D815-4010-34C287DA7DA6}"/>
              </a:ext>
            </a:extLst>
          </p:cNvPr>
          <p:cNvSpPr txBox="1"/>
          <p:nvPr/>
        </p:nvSpPr>
        <p:spPr>
          <a:xfrm>
            <a:off x="917912" y="1808584"/>
            <a:ext cx="17016652" cy="954107"/>
          </a:xfrm>
          <a:prstGeom prst="rect">
            <a:avLst/>
          </a:prstGeom>
          <a:noFill/>
        </p:spPr>
        <p:txBody>
          <a:bodyPr wrap="square" rtlCol="0">
            <a:spAutoFit/>
          </a:bodyPr>
          <a:lstStyle/>
          <a:p>
            <a:r>
              <a:rPr lang="en-GB" sz="2800" dirty="0">
                <a:latin typeface="Glacial Indifference" panose="020B0604020202020204" charset="0"/>
              </a:rPr>
              <a:t>Now think about some of the changes that the characters in your picture might be going through. Perhaps they’ve just broken up, or one of them is moving away, or someone new has joined the group.</a:t>
            </a:r>
          </a:p>
        </p:txBody>
      </p:sp>
      <p:pic>
        <p:nvPicPr>
          <p:cNvPr id="9" name="Picture 8" descr="A group of people walking on a street&#10;&#10;AI-generated content may be incorrect.">
            <a:extLst>
              <a:ext uri="{FF2B5EF4-FFF2-40B4-BE49-F238E27FC236}">
                <a16:creationId xmlns:a16="http://schemas.microsoft.com/office/drawing/2014/main" id="{FA547A63-027F-0038-A14B-325691191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062" y="4895849"/>
            <a:ext cx="3619500" cy="4479131"/>
          </a:xfrm>
          <a:prstGeom prst="rect">
            <a:avLst/>
          </a:prstGeom>
          <a:ln w="28575">
            <a:solidFill>
              <a:schemeClr val="tx1"/>
            </a:solidFill>
          </a:ln>
        </p:spPr>
      </p:pic>
      <p:pic>
        <p:nvPicPr>
          <p:cNvPr id="11" name="Picture 10" descr="A couple of people sitting on a bench&#10;&#10;AI-generated content may be incorrect.">
            <a:extLst>
              <a:ext uri="{FF2B5EF4-FFF2-40B4-BE49-F238E27FC236}">
                <a16:creationId xmlns:a16="http://schemas.microsoft.com/office/drawing/2014/main" id="{9D6FE100-1AD3-FAD9-B36A-D8F8E7B12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0650" y="4876799"/>
            <a:ext cx="3619500" cy="4498181"/>
          </a:xfrm>
          <a:prstGeom prst="rect">
            <a:avLst/>
          </a:prstGeom>
          <a:ln w="28575">
            <a:solidFill>
              <a:schemeClr val="tx1"/>
            </a:solidFill>
          </a:ln>
        </p:spPr>
      </p:pic>
      <p:pic>
        <p:nvPicPr>
          <p:cNvPr id="13" name="Picture 12" descr="A person and person sitting on a blanket in a grassy area&#10;&#10;AI-generated content may be incorrect.">
            <a:extLst>
              <a:ext uri="{FF2B5EF4-FFF2-40B4-BE49-F238E27FC236}">
                <a16:creationId xmlns:a16="http://schemas.microsoft.com/office/drawing/2014/main" id="{77997392-1481-224E-EAE0-B2DD8FF13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6238" y="4914899"/>
            <a:ext cx="3619500" cy="4479131"/>
          </a:xfrm>
          <a:prstGeom prst="rect">
            <a:avLst/>
          </a:prstGeom>
          <a:ln w="28575">
            <a:solidFill>
              <a:schemeClr val="tx1"/>
            </a:solidFill>
          </a:ln>
        </p:spPr>
      </p:pic>
      <p:pic>
        <p:nvPicPr>
          <p:cNvPr id="15" name="Picture 14" descr="A group of people posing for a picture&#10;&#10;AI-generated content may be incorrect.">
            <a:extLst>
              <a:ext uri="{FF2B5EF4-FFF2-40B4-BE49-F238E27FC236}">
                <a16:creationId xmlns:a16="http://schemas.microsoft.com/office/drawing/2014/main" id="{FE92F702-0D37-22C0-4229-D81F2933A3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1826" y="4933949"/>
            <a:ext cx="3619500" cy="4479131"/>
          </a:xfrm>
          <a:prstGeom prst="rect">
            <a:avLst/>
          </a:prstGeom>
          <a:ln w="28575">
            <a:solidFill>
              <a:schemeClr val="tx1"/>
            </a:solidFill>
          </a:ln>
        </p:spPr>
      </p:pic>
      <p:sp>
        <p:nvSpPr>
          <p:cNvPr id="19" name="TextBox 18">
            <a:extLst>
              <a:ext uri="{FF2B5EF4-FFF2-40B4-BE49-F238E27FC236}">
                <a16:creationId xmlns:a16="http://schemas.microsoft.com/office/drawing/2014/main" id="{4981506B-3CA5-FDBC-C6A0-B148C01FF657}"/>
              </a:ext>
            </a:extLst>
          </p:cNvPr>
          <p:cNvSpPr txBox="1"/>
          <p:nvPr/>
        </p:nvSpPr>
        <p:spPr>
          <a:xfrm>
            <a:off x="3171825" y="3145152"/>
            <a:ext cx="11296650" cy="1692771"/>
          </a:xfrm>
          <a:prstGeom prst="rect">
            <a:avLst/>
          </a:prstGeom>
          <a:noFill/>
        </p:spPr>
        <p:txBody>
          <a:bodyPr wrap="square">
            <a:spAutoFit/>
          </a:bodyPr>
          <a:lstStyle/>
          <a:p>
            <a:pPr algn="ctr">
              <a:spcAft>
                <a:spcPts val="1200"/>
              </a:spcAft>
            </a:pPr>
            <a:r>
              <a:rPr lang="en-GB" sz="2800" b="1" dirty="0">
                <a:latin typeface="Glacial Indifference" panose="020B0604020202020204" charset="0"/>
              </a:rPr>
              <a:t>How might the characters be feeling about these changes?</a:t>
            </a:r>
          </a:p>
          <a:p>
            <a:pPr algn="ctr">
              <a:spcAft>
                <a:spcPts val="1200"/>
              </a:spcAft>
            </a:pPr>
            <a:r>
              <a:rPr lang="en-GB" sz="2800" b="1" dirty="0">
                <a:latin typeface="Glacial Indifference" panose="020B0604020202020204" charset="0"/>
              </a:rPr>
              <a:t>How could they manage these feelings?</a:t>
            </a:r>
          </a:p>
          <a:p>
            <a:pPr algn="ctr">
              <a:spcAft>
                <a:spcPts val="1200"/>
              </a:spcAft>
            </a:pPr>
            <a:endParaRPr lang="en-GB" sz="2800" b="1" dirty="0">
              <a:latin typeface="Glacial Indifference" panose="020B0604020202020204" charset="0"/>
            </a:endParaRPr>
          </a:p>
        </p:txBody>
      </p:sp>
    </p:spTree>
    <p:extLst>
      <p:ext uri="{BB962C8B-B14F-4D97-AF65-F5344CB8AC3E}">
        <p14:creationId xmlns:p14="http://schemas.microsoft.com/office/powerpoint/2010/main" val="34299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BC7B69AA-9BF1-114F-961D-1360BD0B301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BD4CE3F-A827-44A5-FF33-1C7B24D07295}"/>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648624F8-3DBC-3D66-CC33-36531E3FDE3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6C5939FC-533A-C30D-51A2-CAE8F8B5C499}"/>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5">
            <a:extLst>
              <a:ext uri="{FF2B5EF4-FFF2-40B4-BE49-F238E27FC236}">
                <a16:creationId xmlns:a16="http://schemas.microsoft.com/office/drawing/2014/main" id="{050ABBFC-AA17-DE0D-0668-AF9E987334F2}"/>
              </a:ext>
            </a:extLst>
          </p:cNvPr>
          <p:cNvSpPr txBox="1"/>
          <p:nvPr/>
        </p:nvSpPr>
        <p:spPr>
          <a:xfrm>
            <a:off x="1028700" y="1114425"/>
            <a:ext cx="14820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support mind map</a:t>
            </a:r>
          </a:p>
        </p:txBody>
      </p:sp>
      <p:sp>
        <p:nvSpPr>
          <p:cNvPr id="6" name="Cloud Callout 5">
            <a:extLst>
              <a:ext uri="{FF2B5EF4-FFF2-40B4-BE49-F238E27FC236}">
                <a16:creationId xmlns:a16="http://schemas.microsoft.com/office/drawing/2014/main" id="{CEC4163B-DB0F-93B2-4312-F71BB6030B37}"/>
              </a:ext>
            </a:extLst>
          </p:cNvPr>
          <p:cNvSpPr/>
          <p:nvPr/>
        </p:nvSpPr>
        <p:spPr>
          <a:xfrm>
            <a:off x="6400800" y="4076700"/>
            <a:ext cx="5029200" cy="3467100"/>
          </a:xfrm>
          <a:prstGeom prst="cloudCallout">
            <a:avLst>
              <a:gd name="adj1" fmla="val -72727"/>
              <a:gd name="adj2" fmla="val 603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Callout 6">
            <a:extLst>
              <a:ext uri="{FF2B5EF4-FFF2-40B4-BE49-F238E27FC236}">
                <a16:creationId xmlns:a16="http://schemas.microsoft.com/office/drawing/2014/main" id="{E438EDF8-7E2A-15B3-7F30-68BBABA4979D}"/>
              </a:ext>
            </a:extLst>
          </p:cNvPr>
          <p:cNvSpPr/>
          <p:nvPr/>
        </p:nvSpPr>
        <p:spPr>
          <a:xfrm>
            <a:off x="6400800" y="4076700"/>
            <a:ext cx="5029200" cy="3467100"/>
          </a:xfrm>
          <a:prstGeom prst="cloudCallout">
            <a:avLst>
              <a:gd name="adj1" fmla="val -85606"/>
              <a:gd name="adj2" fmla="val -517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Callout 7">
            <a:extLst>
              <a:ext uri="{FF2B5EF4-FFF2-40B4-BE49-F238E27FC236}">
                <a16:creationId xmlns:a16="http://schemas.microsoft.com/office/drawing/2014/main" id="{79A1CE12-0C13-DE8C-7E35-357C20A1A509}"/>
              </a:ext>
            </a:extLst>
          </p:cNvPr>
          <p:cNvSpPr/>
          <p:nvPr/>
        </p:nvSpPr>
        <p:spPr>
          <a:xfrm>
            <a:off x="6400800" y="4095750"/>
            <a:ext cx="5029200" cy="3467100"/>
          </a:xfrm>
          <a:prstGeom prst="cloudCallout">
            <a:avLst>
              <a:gd name="adj1" fmla="val 53030"/>
              <a:gd name="adj2" fmla="val -814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loud Callout 8">
            <a:extLst>
              <a:ext uri="{FF2B5EF4-FFF2-40B4-BE49-F238E27FC236}">
                <a16:creationId xmlns:a16="http://schemas.microsoft.com/office/drawing/2014/main" id="{1217E952-27EB-8E67-650B-F4F520D65AE0}"/>
              </a:ext>
            </a:extLst>
          </p:cNvPr>
          <p:cNvSpPr/>
          <p:nvPr/>
        </p:nvSpPr>
        <p:spPr>
          <a:xfrm>
            <a:off x="6400800" y="4038600"/>
            <a:ext cx="5029200" cy="3467100"/>
          </a:xfrm>
          <a:prstGeom prst="cloudCallout">
            <a:avLst>
              <a:gd name="adj1" fmla="val 100379"/>
              <a:gd name="adj2" fmla="val -17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loud Callout 9">
            <a:extLst>
              <a:ext uri="{FF2B5EF4-FFF2-40B4-BE49-F238E27FC236}">
                <a16:creationId xmlns:a16="http://schemas.microsoft.com/office/drawing/2014/main" id="{988B4CA7-B1B3-8410-CCE9-CDC89C172B9C}"/>
              </a:ext>
            </a:extLst>
          </p:cNvPr>
          <p:cNvSpPr/>
          <p:nvPr/>
        </p:nvSpPr>
        <p:spPr>
          <a:xfrm>
            <a:off x="6400800" y="4038600"/>
            <a:ext cx="5029200" cy="3467100"/>
          </a:xfrm>
          <a:prstGeom prst="cloudCallout">
            <a:avLst>
              <a:gd name="adj1" fmla="val 79925"/>
              <a:gd name="adj2" fmla="val 71840"/>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E831FEDF-15F3-A185-789E-72295C407F02}"/>
              </a:ext>
            </a:extLst>
          </p:cNvPr>
          <p:cNvSpPr txBox="1"/>
          <p:nvPr/>
        </p:nvSpPr>
        <p:spPr>
          <a:xfrm>
            <a:off x="6858000" y="4697871"/>
            <a:ext cx="4572000" cy="2062103"/>
          </a:xfrm>
          <a:prstGeom prst="rect">
            <a:avLst/>
          </a:prstGeom>
          <a:noFill/>
        </p:spPr>
        <p:txBody>
          <a:bodyPr wrap="square" rtlCol="0">
            <a:spAutoFit/>
          </a:bodyPr>
          <a:lstStyle/>
          <a:p>
            <a:r>
              <a:rPr lang="en-GB" sz="3200" dirty="0">
                <a:solidFill>
                  <a:schemeClr val="bg1"/>
                </a:solidFill>
                <a:latin typeface="Glacial Indifference" panose="020B0604020202020204" charset="0"/>
              </a:rPr>
              <a:t>When navigating a changing relationship, how can these groups of people offer support?</a:t>
            </a:r>
          </a:p>
        </p:txBody>
      </p:sp>
      <p:sp>
        <p:nvSpPr>
          <p:cNvPr id="13" name="TextBox 12">
            <a:extLst>
              <a:ext uri="{FF2B5EF4-FFF2-40B4-BE49-F238E27FC236}">
                <a16:creationId xmlns:a16="http://schemas.microsoft.com/office/drawing/2014/main" id="{2A55489D-FBEF-8AC7-5128-FA4935A28F4B}"/>
              </a:ext>
            </a:extLst>
          </p:cNvPr>
          <p:cNvSpPr txBox="1"/>
          <p:nvPr/>
        </p:nvSpPr>
        <p:spPr>
          <a:xfrm>
            <a:off x="1219200" y="2705100"/>
            <a:ext cx="4343400" cy="646331"/>
          </a:xfrm>
          <a:prstGeom prst="rect">
            <a:avLst/>
          </a:prstGeom>
          <a:noFill/>
        </p:spPr>
        <p:txBody>
          <a:bodyPr wrap="square" rtlCol="0">
            <a:spAutoFit/>
          </a:bodyPr>
          <a:lstStyle/>
          <a:p>
            <a:r>
              <a:rPr lang="en-GB" sz="3600" dirty="0">
                <a:latin typeface="Glacial Indifference" panose="020B0604020202020204" charset="0"/>
              </a:rPr>
              <a:t>Friends can …</a:t>
            </a:r>
          </a:p>
        </p:txBody>
      </p:sp>
      <p:sp>
        <p:nvSpPr>
          <p:cNvPr id="14" name="TextBox 13">
            <a:extLst>
              <a:ext uri="{FF2B5EF4-FFF2-40B4-BE49-F238E27FC236}">
                <a16:creationId xmlns:a16="http://schemas.microsoft.com/office/drawing/2014/main" id="{FE053853-52D4-EB40-2BD2-6622D38DCA94}"/>
              </a:ext>
            </a:extLst>
          </p:cNvPr>
          <p:cNvSpPr txBox="1"/>
          <p:nvPr/>
        </p:nvSpPr>
        <p:spPr>
          <a:xfrm>
            <a:off x="1600200" y="7962900"/>
            <a:ext cx="5029200" cy="646331"/>
          </a:xfrm>
          <a:prstGeom prst="rect">
            <a:avLst/>
          </a:prstGeom>
          <a:noFill/>
        </p:spPr>
        <p:txBody>
          <a:bodyPr wrap="square" rtlCol="0">
            <a:spAutoFit/>
          </a:bodyPr>
          <a:lstStyle/>
          <a:p>
            <a:r>
              <a:rPr lang="en-GB" sz="3600" dirty="0">
                <a:latin typeface="Glacial Indifference" panose="020B0604020202020204" charset="0"/>
              </a:rPr>
              <a:t>A teacher / tutor can …</a:t>
            </a:r>
          </a:p>
        </p:txBody>
      </p:sp>
      <p:sp>
        <p:nvSpPr>
          <p:cNvPr id="15" name="TextBox 14">
            <a:extLst>
              <a:ext uri="{FF2B5EF4-FFF2-40B4-BE49-F238E27FC236}">
                <a16:creationId xmlns:a16="http://schemas.microsoft.com/office/drawing/2014/main" id="{91BFE14C-436E-8046-7095-2C5DB1C1E107}"/>
              </a:ext>
            </a:extLst>
          </p:cNvPr>
          <p:cNvSpPr txBox="1"/>
          <p:nvPr/>
        </p:nvSpPr>
        <p:spPr>
          <a:xfrm>
            <a:off x="12851726" y="7486650"/>
            <a:ext cx="4343400" cy="646331"/>
          </a:xfrm>
          <a:prstGeom prst="rect">
            <a:avLst/>
          </a:prstGeom>
          <a:noFill/>
        </p:spPr>
        <p:txBody>
          <a:bodyPr wrap="square" rtlCol="0">
            <a:spAutoFit/>
          </a:bodyPr>
          <a:lstStyle/>
          <a:p>
            <a:r>
              <a:rPr lang="en-GB" sz="3600" dirty="0">
                <a:latin typeface="Glacial Indifference" panose="020B0604020202020204" charset="0"/>
              </a:rPr>
              <a:t>Family can  …</a:t>
            </a:r>
          </a:p>
        </p:txBody>
      </p:sp>
      <p:sp>
        <p:nvSpPr>
          <p:cNvPr id="16" name="TextBox 15">
            <a:extLst>
              <a:ext uri="{FF2B5EF4-FFF2-40B4-BE49-F238E27FC236}">
                <a16:creationId xmlns:a16="http://schemas.microsoft.com/office/drawing/2014/main" id="{FE0E5992-80DB-1F69-713D-DD4D7CDD0055}"/>
              </a:ext>
            </a:extLst>
          </p:cNvPr>
          <p:cNvSpPr txBox="1"/>
          <p:nvPr/>
        </p:nvSpPr>
        <p:spPr>
          <a:xfrm>
            <a:off x="11277600" y="2130613"/>
            <a:ext cx="4953000" cy="646331"/>
          </a:xfrm>
          <a:prstGeom prst="rect">
            <a:avLst/>
          </a:prstGeom>
          <a:noFill/>
        </p:spPr>
        <p:txBody>
          <a:bodyPr wrap="square" rtlCol="0">
            <a:spAutoFit/>
          </a:bodyPr>
          <a:lstStyle/>
          <a:p>
            <a:r>
              <a:rPr lang="en-GB" sz="3600" dirty="0">
                <a:latin typeface="Glacial Indifference" panose="020B0604020202020204" charset="0"/>
              </a:rPr>
              <a:t>Support services can  …</a:t>
            </a:r>
          </a:p>
        </p:txBody>
      </p:sp>
      <p:sp>
        <p:nvSpPr>
          <p:cNvPr id="17" name="TextBox 16">
            <a:extLst>
              <a:ext uri="{FF2B5EF4-FFF2-40B4-BE49-F238E27FC236}">
                <a16:creationId xmlns:a16="http://schemas.microsoft.com/office/drawing/2014/main" id="{FA8E902B-3BB3-AD54-D6B8-0D3E16D0E598}"/>
              </a:ext>
            </a:extLst>
          </p:cNvPr>
          <p:cNvSpPr txBox="1"/>
          <p:nvPr/>
        </p:nvSpPr>
        <p:spPr>
          <a:xfrm>
            <a:off x="13677900" y="4781458"/>
            <a:ext cx="4343400" cy="646331"/>
          </a:xfrm>
          <a:prstGeom prst="rect">
            <a:avLst/>
          </a:prstGeom>
          <a:noFill/>
        </p:spPr>
        <p:txBody>
          <a:bodyPr wrap="square" rtlCol="0">
            <a:spAutoFit/>
          </a:bodyPr>
          <a:lstStyle/>
          <a:p>
            <a:r>
              <a:rPr lang="en-GB" sz="3600" dirty="0">
                <a:latin typeface="Glacial Indifference" panose="020B0604020202020204" charset="0"/>
              </a:rPr>
              <a:t>Any others?</a:t>
            </a:r>
          </a:p>
        </p:txBody>
      </p:sp>
    </p:spTree>
    <p:extLst>
      <p:ext uri="{BB962C8B-B14F-4D97-AF65-F5344CB8AC3E}">
        <p14:creationId xmlns:p14="http://schemas.microsoft.com/office/powerpoint/2010/main" val="153527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marR="0" lvl="0" indent="0" algn="r" defTabSz="914400" rtl="0" eaLnBrk="1" fontAlgn="auto" latinLnBrk="0" hangingPunct="1">
                <a:lnSpc>
                  <a:spcPts val="1960"/>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1199971" y="3163644"/>
            <a:ext cx="4374135" cy="4830872"/>
          </a:xfrm>
          <a:custGeom>
            <a:avLst/>
            <a:gdLst/>
            <a:ahLst/>
            <a:cxnLst/>
            <a:rect l="l" t="t" r="r" b="b"/>
            <a:pathLst>
              <a:path w="4374135" h="4830872">
                <a:moveTo>
                  <a:pt x="0" y="0"/>
                </a:moveTo>
                <a:lnTo>
                  <a:pt x="4374135" y="0"/>
                </a:lnTo>
                <a:lnTo>
                  <a:pt x="4374135" y="4830872"/>
                </a:lnTo>
                <a:lnTo>
                  <a:pt x="0" y="48308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6403153" y="3003662"/>
            <a:ext cx="10584306" cy="1690436"/>
          </a:xfrm>
          <a:prstGeom prst="rect">
            <a:avLst/>
          </a:prstGeom>
        </p:spPr>
        <p:txBody>
          <a:bodyPr lIns="0" tIns="0" rIns="0" bIns="0" rtlCol="0" anchor="t">
            <a:spAutoFit/>
          </a:bodyPr>
          <a:lstStyle/>
          <a:p>
            <a:pPr marL="0" marR="0" lvl="0" indent="0" algn="just" defTabSz="914400" rtl="0" eaLnBrk="1" fontAlgn="auto" latinLnBrk="0" hangingPunct="1">
              <a:lnSpc>
                <a:spcPts val="6548"/>
              </a:lnSpc>
              <a:spcBef>
                <a:spcPts val="0"/>
              </a:spcBef>
              <a:spcAft>
                <a:spcPts val="0"/>
              </a:spcAft>
              <a:buClrTx/>
              <a:buSzTx/>
              <a:buFontTx/>
              <a:buNone/>
              <a:tabLst/>
              <a:defRPr/>
            </a:pP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Let’s </a:t>
            </a:r>
            <a:r>
              <a:rPr kumimoji="0" lang="en-US" sz="62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ASK</a:t>
            </a:r>
            <a:r>
              <a:rPr kumimoji="0" lang="en-US" sz="62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 ourselves - what are we taking from today’s lesson?</a:t>
            </a:r>
          </a:p>
        </p:txBody>
      </p:sp>
      <p:sp>
        <p:nvSpPr>
          <p:cNvPr id="8" name="TextBox 8"/>
          <p:cNvSpPr txBox="1"/>
          <p:nvPr/>
        </p:nvSpPr>
        <p:spPr>
          <a:xfrm>
            <a:off x="8982110" y="5844974"/>
            <a:ext cx="4270301" cy="2149542"/>
          </a:xfrm>
          <a:prstGeom prst="rect">
            <a:avLst/>
          </a:prstGeom>
        </p:spPr>
        <p:txBody>
          <a:bodyPr lIns="0" tIns="0" rIns="0" bIns="0" rtlCol="0" anchor="t">
            <a:spAutoFit/>
          </a:bodyPr>
          <a:lstStyle/>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A</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ttributes?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S</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kills?</a:t>
            </a:r>
          </a:p>
          <a:p>
            <a:pPr marL="0" marR="0" lvl="0" indent="0" algn="just" defTabSz="914400" rtl="0" eaLnBrk="1" fontAlgn="auto" latinLnBrk="0" hangingPunct="1">
              <a:lnSpc>
                <a:spcPts val="5603"/>
              </a:lnSpc>
              <a:spcBef>
                <a:spcPts val="0"/>
              </a:spcBef>
              <a:spcAft>
                <a:spcPts val="0"/>
              </a:spcAft>
              <a:buClrTx/>
              <a:buSzTx/>
              <a:buFontTx/>
              <a:buNone/>
              <a:tabLst/>
              <a:defRPr/>
            </a:pPr>
            <a:r>
              <a:rPr kumimoji="0" lang="en-US" sz="5336" b="1" i="0" u="none" strike="noStrike" kern="1200" cap="none" spc="0" normalizeH="0" baseline="0" noProof="0">
                <a:ln>
                  <a:noFill/>
                </a:ln>
                <a:solidFill>
                  <a:srgbClr val="FF3131"/>
                </a:solidFill>
                <a:effectLst/>
                <a:uLnTx/>
                <a:uFillTx/>
                <a:latin typeface="Glacial Indifference Bold"/>
                <a:ea typeface="Glacial Indifference Bold"/>
                <a:cs typeface="Glacial Indifference Bold"/>
                <a:sym typeface="Glacial Indifference Bold"/>
              </a:rPr>
              <a:t>K</a:t>
            </a:r>
            <a:r>
              <a:rPr kumimoji="0" lang="en-US" sz="5336" b="0" i="0" u="none" strike="noStrike" kern="1200" cap="none" spc="0" normalizeH="0" baseline="0" noProof="0">
                <a:ln>
                  <a:noFill/>
                </a:ln>
                <a:solidFill>
                  <a:srgbClr val="000000"/>
                </a:solidFill>
                <a:effectLst/>
                <a:uLnTx/>
                <a:uFillTx/>
                <a:latin typeface="Glacial Indifference"/>
                <a:ea typeface="Glacial Indifference"/>
                <a:cs typeface="Glacial Indifference"/>
                <a:sym typeface="Glacial Indifference"/>
              </a:rPr>
              <a:t>nowledge?</a:t>
            </a:r>
          </a:p>
        </p:txBody>
      </p:sp>
      <p:sp>
        <p:nvSpPr>
          <p:cNvPr id="9" name="TextBox 5">
            <a:extLst>
              <a:ext uri="{FF2B5EF4-FFF2-40B4-BE49-F238E27FC236}">
                <a16:creationId xmlns:a16="http://schemas.microsoft.com/office/drawing/2014/main" id="{3C663BFA-BDB4-42E1-6056-60ACF113C65E}"/>
              </a:ext>
            </a:extLst>
          </p:cNvPr>
          <p:cNvSpPr txBox="1"/>
          <p:nvPr/>
        </p:nvSpPr>
        <p:spPr>
          <a:xfrm>
            <a:off x="946307" y="806667"/>
            <a:ext cx="14820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reflection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6">
            <a:extLst>
              <a:ext uri="{FF2B5EF4-FFF2-40B4-BE49-F238E27FC236}">
                <a16:creationId xmlns:a16="http://schemas.microsoft.com/office/drawing/2014/main" id="{93C236DC-3753-912D-7644-04271DCB8C8C}"/>
              </a:ext>
            </a:extLst>
          </p:cNvPr>
          <p:cNvSpPr txBox="1"/>
          <p:nvPr/>
        </p:nvSpPr>
        <p:spPr>
          <a:xfrm>
            <a:off x="762000" y="1104900"/>
            <a:ext cx="4216354" cy="976549"/>
          </a:xfrm>
          <a:prstGeom prst="rect">
            <a:avLst/>
          </a:prstGeom>
        </p:spPr>
        <p:txBody>
          <a:bodyPr wrap="square" lIns="0" tIns="0" rIns="0" bIns="0" rtlCol="0" anchor="t">
            <a:spAutoFit/>
          </a:bodyPr>
          <a:lstStyle/>
          <a:p>
            <a:pPr algn="ctr">
              <a:lnSpc>
                <a:spcPts val="7842"/>
              </a:lnSpc>
            </a:pPr>
            <a:r>
              <a:rPr lang="en-US" sz="5400" dirty="0">
                <a:solidFill>
                  <a:srgbClr val="000000"/>
                </a:solidFill>
                <a:latin typeface="Bobby Jones Soft"/>
                <a:ea typeface="Bobby Jones Soft"/>
                <a:cs typeface="Bobby Jones Soft"/>
                <a:sym typeface="Bobby Jones Soft"/>
              </a:rPr>
              <a:t>Get support</a:t>
            </a:r>
          </a:p>
        </p:txBody>
      </p:sp>
      <p:sp>
        <p:nvSpPr>
          <p:cNvPr id="6" name="TextBox 5">
            <a:extLst>
              <a:ext uri="{FF2B5EF4-FFF2-40B4-BE49-F238E27FC236}">
                <a16:creationId xmlns:a16="http://schemas.microsoft.com/office/drawing/2014/main" id="{A5E77D9D-A0AD-58B0-FE53-A31C8157A1D2}"/>
              </a:ext>
            </a:extLst>
          </p:cNvPr>
          <p:cNvSpPr txBox="1"/>
          <p:nvPr/>
        </p:nvSpPr>
        <p:spPr>
          <a:xfrm>
            <a:off x="1143000" y="2542787"/>
            <a:ext cx="15620999" cy="6709529"/>
          </a:xfrm>
          <a:prstGeom prst="rect">
            <a:avLst/>
          </a:prstGeom>
          <a:noFill/>
        </p:spPr>
        <p:txBody>
          <a:bodyPr wrap="square" rtlCol="0">
            <a:spAutoFit/>
          </a:bodyPr>
          <a:lstStyle/>
          <a:p>
            <a:pPr>
              <a:spcAft>
                <a:spcPts val="1200"/>
              </a:spcAft>
            </a:pPr>
            <a:r>
              <a:rPr lang="en-GB" sz="4400" dirty="0">
                <a:solidFill>
                  <a:srgbClr val="000000"/>
                </a:solidFill>
                <a:latin typeface="Glacial Indifference"/>
              </a:rPr>
              <a:t>To talk with someone confidentially about how you feel, you can:</a:t>
            </a:r>
          </a:p>
          <a:p>
            <a:pPr>
              <a:spcAft>
                <a:spcPts val="1200"/>
              </a:spcAft>
            </a:pPr>
            <a:endParaRPr lang="en-GB" sz="4400" dirty="0">
              <a:solidFill>
                <a:srgbClr val="000000"/>
              </a:solidFill>
              <a:latin typeface="Glacial Indifference"/>
            </a:endParaRPr>
          </a:p>
          <a:p>
            <a:pPr>
              <a:spcAft>
                <a:spcPts val="1200"/>
              </a:spcAft>
            </a:pPr>
            <a:r>
              <a:rPr lang="en-GB" sz="4400" dirty="0">
                <a:solidFill>
                  <a:srgbClr val="000000"/>
                </a:solidFill>
                <a:latin typeface="Glacial Indifference"/>
              </a:rPr>
              <a:t>Contact the Talk Service </a:t>
            </a:r>
            <a:r>
              <a:rPr lang="en-GB" sz="4400" dirty="0">
                <a:latin typeface="Glacial Indifference"/>
              </a:rPr>
              <a:t>(Isle Listen): </a:t>
            </a:r>
            <a:r>
              <a:rPr lang="en-GB" sz="4400" b="1" dirty="0">
                <a:solidFill>
                  <a:srgbClr val="0070C0"/>
                </a:solidFill>
                <a:latin typeface="Glacial Indifference"/>
              </a:rPr>
              <a:t>01624 679118  </a:t>
            </a:r>
            <a:r>
              <a:rPr lang="en-GB" sz="4400" b="1" dirty="0">
                <a:solidFill>
                  <a:srgbClr val="0070C0"/>
                </a:solidFill>
                <a:latin typeface="Glacial Indifference"/>
                <a:hlinkClick r:id="rId3"/>
              </a:rPr>
              <a:t>https://talk.islelisten.im/</a:t>
            </a:r>
            <a:endParaRPr lang="en-GB" sz="4400" b="1" dirty="0">
              <a:solidFill>
                <a:srgbClr val="0070C0"/>
              </a:solidFill>
              <a:latin typeface="Glacial Indifference"/>
            </a:endParaRPr>
          </a:p>
          <a:p>
            <a:pPr>
              <a:spcAft>
                <a:spcPts val="1200"/>
              </a:spcAft>
            </a:pPr>
            <a:r>
              <a:rPr lang="en-GB" sz="4400" dirty="0">
                <a:solidFill>
                  <a:srgbClr val="000000"/>
                </a:solidFill>
                <a:latin typeface="Glacial Indifference"/>
              </a:rPr>
              <a:t>Text </a:t>
            </a:r>
            <a:r>
              <a:rPr lang="en-GB" sz="4400" b="1" dirty="0">
                <a:solidFill>
                  <a:srgbClr val="000000"/>
                </a:solidFill>
                <a:latin typeface="Glacial Indifference"/>
              </a:rPr>
              <a:t>SHOUT</a:t>
            </a:r>
            <a:r>
              <a:rPr lang="en-GB" sz="4400" dirty="0">
                <a:solidFill>
                  <a:srgbClr val="000000"/>
                </a:solidFill>
                <a:latin typeface="Glacial Indifference"/>
              </a:rPr>
              <a:t> to </a:t>
            </a:r>
            <a:r>
              <a:rPr lang="en-GB" sz="4400" dirty="0">
                <a:solidFill>
                  <a:srgbClr val="0070C0"/>
                </a:solidFill>
                <a:latin typeface="Glacial Indifference"/>
                <a:hlinkClick r:id="rId4" tooltip="85258">
                  <a:extLst>
                    <a:ext uri="{A12FA001-AC4F-418D-AE19-62706E023703}">
                      <ahyp:hlinkClr xmlns:ahyp="http://schemas.microsoft.com/office/drawing/2018/hyperlinkcolor" val="tx"/>
                    </a:ext>
                  </a:extLst>
                </a:hlinkClick>
              </a:rPr>
              <a:t>85258</a:t>
            </a:r>
            <a:r>
              <a:rPr lang="en-GB" sz="4400" dirty="0">
                <a:solidFill>
                  <a:srgbClr val="000000"/>
                </a:solidFill>
                <a:latin typeface="Glacial Indifference"/>
              </a:rPr>
              <a:t> to contact the </a:t>
            </a:r>
            <a:r>
              <a:rPr lang="en-GB" sz="4400" dirty="0">
                <a:solidFill>
                  <a:srgbClr val="0070C0"/>
                </a:solidFill>
                <a:latin typeface="Glacial Indifference"/>
                <a:hlinkClick r:id="rId5" tooltip="Shout website - textline">
                  <a:extLst>
                    <a:ext uri="{A12FA001-AC4F-418D-AE19-62706E023703}">
                      <ahyp:hlinkClr xmlns:ahyp="http://schemas.microsoft.com/office/drawing/2018/hyperlinkcolor" val="tx"/>
                    </a:ext>
                  </a:extLst>
                </a:hlinkClick>
              </a:rPr>
              <a:t>Shout textline</a:t>
            </a:r>
            <a:endParaRPr lang="en-GB" sz="4400" dirty="0">
              <a:solidFill>
                <a:srgbClr val="0070C0"/>
              </a:solidFill>
              <a:latin typeface="Glacial Indifference"/>
            </a:endParaRPr>
          </a:p>
          <a:p>
            <a:pPr>
              <a:spcAft>
                <a:spcPts val="1200"/>
              </a:spcAft>
            </a:pPr>
            <a:r>
              <a:rPr lang="en-GB" sz="4400" dirty="0">
                <a:solidFill>
                  <a:srgbClr val="000000"/>
                </a:solidFill>
                <a:latin typeface="Glacial Indifference"/>
              </a:rPr>
              <a:t>Call </a:t>
            </a:r>
            <a:r>
              <a:rPr lang="en-GB" sz="4400" dirty="0">
                <a:solidFill>
                  <a:srgbClr val="0070C0"/>
                </a:solidFill>
                <a:latin typeface="Glacial Indifference"/>
                <a:hlinkClick r:id="rId6" tooltip="Papyrus website - HOPELINE247">
                  <a:extLst>
                    <a:ext uri="{A12FA001-AC4F-418D-AE19-62706E023703}">
                      <ahyp:hlinkClr xmlns:ahyp="http://schemas.microsoft.com/office/drawing/2018/hyperlinkcolor" val="tx"/>
                    </a:ext>
                  </a:extLst>
                </a:hlinkClick>
              </a:rPr>
              <a:t>HOPELINE247</a:t>
            </a:r>
            <a:r>
              <a:rPr lang="en-GB" sz="4400" dirty="0">
                <a:solidFill>
                  <a:srgbClr val="000000"/>
                </a:solidFill>
                <a:latin typeface="Glacial Indifference"/>
              </a:rPr>
              <a:t> on </a:t>
            </a:r>
            <a:r>
              <a:rPr lang="en-GB" sz="4400" dirty="0">
                <a:solidFill>
                  <a:srgbClr val="0070C0"/>
                </a:solidFill>
                <a:latin typeface="Glacial Indifference"/>
                <a:hlinkClick r:id="rId7" tooltip="0800 068 4141">
                  <a:extLst>
                    <a:ext uri="{A12FA001-AC4F-418D-AE19-62706E023703}">
                      <ahyp:hlinkClr xmlns:ahyp="http://schemas.microsoft.com/office/drawing/2018/hyperlinkcolor" val="tx"/>
                    </a:ext>
                  </a:extLst>
                </a:hlinkClick>
              </a:rPr>
              <a:t>0800 068 4141</a:t>
            </a:r>
            <a:r>
              <a:rPr lang="en-GB" sz="4400" dirty="0">
                <a:solidFill>
                  <a:srgbClr val="0070C0"/>
                </a:solidFill>
                <a:latin typeface="Glacial Indifference"/>
              </a:rPr>
              <a:t> </a:t>
            </a:r>
            <a:r>
              <a:rPr lang="en-GB" sz="4400" dirty="0">
                <a:solidFill>
                  <a:srgbClr val="000000"/>
                </a:solidFill>
                <a:latin typeface="Glacial Indifference"/>
              </a:rPr>
              <a:t>or the NHS on </a:t>
            </a:r>
            <a:r>
              <a:rPr lang="en-GB" sz="4400" dirty="0">
                <a:solidFill>
                  <a:srgbClr val="0070C0"/>
                </a:solidFill>
                <a:latin typeface="Glacial Indifference"/>
                <a:hlinkClick r:id="rId8" tooltip="111">
                  <a:extLst>
                    <a:ext uri="{A12FA001-AC4F-418D-AE19-62706E023703}">
                      <ahyp:hlinkClr xmlns:ahyp="http://schemas.microsoft.com/office/drawing/2018/hyperlinkcolor" val="tx"/>
                    </a:ext>
                  </a:extLst>
                </a:hlinkClick>
              </a:rPr>
              <a:t>111</a:t>
            </a:r>
            <a:r>
              <a:rPr lang="en-GB" sz="4400" dirty="0">
                <a:solidFill>
                  <a:srgbClr val="000000"/>
                </a:solidFill>
                <a:latin typeface="Glacial Indifference"/>
              </a:rPr>
              <a:t> and select option 2</a:t>
            </a:r>
          </a:p>
          <a:p>
            <a:pPr>
              <a:spcAft>
                <a:spcPts val="1200"/>
              </a:spcAft>
            </a:pPr>
            <a:r>
              <a:rPr lang="en-GB" sz="4400" dirty="0">
                <a:solidFill>
                  <a:srgbClr val="000000"/>
                </a:solidFill>
                <a:latin typeface="Glacial Indifference"/>
              </a:rPr>
              <a:t>Contact </a:t>
            </a:r>
            <a:r>
              <a:rPr lang="en-GB" sz="4400" b="1" dirty="0">
                <a:solidFill>
                  <a:srgbClr val="0070C0"/>
                </a:solidFill>
                <a:latin typeface="Glacial Indifference"/>
                <a:hlinkClick r:id="rId9" tooltip="Childline website - contact us">
                  <a:extLst>
                    <a:ext uri="{A12FA001-AC4F-418D-AE19-62706E023703}">
                      <ahyp:hlinkClr xmlns:ahyp="http://schemas.microsoft.com/office/drawing/2018/hyperlinkcolor" val="tx"/>
                    </a:ext>
                  </a:extLst>
                </a:hlinkClick>
              </a:rPr>
              <a:t>Childline</a:t>
            </a:r>
            <a:r>
              <a:rPr lang="en-GB" sz="4400" dirty="0">
                <a:solidFill>
                  <a:srgbClr val="000000"/>
                </a:solidFill>
                <a:latin typeface="Glacial Indifference"/>
              </a:rPr>
              <a:t> by using </a:t>
            </a:r>
            <a:r>
              <a:rPr lang="en-GB" sz="4400" dirty="0">
                <a:solidFill>
                  <a:srgbClr val="0070C0"/>
                </a:solidFill>
                <a:latin typeface="Glacial Indifference"/>
                <a:hlinkClick r:id="rId10" tooltip="Childline website - 1-2-1 chat">
                  <a:extLst>
                    <a:ext uri="{A12FA001-AC4F-418D-AE19-62706E023703}">
                      <ahyp:hlinkClr xmlns:ahyp="http://schemas.microsoft.com/office/drawing/2018/hyperlinkcolor" val="tx"/>
                    </a:ext>
                  </a:extLst>
                </a:hlinkClick>
              </a:rPr>
              <a:t>1-2-1 chat</a:t>
            </a:r>
            <a:r>
              <a:rPr lang="en-GB" sz="4400" dirty="0">
                <a:solidFill>
                  <a:srgbClr val="0070C0"/>
                </a:solidFill>
                <a:latin typeface="Glacial Indifference"/>
              </a:rPr>
              <a:t> </a:t>
            </a:r>
            <a:r>
              <a:rPr lang="en-GB" sz="4400" dirty="0">
                <a:solidFill>
                  <a:srgbClr val="000000"/>
                </a:solidFill>
                <a:latin typeface="Glacial Indifference"/>
              </a:rPr>
              <a:t>or calling </a:t>
            </a:r>
            <a:r>
              <a:rPr lang="en-GB" sz="4400" dirty="0">
                <a:solidFill>
                  <a:srgbClr val="000000"/>
                </a:solidFill>
                <a:latin typeface="Glacial Indifference"/>
                <a:hlinkClick r:id="rId11" tooltip="0800 1111">
                  <a:extLst>
                    <a:ext uri="{A12FA001-AC4F-418D-AE19-62706E023703}">
                      <ahyp:hlinkClr xmlns:ahyp="http://schemas.microsoft.com/office/drawing/2018/hyperlinkcolor" val="tx"/>
                    </a:ext>
                  </a:extLst>
                </a:hlinkClick>
              </a:rPr>
              <a:t>0800 1111</a:t>
            </a:r>
            <a:endParaRPr lang="en-GB" sz="4400" dirty="0">
              <a:solidFill>
                <a:srgbClr val="000000"/>
              </a:solidFill>
              <a:latin typeface="Glacial Indifference"/>
            </a:endParaRP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5"/>
          <p:cNvGraphicFramePr>
            <a:graphicFrameLocks noGrp="1"/>
          </p:cNvGraphicFramePr>
          <p:nvPr>
            <p:extLst>
              <p:ext uri="{D42A27DB-BD31-4B8C-83A1-F6EECF244321}">
                <p14:modId xmlns:p14="http://schemas.microsoft.com/office/powerpoint/2010/main" val="4027886700"/>
              </p:ext>
            </p:extLst>
          </p:nvPr>
        </p:nvGraphicFramePr>
        <p:xfrm>
          <a:off x="635674" y="1257300"/>
          <a:ext cx="17016653" cy="8019703"/>
        </p:xfrm>
        <a:graphic>
          <a:graphicData uri="http://schemas.openxmlformats.org/drawingml/2006/table">
            <a:tbl>
              <a:tblPr/>
              <a:tblGrid>
                <a:gridCol w="2793326">
                  <a:extLst>
                    <a:ext uri="{9D8B030D-6E8A-4147-A177-3AD203B41FA5}">
                      <a16:colId xmlns:a16="http://schemas.microsoft.com/office/drawing/2014/main" val="20000"/>
                    </a:ext>
                  </a:extLst>
                </a:gridCol>
                <a:gridCol w="12358887">
                  <a:extLst>
                    <a:ext uri="{9D8B030D-6E8A-4147-A177-3AD203B41FA5}">
                      <a16:colId xmlns:a16="http://schemas.microsoft.com/office/drawing/2014/main" val="20001"/>
                    </a:ext>
                  </a:extLst>
                </a:gridCol>
                <a:gridCol w="1864440">
                  <a:extLst>
                    <a:ext uri="{9D8B030D-6E8A-4147-A177-3AD203B41FA5}">
                      <a16:colId xmlns:a16="http://schemas.microsoft.com/office/drawing/2014/main" val="20002"/>
                    </a:ext>
                  </a:extLst>
                </a:gridCol>
              </a:tblGrid>
              <a:tr h="822533">
                <a:tc>
                  <a:txBody>
                    <a:bodyPr/>
                    <a:lstStyle/>
                    <a:p>
                      <a:pPr algn="ctr">
                        <a:lnSpc>
                          <a:spcPts val="2799"/>
                        </a:lnSpc>
                        <a:defRPr/>
                      </a:pPr>
                      <a:r>
                        <a:rPr lang="en-US" sz="3200" b="1">
                          <a:solidFill>
                            <a:srgbClr val="000000"/>
                          </a:solidFill>
                          <a:latin typeface="Glacial Indifference" panose="020B0604020202020204" charset="0"/>
                          <a:ea typeface="Canva Sans Bold"/>
                          <a:cs typeface="Canva Sans Bold"/>
                          <a:sym typeface="Canva Sans Bold"/>
                        </a:rPr>
                        <a:t>Activity</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3200" b="1">
                          <a:solidFill>
                            <a:srgbClr val="000000"/>
                          </a:solidFill>
                          <a:latin typeface="Glacial Indifference" panose="020B0604020202020204" charset="0"/>
                          <a:ea typeface="Canva Sans Bold"/>
                          <a:cs typeface="Canva Sans Bold"/>
                          <a:sym typeface="Canva Sans Bold"/>
                        </a:rPr>
                        <a:t>Description</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3200" b="1">
                          <a:solidFill>
                            <a:srgbClr val="000000"/>
                          </a:solidFill>
                          <a:latin typeface="Glacial Indifference" panose="020B0604020202020204" charset="0"/>
                          <a:ea typeface="Canva Sans Bold"/>
                          <a:cs typeface="Canva Sans Bold"/>
                          <a:sym typeface="Canva Sans Bold"/>
                        </a:rPr>
                        <a:t>Timing</a:t>
                      </a:r>
                      <a:endParaRPr lang="en-US" sz="18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2734">
                <a:tc>
                  <a:txBody>
                    <a:bodyPr/>
                    <a:lstStyle/>
                    <a:p>
                      <a:pPr algn="ctr">
                        <a:lnSpc>
                          <a:spcPts val="2520"/>
                        </a:lnSpc>
                        <a:defRPr/>
                      </a:pPr>
                      <a:r>
                        <a:rPr lang="en-US" sz="2400">
                          <a:solidFill>
                            <a:srgbClr val="000000"/>
                          </a:solidFill>
                          <a:latin typeface="Glacial Indifference" panose="020B0604020202020204" charset="0"/>
                          <a:ea typeface="Canva Sans"/>
                          <a:cs typeface="Canva Sans"/>
                          <a:sym typeface="Canva Sans"/>
                        </a:rPr>
                        <a:t>Introduction</a:t>
                      </a:r>
                      <a:endParaRPr lang="en-US" sz="24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400" dirty="0">
                          <a:solidFill>
                            <a:srgbClr val="000000"/>
                          </a:solidFill>
                          <a:latin typeface="Glacial Indifference" panose="020B0604020202020204" charset="0"/>
                          <a:ea typeface="Canva Sans"/>
                          <a:cs typeface="Canva Sans"/>
                          <a:sym typeface="Canva Sans"/>
                        </a:rPr>
                        <a:t>Ask students to complete and briefly review the ‘do it now’ task. Introduce learning objectives and revisit class agreements.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2400" dirty="0">
                          <a:solidFill>
                            <a:srgbClr val="000000"/>
                          </a:solidFill>
                          <a:latin typeface="Glacial Indifference" panose="020B0604020202020204" charset="0"/>
                          <a:ea typeface="Canva Sans"/>
                          <a:cs typeface="Canva Sans"/>
                          <a:sym typeface="Canva Sans"/>
                        </a:rPr>
                        <a:t>5 minutes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2000">
                <a:tc>
                  <a:txBody>
                    <a:bodyPr/>
                    <a:lstStyle/>
                    <a:p>
                      <a:pPr algn="ctr">
                        <a:lnSpc>
                          <a:spcPts val="2520"/>
                        </a:lnSpc>
                        <a:defRPr/>
                      </a:pPr>
                      <a:r>
                        <a:rPr lang="en-US" sz="2400" dirty="0">
                          <a:solidFill>
                            <a:srgbClr val="000000"/>
                          </a:solidFill>
                          <a:latin typeface="Glacial Indifference" panose="020B0604020202020204" charset="0"/>
                          <a:sym typeface="Canva Sans"/>
                        </a:rPr>
                        <a:t>Important vocabulary</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400" kern="1200" dirty="0">
                          <a:solidFill>
                            <a:srgbClr val="000000"/>
                          </a:solidFill>
                          <a:latin typeface="Glacial Indifference" panose="020B0604020202020204" charset="0"/>
                          <a:ea typeface="+mn-ea"/>
                          <a:cs typeface="+mn-cs"/>
                        </a:rPr>
                        <a:t>Please briefly</a:t>
                      </a:r>
                      <a:r>
                        <a:rPr lang="en-US" sz="2400" kern="1200" dirty="0">
                          <a:solidFill>
                            <a:srgbClr val="000000"/>
                          </a:solidFill>
                          <a:latin typeface="Glacial Indifference" panose="020B0604020202020204" charset="0"/>
                        </a:rPr>
                        <a:t> discuss, and ensure students understand, some of the key vocabulary for this learning. Move on to next slide and ensure students understand the difference between short- and long-term relationships.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400" dirty="0">
                          <a:solidFill>
                            <a:srgbClr val="000000"/>
                          </a:solidFill>
                          <a:latin typeface="Glacial Indifference" panose="020B0604020202020204" charset="0"/>
                          <a:ea typeface="Canva Sans"/>
                          <a:cs typeface="Canva Sans"/>
                          <a:sym typeface="Canva Sans"/>
                        </a:rPr>
                        <a:t>10 minutes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5205">
                <a:tc>
                  <a:txBody>
                    <a:bodyPr/>
                    <a:lstStyle/>
                    <a:p>
                      <a:pPr marL="0" algn="ctr" defTabSz="914400" rtl="0" eaLnBrk="1" latinLnBrk="0" hangingPunct="1">
                        <a:lnSpc>
                          <a:spcPts val="2520"/>
                        </a:lnSpc>
                        <a:defRPr/>
                      </a:pPr>
                      <a:r>
                        <a:rPr lang="en-US" sz="2400" kern="1200" dirty="0">
                          <a:solidFill>
                            <a:srgbClr val="000000"/>
                          </a:solidFill>
                          <a:latin typeface="Glacial Indifference" panose="020B0604020202020204" charset="0"/>
                          <a:ea typeface="+mn-ea"/>
                          <a:cs typeface="+mn-cs"/>
                        </a:rPr>
                        <a:t>Why are relationships important?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2520"/>
                        </a:lnSpc>
                        <a:spcBef>
                          <a:spcPts val="0"/>
                        </a:spcBef>
                        <a:spcAft>
                          <a:spcPts val="0"/>
                        </a:spcAft>
                        <a:buClrTx/>
                        <a:buSzTx/>
                        <a:buFontTx/>
                        <a:buNone/>
                        <a:tabLst/>
                        <a:defRPr/>
                      </a:pPr>
                      <a:r>
                        <a:rPr lang="en-US" sz="2400" kern="1200" dirty="0">
                          <a:solidFill>
                            <a:srgbClr val="000000"/>
                          </a:solidFill>
                          <a:latin typeface="Glacial Indifference" panose="020B0604020202020204" charset="0"/>
                          <a:ea typeface="+mn-ea"/>
                          <a:cs typeface="+mn-cs"/>
                        </a:rPr>
                        <a:t>Please ask students to work in small groups to discuss the importance of relationships at different stages of life.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400" dirty="0">
                          <a:solidFill>
                            <a:srgbClr val="000000"/>
                          </a:solidFill>
                          <a:latin typeface="Glacial Indifference" panose="020B0604020202020204" charset="0"/>
                          <a:ea typeface="Canva Sans"/>
                          <a:cs typeface="Canva Sans"/>
                          <a:sym typeface="Canva Sans"/>
                        </a:rPr>
                        <a:t>10 minutes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62000">
                <a:tc>
                  <a:txBody>
                    <a:bodyPr/>
                    <a:lstStyle/>
                    <a:p>
                      <a:pPr algn="ctr">
                        <a:lnSpc>
                          <a:spcPts val="2520"/>
                        </a:lnSpc>
                        <a:defRPr/>
                      </a:pPr>
                      <a:r>
                        <a:rPr lang="en-US" sz="2400" dirty="0">
                          <a:solidFill>
                            <a:srgbClr val="000000"/>
                          </a:solidFill>
                          <a:latin typeface="Glacial Indifference" panose="020B0604020202020204" charset="0"/>
                          <a:sym typeface="Canva Sans"/>
                        </a:rPr>
                        <a:t>Imagine a relationship and changes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2520"/>
                        </a:lnSpc>
                        <a:spcBef>
                          <a:spcPts val="0"/>
                        </a:spcBef>
                        <a:spcAft>
                          <a:spcPts val="0"/>
                        </a:spcAft>
                        <a:buClrTx/>
                        <a:buSzTx/>
                        <a:buFontTx/>
                        <a:buNone/>
                        <a:tabLst/>
                        <a:defRPr/>
                      </a:pPr>
                      <a:r>
                        <a:rPr lang="en-US" sz="2400" kern="1200" dirty="0">
                          <a:solidFill>
                            <a:srgbClr val="000000"/>
                          </a:solidFill>
                          <a:latin typeface="Glacial Indifference" panose="020B0604020202020204" charset="0"/>
                          <a:ea typeface="+mn-ea"/>
                          <a:cs typeface="+mn-cs"/>
                        </a:rPr>
                        <a:t>Please use Slides 10 and 11 to discuss some of the key aspects of relationships, how they may change, and how to manage feelings caused by these changes.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400" dirty="0">
                          <a:solidFill>
                            <a:srgbClr val="000000"/>
                          </a:solidFill>
                          <a:latin typeface="Glacial Indifference" panose="020B0604020202020204" charset="0"/>
                          <a:ea typeface="Canva Sans"/>
                          <a:cs typeface="Canva Sans"/>
                          <a:sym typeface="Canva Sans"/>
                        </a:rPr>
                        <a:t>10 minutes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0335">
                <a:tc>
                  <a:txBody>
                    <a:bodyPr/>
                    <a:lstStyle/>
                    <a:p>
                      <a:pPr algn="ctr">
                        <a:lnSpc>
                          <a:spcPts val="2520"/>
                        </a:lnSpc>
                        <a:defRPr/>
                      </a:pPr>
                      <a:r>
                        <a:rPr lang="en-US" sz="2400" dirty="0">
                          <a:latin typeface="Glacial Indifference" panose="020B0604020202020204" charset="0"/>
                        </a:rPr>
                        <a:t>Support Mind Map</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2400" dirty="0">
                          <a:latin typeface="Glacial Indifference" panose="020B0604020202020204" charset="0"/>
                        </a:rPr>
                        <a:t>Ask students to think about different support networks and how these groups of people can help them when navigating relationship changes.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400" dirty="0">
                          <a:latin typeface="Glacial Indifference" panose="020B0604020202020204" charset="0"/>
                        </a:rPr>
                        <a:t>10 minutes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259103"/>
                  </a:ext>
                </a:extLst>
              </a:tr>
              <a:tr h="1090335">
                <a:tc>
                  <a:txBody>
                    <a:bodyPr/>
                    <a:lstStyle/>
                    <a:p>
                      <a:pPr algn="ctr">
                        <a:lnSpc>
                          <a:spcPts val="2520"/>
                        </a:lnSpc>
                        <a:defRPr/>
                      </a:pPr>
                      <a:r>
                        <a:rPr lang="en-US" sz="2400" dirty="0">
                          <a:solidFill>
                            <a:srgbClr val="000000"/>
                          </a:solidFill>
                          <a:latin typeface="Glacial Indifference" panose="020B0604020202020204" charset="0"/>
                          <a:ea typeface="Canva Sans"/>
                          <a:cs typeface="Canva Sans"/>
                          <a:sym typeface="Canva Sans"/>
                        </a:rPr>
                        <a:t>Reflection &amp; Support</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2400" dirty="0">
                          <a:solidFill>
                            <a:srgbClr val="000000"/>
                          </a:solidFill>
                          <a:latin typeface="Glacial Indifference" panose="020B0604020202020204" charset="0"/>
                          <a:ea typeface="Canva Sans"/>
                          <a:cs typeface="Canva Sans"/>
                          <a:sym typeface="Canva Sans"/>
                        </a:rPr>
                        <a:t>Ask students to reflect on slide 13 and signpost to support services on slide 14.</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400" dirty="0">
                          <a:solidFill>
                            <a:srgbClr val="000000"/>
                          </a:solidFill>
                          <a:latin typeface="Glacial Indifference" panose="020B0604020202020204" charset="0"/>
                          <a:ea typeface="Canva Sans"/>
                          <a:cs typeface="Canva Sans"/>
                          <a:sym typeface="Canva Sans"/>
                        </a:rPr>
                        <a:t>5 minutes</a:t>
                      </a:r>
                      <a:endParaRPr lang="en-US" sz="24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TextBox 6"/>
          <p:cNvSpPr txBox="1"/>
          <p:nvPr/>
        </p:nvSpPr>
        <p:spPr>
          <a:xfrm>
            <a:off x="248879" y="956945"/>
            <a:ext cx="4740684" cy="801347"/>
          </a:xfrm>
          <a:prstGeom prst="rect">
            <a:avLst/>
          </a:prstGeom>
        </p:spPr>
        <p:txBody>
          <a:bodyPr lIns="0" tIns="0" rIns="0" bIns="0" rtlCol="0" anchor="t">
            <a:spAutoFit/>
          </a:bodyPr>
          <a:lstStyle/>
          <a:p>
            <a:pPr algn="ctr">
              <a:lnSpc>
                <a:spcPts val="6048"/>
              </a:lnSpc>
            </a:pPr>
            <a:r>
              <a:rPr lang="en-US" sz="5760">
                <a:solidFill>
                  <a:srgbClr val="000000"/>
                </a:solidFill>
                <a:latin typeface="Bobby Jones Soft"/>
                <a:ea typeface="Bobby Jones Soft"/>
                <a:cs typeface="Bobby Jones Soft"/>
                <a:sym typeface="Bobby Jones Soft"/>
              </a:rPr>
              <a:t>DO IT NOW</a:t>
            </a:r>
          </a:p>
        </p:txBody>
      </p:sp>
      <p:sp>
        <p:nvSpPr>
          <p:cNvPr id="7" name="TextBox 6">
            <a:extLst>
              <a:ext uri="{FF2B5EF4-FFF2-40B4-BE49-F238E27FC236}">
                <a16:creationId xmlns:a16="http://schemas.microsoft.com/office/drawing/2014/main" id="{D4895DBD-DE8E-ACBA-CF75-98DD4710DF3E}"/>
              </a:ext>
            </a:extLst>
          </p:cNvPr>
          <p:cNvSpPr txBox="1"/>
          <p:nvPr/>
        </p:nvSpPr>
        <p:spPr>
          <a:xfrm>
            <a:off x="1066800" y="2705100"/>
            <a:ext cx="16002000" cy="5262979"/>
          </a:xfrm>
          <a:prstGeom prst="rect">
            <a:avLst/>
          </a:prstGeom>
          <a:noFill/>
        </p:spPr>
        <p:txBody>
          <a:bodyPr wrap="square" rtlCol="0">
            <a:spAutoFit/>
          </a:bodyPr>
          <a:lstStyle/>
          <a:p>
            <a:r>
              <a:rPr lang="en-GB" sz="4800" dirty="0">
                <a:latin typeface="Glacial Indifference" panose="020B0604020202020204" charset="0"/>
              </a:rPr>
              <a:t>Think about the different types of relationships you have right now — friends, family, teachers, teammates. How do you think these relationships might change as you grow older? </a:t>
            </a:r>
          </a:p>
          <a:p>
            <a:endParaRPr lang="en-GB" sz="4800" dirty="0">
              <a:latin typeface="Glacial Indifference" panose="020B0604020202020204" charset="0"/>
            </a:endParaRPr>
          </a:p>
          <a:p>
            <a:r>
              <a:rPr lang="en-GB" sz="4800" dirty="0">
                <a:latin typeface="Glacial Indifference" panose="020B0604020202020204" charset="0"/>
              </a:rPr>
              <a:t>For example, what might stay the same, and what might be different, by the time you leave secondary school?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1606069" y="2385577"/>
            <a:ext cx="15075863" cy="2759345"/>
          </a:xfrm>
          <a:prstGeom prst="rect">
            <a:avLst/>
          </a:prstGeom>
        </p:spPr>
        <p:txBody>
          <a:bodyPr lIns="0" tIns="0" rIns="0" bIns="0" rtlCol="0" anchor="t">
            <a:spAutoFit/>
          </a:bodyPr>
          <a:lstStyle/>
          <a:p>
            <a:pPr algn="ctr">
              <a:lnSpc>
                <a:spcPts val="10593"/>
              </a:lnSpc>
            </a:pPr>
            <a:r>
              <a:rPr lang="en-US" sz="10088" dirty="0">
                <a:solidFill>
                  <a:srgbClr val="000000"/>
                </a:solidFill>
                <a:latin typeface="Bobby Jones Soft"/>
                <a:ea typeface="Bobby Jones Soft"/>
                <a:cs typeface="Bobby Jones Soft"/>
                <a:sym typeface="Bobby Jones Soft"/>
              </a:rPr>
              <a:t>Relationship</a:t>
            </a:r>
          </a:p>
          <a:p>
            <a:pPr algn="ctr">
              <a:lnSpc>
                <a:spcPts val="10593"/>
              </a:lnSpc>
            </a:pPr>
            <a:r>
              <a:rPr lang="en-US" sz="10088" dirty="0">
                <a:solidFill>
                  <a:srgbClr val="000000"/>
                </a:solidFill>
                <a:latin typeface="Bobby Jones Soft"/>
                <a:ea typeface="Bobby Jones Soft"/>
                <a:cs typeface="Bobby Jones Soft"/>
                <a:sym typeface="Bobby Jones Soft"/>
              </a:rPr>
              <a:t>changes</a:t>
            </a:r>
          </a:p>
        </p:txBody>
      </p:sp>
      <p:sp>
        <p:nvSpPr>
          <p:cNvPr id="7" name="TextBox 7"/>
          <p:cNvSpPr txBox="1"/>
          <p:nvPr/>
        </p:nvSpPr>
        <p:spPr>
          <a:xfrm>
            <a:off x="4405441" y="5626566"/>
            <a:ext cx="9477119" cy="695325"/>
          </a:xfrm>
          <a:prstGeom prst="rect">
            <a:avLst/>
          </a:prstGeom>
        </p:spPr>
        <p:txBody>
          <a:bodyPr lIns="0" tIns="0" rIns="0" bIns="0" rtlCol="0" anchor="t">
            <a:spAutoFit/>
          </a:bodyPr>
          <a:lstStyle/>
          <a:p>
            <a:pPr algn="ctr">
              <a:lnSpc>
                <a:spcPts val="5250"/>
              </a:lnSpc>
            </a:pPr>
            <a:r>
              <a:rPr lang="en-US" sz="5000">
                <a:solidFill>
                  <a:srgbClr val="000000"/>
                </a:solidFill>
                <a:latin typeface="Glacial Indifference"/>
                <a:ea typeface="Glacial Indifference"/>
                <a:cs typeface="Glacial Indifference"/>
                <a:sym typeface="Glacial Indifference"/>
              </a:rPr>
              <a:t>YEAR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66800" y="1170617"/>
            <a:ext cx="7486733" cy="914100"/>
          </a:xfrm>
          <a:prstGeom prst="rect">
            <a:avLst/>
          </a:prstGeom>
        </p:spPr>
        <p:txBody>
          <a:bodyPr lIns="0" tIns="0" rIns="0" bIns="0" rtlCol="0" anchor="t">
            <a:spAutoFit/>
          </a:bodyPr>
          <a:lstStyle/>
          <a:p>
            <a:pPr algn="ctr">
              <a:lnSpc>
                <a:spcPts val="6825"/>
              </a:lnSpc>
            </a:pPr>
            <a:r>
              <a:rPr lang="en-US" sz="6500" dirty="0">
                <a:solidFill>
                  <a:srgbClr val="000000"/>
                </a:solidFill>
                <a:latin typeface="Bobby Jones Soft"/>
                <a:ea typeface="Bobby Jones Soft"/>
                <a:cs typeface="Bobby Jones Soft"/>
                <a:sym typeface="Bobby Jones Soft"/>
              </a:rPr>
              <a:t>LEARNING OBJECTIVES </a:t>
            </a:r>
          </a:p>
        </p:txBody>
      </p:sp>
      <p:sp>
        <p:nvSpPr>
          <p:cNvPr id="7" name="TextBox 6">
            <a:extLst>
              <a:ext uri="{FF2B5EF4-FFF2-40B4-BE49-F238E27FC236}">
                <a16:creationId xmlns:a16="http://schemas.microsoft.com/office/drawing/2014/main" id="{B0D6D8FF-A7E3-324E-3BAE-3676E63E17FB}"/>
              </a:ext>
            </a:extLst>
          </p:cNvPr>
          <p:cNvSpPr txBox="1"/>
          <p:nvPr/>
        </p:nvSpPr>
        <p:spPr>
          <a:xfrm>
            <a:off x="1066800" y="2705101"/>
            <a:ext cx="16306800" cy="5755422"/>
          </a:xfrm>
          <a:prstGeom prst="rect">
            <a:avLst/>
          </a:prstGeom>
          <a:noFill/>
        </p:spPr>
        <p:txBody>
          <a:bodyPr wrap="square">
            <a:spAutoFit/>
          </a:bodyPr>
          <a:lstStyle/>
          <a:p>
            <a:pPr>
              <a:spcAft>
                <a:spcPts val="2400"/>
              </a:spcAft>
            </a:pPr>
            <a:r>
              <a:rPr lang="en-US" sz="4400" dirty="0">
                <a:latin typeface="Glacial Indifference" panose="020B0604020202020204" charset="0"/>
              </a:rPr>
              <a:t>Students will be able to:</a:t>
            </a:r>
          </a:p>
          <a:p>
            <a:pPr indent="-342900">
              <a:spcAft>
                <a:spcPts val="2400"/>
              </a:spcAft>
              <a:buFont typeface="Arial" panose="020B0604020202020204" pitchFamily="34" charset="0"/>
              <a:buChar char="•"/>
            </a:pPr>
            <a:r>
              <a:rPr lang="en-US" sz="4400" dirty="0">
                <a:latin typeface="Glacial Indifference" panose="020B0604020202020204" charset="0"/>
              </a:rPr>
              <a:t>describe the different relationships that someone can have over their lifetime and the benefits of these</a:t>
            </a:r>
          </a:p>
          <a:p>
            <a:pPr indent="-342900">
              <a:spcAft>
                <a:spcPts val="2400"/>
              </a:spcAft>
              <a:buFont typeface="Arial" panose="020B0604020202020204" pitchFamily="34" charset="0"/>
              <a:buChar char="•"/>
            </a:pPr>
            <a:r>
              <a:rPr lang="en-US" sz="4400" dirty="0" err="1">
                <a:latin typeface="Glacial Indifference" panose="020B0604020202020204" charset="0"/>
              </a:rPr>
              <a:t>analyse</a:t>
            </a:r>
            <a:r>
              <a:rPr lang="en-US" sz="4400" dirty="0">
                <a:latin typeface="Glacial Indifference" panose="020B0604020202020204" charset="0"/>
              </a:rPr>
              <a:t> factors that can cause a relationship to change</a:t>
            </a:r>
          </a:p>
          <a:p>
            <a:pPr indent="-342900">
              <a:buFont typeface="Arial" panose="020B0604020202020204" pitchFamily="34" charset="0"/>
              <a:buChar char="•"/>
            </a:pPr>
            <a:r>
              <a:rPr lang="en-US" sz="4400" dirty="0">
                <a:latin typeface="Glacial Indifference" panose="020B0604020202020204" charset="0"/>
              </a:rPr>
              <a:t>explain how someone can be affected by changes to relationships, including familial relationships, and how they can seek support for navigating these changes.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97474" y="3130343"/>
            <a:ext cx="7576310" cy="5170198"/>
          </a:xfrm>
          <a:prstGeom prst="rect">
            <a:avLst/>
          </a:prstGeom>
        </p:spPr>
        <p:txBody>
          <a:bodyPr lIns="0" tIns="0" rIns="0" bIns="0" rtlCol="0" anchor="t">
            <a:spAutoFit/>
          </a:bodyPr>
          <a:lstStyle/>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 personal comments</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dirty="0">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dirty="0">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97E12FE6-44A0-399A-76F4-95CF66FD1BB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6EA1C5B-0777-58A3-B00D-F86C14D820BC}"/>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728FCC1B-17E1-5560-93A5-126C5B7BB534}"/>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76E21854-6C1B-434E-3FDC-46B00AC3AAC1}"/>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5">
            <a:extLst>
              <a:ext uri="{FF2B5EF4-FFF2-40B4-BE49-F238E27FC236}">
                <a16:creationId xmlns:a16="http://schemas.microsoft.com/office/drawing/2014/main" id="{B5D828FD-2278-1D32-4BF4-312A903B0BFE}"/>
              </a:ext>
            </a:extLst>
          </p:cNvPr>
          <p:cNvSpPr txBox="1"/>
          <p:nvPr/>
        </p:nvSpPr>
        <p:spPr>
          <a:xfrm>
            <a:off x="1028700" y="1114425"/>
            <a:ext cx="11620500"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Some important vocabulary</a:t>
            </a:r>
          </a:p>
        </p:txBody>
      </p:sp>
      <p:sp>
        <p:nvSpPr>
          <p:cNvPr id="6" name="TextBox 5">
            <a:extLst>
              <a:ext uri="{FF2B5EF4-FFF2-40B4-BE49-F238E27FC236}">
                <a16:creationId xmlns:a16="http://schemas.microsoft.com/office/drawing/2014/main" id="{772BE09C-2A8B-81D3-DD89-791F0F9C1635}"/>
              </a:ext>
            </a:extLst>
          </p:cNvPr>
          <p:cNvSpPr txBox="1"/>
          <p:nvPr/>
        </p:nvSpPr>
        <p:spPr>
          <a:xfrm>
            <a:off x="1213187" y="2696675"/>
            <a:ext cx="3810000" cy="5601533"/>
          </a:xfrm>
          <a:prstGeom prst="rect">
            <a:avLst/>
          </a:prstGeom>
          <a:noFill/>
        </p:spPr>
        <p:txBody>
          <a:bodyPr wrap="square" rtlCol="0">
            <a:spAutoFit/>
          </a:bodyPr>
          <a:lstStyle/>
          <a:p>
            <a:pPr>
              <a:spcAft>
                <a:spcPts val="1200"/>
              </a:spcAft>
            </a:pPr>
            <a:r>
              <a:rPr lang="en-GB" sz="3600" b="1" dirty="0">
                <a:latin typeface="Glacial Indifference" panose="020B0604020202020204" charset="0"/>
              </a:rPr>
              <a:t>Word:</a:t>
            </a:r>
          </a:p>
          <a:p>
            <a:pPr marL="571500" indent="-571500">
              <a:spcAft>
                <a:spcPts val="1200"/>
              </a:spcAft>
              <a:buFont typeface="Arial" panose="020B0604020202020204" pitchFamily="34" charset="0"/>
              <a:buChar char="•"/>
            </a:pPr>
            <a:r>
              <a:rPr lang="en-GB" sz="3600" dirty="0">
                <a:latin typeface="Glacial Indifference" panose="020B0604020202020204" charset="0"/>
              </a:rPr>
              <a:t>Relationship</a:t>
            </a:r>
          </a:p>
          <a:p>
            <a:pPr marL="571500" indent="-571500">
              <a:spcAft>
                <a:spcPts val="1200"/>
              </a:spcAft>
              <a:buFont typeface="Arial" panose="020B0604020202020204" pitchFamily="34" charset="0"/>
              <a:buChar char="•"/>
            </a:pPr>
            <a:endParaRPr lang="en-GB" sz="3600" dirty="0">
              <a:latin typeface="Glacial Indifference" panose="020B0604020202020204" charset="0"/>
            </a:endParaRPr>
          </a:p>
          <a:p>
            <a:pPr marL="571500" indent="-571500">
              <a:spcAft>
                <a:spcPts val="1200"/>
              </a:spcAft>
              <a:buFont typeface="Arial" panose="020B0604020202020204" pitchFamily="34" charset="0"/>
              <a:buChar char="•"/>
            </a:pPr>
            <a:r>
              <a:rPr lang="en-GB" sz="3600" dirty="0">
                <a:latin typeface="Glacial Indifference" panose="020B0604020202020204" charset="0"/>
              </a:rPr>
              <a:t>Friendship</a:t>
            </a:r>
          </a:p>
          <a:p>
            <a:pPr marL="571500" indent="-571500">
              <a:spcAft>
                <a:spcPts val="1200"/>
              </a:spcAft>
              <a:buFont typeface="Arial" panose="020B0604020202020204" pitchFamily="34" charset="0"/>
              <a:buChar char="•"/>
            </a:pPr>
            <a:endParaRPr lang="en-GB" sz="3600" dirty="0">
              <a:latin typeface="Glacial Indifference" panose="020B0604020202020204" charset="0"/>
            </a:endParaRPr>
          </a:p>
          <a:p>
            <a:pPr marL="571500" indent="-571500">
              <a:spcAft>
                <a:spcPts val="1200"/>
              </a:spcAft>
              <a:buFont typeface="Arial" panose="020B0604020202020204" pitchFamily="34" charset="0"/>
              <a:buChar char="•"/>
            </a:pPr>
            <a:r>
              <a:rPr lang="en-GB" sz="3600" dirty="0">
                <a:latin typeface="Glacial Indifference" panose="020B0604020202020204" charset="0"/>
              </a:rPr>
              <a:t>Kin</a:t>
            </a:r>
          </a:p>
          <a:p>
            <a:pPr marL="571500" indent="-571500">
              <a:spcAft>
                <a:spcPts val="1200"/>
              </a:spcAft>
              <a:buFont typeface="Arial" panose="020B0604020202020204" pitchFamily="34" charset="0"/>
              <a:buChar char="•"/>
            </a:pPr>
            <a:endParaRPr lang="en-GB" sz="3600" dirty="0">
              <a:latin typeface="Glacial Indifference" panose="020B0604020202020204" charset="0"/>
            </a:endParaRPr>
          </a:p>
          <a:p>
            <a:pPr marL="571500" indent="-571500">
              <a:spcAft>
                <a:spcPts val="1200"/>
              </a:spcAft>
              <a:buFont typeface="Arial" panose="020B0604020202020204" pitchFamily="34" charset="0"/>
              <a:buChar char="•"/>
            </a:pPr>
            <a:r>
              <a:rPr lang="en-GB" sz="3600" dirty="0">
                <a:latin typeface="Glacial Indifference" panose="020B0604020202020204" charset="0"/>
              </a:rPr>
              <a:t>Family</a:t>
            </a:r>
          </a:p>
        </p:txBody>
      </p:sp>
      <p:sp>
        <p:nvSpPr>
          <p:cNvPr id="7" name="TextBox 6">
            <a:extLst>
              <a:ext uri="{FF2B5EF4-FFF2-40B4-BE49-F238E27FC236}">
                <a16:creationId xmlns:a16="http://schemas.microsoft.com/office/drawing/2014/main" id="{F4E67C54-86A9-F8CE-4387-A64B115B398D}"/>
              </a:ext>
            </a:extLst>
          </p:cNvPr>
          <p:cNvSpPr txBox="1"/>
          <p:nvPr/>
        </p:nvSpPr>
        <p:spPr>
          <a:xfrm>
            <a:off x="5600700" y="2580505"/>
            <a:ext cx="11849100" cy="6740307"/>
          </a:xfrm>
          <a:prstGeom prst="rect">
            <a:avLst/>
          </a:prstGeom>
          <a:noFill/>
        </p:spPr>
        <p:txBody>
          <a:bodyPr wrap="square" rtlCol="0">
            <a:spAutoFit/>
          </a:bodyPr>
          <a:lstStyle/>
          <a:p>
            <a:pPr>
              <a:spcAft>
                <a:spcPts val="1200"/>
              </a:spcAft>
            </a:pPr>
            <a:r>
              <a:rPr lang="en-GB" sz="3600" b="1" dirty="0">
                <a:latin typeface="Glacial Indifference" panose="020B0604020202020204" charset="0"/>
              </a:rPr>
              <a:t>Definitions</a:t>
            </a:r>
          </a:p>
          <a:p>
            <a:pPr marL="571500" indent="-571500">
              <a:spcAft>
                <a:spcPts val="1200"/>
              </a:spcAft>
              <a:buFont typeface="Arial" panose="020B0604020202020204" pitchFamily="34" charset="0"/>
              <a:buChar char="•"/>
            </a:pPr>
            <a:r>
              <a:rPr lang="en-GB" sz="3600" dirty="0">
                <a:latin typeface="Glacial Indifference" panose="020B0604020202020204" charset="0"/>
              </a:rPr>
              <a:t>How two or more people are connected to each other</a:t>
            </a:r>
          </a:p>
          <a:p>
            <a:pPr>
              <a:spcAft>
                <a:spcPts val="1200"/>
              </a:spcAft>
            </a:pPr>
            <a:endParaRPr lang="en-GB" sz="1200" dirty="0">
              <a:latin typeface="Glacial Indifference" panose="020B0604020202020204" charset="0"/>
            </a:endParaRPr>
          </a:p>
          <a:p>
            <a:pPr marL="571500" indent="-571500">
              <a:spcAft>
                <a:spcPts val="1200"/>
              </a:spcAft>
              <a:buFont typeface="Arial" panose="020B0604020202020204" pitchFamily="34" charset="0"/>
              <a:buChar char="•"/>
            </a:pPr>
            <a:r>
              <a:rPr lang="en-GB" sz="3600" dirty="0">
                <a:latin typeface="Glacial Indifference" panose="020B0604020202020204" charset="0"/>
              </a:rPr>
              <a:t>A relationship between friends who get on well with each other or might share a close emotional bond</a:t>
            </a:r>
          </a:p>
          <a:p>
            <a:pPr marL="571500" indent="-571500">
              <a:spcAft>
                <a:spcPts val="1200"/>
              </a:spcAft>
              <a:buFont typeface="Arial" panose="020B0604020202020204" pitchFamily="34" charset="0"/>
              <a:buChar char="•"/>
            </a:pPr>
            <a:endParaRPr lang="en-GB" sz="3600" dirty="0">
              <a:latin typeface="Glacial Indifference" panose="020B0604020202020204" charset="0"/>
            </a:endParaRPr>
          </a:p>
          <a:p>
            <a:pPr marL="571500" indent="-571500">
              <a:spcAft>
                <a:spcPts val="1200"/>
              </a:spcAft>
              <a:buFont typeface="Arial" panose="020B0604020202020204" pitchFamily="34" charset="0"/>
              <a:buChar char="•"/>
            </a:pPr>
            <a:r>
              <a:rPr lang="en-GB" sz="3600" dirty="0">
                <a:latin typeface="Glacial Indifference" panose="020B0604020202020204" charset="0"/>
              </a:rPr>
              <a:t>A relative either through blood relation, adoption, or marriage</a:t>
            </a:r>
          </a:p>
          <a:p>
            <a:pPr marL="571500" indent="-571500">
              <a:spcAft>
                <a:spcPts val="1200"/>
              </a:spcAft>
              <a:buFont typeface="Arial" panose="020B0604020202020204" pitchFamily="34" charset="0"/>
              <a:buChar char="•"/>
            </a:pPr>
            <a:r>
              <a:rPr lang="en-GB" sz="3600" dirty="0">
                <a:latin typeface="Glacial Indifference" panose="020B0604020202020204" charset="0"/>
              </a:rPr>
              <a:t>A group of two or more people connected by being kin, or who share a close emotional bond and provide support for each other</a:t>
            </a:r>
          </a:p>
        </p:txBody>
      </p:sp>
    </p:spTree>
    <p:extLst>
      <p:ext uri="{BB962C8B-B14F-4D97-AF65-F5344CB8AC3E}">
        <p14:creationId xmlns:p14="http://schemas.microsoft.com/office/powerpoint/2010/main" val="24677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5">
            <a:extLst>
              <a:ext uri="{FF2B5EF4-FFF2-40B4-BE49-F238E27FC236}">
                <a16:creationId xmlns:a16="http://schemas.microsoft.com/office/drawing/2014/main" id="{97D3594D-5CF8-F077-7525-DA47CF81E61D}"/>
              </a:ext>
            </a:extLst>
          </p:cNvPr>
          <p:cNvSpPr txBox="1"/>
          <p:nvPr/>
        </p:nvSpPr>
        <p:spPr>
          <a:xfrm>
            <a:off x="1028700" y="1114425"/>
            <a:ext cx="16421100" cy="938077"/>
          </a:xfrm>
          <a:prstGeom prst="rect">
            <a:avLst/>
          </a:prstGeom>
        </p:spPr>
        <p:txBody>
          <a:bodyPr wrap="square" lIns="0" tIns="0" rIns="0" bIns="0" rtlCol="0" anchor="t">
            <a:spAutoFit/>
          </a:bodyPr>
          <a:lstStyle/>
          <a:p>
            <a:pPr>
              <a:lnSpc>
                <a:spcPts val="7416"/>
              </a:lnSpc>
            </a:pPr>
            <a:r>
              <a:rPr lang="en-US" sz="6000" dirty="0">
                <a:solidFill>
                  <a:srgbClr val="000000"/>
                </a:solidFill>
                <a:latin typeface="Bobby Jones Soft"/>
                <a:ea typeface="Bobby Jones Soft"/>
                <a:cs typeface="Bobby Jones Soft"/>
                <a:sym typeface="Bobby Jones Soft"/>
              </a:rPr>
              <a:t>Short vs long term relationships</a:t>
            </a:r>
          </a:p>
        </p:txBody>
      </p:sp>
      <p:sp>
        <p:nvSpPr>
          <p:cNvPr id="11" name="TextBox 10">
            <a:extLst>
              <a:ext uri="{FF2B5EF4-FFF2-40B4-BE49-F238E27FC236}">
                <a16:creationId xmlns:a16="http://schemas.microsoft.com/office/drawing/2014/main" id="{6E73FB9B-F78B-2312-42ED-3619B2DB605A}"/>
              </a:ext>
            </a:extLst>
          </p:cNvPr>
          <p:cNvSpPr txBox="1"/>
          <p:nvPr/>
        </p:nvSpPr>
        <p:spPr>
          <a:xfrm>
            <a:off x="819150" y="2638979"/>
            <a:ext cx="16840200" cy="6801862"/>
          </a:xfrm>
          <a:prstGeom prst="rect">
            <a:avLst/>
          </a:prstGeom>
          <a:noFill/>
        </p:spPr>
        <p:txBody>
          <a:bodyPr wrap="square" rtlCol="0">
            <a:spAutoFit/>
          </a:bodyPr>
          <a:lstStyle/>
          <a:p>
            <a:pPr>
              <a:spcAft>
                <a:spcPts val="1200"/>
              </a:spcAft>
            </a:pPr>
            <a:r>
              <a:rPr lang="en-GB" sz="3600" b="1" dirty="0">
                <a:latin typeface="Glacial Indifference" panose="020B0604020202020204" charset="0"/>
              </a:rPr>
              <a:t>Some of our relationships might be short-term</a:t>
            </a:r>
            <a:r>
              <a:rPr lang="en-GB" sz="3600" dirty="0">
                <a:latin typeface="Glacial Indifference" panose="020B0604020202020204" charset="0"/>
              </a:rPr>
              <a:t>, meaning they only last for a brief period. These relationships might be based on a shared experience, like being in the same class, living on the same street, or having mutual interests. When one of these things change (we move away, we finish school, etc), the relationship may end.</a:t>
            </a:r>
          </a:p>
          <a:p>
            <a:pPr>
              <a:spcAft>
                <a:spcPts val="1200"/>
              </a:spcAft>
            </a:pPr>
            <a:endParaRPr lang="en-GB" sz="3600" dirty="0">
              <a:latin typeface="Glacial Indifference" panose="020B0604020202020204" charset="0"/>
            </a:endParaRPr>
          </a:p>
          <a:p>
            <a:pPr>
              <a:spcAft>
                <a:spcPts val="1200"/>
              </a:spcAft>
            </a:pPr>
            <a:r>
              <a:rPr lang="en-GB" sz="3600" b="1" dirty="0">
                <a:latin typeface="Glacial Indifference" panose="020B0604020202020204" charset="0"/>
              </a:rPr>
              <a:t>Long term relationships</a:t>
            </a:r>
            <a:r>
              <a:rPr lang="en-GB" sz="3600" dirty="0">
                <a:latin typeface="Glacial Indifference" panose="020B0604020202020204" charset="0"/>
              </a:rPr>
              <a:t> tend to be between people who share a strong emotional bond. They may be related, very close friends, or have made a commitment to one another like through marriage or civil partnership.</a:t>
            </a:r>
            <a:r>
              <a:rPr lang="en-GB" sz="3600" b="1" dirty="0">
                <a:latin typeface="Glacial Indifference" panose="020B0604020202020204" charset="0"/>
              </a:rPr>
              <a:t> </a:t>
            </a:r>
            <a:r>
              <a:rPr lang="en-GB" sz="3600" dirty="0">
                <a:latin typeface="Glacial Indifference" panose="020B0604020202020204" charset="0"/>
              </a:rPr>
              <a:t>While these last for a long period, they can also change over time.</a:t>
            </a:r>
          </a:p>
          <a:p>
            <a:pPr>
              <a:spcAft>
                <a:spcPts val="1200"/>
              </a:spcAft>
            </a:pPr>
            <a:endParaRPr lang="en-GB" sz="3600" dirty="0">
              <a:latin typeface="Glacial Indifference" panose="020B0604020202020204" charset="0"/>
            </a:endParaRPr>
          </a:p>
          <a:p>
            <a:pPr>
              <a:spcAft>
                <a:spcPts val="1200"/>
              </a:spcAft>
            </a:pPr>
            <a:r>
              <a:rPr lang="en-GB" sz="3600" b="1" dirty="0">
                <a:latin typeface="Glacial Indifference" panose="020B0604020202020204" charset="0"/>
              </a:rPr>
              <a:t>Note: both short- and long-term relationships can be meaningful and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295"/>
        </a:solidFill>
        <a:effectLst/>
      </p:bgPr>
    </p:bg>
    <p:spTree>
      <p:nvGrpSpPr>
        <p:cNvPr id="1" name="">
          <a:extLst>
            <a:ext uri="{FF2B5EF4-FFF2-40B4-BE49-F238E27FC236}">
              <a16:creationId xmlns:a16="http://schemas.microsoft.com/office/drawing/2014/main" id="{EDB66375-8E01-271A-C44E-D1B665FE56E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C9BD9C5-736B-A519-72ED-841E831A92EF}"/>
              </a:ext>
            </a:extLst>
          </p:cNvPr>
          <p:cNvGrpSpPr/>
          <p:nvPr/>
        </p:nvGrpSpPr>
        <p:grpSpPr>
          <a:xfrm>
            <a:off x="635673" y="550233"/>
            <a:ext cx="17016652" cy="9186533"/>
            <a:chOff x="0" y="0"/>
            <a:chExt cx="6253988" cy="3376250"/>
          </a:xfrm>
        </p:grpSpPr>
        <p:sp>
          <p:nvSpPr>
            <p:cNvPr id="3" name="Freeform 3">
              <a:extLst>
                <a:ext uri="{FF2B5EF4-FFF2-40B4-BE49-F238E27FC236}">
                  <a16:creationId xmlns:a16="http://schemas.microsoft.com/office/drawing/2014/main" id="{7BCF8EC7-5AB5-BEDD-2496-98699BBA7A5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368F19FF-B48F-3423-B04F-959576564748}"/>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5">
            <a:extLst>
              <a:ext uri="{FF2B5EF4-FFF2-40B4-BE49-F238E27FC236}">
                <a16:creationId xmlns:a16="http://schemas.microsoft.com/office/drawing/2014/main" id="{744634AB-3DAA-0728-BCD3-A2C7D3B434A2}"/>
              </a:ext>
            </a:extLst>
          </p:cNvPr>
          <p:cNvSpPr txBox="1"/>
          <p:nvPr/>
        </p:nvSpPr>
        <p:spPr>
          <a:xfrm>
            <a:off x="1028700" y="803626"/>
            <a:ext cx="148209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ea typeface="Bobby Jones Soft"/>
                <a:cs typeface="Bobby Jones Soft"/>
                <a:sym typeface="Bobby Jones Soft"/>
              </a:rPr>
              <a:t>Why are relationships important?</a:t>
            </a:r>
          </a:p>
        </p:txBody>
      </p:sp>
      <p:pic>
        <p:nvPicPr>
          <p:cNvPr id="7" name="Picture 6" descr="A close-up of a baby&#10;&#10;AI-generated content may be incorrect.">
            <a:extLst>
              <a:ext uri="{FF2B5EF4-FFF2-40B4-BE49-F238E27FC236}">
                <a16:creationId xmlns:a16="http://schemas.microsoft.com/office/drawing/2014/main" id="{08EFFCBA-565D-C3CF-6E7E-5E9CA8757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500" y="2170264"/>
            <a:ext cx="2171700" cy="3257550"/>
          </a:xfrm>
          <a:prstGeom prst="rect">
            <a:avLst/>
          </a:prstGeom>
          <a:ln w="28575">
            <a:solidFill>
              <a:schemeClr val="tx1"/>
            </a:solidFill>
          </a:ln>
        </p:spPr>
      </p:pic>
      <p:pic>
        <p:nvPicPr>
          <p:cNvPr id="9" name="Picture 8" descr="A young child wearing a school uniform&#10;&#10;AI-generated content may be incorrect.">
            <a:extLst>
              <a:ext uri="{FF2B5EF4-FFF2-40B4-BE49-F238E27FC236}">
                <a16:creationId xmlns:a16="http://schemas.microsoft.com/office/drawing/2014/main" id="{2FEFA225-217A-2E2D-9E7D-F897644853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826" y="2170264"/>
            <a:ext cx="2171699" cy="3257549"/>
          </a:xfrm>
          <a:prstGeom prst="rect">
            <a:avLst/>
          </a:prstGeom>
          <a:ln w="28575">
            <a:solidFill>
              <a:schemeClr val="tx1"/>
            </a:solidFill>
          </a:ln>
        </p:spPr>
      </p:pic>
      <p:pic>
        <p:nvPicPr>
          <p:cNvPr id="11" name="Picture 10" descr="A young child in a suit and tie&#10;&#10;AI-generated content may be incorrect.">
            <a:extLst>
              <a:ext uri="{FF2B5EF4-FFF2-40B4-BE49-F238E27FC236}">
                <a16:creationId xmlns:a16="http://schemas.microsoft.com/office/drawing/2014/main" id="{BA982E1C-69DA-4029-E222-647478A5C0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8151" y="2208363"/>
            <a:ext cx="2171698" cy="3257547"/>
          </a:xfrm>
          <a:prstGeom prst="rect">
            <a:avLst/>
          </a:prstGeom>
          <a:ln w="28575">
            <a:solidFill>
              <a:schemeClr val="tx1"/>
            </a:solidFill>
          </a:ln>
        </p:spPr>
      </p:pic>
      <p:pic>
        <p:nvPicPr>
          <p:cNvPr id="13" name="Picture 12" descr="A young person with a backpack&#10;&#10;AI-generated content may be incorrect.">
            <a:extLst>
              <a:ext uri="{FF2B5EF4-FFF2-40B4-BE49-F238E27FC236}">
                <a16:creationId xmlns:a16="http://schemas.microsoft.com/office/drawing/2014/main" id="{5359065A-D28B-D77B-428C-6B6D561BA1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20475" y="2208363"/>
            <a:ext cx="2171700" cy="3257550"/>
          </a:xfrm>
          <a:prstGeom prst="rect">
            <a:avLst/>
          </a:prstGeom>
          <a:ln w="28575">
            <a:solidFill>
              <a:schemeClr val="tx1"/>
            </a:solidFill>
          </a:ln>
        </p:spPr>
      </p:pic>
      <p:pic>
        <p:nvPicPr>
          <p:cNvPr id="15" name="Picture 14" descr="A person in a green jumpsuit holding a coffee cup&#10;&#10;AI-generated content may be incorrect.">
            <a:extLst>
              <a:ext uri="{FF2B5EF4-FFF2-40B4-BE49-F238E27FC236}">
                <a16:creationId xmlns:a16="http://schemas.microsoft.com/office/drawing/2014/main" id="{C68395FF-E578-4BEF-E80C-D229165C22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63749" y="2214713"/>
            <a:ext cx="2471895" cy="3251200"/>
          </a:xfrm>
          <a:prstGeom prst="rect">
            <a:avLst/>
          </a:prstGeom>
          <a:ln w="28575">
            <a:solidFill>
              <a:schemeClr val="tx1"/>
            </a:solidFill>
          </a:ln>
        </p:spPr>
      </p:pic>
      <p:sp>
        <p:nvSpPr>
          <p:cNvPr id="16" name="TextBox 15">
            <a:extLst>
              <a:ext uri="{FF2B5EF4-FFF2-40B4-BE49-F238E27FC236}">
                <a16:creationId xmlns:a16="http://schemas.microsoft.com/office/drawing/2014/main" id="{D935DAB9-2601-26DC-D32A-58CBB07AA833}"/>
              </a:ext>
            </a:extLst>
          </p:cNvPr>
          <p:cNvSpPr txBox="1"/>
          <p:nvPr/>
        </p:nvSpPr>
        <p:spPr>
          <a:xfrm>
            <a:off x="1674018" y="5505565"/>
            <a:ext cx="1669257" cy="523220"/>
          </a:xfrm>
          <a:prstGeom prst="rect">
            <a:avLst/>
          </a:prstGeom>
          <a:noFill/>
        </p:spPr>
        <p:txBody>
          <a:bodyPr wrap="square" rtlCol="0">
            <a:spAutoFit/>
          </a:bodyPr>
          <a:lstStyle/>
          <a:p>
            <a:r>
              <a:rPr lang="en-GB" sz="2800" dirty="0">
                <a:latin typeface="Glacial Indifference" panose="020B0604020202020204" charset="0"/>
              </a:rPr>
              <a:t>Age 0-4</a:t>
            </a:r>
          </a:p>
        </p:txBody>
      </p:sp>
      <p:sp>
        <p:nvSpPr>
          <p:cNvPr id="17" name="TextBox 16">
            <a:extLst>
              <a:ext uri="{FF2B5EF4-FFF2-40B4-BE49-F238E27FC236}">
                <a16:creationId xmlns:a16="http://schemas.microsoft.com/office/drawing/2014/main" id="{69329C1D-1F4D-2514-591D-21CC9FECC7B2}"/>
              </a:ext>
            </a:extLst>
          </p:cNvPr>
          <p:cNvSpPr txBox="1"/>
          <p:nvPr/>
        </p:nvSpPr>
        <p:spPr>
          <a:xfrm>
            <a:off x="5036343" y="5524615"/>
            <a:ext cx="1669257" cy="523220"/>
          </a:xfrm>
          <a:prstGeom prst="rect">
            <a:avLst/>
          </a:prstGeom>
          <a:noFill/>
        </p:spPr>
        <p:txBody>
          <a:bodyPr wrap="square" rtlCol="0">
            <a:spAutoFit/>
          </a:bodyPr>
          <a:lstStyle/>
          <a:p>
            <a:r>
              <a:rPr lang="en-GB" sz="2800" dirty="0">
                <a:latin typeface="Glacial Indifference" panose="020B0604020202020204" charset="0"/>
              </a:rPr>
              <a:t>Age 5-10</a:t>
            </a:r>
          </a:p>
        </p:txBody>
      </p:sp>
      <p:sp>
        <p:nvSpPr>
          <p:cNvPr id="18" name="TextBox 17">
            <a:extLst>
              <a:ext uri="{FF2B5EF4-FFF2-40B4-BE49-F238E27FC236}">
                <a16:creationId xmlns:a16="http://schemas.microsoft.com/office/drawing/2014/main" id="{60829BFD-8CBF-7391-F19B-6F80CA1CF14A}"/>
              </a:ext>
            </a:extLst>
          </p:cNvPr>
          <p:cNvSpPr txBox="1"/>
          <p:nvPr/>
        </p:nvSpPr>
        <p:spPr>
          <a:xfrm>
            <a:off x="8228409" y="5581760"/>
            <a:ext cx="2050572" cy="523220"/>
          </a:xfrm>
          <a:prstGeom prst="rect">
            <a:avLst/>
          </a:prstGeom>
          <a:noFill/>
        </p:spPr>
        <p:txBody>
          <a:bodyPr wrap="square" rtlCol="0">
            <a:spAutoFit/>
          </a:bodyPr>
          <a:lstStyle/>
          <a:p>
            <a:r>
              <a:rPr lang="en-GB" sz="2800" dirty="0">
                <a:latin typeface="Glacial Indifference" panose="020B0604020202020204" charset="0"/>
              </a:rPr>
              <a:t>Age 11-16</a:t>
            </a:r>
          </a:p>
        </p:txBody>
      </p:sp>
      <p:sp>
        <p:nvSpPr>
          <p:cNvPr id="19" name="TextBox 18">
            <a:extLst>
              <a:ext uri="{FF2B5EF4-FFF2-40B4-BE49-F238E27FC236}">
                <a16:creationId xmlns:a16="http://schemas.microsoft.com/office/drawing/2014/main" id="{2F9C6947-CC0F-4DA6-A571-B0F3B72511B8}"/>
              </a:ext>
            </a:extLst>
          </p:cNvPr>
          <p:cNvSpPr txBox="1"/>
          <p:nvPr/>
        </p:nvSpPr>
        <p:spPr>
          <a:xfrm>
            <a:off x="11590734" y="5581760"/>
            <a:ext cx="2050572" cy="523220"/>
          </a:xfrm>
          <a:prstGeom prst="rect">
            <a:avLst/>
          </a:prstGeom>
          <a:noFill/>
        </p:spPr>
        <p:txBody>
          <a:bodyPr wrap="square" rtlCol="0">
            <a:spAutoFit/>
          </a:bodyPr>
          <a:lstStyle/>
          <a:p>
            <a:r>
              <a:rPr lang="en-GB" sz="2800" dirty="0">
                <a:latin typeface="Glacial Indifference" panose="020B0604020202020204" charset="0"/>
              </a:rPr>
              <a:t>Age 16-20</a:t>
            </a:r>
          </a:p>
        </p:txBody>
      </p:sp>
      <p:sp>
        <p:nvSpPr>
          <p:cNvPr id="20" name="TextBox 19">
            <a:extLst>
              <a:ext uri="{FF2B5EF4-FFF2-40B4-BE49-F238E27FC236}">
                <a16:creationId xmlns:a16="http://schemas.microsoft.com/office/drawing/2014/main" id="{0B7D5664-A0C5-E04A-0349-D0CB902491CA}"/>
              </a:ext>
            </a:extLst>
          </p:cNvPr>
          <p:cNvSpPr txBox="1"/>
          <p:nvPr/>
        </p:nvSpPr>
        <p:spPr>
          <a:xfrm>
            <a:off x="14934009" y="5597093"/>
            <a:ext cx="2050572" cy="523220"/>
          </a:xfrm>
          <a:prstGeom prst="rect">
            <a:avLst/>
          </a:prstGeom>
          <a:noFill/>
        </p:spPr>
        <p:txBody>
          <a:bodyPr wrap="square" rtlCol="0">
            <a:spAutoFit/>
          </a:bodyPr>
          <a:lstStyle/>
          <a:p>
            <a:pPr algn="ctr"/>
            <a:r>
              <a:rPr lang="en-GB" sz="2800" dirty="0">
                <a:latin typeface="Glacial Indifference" panose="020B0604020202020204" charset="0"/>
              </a:rPr>
              <a:t>Age 21+</a:t>
            </a:r>
          </a:p>
        </p:txBody>
      </p:sp>
      <p:sp>
        <p:nvSpPr>
          <p:cNvPr id="23" name="TextBox 22">
            <a:extLst>
              <a:ext uri="{FF2B5EF4-FFF2-40B4-BE49-F238E27FC236}">
                <a16:creationId xmlns:a16="http://schemas.microsoft.com/office/drawing/2014/main" id="{4C8B6394-F142-17D1-7080-CD54046790A9}"/>
              </a:ext>
            </a:extLst>
          </p:cNvPr>
          <p:cNvSpPr txBox="1"/>
          <p:nvPr/>
        </p:nvSpPr>
        <p:spPr>
          <a:xfrm>
            <a:off x="1271744" y="6641126"/>
            <a:ext cx="15963901" cy="2862322"/>
          </a:xfrm>
          <a:prstGeom prst="rect">
            <a:avLst/>
          </a:prstGeom>
          <a:noFill/>
        </p:spPr>
        <p:txBody>
          <a:bodyPr wrap="square">
            <a:spAutoFit/>
          </a:bodyPr>
          <a:lstStyle/>
          <a:p>
            <a:pPr algn="ctr">
              <a:spcAft>
                <a:spcPts val="1200"/>
              </a:spcAft>
            </a:pPr>
            <a:r>
              <a:rPr lang="en-GB" sz="4000" dirty="0">
                <a:latin typeface="Glacial Indifference" panose="020B0604020202020204" charset="0"/>
              </a:rPr>
              <a:t>What relationships might someone have at each of these life stages?</a:t>
            </a:r>
          </a:p>
          <a:p>
            <a:pPr algn="ctr">
              <a:spcAft>
                <a:spcPts val="1200"/>
              </a:spcAft>
            </a:pPr>
            <a:endParaRPr lang="en-GB" sz="4000" dirty="0">
              <a:latin typeface="Glacial Indifference" panose="020B0604020202020204" charset="0"/>
            </a:endParaRPr>
          </a:p>
          <a:p>
            <a:pPr algn="ctr">
              <a:spcAft>
                <a:spcPts val="1200"/>
              </a:spcAft>
            </a:pPr>
            <a:r>
              <a:rPr lang="en-GB" sz="4000" dirty="0">
                <a:latin typeface="Glacial Indifference" panose="020B0604020202020204" charset="0"/>
              </a:rPr>
              <a:t>What are some of the benefits these relationships might have in a person’s life?</a:t>
            </a:r>
          </a:p>
        </p:txBody>
      </p:sp>
    </p:spTree>
    <p:extLst>
      <p:ext uri="{BB962C8B-B14F-4D97-AF65-F5344CB8AC3E}">
        <p14:creationId xmlns:p14="http://schemas.microsoft.com/office/powerpoint/2010/main" val="11195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8704CACC47FE4099DF5D9FCD6386CC" ma:contentTypeVersion="19" ma:contentTypeDescription="Create a new document." ma:contentTypeScope="" ma:versionID="6f2b473e34d5c1d5a8850c42794f9aeb">
  <xsd:schema xmlns:xsd="http://www.w3.org/2001/XMLSchema" xmlns:xs="http://www.w3.org/2001/XMLSchema" xmlns:p="http://schemas.microsoft.com/office/2006/metadata/properties" xmlns:ns2="664e4f4e-7f5b-480b-b13d-15cd8fe73850" xmlns:ns3="1d329554-cae2-4b18-ad0b-07e5b9404955" targetNamespace="http://schemas.microsoft.com/office/2006/metadata/properties" ma:root="true" ma:fieldsID="3b5d5ec4dc99e10250ece4f7f6190fe2" ns2:_="" ns3:_="">
    <xsd:import namespace="664e4f4e-7f5b-480b-b13d-15cd8fe73850"/>
    <xsd:import namespace="1d329554-cae2-4b18-ad0b-07e5b9404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e4f4e-7f5b-480b-b13d-15cd8fe738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68ebe94-88d2-4bf1-add6-77528dd3493a"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329554-cae2-4b18-ad0b-07e5b9404955"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3c8972e-ffc8-4c79-ba21-26d25a74f90b}" ma:internalName="TaxCatchAll" ma:showField="CatchAllData" ma:web="1d329554-cae2-4b18-ad0b-07e5b9404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329554-cae2-4b18-ad0b-07e5b9404955" xsi:nil="true"/>
    <lcf76f155ced4ddcb4097134ff3c332f xmlns="664e4f4e-7f5b-480b-b13d-15cd8fe738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58E018E-750F-4A11-854B-753072443E26}"/>
</file>

<file path=customXml/itemProps2.xml><?xml version="1.0" encoding="utf-8"?>
<ds:datastoreItem xmlns:ds="http://schemas.openxmlformats.org/officeDocument/2006/customXml" ds:itemID="{F7CC9151-3F29-45BF-AA95-3CAF14304003}"/>
</file>

<file path=customXml/itemProps3.xml><?xml version="1.0" encoding="utf-8"?>
<ds:datastoreItem xmlns:ds="http://schemas.openxmlformats.org/officeDocument/2006/customXml" ds:itemID="{36E6BFA4-0F06-4CC3-BBEA-64D3FC7DDE09}"/>
</file>

<file path=docProps/app.xml><?xml version="1.0" encoding="utf-8"?>
<Properties xmlns="http://schemas.openxmlformats.org/officeDocument/2006/extended-properties" xmlns:vt="http://schemas.openxmlformats.org/officeDocument/2006/docPropsVTypes">
  <TotalTime>3342</TotalTime>
  <Words>2148</Words>
  <Application>Microsoft Office PowerPoint</Application>
  <PresentationFormat>Custom</PresentationFormat>
  <Paragraphs>173</Paragraphs>
  <Slides>14</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Playpen Sans</vt:lpstr>
      <vt:lpstr>Bobby Jones Soft</vt:lpstr>
      <vt:lpstr>PT Sans</vt:lpstr>
      <vt:lpstr>Century Gothic</vt:lpstr>
      <vt:lpstr>Nunito</vt:lpstr>
      <vt:lpstr>Glacial Indifference Bold</vt:lpstr>
      <vt:lpstr>Calibri</vt:lpstr>
      <vt:lpstr>Glacial Indifference</vt:lpstr>
      <vt:lpstr>Symbol</vt:lpstr>
      <vt:lpstr>Arial</vt:lpstr>
      <vt:lpstr>Office Theme</vt:lpstr>
      <vt:lpstr>Pupil slides </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8.3.6 - Feminism &amp; Positive Masculinity (slides)</dc:title>
  <dc:creator>Isaac, Alyssa</dc:creator>
  <cp:lastModifiedBy>Alyssa Isaac</cp:lastModifiedBy>
  <cp:revision>25</cp:revision>
  <dcterms:created xsi:type="dcterms:W3CDTF">2006-08-16T00:00:00Z</dcterms:created>
  <dcterms:modified xsi:type="dcterms:W3CDTF">2025-11-28T15:46:26Z</dcterms:modified>
  <dc:identifier>DAGiYFgK3mk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0x0101000B8704CACC47FE4099DF5D9FCD6386CC</vt:lpwstr>
  </property>
</Properties>
</file>