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8288000" cy="10287000"/>
  <p:notesSz cx="6858000" cy="9144000"/>
  <p:embeddedFontLst>
    <p:embeddedFont>
      <p:font typeface="Bobby Jones Soft" panose="020B0604020202020204" charset="0"/>
      <p:regular r:id="rId33"/>
    </p:embeddedFont>
    <p:embeddedFont>
      <p:font typeface="Glacial Indifference" panose="020B0604020202020204" charset="0"/>
      <p:regular r:id="rId34"/>
    </p:embeddedFont>
    <p:embeddedFont>
      <p:font typeface="Glacial Indifference Bold" panose="020B0604020202020204" charset="0"/>
      <p:regular r:id="rId35"/>
    </p:embeddedFont>
    <p:embeddedFont>
      <p:font typeface="Playpen San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undo custSel addSld delSld modSld addMainMaster">
      <pc:chgData name="Alyssa Isaac" userId="3ae7964d-d2b5-42a3-b882-d9fb709f2af0" providerId="ADAL" clId="{2FB189AD-3EAB-48A6-BBC1-D0C2C6A74715}" dt="2025-11-05T09:50:49.258" v="5" actId="2711"/>
      <pc:docMkLst>
        <pc:docMk/>
      </pc:docMkLst>
      <pc:sldChg chg="modSp mod">
        <pc:chgData name="Alyssa Isaac" userId="3ae7964d-d2b5-42a3-b882-d9fb709f2af0" providerId="ADAL" clId="{2FB189AD-3EAB-48A6-BBC1-D0C2C6A74715}" dt="2025-11-05T09:50:49.258" v="5" actId="2711"/>
        <pc:sldMkLst>
          <pc:docMk/>
          <pc:sldMk cId="0" sldId="257"/>
        </pc:sldMkLst>
        <pc:graphicFrameChg chg="modGraphic">
          <ac:chgData name="Alyssa Isaac" userId="3ae7964d-d2b5-42a3-b882-d9fb709f2af0" providerId="ADAL" clId="{2FB189AD-3EAB-48A6-BBC1-D0C2C6A74715}" dt="2025-11-05T09:50:49.258" v="5" actId="2711"/>
          <ac:graphicFrameMkLst>
            <pc:docMk/>
            <pc:sldMk cId="0" sldId="257"/>
            <ac:graphicFrameMk id="5" creationId="{00000000-0000-0000-0000-000000000000}"/>
          </ac:graphicFrameMkLst>
        </pc:graphicFrameChg>
      </pc:sldChg>
      <pc:sldChg chg="addSp delSp mod">
        <pc:chgData name="Alyssa Isaac" userId="3ae7964d-d2b5-42a3-b882-d9fb709f2af0" providerId="ADAL" clId="{2FB189AD-3EAB-48A6-BBC1-D0C2C6A74715}" dt="2025-10-24T09:52:42.435" v="2" actId="22"/>
        <pc:sldMkLst>
          <pc:docMk/>
          <pc:sldMk cId="0" sldId="283"/>
        </pc:sldMkLst>
      </pc:sldChg>
      <pc:sldChg chg="add del">
        <pc:chgData name="Alyssa Isaac" userId="3ae7964d-d2b5-42a3-b882-d9fb709f2af0" providerId="ADAL" clId="{2FB189AD-3EAB-48A6-BBC1-D0C2C6A74715}" dt="2025-10-24T09:53:20.085" v="4"/>
        <pc:sldMkLst>
          <pc:docMk/>
          <pc:sldMk cId="2709659803" sldId="284"/>
        </pc:sldMkLst>
      </pc:sldChg>
      <pc:sldMasterChg chg="add addSldLayout">
        <pc:chgData name="Alyssa Isaac" userId="3ae7964d-d2b5-42a3-b882-d9fb709f2af0" providerId="ADAL" clId="{2FB189AD-3EAB-48A6-BBC1-D0C2C6A74715}" dt="2025-10-24T09:53:20.073" v="3" actId="27028"/>
        <pc:sldMasterMkLst>
          <pc:docMk/>
          <pc:sldMasterMk cId="1880989407" sldId="2147483660"/>
        </pc:sldMasterMkLst>
        <pc:sldLayoutChg chg="add">
          <pc:chgData name="Alyssa Isaac" userId="3ae7964d-d2b5-42a3-b882-d9fb709f2af0" providerId="ADAL" clId="{2FB189AD-3EAB-48A6-BBC1-D0C2C6A74715}" dt="2025-10-24T09:53:20.073" v="3" actId="27028"/>
          <pc:sldLayoutMkLst>
            <pc:docMk/>
            <pc:sldMasterMk cId="1880989407" sldId="2147483660"/>
            <pc:sldLayoutMk cId="1300358029" sldId="21474836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will now be doing an activity to demonstrate how consent could be communicated.</a:t>
            </a:r>
          </a:p>
          <a:p>
            <a:endParaRPr lang="en-US"/>
          </a:p>
          <a:p>
            <a:r>
              <a:rPr lang="en-US"/>
              <a:t>If there is enough room in the classroom, ask the students to form two lines, facing each other. If there is not enough room, ask for a couple of volunteers to come to the front of the room and stand on opposite sides of the room facing each other.</a:t>
            </a:r>
          </a:p>
          <a:p>
            <a:endParaRPr lang="en-US"/>
          </a:p>
          <a:p>
            <a:r>
              <a:rPr lang="en-US"/>
              <a:t>Explain that person A is going to be walking towards person B. Person B's job is to say "Stop" or "Don't come any closer" or to VERBALLY communicate that they want person A to stop walking when they've gotten too close. The job of person A is to stop walking as soon as they hear this cue.</a:t>
            </a:r>
          </a:p>
          <a:p>
            <a:endParaRPr lang="en-US"/>
          </a:p>
          <a:p>
            <a:r>
              <a:rPr lang="en-US"/>
              <a:t>Afterward, have the students switch roles. Person B will now be walking towards person A, and person A must communicate NON VERBALLY when they want person B to stop. They can use facial expressions, body language, hand signals, etc, but NO WORDS.</a:t>
            </a:r>
          </a:p>
          <a:p>
            <a:endParaRPr lang="en-US"/>
          </a:p>
          <a:p>
            <a:r>
              <a:rPr lang="en-US"/>
              <a:t>The job of person B is to watch for these cues and stop.</a:t>
            </a:r>
          </a:p>
          <a:p>
            <a:endParaRPr lang="en-US"/>
          </a:p>
          <a:p>
            <a:r>
              <a:rPr lang="en-US"/>
              <a:t>Explain at the beginning that we all have different concepts of space and personal boundaries, so we may want people to stop at different times. This may also depend on our relationship with the person (for example, if it's our best friend, we may be OK with them being really close. If it's a stranger, we may ask them to stop further back).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activity is finished, ask the class to sit down and ask for feedback from both persons A and 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Pose this question: whose responsibility was it to stop?</a:t>
            </a:r>
          </a:p>
          <a:p>
            <a:endParaRPr lang="en-US"/>
          </a:p>
          <a:p>
            <a:r>
              <a:rPr lang="en-US"/>
              <a:t>Make the point that it is ALWAYS the responsibility of the person seeking consent (in this case, the person approaching) to stop, if the other person does not give consent, withdraws consent, or isn't clear.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the following scenarios and ask the class if they think consent is being given. How do they know?</a:t>
            </a:r>
          </a:p>
          <a:p>
            <a:endParaRPr lang="en-US"/>
          </a:p>
          <a:p>
            <a:r>
              <a:rPr lang="en-US"/>
              <a:t>This can be done as a whole class or in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consent is basically about giving and asking for permission to do things.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pose this question to the class: what if you're not sure if whether somebody is giving consent or not?</a:t>
            </a:r>
          </a:p>
          <a:p>
            <a:endParaRPr lang="en-US"/>
          </a:p>
          <a:p>
            <a:r>
              <a:rPr lang="en-US"/>
              <a:t>Allow time for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the point that if you are ever unsure, ASK. </a:t>
            </a:r>
          </a:p>
          <a:p>
            <a:endParaRPr lang="en-US"/>
          </a:p>
          <a:p>
            <a:r>
              <a:rPr lang="en-US"/>
              <a:t>If you're still not sure, or if the person doesn't seem sure, treat it as if consent is not being given.</a:t>
            </a:r>
          </a:p>
          <a:p>
            <a:endParaRPr lang="en-US"/>
          </a:p>
          <a:p>
            <a:r>
              <a:rPr lang="en-US"/>
              <a:t>If it's not an enthusiastic yes, it's a NO.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https://www.youtube.com/watch?v=LO3i1EJE6DI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Glacial Indifference" panose="020B0604020202020204" charset="0"/>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Glacial Indifference" panose="020B0604020202020204" charset="0"/>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endParaRPr lang="en-US"/>
          </a:p>
          <a:p>
            <a:r>
              <a:rPr lang="en-US"/>
              <a:t>Please ask students to discuss what Attributes (e.g. honesty, integrity, courage, humility, generosity, self-worth, kindness, trustworthiness etc) they have used during this lesson.</a:t>
            </a:r>
          </a:p>
          <a:p>
            <a:endParaRPr lang="en-US"/>
          </a:p>
          <a:p>
            <a:r>
              <a:rPr lang="en-US"/>
              <a:t>What Skills (e.g. oracy, empathy, compassion, presentation, assertiveness, active listening, interpersonal skills, positive peer pressure, capacity to resist unwelcome pressure, distinguish between fact &amp; opinion , etc.</a:t>
            </a:r>
          </a:p>
          <a:p>
            <a:endParaRPr lang="en-US"/>
          </a:p>
          <a:p>
            <a:r>
              <a:rPr lang="en-US"/>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Glacial Indifference" panose="020B0604020202020204" charset="0"/>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Glacial Indifference" panose="020B0604020202020204" charset="0"/>
                <a:ea typeface="+mn-ea"/>
                <a:cs typeface="+mn-cs"/>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what kinds of situations they think we might need to ask for, give, or not give consent? You may wish to split the class into small groups or pairs to discuss this for a few minutes, and then bring them back to the wider group to share.</a:t>
            </a:r>
          </a:p>
          <a:p>
            <a:endParaRPr lang="en-US"/>
          </a:p>
          <a:p>
            <a:r>
              <a:rPr lang="en-US"/>
              <a:t>**Remind students that this is not about sharing personal experiences, we are talking about general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some examples and make the point that every day, we are all asking for, giving, and not giving consent, maybe without even realising this is what we're doing!</a:t>
            </a:r>
          </a:p>
          <a:p>
            <a:endParaRPr lang="en-US"/>
          </a:p>
          <a:p>
            <a:r>
              <a:rPr lang="en-US"/>
              <a:t>It's also important for the class to understand that, while we normally associate consent with sexual situations, consent is actually a much wider concept that applies to everything we do, and every relationship we have with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to think about how we know if somebody is giving us, or not giving us, consent.</a:t>
            </a:r>
          </a:p>
          <a:p>
            <a:endParaRPr lang="en-US"/>
          </a:p>
          <a:p>
            <a:r>
              <a:rPr lang="en-US"/>
              <a:t>Split them into groups/pairs for the next activity. They may wish to write things down on a sheet of paper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groups to write down some verbal cues that someone is giving consent, and verbal cues that someone is not giving consent.</a:t>
            </a:r>
          </a:p>
          <a:p>
            <a:endParaRPr lang="en-US"/>
          </a:p>
          <a:p>
            <a:r>
              <a:rPr lang="en-US"/>
              <a:t>What would they be saying?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the groups have had time for discussion, share this slide and ask for feedback. Does it match what they've written?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ask the groups to think about nonverbal signs.</a:t>
            </a:r>
          </a:p>
          <a:p>
            <a:endParaRPr lang="en-US"/>
          </a:p>
          <a:p>
            <a:r>
              <a:rPr lang="en-US"/>
              <a:t>How would they know if somebody was, and wasn't, giving consent based on their body language, facial expressions,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the groups have had time for discussion, share this slide and ask for feedback. Does it match what they've written?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035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lacial Indifference" panose="020B0604020202020204" charset="0"/>
              </a:defRPr>
            </a:lvl1p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lacial Indifference" panose="020B060402020202020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lacial Indifference" panose="020B060402020202020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8098940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Glacial Indifference"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acial Indifference"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acial Indifference" panose="020B060402020202020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acial Indifference" panose="020B060402020202020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watch?v=LO3i1EJE6DI" TargetMode="Externa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796943"/>
            <a:ext cx="4502257" cy="766737"/>
          </a:xfrm>
          <a:prstGeom prst="rect">
            <a:avLst/>
          </a:prstGeom>
        </p:spPr>
        <p:txBody>
          <a:bodyPr lIns="0" tIns="0" rIns="0" bIns="0" rtlCol="0" anchor="t">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id="6" name="TextBox 6"/>
          <p:cNvSpPr txBox="1"/>
          <p:nvPr/>
        </p:nvSpPr>
        <p:spPr>
          <a:xfrm>
            <a:off x="935066" y="2442005"/>
            <a:ext cx="16417869" cy="4480875"/>
          </a:xfrm>
          <a:prstGeom prst="rect">
            <a:avLst/>
          </a:prstGeom>
        </p:spPr>
        <p:txBody>
          <a:bodyPr lIns="0" tIns="0" rIns="0" bIns="0" rtlCol="0" anchor="t">
            <a:spAutoFit/>
          </a:bodyPr>
          <a:lstStyle/>
          <a:p>
            <a:pPr algn="just">
              <a:lnSpc>
                <a:spcPts val="3902"/>
              </a:lnSpc>
            </a:pPr>
            <a:r>
              <a:rPr lang="en-US" sz="3716">
                <a:solidFill>
                  <a:srgbClr val="000000"/>
                </a:solidFill>
                <a:latin typeface="Glacial Indifference"/>
                <a:ea typeface="Glacial Indifference"/>
                <a:cs typeface="Glacial Indifference"/>
                <a:sym typeface="Glacial Indifference"/>
              </a:rPr>
              <a:t>This lesson focuses on the concept of consent. While it is not strictly about sexual consent, the lesson does touch upon this briefly. It is important that students know that consent is not just relevant to sexual scenarios but understand that it is a part of our every day relationships and interactions.</a:t>
            </a:r>
          </a:p>
          <a:p>
            <a:pPr algn="just">
              <a:lnSpc>
                <a:spcPts val="3902"/>
              </a:lnSpc>
            </a:pPr>
            <a:endParaRPr lang="en-US" sz="3716">
              <a:solidFill>
                <a:srgbClr val="000000"/>
              </a:solidFill>
              <a:latin typeface="Glacial Indifference"/>
              <a:ea typeface="Glacial Indifference"/>
              <a:cs typeface="Glacial Indifference"/>
              <a:sym typeface="Glacial Indifference"/>
            </a:endParaRPr>
          </a:p>
          <a:p>
            <a:pPr algn="just">
              <a:lnSpc>
                <a:spcPts val="3902"/>
              </a:lnSpc>
            </a:pPr>
            <a:r>
              <a:rPr lang="en-US" sz="3716">
                <a:solidFill>
                  <a:srgbClr val="000000"/>
                </a:solidFill>
                <a:latin typeface="Glacial Indifference"/>
                <a:ea typeface="Glacial Indifference"/>
                <a:cs typeface="Glacial Indifference"/>
                <a:sym typeface="Glacial Indifference"/>
              </a:rPr>
              <a:t>The lesson also includes an activity called ‘parallel lines’ which requires enough room for students to walk from one end of the classroom to the other. If there is not enough room for everyone to take part, you can ask for volunteers to come to the front of the room and demonstrate.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078911" y="4252034"/>
            <a:ext cx="11815680" cy="2098922"/>
          </a:xfrm>
          <a:prstGeom prst="rect">
            <a:avLst/>
          </a:prstGeom>
        </p:spPr>
        <p:txBody>
          <a:bodyPr lIns="0" tIns="0" rIns="0" bIns="0" rtlCol="0" anchor="t">
            <a:spAutoFit/>
          </a:bodyPr>
          <a:lstStyle/>
          <a:p>
            <a:pPr algn="l">
              <a:lnSpc>
                <a:spcPts val="8489"/>
              </a:lnSpc>
            </a:pPr>
            <a:r>
              <a:rPr lang="en-US" sz="6063">
                <a:solidFill>
                  <a:srgbClr val="000000"/>
                </a:solidFill>
                <a:latin typeface="Glacial Indifference"/>
                <a:ea typeface="Glacial Indifference"/>
                <a:cs typeface="Glacial Indifference"/>
                <a:sym typeface="Glacial Indifference"/>
              </a:rPr>
              <a:t>How do we know whether someone is giving, or not giving, consent? </a:t>
            </a:r>
          </a:p>
        </p:txBody>
      </p:sp>
      <p:sp>
        <p:nvSpPr>
          <p:cNvPr id="6" name="TextBox 6"/>
          <p:cNvSpPr txBox="1"/>
          <p:nvPr/>
        </p:nvSpPr>
        <p:spPr>
          <a:xfrm>
            <a:off x="635674" y="1412857"/>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126546" y="3629714"/>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would someone say if they </a:t>
            </a:r>
            <a:r>
              <a:rPr lang="en-US" sz="5362" b="1" u="sng">
                <a:solidFill>
                  <a:srgbClr val="000000"/>
                </a:solidFill>
                <a:latin typeface="Glacial Indifference Bold"/>
                <a:ea typeface="Glacial Indifference Bold"/>
                <a:cs typeface="Glacial Indifference Bold"/>
                <a:sym typeface="Glacial Indifference Bold"/>
              </a:rPr>
              <a:t>are</a:t>
            </a:r>
            <a:r>
              <a:rPr lang="en-US" sz="5362">
                <a:solidFill>
                  <a:srgbClr val="000000"/>
                </a:solidFill>
                <a:latin typeface="Glacial Indifference"/>
                <a:ea typeface="Glacial Indifference"/>
                <a:cs typeface="Glacial Indifference"/>
                <a:sym typeface="Glacial Indifference"/>
              </a:rPr>
              <a:t> giving consent/OK with what we’re doing or asking?</a:t>
            </a:r>
          </a:p>
        </p:txBody>
      </p:sp>
      <p:sp>
        <p:nvSpPr>
          <p:cNvPr id="6" name="TextBox 6"/>
          <p:cNvSpPr txBox="1"/>
          <p:nvPr/>
        </p:nvSpPr>
        <p:spPr>
          <a:xfrm>
            <a:off x="821664" y="1221537"/>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VERBAL SIGNS</a:t>
            </a:r>
          </a:p>
        </p:txBody>
      </p:sp>
      <p:sp>
        <p:nvSpPr>
          <p:cNvPr id="7" name="TextBox 7"/>
          <p:cNvSpPr txBox="1"/>
          <p:nvPr/>
        </p:nvSpPr>
        <p:spPr>
          <a:xfrm>
            <a:off x="2126546" y="6239788"/>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if </a:t>
            </a:r>
            <a:r>
              <a:rPr lang="en-US" sz="5362" b="1">
                <a:solidFill>
                  <a:srgbClr val="000000"/>
                </a:solidFill>
                <a:latin typeface="Glacial Indifference Bold"/>
                <a:ea typeface="Glacial Indifference Bold"/>
                <a:cs typeface="Glacial Indifference Bold"/>
                <a:sym typeface="Glacial Indifference Bold"/>
              </a:rPr>
              <a:t>they’re not</a:t>
            </a:r>
            <a:r>
              <a:rPr lang="en-US" sz="5362">
                <a:solidFill>
                  <a:srgbClr val="000000"/>
                </a:solidFill>
                <a:latin typeface="Glacial Indifference"/>
                <a:ea typeface="Glacial Indifference"/>
                <a:cs typeface="Glacial Indifference"/>
                <a:sym typeface="Glacial Indifference"/>
              </a:rPr>
              <a:t> giving consent, or aren’t OK with what we’re doing or asking?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177802" y="2848190"/>
            <a:ext cx="279714" cy="6410110"/>
          </a:xfrm>
          <a:custGeom>
            <a:avLst/>
            <a:gdLst/>
            <a:ahLst/>
            <a:cxnLst/>
            <a:rect l="l" t="t" r="r" b="b"/>
            <a:pathLst>
              <a:path w="279714" h="6410110">
                <a:moveTo>
                  <a:pt x="0" y="0"/>
                </a:moveTo>
                <a:lnTo>
                  <a:pt x="279714" y="0"/>
                </a:lnTo>
                <a:lnTo>
                  <a:pt x="279714" y="6410110"/>
                </a:lnTo>
                <a:lnTo>
                  <a:pt x="0" y="6410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39358" y="2951133"/>
            <a:ext cx="6065022"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Giving consent/OK</a:t>
            </a:r>
          </a:p>
        </p:txBody>
      </p:sp>
      <p:sp>
        <p:nvSpPr>
          <p:cNvPr id="7" name="TextBox 7"/>
          <p:cNvSpPr txBox="1"/>
          <p:nvPr/>
        </p:nvSpPr>
        <p:spPr>
          <a:xfrm>
            <a:off x="821664" y="1221537"/>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VERBAL SIGNS</a:t>
            </a:r>
          </a:p>
        </p:txBody>
      </p:sp>
      <p:sp>
        <p:nvSpPr>
          <p:cNvPr id="8" name="TextBox 8"/>
          <p:cNvSpPr txBox="1"/>
          <p:nvPr/>
        </p:nvSpPr>
        <p:spPr>
          <a:xfrm>
            <a:off x="9144000" y="2945077"/>
            <a:ext cx="8358538"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Not giving consent/not OK</a:t>
            </a:r>
          </a:p>
        </p:txBody>
      </p:sp>
      <p:sp>
        <p:nvSpPr>
          <p:cNvPr id="9" name="TextBox 9"/>
          <p:cNvSpPr txBox="1"/>
          <p:nvPr/>
        </p:nvSpPr>
        <p:spPr>
          <a:xfrm>
            <a:off x="1454420" y="4640099"/>
            <a:ext cx="4849491" cy="3794363"/>
          </a:xfrm>
          <a:prstGeom prst="rect">
            <a:avLst/>
          </a:prstGeom>
        </p:spPr>
        <p:txBody>
          <a:bodyPr lIns="0" tIns="0" rIns="0" bIns="0" rtlCol="0" anchor="t">
            <a:spAutoFit/>
          </a:bodyPr>
          <a:lstStyle/>
          <a:p>
            <a:pPr algn="l">
              <a:lnSpc>
                <a:spcPts val="6002"/>
              </a:lnSpc>
            </a:pPr>
            <a:r>
              <a:rPr lang="en-US" sz="4287">
                <a:solidFill>
                  <a:srgbClr val="000000"/>
                </a:solidFill>
                <a:latin typeface="Glacial Indifference"/>
                <a:ea typeface="Glacial Indifference"/>
                <a:cs typeface="Glacial Indifference"/>
                <a:sym typeface="Glacial Indifference"/>
              </a:rPr>
              <a:t>Saying “Yes”</a:t>
            </a:r>
          </a:p>
          <a:p>
            <a:pPr algn="l">
              <a:lnSpc>
                <a:spcPts val="6002"/>
              </a:lnSpc>
            </a:pPr>
            <a:r>
              <a:rPr lang="en-US" sz="4287">
                <a:solidFill>
                  <a:srgbClr val="000000"/>
                </a:solidFill>
                <a:latin typeface="Glacial Indifference"/>
                <a:ea typeface="Glacial Indifference"/>
                <a:cs typeface="Glacial Indifference"/>
                <a:sym typeface="Glacial Indifference"/>
              </a:rPr>
              <a:t>Saying “I want to”</a:t>
            </a:r>
          </a:p>
          <a:p>
            <a:pPr algn="l">
              <a:lnSpc>
                <a:spcPts val="6002"/>
              </a:lnSpc>
            </a:pPr>
            <a:r>
              <a:rPr lang="en-US" sz="4287">
                <a:solidFill>
                  <a:srgbClr val="000000"/>
                </a:solidFill>
                <a:latin typeface="Glacial Indifference"/>
                <a:ea typeface="Glacial Indifference"/>
                <a:cs typeface="Glacial Indifference"/>
                <a:sym typeface="Glacial Indifference"/>
              </a:rPr>
              <a:t>Saying “Of course!”</a:t>
            </a:r>
          </a:p>
          <a:p>
            <a:pPr algn="l">
              <a:lnSpc>
                <a:spcPts val="6002"/>
              </a:lnSpc>
            </a:pPr>
            <a:r>
              <a:rPr lang="en-US" sz="4287">
                <a:solidFill>
                  <a:srgbClr val="000000"/>
                </a:solidFill>
                <a:latin typeface="Glacial Indifference"/>
                <a:ea typeface="Glacial Indifference"/>
                <a:cs typeface="Glacial Indifference"/>
                <a:sym typeface="Glacial Indifference"/>
              </a:rPr>
              <a:t>Saying “Definitely!”</a:t>
            </a:r>
          </a:p>
          <a:p>
            <a:pPr algn="l">
              <a:lnSpc>
                <a:spcPts val="6002"/>
              </a:lnSpc>
            </a:pPr>
            <a:endParaRPr lang="en-US" sz="4287">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9738970" y="4474076"/>
            <a:ext cx="7168597" cy="4355414"/>
          </a:xfrm>
          <a:prstGeom prst="rect">
            <a:avLst/>
          </a:prstGeom>
        </p:spPr>
        <p:txBody>
          <a:bodyPr lIns="0" tIns="0" rIns="0" bIns="0" rtlCol="0" anchor="t">
            <a:spAutoFit/>
          </a:bodyPr>
          <a:lstStyle/>
          <a:p>
            <a:pPr algn="l">
              <a:lnSpc>
                <a:spcPts val="5745"/>
              </a:lnSpc>
            </a:pPr>
            <a:r>
              <a:rPr lang="en-US" sz="4103">
                <a:solidFill>
                  <a:srgbClr val="000000"/>
                </a:solidFill>
                <a:latin typeface="Glacial Indifference"/>
                <a:ea typeface="Glacial Indifference"/>
                <a:cs typeface="Glacial Indifference"/>
                <a:sym typeface="Glacial Indifference"/>
              </a:rPr>
              <a:t>Saying “No”</a:t>
            </a:r>
          </a:p>
          <a:p>
            <a:pPr algn="l">
              <a:lnSpc>
                <a:spcPts val="5745"/>
              </a:lnSpc>
            </a:pPr>
            <a:r>
              <a:rPr lang="en-US" sz="4103">
                <a:solidFill>
                  <a:srgbClr val="000000"/>
                </a:solidFill>
                <a:latin typeface="Glacial Indifference"/>
                <a:ea typeface="Glacial Indifference"/>
                <a:cs typeface="Glacial Indifference"/>
                <a:sym typeface="Glacial Indifference"/>
              </a:rPr>
              <a:t>Saying “I don’t want to”</a:t>
            </a:r>
          </a:p>
          <a:p>
            <a:pPr algn="l">
              <a:lnSpc>
                <a:spcPts val="5745"/>
              </a:lnSpc>
            </a:pPr>
            <a:r>
              <a:rPr lang="en-US" sz="4103">
                <a:solidFill>
                  <a:srgbClr val="000000"/>
                </a:solidFill>
                <a:latin typeface="Glacial Indifference"/>
                <a:ea typeface="Glacial Indifference"/>
                <a:cs typeface="Glacial Indifference"/>
                <a:sym typeface="Glacial Indifference"/>
              </a:rPr>
              <a:t>Saying “Stop”</a:t>
            </a:r>
          </a:p>
          <a:p>
            <a:pPr algn="l">
              <a:lnSpc>
                <a:spcPts val="5745"/>
              </a:lnSpc>
            </a:pPr>
            <a:r>
              <a:rPr lang="en-US" sz="4103">
                <a:solidFill>
                  <a:srgbClr val="000000"/>
                </a:solidFill>
                <a:latin typeface="Glacial Indifference"/>
                <a:ea typeface="Glacial Indifference"/>
                <a:cs typeface="Glacial Indifference"/>
                <a:sym typeface="Glacial Indifference"/>
              </a:rPr>
              <a:t>Saying “I’m not sure”</a:t>
            </a:r>
          </a:p>
          <a:p>
            <a:pPr algn="l">
              <a:lnSpc>
                <a:spcPts val="5745"/>
              </a:lnSpc>
            </a:pPr>
            <a:r>
              <a:rPr lang="en-US" sz="4103">
                <a:solidFill>
                  <a:srgbClr val="000000"/>
                </a:solidFill>
                <a:latin typeface="Glacial Indifference"/>
                <a:ea typeface="Glacial Indifference"/>
                <a:cs typeface="Glacial Indifference"/>
                <a:sym typeface="Glacial Indifference"/>
              </a:rPr>
              <a:t>Saying “I’ve changed my mind”</a:t>
            </a:r>
          </a:p>
          <a:p>
            <a:pPr algn="l">
              <a:lnSpc>
                <a:spcPts val="5745"/>
              </a:lnSpc>
            </a:pPr>
            <a:endParaRPr lang="en-US" sz="410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126546" y="3629714"/>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would someone do if they </a:t>
            </a:r>
            <a:r>
              <a:rPr lang="en-US" sz="5362" b="1" u="sng">
                <a:solidFill>
                  <a:srgbClr val="000000"/>
                </a:solidFill>
                <a:latin typeface="Glacial Indifference Bold"/>
                <a:ea typeface="Glacial Indifference Bold"/>
                <a:cs typeface="Glacial Indifference Bold"/>
                <a:sym typeface="Glacial Indifference Bold"/>
              </a:rPr>
              <a:t>are</a:t>
            </a:r>
            <a:r>
              <a:rPr lang="en-US" sz="5362">
                <a:solidFill>
                  <a:srgbClr val="000000"/>
                </a:solidFill>
                <a:latin typeface="Glacial Indifference"/>
                <a:ea typeface="Glacial Indifference"/>
                <a:cs typeface="Glacial Indifference"/>
                <a:sym typeface="Glacial Indifference"/>
              </a:rPr>
              <a:t> giving consent/OK with what we’re doing or asking?</a:t>
            </a:r>
          </a:p>
        </p:txBody>
      </p:sp>
      <p:sp>
        <p:nvSpPr>
          <p:cNvPr id="6" name="TextBox 6"/>
          <p:cNvSpPr txBox="1"/>
          <p:nvPr/>
        </p:nvSpPr>
        <p:spPr>
          <a:xfrm>
            <a:off x="821664" y="1221537"/>
            <a:ext cx="7028282"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NONVERBAL SIGNS</a:t>
            </a:r>
          </a:p>
        </p:txBody>
      </p:sp>
      <p:sp>
        <p:nvSpPr>
          <p:cNvPr id="7" name="TextBox 7"/>
          <p:cNvSpPr txBox="1"/>
          <p:nvPr/>
        </p:nvSpPr>
        <p:spPr>
          <a:xfrm>
            <a:off x="2126546" y="6239788"/>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if </a:t>
            </a:r>
            <a:r>
              <a:rPr lang="en-US" sz="5362" b="1">
                <a:solidFill>
                  <a:srgbClr val="000000"/>
                </a:solidFill>
                <a:latin typeface="Glacial Indifference Bold"/>
                <a:ea typeface="Glacial Indifference Bold"/>
                <a:cs typeface="Glacial Indifference Bold"/>
                <a:sym typeface="Glacial Indifference Bold"/>
              </a:rPr>
              <a:t>they’re not</a:t>
            </a:r>
            <a:r>
              <a:rPr lang="en-US" sz="5362">
                <a:solidFill>
                  <a:srgbClr val="000000"/>
                </a:solidFill>
                <a:latin typeface="Glacial Indifference"/>
                <a:ea typeface="Glacial Indifference"/>
                <a:cs typeface="Glacial Indifference"/>
                <a:sym typeface="Glacial Indifference"/>
              </a:rPr>
              <a:t> giving consent, or aren’t OK with what we’re doing or asking?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177802" y="2848190"/>
            <a:ext cx="279714" cy="6410110"/>
          </a:xfrm>
          <a:custGeom>
            <a:avLst/>
            <a:gdLst/>
            <a:ahLst/>
            <a:cxnLst/>
            <a:rect l="l" t="t" r="r" b="b"/>
            <a:pathLst>
              <a:path w="279714" h="6410110">
                <a:moveTo>
                  <a:pt x="0" y="0"/>
                </a:moveTo>
                <a:lnTo>
                  <a:pt x="279714" y="0"/>
                </a:lnTo>
                <a:lnTo>
                  <a:pt x="279714" y="6410110"/>
                </a:lnTo>
                <a:lnTo>
                  <a:pt x="0" y="6410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56913" y="3050406"/>
            <a:ext cx="6065022"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Giving consent/OK</a:t>
            </a:r>
          </a:p>
        </p:txBody>
      </p:sp>
      <p:sp>
        <p:nvSpPr>
          <p:cNvPr id="7" name="TextBox 7"/>
          <p:cNvSpPr txBox="1"/>
          <p:nvPr/>
        </p:nvSpPr>
        <p:spPr>
          <a:xfrm>
            <a:off x="821664" y="1221537"/>
            <a:ext cx="6939029"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NONVERBAL SIGNS</a:t>
            </a:r>
          </a:p>
        </p:txBody>
      </p:sp>
      <p:sp>
        <p:nvSpPr>
          <p:cNvPr id="8" name="TextBox 8"/>
          <p:cNvSpPr txBox="1"/>
          <p:nvPr/>
        </p:nvSpPr>
        <p:spPr>
          <a:xfrm>
            <a:off x="9144000" y="3050406"/>
            <a:ext cx="8358538"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Not giving consent/not OK</a:t>
            </a:r>
          </a:p>
        </p:txBody>
      </p:sp>
      <p:sp>
        <p:nvSpPr>
          <p:cNvPr id="9" name="TextBox 9"/>
          <p:cNvSpPr txBox="1"/>
          <p:nvPr/>
        </p:nvSpPr>
        <p:spPr>
          <a:xfrm>
            <a:off x="1454420" y="4640099"/>
            <a:ext cx="5867515" cy="3032760"/>
          </a:xfrm>
          <a:prstGeom prst="rect">
            <a:avLst/>
          </a:prstGeom>
        </p:spPr>
        <p:txBody>
          <a:bodyPr lIns="0" tIns="0" rIns="0" bIns="0" rtlCol="0" anchor="t">
            <a:spAutoFit/>
          </a:bodyPr>
          <a:lstStyle/>
          <a:p>
            <a:pPr algn="l">
              <a:lnSpc>
                <a:spcPts val="6002"/>
              </a:lnSpc>
            </a:pPr>
            <a:r>
              <a:rPr lang="en-US" sz="4287">
                <a:solidFill>
                  <a:srgbClr val="000000"/>
                </a:solidFill>
                <a:latin typeface="Glacial Indifference"/>
                <a:ea typeface="Glacial Indifference"/>
                <a:cs typeface="Glacial Indifference"/>
                <a:sym typeface="Glacial Indifference"/>
              </a:rPr>
              <a:t>Smiling and nodding</a:t>
            </a:r>
          </a:p>
          <a:p>
            <a:pPr algn="l">
              <a:lnSpc>
                <a:spcPts val="6002"/>
              </a:lnSpc>
            </a:pPr>
            <a:r>
              <a:rPr lang="en-US" sz="4287">
                <a:solidFill>
                  <a:srgbClr val="000000"/>
                </a:solidFill>
                <a:latin typeface="Glacial Indifference"/>
                <a:ea typeface="Glacial Indifference"/>
                <a:cs typeface="Glacial Indifference"/>
                <a:sym typeface="Glacial Indifference"/>
              </a:rPr>
              <a:t>Relaxed body language</a:t>
            </a:r>
          </a:p>
          <a:p>
            <a:pPr algn="l">
              <a:lnSpc>
                <a:spcPts val="6002"/>
              </a:lnSpc>
            </a:pPr>
            <a:r>
              <a:rPr lang="en-US" sz="4287">
                <a:solidFill>
                  <a:srgbClr val="000000"/>
                </a:solidFill>
                <a:latin typeface="Glacial Indifference"/>
                <a:ea typeface="Glacial Indifference"/>
                <a:cs typeface="Glacial Indifference"/>
                <a:sym typeface="Glacial Indifference"/>
              </a:rPr>
              <a:t>Thumbs up</a:t>
            </a:r>
          </a:p>
          <a:p>
            <a:pPr algn="l">
              <a:lnSpc>
                <a:spcPts val="6002"/>
              </a:lnSpc>
            </a:pPr>
            <a:endParaRPr lang="en-US" sz="4287">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10333941" y="4544295"/>
            <a:ext cx="5379117" cy="5084402"/>
          </a:xfrm>
          <a:prstGeom prst="rect">
            <a:avLst/>
          </a:prstGeom>
        </p:spPr>
        <p:txBody>
          <a:bodyPr lIns="0" tIns="0" rIns="0" bIns="0" rtlCol="0" anchor="t">
            <a:spAutoFit/>
          </a:bodyPr>
          <a:lstStyle/>
          <a:p>
            <a:pPr algn="l">
              <a:lnSpc>
                <a:spcPts val="5745"/>
              </a:lnSpc>
            </a:pPr>
            <a:r>
              <a:rPr lang="en-US" sz="4103">
                <a:solidFill>
                  <a:srgbClr val="000000"/>
                </a:solidFill>
                <a:latin typeface="Glacial Indifference"/>
                <a:ea typeface="Glacial Indifference"/>
                <a:cs typeface="Glacial Indifference"/>
                <a:sym typeface="Glacial Indifference"/>
              </a:rPr>
              <a:t>Avoiding eye contact</a:t>
            </a:r>
          </a:p>
          <a:p>
            <a:pPr algn="l">
              <a:lnSpc>
                <a:spcPts val="5745"/>
              </a:lnSpc>
            </a:pPr>
            <a:r>
              <a:rPr lang="en-US" sz="4103">
                <a:solidFill>
                  <a:srgbClr val="000000"/>
                </a:solidFill>
                <a:latin typeface="Glacial Indifference"/>
                <a:ea typeface="Glacial Indifference"/>
                <a:cs typeface="Glacial Indifference"/>
                <a:sym typeface="Glacial Indifference"/>
              </a:rPr>
              <a:t>Stiff/tense body language</a:t>
            </a:r>
          </a:p>
          <a:p>
            <a:pPr algn="l">
              <a:lnSpc>
                <a:spcPts val="5745"/>
              </a:lnSpc>
            </a:pPr>
            <a:r>
              <a:rPr lang="en-US" sz="4103">
                <a:solidFill>
                  <a:srgbClr val="000000"/>
                </a:solidFill>
                <a:latin typeface="Glacial Indifference"/>
                <a:ea typeface="Glacial Indifference"/>
                <a:cs typeface="Glacial Indifference"/>
                <a:sym typeface="Glacial Indifference"/>
              </a:rPr>
              <a:t>Pushing away</a:t>
            </a:r>
          </a:p>
          <a:p>
            <a:pPr algn="l">
              <a:lnSpc>
                <a:spcPts val="5745"/>
              </a:lnSpc>
            </a:pPr>
            <a:r>
              <a:rPr lang="en-US" sz="4103">
                <a:solidFill>
                  <a:srgbClr val="000000"/>
                </a:solidFill>
                <a:latin typeface="Glacial Indifference"/>
                <a:ea typeface="Glacial Indifference"/>
                <a:cs typeface="Glacial Indifference"/>
                <a:sym typeface="Glacial Indifference"/>
              </a:rPr>
              <a:t>Crying</a:t>
            </a:r>
          </a:p>
          <a:p>
            <a:pPr algn="l">
              <a:lnSpc>
                <a:spcPts val="5745"/>
              </a:lnSpc>
            </a:pPr>
            <a:r>
              <a:rPr lang="en-US" sz="4103">
                <a:solidFill>
                  <a:srgbClr val="000000"/>
                </a:solidFill>
                <a:latin typeface="Glacial Indifference"/>
                <a:ea typeface="Glacial Indifference"/>
                <a:cs typeface="Glacial Indifference"/>
                <a:sym typeface="Glacial Indifference"/>
              </a:rPr>
              <a:t>Shaking head </a:t>
            </a:r>
          </a:p>
          <a:p>
            <a:pPr algn="l">
              <a:lnSpc>
                <a:spcPts val="5745"/>
              </a:lnSpc>
            </a:pPr>
            <a:endParaRPr lang="en-US" sz="410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5438580" y="5143500"/>
            <a:ext cx="2530602" cy="4114800"/>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11334764" y="5143500"/>
            <a:ext cx="1903095" cy="4114800"/>
          </a:xfrm>
          <a:custGeom>
            <a:avLst/>
            <a:gdLst/>
            <a:ahLst/>
            <a:cxnLst/>
            <a:rect l="l" t="t" r="r" b="b"/>
            <a:pathLst>
              <a:path w="1903095" h="4114800">
                <a:moveTo>
                  <a:pt x="0" y="0"/>
                </a:moveTo>
                <a:lnTo>
                  <a:pt x="1903095" y="0"/>
                </a:lnTo>
                <a:lnTo>
                  <a:pt x="19030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6413188" y="2509457"/>
            <a:ext cx="5461623" cy="1029599"/>
          </a:xfrm>
          <a:prstGeom prst="rect">
            <a:avLst/>
          </a:prstGeom>
        </p:spPr>
        <p:txBody>
          <a:bodyPr lIns="0" tIns="0" rIns="0" bIns="0" rtlCol="0" anchor="t">
            <a:spAutoFit/>
          </a:bodyPr>
          <a:lstStyle/>
          <a:p>
            <a:pPr algn="l">
              <a:lnSpc>
                <a:spcPts val="8489"/>
              </a:lnSpc>
            </a:pPr>
            <a:r>
              <a:rPr lang="en-US" sz="6063">
                <a:solidFill>
                  <a:srgbClr val="000000"/>
                </a:solidFill>
                <a:latin typeface="Glacial Indifference"/>
                <a:ea typeface="Glacial Indifference"/>
                <a:cs typeface="Glacial Indifference"/>
                <a:sym typeface="Glacial Indifference"/>
              </a:rPr>
              <a:t>Parallel lines </a:t>
            </a:r>
          </a:p>
        </p:txBody>
      </p:sp>
      <p:sp>
        <p:nvSpPr>
          <p:cNvPr id="8" name="TextBox 8"/>
          <p:cNvSpPr txBox="1"/>
          <p:nvPr/>
        </p:nvSpPr>
        <p:spPr>
          <a:xfrm>
            <a:off x="-189402" y="1219754"/>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ACTIVITY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1664" y="7337852"/>
            <a:ext cx="1511279" cy="2457364"/>
          </a:xfrm>
          <a:custGeom>
            <a:avLst/>
            <a:gdLst/>
            <a:ahLst/>
            <a:cxnLst/>
            <a:rect l="l" t="t" r="r" b="b"/>
            <a:pathLst>
              <a:path w="1511279" h="2457364">
                <a:moveTo>
                  <a:pt x="0" y="0"/>
                </a:moveTo>
                <a:lnTo>
                  <a:pt x="1511279" y="0"/>
                </a:lnTo>
                <a:lnTo>
                  <a:pt x="1511279" y="2457363"/>
                </a:lnTo>
                <a:lnTo>
                  <a:pt x="0" y="245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236225" y="7276332"/>
            <a:ext cx="1193436" cy="2580402"/>
          </a:xfrm>
          <a:custGeom>
            <a:avLst/>
            <a:gdLst/>
            <a:ahLst/>
            <a:cxnLst/>
            <a:rect l="l" t="t" r="r" b="b"/>
            <a:pathLst>
              <a:path w="1193436" h="2580402">
                <a:moveTo>
                  <a:pt x="0" y="0"/>
                </a:moveTo>
                <a:lnTo>
                  <a:pt x="1193436" y="0"/>
                </a:lnTo>
                <a:lnTo>
                  <a:pt x="1193436" y="2580403"/>
                </a:lnTo>
                <a:lnTo>
                  <a:pt x="0" y="25804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577304" y="3278618"/>
            <a:ext cx="14034907" cy="281483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was it like for the person approaching? </a:t>
            </a:r>
          </a:p>
          <a:p>
            <a:pPr algn="l">
              <a:lnSpc>
                <a:spcPts val="7507"/>
              </a:lnSpc>
            </a:pPr>
            <a:endParaRPr lang="en-US" sz="5362">
              <a:solidFill>
                <a:srgbClr val="000000"/>
              </a:solidFill>
              <a:latin typeface="Glacial Indifference"/>
              <a:ea typeface="Glacial Indifference"/>
              <a:cs typeface="Glacial Indifference"/>
              <a:sym typeface="Glacial Indifference"/>
            </a:endParaRPr>
          </a:p>
          <a:p>
            <a:pPr algn="l">
              <a:lnSpc>
                <a:spcPts val="7507"/>
              </a:lnSpc>
            </a:pPr>
            <a:r>
              <a:rPr lang="en-US" sz="5362">
                <a:solidFill>
                  <a:srgbClr val="000000"/>
                </a:solidFill>
                <a:latin typeface="Glacial Indifference"/>
                <a:ea typeface="Glacial Indifference"/>
                <a:cs typeface="Glacial Indifference"/>
                <a:sym typeface="Glacial Indifference"/>
              </a:rPr>
              <a:t>Did you know when to stop? How?</a:t>
            </a:r>
          </a:p>
        </p:txBody>
      </p:sp>
      <p:sp>
        <p:nvSpPr>
          <p:cNvPr id="8" name="TextBox 8"/>
          <p:cNvSpPr txBox="1"/>
          <p:nvPr/>
        </p:nvSpPr>
        <p:spPr>
          <a:xfrm>
            <a:off x="-189402" y="1219754"/>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FEEDBACK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1664" y="7337852"/>
            <a:ext cx="1511279" cy="2457364"/>
          </a:xfrm>
          <a:custGeom>
            <a:avLst/>
            <a:gdLst/>
            <a:ahLst/>
            <a:cxnLst/>
            <a:rect l="l" t="t" r="r" b="b"/>
            <a:pathLst>
              <a:path w="1511279" h="2457364">
                <a:moveTo>
                  <a:pt x="0" y="0"/>
                </a:moveTo>
                <a:lnTo>
                  <a:pt x="1511279" y="0"/>
                </a:lnTo>
                <a:lnTo>
                  <a:pt x="1511279" y="2457363"/>
                </a:lnTo>
                <a:lnTo>
                  <a:pt x="0" y="245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236225" y="7276332"/>
            <a:ext cx="1193436" cy="2580402"/>
          </a:xfrm>
          <a:custGeom>
            <a:avLst/>
            <a:gdLst/>
            <a:ahLst/>
            <a:cxnLst/>
            <a:rect l="l" t="t" r="r" b="b"/>
            <a:pathLst>
              <a:path w="1193436" h="2580402">
                <a:moveTo>
                  <a:pt x="0" y="0"/>
                </a:moveTo>
                <a:lnTo>
                  <a:pt x="1193436" y="0"/>
                </a:lnTo>
                <a:lnTo>
                  <a:pt x="1193436" y="2580403"/>
                </a:lnTo>
                <a:lnTo>
                  <a:pt x="0" y="25804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931998" y="2685664"/>
            <a:ext cx="14424005" cy="40269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What was it like for the person being approached? </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How did it feel when the other person stopped walking?</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 What might it have felt like if they hadn’t stopped?</a:t>
            </a:r>
          </a:p>
        </p:txBody>
      </p:sp>
      <p:sp>
        <p:nvSpPr>
          <p:cNvPr id="8" name="TextBox 8"/>
          <p:cNvSpPr txBox="1"/>
          <p:nvPr/>
        </p:nvSpPr>
        <p:spPr>
          <a:xfrm>
            <a:off x="-189402" y="1219754"/>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FEEDBACK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1664" y="7337852"/>
            <a:ext cx="1511279" cy="2457364"/>
          </a:xfrm>
          <a:custGeom>
            <a:avLst/>
            <a:gdLst/>
            <a:ahLst/>
            <a:cxnLst/>
            <a:rect l="l" t="t" r="r" b="b"/>
            <a:pathLst>
              <a:path w="1511279" h="2457364">
                <a:moveTo>
                  <a:pt x="0" y="0"/>
                </a:moveTo>
                <a:lnTo>
                  <a:pt x="1511279" y="0"/>
                </a:lnTo>
                <a:lnTo>
                  <a:pt x="1511279" y="2457363"/>
                </a:lnTo>
                <a:lnTo>
                  <a:pt x="0" y="245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236225" y="7276332"/>
            <a:ext cx="1193436" cy="2580402"/>
          </a:xfrm>
          <a:custGeom>
            <a:avLst/>
            <a:gdLst/>
            <a:ahLst/>
            <a:cxnLst/>
            <a:rect l="l" t="t" r="r" b="b"/>
            <a:pathLst>
              <a:path w="1193436" h="2580402">
                <a:moveTo>
                  <a:pt x="0" y="0"/>
                </a:moveTo>
                <a:lnTo>
                  <a:pt x="1193436" y="0"/>
                </a:lnTo>
                <a:lnTo>
                  <a:pt x="1193436" y="2580403"/>
                </a:lnTo>
                <a:lnTo>
                  <a:pt x="0" y="25804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3324848" y="2738343"/>
            <a:ext cx="11638305" cy="2620301"/>
          </a:xfrm>
          <a:prstGeom prst="rect">
            <a:avLst/>
          </a:prstGeom>
        </p:spPr>
        <p:txBody>
          <a:bodyPr lIns="0" tIns="0" rIns="0" bIns="0" rtlCol="0" anchor="t">
            <a:spAutoFit/>
          </a:bodyPr>
          <a:lstStyle/>
          <a:p>
            <a:pPr algn="ctr">
              <a:lnSpc>
                <a:spcPts val="10052"/>
              </a:lnSpc>
            </a:pPr>
            <a:r>
              <a:rPr lang="en-US" sz="9573">
                <a:solidFill>
                  <a:srgbClr val="000000"/>
                </a:solidFill>
                <a:latin typeface="Bobby Jones Soft"/>
                <a:ea typeface="Bobby Jones Soft"/>
                <a:cs typeface="Bobby Jones Soft"/>
                <a:sym typeface="Bobby Jones Soft"/>
              </a:rPr>
              <a:t>WHOSE RESPONSIBILITY WAS IT TO STOP?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149299" y="2966556"/>
            <a:ext cx="11638305" cy="1344189"/>
          </a:xfrm>
          <a:prstGeom prst="rect">
            <a:avLst/>
          </a:prstGeom>
        </p:spPr>
        <p:txBody>
          <a:bodyPr lIns="0" tIns="0" rIns="0" bIns="0" rtlCol="0" anchor="t">
            <a:spAutoFit/>
          </a:bodyPr>
          <a:lstStyle/>
          <a:p>
            <a:pPr algn="ctr">
              <a:lnSpc>
                <a:spcPts val="10052"/>
              </a:lnSpc>
            </a:pPr>
            <a:r>
              <a:rPr lang="en-US" sz="9573">
                <a:solidFill>
                  <a:srgbClr val="000000"/>
                </a:solidFill>
                <a:latin typeface="Bobby Jones Soft"/>
                <a:ea typeface="Bobby Jones Soft"/>
                <a:cs typeface="Bobby Jones Soft"/>
                <a:sym typeface="Bobby Jones Soft"/>
              </a:rPr>
              <a:t>SCENARIOS</a:t>
            </a:r>
          </a:p>
        </p:txBody>
      </p:sp>
      <p:sp>
        <p:nvSpPr>
          <p:cNvPr id="6" name="TextBox 6"/>
          <p:cNvSpPr txBox="1"/>
          <p:nvPr/>
        </p:nvSpPr>
        <p:spPr>
          <a:xfrm>
            <a:off x="4556442" y="4916787"/>
            <a:ext cx="9175116" cy="7884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Is consent being given?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3325553670"/>
              </p:ext>
            </p:extLst>
          </p:nvPr>
        </p:nvGraphicFramePr>
        <p:xfrm>
          <a:off x="1028700" y="1374011"/>
          <a:ext cx="16361668" cy="8049541"/>
        </p:xfrm>
        <a:graphic>
          <a:graphicData uri="http://schemas.openxmlformats.org/drawingml/2006/table">
            <a:tbl>
              <a:tblPr/>
              <a:tblGrid>
                <a:gridCol w="3236288">
                  <a:extLst>
                    <a:ext uri="{9D8B030D-6E8A-4147-A177-3AD203B41FA5}">
                      <a16:colId xmlns:a16="http://schemas.microsoft.com/office/drawing/2014/main" val="20000"/>
                    </a:ext>
                  </a:extLst>
                </a:gridCol>
                <a:gridCol w="11283661">
                  <a:extLst>
                    <a:ext uri="{9D8B030D-6E8A-4147-A177-3AD203B41FA5}">
                      <a16:colId xmlns:a16="http://schemas.microsoft.com/office/drawing/2014/main" val="20001"/>
                    </a:ext>
                  </a:extLst>
                </a:gridCol>
                <a:gridCol w="1841719">
                  <a:extLst>
                    <a:ext uri="{9D8B030D-6E8A-4147-A177-3AD203B41FA5}">
                      <a16:colId xmlns:a16="http://schemas.microsoft.com/office/drawing/2014/main" val="20002"/>
                    </a:ext>
                  </a:extLst>
                </a:gridCol>
              </a:tblGrid>
              <a:tr h="823046">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Activity</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Description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Timing</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7569">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Introduction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5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6834">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Terminology and discussion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Share definition of consent and ask for examples of situations where consent may need to be asked for/given. In small groups, ask students to think about signs of verbal and nonverbal consent.</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6834">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Parallel Lines </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Glacial Indifference" panose="020B0604020202020204" charset="0"/>
                          <a:ea typeface="Canva Sans"/>
                          <a:cs typeface="Canva Sans"/>
                          <a:sym typeface="Canva Sans"/>
                        </a:rPr>
                        <a:t>Follow instructions for the parallel lines activity on lesson plan, which is used to demonstrate the concept of communicating consent verbally and nonverbally. Discuss as a class using prompts on slides as you go and after.</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2128">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Scenarios </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Split class into groups and ask them to discuss the scenarios, deciding whether consent has been given and how they know.</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06834">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Video</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Play ‘cup of tea’ video using tea as a metaphor for consent. At the end, the video makes reference to being unconscious - you may wish to stop the video beforehand, but if not, this will require a discussion afterwards on what it means in terms of real relationships.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5-10 minutes </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6296">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Ending/Reflections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Ask students to reflect on one thing they’re taking from the lesson.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dirty="0">
                          <a:solidFill>
                            <a:srgbClr val="000000"/>
                          </a:solidFill>
                          <a:latin typeface="Glacial Indifference" panose="020B0604020202020204" charset="0"/>
                          <a:ea typeface="Canva Sans"/>
                          <a:cs typeface="Canva Sans"/>
                          <a:sym typeface="Canva Sans"/>
                        </a:rPr>
                        <a:t>5 minutes</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6"/>
          <p:cNvSpPr txBox="1"/>
          <p:nvPr/>
        </p:nvSpPr>
        <p:spPr>
          <a:xfrm>
            <a:off x="1028700" y="740539"/>
            <a:ext cx="3730874" cy="633472"/>
          </a:xfrm>
          <a:prstGeom prst="rect">
            <a:avLst/>
          </a:prstGeom>
        </p:spPr>
        <p:txBody>
          <a:bodyPr lIns="0" tIns="0" rIns="0" bIns="0" rtlCol="0" anchor="t">
            <a:spAutoFit/>
          </a:bodyPr>
          <a:lstStyle/>
          <a:p>
            <a:pPr algn="ctr">
              <a:lnSpc>
                <a:spcPts val="4759"/>
              </a:lnSpc>
            </a:pPr>
            <a:r>
              <a:rPr lang="en-US" sz="4533">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563347" y="2072907"/>
            <a:ext cx="15161307" cy="40269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Sam and Riley have been going out for a few weeks, and recently had their first kiss. At the time it felt nice, but now Sam is unsure whether they want to kiss Riley again.</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The next time Riley goes in for a kiss, Sam pulls away.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170320" y="2141304"/>
            <a:ext cx="16088980" cy="3217340"/>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Gemma is looking for a top to wear on her night out. She doesn’t like any of her clothes, so she goes into her sister Kate’s room while Kate isn’t home, and grabs a top from her closet. She didn’t ask, but Kate has let her borrow clothes in the past.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7808694"/>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563347" y="2564442"/>
            <a:ext cx="15161307" cy="240771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Luke is eight years old and is having tea at his nan’s house. When it’s time to leave, Luke’s nan asks him if she can have a kiss goodbye. Luke says yes and gives her a kiss.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028700" y="1859167"/>
            <a:ext cx="16088980" cy="4836590"/>
          </a:xfrm>
          <a:prstGeom prst="rect">
            <a:avLst/>
          </a:prstGeom>
        </p:spPr>
        <p:txBody>
          <a:bodyPr lIns="0" tIns="0" rIns="0" bIns="0" rtlCol="0" anchor="t">
            <a:spAutoFit/>
          </a:bodyPr>
          <a:lstStyle/>
          <a:p>
            <a:pPr algn="just">
              <a:lnSpc>
                <a:spcPts val="6416"/>
              </a:lnSpc>
            </a:pPr>
            <a:r>
              <a:rPr lang="en-US" sz="4583">
                <a:solidFill>
                  <a:srgbClr val="000000"/>
                </a:solidFill>
                <a:latin typeface="Glacial Indifference"/>
                <a:ea typeface="Glacial Indifference"/>
                <a:cs typeface="Glacial Indifference"/>
                <a:sym typeface="Glacial Indifference"/>
              </a:rPr>
              <a:t>Sofia and Liam are sitting together during lunch, and Sofia is showing Liam some pictures on her phone. After a few minutes, Liam asks, "Can I scroll through your photos?" Sofia hesitates for a moment but hands her phone to him without saying anything. Liam begins scrolling through her pictures, but Sofia looks uncomfortable.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028700" y="2413874"/>
            <a:ext cx="16088980" cy="4026965"/>
          </a:xfrm>
          <a:prstGeom prst="rect">
            <a:avLst/>
          </a:prstGeom>
        </p:spPr>
        <p:txBody>
          <a:bodyPr lIns="0" tIns="0" rIns="0" bIns="0" rtlCol="0" anchor="t">
            <a:spAutoFit/>
          </a:bodyPr>
          <a:lstStyle/>
          <a:p>
            <a:pPr algn="just">
              <a:lnSpc>
                <a:spcPts val="6416"/>
              </a:lnSpc>
            </a:pPr>
            <a:r>
              <a:rPr lang="en-US" sz="4583">
                <a:solidFill>
                  <a:srgbClr val="000000"/>
                </a:solidFill>
                <a:latin typeface="Glacial Indifference"/>
                <a:ea typeface="Glacial Indifference"/>
                <a:cs typeface="Glacial Indifference"/>
                <a:sym typeface="Glacial Indifference"/>
              </a:rPr>
              <a:t>Leah and Emma are best friends and haven’t seen each other in a while. When they run into each other at school, Lila excitedly opens her arms for a hug. Emma sees this, smiles, and steps into the hug without saying anything. They hug for a moment, and both seem happy.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609107" y="477153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WHAT IF YOU’RE NOT SURE?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563347" y="1616482"/>
            <a:ext cx="15161307" cy="3217340"/>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Sometimes things aren’t clear. </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If you’re </a:t>
            </a:r>
            <a:r>
              <a:rPr lang="en-US" sz="4583" b="1" u="sng">
                <a:solidFill>
                  <a:srgbClr val="000000"/>
                </a:solidFill>
                <a:latin typeface="Glacial Indifference Bold"/>
                <a:ea typeface="Glacial Indifference Bold"/>
                <a:cs typeface="Glacial Indifference Bold"/>
                <a:sym typeface="Glacial Indifference Bold"/>
              </a:rPr>
              <a:t>ever unsure</a:t>
            </a:r>
            <a:r>
              <a:rPr lang="en-US" sz="4583">
                <a:solidFill>
                  <a:srgbClr val="000000"/>
                </a:solidFill>
                <a:latin typeface="Glacial Indifference"/>
                <a:ea typeface="Glacial Indifference"/>
                <a:cs typeface="Glacial Indifference"/>
                <a:sym typeface="Glacial Indifference"/>
              </a:rPr>
              <a:t> whether someone is giving consent for something, ASK.</a:t>
            </a:r>
          </a:p>
        </p:txBody>
      </p:sp>
      <p:sp>
        <p:nvSpPr>
          <p:cNvPr id="6" name="TextBox 6"/>
          <p:cNvSpPr txBox="1"/>
          <p:nvPr/>
        </p:nvSpPr>
        <p:spPr>
          <a:xfrm>
            <a:off x="1028700" y="5437838"/>
            <a:ext cx="15161307" cy="7884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“Are you OK? Are you happy with this? Can I do this?”</a:t>
            </a:r>
          </a:p>
        </p:txBody>
      </p:sp>
      <p:sp>
        <p:nvSpPr>
          <p:cNvPr id="7" name="TextBox 7"/>
          <p:cNvSpPr txBox="1"/>
          <p:nvPr/>
        </p:nvSpPr>
        <p:spPr>
          <a:xfrm>
            <a:off x="1563347" y="6040960"/>
            <a:ext cx="15161307" cy="240771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Unless it’s a clear, enthusiastic yes...</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it’s a </a:t>
            </a:r>
            <a:r>
              <a:rPr lang="en-US" sz="4583" b="1" u="sng">
                <a:solidFill>
                  <a:srgbClr val="000000"/>
                </a:solidFill>
                <a:latin typeface="Glacial Indifference Bold"/>
                <a:ea typeface="Glacial Indifference Bold"/>
                <a:cs typeface="Glacial Indifference Bold"/>
                <a:sym typeface="Glacial Indifference Bold"/>
              </a:rPr>
              <a:t>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5" name="Picture 5"/>
          <p:cNvPicPr>
            <a:picLocks noChangeAspect="1"/>
          </p:cNvPicPr>
          <p:nvPr>
            <a:videoFile r:link="rId1"/>
          </p:nvPr>
        </p:nvPicPr>
        <p:blipFill>
          <a:blip r:embed="rId4"/>
          <a:stretch>
            <a:fillRect/>
          </a:stretch>
        </p:blipFill>
        <p:spPr>
          <a:xfrm>
            <a:off x="2266606" y="1527272"/>
            <a:ext cx="13754788" cy="77310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32064" y="1313413"/>
            <a:ext cx="7697386" cy="888421"/>
          </a:xfrm>
          <a:prstGeom prst="rect">
            <a:avLst/>
          </a:prstGeom>
        </p:spPr>
        <p:txBody>
          <a:bodyPr lIns="0" tIns="0" rIns="0" bIns="0" rtlCol="0" anchor="t">
            <a:spAutoFit/>
          </a:bodyPr>
          <a:lstStyle/>
          <a:p>
            <a:pPr algn="ctr">
              <a:lnSpc>
                <a:spcPts val="6648"/>
              </a:lnSpc>
            </a:pPr>
            <a:r>
              <a:rPr lang="en-US" sz="6331">
                <a:solidFill>
                  <a:srgbClr val="000000"/>
                </a:solidFill>
                <a:latin typeface="Bobby Jones Soft"/>
                <a:ea typeface="Bobby Jones Soft"/>
                <a:cs typeface="Bobby Jones Soft"/>
                <a:sym typeface="Bobby Jones Soft"/>
              </a:rPr>
              <a:t>FACTS ABOUT CONSENT</a:t>
            </a:r>
          </a:p>
        </p:txBody>
      </p:sp>
      <p:sp>
        <p:nvSpPr>
          <p:cNvPr id="6" name="TextBox 6"/>
          <p:cNvSpPr txBox="1"/>
          <p:nvPr/>
        </p:nvSpPr>
        <p:spPr>
          <a:xfrm>
            <a:off x="1563347" y="2897984"/>
            <a:ext cx="15161307" cy="6455840"/>
          </a:xfrm>
          <a:prstGeom prst="rect">
            <a:avLst/>
          </a:prstGeom>
        </p:spPr>
        <p:txBody>
          <a:bodyPr lIns="0" tIns="0" rIns="0" bIns="0" rtlCol="0" anchor="t">
            <a:spAutoFit/>
          </a:bodyPr>
          <a:lstStyle/>
          <a:p>
            <a:pPr algn="just">
              <a:lnSpc>
                <a:spcPts val="6416"/>
              </a:lnSpc>
            </a:pPr>
            <a:r>
              <a:rPr lang="en-US" sz="4583">
                <a:solidFill>
                  <a:srgbClr val="000000"/>
                </a:solidFill>
                <a:latin typeface="Glacial Indifference"/>
                <a:ea typeface="Glacial Indifference"/>
                <a:cs typeface="Glacial Indifference"/>
                <a:sym typeface="Glacial Indifference"/>
              </a:rPr>
              <a:t>We should always be asking for consent, particularly in situations that involve physical contact with others.</a:t>
            </a:r>
          </a:p>
          <a:p>
            <a:pPr algn="just">
              <a:lnSpc>
                <a:spcPts val="6416"/>
              </a:lnSpc>
            </a:pPr>
            <a:endParaRPr lang="en-US" sz="4583">
              <a:solidFill>
                <a:srgbClr val="000000"/>
              </a:solidFill>
              <a:latin typeface="Glacial Indifference"/>
              <a:ea typeface="Glacial Indifference"/>
              <a:cs typeface="Glacial Indifference"/>
              <a:sym typeface="Glacial Indifference"/>
            </a:endParaRPr>
          </a:p>
          <a:p>
            <a:pPr algn="just">
              <a:lnSpc>
                <a:spcPts val="6416"/>
              </a:lnSpc>
            </a:pPr>
            <a:r>
              <a:rPr lang="en-US" sz="4583">
                <a:solidFill>
                  <a:srgbClr val="000000"/>
                </a:solidFill>
                <a:latin typeface="Glacial Indifference"/>
                <a:ea typeface="Glacial Indifference"/>
                <a:cs typeface="Glacial Indifference"/>
                <a:sym typeface="Glacial Indifference"/>
              </a:rPr>
              <a:t>Just because someone has given consent before, it does NOT mean they’re giving consent the next time.</a:t>
            </a:r>
          </a:p>
          <a:p>
            <a:pPr algn="just">
              <a:lnSpc>
                <a:spcPts val="6416"/>
              </a:lnSpc>
            </a:pPr>
            <a:endParaRPr lang="en-US" sz="4583">
              <a:solidFill>
                <a:srgbClr val="000000"/>
              </a:solidFill>
              <a:latin typeface="Glacial Indifference"/>
              <a:ea typeface="Glacial Indifference"/>
              <a:cs typeface="Glacial Indifference"/>
              <a:sym typeface="Glacial Indifference"/>
            </a:endParaRPr>
          </a:p>
          <a:p>
            <a:pPr algn="just">
              <a:lnSpc>
                <a:spcPts val="6416"/>
              </a:lnSpc>
            </a:pPr>
            <a:r>
              <a:rPr lang="en-US" sz="4583">
                <a:solidFill>
                  <a:srgbClr val="000000"/>
                </a:solidFill>
                <a:latin typeface="Glacial Indifference"/>
                <a:ea typeface="Glacial Indifference"/>
                <a:cs typeface="Glacial Indifference"/>
                <a:sym typeface="Glacial Indifference"/>
              </a:rPr>
              <a:t>A person can give consent and then change their mind at any time.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marR="0" lvl="0" indent="0" algn="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marL="0" marR="0" lvl="0" indent="0" algn="just" defTabSz="914400" rtl="0" eaLnBrk="1" fontAlgn="auto" latinLnBrk="0" hangingPunct="1">
              <a:lnSpc>
                <a:spcPts val="6548"/>
              </a:lnSpc>
              <a:spcBef>
                <a:spcPts val="0"/>
              </a:spcBef>
              <a:spcAft>
                <a:spcPts val="0"/>
              </a:spcAft>
              <a:buClrTx/>
              <a:buSzTx/>
              <a:buFontTx/>
              <a:buNone/>
              <a:tabLst/>
              <a:defRPr/>
            </a:pP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Let’s </a:t>
            </a:r>
            <a:r>
              <a:rPr kumimoji="0" lang="en-US" sz="62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ASK</a:t>
            </a: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00274"/>
          </a:xfrm>
          <a:prstGeom prst="rect">
            <a:avLst/>
          </a:prstGeom>
        </p:spPr>
        <p:txBody>
          <a:bodyPr lIns="0" tIns="0" rIns="0" bIns="0" rtlCol="0" anchor="t">
            <a:spAutoFit/>
          </a:bodyPr>
          <a:lstStyle/>
          <a:p>
            <a:pPr marL="0" marR="0" lvl="0" indent="0" algn="ctr" defTabSz="914400" rtl="0" eaLnBrk="1" fontAlgn="auto" latinLnBrk="0" hangingPunct="1">
              <a:lnSpc>
                <a:spcPts val="7842"/>
              </a:lnSpc>
              <a:spcBef>
                <a:spcPts val="0"/>
              </a:spcBef>
              <a:spcAft>
                <a:spcPts val="0"/>
              </a:spcAft>
              <a:buClrTx/>
              <a:buSzTx/>
              <a:buFontTx/>
              <a:buNone/>
              <a:tabLst/>
              <a:defRPr/>
            </a:pPr>
            <a:r>
              <a:rPr kumimoji="0" lang="en-US" sz="7468" b="0" i="0" u="none" strike="noStrike" kern="1200" cap="none" spc="0" normalizeH="0" baseline="0" noProof="0" dirty="0">
                <a:ln>
                  <a:noFill/>
                </a:ln>
                <a:solidFill>
                  <a:srgbClr val="000000"/>
                </a:solidFill>
                <a:effectLst/>
                <a:uLnTx/>
                <a:uFillTx/>
                <a:latin typeface="Bobby Jones" panose="020B0604020202020204" charset="0"/>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ttributes?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S</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kills?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K</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nowledge?</a:t>
            </a:r>
          </a:p>
        </p:txBody>
      </p:sp>
    </p:spTree>
    <p:extLst>
      <p:ext uri="{BB962C8B-B14F-4D97-AF65-F5344CB8AC3E}">
        <p14:creationId xmlns:p14="http://schemas.microsoft.com/office/powerpoint/2010/main" val="270965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436837" y="3636234"/>
            <a:ext cx="10719551" cy="2046063"/>
          </a:xfrm>
          <a:prstGeom prst="rect">
            <a:avLst/>
          </a:prstGeom>
        </p:spPr>
        <p:txBody>
          <a:bodyPr lIns="0" tIns="0" rIns="0" bIns="0" rtlCol="0" anchor="t">
            <a:spAutoFit/>
          </a:bodyPr>
          <a:lstStyle/>
          <a:p>
            <a:pPr algn="just">
              <a:lnSpc>
                <a:spcPts val="8302"/>
              </a:lnSpc>
            </a:pPr>
            <a:r>
              <a:rPr lang="en-US" sz="5156">
                <a:solidFill>
                  <a:srgbClr val="000000"/>
                </a:solidFill>
                <a:latin typeface="Glacial Indifference"/>
                <a:ea typeface="Glacial Indifference"/>
                <a:cs typeface="Glacial Indifference"/>
                <a:sym typeface="Glacial Indifference"/>
              </a:rPr>
              <a:t>Have you heard the word ‘consent’ before? What do you think it means?</a:t>
            </a:r>
          </a:p>
        </p:txBody>
      </p:sp>
      <p:sp>
        <p:nvSpPr>
          <p:cNvPr id="6" name="Freeform 6"/>
          <p:cNvSpPr/>
          <p:nvPr/>
        </p:nvSpPr>
        <p:spPr>
          <a:xfrm rot="552302">
            <a:off x="12454668" y="4523606"/>
            <a:ext cx="4789292" cy="4114800"/>
          </a:xfrm>
          <a:custGeom>
            <a:avLst/>
            <a:gdLst/>
            <a:ahLst/>
            <a:cxnLst/>
            <a:rect l="l" t="t" r="r" b="b"/>
            <a:pathLst>
              <a:path w="4789292" h="4114800">
                <a:moveTo>
                  <a:pt x="0" y="0"/>
                </a:moveTo>
                <a:lnTo>
                  <a:pt x="4789292" y="0"/>
                </a:lnTo>
                <a:lnTo>
                  <a:pt x="478929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146333" y="1104900"/>
            <a:ext cx="5049156" cy="858449"/>
          </a:xfrm>
          <a:prstGeom prst="rect">
            <a:avLst/>
          </a:prstGeom>
        </p:spPr>
        <p:txBody>
          <a:bodyPr lIns="0" tIns="0" rIns="0" bIns="0" rtlCol="0" anchor="t">
            <a:spAutoFit/>
          </a:bodyPr>
          <a:lstStyle/>
          <a:p>
            <a:pPr algn="ctr">
              <a:lnSpc>
                <a:spcPts val="6441"/>
              </a:lnSpc>
            </a:pPr>
            <a:r>
              <a:rPr lang="en-US" sz="6135">
                <a:solidFill>
                  <a:srgbClr val="000000"/>
                </a:solidFill>
                <a:latin typeface="Bobby Jones Soft"/>
                <a:ea typeface="Bobby Jones Soft"/>
                <a:cs typeface="Bobby Jones Soft"/>
                <a:sym typeface="Bobby Jones Soft"/>
              </a:rPr>
              <a:t>DO IT NOW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197641" y="2026700"/>
            <a:ext cx="15892719" cy="2252859"/>
          </a:xfrm>
          <a:prstGeom prst="rect">
            <a:avLst/>
          </a:prstGeom>
        </p:spPr>
        <p:txBody>
          <a:bodyPr lIns="0" tIns="0" rIns="0" bIns="0" rtlCol="0" anchor="t">
            <a:spAutoFit/>
          </a:bodyPr>
          <a:lstStyle/>
          <a:p>
            <a:pPr algn="ctr">
              <a:lnSpc>
                <a:spcPts val="16840"/>
              </a:lnSpc>
            </a:pPr>
            <a:r>
              <a:rPr lang="en-US" sz="16038">
                <a:solidFill>
                  <a:srgbClr val="000000"/>
                </a:solidFill>
                <a:latin typeface="Bobby Jones Soft"/>
                <a:ea typeface="Bobby Jones Soft"/>
                <a:cs typeface="Bobby Jones Soft"/>
                <a:sym typeface="Bobby Jones Soft"/>
              </a:rPr>
              <a:t>CONSENT </a:t>
            </a:r>
          </a:p>
        </p:txBody>
      </p:sp>
      <p:sp>
        <p:nvSpPr>
          <p:cNvPr id="7" name="TextBox 7"/>
          <p:cNvSpPr txBox="1"/>
          <p:nvPr/>
        </p:nvSpPr>
        <p:spPr>
          <a:xfrm>
            <a:off x="4405441" y="5132451"/>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8</a:t>
            </a:r>
          </a:p>
        </p:txBody>
      </p:sp>
      <p:sp>
        <p:nvSpPr>
          <p:cNvPr id="8" name="TextBox 8"/>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557581"/>
            <a:ext cx="7486733" cy="914100"/>
          </a:xfrm>
          <a:prstGeom prst="rect">
            <a:avLst/>
          </a:prstGeom>
        </p:spPr>
        <p:txBody>
          <a:bodyPr lIns="0" tIns="0" rIns="0" bIns="0" rtlCol="0" anchor="t">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id="6" name="TextBox 6"/>
          <p:cNvSpPr txBox="1"/>
          <p:nvPr/>
        </p:nvSpPr>
        <p:spPr>
          <a:xfrm>
            <a:off x="1028700" y="3025745"/>
            <a:ext cx="15453073" cy="4122038"/>
          </a:xfrm>
          <a:prstGeom prst="rect">
            <a:avLst/>
          </a:prstGeom>
        </p:spPr>
        <p:txBody>
          <a:bodyPr lIns="0" tIns="0" rIns="0" bIns="0" rtlCol="0" anchor="t">
            <a:spAutoFit/>
          </a:bodyPr>
          <a:lstStyle/>
          <a:p>
            <a:pPr marL="1014732" lvl="1" indent="-507366" algn="just">
              <a:lnSpc>
                <a:spcPts val="10716"/>
              </a:lnSpc>
              <a:buFont typeface="Arial"/>
              <a:buChar char="•"/>
            </a:pPr>
            <a:r>
              <a:rPr lang="en-US" sz="4700">
                <a:solidFill>
                  <a:srgbClr val="000000"/>
                </a:solidFill>
                <a:latin typeface="Glacial Indifference"/>
                <a:ea typeface="Glacial Indifference"/>
                <a:cs typeface="Glacial Indifference"/>
                <a:sym typeface="Glacial Indifference"/>
              </a:rPr>
              <a:t>Explain what consent means </a:t>
            </a:r>
          </a:p>
          <a:p>
            <a:pPr marL="1014732" lvl="1" indent="-507366" algn="just">
              <a:lnSpc>
                <a:spcPts val="7050"/>
              </a:lnSpc>
              <a:buFont typeface="Arial"/>
              <a:buChar char="•"/>
            </a:pPr>
            <a:r>
              <a:rPr lang="en-US" sz="4700">
                <a:solidFill>
                  <a:srgbClr val="000000"/>
                </a:solidFill>
                <a:latin typeface="Glacial Indifference"/>
                <a:ea typeface="Glacial Indifference"/>
                <a:cs typeface="Glacial Indifference"/>
                <a:sym typeface="Glacial Indifference"/>
              </a:rPr>
              <a:t>Understand that consent is a component of everyday interactions </a:t>
            </a:r>
          </a:p>
          <a:p>
            <a:pPr marL="1014732" lvl="1" indent="-507366" algn="just">
              <a:lnSpc>
                <a:spcPts val="7050"/>
              </a:lnSpc>
              <a:buFont typeface="Arial"/>
              <a:buChar char="•"/>
            </a:pPr>
            <a:r>
              <a:rPr lang="en-US" sz="4700">
                <a:solidFill>
                  <a:srgbClr val="000000"/>
                </a:solidFill>
                <a:latin typeface="Glacial Indifference"/>
                <a:ea typeface="Glacial Indifference"/>
                <a:cs typeface="Glacial Indifference"/>
                <a:sym typeface="Glacial Indifference"/>
              </a:rPr>
              <a:t>Recognise when someone is giving or not giving consent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635674" y="4797528"/>
            <a:ext cx="2867126" cy="5154383"/>
          </a:xfrm>
          <a:custGeom>
            <a:avLst/>
            <a:gdLst/>
            <a:ahLst/>
            <a:cxnLst/>
            <a:rect l="l" t="t" r="r" b="b"/>
            <a:pathLst>
              <a:path w="2867126" h="5154383">
                <a:moveTo>
                  <a:pt x="0" y="0"/>
                </a:moveTo>
                <a:lnTo>
                  <a:pt x="2867125" y="0"/>
                </a:lnTo>
                <a:lnTo>
                  <a:pt x="2867125" y="5154383"/>
                </a:lnTo>
                <a:lnTo>
                  <a:pt x="0" y="5154383"/>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4919150" y="4302928"/>
            <a:ext cx="11293580" cy="2530312"/>
          </a:xfrm>
          <a:prstGeom prst="rect">
            <a:avLst/>
          </a:prstGeom>
        </p:spPr>
        <p:txBody>
          <a:bodyPr lIns="0" tIns="0" rIns="0" bIns="0" rtlCol="0" anchor="t">
            <a:spAutoFit/>
          </a:bodyPr>
          <a:lstStyle/>
          <a:p>
            <a:pPr algn="ctr">
              <a:lnSpc>
                <a:spcPts val="10158"/>
              </a:lnSpc>
              <a:spcBef>
                <a:spcPct val="0"/>
              </a:spcBef>
            </a:pPr>
            <a:r>
              <a:rPr lang="en-US" sz="7256">
                <a:solidFill>
                  <a:srgbClr val="000000"/>
                </a:solidFill>
                <a:latin typeface="Glacial Indifference"/>
                <a:ea typeface="Glacial Indifference"/>
                <a:cs typeface="Glacial Indifference"/>
                <a:sym typeface="Glacial Indifference"/>
              </a:rPr>
              <a:t>is basically just about giving and asking for permission</a:t>
            </a:r>
          </a:p>
        </p:txBody>
      </p:sp>
      <p:sp>
        <p:nvSpPr>
          <p:cNvPr id="7" name="TextBox 7"/>
          <p:cNvSpPr txBox="1"/>
          <p:nvPr/>
        </p:nvSpPr>
        <p:spPr>
          <a:xfrm>
            <a:off x="7192977" y="3012139"/>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CONSENT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778087" y="3776284"/>
            <a:ext cx="10731826" cy="3816187"/>
          </a:xfrm>
          <a:prstGeom prst="rect">
            <a:avLst/>
          </a:prstGeom>
        </p:spPr>
        <p:txBody>
          <a:bodyPr lIns="0" tIns="0" rIns="0" bIns="0" rtlCol="0" anchor="t">
            <a:spAutoFit/>
          </a:bodyPr>
          <a:lstStyle/>
          <a:p>
            <a:pPr algn="ctr">
              <a:lnSpc>
                <a:spcPts val="10158"/>
              </a:lnSpc>
              <a:spcBef>
                <a:spcPct val="0"/>
              </a:spcBef>
            </a:pPr>
            <a:r>
              <a:rPr lang="en-US" sz="7256">
                <a:solidFill>
                  <a:srgbClr val="000000"/>
                </a:solidFill>
                <a:latin typeface="Glacial Indifference"/>
                <a:ea typeface="Glacial Indifference"/>
                <a:cs typeface="Glacial Indifference"/>
                <a:sym typeface="Glacial Indifference"/>
              </a:rPr>
              <a:t>what are some situations where we might need to ask for, or give, consent?</a:t>
            </a:r>
          </a:p>
        </p:txBody>
      </p:sp>
      <p:sp>
        <p:nvSpPr>
          <p:cNvPr id="6" name="TextBox 6"/>
          <p:cNvSpPr txBox="1"/>
          <p:nvPr/>
        </p:nvSpPr>
        <p:spPr>
          <a:xfrm>
            <a:off x="0" y="1114425"/>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LET’S TALK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96675" y="2203274"/>
            <a:ext cx="16162625" cy="3924727"/>
          </a:xfrm>
          <a:prstGeom prst="rect">
            <a:avLst/>
          </a:prstGeom>
        </p:spPr>
        <p:txBody>
          <a:bodyPr lIns="0" tIns="0" rIns="0" bIns="0" rtlCol="0" anchor="t">
            <a:spAutoFit/>
          </a:bodyPr>
          <a:lstStyle/>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Asking a friend if you can use their phone</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Someone asking if they can take your photo</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A family member asking if they can give you a hug</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Your boyfriend asking if he can have the rest of your chips</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Knocking on the door before entering someone’s room</a:t>
            </a:r>
          </a:p>
        </p:txBody>
      </p:sp>
      <p:sp>
        <p:nvSpPr>
          <p:cNvPr id="6" name="TextBox 6"/>
          <p:cNvSpPr txBox="1"/>
          <p:nvPr/>
        </p:nvSpPr>
        <p:spPr>
          <a:xfrm>
            <a:off x="2128500" y="7349189"/>
            <a:ext cx="14031001" cy="1539967"/>
          </a:xfrm>
          <a:prstGeom prst="rect">
            <a:avLst/>
          </a:prstGeom>
        </p:spPr>
        <p:txBody>
          <a:bodyPr lIns="0" tIns="0" rIns="0" bIns="0" rtlCol="0" anchor="t">
            <a:spAutoFit/>
          </a:bodyPr>
          <a:lstStyle/>
          <a:p>
            <a:pPr algn="ctr">
              <a:lnSpc>
                <a:spcPts val="5905"/>
              </a:lnSpc>
            </a:pPr>
            <a:r>
              <a:rPr lang="en-US" sz="5624">
                <a:solidFill>
                  <a:srgbClr val="000000"/>
                </a:solidFill>
                <a:latin typeface="Bobby Jones Soft"/>
                <a:ea typeface="Bobby Jones Soft"/>
                <a:cs typeface="Bobby Jones Soft"/>
                <a:sym typeface="Bobby Jones Soft"/>
              </a:rPr>
              <a:t>WE ALL ASK FOR, </a:t>
            </a:r>
          </a:p>
          <a:p>
            <a:pPr algn="ctr">
              <a:lnSpc>
                <a:spcPts val="5905"/>
              </a:lnSpc>
            </a:pPr>
            <a:r>
              <a:rPr lang="en-US" sz="5624">
                <a:solidFill>
                  <a:srgbClr val="000000"/>
                </a:solidFill>
                <a:latin typeface="Bobby Jones Soft"/>
                <a:ea typeface="Bobby Jones Soft"/>
                <a:cs typeface="Bobby Jones Soft"/>
                <a:sym typeface="Bobby Jones Soft"/>
              </a:rPr>
              <a:t>AND GIVE (OR DON’T GIVE) CONSENT EVERY 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9" ma:contentTypeDescription="Create a new document." ma:contentTypeScope="" ma:versionID="6f2b473e34d5c1d5a8850c42794f9aeb">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3b5d5ec4dc99e10250ece4f7f6190fe2"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AF4EFC-C772-416A-9B6E-8AEA061FE8F3}"/>
</file>

<file path=customXml/itemProps2.xml><?xml version="1.0" encoding="utf-8"?>
<ds:datastoreItem xmlns:ds="http://schemas.openxmlformats.org/officeDocument/2006/customXml" ds:itemID="{19376113-E32C-413E-83D4-DC6875C37C3A}"/>
</file>

<file path=customXml/itemProps3.xml><?xml version="1.0" encoding="utf-8"?>
<ds:datastoreItem xmlns:ds="http://schemas.openxmlformats.org/officeDocument/2006/customXml" ds:itemID="{A7D8D1E0-EB04-4100-981B-3740EAE64D9F}"/>
</file>

<file path=docProps/app.xml><?xml version="1.0" encoding="utf-8"?>
<Properties xmlns="http://schemas.openxmlformats.org/officeDocument/2006/extended-properties" xmlns:vt="http://schemas.openxmlformats.org/officeDocument/2006/docPropsVTypes">
  <TotalTime>1</TotalTime>
  <Words>2313</Words>
  <Application>Microsoft Office PowerPoint</Application>
  <PresentationFormat>Custom</PresentationFormat>
  <Paragraphs>238</Paragraphs>
  <Slides>29</Slides>
  <Notes>24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Calibri</vt:lpstr>
      <vt:lpstr>Arial</vt:lpstr>
      <vt:lpstr>Bobby Jones</vt:lpstr>
      <vt:lpstr>Glacial Indifference</vt:lpstr>
      <vt:lpstr>Bobby Jones Soft</vt:lpstr>
      <vt:lpstr>Playpen Sans</vt:lpstr>
      <vt:lpstr>Glacial Indifference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8.3.3 - Consent (slides)</dc:title>
  <cp:lastModifiedBy>Alyssa Isaac</cp:lastModifiedBy>
  <cp:revision>1</cp:revision>
  <dcterms:created xsi:type="dcterms:W3CDTF">2006-08-16T00:00:00Z</dcterms:created>
  <dcterms:modified xsi:type="dcterms:W3CDTF">2025-11-05T09:50:58Z</dcterms:modified>
  <dc:identifier>DAGTKQvkZyo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