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8" r:id="rId3"/>
    <p:sldId id="259" r:id="rId4"/>
    <p:sldId id="260" r:id="rId5"/>
    <p:sldId id="261" r:id="rId6"/>
    <p:sldId id="262" r:id="rId7"/>
    <p:sldId id="323" r:id="rId8"/>
    <p:sldId id="324" r:id="rId9"/>
    <p:sldId id="325" r:id="rId10"/>
    <p:sldId id="326" r:id="rId11"/>
    <p:sldId id="328" r:id="rId12"/>
    <p:sldId id="329" r:id="rId13"/>
    <p:sldId id="333" r:id="rId14"/>
    <p:sldId id="330" r:id="rId15"/>
    <p:sldId id="331" r:id="rId16"/>
    <p:sldId id="335" r:id="rId17"/>
    <p:sldId id="332" r:id="rId18"/>
    <p:sldId id="334" r:id="rId19"/>
    <p:sldId id="319" r:id="rId20"/>
    <p:sldId id="336" r:id="rId21"/>
    <p:sldId id="337" r:id="rId22"/>
    <p:sldId id="317" r:id="rId23"/>
    <p:sldId id="338" r:id="rId24"/>
    <p:sldId id="339" r:id="rId25"/>
    <p:sldId id="340" r:id="rId26"/>
    <p:sldId id="341" r:id="rId27"/>
    <p:sldId id="342" r:id="rId28"/>
    <p:sldId id="286" r:id="rId29"/>
    <p:sldId id="296" r:id="rId30"/>
  </p:sldIdLst>
  <p:sldSz cx="18288000" cy="10287000"/>
  <p:notesSz cx="6858000" cy="9144000"/>
  <p:embeddedFontLst>
    <p:embeddedFont>
      <p:font typeface="Bobby Jones" panose="020B0604020202020204" charset="0"/>
      <p:regular r:id="rId32"/>
    </p:embeddedFont>
    <p:embeddedFont>
      <p:font typeface="Glacial Indifference" panose="020B0604020202020204" charset="0"/>
      <p:regular r:id="rId33"/>
    </p:embeddedFont>
    <p:embeddedFont>
      <p:font typeface="Glacial Indifference Bold" panose="020B0604020202020204"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ACA1D-286E-426D-A988-869A5CDB25C2}" v="1" dt="2025-12-12T11:39:04.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6301" autoAdjust="0"/>
  </p:normalViewPr>
  <p:slideViewPr>
    <p:cSldViewPr>
      <p:cViewPr varScale="1">
        <p:scale>
          <a:sx n="60" d="100"/>
          <a:sy n="60" d="100"/>
        </p:scale>
        <p:origin x="3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Isaac" userId="3ae7964d-d2b5-42a3-b882-d9fb709f2af0" providerId="ADAL" clId="{2FB189AD-3EAB-48A6-BBC1-D0C2C6A74715}"/>
    <pc:docChg chg="undo custSel modSld">
      <pc:chgData name="Alyssa Isaac" userId="3ae7964d-d2b5-42a3-b882-d9fb709f2af0" providerId="ADAL" clId="{2FB189AD-3EAB-48A6-BBC1-D0C2C6A74715}" dt="2025-12-12T11:39:04.202" v="18"/>
      <pc:docMkLst>
        <pc:docMk/>
      </pc:docMkLst>
      <pc:sldChg chg="addSp delSp modSp mod delAnim modAnim">
        <pc:chgData name="Alyssa Isaac" userId="3ae7964d-d2b5-42a3-b882-d9fb709f2af0" providerId="ADAL" clId="{2FB189AD-3EAB-48A6-BBC1-D0C2C6A74715}" dt="2025-12-12T11:39:04.202" v="18"/>
        <pc:sldMkLst>
          <pc:docMk/>
          <pc:sldMk cId="3456317644" sldId="338"/>
        </pc:sldMkLst>
        <pc:picChg chg="add mod">
          <ac:chgData name="Alyssa Isaac" userId="3ae7964d-d2b5-42a3-b882-d9fb709f2af0" providerId="ADAL" clId="{2FB189AD-3EAB-48A6-BBC1-D0C2C6A74715}" dt="2025-12-12T11:39:04.202" v="18"/>
          <ac:picMkLst>
            <pc:docMk/>
            <pc:sldMk cId="3456317644" sldId="338"/>
            <ac:picMk id="3" creationId="{CCE4960C-CDB0-FAFB-6231-4FAF0C7C7A12}"/>
          </ac:picMkLst>
        </pc:picChg>
        <pc:picChg chg="add del mod">
          <ac:chgData name="Alyssa Isaac" userId="3ae7964d-d2b5-42a3-b882-d9fb709f2af0" providerId="ADAL" clId="{2FB189AD-3EAB-48A6-BBC1-D0C2C6A74715}" dt="2025-12-12T11:38:50.726" v="17" actId="478"/>
          <ac:picMkLst>
            <pc:docMk/>
            <pc:sldMk cId="3456317644" sldId="338"/>
            <ac:picMk id="4" creationId="{4D380FFF-1CF8-2954-6CA9-62B1862E00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Glacial Indifference" panose="020B0604020202020204" charset="0"/>
              </a:defRPr>
            </a:lvl1pPr>
          </a:lstStyle>
          <a:p>
            <a:endParaRPr lang="cs-CZ"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atin typeface="Glacial Indifference" panose="020B0604020202020204" charset="0"/>
              </a:defRPr>
            </a:lvl1pPr>
          </a:lstStyle>
          <a:p>
            <a:fld id="{B7268E1E-0E44-426D-905E-8AD9B19D2182}" type="datetimeFigureOut">
              <a:rPr lang="cs-CZ" smtClean="0"/>
              <a:pPr/>
              <a:t>12.12.2025</a:t>
            </a:fld>
            <a:endParaRPr lang="cs-CZ" dirty="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atin typeface="Glacial Indifference" panose="020B0604020202020204" charset="0"/>
              </a:defRPr>
            </a:lvl1pPr>
          </a:lstStyle>
          <a:p>
            <a:endParaRPr lang="cs-CZ"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atin typeface="Glacial Indifference" panose="020B0604020202020204" charset="0"/>
              </a:defRPr>
            </a:lvl1pPr>
          </a:lstStyle>
          <a:p>
            <a:fld id="{871B2431-D351-4C6E-A3CF-9DFAC0E3E050}" type="slidenum">
              <a:rPr lang="cs-CZ" smtClean="0"/>
              <a:pPr/>
              <a:t>‹#›</a:t>
            </a:fld>
            <a:endParaRPr lang="cs-CZ" dirty="0"/>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lacial Indifference" panose="020B0604020202020204" charset="0"/>
        <a:ea typeface="+mn-ea"/>
        <a:cs typeface="+mn-cs"/>
      </a:defRPr>
    </a:lvl1pPr>
    <a:lvl2pPr marL="457200" algn="l" defTabSz="914400" rtl="0" eaLnBrk="1" latinLnBrk="0" hangingPunct="1">
      <a:defRPr sz="1200" kern="1200">
        <a:solidFill>
          <a:schemeClr val="tx1"/>
        </a:solidFill>
        <a:latin typeface="Glacial Indifference" panose="020B0604020202020204" charset="0"/>
        <a:ea typeface="+mn-ea"/>
        <a:cs typeface="+mn-cs"/>
      </a:defRPr>
    </a:lvl2pPr>
    <a:lvl3pPr marL="914400" algn="l" defTabSz="914400" rtl="0" eaLnBrk="1" latinLnBrk="0" hangingPunct="1">
      <a:defRPr sz="1200" kern="1200">
        <a:solidFill>
          <a:schemeClr val="tx1"/>
        </a:solidFill>
        <a:latin typeface="Glacial Indifference" panose="020B0604020202020204" charset="0"/>
        <a:ea typeface="+mn-ea"/>
        <a:cs typeface="+mn-cs"/>
      </a:defRPr>
    </a:lvl3pPr>
    <a:lvl4pPr marL="1371600" algn="l" defTabSz="914400" rtl="0" eaLnBrk="1" latinLnBrk="0" hangingPunct="1">
      <a:defRPr sz="1200" kern="1200">
        <a:solidFill>
          <a:schemeClr val="tx1"/>
        </a:solidFill>
        <a:latin typeface="Glacial Indifference" panose="020B0604020202020204" charset="0"/>
        <a:ea typeface="+mn-ea"/>
        <a:cs typeface="+mn-cs"/>
      </a:defRPr>
    </a:lvl4pPr>
    <a:lvl5pPr marL="1828800" algn="l" defTabSz="914400" rtl="0" eaLnBrk="1" latinLnBrk="0" hangingPunct="1">
      <a:defRPr sz="1200" kern="1200">
        <a:solidFill>
          <a:schemeClr val="tx1"/>
        </a:solidFill>
        <a:latin typeface="Glacial Indifference" panose="020B060402020202020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note these timings are advisory, and you will have to adjust things depending on your timetable and the needs of the class.</a:t>
            </a: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627754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ECD4-F761-7E80-C586-8FB871CB20E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ABC47C-D890-F362-D65B-3243FA69DDD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9DFDBE1-D751-FED2-1EA5-E5B8FE5EBCD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A6D3DFB-F962-8A1B-4533-5DBB10B5ED1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250CBF1-3B46-6CCA-15C3-87BF3923247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matching characteristic is PREGNANCY &amp; MATERNITY </a:t>
            </a:r>
          </a:p>
        </p:txBody>
      </p:sp>
      <p:sp>
        <p:nvSpPr>
          <p:cNvPr id="6" name="Footer Placeholder 5">
            <a:extLst>
              <a:ext uri="{FF2B5EF4-FFF2-40B4-BE49-F238E27FC236}">
                <a16:creationId xmlns:a16="http://schemas.microsoft.com/office/drawing/2014/main" id="{351B5F23-BC0B-8E26-6086-4A6A636041E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D08C860-A81B-8F15-5625-16E4F4118EF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72171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93F49-3165-B71C-0609-030D05B084E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34B1A7-587B-CFC9-DA28-CC89B16678D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083D746-620C-9E3F-AF17-A6F59C5A9DC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67AEA0C-5A67-D257-5727-26633F7E987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F56DE8C-0301-A575-0E7B-D1CF9CC991E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matching characteristic is GENDER REASSIGNMENT</a:t>
            </a:r>
          </a:p>
        </p:txBody>
      </p:sp>
      <p:sp>
        <p:nvSpPr>
          <p:cNvPr id="6" name="Footer Placeholder 5">
            <a:extLst>
              <a:ext uri="{FF2B5EF4-FFF2-40B4-BE49-F238E27FC236}">
                <a16:creationId xmlns:a16="http://schemas.microsoft.com/office/drawing/2014/main" id="{F65F6A41-363F-DE01-8017-6D838E6AF83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9BA0E0A-7A1D-F43E-F034-E2ABF1D2764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27432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9D251-AA60-6EF7-9633-38831DF45AC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11FD11-4200-E89B-FE32-B861A342813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909A0D5-274B-2126-6C96-7633265F277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D643EB9-BC70-4CD6-9723-31B64516E5A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E127509-5DA1-46A8-CDBC-1B582F91878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matching characteristic is RACE</a:t>
            </a:r>
          </a:p>
        </p:txBody>
      </p:sp>
      <p:sp>
        <p:nvSpPr>
          <p:cNvPr id="6" name="Footer Placeholder 5">
            <a:extLst>
              <a:ext uri="{FF2B5EF4-FFF2-40B4-BE49-F238E27FC236}">
                <a16:creationId xmlns:a16="http://schemas.microsoft.com/office/drawing/2014/main" id="{FFB16DCC-72A3-D88B-23CE-A4FF7AC0F07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E9B488B-E1AF-F517-5BF7-7DF06CC4FB4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8215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A7A57-AFB8-F4F4-B537-6F6F4F399D3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59F5BF-077B-0548-E3AA-D0FAB56E59F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93C4D68-6C39-C842-0E2F-B3F4D1BE8A4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D009E12-1404-992F-4703-FE44CB81549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90F92DE-A17E-1FC2-7FF8-09BC1FE8D98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matching characteristic is MARRIAGE/CIVIL PARTNERSHIP</a:t>
            </a:r>
          </a:p>
        </p:txBody>
      </p:sp>
      <p:sp>
        <p:nvSpPr>
          <p:cNvPr id="6" name="Footer Placeholder 5">
            <a:extLst>
              <a:ext uri="{FF2B5EF4-FFF2-40B4-BE49-F238E27FC236}">
                <a16:creationId xmlns:a16="http://schemas.microsoft.com/office/drawing/2014/main" id="{A31C4D5D-22AA-76E5-819C-37E4E32444B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66ACE44-D286-EB4C-E5C9-5F8976349D2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38020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B66AE-8A69-E4DC-235E-ECB51CEFC9A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DCFF2B-509A-E5B5-4A4F-88D6C9FC5F8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3CDFE26-AFE5-52B2-7B01-8C53C8EF4B6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54916B6-16E2-6B5F-1AB5-22200914841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115B8A6-1CDA-481E-5DA1-41A77DE9DA6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matching characteristic is DISABILITY </a:t>
            </a:r>
          </a:p>
        </p:txBody>
      </p:sp>
      <p:sp>
        <p:nvSpPr>
          <p:cNvPr id="6" name="Footer Placeholder 5">
            <a:extLst>
              <a:ext uri="{FF2B5EF4-FFF2-40B4-BE49-F238E27FC236}">
                <a16:creationId xmlns:a16="http://schemas.microsoft.com/office/drawing/2014/main" id="{8A56743F-49F8-6F9A-CEE0-ADBA829B936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E8558D7-1D67-EDD3-ED84-A3B8B54E83C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16783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DBDC2-01AF-433E-BA63-009C966A5CD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D8A30B-2B12-6BDD-E4CC-06CA76CBC81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06BCDEF-40C7-5321-FC1E-C4358840118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8F1397F-0489-E73F-E550-9F8B7896068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28B9FF9-2D46-8C64-69C2-51CE0E39F6A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matching characteristic is SEX</a:t>
            </a:r>
          </a:p>
        </p:txBody>
      </p:sp>
      <p:sp>
        <p:nvSpPr>
          <p:cNvPr id="6" name="Footer Placeholder 5">
            <a:extLst>
              <a:ext uri="{FF2B5EF4-FFF2-40B4-BE49-F238E27FC236}">
                <a16:creationId xmlns:a16="http://schemas.microsoft.com/office/drawing/2014/main" id="{E1A41C20-7D2C-22F2-801E-6F62DC7522F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4B07C2C-04D0-1F7A-69A5-D31558AA1DF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60546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97E1B-C9A1-537B-06C3-681D88553C0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2F0B33-8E69-41EE-7C8C-C99D13F2A5C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C2DB363-A389-9B99-1027-36DF85FDDEC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AEA2472-37E1-EAC6-953B-AD0CB704D4B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662D69A-A164-B5EC-C9BB-F2C82823476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matching characteristic is RELIGION/BELIEF</a:t>
            </a:r>
          </a:p>
        </p:txBody>
      </p:sp>
      <p:sp>
        <p:nvSpPr>
          <p:cNvPr id="6" name="Footer Placeholder 5">
            <a:extLst>
              <a:ext uri="{FF2B5EF4-FFF2-40B4-BE49-F238E27FC236}">
                <a16:creationId xmlns:a16="http://schemas.microsoft.com/office/drawing/2014/main" id="{BEFC93BC-2BC8-A2BE-3916-302F0958AC0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5FD553E-D03B-173C-7B91-237D55F52CF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22161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575E6-D709-A02C-C7D1-19266CED434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A0AA6-87E9-E68F-D380-F9AC59C26FD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685E023-CF9F-6F93-C379-34741B038DC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BE5D29F-1597-8923-B2B7-BAC23C93BA7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DFF97C6-9B8C-60E9-D3D2-B306A3B39AC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matching characteristic is SEXUAL ORIENTATION</a:t>
            </a:r>
          </a:p>
        </p:txBody>
      </p:sp>
      <p:sp>
        <p:nvSpPr>
          <p:cNvPr id="6" name="Footer Placeholder 5">
            <a:extLst>
              <a:ext uri="{FF2B5EF4-FFF2-40B4-BE49-F238E27FC236}">
                <a16:creationId xmlns:a16="http://schemas.microsoft.com/office/drawing/2014/main" id="{8AF9CAEE-C1FD-02A1-0757-777F284CEDB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3202E7E-1024-030D-F696-128C08B9142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08544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E38CB-6D74-BA08-5D0E-68F197B4E88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3F1295-8AE5-5F7B-B0EC-72DFC73F881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93371D3-721D-F79E-44CE-F14B65094D7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11DD9A6-B1B3-2E70-A9EA-FECBE7138B6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9457202-350E-99C2-CBC4-FDD6E814DDD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explain that all the protected characteristics have equal value.</a:t>
            </a:r>
          </a:p>
          <a:p>
            <a:endParaRPr lang="en-US" dirty="0"/>
          </a:p>
          <a:p>
            <a:r>
              <a:rPr lang="en-US" dirty="0"/>
              <a:t>Discuss, if appropriate, why some people might feel that some protected characteristics are more important than others?</a:t>
            </a:r>
          </a:p>
          <a:p>
            <a:endParaRPr lang="en-US" dirty="0"/>
          </a:p>
        </p:txBody>
      </p:sp>
      <p:sp>
        <p:nvSpPr>
          <p:cNvPr id="6" name="Footer Placeholder 5">
            <a:extLst>
              <a:ext uri="{FF2B5EF4-FFF2-40B4-BE49-F238E27FC236}">
                <a16:creationId xmlns:a16="http://schemas.microsoft.com/office/drawing/2014/main" id="{BA0B8FC3-A25D-B32E-3F3E-709D515EDEC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016DB5B-7329-6D8A-139A-EDFD18AD2D5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79327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D23D4-F74A-FFDA-D85C-FEF96333EF8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0AEC07-50A2-0CE9-F444-E004BDA2E71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10A433B-CCF3-227A-07EA-68525808AA9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C8320F4-5DFE-0E1C-EEEC-AEE8C1C8F20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99FCC73-9758-8FAE-9B8B-D62D13F70E8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Explain that we all have protected characteristics, and some people have more than one. </a:t>
            </a:r>
          </a:p>
        </p:txBody>
      </p:sp>
      <p:sp>
        <p:nvSpPr>
          <p:cNvPr id="6" name="Footer Placeholder 5">
            <a:extLst>
              <a:ext uri="{FF2B5EF4-FFF2-40B4-BE49-F238E27FC236}">
                <a16:creationId xmlns:a16="http://schemas.microsoft.com/office/drawing/2014/main" id="{6FA69B2E-1FE7-A815-53B9-434A3EA9F3D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DC6A639-F3AA-F677-0030-415C38E60DA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5495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display this slide on the board as the students are walking into the room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F7AB5-F91D-14C9-930F-B6AAB94F3BB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5D1CFF-2DF6-94A8-9251-B3C9FB0259C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672261F-EDDE-70AA-FEF3-573229A9467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091C37B-BFF3-BC17-F8B6-61E62D21841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0089D57-05E4-847D-9773-37E4EAAD9C5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8CF02731-CB1C-10E6-6FCA-B4ED0FF3AFB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666A240-7B2A-33A6-A5B9-E1CD63F718D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23369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7401D-47D9-AE4A-510F-7002087BE2E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17E1C-A159-EA2C-60C8-DF76A7FEDC1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BF86692-187D-9491-60EF-2D8C62E7440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E5EEB7C-B9D6-F22E-485A-262C5F4790B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8A40AA7-B1C1-2400-9C9A-591E5756321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Discuss the first question: should we treat everybody equally?</a:t>
            </a:r>
          </a:p>
        </p:txBody>
      </p:sp>
      <p:sp>
        <p:nvSpPr>
          <p:cNvPr id="6" name="Footer Placeholder 5">
            <a:extLst>
              <a:ext uri="{FF2B5EF4-FFF2-40B4-BE49-F238E27FC236}">
                <a16:creationId xmlns:a16="http://schemas.microsoft.com/office/drawing/2014/main" id="{9A01BB96-74A0-FCA9-935F-AC170556A19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C21D139-5517-9F27-7533-FB8261D1B00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94327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B3C6-7501-96D0-7D99-5DC7321A888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C05490-31E5-B253-94A2-8913454CC54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0F0F72A-000E-0606-B4B6-62FE5A01E2D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B04E128-E1FF-65E4-EF8F-3EA5A40BA79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EE70506-15A2-DB04-5A51-5AD70F9B355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Play video and then encourage class discussion – what do they think the message of the video is? Does this help them to better understand the idea that everyone has a different “starting point” and that sometimes, action is needed to mitigate some disadvantages that people might have?</a:t>
            </a:r>
          </a:p>
        </p:txBody>
      </p:sp>
      <p:sp>
        <p:nvSpPr>
          <p:cNvPr id="6" name="Footer Placeholder 5">
            <a:extLst>
              <a:ext uri="{FF2B5EF4-FFF2-40B4-BE49-F238E27FC236}">
                <a16:creationId xmlns:a16="http://schemas.microsoft.com/office/drawing/2014/main" id="{79FBA8CA-B073-B46D-42D2-395AFB3FF4B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513FFD5-CAE1-CF44-D9A8-A76F6CC4E23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92112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2D43D-94B3-D5B5-5FF6-9D7E0C696C0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901DDB-C392-7FC1-0C11-79F4101AFDA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95E022B-5F16-10C0-1ED5-DBC45C96174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AE9B2AE-4B9A-514E-9AD0-0F7C9566D11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7B6B9D8-8AA0-D216-906C-1AA274D3E8F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Provide students </a:t>
            </a:r>
            <a:r>
              <a:rPr lang="en-US" dirty="0"/>
              <a:t>with handout “Discrimination or inclusion” and split them into groups, asking each group to review a scenario and decide whether this is an example of discriminatory </a:t>
            </a:r>
            <a:r>
              <a:rPr lang="en-US" dirty="0" err="1"/>
              <a:t>behaviour</a:t>
            </a:r>
            <a:r>
              <a:rPr lang="en-US" dirty="0"/>
              <a:t> or inclusive </a:t>
            </a:r>
            <a:r>
              <a:rPr lang="en-US" dirty="0" err="1"/>
              <a:t>behaviour</a:t>
            </a:r>
            <a:r>
              <a:rPr lang="en-US" dirty="0"/>
              <a:t>. Ask them to discuss how the person in the example might be feeling, depending on whether they are being discriminated against or excluded.</a:t>
            </a:r>
          </a:p>
          <a:p>
            <a:endParaRPr lang="en-US" dirty="0"/>
          </a:p>
          <a:p>
            <a:r>
              <a:rPr lang="en-US" dirty="0"/>
              <a:t>Or, if you prefer to </a:t>
            </a:r>
            <a:r>
              <a:rPr lang="en-US" dirty="0" err="1"/>
              <a:t>minimise</a:t>
            </a:r>
            <a:r>
              <a:rPr lang="en-US" dirty="0"/>
              <a:t> printing, you can read the scenarios aloud and ask the class to vote, then discuss their answers. </a:t>
            </a:r>
          </a:p>
        </p:txBody>
      </p:sp>
      <p:sp>
        <p:nvSpPr>
          <p:cNvPr id="6" name="Footer Placeholder 5">
            <a:extLst>
              <a:ext uri="{FF2B5EF4-FFF2-40B4-BE49-F238E27FC236}">
                <a16:creationId xmlns:a16="http://schemas.microsoft.com/office/drawing/2014/main" id="{0B0B862A-BA78-DF03-E545-317CCBA1C85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F2CD340-DF90-F0BC-FDF8-05D30194468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9436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41A40-C4D3-447C-1A42-5F1E2341723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51AD2D-40CC-4C4B-70E9-B1EF03C60B9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1F28021-6352-4C8D-1AD4-38FD478D235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7A027C1-4D3C-BC41-A499-24FFA03E522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19C642E-CC15-FBD6-583A-38D6E5CA0D6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Either provide students with handout “Discrimination or inclusion” and split them into groups, asking each group to review a scenario and decide whether this is an example of discriminatory </a:t>
            </a:r>
            <a:r>
              <a:rPr lang="en-US" dirty="0" err="1"/>
              <a:t>behaviour</a:t>
            </a:r>
            <a:r>
              <a:rPr lang="en-US" dirty="0"/>
              <a:t> or inclusive </a:t>
            </a:r>
            <a:r>
              <a:rPr lang="en-US" dirty="0" err="1"/>
              <a:t>behaviour</a:t>
            </a:r>
            <a:r>
              <a:rPr lang="en-US" dirty="0"/>
              <a:t>. Ask them to discuss how the person in the example might be feeling, depending on whether they are being discriminated against or excluded.</a:t>
            </a:r>
          </a:p>
          <a:p>
            <a:endParaRPr lang="en-US" dirty="0"/>
          </a:p>
          <a:p>
            <a:r>
              <a:rPr lang="en-US" dirty="0"/>
              <a:t>Or, if you prefer to </a:t>
            </a:r>
            <a:r>
              <a:rPr lang="en-US" dirty="0" err="1"/>
              <a:t>minimise</a:t>
            </a:r>
            <a:r>
              <a:rPr lang="en-US" dirty="0"/>
              <a:t> printing, you can read the scenarios aloud and ask the class to vote, then discuss their answers. </a:t>
            </a:r>
          </a:p>
        </p:txBody>
      </p:sp>
      <p:sp>
        <p:nvSpPr>
          <p:cNvPr id="6" name="Footer Placeholder 5">
            <a:extLst>
              <a:ext uri="{FF2B5EF4-FFF2-40B4-BE49-F238E27FC236}">
                <a16:creationId xmlns:a16="http://schemas.microsoft.com/office/drawing/2014/main" id="{8714A3CF-6209-0D82-FCDF-1BC1137000D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0FE463F-5855-9843-9AF0-67739AF2F46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21403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2A789-9531-24AC-EB5A-421D51FD3D3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75A62-0CF9-823A-9EE6-3362E82359B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1BC2445-AC91-88C0-3E50-30E1623E99E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85FBFFF-9A22-CBB3-D183-F0BD0D6984E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C1A54EE-7D63-815D-98D0-2B87A4E3735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Either split class into groups or do as a whole class discussion – each scenario describes a person who is experiencing discrimination. Ask students to think about what kinds of support can be offered in the different circles. For instance, in the case of Anna, her friends may offer comfort and emotional support; her school may consider putting on an assembly or writing some PSHE lessons about the impact of racism, and in the wider community, the police or local politicians can get involved to raise awareness and take action against those who wrote the graffiti. </a:t>
            </a:r>
          </a:p>
        </p:txBody>
      </p:sp>
      <p:sp>
        <p:nvSpPr>
          <p:cNvPr id="6" name="Footer Placeholder 5">
            <a:extLst>
              <a:ext uri="{FF2B5EF4-FFF2-40B4-BE49-F238E27FC236}">
                <a16:creationId xmlns:a16="http://schemas.microsoft.com/office/drawing/2014/main" id="{95C9F43D-9C85-15E5-0319-E056D5F37D5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D5B3A92-A54D-8016-B76F-B2A3FCB8B56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47669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time permits, this slide can be further developed into a collective, group reflection.</a:t>
            </a:r>
          </a:p>
          <a:p>
            <a:endParaRPr lang="en-US"/>
          </a:p>
          <a:p>
            <a:r>
              <a:rPr lang="en-US"/>
              <a:t>Please ask students to discuss what Attributes (e.g. honesty, integrity, courage, humility, generosity, self-worth, kindness, trustworthiness etc) they have used during this lesson.</a:t>
            </a:r>
          </a:p>
          <a:p>
            <a:endParaRPr lang="en-US"/>
          </a:p>
          <a:p>
            <a:r>
              <a:rPr lang="en-US"/>
              <a:t>What Skills (e.g. oracy, empathy, compassion, presentation, assertiveness, active listening, interpersonal skills, positive peer pressure, capacity to resist unwelcome pressure, distinguish between fact &amp; opinion , etc.</a:t>
            </a:r>
          </a:p>
          <a:p>
            <a:endParaRPr lang="en-US"/>
          </a:p>
          <a:p>
            <a:r>
              <a:rPr lang="en-US"/>
              <a:t>What Knowledge have they used, or developed during this lesson?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students are made aware of these, and any other sources of support.</a:t>
            </a:r>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329591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briefly explain the purpose of this lesson</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10759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students are clear about the purpose of this and subsequent lessons</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97820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Please revisit the ground rules as necessary</a:t>
            </a:r>
          </a:p>
          <a:p>
            <a:endParaRPr lang="en-US" dirty="0"/>
          </a:p>
          <a:p>
            <a:r>
              <a:rPr lang="en-US" dirty="0"/>
              <a:t>1. No one should ask personal questions or make personal comments about other people. </a:t>
            </a:r>
          </a:p>
          <a:p>
            <a:r>
              <a:rPr lang="en-US" dirty="0"/>
              <a:t>2. We will treat one another with kindness and respect (listening to each other, speaking one at a time, </a:t>
            </a:r>
            <a:r>
              <a:rPr lang="en-US" dirty="0" err="1"/>
              <a:t>etc</a:t>
            </a:r>
            <a:r>
              <a:rPr lang="en-US" dirty="0"/>
              <a:t>)</a:t>
            </a:r>
          </a:p>
          <a:p>
            <a:r>
              <a:rPr lang="en-US" dirty="0"/>
              <a:t>3. We all have the right to 'pass' on answering a question or participating in an activity that makes us feel uncomfortable.</a:t>
            </a:r>
          </a:p>
          <a:p>
            <a:r>
              <a:rPr lang="en-US" dirty="0"/>
              <a:t>4. We can disagree but will not pass judgments, make fun of, or or put anybody down. 'Challenge the opinion, not the person.’</a:t>
            </a:r>
          </a:p>
          <a:p>
            <a:r>
              <a:rPr lang="en-US" dirty="0"/>
              <a:t>5. Asking questions is encouraged and will be valued by our teacher. We do not ask questions to purposefully embarrass or belittle another.</a:t>
            </a:r>
          </a:p>
          <a:p>
            <a:endParaRPr lang="en-US" dirty="0"/>
          </a:p>
          <a:p>
            <a:r>
              <a:rPr lang="en-US" dirty="0"/>
              <a:t>*Feel free to change the agreements to suit your class, and ask whether there are any others they'd add to the list in order to create a safe, comfortable learning environment.</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63139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D0844-30F3-7C31-F85C-B8CF63B588E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C1B5CB-0271-EB40-72FB-801AFD7825E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1B6D3C3-6D3D-6522-F7D0-ABA861ACA5D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11E3AD3-7DA7-1F96-9EBD-29D4772E5AD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0EC4A65-522F-8880-3DC4-0B6E8DE5A5E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9AFC6ADB-721B-4648-6833-7788F152BE5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1E9BBE3-FC88-6F8C-6BE0-BBA15DDBDF6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4194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Explain that on the Isle of Man, we have legislation known as the Equality Act 2017.</a:t>
            </a:r>
          </a:p>
          <a:p>
            <a:endParaRPr lang="en-US" dirty="0"/>
          </a:p>
          <a:p>
            <a:r>
              <a:rPr lang="en-US" dirty="0"/>
              <a:t>The Equality Act aims to create equal opportunities and fair access for people in our community. The Act establishes both legal rights and legal obligations. The rights provide protection for individuals from different types of prohibited </a:t>
            </a:r>
            <a:r>
              <a:rPr lang="en-US" dirty="0" err="1"/>
              <a:t>behaviour</a:t>
            </a:r>
            <a:r>
              <a:rPr lang="en-US" dirty="0"/>
              <a:t> in specific situations. The types of </a:t>
            </a:r>
            <a:r>
              <a:rPr lang="en-US" dirty="0" err="1"/>
              <a:t>behaviour</a:t>
            </a:r>
            <a:r>
              <a:rPr lang="en-US" dirty="0"/>
              <a:t> are known as discrimination, harassment or </a:t>
            </a:r>
            <a:r>
              <a:rPr lang="en-US" dirty="0" err="1"/>
              <a:t>victimisation</a:t>
            </a:r>
            <a:r>
              <a:rPr lang="en-US" dirty="0"/>
              <a:t>. The Act also creates a legal obligation to make reasonable adjustments for people with disabilities.</a:t>
            </a:r>
          </a:p>
          <a:p>
            <a:endParaRPr lang="en-US" dirty="0"/>
          </a:p>
          <a:p>
            <a:r>
              <a:rPr lang="en-US" dirty="0"/>
              <a:t>Discrimination means treating someone unfairly because of who they are.</a:t>
            </a:r>
          </a:p>
          <a:p>
            <a:endParaRPr lang="en-US" dirty="0"/>
          </a:p>
          <a:p>
            <a:r>
              <a:rPr lang="en-US" dirty="0"/>
              <a:t>The Equality Act 2017 protects those who possess a certain characteristic known as 'protected characteristics' – we all have some of these characteristics.</a:t>
            </a:r>
          </a:p>
          <a:p>
            <a:endParaRPr lang="en-US" dirty="0"/>
          </a:p>
          <a:p>
            <a:r>
              <a:rPr lang="en-US" dirty="0"/>
              <a:t>These characteristics are:</a:t>
            </a:r>
          </a:p>
          <a:p>
            <a:endParaRPr lang="en-US" dirty="0"/>
          </a:p>
          <a:p>
            <a:r>
              <a:rPr lang="en-US" dirty="0"/>
              <a:t>age</a:t>
            </a:r>
          </a:p>
          <a:p>
            <a:r>
              <a:rPr lang="en-US" dirty="0"/>
              <a:t>disability</a:t>
            </a:r>
          </a:p>
          <a:p>
            <a:r>
              <a:rPr lang="en-US" dirty="0"/>
              <a:t>gender reassignment</a:t>
            </a:r>
          </a:p>
          <a:p>
            <a:r>
              <a:rPr lang="en-US" dirty="0"/>
              <a:t>marriage or civil partnership (in employment only)</a:t>
            </a:r>
          </a:p>
          <a:p>
            <a:r>
              <a:rPr lang="en-US" dirty="0"/>
              <a:t>pregnancy and maternity </a:t>
            </a:r>
          </a:p>
          <a:p>
            <a:r>
              <a:rPr lang="en-US" dirty="0"/>
              <a:t>race</a:t>
            </a:r>
          </a:p>
          <a:p>
            <a:r>
              <a:rPr lang="en-US" dirty="0"/>
              <a:t>religion or belief</a:t>
            </a:r>
          </a:p>
          <a:p>
            <a:r>
              <a:rPr lang="en-US" dirty="0"/>
              <a:t>sex</a:t>
            </a:r>
          </a:p>
          <a:p>
            <a:r>
              <a:rPr lang="en-US" dirty="0"/>
              <a:t>sexual orientation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EF1-8F59-69C6-B7D6-E517CF13A83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5BC856-923A-5921-8FDC-BFC812BBE83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1FBE9FA-DE9A-0390-BE64-C1A15D28F8D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F094D0D-D285-8E48-2053-F7715B80E1E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641550C-5689-E079-1A29-DE4FF39F444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Introduce the protected characteristics, and explain that the law prohibits discrimination (treating someone unfairly) based on these. On the following slide, you will ask students to match the characteristic to its definition. </a:t>
            </a:r>
          </a:p>
          <a:p>
            <a:endParaRPr lang="en-US" dirty="0"/>
          </a:p>
        </p:txBody>
      </p:sp>
      <p:sp>
        <p:nvSpPr>
          <p:cNvPr id="6" name="Footer Placeholder 5">
            <a:extLst>
              <a:ext uri="{FF2B5EF4-FFF2-40B4-BE49-F238E27FC236}">
                <a16:creationId xmlns:a16="http://schemas.microsoft.com/office/drawing/2014/main" id="{C717B802-0C81-D2AD-4D85-7CCD883CF40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AFA7534-0494-DBE4-885A-4D67829CA9D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485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BEDB4-7735-560E-0CE8-93D462941D6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EDA67E-8D37-572B-30E6-9EB1F71784D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C20109C-84DD-AFF6-C813-8693A9BCD03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EA67339-4D9C-9B66-9A3B-CE838C58809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8DCA406-A2C3-9398-A670-735B33AA26F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matching characteristic is AGE</a:t>
            </a:r>
          </a:p>
        </p:txBody>
      </p:sp>
      <p:sp>
        <p:nvSpPr>
          <p:cNvPr id="6" name="Footer Placeholder 5">
            <a:extLst>
              <a:ext uri="{FF2B5EF4-FFF2-40B4-BE49-F238E27FC236}">
                <a16:creationId xmlns:a16="http://schemas.microsoft.com/office/drawing/2014/main" id="{C784417B-2494-6BD2-50D5-ED3913215DD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655AEC2-A9A1-9398-C247-AA095FB31A1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0159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lacial Indifference" panose="020B0604020202020204" charset="0"/>
              </a:defRPr>
            </a:lvl1pPr>
          </a:lstStyle>
          <a:p>
            <a:fld id="{1D8BD707-D9CF-40AE-B4C6-C98DA3205C09}" type="datetimeFigureOut">
              <a:rPr lang="en-US" smtClean="0"/>
              <a:pPr/>
              <a:t>12/12/2025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lacial Indifference" panose="020B060402020202020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lacial Indifference" panose="020B060402020202020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Glacial Indifference" panose="020B060402020202020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lacial Indifference" panose="020B060402020202020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lacial Indifference" panose="020B060402020202020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lacial Indifference" panose="020B060402020202020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lacial Indifference" panose="020B060402020202020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lacial Indifference" panose="020B060402020202020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embed/1I3wJ7pJUjg?feature=oembed" TargetMode="External"/><Relationship Id="rId6" Type="http://schemas.openxmlformats.org/officeDocument/2006/relationships/image" Target="../media/image12.jpeg"/><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8" Type="http://schemas.openxmlformats.org/officeDocument/2006/relationships/hyperlink" Target="tel:+44800-068-4141" TargetMode="External"/><Relationship Id="rId13" Type="http://schemas.openxmlformats.org/officeDocument/2006/relationships/hyperlink" Target="tel:999" TargetMode="External"/><Relationship Id="rId3" Type="http://schemas.openxmlformats.org/officeDocument/2006/relationships/image" Target="../media/image1.png"/><Relationship Id="rId7" Type="http://schemas.openxmlformats.org/officeDocument/2006/relationships/hyperlink" Target="https://www.papyrus-uk.org/papyrus-hopeline247/" TargetMode="External"/><Relationship Id="rId12" Type="http://schemas.openxmlformats.org/officeDocument/2006/relationships/hyperlink" Target="tel:+44800-1111"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giveusashout.org/get-help/" TargetMode="External"/><Relationship Id="rId11" Type="http://schemas.openxmlformats.org/officeDocument/2006/relationships/hyperlink" Target="https://www.childline.org.uk/get-support/1-2-1-counsellor-chat/" TargetMode="External"/><Relationship Id="rId5" Type="http://schemas.openxmlformats.org/officeDocument/2006/relationships/hyperlink" Target="sms:85258&amp;?body=SHOUT" TargetMode="External"/><Relationship Id="rId10" Type="http://schemas.openxmlformats.org/officeDocument/2006/relationships/hyperlink" Target="https://www.childline.org.uk/get-support/contacting-childline/" TargetMode="External"/><Relationship Id="rId4" Type="http://schemas.openxmlformats.org/officeDocument/2006/relationships/image" Target="../media/image2.svg"/><Relationship Id="rId9" Type="http://schemas.openxmlformats.org/officeDocument/2006/relationships/hyperlink" Target="tel:1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noProof="0" dirty="0">
              <a:latin typeface="Glacial Indifference" panose="020B0604020202020204" charset="0"/>
            </a:endParaRPr>
          </a:p>
        </p:txBody>
      </p:sp>
      <p:sp>
        <p:nvSpPr>
          <p:cNvPr id="3" name="TextBox 3"/>
          <p:cNvSpPr txBox="1"/>
          <p:nvPr/>
        </p:nvSpPr>
        <p:spPr>
          <a:xfrm>
            <a:off x="830872" y="1152525"/>
            <a:ext cx="4502257" cy="709587"/>
          </a:xfrm>
          <a:prstGeom prst="rect">
            <a:avLst/>
          </a:prstGeom>
        </p:spPr>
        <p:txBody>
          <a:bodyPr lIns="0" tIns="0" rIns="0" bIns="0" rtlCol="0" anchor="t">
            <a:spAutoFit/>
          </a:bodyPr>
          <a:lstStyle/>
          <a:p>
            <a:pPr algn="ctr">
              <a:lnSpc>
                <a:spcPts val="5744"/>
              </a:lnSpc>
            </a:pPr>
            <a:r>
              <a:rPr lang="en-GB" sz="5470" noProof="0" dirty="0">
                <a:solidFill>
                  <a:srgbClr val="000000"/>
                </a:solidFill>
                <a:latin typeface="Bobby Jones"/>
                <a:ea typeface="Bobby Jones"/>
                <a:cs typeface="Bobby Jones"/>
                <a:sym typeface="Bobby Jones"/>
              </a:rPr>
              <a:t>TEACHER SLIDE</a:t>
            </a:r>
          </a:p>
        </p:txBody>
      </p:sp>
      <p:sp>
        <p:nvSpPr>
          <p:cNvPr id="4" name="TextBox 4"/>
          <p:cNvSpPr txBox="1"/>
          <p:nvPr/>
        </p:nvSpPr>
        <p:spPr>
          <a:xfrm>
            <a:off x="1028700" y="2542155"/>
            <a:ext cx="16230600" cy="3731791"/>
          </a:xfrm>
          <a:prstGeom prst="rect">
            <a:avLst/>
          </a:prstGeom>
        </p:spPr>
        <p:txBody>
          <a:bodyPr lIns="0" tIns="0" rIns="0" bIns="0" rtlCol="0" anchor="t">
            <a:spAutoFit/>
          </a:bodyPr>
          <a:lstStyle/>
          <a:p>
            <a:pPr marL="647700" lvl="1" indent="-323850" algn="l">
              <a:lnSpc>
                <a:spcPts val="4200"/>
              </a:lnSpc>
              <a:buFont typeface="Arial"/>
              <a:buChar char="•"/>
            </a:pPr>
            <a:r>
              <a:rPr lang="en-GB" sz="3000" noProof="0" dirty="0">
                <a:solidFill>
                  <a:srgbClr val="000000"/>
                </a:solidFill>
                <a:latin typeface="Glacial Indifference"/>
                <a:ea typeface="Glacial Indifference"/>
                <a:cs typeface="Glacial Indifference"/>
                <a:sym typeface="Glacial Indifference"/>
              </a:rPr>
              <a:t>This is the third of a series of lessons for Y8 about respectful and cohesive communities and inclusion. These lessons have been inspired by the work of the PSHE Association and adapted for children on the Isle of Man.</a:t>
            </a:r>
          </a:p>
          <a:p>
            <a:pPr marL="647700" lvl="1" indent="-323850" algn="l">
              <a:lnSpc>
                <a:spcPts val="4200"/>
              </a:lnSpc>
              <a:buFont typeface="Arial"/>
              <a:buChar char="•"/>
            </a:pPr>
            <a:endParaRPr lang="en-GB" sz="3000" noProof="0" dirty="0">
              <a:solidFill>
                <a:srgbClr val="000000"/>
              </a:solidFill>
              <a:latin typeface="Glacial Indifference"/>
              <a:ea typeface="Glacial Indifference"/>
              <a:cs typeface="Glacial Indifference"/>
              <a:sym typeface="Glacial Indifference"/>
            </a:endParaRPr>
          </a:p>
          <a:p>
            <a:pPr marL="647700" lvl="1" indent="-323850">
              <a:lnSpc>
                <a:spcPts val="4200"/>
              </a:lnSpc>
              <a:buFont typeface="Arial"/>
              <a:buChar char="•"/>
            </a:pPr>
            <a:r>
              <a:rPr lang="en-GB" sz="3000" noProof="0" dirty="0">
                <a:solidFill>
                  <a:srgbClr val="000000"/>
                </a:solidFill>
                <a:latin typeface="Glacial Indifference"/>
                <a:ea typeface="Glacial Indifference"/>
                <a:cs typeface="Glacial Indifference"/>
                <a:sym typeface="Glacial Indifference"/>
              </a:rPr>
              <a:t>This lesson focuses on the Equality Act (2010 in UK, 2017 in IoM), the importance of protected characteristics, and the basics of discrimination. </a:t>
            </a:r>
          </a:p>
          <a:p>
            <a:pPr marL="647700" lvl="1" indent="-323850" algn="l">
              <a:lnSpc>
                <a:spcPts val="4200"/>
              </a:lnSpc>
              <a:buFont typeface="Arial"/>
              <a:buChar char="•"/>
            </a:pPr>
            <a:endParaRPr lang="en-GB" sz="3000" noProof="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8E1F6-A812-3DD7-B993-660330D276C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534BDA-2B64-841D-DCE7-8FACC59FE5E9}"/>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04F7906B-2920-3F2D-AFD6-E1EC75232C6A}"/>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The protected characteristics </a:t>
            </a:r>
          </a:p>
        </p:txBody>
      </p:sp>
      <p:sp>
        <p:nvSpPr>
          <p:cNvPr id="14" name="TextBox 13">
            <a:extLst>
              <a:ext uri="{FF2B5EF4-FFF2-40B4-BE49-F238E27FC236}">
                <a16:creationId xmlns:a16="http://schemas.microsoft.com/office/drawing/2014/main" id="{41DB60C7-636F-53B7-B01F-6E156267F86F}"/>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6" name="TextBox 5">
            <a:extLst>
              <a:ext uri="{FF2B5EF4-FFF2-40B4-BE49-F238E27FC236}">
                <a16:creationId xmlns:a16="http://schemas.microsoft.com/office/drawing/2014/main" id="{02A2D7CF-59BF-5715-22BF-B85F08DBF748}"/>
              </a:ext>
            </a:extLst>
          </p:cNvPr>
          <p:cNvSpPr txBox="1"/>
          <p:nvPr/>
        </p:nvSpPr>
        <p:spPr>
          <a:xfrm>
            <a:off x="1371600" y="3985823"/>
            <a:ext cx="7098201" cy="4108817"/>
          </a:xfrm>
          <a:prstGeom prst="rect">
            <a:avLst/>
          </a:prstGeom>
          <a:noFill/>
        </p:spPr>
        <p:txBody>
          <a:bodyPr wrap="square" rtlCol="0">
            <a:spAutoFit/>
          </a:bodyPr>
          <a:lstStyle/>
          <a:p>
            <a:pPr algn="ctr"/>
            <a:endParaRPr lang="en-GB" noProof="0" dirty="0">
              <a:latin typeface="Glacial Indifference" panose="020B0604020202020204" charset="0"/>
            </a:endParaRPr>
          </a:p>
          <a:p>
            <a:pPr algn="ctr"/>
            <a:r>
              <a:rPr lang="en-GB" sz="4000" noProof="0" dirty="0">
                <a:latin typeface="Glacial Indifference" panose="020B0604020202020204" charset="0"/>
              </a:rPr>
              <a:t> People belonging to a particular age group. For example, under 18s or over 50s. </a:t>
            </a:r>
            <a:r>
              <a:rPr lang="en-GB" noProof="0" dirty="0">
                <a:latin typeface="Glacial Indifference" panose="020B0604020202020204" charset="0"/>
              </a:rPr>
              <a:t>	</a:t>
            </a:r>
          </a:p>
          <a:p>
            <a:pPr algn="ctr">
              <a:spcBef>
                <a:spcPts val="1500"/>
              </a:spcBef>
            </a:pPr>
            <a:endParaRPr lang="en-GB" sz="4000" noProof="0" dirty="0">
              <a:latin typeface="Glacial Indifference" panose="020B0604020202020204" charset="0"/>
            </a:endParaRPr>
          </a:p>
          <a:p>
            <a:pPr algn="ctr">
              <a:spcBef>
                <a:spcPts val="1500"/>
              </a:spcBef>
            </a:pPr>
            <a:endParaRPr lang="en-GB" sz="4000" noProof="0" dirty="0">
              <a:latin typeface="Glacial Indifference" panose="020B0604020202020204" charset="0"/>
            </a:endParaRPr>
          </a:p>
        </p:txBody>
      </p:sp>
      <p:pic>
        <p:nvPicPr>
          <p:cNvPr id="7" name="Picture 6" descr="Chart, bubble chart&#10;&#10;Description automatically generated">
            <a:extLst>
              <a:ext uri="{FF2B5EF4-FFF2-40B4-BE49-F238E27FC236}">
                <a16:creationId xmlns:a16="http://schemas.microsoft.com/office/drawing/2014/main" id="{AC727788-1059-DC99-E6EB-69CEF1BFABAA}"/>
              </a:ext>
            </a:extLst>
          </p:cNvPr>
          <p:cNvPicPr>
            <a:picLocks noChangeAspect="1"/>
          </p:cNvPicPr>
          <p:nvPr/>
        </p:nvPicPr>
        <p:blipFill>
          <a:blip r:embed="rId5"/>
          <a:stretch>
            <a:fillRect/>
          </a:stretch>
        </p:blipFill>
        <p:spPr>
          <a:xfrm>
            <a:off x="8924877" y="2272348"/>
            <a:ext cx="8735470" cy="6686913"/>
          </a:xfrm>
          <a:prstGeom prst="rect">
            <a:avLst/>
          </a:prstGeom>
        </p:spPr>
      </p:pic>
    </p:spTree>
    <p:extLst>
      <p:ext uri="{BB962C8B-B14F-4D97-AF65-F5344CB8AC3E}">
        <p14:creationId xmlns:p14="http://schemas.microsoft.com/office/powerpoint/2010/main" val="26895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48A2E-97ED-4F17-51E3-701DE7A2DB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9EA57BD-E04B-B83A-12CC-9824F1B8A6CA}"/>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7AD1BD08-DBC4-3747-AABC-1315D25B21A8}"/>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The protected characteristics </a:t>
            </a:r>
          </a:p>
        </p:txBody>
      </p:sp>
      <p:sp>
        <p:nvSpPr>
          <p:cNvPr id="14" name="TextBox 13">
            <a:extLst>
              <a:ext uri="{FF2B5EF4-FFF2-40B4-BE49-F238E27FC236}">
                <a16:creationId xmlns:a16="http://schemas.microsoft.com/office/drawing/2014/main" id="{2A7EDCEC-7651-B6C5-3149-F413C6DADB71}"/>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6" name="TextBox 5">
            <a:extLst>
              <a:ext uri="{FF2B5EF4-FFF2-40B4-BE49-F238E27FC236}">
                <a16:creationId xmlns:a16="http://schemas.microsoft.com/office/drawing/2014/main" id="{B6FFB4EE-C458-BB3D-F3D9-E935983BCD33}"/>
              </a:ext>
            </a:extLst>
          </p:cNvPr>
          <p:cNvSpPr txBox="1"/>
          <p:nvPr/>
        </p:nvSpPr>
        <p:spPr>
          <a:xfrm>
            <a:off x="1371600" y="3985823"/>
            <a:ext cx="7098201" cy="2554545"/>
          </a:xfrm>
          <a:prstGeom prst="rect">
            <a:avLst/>
          </a:prstGeom>
          <a:noFill/>
        </p:spPr>
        <p:txBody>
          <a:bodyPr wrap="square" rtlCol="0">
            <a:spAutoFit/>
          </a:bodyPr>
          <a:lstStyle/>
          <a:p>
            <a:pPr algn="ctr"/>
            <a:endParaRPr lang="en-GB" sz="4000" noProof="0" dirty="0">
              <a:latin typeface="Glacial Indifference" panose="020B0604020202020204" charset="0"/>
            </a:endParaRPr>
          </a:p>
          <a:p>
            <a:pPr algn="ctr"/>
            <a:r>
              <a:rPr lang="en-GB" sz="4000" noProof="0" dirty="0">
                <a:latin typeface="Glacial Indifference" panose="020B0604020202020204" charset="0"/>
              </a:rPr>
              <a:t> People who are pregnant or who have had a baby in the past 26 weeks. 	</a:t>
            </a:r>
          </a:p>
        </p:txBody>
      </p:sp>
      <p:pic>
        <p:nvPicPr>
          <p:cNvPr id="7" name="Picture 6" descr="Chart, bubble chart&#10;&#10;Description automatically generated">
            <a:extLst>
              <a:ext uri="{FF2B5EF4-FFF2-40B4-BE49-F238E27FC236}">
                <a16:creationId xmlns:a16="http://schemas.microsoft.com/office/drawing/2014/main" id="{850D5047-C35F-40FE-9B1A-E3264B31D333}"/>
              </a:ext>
            </a:extLst>
          </p:cNvPr>
          <p:cNvPicPr>
            <a:picLocks noChangeAspect="1"/>
          </p:cNvPicPr>
          <p:nvPr/>
        </p:nvPicPr>
        <p:blipFill>
          <a:blip r:embed="rId5"/>
          <a:stretch>
            <a:fillRect/>
          </a:stretch>
        </p:blipFill>
        <p:spPr>
          <a:xfrm>
            <a:off x="8924877" y="2272348"/>
            <a:ext cx="8735470" cy="6686913"/>
          </a:xfrm>
          <a:prstGeom prst="rect">
            <a:avLst/>
          </a:prstGeom>
        </p:spPr>
      </p:pic>
    </p:spTree>
    <p:extLst>
      <p:ext uri="{BB962C8B-B14F-4D97-AF65-F5344CB8AC3E}">
        <p14:creationId xmlns:p14="http://schemas.microsoft.com/office/powerpoint/2010/main" val="55218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6B976-C62F-C27A-9528-EDED3C961B1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65AF5B4-5243-F6E1-CBAB-BD3A54B409E2}"/>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2EC9FF1E-B0F7-D4C2-539E-775E8D0D2F5A}"/>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The protected characteristics </a:t>
            </a:r>
          </a:p>
        </p:txBody>
      </p:sp>
      <p:sp>
        <p:nvSpPr>
          <p:cNvPr id="14" name="TextBox 13">
            <a:extLst>
              <a:ext uri="{FF2B5EF4-FFF2-40B4-BE49-F238E27FC236}">
                <a16:creationId xmlns:a16="http://schemas.microsoft.com/office/drawing/2014/main" id="{D2067D5F-E6FF-7EAB-D0E1-34D2EE3B1453}"/>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6" name="TextBox 5">
            <a:extLst>
              <a:ext uri="{FF2B5EF4-FFF2-40B4-BE49-F238E27FC236}">
                <a16:creationId xmlns:a16="http://schemas.microsoft.com/office/drawing/2014/main" id="{DFD06635-DAC3-E29F-3CDD-8CED4D7FA662}"/>
              </a:ext>
            </a:extLst>
          </p:cNvPr>
          <p:cNvSpPr txBox="1"/>
          <p:nvPr/>
        </p:nvSpPr>
        <p:spPr>
          <a:xfrm>
            <a:off x="1371600" y="3985823"/>
            <a:ext cx="7098201" cy="3170099"/>
          </a:xfrm>
          <a:prstGeom prst="rect">
            <a:avLst/>
          </a:prstGeom>
          <a:noFill/>
        </p:spPr>
        <p:txBody>
          <a:bodyPr wrap="square" rtlCol="0">
            <a:spAutoFit/>
          </a:bodyPr>
          <a:lstStyle/>
          <a:p>
            <a:pPr algn="ctr"/>
            <a:endParaRPr lang="en-GB" sz="4000" noProof="0" dirty="0">
              <a:latin typeface="Glacial Indifference" panose="020B0604020202020204" charset="0"/>
            </a:endParaRPr>
          </a:p>
          <a:p>
            <a:pPr algn="ctr"/>
            <a:r>
              <a:rPr lang="en-GB" sz="4000" noProof="0" dirty="0">
                <a:latin typeface="Glacial Indifference" panose="020B0604020202020204" charset="0"/>
              </a:rPr>
              <a:t> People who propose to, are undergoing, or have completed a process to reassign their sex. 	</a:t>
            </a:r>
          </a:p>
        </p:txBody>
      </p:sp>
      <p:pic>
        <p:nvPicPr>
          <p:cNvPr id="7" name="Picture 6" descr="Chart, bubble chart&#10;&#10;Description automatically generated">
            <a:extLst>
              <a:ext uri="{FF2B5EF4-FFF2-40B4-BE49-F238E27FC236}">
                <a16:creationId xmlns:a16="http://schemas.microsoft.com/office/drawing/2014/main" id="{29153527-6180-E112-9E10-FD5BCB23A9AC}"/>
              </a:ext>
            </a:extLst>
          </p:cNvPr>
          <p:cNvPicPr>
            <a:picLocks noChangeAspect="1"/>
          </p:cNvPicPr>
          <p:nvPr/>
        </p:nvPicPr>
        <p:blipFill>
          <a:blip r:embed="rId5"/>
          <a:stretch>
            <a:fillRect/>
          </a:stretch>
        </p:blipFill>
        <p:spPr>
          <a:xfrm>
            <a:off x="8924877" y="2272348"/>
            <a:ext cx="8735470" cy="6686913"/>
          </a:xfrm>
          <a:prstGeom prst="rect">
            <a:avLst/>
          </a:prstGeom>
        </p:spPr>
      </p:pic>
    </p:spTree>
    <p:extLst>
      <p:ext uri="{BB962C8B-B14F-4D97-AF65-F5344CB8AC3E}">
        <p14:creationId xmlns:p14="http://schemas.microsoft.com/office/powerpoint/2010/main" val="131599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4E04C-BE33-6A51-5B32-10F856E07ED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7E3409-CD59-E61E-D121-487021838FFA}"/>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BCAAC5E1-306F-658A-A351-D59415D12E13}"/>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The protected characteristics </a:t>
            </a:r>
          </a:p>
        </p:txBody>
      </p:sp>
      <p:sp>
        <p:nvSpPr>
          <p:cNvPr id="14" name="TextBox 13">
            <a:extLst>
              <a:ext uri="{FF2B5EF4-FFF2-40B4-BE49-F238E27FC236}">
                <a16:creationId xmlns:a16="http://schemas.microsoft.com/office/drawing/2014/main" id="{D1F4F61E-A2CC-44A3-310D-B8313BB2FE5D}"/>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6" name="TextBox 5">
            <a:extLst>
              <a:ext uri="{FF2B5EF4-FFF2-40B4-BE49-F238E27FC236}">
                <a16:creationId xmlns:a16="http://schemas.microsoft.com/office/drawing/2014/main" id="{31FE5B10-F209-2FA4-993B-7F31E0A72AFB}"/>
              </a:ext>
            </a:extLst>
          </p:cNvPr>
          <p:cNvSpPr txBox="1"/>
          <p:nvPr/>
        </p:nvSpPr>
        <p:spPr>
          <a:xfrm>
            <a:off x="1371600" y="3985823"/>
            <a:ext cx="7098201" cy="2554545"/>
          </a:xfrm>
          <a:prstGeom prst="rect">
            <a:avLst/>
          </a:prstGeom>
          <a:noFill/>
        </p:spPr>
        <p:txBody>
          <a:bodyPr wrap="square" rtlCol="0">
            <a:spAutoFit/>
          </a:bodyPr>
          <a:lstStyle/>
          <a:p>
            <a:pPr algn="ctr"/>
            <a:endParaRPr lang="en-GB" sz="4000" noProof="0" dirty="0">
              <a:latin typeface="Glacial Indifference" panose="020B0604020202020204" charset="0"/>
            </a:endParaRPr>
          </a:p>
          <a:p>
            <a:pPr algn="ctr"/>
            <a:r>
              <a:rPr lang="en-GB" sz="4000" noProof="0" dirty="0">
                <a:latin typeface="Glacial Indifference" panose="020B0604020202020204" charset="0"/>
              </a:rPr>
              <a:t> Can include people’s skin colour, nationality or ethnic background. 	</a:t>
            </a:r>
          </a:p>
        </p:txBody>
      </p:sp>
      <p:pic>
        <p:nvPicPr>
          <p:cNvPr id="7" name="Picture 6" descr="Chart, bubble chart&#10;&#10;Description automatically generated">
            <a:extLst>
              <a:ext uri="{FF2B5EF4-FFF2-40B4-BE49-F238E27FC236}">
                <a16:creationId xmlns:a16="http://schemas.microsoft.com/office/drawing/2014/main" id="{0820FB5E-474B-2576-E9CD-33B570BCFE0D}"/>
              </a:ext>
            </a:extLst>
          </p:cNvPr>
          <p:cNvPicPr>
            <a:picLocks noChangeAspect="1"/>
          </p:cNvPicPr>
          <p:nvPr/>
        </p:nvPicPr>
        <p:blipFill>
          <a:blip r:embed="rId5"/>
          <a:stretch>
            <a:fillRect/>
          </a:stretch>
        </p:blipFill>
        <p:spPr>
          <a:xfrm>
            <a:off x="8924877" y="2272348"/>
            <a:ext cx="8735470" cy="6686913"/>
          </a:xfrm>
          <a:prstGeom prst="rect">
            <a:avLst/>
          </a:prstGeom>
        </p:spPr>
      </p:pic>
    </p:spTree>
    <p:extLst>
      <p:ext uri="{BB962C8B-B14F-4D97-AF65-F5344CB8AC3E}">
        <p14:creationId xmlns:p14="http://schemas.microsoft.com/office/powerpoint/2010/main" val="28615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C820A-40AD-E051-1FD7-C5C303E99D7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A5BE706-5D9D-4F17-9501-A0885DF17C8D}"/>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9AC3161A-3F70-9A13-30CA-108144F20A8D}"/>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The protected characteristics </a:t>
            </a:r>
          </a:p>
        </p:txBody>
      </p:sp>
      <p:sp>
        <p:nvSpPr>
          <p:cNvPr id="14" name="TextBox 13">
            <a:extLst>
              <a:ext uri="{FF2B5EF4-FFF2-40B4-BE49-F238E27FC236}">
                <a16:creationId xmlns:a16="http://schemas.microsoft.com/office/drawing/2014/main" id="{AC89E48C-BD0E-C56A-F55E-20DE0133FCCC}"/>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6" name="TextBox 5">
            <a:extLst>
              <a:ext uri="{FF2B5EF4-FFF2-40B4-BE49-F238E27FC236}">
                <a16:creationId xmlns:a16="http://schemas.microsoft.com/office/drawing/2014/main" id="{B05CEAC7-0B2D-B52D-F523-9D198CCD7EF5}"/>
              </a:ext>
            </a:extLst>
          </p:cNvPr>
          <p:cNvSpPr txBox="1"/>
          <p:nvPr/>
        </p:nvSpPr>
        <p:spPr>
          <a:xfrm>
            <a:off x="635674" y="3957110"/>
            <a:ext cx="8305800" cy="3170099"/>
          </a:xfrm>
          <a:prstGeom prst="rect">
            <a:avLst/>
          </a:prstGeom>
          <a:noFill/>
        </p:spPr>
        <p:txBody>
          <a:bodyPr wrap="square" rtlCol="0">
            <a:spAutoFit/>
          </a:bodyPr>
          <a:lstStyle/>
          <a:p>
            <a:pPr algn="ctr"/>
            <a:endParaRPr lang="en-GB" sz="4000" noProof="0" dirty="0">
              <a:latin typeface="Glacial Indifference" panose="020B0604020202020204" charset="0"/>
            </a:endParaRPr>
          </a:p>
          <a:p>
            <a:pPr algn="ctr"/>
            <a:r>
              <a:rPr lang="en-GB" sz="4000" noProof="0" dirty="0">
                <a:latin typeface="Glacial Indifference" panose="020B0604020202020204" charset="0"/>
              </a:rPr>
              <a:t> People who have entered into a civil partnership or marriage, including same sex and mixed sex couples who are married or civil partners. 	</a:t>
            </a:r>
          </a:p>
        </p:txBody>
      </p:sp>
      <p:pic>
        <p:nvPicPr>
          <p:cNvPr id="7" name="Picture 6" descr="Chart, bubble chart&#10;&#10;Description automatically generated">
            <a:extLst>
              <a:ext uri="{FF2B5EF4-FFF2-40B4-BE49-F238E27FC236}">
                <a16:creationId xmlns:a16="http://schemas.microsoft.com/office/drawing/2014/main" id="{F47C7695-D5B0-FD06-C767-3181D27420FA}"/>
              </a:ext>
            </a:extLst>
          </p:cNvPr>
          <p:cNvPicPr>
            <a:picLocks noChangeAspect="1"/>
          </p:cNvPicPr>
          <p:nvPr/>
        </p:nvPicPr>
        <p:blipFill>
          <a:blip r:embed="rId5"/>
          <a:stretch>
            <a:fillRect/>
          </a:stretch>
        </p:blipFill>
        <p:spPr>
          <a:xfrm>
            <a:off x="8924877" y="2272348"/>
            <a:ext cx="8735470" cy="6686913"/>
          </a:xfrm>
          <a:prstGeom prst="rect">
            <a:avLst/>
          </a:prstGeom>
        </p:spPr>
      </p:pic>
    </p:spTree>
    <p:extLst>
      <p:ext uri="{BB962C8B-B14F-4D97-AF65-F5344CB8AC3E}">
        <p14:creationId xmlns:p14="http://schemas.microsoft.com/office/powerpoint/2010/main" val="6627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68E49-F3A9-F994-B2A3-C36E7194A7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43FD1DB-3BD6-C879-72C4-22C6F432A6B4}"/>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AEB7C95F-926C-08BF-0262-B4F8D0C97602}"/>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The protected characteristics </a:t>
            </a:r>
          </a:p>
        </p:txBody>
      </p:sp>
      <p:sp>
        <p:nvSpPr>
          <p:cNvPr id="14" name="TextBox 13">
            <a:extLst>
              <a:ext uri="{FF2B5EF4-FFF2-40B4-BE49-F238E27FC236}">
                <a16:creationId xmlns:a16="http://schemas.microsoft.com/office/drawing/2014/main" id="{C3DF838E-2B31-098E-29AA-935B4CE83F40}"/>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6" name="TextBox 5">
            <a:extLst>
              <a:ext uri="{FF2B5EF4-FFF2-40B4-BE49-F238E27FC236}">
                <a16:creationId xmlns:a16="http://schemas.microsoft.com/office/drawing/2014/main" id="{4C308903-6A1F-AECD-4190-541970A90EA0}"/>
              </a:ext>
            </a:extLst>
          </p:cNvPr>
          <p:cNvSpPr txBox="1"/>
          <p:nvPr/>
        </p:nvSpPr>
        <p:spPr>
          <a:xfrm>
            <a:off x="1371600" y="3985823"/>
            <a:ext cx="7098201" cy="3785652"/>
          </a:xfrm>
          <a:prstGeom prst="rect">
            <a:avLst/>
          </a:prstGeom>
          <a:noFill/>
        </p:spPr>
        <p:txBody>
          <a:bodyPr wrap="square" rtlCol="0">
            <a:spAutoFit/>
          </a:bodyPr>
          <a:lstStyle/>
          <a:p>
            <a:pPr algn="ctr"/>
            <a:endParaRPr lang="en-GB" sz="4000" noProof="0" dirty="0">
              <a:latin typeface="Glacial Indifference" panose="020B0604020202020204" charset="0"/>
            </a:endParaRPr>
          </a:p>
          <a:p>
            <a:pPr algn="ctr"/>
            <a:r>
              <a:rPr lang="en-GB" sz="4000" noProof="0" dirty="0">
                <a:latin typeface="Glacial Indifference" panose="020B0604020202020204" charset="0"/>
              </a:rPr>
              <a:t> People with long-term physical or mental conditions that have a substantial negative effect on their day-to-day activities. 	</a:t>
            </a:r>
          </a:p>
        </p:txBody>
      </p:sp>
      <p:pic>
        <p:nvPicPr>
          <p:cNvPr id="7" name="Picture 6" descr="Chart, bubble chart&#10;&#10;Description automatically generated">
            <a:extLst>
              <a:ext uri="{FF2B5EF4-FFF2-40B4-BE49-F238E27FC236}">
                <a16:creationId xmlns:a16="http://schemas.microsoft.com/office/drawing/2014/main" id="{80DEA92C-81CF-F0B2-6252-BC7A464EF2FE}"/>
              </a:ext>
            </a:extLst>
          </p:cNvPr>
          <p:cNvPicPr>
            <a:picLocks noChangeAspect="1"/>
          </p:cNvPicPr>
          <p:nvPr/>
        </p:nvPicPr>
        <p:blipFill>
          <a:blip r:embed="rId5"/>
          <a:stretch>
            <a:fillRect/>
          </a:stretch>
        </p:blipFill>
        <p:spPr>
          <a:xfrm>
            <a:off x="8924877" y="2272348"/>
            <a:ext cx="8735470" cy="6686913"/>
          </a:xfrm>
          <a:prstGeom prst="rect">
            <a:avLst/>
          </a:prstGeom>
        </p:spPr>
      </p:pic>
    </p:spTree>
    <p:extLst>
      <p:ext uri="{BB962C8B-B14F-4D97-AF65-F5344CB8AC3E}">
        <p14:creationId xmlns:p14="http://schemas.microsoft.com/office/powerpoint/2010/main" val="30917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D034C-8716-0175-65DE-7E8CCDF1151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C8BD769-0BB4-BA11-3822-835E9E4DB06B}"/>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5D9AEB34-3C29-F6C7-453E-840A2621F052}"/>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The protected characteristics </a:t>
            </a:r>
          </a:p>
        </p:txBody>
      </p:sp>
      <p:sp>
        <p:nvSpPr>
          <p:cNvPr id="14" name="TextBox 13">
            <a:extLst>
              <a:ext uri="{FF2B5EF4-FFF2-40B4-BE49-F238E27FC236}">
                <a16:creationId xmlns:a16="http://schemas.microsoft.com/office/drawing/2014/main" id="{A507771A-C841-F9B0-F23A-2E917E65C40D}"/>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6" name="TextBox 5">
            <a:extLst>
              <a:ext uri="{FF2B5EF4-FFF2-40B4-BE49-F238E27FC236}">
                <a16:creationId xmlns:a16="http://schemas.microsoft.com/office/drawing/2014/main" id="{355DCB3E-7304-E1A8-313E-5780C0CA65A3}"/>
              </a:ext>
            </a:extLst>
          </p:cNvPr>
          <p:cNvSpPr txBox="1"/>
          <p:nvPr/>
        </p:nvSpPr>
        <p:spPr>
          <a:xfrm>
            <a:off x="1371600" y="3985823"/>
            <a:ext cx="7098201" cy="1323439"/>
          </a:xfrm>
          <a:prstGeom prst="rect">
            <a:avLst/>
          </a:prstGeom>
          <a:noFill/>
        </p:spPr>
        <p:txBody>
          <a:bodyPr wrap="square" rtlCol="0">
            <a:spAutoFit/>
          </a:bodyPr>
          <a:lstStyle/>
          <a:p>
            <a:pPr algn="ctr"/>
            <a:endParaRPr lang="en-GB" sz="4000" noProof="0" dirty="0">
              <a:latin typeface="Glacial Indifference" panose="020B0604020202020204" charset="0"/>
            </a:endParaRPr>
          </a:p>
          <a:p>
            <a:pPr algn="ctr"/>
            <a:r>
              <a:rPr lang="en-GB" sz="4000" noProof="0" dirty="0">
                <a:latin typeface="Glacial Indifference" panose="020B0604020202020204" charset="0"/>
              </a:rPr>
              <a:t> Being a man or a woman. 	</a:t>
            </a:r>
          </a:p>
        </p:txBody>
      </p:sp>
      <p:pic>
        <p:nvPicPr>
          <p:cNvPr id="7" name="Picture 6" descr="Chart, bubble chart&#10;&#10;Description automatically generated">
            <a:extLst>
              <a:ext uri="{FF2B5EF4-FFF2-40B4-BE49-F238E27FC236}">
                <a16:creationId xmlns:a16="http://schemas.microsoft.com/office/drawing/2014/main" id="{34F96F65-035D-B8D6-BF0A-1AD0F2E7E31B}"/>
              </a:ext>
            </a:extLst>
          </p:cNvPr>
          <p:cNvPicPr>
            <a:picLocks noChangeAspect="1"/>
          </p:cNvPicPr>
          <p:nvPr/>
        </p:nvPicPr>
        <p:blipFill>
          <a:blip r:embed="rId5"/>
          <a:stretch>
            <a:fillRect/>
          </a:stretch>
        </p:blipFill>
        <p:spPr>
          <a:xfrm>
            <a:off x="8924877" y="2272348"/>
            <a:ext cx="8735470" cy="6686913"/>
          </a:xfrm>
          <a:prstGeom prst="rect">
            <a:avLst/>
          </a:prstGeom>
        </p:spPr>
      </p:pic>
    </p:spTree>
    <p:extLst>
      <p:ext uri="{BB962C8B-B14F-4D97-AF65-F5344CB8AC3E}">
        <p14:creationId xmlns:p14="http://schemas.microsoft.com/office/powerpoint/2010/main" val="369870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DCC98-8BD3-4980-8B44-9165AD882FE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E22BE5-3D9B-507B-7FA8-C43B57E28215}"/>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0EACD97A-60E6-9C62-FE6B-D6001A84D135}"/>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The protected characteristics </a:t>
            </a:r>
          </a:p>
        </p:txBody>
      </p:sp>
      <p:sp>
        <p:nvSpPr>
          <p:cNvPr id="14" name="TextBox 13">
            <a:extLst>
              <a:ext uri="{FF2B5EF4-FFF2-40B4-BE49-F238E27FC236}">
                <a16:creationId xmlns:a16="http://schemas.microsoft.com/office/drawing/2014/main" id="{C1BF0178-A88A-812A-0EFF-95092117512A}"/>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6" name="TextBox 5">
            <a:extLst>
              <a:ext uri="{FF2B5EF4-FFF2-40B4-BE49-F238E27FC236}">
                <a16:creationId xmlns:a16="http://schemas.microsoft.com/office/drawing/2014/main" id="{F751858C-F070-0552-56CC-B22E11ABC209}"/>
              </a:ext>
            </a:extLst>
          </p:cNvPr>
          <p:cNvSpPr txBox="1"/>
          <p:nvPr/>
        </p:nvSpPr>
        <p:spPr>
          <a:xfrm>
            <a:off x="1371600" y="3985823"/>
            <a:ext cx="7098201" cy="3785652"/>
          </a:xfrm>
          <a:prstGeom prst="rect">
            <a:avLst/>
          </a:prstGeom>
          <a:noFill/>
        </p:spPr>
        <p:txBody>
          <a:bodyPr wrap="square" rtlCol="0">
            <a:spAutoFit/>
          </a:bodyPr>
          <a:lstStyle/>
          <a:p>
            <a:pPr algn="ctr"/>
            <a:endParaRPr lang="en-GB" sz="4000" noProof="0" dirty="0">
              <a:latin typeface="Glacial Indifference" panose="020B0604020202020204" charset="0"/>
            </a:endParaRPr>
          </a:p>
          <a:p>
            <a:pPr algn="ctr"/>
            <a:r>
              <a:rPr lang="en-GB" sz="4000" noProof="0" dirty="0">
                <a:latin typeface="Glacial Indifference" panose="020B0604020202020204" charset="0"/>
              </a:rPr>
              <a:t> Any religion and religious or philosophical belief, or not having these. For example, being a Christian, or being an atheist. 	</a:t>
            </a:r>
          </a:p>
        </p:txBody>
      </p:sp>
      <p:pic>
        <p:nvPicPr>
          <p:cNvPr id="7" name="Picture 6" descr="Chart, bubble chart&#10;&#10;Description automatically generated">
            <a:extLst>
              <a:ext uri="{FF2B5EF4-FFF2-40B4-BE49-F238E27FC236}">
                <a16:creationId xmlns:a16="http://schemas.microsoft.com/office/drawing/2014/main" id="{3A24852E-1C97-6DF1-F166-103056BD46D7}"/>
              </a:ext>
            </a:extLst>
          </p:cNvPr>
          <p:cNvPicPr>
            <a:picLocks noChangeAspect="1"/>
          </p:cNvPicPr>
          <p:nvPr/>
        </p:nvPicPr>
        <p:blipFill>
          <a:blip r:embed="rId5"/>
          <a:stretch>
            <a:fillRect/>
          </a:stretch>
        </p:blipFill>
        <p:spPr>
          <a:xfrm>
            <a:off x="8924877" y="2272348"/>
            <a:ext cx="8735470" cy="6686913"/>
          </a:xfrm>
          <a:prstGeom prst="rect">
            <a:avLst/>
          </a:prstGeom>
        </p:spPr>
      </p:pic>
    </p:spTree>
    <p:extLst>
      <p:ext uri="{BB962C8B-B14F-4D97-AF65-F5344CB8AC3E}">
        <p14:creationId xmlns:p14="http://schemas.microsoft.com/office/powerpoint/2010/main" val="333071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7EFFA-095E-500C-E59A-49BCA321C0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7C7DF7-1E20-53EF-E7EA-B6D344D9B5EF}"/>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C3590053-FEAD-A009-96E9-339C8082D2D7}"/>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The protected characteristics </a:t>
            </a:r>
          </a:p>
        </p:txBody>
      </p:sp>
      <p:sp>
        <p:nvSpPr>
          <p:cNvPr id="14" name="TextBox 13">
            <a:extLst>
              <a:ext uri="{FF2B5EF4-FFF2-40B4-BE49-F238E27FC236}">
                <a16:creationId xmlns:a16="http://schemas.microsoft.com/office/drawing/2014/main" id="{32AB885E-3DEE-5121-6127-BAE4193017EC}"/>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6" name="TextBox 5">
            <a:extLst>
              <a:ext uri="{FF2B5EF4-FFF2-40B4-BE49-F238E27FC236}">
                <a16:creationId xmlns:a16="http://schemas.microsoft.com/office/drawing/2014/main" id="{DCCF7442-B2F5-173B-6A64-2C30A8A199D3}"/>
              </a:ext>
            </a:extLst>
          </p:cNvPr>
          <p:cNvSpPr txBox="1"/>
          <p:nvPr/>
        </p:nvSpPr>
        <p:spPr>
          <a:xfrm>
            <a:off x="1371600" y="3985823"/>
            <a:ext cx="7553277" cy="3785652"/>
          </a:xfrm>
          <a:prstGeom prst="rect">
            <a:avLst/>
          </a:prstGeom>
          <a:noFill/>
        </p:spPr>
        <p:txBody>
          <a:bodyPr wrap="square" rtlCol="0">
            <a:spAutoFit/>
          </a:bodyPr>
          <a:lstStyle/>
          <a:p>
            <a:pPr algn="ctr"/>
            <a:endParaRPr lang="en-GB" sz="4000" noProof="0" dirty="0">
              <a:latin typeface="Glacial Indifference" panose="020B0604020202020204" charset="0"/>
            </a:endParaRPr>
          </a:p>
          <a:p>
            <a:pPr algn="ctr"/>
            <a:r>
              <a:rPr lang="en-GB" sz="4000" noProof="0" dirty="0">
                <a:latin typeface="Glacial Indifference" panose="020B0604020202020204" charset="0"/>
              </a:rPr>
              <a:t> Whether a person is attracted to people of the same sex as them or of a different sex, or both. For example, being heterosexual, gay/lesbian, or bisexual. 	</a:t>
            </a:r>
          </a:p>
        </p:txBody>
      </p:sp>
      <p:pic>
        <p:nvPicPr>
          <p:cNvPr id="7" name="Picture 6" descr="Chart, bubble chart&#10;&#10;Description automatically generated">
            <a:extLst>
              <a:ext uri="{FF2B5EF4-FFF2-40B4-BE49-F238E27FC236}">
                <a16:creationId xmlns:a16="http://schemas.microsoft.com/office/drawing/2014/main" id="{CD895CDD-4A8D-8FEA-2806-65336D42703E}"/>
              </a:ext>
            </a:extLst>
          </p:cNvPr>
          <p:cNvPicPr>
            <a:picLocks noChangeAspect="1"/>
          </p:cNvPicPr>
          <p:nvPr/>
        </p:nvPicPr>
        <p:blipFill>
          <a:blip r:embed="rId5"/>
          <a:stretch>
            <a:fillRect/>
          </a:stretch>
        </p:blipFill>
        <p:spPr>
          <a:xfrm>
            <a:off x="8924877" y="2272348"/>
            <a:ext cx="8735470" cy="6686913"/>
          </a:xfrm>
          <a:prstGeom prst="rect">
            <a:avLst/>
          </a:prstGeom>
        </p:spPr>
      </p:pic>
    </p:spTree>
    <p:extLst>
      <p:ext uri="{BB962C8B-B14F-4D97-AF65-F5344CB8AC3E}">
        <p14:creationId xmlns:p14="http://schemas.microsoft.com/office/powerpoint/2010/main" val="7263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55292-9AC7-58AC-334E-50B63FE9752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9012668-2B93-306F-6057-7058E99733FB}"/>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674C4BC3-F3D6-8D7B-D939-9F60F393DEDF}"/>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The Equality ACT 2017 </a:t>
            </a:r>
          </a:p>
        </p:txBody>
      </p:sp>
      <p:sp>
        <p:nvSpPr>
          <p:cNvPr id="14" name="TextBox 13">
            <a:extLst>
              <a:ext uri="{FF2B5EF4-FFF2-40B4-BE49-F238E27FC236}">
                <a16:creationId xmlns:a16="http://schemas.microsoft.com/office/drawing/2014/main" id="{10E9441E-5872-0870-3D82-EEC4F6C68198}"/>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pic>
        <p:nvPicPr>
          <p:cNvPr id="3" name="Picture 2" descr="Chart, bubble chart&#10;&#10;Description automatically generated">
            <a:extLst>
              <a:ext uri="{FF2B5EF4-FFF2-40B4-BE49-F238E27FC236}">
                <a16:creationId xmlns:a16="http://schemas.microsoft.com/office/drawing/2014/main" id="{92967673-934C-C1EC-CCFE-261D3C5B0DBF}"/>
              </a:ext>
            </a:extLst>
          </p:cNvPr>
          <p:cNvPicPr>
            <a:picLocks noChangeAspect="1"/>
          </p:cNvPicPr>
          <p:nvPr/>
        </p:nvPicPr>
        <p:blipFill>
          <a:blip r:embed="rId5"/>
          <a:stretch>
            <a:fillRect/>
          </a:stretch>
        </p:blipFill>
        <p:spPr>
          <a:xfrm>
            <a:off x="8775405" y="1181100"/>
            <a:ext cx="8876921" cy="6795192"/>
          </a:xfrm>
          <a:prstGeom prst="rect">
            <a:avLst/>
          </a:prstGeom>
        </p:spPr>
      </p:pic>
      <p:sp>
        <p:nvSpPr>
          <p:cNvPr id="4" name="TextBox 3">
            <a:extLst>
              <a:ext uri="{FF2B5EF4-FFF2-40B4-BE49-F238E27FC236}">
                <a16:creationId xmlns:a16="http://schemas.microsoft.com/office/drawing/2014/main" id="{30FCF4AA-7984-3947-F11E-759D4F7A57D0}"/>
              </a:ext>
            </a:extLst>
          </p:cNvPr>
          <p:cNvSpPr txBox="1">
            <a:spLocks noChangeArrowheads="1"/>
          </p:cNvSpPr>
          <p:nvPr/>
        </p:nvSpPr>
        <p:spPr bwMode="auto">
          <a:xfrm>
            <a:off x="1951965" y="2960134"/>
            <a:ext cx="5579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342892">
              <a:buClr>
                <a:schemeClr val="accent1"/>
              </a:buClr>
              <a:buSzPct val="80000"/>
              <a:buNone/>
              <a:defRPr/>
            </a:pPr>
            <a:r>
              <a:rPr lang="en-GB" sz="4000" b="1" noProof="0" dirty="0">
                <a:solidFill>
                  <a:srgbClr val="000000"/>
                </a:solidFill>
                <a:latin typeface="Glacial Indifference"/>
              </a:rPr>
              <a:t>Please remember:</a:t>
            </a:r>
          </a:p>
        </p:txBody>
      </p:sp>
      <p:sp>
        <p:nvSpPr>
          <p:cNvPr id="6" name="TextBox 5">
            <a:extLst>
              <a:ext uri="{FF2B5EF4-FFF2-40B4-BE49-F238E27FC236}">
                <a16:creationId xmlns:a16="http://schemas.microsoft.com/office/drawing/2014/main" id="{A92928B0-003C-05E7-3A04-4FAB0392835E}"/>
              </a:ext>
            </a:extLst>
          </p:cNvPr>
          <p:cNvSpPr txBox="1">
            <a:spLocks noChangeArrowheads="1"/>
          </p:cNvSpPr>
          <p:nvPr/>
        </p:nvSpPr>
        <p:spPr bwMode="auto">
          <a:xfrm>
            <a:off x="1126261" y="4353579"/>
            <a:ext cx="8458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342892">
              <a:buClr>
                <a:schemeClr val="accent1"/>
              </a:buClr>
              <a:buSzPct val="80000"/>
              <a:buNone/>
              <a:defRPr/>
            </a:pPr>
            <a:r>
              <a:rPr lang="en-GB" sz="6000" noProof="0" dirty="0">
                <a:solidFill>
                  <a:srgbClr val="000000"/>
                </a:solidFill>
                <a:latin typeface="Glacial Indifference"/>
              </a:rPr>
              <a:t>There is no order of priority for the protected characteristics – they are all equally important.</a:t>
            </a:r>
            <a:endParaRPr lang="en-GB" sz="6000" i="1" noProof="0" dirty="0">
              <a:solidFill>
                <a:srgbClr val="000000"/>
              </a:solidFill>
              <a:latin typeface="Glacial Indifference"/>
            </a:endParaRPr>
          </a:p>
        </p:txBody>
      </p:sp>
    </p:spTree>
    <p:extLst>
      <p:ext uri="{BB962C8B-B14F-4D97-AF65-F5344CB8AC3E}">
        <p14:creationId xmlns:p14="http://schemas.microsoft.com/office/powerpoint/2010/main" val="36196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graphicFrame>
        <p:nvGraphicFramePr>
          <p:cNvPr id="3" name="Table 3"/>
          <p:cNvGraphicFramePr>
            <a:graphicFrameLocks noGrp="1"/>
          </p:cNvGraphicFramePr>
          <p:nvPr>
            <p:extLst>
              <p:ext uri="{D42A27DB-BD31-4B8C-83A1-F6EECF244321}">
                <p14:modId xmlns:p14="http://schemas.microsoft.com/office/powerpoint/2010/main" val="1910497957"/>
              </p:ext>
            </p:extLst>
          </p:nvPr>
        </p:nvGraphicFramePr>
        <p:xfrm>
          <a:off x="965537" y="1485900"/>
          <a:ext cx="16356926" cy="6598554"/>
        </p:xfrm>
        <a:graphic>
          <a:graphicData uri="http://schemas.openxmlformats.org/drawingml/2006/table">
            <a:tbl>
              <a:tblPr/>
              <a:tblGrid>
                <a:gridCol w="2204146">
                  <a:extLst>
                    <a:ext uri="{9D8B030D-6E8A-4147-A177-3AD203B41FA5}">
                      <a16:colId xmlns:a16="http://schemas.microsoft.com/office/drawing/2014/main" val="20000"/>
                    </a:ext>
                  </a:extLst>
                </a:gridCol>
                <a:gridCol w="12312105">
                  <a:extLst>
                    <a:ext uri="{9D8B030D-6E8A-4147-A177-3AD203B41FA5}">
                      <a16:colId xmlns:a16="http://schemas.microsoft.com/office/drawing/2014/main" val="20001"/>
                    </a:ext>
                  </a:extLst>
                </a:gridCol>
                <a:gridCol w="1840675">
                  <a:extLst>
                    <a:ext uri="{9D8B030D-6E8A-4147-A177-3AD203B41FA5}">
                      <a16:colId xmlns:a16="http://schemas.microsoft.com/office/drawing/2014/main" val="20002"/>
                    </a:ext>
                  </a:extLst>
                </a:gridCol>
              </a:tblGrid>
              <a:tr h="822536">
                <a:tc>
                  <a:txBody>
                    <a:bodyPr/>
                    <a:lstStyle/>
                    <a:p>
                      <a:pPr algn="ctr">
                        <a:lnSpc>
                          <a:spcPts val="2799"/>
                        </a:lnSpc>
                        <a:defRPr/>
                      </a:pPr>
                      <a:r>
                        <a:rPr lang="en-GB" sz="1800" b="1" noProof="0" dirty="0">
                          <a:solidFill>
                            <a:srgbClr val="000000"/>
                          </a:solidFill>
                          <a:latin typeface="Glacial Indifference" panose="020B0604020202020204" charset="0"/>
                          <a:ea typeface="Canva Sans Bold"/>
                          <a:cs typeface="Canva Sans Bold"/>
                          <a:sym typeface="Canva Sans Bold"/>
                        </a:rPr>
                        <a:t>Activity</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GB" sz="1800" b="1" noProof="0" dirty="0">
                          <a:solidFill>
                            <a:srgbClr val="000000"/>
                          </a:solidFill>
                          <a:latin typeface="Glacial Indifference" panose="020B0604020202020204" charset="0"/>
                          <a:ea typeface="Canva Sans Bold"/>
                          <a:cs typeface="Canva Sans Bold"/>
                          <a:sym typeface="Canva Sans Bold"/>
                        </a:rPr>
                        <a:t>Description</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GB" sz="1800" b="1" noProof="0" dirty="0">
                          <a:solidFill>
                            <a:srgbClr val="000000"/>
                          </a:solidFill>
                          <a:latin typeface="Glacial Indifference" panose="020B0604020202020204" charset="0"/>
                          <a:ea typeface="Canva Sans Bold"/>
                          <a:cs typeface="Canva Sans Bold"/>
                          <a:sym typeface="Canva Sans Bold"/>
                        </a:rPr>
                        <a:t>Timing</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4714">
                <a:tc>
                  <a:txBody>
                    <a:bodyPr/>
                    <a:lstStyle/>
                    <a:p>
                      <a:pPr algn="ctr">
                        <a:lnSpc>
                          <a:spcPts val="2520"/>
                        </a:lnSpc>
                        <a:defRPr/>
                      </a:pPr>
                      <a:r>
                        <a:rPr lang="en-GB" sz="1800" noProof="0" dirty="0">
                          <a:solidFill>
                            <a:srgbClr val="000000"/>
                          </a:solidFill>
                          <a:latin typeface="Glacial Indifference" panose="020B0604020202020204" charset="0"/>
                          <a:ea typeface="Canva Sans"/>
                          <a:cs typeface="Canva Sans"/>
                          <a:sym typeface="Canva Sans"/>
                        </a:rPr>
                        <a:t>Introduction</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GB" sz="1800" noProof="0" dirty="0">
                          <a:solidFill>
                            <a:srgbClr val="000000"/>
                          </a:solidFill>
                          <a:latin typeface="Glacial Indifference" panose="020B0604020202020204" charset="0"/>
                          <a:ea typeface="Canva Sans"/>
                          <a:cs typeface="Canva Sans"/>
                          <a:sym typeface="Canva Sans"/>
                        </a:rPr>
                        <a:t>Ask students to complete the ‘do it now’ task. Introduce learning objectives and revisit class agreements.</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GB" sz="1800" noProof="0" dirty="0">
                          <a:solidFill>
                            <a:srgbClr val="000000"/>
                          </a:solidFill>
                          <a:latin typeface="Glacial Indifference" panose="020B0604020202020204" charset="0"/>
                          <a:ea typeface="Canva Sans"/>
                          <a:cs typeface="Canva Sans"/>
                          <a:sym typeface="Canva Sans"/>
                        </a:rPr>
                        <a:t>5 mins</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4714">
                <a:tc>
                  <a:txBody>
                    <a:bodyPr/>
                    <a:lstStyle/>
                    <a:p>
                      <a:pPr algn="ctr">
                        <a:lnSpc>
                          <a:spcPts val="2520"/>
                        </a:lnSpc>
                        <a:defRPr/>
                      </a:pPr>
                      <a:r>
                        <a:rPr lang="en-GB" sz="1800" noProof="0" dirty="0">
                          <a:latin typeface="Glacial Indifference" panose="020B0604020202020204" charset="0"/>
                        </a:rPr>
                        <a:t>Discrimination &amp; Equality Act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GB" sz="1800" noProof="0" dirty="0">
                          <a:latin typeface="Glacial Indifference" panose="020B0604020202020204" charset="0"/>
                        </a:rPr>
                        <a:t>Introduce ‘discrimination and explain the Equality Act. Show list of protected characteristics, and ask the class to match the characteristic to the definition.</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GB" sz="1800" noProof="0" dirty="0">
                          <a:solidFill>
                            <a:srgbClr val="000000"/>
                          </a:solidFill>
                          <a:latin typeface="Glacial Indifference" panose="020B0604020202020204" charset="0"/>
                          <a:ea typeface="Canva Sans"/>
                          <a:cs typeface="Canva Sans"/>
                          <a:sym typeface="Canva Sans"/>
                        </a:rPr>
                        <a:t>5-10 mins</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GB" sz="1800" noProof="0" dirty="0">
                          <a:solidFill>
                            <a:srgbClr val="000000"/>
                          </a:solidFill>
                          <a:latin typeface="Glacial Indifference" panose="020B0604020202020204" charset="0"/>
                          <a:ea typeface="Canva Sans"/>
                          <a:cs typeface="Canva Sans"/>
                          <a:sym typeface="Canva Sans"/>
                        </a:rPr>
                        <a:t>Inclusion</a:t>
                      </a:r>
                    </a:p>
                    <a:p>
                      <a:pPr marL="0" marR="0" lvl="0" indent="0" algn="ctr" defTabSz="914400" rtl="0" eaLnBrk="1" fontAlgn="auto" latinLnBrk="0" hangingPunct="1">
                        <a:lnSpc>
                          <a:spcPts val="2520"/>
                        </a:lnSpc>
                        <a:spcBef>
                          <a:spcPts val="0"/>
                        </a:spcBef>
                        <a:spcAft>
                          <a:spcPts val="0"/>
                        </a:spcAft>
                        <a:buClrTx/>
                        <a:buSzTx/>
                        <a:buFontTx/>
                        <a:buNone/>
                        <a:tabLst/>
                        <a:defRPr/>
                      </a:pPr>
                      <a:endParaRPr lang="en-GB" sz="1800" noProof="0" dirty="0">
                        <a:solidFill>
                          <a:srgbClr val="000000"/>
                        </a:solidFill>
                        <a:latin typeface="Glacial Indifference" panose="020B0604020202020204" charset="0"/>
                        <a:ea typeface="Canva Sans"/>
                        <a:cs typeface="Canva Sans"/>
                        <a:sym typeface="Canva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GB" sz="1800" noProof="0" dirty="0">
                          <a:solidFill>
                            <a:srgbClr val="000000"/>
                          </a:solidFill>
                          <a:latin typeface="Glacial Indifference" panose="020B0604020202020204" charset="0"/>
                          <a:ea typeface="Canva Sans"/>
                          <a:cs typeface="Canva Sans"/>
                          <a:sym typeface="Canva Sans"/>
                        </a:rPr>
                        <a:t>Explain that there is a difference between discrimination and inclusion, and that sometimes positive action is necessary to “level the playing field.” Discuss difference between equality and equity. Play video and invite discussion.</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GB" sz="1800" noProof="0" dirty="0">
                          <a:solidFill>
                            <a:srgbClr val="000000"/>
                          </a:solidFill>
                          <a:latin typeface="Glacial Indifference" panose="020B0604020202020204" charset="0"/>
                          <a:ea typeface="Canva Sans"/>
                          <a:cs typeface="Canva Sans"/>
                          <a:sym typeface="Canva Sans"/>
                        </a:rPr>
                        <a:t>10 mins</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74714">
                <a:tc>
                  <a:txBody>
                    <a:bodyPr/>
                    <a:lstStyle/>
                    <a:p>
                      <a:pPr algn="ctr">
                        <a:lnSpc>
                          <a:spcPts val="2520"/>
                        </a:lnSpc>
                        <a:defRPr/>
                      </a:pPr>
                      <a:r>
                        <a:rPr lang="en-GB" sz="1800" noProof="0" dirty="0">
                          <a:latin typeface="Glacial Indifference" panose="020B0604020202020204" charset="0"/>
                        </a:rPr>
                        <a:t>Discrimination or inclusion?</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noProof="0" dirty="0">
                          <a:latin typeface="Glacial Indifference" panose="020B0604020202020204" charset="0"/>
                        </a:rPr>
                        <a:t>In small groups, ask students to review the scenarios on the included handout, or read the scenarios aloud as a class. Ask them to decide if this is an example of discrimination or inclusion. This can be done as a discussion, a vote, etc.</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GB" sz="1800" noProof="0" dirty="0">
                          <a:solidFill>
                            <a:srgbClr val="000000"/>
                          </a:solidFill>
                          <a:latin typeface="Glacial Indifference" panose="020B0604020202020204" charset="0"/>
                          <a:ea typeface="Canva Sans"/>
                          <a:cs typeface="Canva Sans"/>
                          <a:sym typeface="Canva Sans"/>
                        </a:rPr>
                        <a:t>10 mins</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74714">
                <a:tc>
                  <a:txBody>
                    <a:bodyPr/>
                    <a:lstStyle/>
                    <a:p>
                      <a:pPr algn="ctr">
                        <a:lnSpc>
                          <a:spcPts val="2520"/>
                        </a:lnSpc>
                        <a:defRPr/>
                      </a:pPr>
                      <a:r>
                        <a:rPr lang="en-GB" sz="1800" noProof="0" dirty="0">
                          <a:solidFill>
                            <a:srgbClr val="000000"/>
                          </a:solidFill>
                          <a:latin typeface="Glacial Indifference" panose="020B0604020202020204" charset="0"/>
                          <a:sym typeface="Canva Sans"/>
                        </a:rPr>
                        <a:t>Circles of support</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noProof="0" dirty="0">
                          <a:latin typeface="Glacial Indifference" panose="020B0604020202020204" charset="0"/>
                        </a:rPr>
                        <a:t>Ask students to review the scenarios (as a class or small groups) and identify what other people can do to support the person experiencing discrimination. </a:t>
                      </a:r>
                      <a:endParaRPr lang="en-GB"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8"/>
                        </a:lnSpc>
                        <a:defRPr/>
                      </a:pPr>
                      <a:r>
                        <a:rPr lang="en-GB" sz="1800" noProof="0" dirty="0">
                          <a:solidFill>
                            <a:srgbClr val="000000"/>
                          </a:solidFill>
                          <a:latin typeface="Glacial Indifference" panose="020B0604020202020204" charset="0"/>
                          <a:ea typeface="Canva Sans"/>
                          <a:cs typeface="Canva Sans"/>
                          <a:sym typeface="Canva Sans"/>
                        </a:rPr>
                        <a:t>10  mins</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74714">
                <a:tc>
                  <a:txBody>
                    <a:bodyPr/>
                    <a:lstStyle/>
                    <a:p>
                      <a:pPr algn="ctr">
                        <a:lnSpc>
                          <a:spcPts val="2520"/>
                        </a:lnSpc>
                        <a:defRPr/>
                      </a:pPr>
                      <a:r>
                        <a:rPr lang="en-GB" sz="1800" noProof="0" dirty="0">
                          <a:solidFill>
                            <a:srgbClr val="000000"/>
                          </a:solidFill>
                          <a:latin typeface="Glacial Indifference" panose="020B0604020202020204" charset="0"/>
                          <a:sym typeface="Canva Sans"/>
                        </a:rPr>
                        <a:t>Reflection / Get support</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GB" sz="1800" noProof="0" dirty="0">
                          <a:latin typeface="Glacial Indifference" panose="020B0604020202020204" charset="0"/>
                        </a:rPr>
                        <a:t>Please ensure that the students have a few minutes to reflect on their learning and remind them of sources of support.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8"/>
                        </a:lnSpc>
                        <a:defRPr/>
                      </a:pPr>
                      <a:r>
                        <a:rPr lang="en-GB" sz="1800" noProof="0" dirty="0">
                          <a:solidFill>
                            <a:srgbClr val="000000"/>
                          </a:solidFill>
                          <a:latin typeface="Glacial Indifference" panose="020B0604020202020204" charset="0"/>
                          <a:ea typeface="Canva Sans"/>
                          <a:cs typeface="Canva Sans"/>
                          <a:sym typeface="Canva Sans"/>
                        </a:rPr>
                        <a:t>5 mins</a:t>
                      </a:r>
                      <a:endParaRPr lang="en-GB" sz="1800" noProof="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87FA2-88FE-2DD9-8EA9-AAA69515C53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7568D0-2973-6F26-2506-A98BC8869970}"/>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AC0D222B-08EE-B147-1BF4-085CD34B5634}"/>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The Equality ACT 2017 </a:t>
            </a:r>
          </a:p>
        </p:txBody>
      </p:sp>
      <p:sp>
        <p:nvSpPr>
          <p:cNvPr id="14" name="TextBox 13">
            <a:extLst>
              <a:ext uri="{FF2B5EF4-FFF2-40B4-BE49-F238E27FC236}">
                <a16:creationId xmlns:a16="http://schemas.microsoft.com/office/drawing/2014/main" id="{11870FEA-D753-BE02-F5F7-91D06CF1FB7D}"/>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pic>
        <p:nvPicPr>
          <p:cNvPr id="3" name="Picture 2" descr="Chart, bubble chart&#10;&#10;Description automatically generated">
            <a:extLst>
              <a:ext uri="{FF2B5EF4-FFF2-40B4-BE49-F238E27FC236}">
                <a16:creationId xmlns:a16="http://schemas.microsoft.com/office/drawing/2014/main" id="{831D0261-648C-5079-8A55-A76B3A746734}"/>
              </a:ext>
            </a:extLst>
          </p:cNvPr>
          <p:cNvPicPr>
            <a:picLocks noChangeAspect="1"/>
          </p:cNvPicPr>
          <p:nvPr/>
        </p:nvPicPr>
        <p:blipFill>
          <a:blip r:embed="rId5"/>
          <a:stretch>
            <a:fillRect/>
          </a:stretch>
        </p:blipFill>
        <p:spPr>
          <a:xfrm>
            <a:off x="10780052" y="2652358"/>
            <a:ext cx="6417782" cy="4912746"/>
          </a:xfrm>
          <a:prstGeom prst="rect">
            <a:avLst/>
          </a:prstGeom>
        </p:spPr>
      </p:pic>
      <p:sp>
        <p:nvSpPr>
          <p:cNvPr id="4" name="TextBox 3">
            <a:extLst>
              <a:ext uri="{FF2B5EF4-FFF2-40B4-BE49-F238E27FC236}">
                <a16:creationId xmlns:a16="http://schemas.microsoft.com/office/drawing/2014/main" id="{D2C947E5-B0C1-18AD-9BE3-11DB46D4B7D7}"/>
              </a:ext>
            </a:extLst>
          </p:cNvPr>
          <p:cNvSpPr txBox="1">
            <a:spLocks noChangeArrowheads="1"/>
          </p:cNvSpPr>
          <p:nvPr/>
        </p:nvSpPr>
        <p:spPr bwMode="auto">
          <a:xfrm>
            <a:off x="1090166" y="2318391"/>
            <a:ext cx="5579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342892">
              <a:buClr>
                <a:schemeClr val="accent1"/>
              </a:buClr>
              <a:buSzPct val="80000"/>
              <a:buNone/>
              <a:defRPr/>
            </a:pPr>
            <a:r>
              <a:rPr lang="en-GB" sz="4000" b="1" noProof="0" dirty="0">
                <a:solidFill>
                  <a:srgbClr val="000000"/>
                </a:solidFill>
                <a:latin typeface="Glacial Indifference"/>
              </a:rPr>
              <a:t>Did you know….</a:t>
            </a:r>
          </a:p>
        </p:txBody>
      </p:sp>
      <p:sp>
        <p:nvSpPr>
          <p:cNvPr id="6" name="TextBox 5">
            <a:extLst>
              <a:ext uri="{FF2B5EF4-FFF2-40B4-BE49-F238E27FC236}">
                <a16:creationId xmlns:a16="http://schemas.microsoft.com/office/drawing/2014/main" id="{10D95915-24BF-4EF1-15E6-EDB5596DC13D}"/>
              </a:ext>
            </a:extLst>
          </p:cNvPr>
          <p:cNvSpPr txBox="1">
            <a:spLocks noChangeArrowheads="1"/>
          </p:cNvSpPr>
          <p:nvPr/>
        </p:nvSpPr>
        <p:spPr bwMode="auto">
          <a:xfrm>
            <a:off x="914400" y="3558541"/>
            <a:ext cx="10837139" cy="718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342892">
              <a:buClr>
                <a:schemeClr val="accent1"/>
              </a:buClr>
              <a:buSzPct val="80000"/>
              <a:buNone/>
              <a:defRPr/>
            </a:pPr>
            <a:r>
              <a:rPr lang="en-GB" b="1" u="sng" noProof="0" dirty="0">
                <a:solidFill>
                  <a:srgbClr val="000000"/>
                </a:solidFill>
                <a:latin typeface="Glacial Indifference"/>
              </a:rPr>
              <a:t>Everyone </a:t>
            </a:r>
            <a:r>
              <a:rPr lang="en-GB" noProof="0" dirty="0">
                <a:solidFill>
                  <a:srgbClr val="000000"/>
                </a:solidFill>
                <a:latin typeface="Glacial Indifference"/>
              </a:rPr>
              <a:t>has a protected characteristic, and some people have more than one.</a:t>
            </a:r>
          </a:p>
          <a:p>
            <a:pPr defTabSz="342892">
              <a:buClr>
                <a:schemeClr val="accent1"/>
              </a:buClr>
              <a:buSzPct val="80000"/>
              <a:buNone/>
              <a:defRPr/>
            </a:pPr>
            <a:endParaRPr lang="en-GB" noProof="0" dirty="0">
              <a:solidFill>
                <a:srgbClr val="000000"/>
              </a:solidFill>
              <a:latin typeface="Glacial Indifference"/>
            </a:endParaRPr>
          </a:p>
          <a:p>
            <a:pPr defTabSz="342892">
              <a:buClr>
                <a:schemeClr val="accent1"/>
              </a:buClr>
              <a:buSzPct val="80000"/>
              <a:buNone/>
              <a:defRPr/>
            </a:pPr>
            <a:r>
              <a:rPr lang="en-GB" noProof="0" dirty="0">
                <a:solidFill>
                  <a:srgbClr val="000000"/>
                </a:solidFill>
                <a:latin typeface="Glacial Indifference"/>
              </a:rPr>
              <a:t>It is unlawful for you to be discriminated against just because you’re female, and it’s also unlawful to be discriminated against just because you’re male. </a:t>
            </a:r>
          </a:p>
          <a:p>
            <a:pPr defTabSz="342892">
              <a:buClr>
                <a:schemeClr val="accent1"/>
              </a:buClr>
              <a:buSzPct val="80000"/>
              <a:buNone/>
              <a:defRPr/>
            </a:pPr>
            <a:endParaRPr lang="en-GB" noProof="0" dirty="0">
              <a:solidFill>
                <a:srgbClr val="000000"/>
              </a:solidFill>
              <a:latin typeface="Glacial Indifference"/>
            </a:endParaRPr>
          </a:p>
          <a:p>
            <a:pPr defTabSz="342892">
              <a:buClr>
                <a:schemeClr val="accent1"/>
              </a:buClr>
              <a:buSzPct val="80000"/>
              <a:buNone/>
              <a:defRPr/>
            </a:pPr>
            <a:r>
              <a:rPr lang="en-GB" noProof="0" dirty="0">
                <a:solidFill>
                  <a:srgbClr val="000000"/>
                </a:solidFill>
                <a:latin typeface="Glacial Indifference"/>
              </a:rPr>
              <a:t>It’s unlawful for you to be discriminated against just because you’re black, and it’s unlawful to be discriminated against just because you’re white. </a:t>
            </a:r>
          </a:p>
          <a:p>
            <a:pPr defTabSz="342892">
              <a:buClr>
                <a:schemeClr val="accent1"/>
              </a:buClr>
              <a:buSzPct val="80000"/>
              <a:buNone/>
              <a:defRPr/>
            </a:pPr>
            <a:endParaRPr lang="en-GB" noProof="0" dirty="0">
              <a:solidFill>
                <a:srgbClr val="000000"/>
              </a:solidFill>
              <a:latin typeface="Glacial Indifference"/>
            </a:endParaRPr>
          </a:p>
          <a:p>
            <a:pPr defTabSz="342892">
              <a:buClr>
                <a:schemeClr val="accent1"/>
              </a:buClr>
              <a:buSzPct val="80000"/>
              <a:buNone/>
              <a:defRPr/>
            </a:pPr>
            <a:endParaRPr lang="en-GB" noProof="0" dirty="0">
              <a:solidFill>
                <a:srgbClr val="000000"/>
              </a:solidFill>
              <a:latin typeface="Glacial Indifference"/>
            </a:endParaRPr>
          </a:p>
          <a:p>
            <a:pPr defTabSz="342892">
              <a:buClr>
                <a:schemeClr val="accent1"/>
              </a:buClr>
              <a:buSzPct val="80000"/>
              <a:buNone/>
              <a:defRPr/>
            </a:pPr>
            <a:endParaRPr lang="en-GB" b="1" i="1" u="sng" noProof="0" dirty="0">
              <a:solidFill>
                <a:srgbClr val="000000"/>
              </a:solidFill>
              <a:latin typeface="Glacial Indifference"/>
            </a:endParaRPr>
          </a:p>
        </p:txBody>
      </p:sp>
    </p:spTree>
    <p:extLst>
      <p:ext uri="{BB962C8B-B14F-4D97-AF65-F5344CB8AC3E}">
        <p14:creationId xmlns:p14="http://schemas.microsoft.com/office/powerpoint/2010/main" val="162064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7F702-2B22-E10B-BB49-84B0B6BB17E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596A69C-7D9E-C51B-A588-5C08A0A31A54}"/>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0E4EDDD6-ADEE-6FA5-9D5B-46A728F57836}"/>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inclusion</a:t>
            </a:r>
          </a:p>
        </p:txBody>
      </p:sp>
      <p:sp>
        <p:nvSpPr>
          <p:cNvPr id="14" name="TextBox 13">
            <a:extLst>
              <a:ext uri="{FF2B5EF4-FFF2-40B4-BE49-F238E27FC236}">
                <a16:creationId xmlns:a16="http://schemas.microsoft.com/office/drawing/2014/main" id="{16F13B2F-B926-AE3D-7ED8-14CA463A8E92}"/>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6" name="TextBox 5">
            <a:extLst>
              <a:ext uri="{FF2B5EF4-FFF2-40B4-BE49-F238E27FC236}">
                <a16:creationId xmlns:a16="http://schemas.microsoft.com/office/drawing/2014/main" id="{7E76D67E-665B-5704-B103-4F717DF335C9}"/>
              </a:ext>
            </a:extLst>
          </p:cNvPr>
          <p:cNvSpPr txBox="1">
            <a:spLocks noChangeArrowheads="1"/>
          </p:cNvSpPr>
          <p:nvPr/>
        </p:nvSpPr>
        <p:spPr bwMode="auto">
          <a:xfrm>
            <a:off x="1223154" y="2781300"/>
            <a:ext cx="157734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342892">
              <a:buClr>
                <a:schemeClr val="accent1"/>
              </a:buClr>
              <a:buSzPct val="80000"/>
              <a:buNone/>
              <a:defRPr/>
            </a:pPr>
            <a:r>
              <a:rPr lang="en-GB" noProof="0" dirty="0">
                <a:solidFill>
                  <a:srgbClr val="000000"/>
                </a:solidFill>
                <a:latin typeface="Glacial Indifference"/>
              </a:rPr>
              <a:t>There is a difference between actions which are </a:t>
            </a:r>
            <a:r>
              <a:rPr lang="en-GB" b="1" u="sng" noProof="0" dirty="0">
                <a:solidFill>
                  <a:srgbClr val="000000"/>
                </a:solidFill>
                <a:latin typeface="Glacial Indifference"/>
              </a:rPr>
              <a:t>discrimination</a:t>
            </a:r>
            <a:r>
              <a:rPr lang="en-GB" noProof="0" dirty="0">
                <a:solidFill>
                  <a:srgbClr val="000000"/>
                </a:solidFill>
                <a:latin typeface="Glacial Indifference"/>
              </a:rPr>
              <a:t>, and actions which help to </a:t>
            </a:r>
            <a:r>
              <a:rPr lang="en-GB" b="1" u="sng" noProof="0" dirty="0">
                <a:solidFill>
                  <a:srgbClr val="000000"/>
                </a:solidFill>
                <a:latin typeface="Glacial Indifference"/>
              </a:rPr>
              <a:t>promote the inclusion</a:t>
            </a:r>
            <a:r>
              <a:rPr lang="en-GB" noProof="0" dirty="0">
                <a:solidFill>
                  <a:srgbClr val="000000"/>
                </a:solidFill>
                <a:latin typeface="Glacial Indifference"/>
              </a:rPr>
              <a:t> of those with a protected characteristic, or to make things more equitable.</a:t>
            </a:r>
          </a:p>
          <a:p>
            <a:pPr defTabSz="342892">
              <a:buClr>
                <a:schemeClr val="accent1"/>
              </a:buClr>
              <a:buSzPct val="80000"/>
              <a:buNone/>
              <a:defRPr/>
            </a:pPr>
            <a:endParaRPr lang="en-GB" i="1" noProof="0" dirty="0">
              <a:solidFill>
                <a:srgbClr val="000000"/>
              </a:solidFill>
              <a:latin typeface="Glacial Indifference"/>
            </a:endParaRPr>
          </a:p>
          <a:p>
            <a:pPr defTabSz="342892">
              <a:buClr>
                <a:schemeClr val="accent1"/>
              </a:buClr>
              <a:buSzPct val="80000"/>
              <a:buNone/>
              <a:defRPr/>
            </a:pPr>
            <a:r>
              <a:rPr lang="en-GB" i="1" noProof="0" dirty="0">
                <a:solidFill>
                  <a:srgbClr val="000000"/>
                </a:solidFill>
                <a:latin typeface="Glacial Indifference"/>
              </a:rPr>
              <a:t>For example:</a:t>
            </a:r>
            <a:r>
              <a:rPr lang="en-GB" noProof="0" dirty="0">
                <a:solidFill>
                  <a:srgbClr val="000000"/>
                </a:solidFill>
                <a:latin typeface="Glacial Indifference"/>
              </a:rPr>
              <a:t> A school decides to provide free or lower cost sports kits to pupils whose families cannot afford them. </a:t>
            </a:r>
          </a:p>
          <a:p>
            <a:pPr defTabSz="342892">
              <a:buClr>
                <a:schemeClr val="accent1"/>
              </a:buClr>
              <a:buSzPct val="80000"/>
              <a:buNone/>
              <a:defRPr/>
            </a:pPr>
            <a:endParaRPr lang="en-GB" i="1" noProof="0" dirty="0">
              <a:solidFill>
                <a:srgbClr val="000000"/>
              </a:solidFill>
              <a:latin typeface="Glacial Indifference"/>
            </a:endParaRPr>
          </a:p>
          <a:p>
            <a:pPr defTabSz="342892">
              <a:buClr>
                <a:schemeClr val="accent1"/>
              </a:buClr>
              <a:buSzPct val="80000"/>
              <a:buNone/>
              <a:defRPr/>
            </a:pPr>
            <a:r>
              <a:rPr lang="en-GB" b="1" noProof="0" dirty="0">
                <a:solidFill>
                  <a:srgbClr val="000000"/>
                </a:solidFill>
                <a:highlight>
                  <a:srgbClr val="00FFFF"/>
                </a:highlight>
                <a:latin typeface="Glacial Indifference"/>
              </a:rPr>
              <a:t>This is not discrimination against pupils who can afford the sports kits. It is a positive, inclusive action to ensure that those who can’t are given the same opportunity as their peers.</a:t>
            </a:r>
          </a:p>
        </p:txBody>
      </p:sp>
    </p:spTree>
    <p:extLst>
      <p:ext uri="{BB962C8B-B14F-4D97-AF65-F5344CB8AC3E}">
        <p14:creationId xmlns:p14="http://schemas.microsoft.com/office/powerpoint/2010/main" val="417933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931F9-685E-4ECC-0F05-6D123A9864E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3DF8EE-EA21-583C-B47B-7E2B56AF4383}"/>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995DEF58-B328-F5FF-4F68-C06D6E27CD82}"/>
              </a:ext>
            </a:extLst>
          </p:cNvPr>
          <p:cNvSpPr txBox="1"/>
          <p:nvPr/>
        </p:nvSpPr>
        <p:spPr>
          <a:xfrm>
            <a:off x="1201095" y="876537"/>
            <a:ext cx="15442526" cy="705321"/>
          </a:xfrm>
          <a:prstGeom prst="rect">
            <a:avLst/>
          </a:prstGeom>
        </p:spPr>
        <p:txBody>
          <a:bodyPr wrap="square" lIns="0" tIns="0" rIns="0" bIns="0" rtlCol="0" anchor="t">
            <a:spAutoFit/>
          </a:bodyPr>
          <a:lstStyle/>
          <a:p>
            <a:pPr defTabSz="342892">
              <a:lnSpc>
                <a:spcPts val="6048"/>
              </a:lnSpc>
              <a:spcBef>
                <a:spcPct val="20000"/>
              </a:spcBef>
              <a:buClr>
                <a:schemeClr val="accent1"/>
              </a:buClr>
              <a:buSzPct val="80000"/>
              <a:defRPr/>
            </a:pPr>
            <a:r>
              <a:rPr lang="en-GB" sz="4000" b="1" noProof="0" dirty="0">
                <a:solidFill>
                  <a:srgbClr val="000000"/>
                </a:solidFill>
                <a:latin typeface="Glacial Indifference"/>
                <a:sym typeface="Bobby Jones"/>
              </a:rPr>
              <a:t>Should we treat everybody equally, or equitably?</a:t>
            </a:r>
          </a:p>
        </p:txBody>
      </p:sp>
      <p:sp>
        <p:nvSpPr>
          <p:cNvPr id="14" name="TextBox 13">
            <a:extLst>
              <a:ext uri="{FF2B5EF4-FFF2-40B4-BE49-F238E27FC236}">
                <a16:creationId xmlns:a16="http://schemas.microsoft.com/office/drawing/2014/main" id="{2CDF6B40-72A3-F0CB-31BF-64799045F317}"/>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6" name="TextBox 5">
            <a:extLst>
              <a:ext uri="{FF2B5EF4-FFF2-40B4-BE49-F238E27FC236}">
                <a16:creationId xmlns:a16="http://schemas.microsoft.com/office/drawing/2014/main" id="{A5D30511-178F-A136-1D75-D23695306283}"/>
              </a:ext>
            </a:extLst>
          </p:cNvPr>
          <p:cNvSpPr txBox="1"/>
          <p:nvPr/>
        </p:nvSpPr>
        <p:spPr>
          <a:xfrm>
            <a:off x="736690" y="8374013"/>
            <a:ext cx="8407310" cy="584775"/>
          </a:xfrm>
          <a:prstGeom prst="rect">
            <a:avLst/>
          </a:prstGeom>
          <a:noFill/>
        </p:spPr>
        <p:txBody>
          <a:bodyPr wrap="square" rtlCol="0">
            <a:spAutoFit/>
          </a:bodyPr>
          <a:lstStyle/>
          <a:p>
            <a:r>
              <a:rPr lang="en-GB" sz="3200" b="1" noProof="0" dirty="0">
                <a:solidFill>
                  <a:srgbClr val="000000"/>
                </a:solidFill>
                <a:latin typeface="Glacial Indifference"/>
              </a:rPr>
              <a:t>Equality: </a:t>
            </a:r>
            <a:r>
              <a:rPr lang="en-GB" sz="3200" noProof="0" dirty="0">
                <a:solidFill>
                  <a:srgbClr val="000000"/>
                </a:solidFill>
                <a:latin typeface="Glacial Indifference"/>
              </a:rPr>
              <a:t>everyone is treated the same</a:t>
            </a:r>
          </a:p>
        </p:txBody>
      </p:sp>
      <p:sp>
        <p:nvSpPr>
          <p:cNvPr id="7" name="TextBox 6">
            <a:extLst>
              <a:ext uri="{FF2B5EF4-FFF2-40B4-BE49-F238E27FC236}">
                <a16:creationId xmlns:a16="http://schemas.microsoft.com/office/drawing/2014/main" id="{D023319B-7884-3351-1695-4BD2B65D5A3B}"/>
              </a:ext>
            </a:extLst>
          </p:cNvPr>
          <p:cNvSpPr txBox="1"/>
          <p:nvPr/>
        </p:nvSpPr>
        <p:spPr>
          <a:xfrm>
            <a:off x="9481915" y="8295338"/>
            <a:ext cx="7832495" cy="1077218"/>
          </a:xfrm>
          <a:prstGeom prst="rect">
            <a:avLst/>
          </a:prstGeom>
          <a:noFill/>
        </p:spPr>
        <p:txBody>
          <a:bodyPr wrap="square" rtlCol="0">
            <a:spAutoFit/>
          </a:bodyPr>
          <a:lstStyle/>
          <a:p>
            <a:r>
              <a:rPr lang="en-GB" sz="3200" b="1" noProof="0" dirty="0">
                <a:solidFill>
                  <a:srgbClr val="000000"/>
                </a:solidFill>
                <a:latin typeface="Glacial Indifference" panose="020B0604020202020204" charset="0"/>
              </a:rPr>
              <a:t>Equity: </a:t>
            </a:r>
            <a:r>
              <a:rPr lang="en-GB" sz="3200" noProof="0" dirty="0">
                <a:latin typeface="Glacial Indifference" panose="020B0604020202020204" charset="0"/>
              </a:rPr>
              <a:t>people get different help based on their needs so the outcome is fair</a:t>
            </a:r>
            <a:endParaRPr lang="en-GB" sz="3200" b="1" noProof="0" dirty="0">
              <a:solidFill>
                <a:srgbClr val="000000"/>
              </a:solidFill>
              <a:latin typeface="Glacial Indifference" panose="020B0604020202020204" charset="0"/>
            </a:endParaRPr>
          </a:p>
        </p:txBody>
      </p:sp>
      <p:pic>
        <p:nvPicPr>
          <p:cNvPr id="11" name="Picture 10" descr="A white background with black dots&#10;&#10;AI-generated content may be incorrect.">
            <a:extLst>
              <a:ext uri="{FF2B5EF4-FFF2-40B4-BE49-F238E27FC236}">
                <a16:creationId xmlns:a16="http://schemas.microsoft.com/office/drawing/2014/main" id="{B800A8E9-DB64-320E-07BA-3ED4CF6758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7474" y="3198645"/>
            <a:ext cx="4928065" cy="4383255"/>
          </a:xfrm>
          <a:prstGeom prst="rect">
            <a:avLst/>
          </a:prstGeom>
        </p:spPr>
      </p:pic>
      <p:pic>
        <p:nvPicPr>
          <p:cNvPr id="12" name="Picture 11" descr="A cartoon of two people painting&#10;&#10;AI-generated content may be incorrect.">
            <a:extLst>
              <a:ext uri="{FF2B5EF4-FFF2-40B4-BE49-F238E27FC236}">
                <a16:creationId xmlns:a16="http://schemas.microsoft.com/office/drawing/2014/main" id="{DFDBDA8B-8503-43B9-5410-8A30D3D731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8899" y="2096178"/>
            <a:ext cx="9372600" cy="5214677"/>
          </a:xfrm>
          <a:prstGeom prst="rect">
            <a:avLst/>
          </a:prstGeom>
        </p:spPr>
      </p:pic>
    </p:spTree>
    <p:extLst>
      <p:ext uri="{BB962C8B-B14F-4D97-AF65-F5344CB8AC3E}">
        <p14:creationId xmlns:p14="http://schemas.microsoft.com/office/powerpoint/2010/main" val="134405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B61EA-E8A1-5BF2-65E2-5C5FF0B1A2A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63FE91-3D92-3B05-F19F-69E9CA439038}"/>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dirty="0">
              <a:latin typeface="Glacial Indifference" panose="020B0604020202020204" charset="0"/>
            </a:endParaRPr>
          </a:p>
        </p:txBody>
      </p:sp>
      <p:sp>
        <p:nvSpPr>
          <p:cNvPr id="14" name="TextBox 13">
            <a:extLst>
              <a:ext uri="{FF2B5EF4-FFF2-40B4-BE49-F238E27FC236}">
                <a16:creationId xmlns:a16="http://schemas.microsoft.com/office/drawing/2014/main" id="{4B02227C-7777-7B65-A52D-AB6CC01FC4A6}"/>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pic>
        <p:nvPicPr>
          <p:cNvPr id="3" name="Online Media 2" title="Heartbreaking Moment When Kids Learn About White Privilege | The School That Tried to End Racism">
            <a:hlinkClick r:id="" action="ppaction://media"/>
            <a:extLst>
              <a:ext uri="{FF2B5EF4-FFF2-40B4-BE49-F238E27FC236}">
                <a16:creationId xmlns:a16="http://schemas.microsoft.com/office/drawing/2014/main" id="{CCE4960C-CDB0-FAFB-6231-4FAF0C7C7A12}"/>
              </a:ext>
            </a:extLst>
          </p:cNvPr>
          <p:cNvPicPr>
            <a:picLocks noRot="1" noChangeAspect="1"/>
          </p:cNvPicPr>
          <p:nvPr>
            <a:videoFile r:link="rId1"/>
          </p:nvPr>
        </p:nvPicPr>
        <p:blipFill>
          <a:blip r:embed="rId6"/>
          <a:stretch>
            <a:fillRect/>
          </a:stretch>
        </p:blipFill>
        <p:spPr>
          <a:xfrm>
            <a:off x="1524000" y="838200"/>
            <a:ext cx="15240000" cy="8610600"/>
          </a:xfrm>
          <a:prstGeom prst="rect">
            <a:avLst/>
          </a:prstGeom>
        </p:spPr>
      </p:pic>
    </p:spTree>
    <p:extLst>
      <p:ext uri="{BB962C8B-B14F-4D97-AF65-F5344CB8AC3E}">
        <p14:creationId xmlns:p14="http://schemas.microsoft.com/office/powerpoint/2010/main" val="34563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B91FB-178A-F0DD-3790-486A213501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F13A6DF-2A21-863B-2860-8E6B51DE1CAA}"/>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718AC37C-BDF9-8DDD-9708-383D63157DC5}"/>
              </a:ext>
            </a:extLst>
          </p:cNvPr>
          <p:cNvSpPr txBox="1"/>
          <p:nvPr/>
        </p:nvSpPr>
        <p:spPr>
          <a:xfrm>
            <a:off x="3124200" y="4374059"/>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Activity: discrimination or inclusion?</a:t>
            </a:r>
          </a:p>
        </p:txBody>
      </p:sp>
      <p:sp>
        <p:nvSpPr>
          <p:cNvPr id="14" name="TextBox 13">
            <a:extLst>
              <a:ext uri="{FF2B5EF4-FFF2-40B4-BE49-F238E27FC236}">
                <a16:creationId xmlns:a16="http://schemas.microsoft.com/office/drawing/2014/main" id="{04B55312-D542-F699-9595-2F25801FF4E7}"/>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Tree>
    <p:extLst>
      <p:ext uri="{BB962C8B-B14F-4D97-AF65-F5344CB8AC3E}">
        <p14:creationId xmlns:p14="http://schemas.microsoft.com/office/powerpoint/2010/main" val="253961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82494-9C26-174E-F568-0547674C724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AFBEDE8-04E4-5A4A-5FE0-6B4365F61BE3}"/>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FAD056DA-A9D1-4A4D-74E2-EF9E930F25BE}"/>
              </a:ext>
            </a:extLst>
          </p:cNvPr>
          <p:cNvSpPr txBox="1"/>
          <p:nvPr/>
        </p:nvSpPr>
        <p:spPr>
          <a:xfrm>
            <a:off x="1066800" y="1104900"/>
            <a:ext cx="6553200"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Circles of support</a:t>
            </a:r>
          </a:p>
        </p:txBody>
      </p:sp>
      <p:sp>
        <p:nvSpPr>
          <p:cNvPr id="14" name="TextBox 13">
            <a:extLst>
              <a:ext uri="{FF2B5EF4-FFF2-40B4-BE49-F238E27FC236}">
                <a16:creationId xmlns:a16="http://schemas.microsoft.com/office/drawing/2014/main" id="{F8DEFE98-AA5C-6C47-4EDA-687DE44D5A69}"/>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3" name="TextBox 2">
            <a:extLst>
              <a:ext uri="{FF2B5EF4-FFF2-40B4-BE49-F238E27FC236}">
                <a16:creationId xmlns:a16="http://schemas.microsoft.com/office/drawing/2014/main" id="{6D95C061-F454-9CAB-825C-AA4C6224B703}"/>
              </a:ext>
            </a:extLst>
          </p:cNvPr>
          <p:cNvSpPr txBox="1">
            <a:spLocks noChangeArrowheads="1"/>
          </p:cNvSpPr>
          <p:nvPr/>
        </p:nvSpPr>
        <p:spPr bwMode="auto">
          <a:xfrm>
            <a:off x="1223154" y="2781300"/>
            <a:ext cx="1577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342892">
              <a:buClr>
                <a:schemeClr val="accent1"/>
              </a:buClr>
              <a:buSzPct val="80000"/>
              <a:buNone/>
              <a:defRPr/>
            </a:pPr>
            <a:r>
              <a:rPr lang="en-GB" noProof="0" dirty="0">
                <a:solidFill>
                  <a:srgbClr val="000000"/>
                </a:solidFill>
                <a:latin typeface="Glacial Indifference"/>
              </a:rPr>
              <a:t>When a person experiences discrimination, it is important that they receive support. Supportive action can come from several places, including:</a:t>
            </a:r>
          </a:p>
          <a:p>
            <a:pPr defTabSz="342892">
              <a:buClr>
                <a:schemeClr val="accent1"/>
              </a:buClr>
              <a:buSzPct val="80000"/>
              <a:buNone/>
              <a:defRPr/>
            </a:pPr>
            <a:endParaRPr lang="en-GB" b="1" noProof="0" dirty="0">
              <a:solidFill>
                <a:srgbClr val="000000"/>
              </a:solidFill>
              <a:highlight>
                <a:srgbClr val="00FFFF"/>
              </a:highlight>
              <a:latin typeface="Glacial Indifference"/>
            </a:endParaRPr>
          </a:p>
          <a:p>
            <a:pPr marL="457200" indent="-457200" defTabSz="342892">
              <a:buClr>
                <a:schemeClr val="accent1"/>
              </a:buClr>
              <a:buSzPct val="80000"/>
              <a:defRPr/>
            </a:pPr>
            <a:r>
              <a:rPr lang="en-GB" noProof="0" dirty="0">
                <a:solidFill>
                  <a:srgbClr val="000000"/>
                </a:solidFill>
                <a:latin typeface="Glacial Indifference"/>
              </a:rPr>
              <a:t>The person themselves</a:t>
            </a:r>
          </a:p>
          <a:p>
            <a:pPr marL="457200" indent="-457200" defTabSz="342892">
              <a:buClr>
                <a:schemeClr val="accent1"/>
              </a:buClr>
              <a:buSzPct val="80000"/>
              <a:defRPr/>
            </a:pPr>
            <a:r>
              <a:rPr lang="en-GB" noProof="0" dirty="0">
                <a:solidFill>
                  <a:srgbClr val="000000"/>
                </a:solidFill>
                <a:latin typeface="Glacial Indifference"/>
              </a:rPr>
              <a:t>The person’s family &amp; friends</a:t>
            </a:r>
          </a:p>
          <a:p>
            <a:pPr marL="457200" indent="-457200" defTabSz="342892">
              <a:buClr>
                <a:schemeClr val="accent1"/>
              </a:buClr>
              <a:buSzPct val="80000"/>
              <a:defRPr/>
            </a:pPr>
            <a:r>
              <a:rPr lang="en-GB" noProof="0" dirty="0">
                <a:solidFill>
                  <a:srgbClr val="000000"/>
                </a:solidFill>
                <a:latin typeface="Glacial Indifference"/>
              </a:rPr>
              <a:t>The school community</a:t>
            </a:r>
          </a:p>
          <a:p>
            <a:pPr marL="457200" indent="-457200" defTabSz="342892">
              <a:buClr>
                <a:schemeClr val="accent1"/>
              </a:buClr>
              <a:buSzPct val="80000"/>
              <a:defRPr/>
            </a:pPr>
            <a:r>
              <a:rPr lang="en-GB" noProof="0" dirty="0">
                <a:solidFill>
                  <a:srgbClr val="000000"/>
                </a:solidFill>
                <a:latin typeface="Glacial Indifference"/>
              </a:rPr>
              <a:t>The wider community (e.g. the town the person lives in, a group they’re a part of, or even the island as a whole)</a:t>
            </a:r>
          </a:p>
        </p:txBody>
      </p:sp>
    </p:spTree>
    <p:extLst>
      <p:ext uri="{BB962C8B-B14F-4D97-AF65-F5344CB8AC3E}">
        <p14:creationId xmlns:p14="http://schemas.microsoft.com/office/powerpoint/2010/main" val="8771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1BC46183-312C-DCEC-0F86-9046620345EE}"/>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noProof="0" dirty="0">
              <a:latin typeface="Glacial Indifference" panose="020B0604020202020204" charset="0"/>
            </a:endParaRPr>
          </a:p>
        </p:txBody>
      </p:sp>
      <p:sp>
        <p:nvSpPr>
          <p:cNvPr id="6" name="Oval 5">
            <a:extLst>
              <a:ext uri="{FF2B5EF4-FFF2-40B4-BE49-F238E27FC236}">
                <a16:creationId xmlns:a16="http://schemas.microsoft.com/office/drawing/2014/main" id="{B19ABA1B-9F9B-F7F4-9244-C1654A3D267C}"/>
              </a:ext>
            </a:extLst>
          </p:cNvPr>
          <p:cNvSpPr/>
          <p:nvPr/>
        </p:nvSpPr>
        <p:spPr>
          <a:xfrm>
            <a:off x="3733800" y="739958"/>
            <a:ext cx="10058400" cy="86106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solidFill>
                  <a:srgbClr val="0070C0"/>
                </a:solidFill>
              </a:rPr>
              <a:t>Individuals</a:t>
            </a:r>
          </a:p>
        </p:txBody>
      </p:sp>
      <p:sp>
        <p:nvSpPr>
          <p:cNvPr id="7" name="Oval 6">
            <a:extLst>
              <a:ext uri="{FF2B5EF4-FFF2-40B4-BE49-F238E27FC236}">
                <a16:creationId xmlns:a16="http://schemas.microsoft.com/office/drawing/2014/main" id="{94F41F0D-505B-4600-8E4E-E053D56FC3A3}"/>
              </a:ext>
            </a:extLst>
          </p:cNvPr>
          <p:cNvSpPr/>
          <p:nvPr/>
        </p:nvSpPr>
        <p:spPr>
          <a:xfrm>
            <a:off x="5638800" y="2019300"/>
            <a:ext cx="6248400" cy="577514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Oval 7">
            <a:extLst>
              <a:ext uri="{FF2B5EF4-FFF2-40B4-BE49-F238E27FC236}">
                <a16:creationId xmlns:a16="http://schemas.microsoft.com/office/drawing/2014/main" id="{7449D8B8-6266-AD35-2AAD-63961E04F5CC}"/>
              </a:ext>
            </a:extLst>
          </p:cNvPr>
          <p:cNvSpPr/>
          <p:nvPr/>
        </p:nvSpPr>
        <p:spPr>
          <a:xfrm>
            <a:off x="7010400" y="3238500"/>
            <a:ext cx="3581400" cy="3429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
        <p:nvSpPr>
          <p:cNvPr id="9" name="TextBox 5">
            <a:extLst>
              <a:ext uri="{FF2B5EF4-FFF2-40B4-BE49-F238E27FC236}">
                <a16:creationId xmlns:a16="http://schemas.microsoft.com/office/drawing/2014/main" id="{55D9B0B3-A533-FD61-C991-07DBB0C9BB7D}"/>
              </a:ext>
            </a:extLst>
          </p:cNvPr>
          <p:cNvSpPr txBox="1"/>
          <p:nvPr/>
        </p:nvSpPr>
        <p:spPr>
          <a:xfrm>
            <a:off x="8073190" y="3813559"/>
            <a:ext cx="2097505" cy="2186624"/>
          </a:xfrm>
          <a:prstGeom prst="rect">
            <a:avLst/>
          </a:prstGeom>
        </p:spPr>
        <p:txBody>
          <a:bodyPr wrap="square" lIns="0" tIns="0" rIns="0" bIns="0" rtlCol="0" anchor="t">
            <a:spAutoFit/>
          </a:bodyPr>
          <a:lstStyle/>
          <a:p>
            <a:pPr>
              <a:lnSpc>
                <a:spcPts val="6048"/>
              </a:lnSpc>
            </a:pPr>
            <a:r>
              <a:rPr lang="en-GB" sz="2800" noProof="0" dirty="0">
                <a:solidFill>
                  <a:srgbClr val="000000"/>
                </a:solidFill>
                <a:latin typeface="Bobby Jones"/>
                <a:ea typeface="Bobby Jones"/>
                <a:cs typeface="Bobby Jones"/>
                <a:sym typeface="Bobby Jones"/>
              </a:rPr>
              <a:t>Individuals</a:t>
            </a:r>
          </a:p>
          <a:p>
            <a:pPr>
              <a:lnSpc>
                <a:spcPts val="6048"/>
              </a:lnSpc>
            </a:pPr>
            <a:r>
              <a:rPr lang="en-GB" sz="2800" noProof="0" dirty="0">
                <a:solidFill>
                  <a:srgbClr val="000000"/>
                </a:solidFill>
                <a:latin typeface="Bobby Jones"/>
                <a:ea typeface="Bobby Jones"/>
                <a:cs typeface="Bobby Jones"/>
                <a:sym typeface="Bobby Jones"/>
              </a:rPr>
              <a:t> family</a:t>
            </a:r>
          </a:p>
          <a:p>
            <a:pPr>
              <a:lnSpc>
                <a:spcPts val="6048"/>
              </a:lnSpc>
            </a:pPr>
            <a:r>
              <a:rPr lang="en-GB" sz="2800" noProof="0" dirty="0">
                <a:solidFill>
                  <a:srgbClr val="000000"/>
                </a:solidFill>
                <a:latin typeface="Bobby Jones"/>
                <a:ea typeface="Bobby Jones"/>
                <a:cs typeface="Bobby Jones"/>
                <a:sym typeface="Bobby Jones"/>
              </a:rPr>
              <a:t>friends</a:t>
            </a:r>
          </a:p>
        </p:txBody>
      </p:sp>
      <p:sp>
        <p:nvSpPr>
          <p:cNvPr id="10" name="TextBox 5">
            <a:extLst>
              <a:ext uri="{FF2B5EF4-FFF2-40B4-BE49-F238E27FC236}">
                <a16:creationId xmlns:a16="http://schemas.microsoft.com/office/drawing/2014/main" id="{6F94FBCF-45E1-E25A-CB49-451CFBC47050}"/>
              </a:ext>
            </a:extLst>
          </p:cNvPr>
          <p:cNvSpPr txBox="1"/>
          <p:nvPr/>
        </p:nvSpPr>
        <p:spPr>
          <a:xfrm>
            <a:off x="7429500" y="2305178"/>
            <a:ext cx="3429000" cy="659476"/>
          </a:xfrm>
          <a:prstGeom prst="rect">
            <a:avLst/>
          </a:prstGeom>
        </p:spPr>
        <p:txBody>
          <a:bodyPr wrap="square" lIns="0" tIns="0" rIns="0" bIns="0" rtlCol="0" anchor="t">
            <a:spAutoFit/>
          </a:bodyPr>
          <a:lstStyle/>
          <a:p>
            <a:pPr>
              <a:lnSpc>
                <a:spcPts val="6048"/>
              </a:lnSpc>
            </a:pPr>
            <a:r>
              <a:rPr lang="en-GB" sz="2800" noProof="0" dirty="0">
                <a:solidFill>
                  <a:srgbClr val="000000"/>
                </a:solidFill>
                <a:latin typeface="Bobby Jones"/>
                <a:ea typeface="Bobby Jones"/>
                <a:cs typeface="Bobby Jones"/>
                <a:sym typeface="Bobby Jones"/>
              </a:rPr>
              <a:t>School community</a:t>
            </a:r>
          </a:p>
        </p:txBody>
      </p:sp>
      <p:sp>
        <p:nvSpPr>
          <p:cNvPr id="11" name="TextBox 5">
            <a:extLst>
              <a:ext uri="{FF2B5EF4-FFF2-40B4-BE49-F238E27FC236}">
                <a16:creationId xmlns:a16="http://schemas.microsoft.com/office/drawing/2014/main" id="{0246859D-EF3C-AC49-77CF-148B9B189553}"/>
              </a:ext>
            </a:extLst>
          </p:cNvPr>
          <p:cNvSpPr txBox="1"/>
          <p:nvPr/>
        </p:nvSpPr>
        <p:spPr>
          <a:xfrm>
            <a:off x="6858000" y="1178236"/>
            <a:ext cx="4191000" cy="659476"/>
          </a:xfrm>
          <a:prstGeom prst="rect">
            <a:avLst/>
          </a:prstGeom>
        </p:spPr>
        <p:txBody>
          <a:bodyPr wrap="square" lIns="0" tIns="0" rIns="0" bIns="0" rtlCol="0" anchor="t">
            <a:spAutoFit/>
          </a:bodyPr>
          <a:lstStyle/>
          <a:p>
            <a:pPr>
              <a:lnSpc>
                <a:spcPts val="6048"/>
              </a:lnSpc>
            </a:pPr>
            <a:r>
              <a:rPr lang="en-GB" sz="2800" noProof="0" dirty="0">
                <a:solidFill>
                  <a:srgbClr val="000000"/>
                </a:solidFill>
                <a:latin typeface="Bobby Jones"/>
                <a:ea typeface="Bobby Jones"/>
                <a:cs typeface="Bobby Jones"/>
                <a:sym typeface="Bobby Jones"/>
              </a:rPr>
              <a:t>Wider/island community</a:t>
            </a:r>
          </a:p>
        </p:txBody>
      </p:sp>
    </p:spTree>
    <p:extLst>
      <p:ext uri="{BB962C8B-B14F-4D97-AF65-F5344CB8AC3E}">
        <p14:creationId xmlns:p14="http://schemas.microsoft.com/office/powerpoint/2010/main" val="415841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18EA8-25C5-790D-A4F7-BEB5AFC85F1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7271FEF-7F53-D324-64B2-EFB56C8FDC6E}"/>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FDE2EC90-9C16-2A45-911F-1C70D1F536AA}"/>
              </a:ext>
            </a:extLst>
          </p:cNvPr>
          <p:cNvSpPr txBox="1"/>
          <p:nvPr/>
        </p:nvSpPr>
        <p:spPr>
          <a:xfrm>
            <a:off x="1066800" y="1104900"/>
            <a:ext cx="6553200"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Circles of support</a:t>
            </a:r>
          </a:p>
        </p:txBody>
      </p:sp>
      <p:sp>
        <p:nvSpPr>
          <p:cNvPr id="14" name="TextBox 13">
            <a:extLst>
              <a:ext uri="{FF2B5EF4-FFF2-40B4-BE49-F238E27FC236}">
                <a16:creationId xmlns:a16="http://schemas.microsoft.com/office/drawing/2014/main" id="{82FDB032-2ED3-7834-1122-5A12E9D0A386}"/>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3" name="TextBox 2">
            <a:extLst>
              <a:ext uri="{FF2B5EF4-FFF2-40B4-BE49-F238E27FC236}">
                <a16:creationId xmlns:a16="http://schemas.microsoft.com/office/drawing/2014/main" id="{5610B798-C956-EA88-D291-6DDF4CCE1F0E}"/>
              </a:ext>
            </a:extLst>
          </p:cNvPr>
          <p:cNvSpPr txBox="1">
            <a:spLocks noChangeArrowheads="1"/>
          </p:cNvSpPr>
          <p:nvPr/>
        </p:nvSpPr>
        <p:spPr bwMode="auto">
          <a:xfrm>
            <a:off x="1231175" y="2247900"/>
            <a:ext cx="1577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342892">
              <a:buClr>
                <a:schemeClr val="accent1"/>
              </a:buClr>
              <a:buSzPct val="80000"/>
              <a:buNone/>
              <a:defRPr/>
            </a:pPr>
            <a:r>
              <a:rPr lang="en-GB" noProof="0" dirty="0">
                <a:solidFill>
                  <a:srgbClr val="000000"/>
                </a:solidFill>
                <a:latin typeface="Glacial Indifference"/>
              </a:rPr>
              <a:t>The below are scenarios where a person is experiencing discrimination. What kind of support could they receive from their different circles? What could be done by a person’s family, friends, school, or wider community to help?</a:t>
            </a:r>
          </a:p>
        </p:txBody>
      </p:sp>
      <p:sp>
        <p:nvSpPr>
          <p:cNvPr id="4" name="TextBox 3">
            <a:extLst>
              <a:ext uri="{FF2B5EF4-FFF2-40B4-BE49-F238E27FC236}">
                <a16:creationId xmlns:a16="http://schemas.microsoft.com/office/drawing/2014/main" id="{32710059-F53C-E428-F16B-5371F77637BC}"/>
              </a:ext>
            </a:extLst>
          </p:cNvPr>
          <p:cNvSpPr txBox="1">
            <a:spLocks noChangeArrowheads="1"/>
          </p:cNvSpPr>
          <p:nvPr/>
        </p:nvSpPr>
        <p:spPr bwMode="auto">
          <a:xfrm>
            <a:off x="1231175" y="4521229"/>
            <a:ext cx="157734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a:spcBef>
                <a:spcPts val="900"/>
              </a:spcBef>
              <a:buFont typeface="+mj-lt"/>
              <a:buAutoNum type="arabicPeriod"/>
            </a:pPr>
            <a:r>
              <a:rPr lang="en-GB" b="1" noProof="0" dirty="0">
                <a:latin typeface="Glacial Indifference" panose="020B0604020202020204" charset="0"/>
                <a:ea typeface="Calibri" panose="020F0502020204030204" pitchFamily="34" charset="0"/>
                <a:cs typeface="Times New Roman" panose="02020603050405020304" pitchFamily="18" charset="0"/>
              </a:rPr>
              <a:t>Anna </a:t>
            </a:r>
            <a:r>
              <a:rPr lang="en-GB" noProof="0" dirty="0">
                <a:latin typeface="Glacial Indifference" panose="020B0604020202020204" charset="0"/>
                <a:ea typeface="Calibri" panose="020F0502020204030204" pitchFamily="34" charset="0"/>
                <a:cs typeface="Times New Roman" panose="02020603050405020304" pitchFamily="18" charset="0"/>
              </a:rPr>
              <a:t>noticed some racist graffiti outside the school. It said horrible things about people with her skin colour.</a:t>
            </a:r>
          </a:p>
          <a:p>
            <a:pPr marL="514350" indent="-514350">
              <a:spcBef>
                <a:spcPts val="900"/>
              </a:spcBef>
              <a:buFont typeface="+mj-lt"/>
              <a:buAutoNum type="arabicPeriod"/>
            </a:pPr>
            <a:endParaRPr lang="en-GB" noProof="0" dirty="0">
              <a:latin typeface="Glacial Indifference" panose="020B0604020202020204" charset="0"/>
              <a:ea typeface="Calibri" panose="020F0502020204030204" pitchFamily="34" charset="0"/>
              <a:cs typeface="Times New Roman" panose="02020603050405020304" pitchFamily="18" charset="0"/>
            </a:endParaRPr>
          </a:p>
          <a:p>
            <a:pPr marL="514350" indent="-514350">
              <a:spcBef>
                <a:spcPts val="900"/>
              </a:spcBef>
              <a:buFont typeface="+mj-lt"/>
              <a:buAutoNum type="arabicPeriod"/>
            </a:pPr>
            <a:r>
              <a:rPr lang="en-GB" noProof="0" dirty="0">
                <a:latin typeface="Glacial Indifference" panose="020B0604020202020204" charset="0"/>
              </a:rPr>
              <a:t>After coming out as gay to his close friends, </a:t>
            </a:r>
            <a:r>
              <a:rPr lang="en-GB" b="1" noProof="0" dirty="0">
                <a:latin typeface="Glacial Indifference" panose="020B0604020202020204" charset="0"/>
              </a:rPr>
              <a:t>Brian </a:t>
            </a:r>
            <a:r>
              <a:rPr lang="en-GB" noProof="0" dirty="0">
                <a:latin typeface="Glacial Indifference" panose="020B0604020202020204" charset="0"/>
              </a:rPr>
              <a:t>starts to be excluded from friendship groups and is called a slur by someone on his football team.</a:t>
            </a:r>
          </a:p>
          <a:p>
            <a:pPr marL="514350" indent="-514350">
              <a:spcBef>
                <a:spcPts val="900"/>
              </a:spcBef>
              <a:buFont typeface="+mj-lt"/>
              <a:buAutoNum type="arabicPeriod"/>
            </a:pPr>
            <a:endParaRPr lang="en-GB" noProof="0" dirty="0">
              <a:latin typeface="Glacial Indifference" panose="020B0604020202020204" charset="0"/>
              <a:ea typeface="Calibri" panose="020F0502020204030204" pitchFamily="34" charset="0"/>
              <a:cs typeface="Times New Roman" panose="02020603050405020304" pitchFamily="18" charset="0"/>
            </a:endParaRPr>
          </a:p>
          <a:p>
            <a:pPr marL="514350" indent="-514350">
              <a:spcBef>
                <a:spcPts val="900"/>
              </a:spcBef>
              <a:buFont typeface="+mj-lt"/>
              <a:buAutoNum type="arabicPeriod"/>
            </a:pPr>
            <a:r>
              <a:rPr lang="en-GB" b="1" noProof="0" dirty="0">
                <a:latin typeface="Glacial Indifference" panose="020B0604020202020204" charset="0"/>
                <a:ea typeface="Calibri" panose="020F0502020204030204" pitchFamily="34" charset="0"/>
                <a:cs typeface="Times New Roman" panose="02020603050405020304" pitchFamily="18" charset="0"/>
              </a:rPr>
              <a:t>Oliver</a:t>
            </a:r>
            <a:r>
              <a:rPr lang="en-GB" noProof="0" dirty="0">
                <a:latin typeface="Glacial Indifference" panose="020B0604020202020204" charset="0"/>
                <a:ea typeface="Calibri" panose="020F0502020204030204" pitchFamily="34" charset="0"/>
                <a:cs typeface="Times New Roman" panose="02020603050405020304" pitchFamily="18" charset="0"/>
              </a:rPr>
              <a:t>, who is a young carer, is assumed to be less capable academically and is not considered for leadership roles in school.</a:t>
            </a:r>
          </a:p>
        </p:txBody>
      </p:sp>
    </p:spTree>
    <p:extLst>
      <p:ext uri="{BB962C8B-B14F-4D97-AF65-F5344CB8AC3E}">
        <p14:creationId xmlns:p14="http://schemas.microsoft.com/office/powerpoint/2010/main" val="194040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noProof="0" dirty="0"/>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lang="en-GB" noProof="0" dirty="0"/>
            </a:p>
          </p:txBody>
        </p:sp>
      </p:grpSp>
      <p:sp>
        <p:nvSpPr>
          <p:cNvPr id="5" name="Freeform 5"/>
          <p:cNvSpPr/>
          <p:nvPr/>
        </p:nvSpPr>
        <p:spPr>
          <a:xfrm>
            <a:off x="1199971" y="3163644"/>
            <a:ext cx="4374135" cy="4830872"/>
          </a:xfrm>
          <a:custGeom>
            <a:avLst/>
            <a:gdLst/>
            <a:ahLst/>
            <a:cxnLst/>
            <a:rect l="l" t="t" r="r" b="b"/>
            <a:pathLst>
              <a:path w="4374135" h="4830872">
                <a:moveTo>
                  <a:pt x="0" y="0"/>
                </a:moveTo>
                <a:lnTo>
                  <a:pt x="4374135" y="0"/>
                </a:lnTo>
                <a:lnTo>
                  <a:pt x="4374135" y="4830872"/>
                </a:lnTo>
                <a:lnTo>
                  <a:pt x="0" y="48308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6" name="TextBox 6"/>
          <p:cNvSpPr txBox="1"/>
          <p:nvPr/>
        </p:nvSpPr>
        <p:spPr>
          <a:xfrm>
            <a:off x="6403153" y="3003662"/>
            <a:ext cx="10584306" cy="1690436"/>
          </a:xfrm>
          <a:prstGeom prst="rect">
            <a:avLst/>
          </a:prstGeom>
        </p:spPr>
        <p:txBody>
          <a:bodyPr lIns="0" tIns="0" rIns="0" bIns="0" rtlCol="0" anchor="t">
            <a:spAutoFit/>
          </a:bodyPr>
          <a:lstStyle/>
          <a:p>
            <a:pPr algn="just">
              <a:lnSpc>
                <a:spcPts val="6548"/>
              </a:lnSpc>
            </a:pPr>
            <a:r>
              <a:rPr lang="en-GB" sz="6236" noProof="0" dirty="0">
                <a:solidFill>
                  <a:srgbClr val="000000"/>
                </a:solidFill>
                <a:latin typeface="Glacial Indifference"/>
                <a:ea typeface="Glacial Indifference"/>
                <a:cs typeface="Glacial Indifference"/>
                <a:sym typeface="Glacial Indifference"/>
              </a:rPr>
              <a:t>Let’s </a:t>
            </a:r>
            <a:r>
              <a:rPr lang="en-GB" sz="6236" b="1" noProof="0" dirty="0">
                <a:solidFill>
                  <a:srgbClr val="FF3131"/>
                </a:solidFill>
                <a:latin typeface="Glacial Indifference Bold"/>
                <a:ea typeface="Glacial Indifference Bold"/>
                <a:cs typeface="Glacial Indifference Bold"/>
                <a:sym typeface="Glacial Indifference Bold"/>
              </a:rPr>
              <a:t>ASK</a:t>
            </a:r>
            <a:r>
              <a:rPr lang="en-GB" sz="6236" noProof="0" dirty="0">
                <a:solidFill>
                  <a:srgbClr val="000000"/>
                </a:solidFill>
                <a:latin typeface="Glacial Indifference"/>
                <a:ea typeface="Glacial Indifference"/>
                <a:cs typeface="Glacial Indifference"/>
                <a:sym typeface="Glacial Indifference"/>
              </a:rPr>
              <a:t> ourselves - what are we taking from today’s lesson?</a:t>
            </a:r>
          </a:p>
        </p:txBody>
      </p:sp>
      <p:sp>
        <p:nvSpPr>
          <p:cNvPr id="7" name="TextBox 7"/>
          <p:cNvSpPr txBox="1"/>
          <p:nvPr/>
        </p:nvSpPr>
        <p:spPr>
          <a:xfrm>
            <a:off x="635674" y="1114425"/>
            <a:ext cx="6099297" cy="1000274"/>
          </a:xfrm>
          <a:prstGeom prst="rect">
            <a:avLst/>
          </a:prstGeom>
        </p:spPr>
        <p:txBody>
          <a:bodyPr lIns="0" tIns="0" rIns="0" bIns="0" rtlCol="0" anchor="t">
            <a:spAutoFit/>
          </a:bodyPr>
          <a:lstStyle/>
          <a:p>
            <a:pPr algn="ctr">
              <a:lnSpc>
                <a:spcPts val="7842"/>
              </a:lnSpc>
            </a:pPr>
            <a:r>
              <a:rPr lang="en-GB" sz="7468" noProof="0" dirty="0">
                <a:solidFill>
                  <a:srgbClr val="000000"/>
                </a:solidFill>
                <a:latin typeface="Bobby Jones" panose="020B0604020202020204" charset="0"/>
                <a:ea typeface="Bobby Jones Soft"/>
                <a:cs typeface="Bobby Jones Soft"/>
                <a:sym typeface="Bobby Jones Soft"/>
              </a:rPr>
              <a:t>REFLECTION</a:t>
            </a:r>
          </a:p>
        </p:txBody>
      </p:sp>
      <p:sp>
        <p:nvSpPr>
          <p:cNvPr id="8" name="TextBox 8"/>
          <p:cNvSpPr txBox="1"/>
          <p:nvPr/>
        </p:nvSpPr>
        <p:spPr>
          <a:xfrm>
            <a:off x="8982110" y="5844974"/>
            <a:ext cx="4270301" cy="2149542"/>
          </a:xfrm>
          <a:prstGeom prst="rect">
            <a:avLst/>
          </a:prstGeom>
        </p:spPr>
        <p:txBody>
          <a:bodyPr lIns="0" tIns="0" rIns="0" bIns="0" rtlCol="0" anchor="t">
            <a:spAutoFit/>
          </a:bodyPr>
          <a:lstStyle/>
          <a:p>
            <a:pPr algn="just">
              <a:lnSpc>
                <a:spcPts val="5603"/>
              </a:lnSpc>
            </a:pPr>
            <a:r>
              <a:rPr lang="en-GB" sz="5336" b="1" noProof="0" dirty="0">
                <a:solidFill>
                  <a:srgbClr val="FF3131"/>
                </a:solidFill>
                <a:latin typeface="Glacial Indifference Bold"/>
                <a:ea typeface="Glacial Indifference Bold"/>
                <a:cs typeface="Glacial Indifference Bold"/>
                <a:sym typeface="Glacial Indifference Bold"/>
              </a:rPr>
              <a:t>A</a:t>
            </a:r>
            <a:r>
              <a:rPr lang="en-GB" sz="5336" noProof="0" dirty="0">
                <a:solidFill>
                  <a:srgbClr val="000000"/>
                </a:solidFill>
                <a:latin typeface="Glacial Indifference"/>
                <a:ea typeface="Glacial Indifference"/>
                <a:cs typeface="Glacial Indifference"/>
                <a:sym typeface="Glacial Indifference"/>
              </a:rPr>
              <a:t>ttributes?</a:t>
            </a:r>
          </a:p>
          <a:p>
            <a:pPr algn="just">
              <a:lnSpc>
                <a:spcPts val="5603"/>
              </a:lnSpc>
            </a:pPr>
            <a:r>
              <a:rPr lang="en-GB" sz="5336" b="1" noProof="0" dirty="0">
                <a:solidFill>
                  <a:srgbClr val="FF3131"/>
                </a:solidFill>
                <a:latin typeface="Glacial Indifference Bold"/>
                <a:ea typeface="Glacial Indifference Bold"/>
                <a:cs typeface="Glacial Indifference Bold"/>
                <a:sym typeface="Glacial Indifference Bold"/>
              </a:rPr>
              <a:t>S</a:t>
            </a:r>
            <a:r>
              <a:rPr lang="en-GB" sz="5336" noProof="0" dirty="0">
                <a:solidFill>
                  <a:srgbClr val="000000"/>
                </a:solidFill>
                <a:latin typeface="Glacial Indifference"/>
                <a:ea typeface="Glacial Indifference"/>
                <a:cs typeface="Glacial Indifference"/>
                <a:sym typeface="Glacial Indifference"/>
              </a:rPr>
              <a:t>kills?</a:t>
            </a:r>
          </a:p>
          <a:p>
            <a:pPr algn="just">
              <a:lnSpc>
                <a:spcPts val="5603"/>
              </a:lnSpc>
            </a:pPr>
            <a:r>
              <a:rPr lang="en-GB" sz="5336" b="1" noProof="0" dirty="0">
                <a:solidFill>
                  <a:srgbClr val="FF3131"/>
                </a:solidFill>
                <a:latin typeface="Glacial Indifference Bold"/>
                <a:ea typeface="Glacial Indifference Bold"/>
                <a:cs typeface="Glacial Indifference Bold"/>
                <a:sym typeface="Glacial Indifference Bold"/>
              </a:rPr>
              <a:t>K</a:t>
            </a:r>
            <a:r>
              <a:rPr lang="en-GB" sz="5336" noProof="0" dirty="0">
                <a:solidFill>
                  <a:srgbClr val="000000"/>
                </a:solidFill>
                <a:latin typeface="Glacial Indifference"/>
                <a:ea typeface="Glacial Indifference"/>
                <a:cs typeface="Glacial Indifference"/>
                <a:sym typeface="Glacial Indifference"/>
              </a:rPr>
              <a:t>nowledge?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17E5B-AC00-24E3-4957-F01E571705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F34443-1A7B-EB38-5F1A-5C6F415B2F73}"/>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4" name="TextBox 4">
            <a:extLst>
              <a:ext uri="{FF2B5EF4-FFF2-40B4-BE49-F238E27FC236}">
                <a16:creationId xmlns:a16="http://schemas.microsoft.com/office/drawing/2014/main" id="{1A4E64DB-0346-03CC-2B42-BC266BE7EEDB}"/>
              </a:ext>
            </a:extLst>
          </p:cNvPr>
          <p:cNvSpPr txBox="1"/>
          <p:nvPr/>
        </p:nvSpPr>
        <p:spPr>
          <a:xfrm>
            <a:off x="-5691131" y="1095375"/>
            <a:ext cx="17209727" cy="795089"/>
          </a:xfrm>
          <a:prstGeom prst="rect">
            <a:avLst/>
          </a:prstGeom>
        </p:spPr>
        <p:txBody>
          <a:bodyPr lIns="0" tIns="0" rIns="0" bIns="0" rtlCol="0" anchor="t">
            <a:spAutoFit/>
          </a:bodyPr>
          <a:lstStyle/>
          <a:p>
            <a:pPr algn="ctr">
              <a:lnSpc>
                <a:spcPts val="6239"/>
              </a:lnSpc>
            </a:pPr>
            <a:r>
              <a:rPr lang="en-GB" sz="6000" noProof="0" dirty="0">
                <a:solidFill>
                  <a:srgbClr val="000000"/>
                </a:solidFill>
                <a:latin typeface="Bobby Jones"/>
                <a:ea typeface="Bobby Jones"/>
                <a:cs typeface="Bobby Jones"/>
                <a:sym typeface="Bobby Jones"/>
              </a:rPr>
              <a:t>Get support</a:t>
            </a:r>
          </a:p>
        </p:txBody>
      </p:sp>
      <p:sp>
        <p:nvSpPr>
          <p:cNvPr id="7" name="TextBox 6">
            <a:extLst>
              <a:ext uri="{FF2B5EF4-FFF2-40B4-BE49-F238E27FC236}">
                <a16:creationId xmlns:a16="http://schemas.microsoft.com/office/drawing/2014/main" id="{85253E9F-21BF-B29E-7127-E9D924C71B2F}"/>
              </a:ext>
            </a:extLst>
          </p:cNvPr>
          <p:cNvSpPr txBox="1"/>
          <p:nvPr/>
        </p:nvSpPr>
        <p:spPr>
          <a:xfrm>
            <a:off x="1066800" y="2005329"/>
            <a:ext cx="15773400" cy="7755969"/>
          </a:xfrm>
          <a:prstGeom prst="rect">
            <a:avLst/>
          </a:prstGeom>
          <a:noFill/>
        </p:spPr>
        <p:txBody>
          <a:bodyPr wrap="square" rtlCol="0">
            <a:spAutoFit/>
          </a:bodyPr>
          <a:lstStyle/>
          <a:p>
            <a:pPr>
              <a:spcAft>
                <a:spcPts val="2400"/>
              </a:spcAft>
            </a:pPr>
            <a:r>
              <a:rPr lang="en-GB" sz="4000" noProof="0" dirty="0">
                <a:solidFill>
                  <a:srgbClr val="000000"/>
                </a:solidFill>
                <a:latin typeface="Glacial Indifference"/>
              </a:rPr>
              <a:t>To talk with someone confidentially about how you feel, you can:</a:t>
            </a:r>
          </a:p>
          <a:p>
            <a:pPr>
              <a:spcAft>
                <a:spcPts val="2400"/>
              </a:spcAft>
            </a:pPr>
            <a:r>
              <a:rPr lang="en-GB" sz="4000" b="1" noProof="0" dirty="0">
                <a:solidFill>
                  <a:srgbClr val="000000"/>
                </a:solidFill>
                <a:latin typeface="Glacial Indifference"/>
              </a:rPr>
              <a:t>Contact </a:t>
            </a:r>
            <a:r>
              <a:rPr lang="en-GB" sz="4000" b="1" noProof="0" dirty="0">
                <a:solidFill>
                  <a:srgbClr val="0070C0"/>
                </a:solidFill>
                <a:latin typeface="Glacial Indifference"/>
              </a:rPr>
              <a:t>Isle Listen: 01624 679118  www.islelisten.im</a:t>
            </a:r>
          </a:p>
          <a:p>
            <a:pPr>
              <a:spcAft>
                <a:spcPts val="1200"/>
              </a:spcAft>
            </a:pPr>
            <a:r>
              <a:rPr lang="en-GB" sz="4000" noProof="0" dirty="0">
                <a:solidFill>
                  <a:srgbClr val="000000"/>
                </a:solidFill>
                <a:latin typeface="Glacial Indifference"/>
              </a:rPr>
              <a:t>Text </a:t>
            </a:r>
            <a:r>
              <a:rPr lang="en-GB" sz="4000" b="1" noProof="0" dirty="0">
                <a:solidFill>
                  <a:srgbClr val="000000"/>
                </a:solidFill>
                <a:latin typeface="Glacial Indifference"/>
              </a:rPr>
              <a:t>SHOUT</a:t>
            </a:r>
            <a:r>
              <a:rPr lang="en-GB" sz="4000" noProof="0" dirty="0">
                <a:solidFill>
                  <a:srgbClr val="000000"/>
                </a:solidFill>
                <a:latin typeface="Glacial Indifference"/>
              </a:rPr>
              <a:t> to </a:t>
            </a:r>
            <a:r>
              <a:rPr lang="en-GB" sz="4000" noProof="0" dirty="0">
                <a:solidFill>
                  <a:srgbClr val="0070C0"/>
                </a:solidFill>
                <a:latin typeface="Glacial Indifference"/>
                <a:hlinkClick r:id="rId5" tooltip="85258">
                  <a:extLst>
                    <a:ext uri="{A12FA001-AC4F-418D-AE19-62706E023703}">
                      <ahyp:hlinkClr xmlns:ahyp="http://schemas.microsoft.com/office/drawing/2018/hyperlinkcolor" val="tx"/>
                    </a:ext>
                  </a:extLst>
                </a:hlinkClick>
              </a:rPr>
              <a:t>85258</a:t>
            </a:r>
            <a:r>
              <a:rPr lang="en-GB" sz="4000" noProof="0" dirty="0">
                <a:solidFill>
                  <a:srgbClr val="000000"/>
                </a:solidFill>
                <a:latin typeface="Glacial Indifference"/>
              </a:rPr>
              <a:t> to contact the </a:t>
            </a:r>
            <a:r>
              <a:rPr lang="en-GB" sz="4000" noProof="0" dirty="0">
                <a:solidFill>
                  <a:srgbClr val="0070C0"/>
                </a:solidFill>
                <a:latin typeface="Glacial Indifference"/>
                <a:hlinkClick r:id="rId6" tooltip="Shout website - textline">
                  <a:extLst>
                    <a:ext uri="{A12FA001-AC4F-418D-AE19-62706E023703}">
                      <ahyp:hlinkClr xmlns:ahyp="http://schemas.microsoft.com/office/drawing/2018/hyperlinkcolor" val="tx"/>
                    </a:ext>
                  </a:extLst>
                </a:hlinkClick>
              </a:rPr>
              <a:t>Shout </a:t>
            </a:r>
            <a:r>
              <a:rPr lang="en-GB" sz="4000" noProof="0" dirty="0" err="1">
                <a:solidFill>
                  <a:srgbClr val="0070C0"/>
                </a:solidFill>
                <a:latin typeface="Glacial Indifference"/>
                <a:hlinkClick r:id="rId6" tooltip="Shout website - textline">
                  <a:extLst>
                    <a:ext uri="{A12FA001-AC4F-418D-AE19-62706E023703}">
                      <ahyp:hlinkClr xmlns:ahyp="http://schemas.microsoft.com/office/drawing/2018/hyperlinkcolor" val="tx"/>
                    </a:ext>
                  </a:extLst>
                </a:hlinkClick>
              </a:rPr>
              <a:t>textline</a:t>
            </a:r>
            <a:endParaRPr lang="en-GB" sz="4000" noProof="0" dirty="0">
              <a:solidFill>
                <a:srgbClr val="0070C0"/>
              </a:solidFill>
              <a:latin typeface="Glacial Indifference"/>
            </a:endParaRPr>
          </a:p>
          <a:p>
            <a:pPr>
              <a:spcAft>
                <a:spcPts val="1200"/>
              </a:spcAft>
            </a:pPr>
            <a:r>
              <a:rPr lang="en-GB" sz="4000" noProof="0" dirty="0">
                <a:solidFill>
                  <a:srgbClr val="000000"/>
                </a:solidFill>
                <a:latin typeface="Glacial Indifference"/>
              </a:rPr>
              <a:t>Call </a:t>
            </a:r>
            <a:r>
              <a:rPr lang="en-GB" sz="4000" noProof="0" dirty="0">
                <a:solidFill>
                  <a:srgbClr val="0070C0"/>
                </a:solidFill>
                <a:latin typeface="Glacial Indifference"/>
                <a:hlinkClick r:id="rId7" tooltip="Papyrus website - HOPELINE247">
                  <a:extLst>
                    <a:ext uri="{A12FA001-AC4F-418D-AE19-62706E023703}">
                      <ahyp:hlinkClr xmlns:ahyp="http://schemas.microsoft.com/office/drawing/2018/hyperlinkcolor" val="tx"/>
                    </a:ext>
                  </a:extLst>
                </a:hlinkClick>
              </a:rPr>
              <a:t>HOPELINE247</a:t>
            </a:r>
            <a:r>
              <a:rPr lang="en-GB" sz="4000" noProof="0" dirty="0">
                <a:solidFill>
                  <a:srgbClr val="000000"/>
                </a:solidFill>
                <a:latin typeface="Glacial Indifference"/>
              </a:rPr>
              <a:t> on </a:t>
            </a:r>
            <a:r>
              <a:rPr lang="en-GB" sz="4000" noProof="0" dirty="0">
                <a:solidFill>
                  <a:srgbClr val="0070C0"/>
                </a:solidFill>
                <a:latin typeface="Glacial Indifference"/>
                <a:hlinkClick r:id="rId8" tooltip="0800 068 4141">
                  <a:extLst>
                    <a:ext uri="{A12FA001-AC4F-418D-AE19-62706E023703}">
                      <ahyp:hlinkClr xmlns:ahyp="http://schemas.microsoft.com/office/drawing/2018/hyperlinkcolor" val="tx"/>
                    </a:ext>
                  </a:extLst>
                </a:hlinkClick>
              </a:rPr>
              <a:t>0800 068 4141</a:t>
            </a:r>
            <a:r>
              <a:rPr lang="en-GB" sz="4000" noProof="0" dirty="0">
                <a:solidFill>
                  <a:srgbClr val="0070C0"/>
                </a:solidFill>
                <a:latin typeface="Glacial Indifference"/>
              </a:rPr>
              <a:t> </a:t>
            </a:r>
            <a:r>
              <a:rPr lang="en-GB" sz="4000" noProof="0" dirty="0">
                <a:solidFill>
                  <a:srgbClr val="000000"/>
                </a:solidFill>
                <a:latin typeface="Glacial Indifference"/>
              </a:rPr>
              <a:t>or the NHS on </a:t>
            </a:r>
            <a:r>
              <a:rPr lang="en-GB" sz="4000" noProof="0" dirty="0">
                <a:solidFill>
                  <a:srgbClr val="0070C0"/>
                </a:solidFill>
                <a:latin typeface="Glacial Indifference"/>
                <a:hlinkClick r:id="rId9" tooltip="111">
                  <a:extLst>
                    <a:ext uri="{A12FA001-AC4F-418D-AE19-62706E023703}">
                      <ahyp:hlinkClr xmlns:ahyp="http://schemas.microsoft.com/office/drawing/2018/hyperlinkcolor" val="tx"/>
                    </a:ext>
                  </a:extLst>
                </a:hlinkClick>
              </a:rPr>
              <a:t>111</a:t>
            </a:r>
            <a:r>
              <a:rPr lang="en-GB" sz="4000" noProof="0" dirty="0">
                <a:solidFill>
                  <a:srgbClr val="000000"/>
                </a:solidFill>
                <a:latin typeface="Glacial Indifference"/>
              </a:rPr>
              <a:t> and select option 2</a:t>
            </a:r>
          </a:p>
          <a:p>
            <a:pPr>
              <a:spcAft>
                <a:spcPts val="2400"/>
              </a:spcAft>
            </a:pPr>
            <a:r>
              <a:rPr lang="en-GB" sz="4000" noProof="0" dirty="0">
                <a:solidFill>
                  <a:srgbClr val="000000"/>
                </a:solidFill>
                <a:latin typeface="Glacial Indifference"/>
              </a:rPr>
              <a:t>Contact </a:t>
            </a:r>
            <a:r>
              <a:rPr lang="en-GB" sz="4000" b="1" noProof="0" dirty="0">
                <a:solidFill>
                  <a:srgbClr val="0070C0"/>
                </a:solidFill>
                <a:latin typeface="Glacial Indifference"/>
                <a:hlinkClick r:id="rId10" tooltip="Childline website - contact us">
                  <a:extLst>
                    <a:ext uri="{A12FA001-AC4F-418D-AE19-62706E023703}">
                      <ahyp:hlinkClr xmlns:ahyp="http://schemas.microsoft.com/office/drawing/2018/hyperlinkcolor" val="tx"/>
                    </a:ext>
                  </a:extLst>
                </a:hlinkClick>
              </a:rPr>
              <a:t>Childline</a:t>
            </a:r>
            <a:r>
              <a:rPr lang="en-GB" sz="4000" noProof="0" dirty="0">
                <a:solidFill>
                  <a:srgbClr val="000000"/>
                </a:solidFill>
                <a:latin typeface="Glacial Indifference"/>
              </a:rPr>
              <a:t> by using </a:t>
            </a:r>
            <a:r>
              <a:rPr lang="en-GB" sz="4000" noProof="0" dirty="0">
                <a:solidFill>
                  <a:srgbClr val="0070C0"/>
                </a:solidFill>
                <a:latin typeface="Glacial Indifference"/>
                <a:hlinkClick r:id="rId11" tooltip="Childline website - 1-2-1 chat">
                  <a:extLst>
                    <a:ext uri="{A12FA001-AC4F-418D-AE19-62706E023703}">
                      <ahyp:hlinkClr xmlns:ahyp="http://schemas.microsoft.com/office/drawing/2018/hyperlinkcolor" val="tx"/>
                    </a:ext>
                  </a:extLst>
                </a:hlinkClick>
              </a:rPr>
              <a:t>1-2-1 chat</a:t>
            </a:r>
            <a:r>
              <a:rPr lang="en-GB" sz="4000" noProof="0" dirty="0">
                <a:solidFill>
                  <a:srgbClr val="0070C0"/>
                </a:solidFill>
                <a:latin typeface="Glacial Indifference"/>
              </a:rPr>
              <a:t> </a:t>
            </a:r>
            <a:r>
              <a:rPr lang="en-GB" sz="4000" noProof="0" dirty="0">
                <a:solidFill>
                  <a:srgbClr val="000000"/>
                </a:solidFill>
                <a:latin typeface="Glacial Indifference"/>
              </a:rPr>
              <a:t>or calling </a:t>
            </a:r>
            <a:r>
              <a:rPr lang="en-GB" sz="4000" noProof="0" dirty="0">
                <a:solidFill>
                  <a:srgbClr val="000000"/>
                </a:solidFill>
                <a:latin typeface="Glacial Indifference"/>
                <a:hlinkClick r:id="rId12" tooltip="0800 1111">
                  <a:extLst>
                    <a:ext uri="{A12FA001-AC4F-418D-AE19-62706E023703}">
                      <ahyp:hlinkClr xmlns:ahyp="http://schemas.microsoft.com/office/drawing/2018/hyperlinkcolor" val="tx"/>
                    </a:ext>
                  </a:extLst>
                </a:hlinkClick>
              </a:rPr>
              <a:t>0800 1111</a:t>
            </a:r>
            <a:endParaRPr lang="en-GB" sz="4000" noProof="0" dirty="0">
              <a:solidFill>
                <a:srgbClr val="000000"/>
              </a:solidFill>
              <a:latin typeface="Glacial Indifference"/>
            </a:endParaRPr>
          </a:p>
          <a:p>
            <a:r>
              <a:rPr lang="en-GB" sz="4000" noProof="0" dirty="0">
                <a:solidFill>
                  <a:srgbClr val="000000"/>
                </a:solidFill>
                <a:latin typeface="Glacial Indifference"/>
              </a:rPr>
              <a:t>If you or someone else is seriously hurt, this is an emergency. </a:t>
            </a:r>
          </a:p>
          <a:p>
            <a:r>
              <a:rPr lang="en-GB" sz="4000" noProof="0" dirty="0">
                <a:solidFill>
                  <a:srgbClr val="000000"/>
                </a:solidFill>
                <a:latin typeface="Glacial Indifference"/>
              </a:rPr>
              <a:t>You should:</a:t>
            </a:r>
          </a:p>
          <a:p>
            <a:r>
              <a:rPr lang="en-GB" sz="4000" b="1" noProof="0" dirty="0">
                <a:solidFill>
                  <a:srgbClr val="0070C0"/>
                </a:solidFill>
                <a:latin typeface="Glacial Indifference"/>
              </a:rPr>
              <a:t>Call </a:t>
            </a:r>
            <a:r>
              <a:rPr lang="en-GB" sz="4000" b="1" noProof="0" dirty="0">
                <a:solidFill>
                  <a:srgbClr val="0070C0"/>
                </a:solidFill>
                <a:latin typeface="Glacial Indifference"/>
                <a:hlinkClick r:id="rId13" tooltip="999">
                  <a:extLst>
                    <a:ext uri="{A12FA001-AC4F-418D-AE19-62706E023703}">
                      <ahyp:hlinkClr xmlns:ahyp="http://schemas.microsoft.com/office/drawing/2018/hyperlinkcolor" val="tx"/>
                    </a:ext>
                  </a:extLst>
                </a:hlinkClick>
              </a:rPr>
              <a:t>999</a:t>
            </a:r>
            <a:r>
              <a:rPr lang="en-GB" sz="4000" b="1" noProof="0" dirty="0">
                <a:solidFill>
                  <a:srgbClr val="0070C0"/>
                </a:solidFill>
                <a:latin typeface="Glacial Indifference"/>
              </a:rPr>
              <a:t> </a:t>
            </a:r>
            <a:r>
              <a:rPr lang="en-GB" sz="4000" noProof="0" dirty="0">
                <a:solidFill>
                  <a:srgbClr val="000000"/>
                </a:solidFill>
                <a:latin typeface="Glacial Indifference"/>
              </a:rPr>
              <a:t>and ask for an ambulance</a:t>
            </a:r>
          </a:p>
          <a:p>
            <a:r>
              <a:rPr lang="en-GB" sz="4000" noProof="0" dirty="0">
                <a:solidFill>
                  <a:srgbClr val="000000"/>
                </a:solidFill>
                <a:latin typeface="Glacial Indifference"/>
              </a:rPr>
              <a:t>Tell an adult you trust and ask them to </a:t>
            </a:r>
            <a:r>
              <a:rPr lang="en-GB" sz="4000" b="1" noProof="0" dirty="0">
                <a:solidFill>
                  <a:srgbClr val="0070C0"/>
                </a:solidFill>
                <a:latin typeface="Glacial Indifference"/>
              </a:rPr>
              <a:t>call </a:t>
            </a:r>
            <a:r>
              <a:rPr lang="en-GB" sz="4000" b="1" noProof="0" dirty="0">
                <a:solidFill>
                  <a:srgbClr val="0070C0"/>
                </a:solidFill>
                <a:latin typeface="Glacial Indifference"/>
                <a:hlinkClick r:id="rId13" tooltip="999">
                  <a:extLst>
                    <a:ext uri="{A12FA001-AC4F-418D-AE19-62706E023703}">
                      <ahyp:hlinkClr xmlns:ahyp="http://schemas.microsoft.com/office/drawing/2018/hyperlinkcolor" val="tx"/>
                    </a:ext>
                  </a:extLst>
                </a:hlinkClick>
              </a:rPr>
              <a:t>999</a:t>
            </a:r>
            <a:r>
              <a:rPr lang="en-GB" sz="4000" b="1" noProof="0" dirty="0">
                <a:solidFill>
                  <a:srgbClr val="0070C0"/>
                </a:solidFill>
                <a:latin typeface="Glacial Indifference"/>
              </a:rPr>
              <a:t> </a:t>
            </a:r>
            <a:r>
              <a:rPr lang="en-GB" sz="4000" noProof="0" dirty="0">
                <a:solidFill>
                  <a:srgbClr val="000000"/>
                </a:solidFill>
                <a:latin typeface="Glacial Indifference"/>
              </a:rPr>
              <a:t>for help</a:t>
            </a:r>
          </a:p>
          <a:p>
            <a:endParaRPr lang="en-GB" noProof="0" dirty="0">
              <a:latin typeface="Glacial Indifference" panose="020B0604020202020204" charset="0"/>
            </a:endParaRPr>
          </a:p>
        </p:txBody>
      </p:sp>
    </p:spTree>
    <p:extLst>
      <p:ext uri="{BB962C8B-B14F-4D97-AF65-F5344CB8AC3E}">
        <p14:creationId xmlns:p14="http://schemas.microsoft.com/office/powerpoint/2010/main" val="69611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3" name="Freeform 3"/>
          <p:cNvSpPr/>
          <p:nvPr/>
        </p:nvSpPr>
        <p:spPr>
          <a:xfrm rot="552302">
            <a:off x="15854820" y="906909"/>
            <a:ext cx="1434607" cy="1232566"/>
          </a:xfrm>
          <a:custGeom>
            <a:avLst/>
            <a:gdLst/>
            <a:ahLst/>
            <a:cxnLst/>
            <a:rect l="l" t="t" r="r" b="b"/>
            <a:pathLst>
              <a:path w="1434607" h="1232566">
                <a:moveTo>
                  <a:pt x="0" y="0"/>
                </a:moveTo>
                <a:lnTo>
                  <a:pt x="1434607" y="0"/>
                </a:lnTo>
                <a:lnTo>
                  <a:pt x="1434607" y="1232566"/>
                </a:lnTo>
                <a:lnTo>
                  <a:pt x="0" y="1232566"/>
                </a:lnTo>
                <a:lnTo>
                  <a:pt x="0" y="0"/>
                </a:lnTo>
                <a:close/>
              </a:path>
            </a:pathLst>
          </a:custGeom>
          <a:blipFill>
            <a:blip r:embed="rId5">
              <a:extLst>
                <a:ext uri="{96DAC541-7B7A-43D3-8B79-37D633B846F1}">
                  <asvg:svgBlip xmlns:asvg="http://schemas.microsoft.com/office/drawing/2016/SVG/main" r:embed="rId6"/>
                </a:ext>
              </a:extLst>
            </a:blip>
            <a:stretch>
              <a:fillRect t="-102" b="-102"/>
            </a:stretch>
          </a:blipFill>
        </p:spPr>
        <p:txBody>
          <a:bodyPr/>
          <a:lstStyle/>
          <a:p>
            <a:endParaRPr lang="en-GB" noProof="0" dirty="0">
              <a:latin typeface="Glacial Indifference" panose="020B0604020202020204" charset="0"/>
            </a:endParaRPr>
          </a:p>
        </p:txBody>
      </p:sp>
      <p:sp>
        <p:nvSpPr>
          <p:cNvPr id="5" name="TextBox 5"/>
          <p:cNvSpPr txBox="1"/>
          <p:nvPr/>
        </p:nvSpPr>
        <p:spPr>
          <a:xfrm>
            <a:off x="4124939" y="971750"/>
            <a:ext cx="10038121" cy="1538883"/>
          </a:xfrm>
          <a:prstGeom prst="rect">
            <a:avLst/>
          </a:prstGeom>
        </p:spPr>
        <p:txBody>
          <a:bodyPr wrap="square" lIns="0" tIns="0" rIns="0" bIns="0" rtlCol="0" anchor="t">
            <a:spAutoFit/>
          </a:bodyPr>
          <a:lstStyle/>
          <a:p>
            <a:pPr algn="ctr">
              <a:lnSpc>
                <a:spcPts val="6048"/>
              </a:lnSpc>
            </a:pPr>
            <a:r>
              <a:rPr lang="en-GB" sz="5759" noProof="0" dirty="0">
                <a:solidFill>
                  <a:srgbClr val="000000"/>
                </a:solidFill>
                <a:latin typeface="Bobby Jones"/>
                <a:ea typeface="Bobby Jones"/>
                <a:cs typeface="Bobby Jones"/>
                <a:sym typeface="Bobby Jones"/>
              </a:rPr>
              <a:t>DO IT NOW – is this discrimination?</a:t>
            </a:r>
          </a:p>
        </p:txBody>
      </p:sp>
      <p:sp>
        <p:nvSpPr>
          <p:cNvPr id="6" name="TextBox 6"/>
          <p:cNvSpPr txBox="1"/>
          <p:nvPr/>
        </p:nvSpPr>
        <p:spPr>
          <a:xfrm>
            <a:off x="889172" y="3139316"/>
            <a:ext cx="16763154" cy="5988819"/>
          </a:xfrm>
          <a:prstGeom prst="rect">
            <a:avLst/>
          </a:prstGeom>
        </p:spPr>
        <p:txBody>
          <a:bodyPr wrap="square" lIns="0" tIns="0" rIns="0" bIns="0" rtlCol="0" anchor="t">
            <a:spAutoFit/>
          </a:bodyPr>
          <a:lstStyle/>
          <a:p>
            <a:pPr marL="1143000" indent="-1143000">
              <a:lnSpc>
                <a:spcPts val="6811"/>
              </a:lnSpc>
              <a:spcBef>
                <a:spcPct val="0"/>
              </a:spcBef>
              <a:buFont typeface="+mj-lt"/>
              <a:buAutoNum type="arabicPeriod"/>
            </a:pPr>
            <a:r>
              <a:rPr lang="en-GB" sz="3200" noProof="0" dirty="0">
                <a:solidFill>
                  <a:srgbClr val="000000"/>
                </a:solidFill>
                <a:latin typeface="Glacial Indifference"/>
                <a:sym typeface="Glacial Indifference"/>
              </a:rPr>
              <a:t>An employer refuses to hire a woman because she wears a headscarf.</a:t>
            </a:r>
          </a:p>
          <a:p>
            <a:pPr marL="1143000" indent="-1143000">
              <a:lnSpc>
                <a:spcPts val="6811"/>
              </a:lnSpc>
              <a:spcBef>
                <a:spcPct val="0"/>
              </a:spcBef>
              <a:buFont typeface="+mj-lt"/>
              <a:buAutoNum type="arabicPeriod"/>
            </a:pPr>
            <a:r>
              <a:rPr lang="en-GB" sz="3200" noProof="0" dirty="0">
                <a:solidFill>
                  <a:srgbClr val="000000"/>
                </a:solidFill>
                <a:latin typeface="Glacial Indifference"/>
                <a:sym typeface="Glacial Indifference"/>
              </a:rPr>
              <a:t>A shop assistant follows a customer around the store, because of their skin colour.</a:t>
            </a:r>
          </a:p>
          <a:p>
            <a:pPr marL="1143000" indent="-1143000">
              <a:lnSpc>
                <a:spcPts val="6811"/>
              </a:lnSpc>
              <a:spcBef>
                <a:spcPct val="0"/>
              </a:spcBef>
              <a:buFont typeface="+mj-lt"/>
              <a:buAutoNum type="arabicPeriod"/>
            </a:pPr>
            <a:r>
              <a:rPr lang="en-GB" sz="3200" noProof="0" dirty="0">
                <a:solidFill>
                  <a:srgbClr val="000000"/>
                </a:solidFill>
                <a:latin typeface="Glacial Indifference"/>
                <a:sym typeface="Glacial Indifference"/>
              </a:rPr>
              <a:t>A school gives extra time in exams to a pupil with a learning disability.</a:t>
            </a:r>
          </a:p>
          <a:p>
            <a:pPr marL="1143000" indent="-1143000">
              <a:lnSpc>
                <a:spcPts val="6811"/>
              </a:lnSpc>
              <a:spcBef>
                <a:spcPct val="0"/>
              </a:spcBef>
              <a:buFont typeface="+mj-lt"/>
              <a:buAutoNum type="arabicPeriod"/>
            </a:pPr>
            <a:r>
              <a:rPr lang="en-GB" sz="3200" noProof="0" dirty="0">
                <a:solidFill>
                  <a:srgbClr val="000000"/>
                </a:solidFill>
                <a:latin typeface="Glacial Indifference"/>
                <a:sym typeface="Glacial Indifference"/>
              </a:rPr>
              <a:t>A landlord refuses to rent a flat to a same-sex couple.</a:t>
            </a:r>
          </a:p>
          <a:p>
            <a:pPr marL="1143000" indent="-1143000">
              <a:lnSpc>
                <a:spcPts val="6811"/>
              </a:lnSpc>
              <a:spcBef>
                <a:spcPct val="0"/>
              </a:spcBef>
              <a:buFont typeface="+mj-lt"/>
              <a:buAutoNum type="arabicPeriod"/>
            </a:pPr>
            <a:r>
              <a:rPr lang="en-GB" sz="3200" noProof="0" dirty="0">
                <a:solidFill>
                  <a:srgbClr val="000000"/>
                </a:solidFill>
                <a:latin typeface="Glacial Indifference"/>
                <a:sym typeface="Glacial Indifference"/>
              </a:rPr>
              <a:t>A football coach doesn’t select someone for the team because they weren’t fast enough.</a:t>
            </a:r>
          </a:p>
          <a:p>
            <a:pPr marL="1143000" indent="-1143000">
              <a:lnSpc>
                <a:spcPts val="6811"/>
              </a:lnSpc>
              <a:spcBef>
                <a:spcPct val="0"/>
              </a:spcBef>
              <a:buFont typeface="+mj-lt"/>
              <a:buAutoNum type="arabicPeriod"/>
            </a:pPr>
            <a:endParaRPr lang="en-GB" sz="3200" noProof="0" dirty="0">
              <a:solidFill>
                <a:srgbClr val="000000"/>
              </a:solidFill>
              <a:latin typeface="Glacial Indifference"/>
              <a:sym typeface="Glacial Indifference"/>
            </a:endParaRPr>
          </a:p>
          <a:p>
            <a:pPr marL="1143000" indent="-1143000">
              <a:lnSpc>
                <a:spcPts val="6811"/>
              </a:lnSpc>
              <a:spcBef>
                <a:spcPct val="0"/>
              </a:spcBef>
              <a:buFont typeface="+mj-lt"/>
              <a:buAutoNum type="arabicPeriod"/>
            </a:pPr>
            <a:endParaRPr lang="en-GB" sz="3200" noProof="0" dirty="0">
              <a:solidFill>
                <a:srgbClr val="000000"/>
              </a:solidFill>
              <a:latin typeface="Glacial Indifference"/>
              <a:sym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grpSp>
        <p:nvGrpSpPr>
          <p:cNvPr id="3" name="Group 3"/>
          <p:cNvGrpSpPr/>
          <p:nvPr/>
        </p:nvGrpSpPr>
        <p:grpSpPr>
          <a:xfrm>
            <a:off x="798573" y="7622352"/>
            <a:ext cx="1478992" cy="1998212"/>
            <a:chOff x="0" y="0"/>
            <a:chExt cx="1971989" cy="2664283"/>
          </a:xfrm>
        </p:grpSpPr>
        <p:sp>
          <p:nvSpPr>
            <p:cNvPr id="4" name="Freeform 4"/>
            <p:cNvSpPr/>
            <p:nvPr/>
          </p:nvSpPr>
          <p:spPr>
            <a:xfrm>
              <a:off x="0" y="0"/>
              <a:ext cx="1971929" cy="2664333"/>
            </a:xfrm>
            <a:custGeom>
              <a:avLst/>
              <a:gdLst/>
              <a:ahLst/>
              <a:cxnLst/>
              <a:rect l="l" t="t" r="r" b="b"/>
              <a:pathLst>
                <a:path w="1971929" h="2664333">
                  <a:moveTo>
                    <a:pt x="0" y="0"/>
                  </a:moveTo>
                  <a:lnTo>
                    <a:pt x="1971929" y="0"/>
                  </a:lnTo>
                  <a:lnTo>
                    <a:pt x="1971929" y="2664333"/>
                  </a:lnTo>
                  <a:lnTo>
                    <a:pt x="0" y="2664333"/>
                  </a:lnTo>
                  <a:lnTo>
                    <a:pt x="0" y="0"/>
                  </a:lnTo>
                  <a:close/>
                </a:path>
              </a:pathLst>
            </a:custGeom>
            <a:blipFill>
              <a:blip r:embed="rId5"/>
              <a:stretch>
                <a:fillRect r="-3" b="1"/>
              </a:stretch>
            </a:blipFill>
          </p:spPr>
          <p:txBody>
            <a:bodyPr/>
            <a:lstStyle/>
            <a:p>
              <a:endParaRPr lang="en-GB" noProof="0" dirty="0">
                <a:latin typeface="Glacial Indifference" panose="020B0604020202020204" charset="0"/>
              </a:endParaRPr>
            </a:p>
          </p:txBody>
        </p:sp>
      </p:grpSp>
      <p:sp>
        <p:nvSpPr>
          <p:cNvPr id="5" name="TextBox 5"/>
          <p:cNvSpPr txBox="1"/>
          <p:nvPr/>
        </p:nvSpPr>
        <p:spPr>
          <a:xfrm>
            <a:off x="1538046" y="1499037"/>
            <a:ext cx="15615131" cy="4078039"/>
          </a:xfrm>
          <a:prstGeom prst="rect">
            <a:avLst/>
          </a:prstGeom>
        </p:spPr>
        <p:txBody>
          <a:bodyPr wrap="square" lIns="0" tIns="0" rIns="0" bIns="0" rtlCol="0" anchor="t">
            <a:spAutoFit/>
          </a:bodyPr>
          <a:lstStyle/>
          <a:p>
            <a:pPr algn="ctr">
              <a:lnSpc>
                <a:spcPts val="10593"/>
              </a:lnSpc>
            </a:pPr>
            <a:r>
              <a:rPr lang="en-GB" sz="10088" noProof="0" dirty="0">
                <a:solidFill>
                  <a:srgbClr val="000000"/>
                </a:solidFill>
                <a:latin typeface="Bobby Jones"/>
                <a:ea typeface="Bobby Jones"/>
                <a:cs typeface="Bobby Jones"/>
                <a:sym typeface="Bobby Jones"/>
              </a:rPr>
              <a:t>Discrimination &amp;</a:t>
            </a:r>
          </a:p>
          <a:p>
            <a:pPr algn="ctr">
              <a:lnSpc>
                <a:spcPts val="10593"/>
              </a:lnSpc>
            </a:pPr>
            <a:r>
              <a:rPr lang="en-GB" sz="10088" noProof="0" dirty="0">
                <a:solidFill>
                  <a:srgbClr val="000000"/>
                </a:solidFill>
                <a:latin typeface="Bobby Jones"/>
                <a:ea typeface="Bobby Jones"/>
                <a:cs typeface="Bobby Jones"/>
                <a:sym typeface="Bobby Jones"/>
              </a:rPr>
              <a:t>The Protected characteristics</a:t>
            </a:r>
          </a:p>
        </p:txBody>
      </p:sp>
      <p:sp>
        <p:nvSpPr>
          <p:cNvPr id="6" name="TextBox 6"/>
          <p:cNvSpPr txBox="1"/>
          <p:nvPr/>
        </p:nvSpPr>
        <p:spPr>
          <a:xfrm>
            <a:off x="4405440" y="6255968"/>
            <a:ext cx="9477119" cy="695325"/>
          </a:xfrm>
          <a:prstGeom prst="rect">
            <a:avLst/>
          </a:prstGeom>
        </p:spPr>
        <p:txBody>
          <a:bodyPr lIns="0" tIns="0" rIns="0" bIns="0" rtlCol="0" anchor="t">
            <a:spAutoFit/>
          </a:bodyPr>
          <a:lstStyle/>
          <a:p>
            <a:pPr algn="ctr">
              <a:lnSpc>
                <a:spcPts val="5250"/>
              </a:lnSpc>
            </a:pPr>
            <a:r>
              <a:rPr lang="en-GB" sz="4999" noProof="0" dirty="0">
                <a:solidFill>
                  <a:srgbClr val="000000"/>
                </a:solidFill>
                <a:latin typeface="Glacial Indifference"/>
                <a:ea typeface="Glacial Indifference"/>
                <a:cs typeface="Glacial Indifference"/>
                <a:sym typeface="Glacial Indifference"/>
              </a:rPr>
              <a:t>YEAR 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3" name="TextBox 3"/>
          <p:cNvSpPr txBox="1"/>
          <p:nvPr/>
        </p:nvSpPr>
        <p:spPr>
          <a:xfrm>
            <a:off x="1066800" y="1104900"/>
            <a:ext cx="7486733" cy="837900"/>
          </a:xfrm>
          <a:prstGeom prst="rect">
            <a:avLst/>
          </a:prstGeom>
        </p:spPr>
        <p:txBody>
          <a:bodyPr lIns="0" tIns="0" rIns="0" bIns="0" rtlCol="0" anchor="t">
            <a:spAutoFit/>
          </a:bodyPr>
          <a:lstStyle/>
          <a:p>
            <a:pPr algn="ctr">
              <a:lnSpc>
                <a:spcPts val="6825"/>
              </a:lnSpc>
            </a:pPr>
            <a:r>
              <a:rPr lang="en-GB" sz="6500" noProof="0" dirty="0">
                <a:solidFill>
                  <a:srgbClr val="000000"/>
                </a:solidFill>
                <a:latin typeface="Bobby Jones"/>
                <a:ea typeface="Bobby Jones"/>
                <a:cs typeface="Bobby Jones"/>
                <a:sym typeface="Bobby Jones"/>
              </a:rPr>
              <a:t>LEARNING OBJECTIVES </a:t>
            </a:r>
          </a:p>
        </p:txBody>
      </p:sp>
      <p:sp>
        <p:nvSpPr>
          <p:cNvPr id="4" name="TextBox 4"/>
          <p:cNvSpPr txBox="1"/>
          <p:nvPr/>
        </p:nvSpPr>
        <p:spPr>
          <a:xfrm>
            <a:off x="1198913" y="2816516"/>
            <a:ext cx="16022287" cy="4257576"/>
          </a:xfrm>
          <a:prstGeom prst="rect">
            <a:avLst/>
          </a:prstGeom>
        </p:spPr>
        <p:txBody>
          <a:bodyPr wrap="square" lIns="0" tIns="0" rIns="0" bIns="0" rtlCol="0" anchor="t">
            <a:spAutoFit/>
          </a:bodyPr>
          <a:lstStyle/>
          <a:p>
            <a:pPr>
              <a:lnSpc>
                <a:spcPts val="6811"/>
              </a:lnSpc>
            </a:pPr>
            <a:r>
              <a:rPr lang="en-GB" sz="3600" noProof="0" dirty="0">
                <a:solidFill>
                  <a:srgbClr val="000000"/>
                </a:solidFill>
                <a:latin typeface="Glacial Indifference" panose="020B0604020202020204" charset="0"/>
                <a:ea typeface="Glacial Indifference"/>
                <a:cs typeface="Glacial Indifference"/>
                <a:sym typeface="Glacial Indifference"/>
              </a:rPr>
              <a:t>By the end of this lesson, students should be able to:</a:t>
            </a:r>
          </a:p>
          <a:p>
            <a:pPr>
              <a:lnSpc>
                <a:spcPts val="6811"/>
              </a:lnSpc>
            </a:pPr>
            <a:endParaRPr lang="en-GB" sz="3600" noProof="0" dirty="0">
              <a:solidFill>
                <a:srgbClr val="000000"/>
              </a:solidFill>
              <a:latin typeface="Glacial Indifference" panose="020B0604020202020204" charset="0"/>
              <a:ea typeface="Glacial Indifference"/>
              <a:cs typeface="Glacial Indifference"/>
              <a:sym typeface="Glacial Indifference"/>
            </a:endParaRPr>
          </a:p>
          <a:p>
            <a:pPr marL="685800" indent="-685800">
              <a:lnSpc>
                <a:spcPts val="6811"/>
              </a:lnSpc>
              <a:buFont typeface="Arial" panose="020B0604020202020204" pitchFamily="34" charset="0"/>
              <a:buChar char="•"/>
            </a:pPr>
            <a:r>
              <a:rPr lang="en-GB" sz="3600" noProof="0" dirty="0">
                <a:latin typeface="Glacial Indifference" panose="020B0604020202020204" charset="0"/>
              </a:rPr>
              <a:t>identify examples of discriminatory behaviour &amp; its effects</a:t>
            </a:r>
          </a:p>
          <a:p>
            <a:pPr marL="685800" indent="-685800">
              <a:lnSpc>
                <a:spcPts val="6811"/>
              </a:lnSpc>
              <a:buFont typeface="Arial" panose="020B0604020202020204" pitchFamily="34" charset="0"/>
              <a:buChar char="•"/>
            </a:pPr>
            <a:r>
              <a:rPr lang="en-GB" sz="3600" noProof="0" dirty="0">
                <a:latin typeface="Glacial Indifference" panose="020B0604020202020204" charset="0"/>
              </a:rPr>
              <a:t>explain what is meant by the term ‘protected characteristics’ </a:t>
            </a:r>
          </a:p>
          <a:p>
            <a:pPr marL="685800" indent="-685800">
              <a:lnSpc>
                <a:spcPts val="6811"/>
              </a:lnSpc>
              <a:buFont typeface="Arial" panose="020B0604020202020204" pitchFamily="34" charset="0"/>
              <a:buChar char="•"/>
            </a:pPr>
            <a:r>
              <a:rPr lang="en-GB" sz="3600" noProof="0" dirty="0">
                <a:latin typeface="Glacial Indifference" panose="020B0604020202020204" charset="0"/>
              </a:rPr>
              <a:t>suggest ways to safely challenge and seek help in relation to discrimination</a:t>
            </a:r>
            <a:endParaRPr lang="en-GB" sz="3600" noProof="0" dirty="0">
              <a:solidFill>
                <a:srgbClr val="000000"/>
              </a:solidFill>
              <a:latin typeface="Glacial Indifference" panose="020B0604020202020204" charset="0"/>
              <a:ea typeface="Glacial Indifference"/>
              <a:cs typeface="Glacial Indifference"/>
              <a:sym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3" name="TextBox 3"/>
          <p:cNvSpPr txBox="1"/>
          <p:nvPr/>
        </p:nvSpPr>
        <p:spPr>
          <a:xfrm>
            <a:off x="1028700" y="1200150"/>
            <a:ext cx="7641221" cy="904556"/>
          </a:xfrm>
          <a:prstGeom prst="rect">
            <a:avLst/>
          </a:prstGeom>
        </p:spPr>
        <p:txBody>
          <a:bodyPr lIns="0" tIns="0" rIns="0" bIns="0" rtlCol="0" anchor="t">
            <a:spAutoFit/>
          </a:bodyPr>
          <a:lstStyle/>
          <a:p>
            <a:pPr algn="ctr">
              <a:lnSpc>
                <a:spcPts val="7416"/>
              </a:lnSpc>
            </a:pPr>
            <a:r>
              <a:rPr lang="en-GB" sz="7062" noProof="0" dirty="0">
                <a:solidFill>
                  <a:srgbClr val="000000"/>
                </a:solidFill>
                <a:latin typeface="Bobby Jones"/>
                <a:ea typeface="Bobby Jones"/>
                <a:cs typeface="Bobby Jones"/>
                <a:sym typeface="Bobby Jones"/>
              </a:rPr>
              <a:t>CLASS AGREEMENTS</a:t>
            </a:r>
          </a:p>
        </p:txBody>
      </p:sp>
      <p:sp>
        <p:nvSpPr>
          <p:cNvPr id="4" name="Freeform 4"/>
          <p:cNvSpPr/>
          <p:nvPr/>
        </p:nvSpPr>
        <p:spPr>
          <a:xfrm rot="5400000" flipH="1" flipV="1">
            <a:off x="5116364" y="1382204"/>
            <a:ext cx="7107114" cy="8965396"/>
          </a:xfrm>
          <a:custGeom>
            <a:avLst/>
            <a:gdLst/>
            <a:ahLst/>
            <a:cxnLst/>
            <a:rect l="l" t="t" r="r" b="b"/>
            <a:pathLst>
              <a:path w="7107114" h="8965396">
                <a:moveTo>
                  <a:pt x="7107114" y="8965397"/>
                </a:moveTo>
                <a:lnTo>
                  <a:pt x="0" y="8965397"/>
                </a:lnTo>
                <a:lnTo>
                  <a:pt x="0" y="0"/>
                </a:lnTo>
                <a:lnTo>
                  <a:pt x="7107114" y="0"/>
                </a:lnTo>
                <a:lnTo>
                  <a:pt x="7107114" y="8965397"/>
                </a:lnTo>
                <a:close/>
              </a:path>
            </a:pathLst>
          </a:custGeom>
          <a:blipFill>
            <a:blip r:embed="rId5">
              <a:extLst>
                <a:ext uri="{96DAC541-7B7A-43D3-8B79-37D633B846F1}">
                  <asvg:svgBlip xmlns:asvg="http://schemas.microsoft.com/office/drawing/2016/SVG/main" r:embed="rId6"/>
                </a:ext>
              </a:extLst>
            </a:blip>
            <a:stretch>
              <a:fillRect l="-7" r="-7"/>
            </a:stretch>
          </a:blipFill>
        </p:spPr>
        <p:txBody>
          <a:bodyPr/>
          <a:lstStyle/>
          <a:p>
            <a:endParaRPr lang="en-GB" noProof="0" dirty="0">
              <a:latin typeface="Glacial Indifference" panose="020B0604020202020204" charset="0"/>
            </a:endParaRPr>
          </a:p>
        </p:txBody>
      </p:sp>
      <p:sp>
        <p:nvSpPr>
          <p:cNvPr id="5" name="TextBox 5"/>
          <p:cNvSpPr txBox="1"/>
          <p:nvPr/>
        </p:nvSpPr>
        <p:spPr>
          <a:xfrm>
            <a:off x="12591169" y="8580941"/>
            <a:ext cx="5963959" cy="837518"/>
          </a:xfrm>
          <a:prstGeom prst="rect">
            <a:avLst/>
          </a:prstGeom>
        </p:spPr>
        <p:txBody>
          <a:bodyPr lIns="0" tIns="0" rIns="0" bIns="0" rtlCol="0" anchor="t">
            <a:spAutoFit/>
          </a:bodyPr>
          <a:lstStyle/>
          <a:p>
            <a:pPr algn="ctr">
              <a:lnSpc>
                <a:spcPts val="6859"/>
              </a:lnSpc>
            </a:pPr>
            <a:r>
              <a:rPr lang="en-GB" sz="4898" noProof="0" dirty="0">
                <a:solidFill>
                  <a:srgbClr val="000000"/>
                </a:solidFill>
                <a:latin typeface="Glacial Indifference"/>
                <a:ea typeface="Glacial Indifference"/>
                <a:cs typeface="Glacial Indifference"/>
                <a:sym typeface="Glacial Indifference"/>
              </a:rPr>
              <a:t>Any others?</a:t>
            </a:r>
          </a:p>
        </p:txBody>
      </p:sp>
      <p:sp>
        <p:nvSpPr>
          <p:cNvPr id="6" name="TextBox 6"/>
          <p:cNvSpPr txBox="1"/>
          <p:nvPr/>
        </p:nvSpPr>
        <p:spPr>
          <a:xfrm>
            <a:off x="4654945" y="2329540"/>
            <a:ext cx="8257043" cy="6737350"/>
          </a:xfrm>
          <a:prstGeom prst="rect">
            <a:avLst/>
          </a:prstGeom>
        </p:spPr>
        <p:txBody>
          <a:bodyPr lIns="0" tIns="0" rIns="0" bIns="0" rtlCol="0" anchor="t">
            <a:spAutoFit/>
          </a:bodyPr>
          <a:lstStyle/>
          <a:p>
            <a:pPr marL="1079501" lvl="1" indent="-539750" algn="l">
              <a:lnSpc>
                <a:spcPts val="9450"/>
              </a:lnSpc>
              <a:buFont typeface="Arial"/>
              <a:buChar char="•"/>
            </a:pPr>
            <a:r>
              <a:rPr lang="en-GB" sz="5000" noProof="0" dirty="0">
                <a:solidFill>
                  <a:srgbClr val="000000"/>
                </a:solidFill>
                <a:latin typeface="Glacial Indifference"/>
                <a:ea typeface="Glacial Indifference"/>
                <a:cs typeface="Glacial Indifference"/>
                <a:sym typeface="Glacial Indifference"/>
              </a:rPr>
              <a:t>No personal comments</a:t>
            </a:r>
          </a:p>
          <a:p>
            <a:pPr marL="1079501" lvl="1" indent="-539750" algn="l">
              <a:lnSpc>
                <a:spcPts val="9450"/>
              </a:lnSpc>
              <a:buFont typeface="Arial"/>
              <a:buChar char="•"/>
            </a:pPr>
            <a:r>
              <a:rPr lang="en-GB" sz="5000" noProof="0" dirty="0">
                <a:solidFill>
                  <a:srgbClr val="000000"/>
                </a:solidFill>
                <a:latin typeface="Glacial Indifference"/>
                <a:ea typeface="Glacial Indifference"/>
                <a:cs typeface="Glacial Indifference"/>
                <a:sym typeface="Glacial Indifference"/>
              </a:rPr>
              <a:t>Kindness and respect</a:t>
            </a:r>
          </a:p>
          <a:p>
            <a:pPr marL="1079501" lvl="1" indent="-539750" algn="l">
              <a:lnSpc>
                <a:spcPts val="9450"/>
              </a:lnSpc>
              <a:buFont typeface="Arial"/>
              <a:buChar char="•"/>
            </a:pPr>
            <a:r>
              <a:rPr lang="en-GB" sz="5000" noProof="0" dirty="0">
                <a:solidFill>
                  <a:srgbClr val="000000"/>
                </a:solidFill>
                <a:latin typeface="Glacial Indifference"/>
                <a:ea typeface="Glacial Indifference"/>
                <a:cs typeface="Glacial Indifference"/>
                <a:sym typeface="Glacial Indifference"/>
              </a:rPr>
              <a:t>Right to pass</a:t>
            </a:r>
          </a:p>
          <a:p>
            <a:pPr marL="1079501" lvl="1" indent="-539750" algn="l">
              <a:lnSpc>
                <a:spcPts val="8350"/>
              </a:lnSpc>
              <a:buFont typeface="Arial"/>
              <a:buChar char="•"/>
            </a:pPr>
            <a:r>
              <a:rPr lang="en-GB" sz="5000" noProof="0" dirty="0">
                <a:solidFill>
                  <a:srgbClr val="000000"/>
                </a:solidFill>
                <a:latin typeface="Glacial Indifference"/>
                <a:ea typeface="Glacial Indifference"/>
                <a:cs typeface="Glacial Indifference"/>
                <a:sym typeface="Glacial Indifference"/>
              </a:rPr>
              <a:t>No such thing as silly  questions</a:t>
            </a:r>
          </a:p>
          <a:p>
            <a:pPr algn="l">
              <a:lnSpc>
                <a:spcPts val="8350"/>
              </a:lnSpc>
            </a:pPr>
            <a:endParaRPr lang="en-GB" sz="5000" noProof="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49D73-E682-4648-7349-48099B20167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021239F-AC80-4B25-FF0B-B391AB709CAC}"/>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2DBBE3A0-551A-DCCE-77C2-F7EF5DDBE6F6}"/>
              </a:ext>
            </a:extLst>
          </p:cNvPr>
          <p:cNvSpPr txBox="1"/>
          <p:nvPr/>
        </p:nvSpPr>
        <p:spPr>
          <a:xfrm>
            <a:off x="1143000" y="1637958"/>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What is discrimination?</a:t>
            </a:r>
          </a:p>
        </p:txBody>
      </p:sp>
      <p:sp>
        <p:nvSpPr>
          <p:cNvPr id="14" name="TextBox 13">
            <a:extLst>
              <a:ext uri="{FF2B5EF4-FFF2-40B4-BE49-F238E27FC236}">
                <a16:creationId xmlns:a16="http://schemas.microsoft.com/office/drawing/2014/main" id="{75035566-018D-0CD8-224A-2B26169C72E7}"/>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sp>
        <p:nvSpPr>
          <p:cNvPr id="8" name="TextBox 7">
            <a:extLst>
              <a:ext uri="{FF2B5EF4-FFF2-40B4-BE49-F238E27FC236}">
                <a16:creationId xmlns:a16="http://schemas.microsoft.com/office/drawing/2014/main" id="{2653466A-C838-CAA5-0C04-EF2339B8F9E3}"/>
              </a:ext>
            </a:extLst>
          </p:cNvPr>
          <p:cNvSpPr txBox="1"/>
          <p:nvPr/>
        </p:nvSpPr>
        <p:spPr>
          <a:xfrm>
            <a:off x="1447801" y="3586134"/>
            <a:ext cx="15866052" cy="1836400"/>
          </a:xfrm>
          <a:prstGeom prst="rect">
            <a:avLst/>
          </a:prstGeom>
          <a:noFill/>
        </p:spPr>
        <p:txBody>
          <a:bodyPr wrap="square" rtlCol="0">
            <a:spAutoFit/>
          </a:bodyPr>
          <a:lstStyle/>
          <a:p>
            <a:pPr>
              <a:lnSpc>
                <a:spcPct val="150000"/>
              </a:lnSpc>
              <a:spcBef>
                <a:spcPts val="1500"/>
              </a:spcBef>
            </a:pPr>
            <a:r>
              <a:rPr lang="en-GB" sz="4000" noProof="0" dirty="0">
                <a:latin typeface="Glacial Indifference" panose="020B0604020202020204" charset="0"/>
              </a:rPr>
              <a:t>Discrimination is treating a person or group of people differently from others (usually less favourably) because of their characteristics. </a:t>
            </a:r>
          </a:p>
        </p:txBody>
      </p:sp>
    </p:spTree>
    <p:extLst>
      <p:ext uri="{BB962C8B-B14F-4D97-AF65-F5344CB8AC3E}">
        <p14:creationId xmlns:p14="http://schemas.microsoft.com/office/powerpoint/2010/main" val="399529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392240"/>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noProof="0" dirty="0">
                <a:latin typeface="Glacial Indifference" panose="020B0604020202020204" charset="0"/>
              </a:endParaRPr>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lang="en-GB" noProof="0" dirty="0">
                <a:latin typeface="Glacial Indifference" panose="020B0604020202020204" charset="0"/>
              </a:endParaRPr>
            </a:p>
          </p:txBody>
        </p:sp>
      </p:grpSp>
      <p:sp>
        <p:nvSpPr>
          <p:cNvPr id="5" name="Freeform 5"/>
          <p:cNvSpPr/>
          <p:nvPr/>
        </p:nvSpPr>
        <p:spPr>
          <a:xfrm>
            <a:off x="1380866" y="3949773"/>
            <a:ext cx="5732533" cy="2866267"/>
          </a:xfrm>
          <a:custGeom>
            <a:avLst/>
            <a:gdLst/>
            <a:ahLst/>
            <a:cxnLst/>
            <a:rect l="l" t="t" r="r" b="b"/>
            <a:pathLst>
              <a:path w="5732533" h="2866267">
                <a:moveTo>
                  <a:pt x="0" y="0"/>
                </a:moveTo>
                <a:lnTo>
                  <a:pt x="5732534" y="0"/>
                </a:lnTo>
                <a:lnTo>
                  <a:pt x="5732534" y="2866266"/>
                </a:lnTo>
                <a:lnTo>
                  <a:pt x="0" y="2866266"/>
                </a:lnTo>
                <a:lnTo>
                  <a:pt x="0" y="0"/>
                </a:lnTo>
                <a:close/>
              </a:path>
            </a:pathLst>
          </a:custGeom>
          <a:blipFill>
            <a:blip r:embed="rId3"/>
            <a:stretch>
              <a:fillRect/>
            </a:stretch>
          </a:blipFill>
        </p:spPr>
        <p:txBody>
          <a:bodyPr/>
          <a:lstStyle/>
          <a:p>
            <a:endParaRPr lang="en-GB" noProof="0" dirty="0">
              <a:latin typeface="Glacial Indifference" panose="020B0604020202020204" charset="0"/>
            </a:endParaRPr>
          </a:p>
        </p:txBody>
      </p:sp>
      <p:sp>
        <p:nvSpPr>
          <p:cNvPr id="6" name="TextBox 6"/>
          <p:cNvSpPr txBox="1"/>
          <p:nvPr/>
        </p:nvSpPr>
        <p:spPr>
          <a:xfrm>
            <a:off x="635674" y="1114425"/>
            <a:ext cx="7869434" cy="948978"/>
          </a:xfrm>
          <a:prstGeom prst="rect">
            <a:avLst/>
          </a:prstGeom>
        </p:spPr>
        <p:txBody>
          <a:bodyPr lIns="0" tIns="0" rIns="0" bIns="0" rtlCol="0" anchor="t">
            <a:spAutoFit/>
          </a:bodyPr>
          <a:lstStyle/>
          <a:p>
            <a:pPr algn="ctr">
              <a:lnSpc>
                <a:spcPts val="7416"/>
              </a:lnSpc>
            </a:pPr>
            <a:r>
              <a:rPr lang="en-GB" sz="7062" noProof="0" dirty="0">
                <a:solidFill>
                  <a:srgbClr val="000000"/>
                </a:solidFill>
                <a:latin typeface="Bobby Jones" panose="020B0604020202020204" charset="0"/>
                <a:ea typeface="Bobby Jones Soft"/>
                <a:cs typeface="Bobby Jones Soft"/>
                <a:sym typeface="Bobby Jones Soft"/>
              </a:rPr>
              <a:t>EQUALITY ACT 2017</a:t>
            </a:r>
          </a:p>
        </p:txBody>
      </p:sp>
      <p:sp>
        <p:nvSpPr>
          <p:cNvPr id="7" name="TextBox 7"/>
          <p:cNvSpPr txBox="1"/>
          <p:nvPr/>
        </p:nvSpPr>
        <p:spPr>
          <a:xfrm>
            <a:off x="7532745" y="3013770"/>
            <a:ext cx="9726555" cy="5580310"/>
          </a:xfrm>
          <a:prstGeom prst="rect">
            <a:avLst/>
          </a:prstGeom>
        </p:spPr>
        <p:txBody>
          <a:bodyPr lIns="0" tIns="0" rIns="0" bIns="0" rtlCol="0" anchor="t">
            <a:spAutoFit/>
          </a:bodyPr>
          <a:lstStyle/>
          <a:p>
            <a:pPr marL="843348" lvl="1" indent="-421674" algn="l">
              <a:lnSpc>
                <a:spcPts val="5468"/>
              </a:lnSpc>
              <a:buFont typeface="Arial"/>
              <a:buChar char="•"/>
            </a:pPr>
            <a:r>
              <a:rPr lang="en-GB" sz="3906" noProof="0" dirty="0">
                <a:solidFill>
                  <a:srgbClr val="000000"/>
                </a:solidFill>
                <a:latin typeface="Glacial Indifference"/>
                <a:ea typeface="Glacial Indifference"/>
                <a:cs typeface="Glacial Indifference"/>
                <a:sym typeface="Glacial Indifference"/>
              </a:rPr>
              <a:t>aims to create equal opportunities and fair treatment for all on our island</a:t>
            </a:r>
          </a:p>
          <a:p>
            <a:pPr marL="843348" lvl="1" indent="-421674" algn="l">
              <a:lnSpc>
                <a:spcPts val="5468"/>
              </a:lnSpc>
              <a:buFont typeface="Arial"/>
              <a:buChar char="•"/>
            </a:pPr>
            <a:endParaRPr lang="en-GB" sz="3906" noProof="0" dirty="0">
              <a:solidFill>
                <a:srgbClr val="000000"/>
              </a:solidFill>
              <a:latin typeface="Glacial Indifference"/>
              <a:ea typeface="Glacial Indifference"/>
              <a:cs typeface="Glacial Indifference"/>
              <a:sym typeface="Glacial Indifference"/>
            </a:endParaRPr>
          </a:p>
          <a:p>
            <a:pPr marL="843348" lvl="1" indent="-421674" algn="l">
              <a:lnSpc>
                <a:spcPts val="5468"/>
              </a:lnSpc>
              <a:buFont typeface="Arial"/>
              <a:buChar char="•"/>
            </a:pPr>
            <a:r>
              <a:rPr lang="en-GB" sz="3906" noProof="0" dirty="0">
                <a:solidFill>
                  <a:srgbClr val="000000"/>
                </a:solidFill>
                <a:latin typeface="Glacial Indifference"/>
                <a:ea typeface="Glacial Indifference"/>
                <a:cs typeface="Glacial Indifference"/>
                <a:sym typeface="Glacial Indifference"/>
              </a:rPr>
              <a:t>establishes legal rights and protects people from discrimination based on certain characteristics, known as the </a:t>
            </a:r>
            <a:r>
              <a:rPr lang="en-GB" sz="3906" b="1" noProof="0" dirty="0">
                <a:solidFill>
                  <a:srgbClr val="000000"/>
                </a:solidFill>
                <a:highlight>
                  <a:srgbClr val="FFFF00"/>
                </a:highlight>
                <a:latin typeface="Glacial Indifference" panose="020B0604020202020204" charset="0"/>
                <a:ea typeface="Glacial Indifference Bold"/>
                <a:cs typeface="Glacial Indifference Bold"/>
                <a:sym typeface="Glacial Indifference Bold"/>
              </a:rPr>
              <a:t>protected characteristics</a:t>
            </a:r>
          </a:p>
          <a:p>
            <a:pPr algn="l">
              <a:lnSpc>
                <a:spcPts val="5468"/>
              </a:lnSpc>
            </a:pPr>
            <a:endParaRPr lang="en-GB" sz="3906" b="1" noProof="0" dirty="0">
              <a:solidFill>
                <a:srgbClr val="000000"/>
              </a:solidFill>
              <a:latin typeface="Glacial Indifference Bold"/>
              <a:ea typeface="Glacial Indifference Bold"/>
              <a:cs typeface="Glacial Indifference Bold"/>
              <a:sym typeface="Glacial Indifference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04BD0-3E27-D16D-ECE0-445026F309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77560E3-EA98-C5A7-2C61-8110D21F11B3}"/>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5" name="TextBox 5">
            <a:extLst>
              <a:ext uri="{FF2B5EF4-FFF2-40B4-BE49-F238E27FC236}">
                <a16:creationId xmlns:a16="http://schemas.microsoft.com/office/drawing/2014/main" id="{D1F37D53-EFDA-B69E-3FE9-67D68E781986}"/>
              </a:ext>
            </a:extLst>
          </p:cNvPr>
          <p:cNvSpPr txBox="1"/>
          <p:nvPr/>
        </p:nvSpPr>
        <p:spPr>
          <a:xfrm>
            <a:off x="1126261" y="1008135"/>
            <a:ext cx="15442526" cy="769441"/>
          </a:xfrm>
          <a:prstGeom prst="rect">
            <a:avLst/>
          </a:prstGeom>
        </p:spPr>
        <p:txBody>
          <a:bodyPr wrap="square" lIns="0" tIns="0" rIns="0" bIns="0" rtlCol="0" anchor="t">
            <a:spAutoFit/>
          </a:bodyPr>
          <a:lstStyle/>
          <a:p>
            <a:pPr>
              <a:lnSpc>
                <a:spcPts val="6048"/>
              </a:lnSpc>
            </a:pPr>
            <a:r>
              <a:rPr lang="en-GB" sz="5759" noProof="0" dirty="0">
                <a:solidFill>
                  <a:srgbClr val="000000"/>
                </a:solidFill>
                <a:latin typeface="Bobby Jones"/>
                <a:ea typeface="Bobby Jones"/>
                <a:cs typeface="Bobby Jones"/>
                <a:sym typeface="Bobby Jones"/>
              </a:rPr>
              <a:t>The protected characteristics </a:t>
            </a:r>
          </a:p>
        </p:txBody>
      </p:sp>
      <p:sp>
        <p:nvSpPr>
          <p:cNvPr id="14" name="TextBox 13">
            <a:extLst>
              <a:ext uri="{FF2B5EF4-FFF2-40B4-BE49-F238E27FC236}">
                <a16:creationId xmlns:a16="http://schemas.microsoft.com/office/drawing/2014/main" id="{4B6E574C-F139-731B-C299-4AC0915372DE}"/>
              </a:ext>
            </a:extLst>
          </p:cNvPr>
          <p:cNvSpPr txBox="1"/>
          <p:nvPr/>
        </p:nvSpPr>
        <p:spPr>
          <a:xfrm>
            <a:off x="14097000" y="2652358"/>
            <a:ext cx="2959825" cy="1323439"/>
          </a:xfrm>
          <a:prstGeom prst="rect">
            <a:avLst/>
          </a:prstGeom>
          <a:noFill/>
        </p:spPr>
        <p:txBody>
          <a:bodyPr wrap="square" rtlCol="0">
            <a:spAutoFit/>
          </a:bodyPr>
          <a:lstStyle/>
          <a:p>
            <a:pPr algn="ctr"/>
            <a:r>
              <a:rPr lang="en-GB" sz="4000" noProof="0" dirty="0">
                <a:solidFill>
                  <a:schemeClr val="bg1"/>
                </a:solidFill>
                <a:latin typeface="Glacial Indifference" panose="020B0604020202020204" charset="0"/>
              </a:rPr>
              <a:t>Confirmation bias</a:t>
            </a:r>
          </a:p>
        </p:txBody>
      </p:sp>
      <p:pic>
        <p:nvPicPr>
          <p:cNvPr id="3" name="Picture 2" descr="Chart, bubble chart&#10;&#10;Description automatically generated">
            <a:extLst>
              <a:ext uri="{FF2B5EF4-FFF2-40B4-BE49-F238E27FC236}">
                <a16:creationId xmlns:a16="http://schemas.microsoft.com/office/drawing/2014/main" id="{4DBA76B8-B38B-B5C1-B78D-CCA5EF563B65}"/>
              </a:ext>
            </a:extLst>
          </p:cNvPr>
          <p:cNvPicPr>
            <a:picLocks noChangeAspect="1"/>
          </p:cNvPicPr>
          <p:nvPr/>
        </p:nvPicPr>
        <p:blipFill>
          <a:blip r:embed="rId5"/>
          <a:stretch>
            <a:fillRect/>
          </a:stretch>
        </p:blipFill>
        <p:spPr>
          <a:xfrm>
            <a:off x="4038600" y="1697183"/>
            <a:ext cx="10553321" cy="8078459"/>
          </a:xfrm>
          <a:prstGeom prst="rect">
            <a:avLst/>
          </a:prstGeom>
        </p:spPr>
      </p:pic>
    </p:spTree>
    <p:extLst>
      <p:ext uri="{BB962C8B-B14F-4D97-AF65-F5344CB8AC3E}">
        <p14:creationId xmlns:p14="http://schemas.microsoft.com/office/powerpoint/2010/main" val="1166805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8403</TotalTime>
  <Words>2333</Words>
  <Application>Microsoft Office PowerPoint</Application>
  <PresentationFormat>Custom</PresentationFormat>
  <Paragraphs>267</Paragraphs>
  <Slides>29</Slides>
  <Notes>27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Bobby Jones</vt:lpstr>
      <vt:lpstr>Glacial Indifference Bold</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Discrimination year 8 DESC</dc:title>
  <dc:creator>Isaac, Alyssa</dc:creator>
  <cp:lastModifiedBy>Alyssa Isaac</cp:lastModifiedBy>
  <cp:revision>131</cp:revision>
  <cp:lastPrinted>2025-07-14T10:07:57Z</cp:lastPrinted>
  <dcterms:created xsi:type="dcterms:W3CDTF">2006-08-16T00:00:00Z</dcterms:created>
  <dcterms:modified xsi:type="dcterms:W3CDTF">2025-12-12T11:39:06Z</dcterms:modified>
  <dc:identifier>DAGsAcu4T0o</dc:identifier>
</cp:coreProperties>
</file>