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0"/>
  </p:notesMasterIdLst>
  <p:sldIdLst>
    <p:sldId id="256" r:id="rId2"/>
    <p:sldId id="258" r:id="rId3"/>
    <p:sldId id="259" r:id="rId4"/>
    <p:sldId id="260" r:id="rId5"/>
    <p:sldId id="261" r:id="rId6"/>
    <p:sldId id="262" r:id="rId7"/>
    <p:sldId id="297" r:id="rId8"/>
    <p:sldId id="300" r:id="rId9"/>
    <p:sldId id="299" r:id="rId10"/>
    <p:sldId id="301" r:id="rId11"/>
    <p:sldId id="302" r:id="rId12"/>
    <p:sldId id="264" r:id="rId13"/>
    <p:sldId id="304" r:id="rId14"/>
    <p:sldId id="305" r:id="rId15"/>
    <p:sldId id="306" r:id="rId16"/>
    <p:sldId id="303" r:id="rId17"/>
    <p:sldId id="298" r:id="rId18"/>
    <p:sldId id="296" r:id="rId19"/>
  </p:sldIdLst>
  <p:sldSz cx="18288000" cy="10287000"/>
  <p:notesSz cx="6858000" cy="9144000"/>
  <p:embeddedFontLst>
    <p:embeddedFont>
      <p:font typeface="Bobby Jones" panose="020B0604020202020204" charset="0"/>
      <p:regular r:id="rId21"/>
    </p:embeddedFont>
    <p:embeddedFont>
      <p:font typeface="Glacial Indifference" panose="020B0604020202020204" charset="0"/>
      <p:regular r:id="rId22"/>
    </p:embeddedFont>
    <p:embeddedFont>
      <p:font typeface="Glacial Indifference Bold" panose="020B0604020202020204" charset="0"/>
      <p:regular r:id="rId23"/>
      <p:bold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EBA0CB-1ADD-4771-9CB1-25184B9ADB17}" v="38" dt="2025-11-04T14:16:07.3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52" autoAdjust="0"/>
    <p:restoredTop sz="77808" autoAdjust="0"/>
  </p:normalViewPr>
  <p:slideViewPr>
    <p:cSldViewPr>
      <p:cViewPr varScale="1">
        <p:scale>
          <a:sx n="54" d="100"/>
          <a:sy n="54" d="100"/>
        </p:scale>
        <p:origin x="72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1" d="100"/>
        <a:sy n="141"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yssa Isaac" userId="3ae7964d-d2b5-42a3-b882-d9fb709f2af0" providerId="ADAL" clId="{2FB189AD-3EAB-48A6-BBC1-D0C2C6A74715}"/>
    <pc:docChg chg="modSld">
      <pc:chgData name="Alyssa Isaac" userId="3ae7964d-d2b5-42a3-b882-d9fb709f2af0" providerId="ADAL" clId="{2FB189AD-3EAB-48A6-BBC1-D0C2C6A74715}" dt="2025-11-04T14:17:20.364" v="54" actId="20577"/>
      <pc:docMkLst>
        <pc:docMk/>
      </pc:docMkLst>
      <pc:sldChg chg="modSp mod">
        <pc:chgData name="Alyssa Isaac" userId="3ae7964d-d2b5-42a3-b882-d9fb709f2af0" providerId="ADAL" clId="{2FB189AD-3EAB-48A6-BBC1-D0C2C6A74715}" dt="2025-11-04T14:17:20.364" v="54" actId="20577"/>
        <pc:sldMkLst>
          <pc:docMk/>
          <pc:sldMk cId="0" sldId="258"/>
        </pc:sldMkLst>
        <pc:graphicFrameChg chg="modGraphic">
          <ac:chgData name="Alyssa Isaac" userId="3ae7964d-d2b5-42a3-b882-d9fb709f2af0" providerId="ADAL" clId="{2FB189AD-3EAB-48A6-BBC1-D0C2C6A74715}" dt="2025-11-04T14:17:20.364" v="54" actId="20577"/>
          <ac:graphicFrameMkLst>
            <pc:docMk/>
            <pc:sldMk cId="0" sldId="258"/>
            <ac:graphicFrameMk id="3" creationId="{00000000-0000-0000-0000-000000000000}"/>
          </ac:graphicFrameMkLst>
        </pc:graphicFrameChg>
      </pc:sldChg>
      <pc:sldChg chg="modNotesTx">
        <pc:chgData name="Alyssa Isaac" userId="3ae7964d-d2b5-42a3-b882-d9fb709f2af0" providerId="ADAL" clId="{2FB189AD-3EAB-48A6-BBC1-D0C2C6A74715}" dt="2025-11-04T14:16:46.548" v="41" actId="20577"/>
        <pc:sldMkLst>
          <pc:docMk/>
          <pc:sldMk cId="2373758472" sldId="299"/>
        </pc:sldMkLst>
      </pc:sldChg>
      <pc:sldChg chg="modSp">
        <pc:chgData name="Alyssa Isaac" userId="3ae7964d-d2b5-42a3-b882-d9fb709f2af0" providerId="ADAL" clId="{2FB189AD-3EAB-48A6-BBC1-D0C2C6A74715}" dt="2025-11-04T14:16:07.340" v="37" actId="20577"/>
        <pc:sldMkLst>
          <pc:docMk/>
          <pc:sldMk cId="4286495553" sldId="306"/>
        </pc:sldMkLst>
        <pc:spChg chg="mod">
          <ac:chgData name="Alyssa Isaac" userId="3ae7964d-d2b5-42a3-b882-d9fb709f2af0" providerId="ADAL" clId="{2FB189AD-3EAB-48A6-BBC1-D0C2C6A74715}" dt="2025-11-04T14:16:07.340" v="37" actId="20577"/>
          <ac:spMkLst>
            <pc:docMk/>
            <pc:sldMk cId="4286495553" sldId="306"/>
            <ac:spMk id="3" creationId="{A12DD7D8-79D8-A436-CC8D-781B775B965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atin typeface="Glacial Indifference" panose="020B0604020202020204" charset="0"/>
              </a:defRPr>
            </a:lvl1pPr>
          </a:lstStyle>
          <a:p>
            <a:endParaRPr lang="cs-CZ"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atin typeface="Glacial Indifference" panose="020B0604020202020204" charset="0"/>
              </a:defRPr>
            </a:lvl1pPr>
          </a:lstStyle>
          <a:p>
            <a:fld id="{B7268E1E-0E44-426D-905E-8AD9B19D2182}" type="datetimeFigureOut">
              <a:rPr lang="cs-CZ" smtClean="0"/>
              <a:pPr/>
              <a:t>04.11.2025</a:t>
            </a:fld>
            <a:endParaRPr lang="cs-CZ" dirty="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cs-CZ"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atin typeface="Glacial Indifference" panose="020B0604020202020204" charset="0"/>
              </a:defRPr>
            </a:lvl1pPr>
          </a:lstStyle>
          <a:p>
            <a:endParaRPr lang="cs-CZ"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atin typeface="Glacial Indifference" panose="020B0604020202020204" charset="0"/>
              </a:defRPr>
            </a:lvl1pPr>
          </a:lstStyle>
          <a:p>
            <a:fld id="{871B2431-D351-4C6E-A3CF-9DFAC0E3E050}" type="slidenum">
              <a:rPr lang="cs-CZ" smtClean="0"/>
              <a:pPr/>
              <a:t>‹#›</a:t>
            </a:fld>
            <a:endParaRPr lang="cs-CZ" dirty="0"/>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Glacial Indifference" panose="020B0604020202020204" charset="0"/>
        <a:ea typeface="+mn-ea"/>
        <a:cs typeface="+mn-cs"/>
      </a:defRPr>
    </a:lvl1pPr>
    <a:lvl2pPr marL="457200" algn="l" defTabSz="914400" rtl="0" eaLnBrk="1" latinLnBrk="0" hangingPunct="1">
      <a:defRPr sz="1200" kern="1200">
        <a:solidFill>
          <a:schemeClr val="tx1"/>
        </a:solidFill>
        <a:latin typeface="Glacial Indifference" panose="020B0604020202020204" charset="0"/>
        <a:ea typeface="+mn-ea"/>
        <a:cs typeface="+mn-cs"/>
      </a:defRPr>
    </a:lvl2pPr>
    <a:lvl3pPr marL="914400" algn="l" defTabSz="914400" rtl="0" eaLnBrk="1" latinLnBrk="0" hangingPunct="1">
      <a:defRPr sz="1200" kern="1200">
        <a:solidFill>
          <a:schemeClr val="tx1"/>
        </a:solidFill>
        <a:latin typeface="Glacial Indifference" panose="020B0604020202020204" charset="0"/>
        <a:ea typeface="+mn-ea"/>
        <a:cs typeface="+mn-cs"/>
      </a:defRPr>
    </a:lvl3pPr>
    <a:lvl4pPr marL="1371600" algn="l" defTabSz="914400" rtl="0" eaLnBrk="1" latinLnBrk="0" hangingPunct="1">
      <a:defRPr sz="1200" kern="1200">
        <a:solidFill>
          <a:schemeClr val="tx1"/>
        </a:solidFill>
        <a:latin typeface="Glacial Indifference" panose="020B0604020202020204" charset="0"/>
        <a:ea typeface="+mn-ea"/>
        <a:cs typeface="+mn-cs"/>
      </a:defRPr>
    </a:lvl4pPr>
    <a:lvl5pPr marL="1828800" algn="l" defTabSz="914400" rtl="0" eaLnBrk="1" latinLnBrk="0" hangingPunct="1">
      <a:defRPr sz="1200" kern="1200">
        <a:solidFill>
          <a:schemeClr val="tx1"/>
        </a:solidFill>
        <a:latin typeface="Glacial Indifference" panose="020B060402020202020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GB" dirty="0"/>
              <a:t>Please note these timings are advisory, and you will have to adjust things depending on your timetable and the needs of the class.</a:t>
            </a:r>
          </a:p>
        </p:txBody>
      </p:sp>
      <p:sp>
        <p:nvSpPr>
          <p:cNvPr id="4" name="Slide Number Placeholder 3"/>
          <p:cNvSpPr>
            <a:spLocks noGrp="1"/>
          </p:cNvSpPr>
          <p:nvPr>
            <p:ph type="sldNum" sz="quarter" idx="5"/>
          </p:nvPr>
        </p:nvSpPr>
        <p:spPr/>
        <p:txBody>
          <a:bodyPr/>
          <a:lstStyle/>
          <a:p>
            <a:fld id="{871B2431-D351-4C6E-A3CF-9DFAC0E3E050}" type="slidenum">
              <a:rPr lang="cs-CZ" smtClean="0"/>
              <a:t>2</a:t>
            </a:fld>
            <a:endParaRPr lang="cs-CZ"/>
          </a:p>
        </p:txBody>
      </p:sp>
    </p:spTree>
    <p:extLst>
      <p:ext uri="{BB962C8B-B14F-4D97-AF65-F5344CB8AC3E}">
        <p14:creationId xmlns:p14="http://schemas.microsoft.com/office/powerpoint/2010/main" val="1627754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CD1884-1902-9272-E347-8B328E45FC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EBEFE2-2B87-C41B-5DFF-7F747DFF7A57}"/>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55722C36-878D-50AD-0509-18BDFB7B17AD}"/>
              </a:ext>
            </a:extLst>
          </p:cNvPr>
          <p:cNvSpPr>
            <a:spLocks noGrp="1"/>
          </p:cNvSpPr>
          <p:nvPr>
            <p:ph type="body" idx="1"/>
          </p:nvPr>
        </p:nvSpPr>
        <p:spPr/>
        <p:txBody>
          <a:bodyPr/>
          <a:lstStyle/>
          <a:p>
            <a:r>
              <a:rPr lang="en-GB" dirty="0"/>
              <a:t>Once students have completed their lists, please discuss their lists with those on this slide</a:t>
            </a:r>
          </a:p>
          <a:p>
            <a:r>
              <a:rPr lang="en-GB" dirty="0"/>
              <a:t>Examples of limitations could include:</a:t>
            </a:r>
          </a:p>
          <a:p>
            <a:r>
              <a:rPr lang="en-GB" dirty="0"/>
              <a:t>Difference in interest/personality. E.g. people may feel nervous in social situations but I need support and kindness to feel comfortable.</a:t>
            </a:r>
          </a:p>
          <a:p>
            <a:endParaRPr lang="en-GB" dirty="0"/>
          </a:p>
          <a:p>
            <a:r>
              <a:rPr lang="en-GB" dirty="0"/>
              <a:t>Examples of links could be events that reflect different groups e.g. LGBT allies cultural celebrations etc</a:t>
            </a:r>
          </a:p>
          <a:p>
            <a:endParaRPr lang="en-GB" dirty="0"/>
          </a:p>
          <a:p>
            <a:r>
              <a:rPr lang="en-GB" dirty="0"/>
              <a:t>If appropriate, you may wish to ask students whether they know of any displays in school that feature people with disabilities, those with black or brown skin or those who are LGBT.</a:t>
            </a:r>
          </a:p>
          <a:p>
            <a:endParaRPr lang="en-GB" dirty="0"/>
          </a:p>
        </p:txBody>
      </p:sp>
      <p:sp>
        <p:nvSpPr>
          <p:cNvPr id="4" name="Slide Number Placeholder 3">
            <a:extLst>
              <a:ext uri="{FF2B5EF4-FFF2-40B4-BE49-F238E27FC236}">
                <a16:creationId xmlns:a16="http://schemas.microsoft.com/office/drawing/2014/main" id="{286F3B21-B175-8561-E5B7-4F1544870396}"/>
              </a:ext>
            </a:extLst>
          </p:cNvPr>
          <p:cNvSpPr>
            <a:spLocks noGrp="1"/>
          </p:cNvSpPr>
          <p:nvPr>
            <p:ph type="sldNum" sz="quarter" idx="5"/>
          </p:nvPr>
        </p:nvSpPr>
        <p:spPr/>
        <p:txBody>
          <a:bodyPr/>
          <a:lstStyle/>
          <a:p>
            <a:fld id="{871B2431-D351-4C6E-A3CF-9DFAC0E3E050}" type="slidenum">
              <a:rPr lang="cs-CZ" smtClean="0"/>
              <a:t>11</a:t>
            </a:fld>
            <a:endParaRPr lang="cs-CZ"/>
          </a:p>
        </p:txBody>
      </p:sp>
    </p:spTree>
    <p:extLst>
      <p:ext uri="{BB962C8B-B14F-4D97-AF65-F5344CB8AC3E}">
        <p14:creationId xmlns:p14="http://schemas.microsoft.com/office/powerpoint/2010/main" val="19867089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GB" dirty="0"/>
              <a:t>This activity involves learning about six different characters and trying to spot the similarities and differences between them.</a:t>
            </a:r>
          </a:p>
          <a:p>
            <a:endParaRPr lang="en-GB" dirty="0"/>
          </a:p>
          <a:p>
            <a:r>
              <a:rPr lang="en-GB" dirty="0"/>
              <a:t>Split the class into 6 groups (or fewer, if you have a smaller class). Each group should be assigned a character to roleplay. For example, group 1 would be Sarah, group 2 would be Sheridan, and so on. Give each group at least one copy of the “Scoill Mannin” handout, so they can learn about their character. Once everyone is ready, ask the groups to mingle and speak with other ‘characters’ in the other groups, trying to learn about the other’s interests and background. They should try to find similarities between themselves and these other characters (e.g. Carys and Jan both have an interest in films). </a:t>
            </a:r>
          </a:p>
          <a:p>
            <a:endParaRPr lang="en-GB" dirty="0"/>
          </a:p>
          <a:p>
            <a:r>
              <a:rPr lang="en-GB" dirty="0"/>
              <a:t>After 10 minutes, invite the class back together for a discussion – what similarities were discovered? Were there any differences? Do they have any ideas for how these differences can be shared, celebrated, or bridged in some way?</a:t>
            </a:r>
          </a:p>
        </p:txBody>
      </p:sp>
      <p:sp>
        <p:nvSpPr>
          <p:cNvPr id="4" name="Slide Number Placeholder 3"/>
          <p:cNvSpPr>
            <a:spLocks noGrp="1"/>
          </p:cNvSpPr>
          <p:nvPr>
            <p:ph type="sldNum" sz="quarter" idx="5"/>
          </p:nvPr>
        </p:nvSpPr>
        <p:spPr/>
        <p:txBody>
          <a:bodyPr/>
          <a:lstStyle/>
          <a:p>
            <a:fld id="{871B2431-D351-4C6E-A3CF-9DFAC0E3E050}" type="slidenum">
              <a:rPr lang="cs-CZ" smtClean="0"/>
              <a:t>12</a:t>
            </a:fld>
            <a:endParaRPr lang="cs-CZ"/>
          </a:p>
        </p:txBody>
      </p:sp>
    </p:spTree>
    <p:extLst>
      <p:ext uri="{BB962C8B-B14F-4D97-AF65-F5344CB8AC3E}">
        <p14:creationId xmlns:p14="http://schemas.microsoft.com/office/powerpoint/2010/main" val="19067318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3CBE92-812D-D8DB-BB59-7AAFDB5B64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C25DDB-80E3-DEDC-6245-79A67010692C}"/>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D817FEC3-1FB7-28B4-235F-49B51349CD70}"/>
              </a:ext>
            </a:extLst>
          </p:cNvPr>
          <p:cNvSpPr>
            <a:spLocks noGrp="1"/>
          </p:cNvSpPr>
          <p:nvPr>
            <p:ph type="body" idx="1"/>
          </p:nvPr>
        </p:nvSpPr>
        <p:spPr/>
        <p:txBody>
          <a:bodyPr/>
          <a:lstStyle/>
          <a:p>
            <a:r>
              <a:rPr lang="en-GB" dirty="0"/>
              <a:t>Please see notes from slide 12</a:t>
            </a:r>
          </a:p>
        </p:txBody>
      </p:sp>
      <p:sp>
        <p:nvSpPr>
          <p:cNvPr id="4" name="Slide Number Placeholder 3">
            <a:extLst>
              <a:ext uri="{FF2B5EF4-FFF2-40B4-BE49-F238E27FC236}">
                <a16:creationId xmlns:a16="http://schemas.microsoft.com/office/drawing/2014/main" id="{511DBFDA-0835-5A6D-8DF9-9A38104DDEF0}"/>
              </a:ext>
            </a:extLst>
          </p:cNvPr>
          <p:cNvSpPr>
            <a:spLocks noGrp="1"/>
          </p:cNvSpPr>
          <p:nvPr>
            <p:ph type="sldNum" sz="quarter" idx="5"/>
          </p:nvPr>
        </p:nvSpPr>
        <p:spPr/>
        <p:txBody>
          <a:bodyPr/>
          <a:lstStyle/>
          <a:p>
            <a:fld id="{871B2431-D351-4C6E-A3CF-9DFAC0E3E050}" type="slidenum">
              <a:rPr lang="cs-CZ" smtClean="0"/>
              <a:t>13</a:t>
            </a:fld>
            <a:endParaRPr lang="cs-CZ"/>
          </a:p>
        </p:txBody>
      </p:sp>
    </p:spTree>
    <p:extLst>
      <p:ext uri="{BB962C8B-B14F-4D97-AF65-F5344CB8AC3E}">
        <p14:creationId xmlns:p14="http://schemas.microsoft.com/office/powerpoint/2010/main" val="2310799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CF46D8-B682-66BC-38EE-7A3780D90D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69A980-45E3-CB6F-9FF5-EFA553F90E4A}"/>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23A8D518-DEF2-F3B4-6B16-E5429A8135F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Please see notes from slide 12</a:t>
            </a:r>
          </a:p>
          <a:p>
            <a:endParaRPr lang="en-GB" dirty="0"/>
          </a:p>
          <a:p>
            <a:endParaRPr lang="en-GB" dirty="0"/>
          </a:p>
          <a:p>
            <a:r>
              <a:rPr lang="en-GB" dirty="0"/>
              <a:t>After 10 minutes, invite the class back together for a discussion – what similarities were discovered? Were there any differences? Do they have any ideas for how these differences can be shared, celebrated, or bridged in some way?</a:t>
            </a:r>
          </a:p>
          <a:p>
            <a:endParaRPr lang="en-GB" dirty="0"/>
          </a:p>
        </p:txBody>
      </p:sp>
      <p:sp>
        <p:nvSpPr>
          <p:cNvPr id="4" name="Slide Number Placeholder 3">
            <a:extLst>
              <a:ext uri="{FF2B5EF4-FFF2-40B4-BE49-F238E27FC236}">
                <a16:creationId xmlns:a16="http://schemas.microsoft.com/office/drawing/2014/main" id="{09FBB365-7C8C-88B2-10DC-D5F842B09CF2}"/>
              </a:ext>
            </a:extLst>
          </p:cNvPr>
          <p:cNvSpPr>
            <a:spLocks noGrp="1"/>
          </p:cNvSpPr>
          <p:nvPr>
            <p:ph type="sldNum" sz="quarter" idx="5"/>
          </p:nvPr>
        </p:nvSpPr>
        <p:spPr/>
        <p:txBody>
          <a:bodyPr/>
          <a:lstStyle/>
          <a:p>
            <a:fld id="{871B2431-D351-4C6E-A3CF-9DFAC0E3E050}" type="slidenum">
              <a:rPr lang="cs-CZ" smtClean="0"/>
              <a:t>14</a:t>
            </a:fld>
            <a:endParaRPr lang="cs-CZ"/>
          </a:p>
        </p:txBody>
      </p:sp>
    </p:spTree>
    <p:extLst>
      <p:ext uri="{BB962C8B-B14F-4D97-AF65-F5344CB8AC3E}">
        <p14:creationId xmlns:p14="http://schemas.microsoft.com/office/powerpoint/2010/main" val="33452306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86685B-16A9-B3E3-17DE-FC2BC1E989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E4EAEC-164E-9D20-B02C-52960F241D4E}"/>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44A1B061-EC8A-4340-C3BC-40841E7F406F}"/>
              </a:ext>
            </a:extLst>
          </p:cNvPr>
          <p:cNvSpPr>
            <a:spLocks noGrp="1"/>
          </p:cNvSpPr>
          <p:nvPr>
            <p:ph type="body" idx="1"/>
          </p:nvPr>
        </p:nvSpPr>
        <p:spPr/>
        <p:txBody>
          <a:bodyPr/>
          <a:lstStyle/>
          <a:p>
            <a:r>
              <a:rPr lang="en-GB" dirty="0"/>
              <a:t>Use this activity as an alternative to the “similarities &amp; differences” activity if you prefer.</a:t>
            </a:r>
          </a:p>
        </p:txBody>
      </p:sp>
      <p:sp>
        <p:nvSpPr>
          <p:cNvPr id="4" name="Slide Number Placeholder 3">
            <a:extLst>
              <a:ext uri="{FF2B5EF4-FFF2-40B4-BE49-F238E27FC236}">
                <a16:creationId xmlns:a16="http://schemas.microsoft.com/office/drawing/2014/main" id="{147C3D36-8A50-149E-B647-1A2D33609F99}"/>
              </a:ext>
            </a:extLst>
          </p:cNvPr>
          <p:cNvSpPr>
            <a:spLocks noGrp="1"/>
          </p:cNvSpPr>
          <p:nvPr>
            <p:ph type="sldNum" sz="quarter" idx="5"/>
          </p:nvPr>
        </p:nvSpPr>
        <p:spPr/>
        <p:txBody>
          <a:bodyPr/>
          <a:lstStyle/>
          <a:p>
            <a:fld id="{871B2431-D351-4C6E-A3CF-9DFAC0E3E050}" type="slidenum">
              <a:rPr lang="cs-CZ" smtClean="0"/>
              <a:t>15</a:t>
            </a:fld>
            <a:endParaRPr lang="cs-CZ"/>
          </a:p>
        </p:txBody>
      </p:sp>
    </p:spTree>
    <p:extLst>
      <p:ext uri="{BB962C8B-B14F-4D97-AF65-F5344CB8AC3E}">
        <p14:creationId xmlns:p14="http://schemas.microsoft.com/office/powerpoint/2010/main" val="16638530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0F04FE-706D-5F9B-29F1-7B77B8F4C8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059EED-397C-55BE-03D2-F84FC76088DA}"/>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983B362C-6304-F206-4755-631BC2A6932B}"/>
              </a:ext>
            </a:extLst>
          </p:cNvPr>
          <p:cNvSpPr>
            <a:spLocks noGrp="1"/>
          </p:cNvSpPr>
          <p:nvPr>
            <p:ph type="body" idx="1"/>
          </p:nvPr>
        </p:nvSpPr>
        <p:spPr/>
        <p:txBody>
          <a:bodyPr/>
          <a:lstStyle/>
          <a:p>
            <a:r>
              <a:rPr lang="en-GB" dirty="0"/>
              <a:t>Ask students to work in small groups to create a list of possible strategies to ensure that everyone in a community feels heard, that everyone feels included and strategies to reduce harmful experiences.</a:t>
            </a:r>
          </a:p>
        </p:txBody>
      </p:sp>
      <p:sp>
        <p:nvSpPr>
          <p:cNvPr id="4" name="Slide Number Placeholder 3">
            <a:extLst>
              <a:ext uri="{FF2B5EF4-FFF2-40B4-BE49-F238E27FC236}">
                <a16:creationId xmlns:a16="http://schemas.microsoft.com/office/drawing/2014/main" id="{19881221-93E8-9039-CBEB-8BB184015E28}"/>
              </a:ext>
            </a:extLst>
          </p:cNvPr>
          <p:cNvSpPr>
            <a:spLocks noGrp="1"/>
          </p:cNvSpPr>
          <p:nvPr>
            <p:ph type="sldNum" sz="quarter" idx="5"/>
          </p:nvPr>
        </p:nvSpPr>
        <p:spPr/>
        <p:txBody>
          <a:bodyPr/>
          <a:lstStyle/>
          <a:p>
            <a:fld id="{871B2431-D351-4C6E-A3CF-9DFAC0E3E050}" type="slidenum">
              <a:rPr lang="cs-CZ" smtClean="0"/>
              <a:t>16</a:t>
            </a:fld>
            <a:endParaRPr lang="cs-CZ"/>
          </a:p>
        </p:txBody>
      </p:sp>
    </p:spTree>
    <p:extLst>
      <p:ext uri="{BB962C8B-B14F-4D97-AF65-F5344CB8AC3E}">
        <p14:creationId xmlns:p14="http://schemas.microsoft.com/office/powerpoint/2010/main" val="17929670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B36B00-370D-7AA3-5A87-EFD79B5193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20977A-DE14-0610-C778-BC5D145D2D76}"/>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B7E50840-E24D-A1C2-B97B-E1577658322E}"/>
              </a:ext>
            </a:extLst>
          </p:cNvPr>
          <p:cNvSpPr>
            <a:spLocks noGrp="1"/>
          </p:cNvSpPr>
          <p:nvPr>
            <p:ph type="body" idx="1"/>
          </p:nvPr>
        </p:nvSpPr>
        <p:spPr/>
        <p:txBody>
          <a:bodyPr/>
          <a:lstStyle/>
          <a:p>
            <a:pPr lvl="0"/>
            <a:r>
              <a:rPr lang="en-GB" sz="1200" b="1" kern="1200" dirty="0">
                <a:solidFill>
                  <a:schemeClr val="tx1"/>
                </a:solidFill>
                <a:effectLst/>
                <a:ea typeface="+mn-ea"/>
                <a:cs typeface="+mn-cs"/>
              </a:rPr>
              <a:t>Review:</a:t>
            </a:r>
            <a:r>
              <a:rPr lang="en-GB" sz="1200" kern="1200" dirty="0">
                <a:solidFill>
                  <a:schemeClr val="tx1"/>
                </a:solidFill>
                <a:effectLst/>
                <a:ea typeface="+mn-ea"/>
                <a:cs typeface="+mn-cs"/>
              </a:rPr>
              <a:t> Quickly recap the main points of the lesson: humans need and benefit from living in communities with shared interests. Please review some of the ways that this can be done effectively. </a:t>
            </a:r>
          </a:p>
          <a:p>
            <a:pPr lvl="0"/>
            <a:endParaRPr lang="en-GB" sz="1200" kern="1200" dirty="0">
              <a:solidFill>
                <a:schemeClr val="tx1"/>
              </a:solidFill>
              <a:effectLst/>
              <a:ea typeface="+mn-ea"/>
              <a:cs typeface="+mn-cs"/>
            </a:endParaRPr>
          </a:p>
          <a:p>
            <a:r>
              <a:rPr lang="en-US" dirty="0"/>
              <a:t>Please ask students to reflect on what</a:t>
            </a:r>
            <a:r>
              <a:rPr lang="en-US" b="1" dirty="0"/>
              <a:t> attributes </a:t>
            </a:r>
            <a:r>
              <a:rPr lang="en-US" dirty="0"/>
              <a:t>(e.g. honesty, integrity, courage, humility, generosity, self-worth, kindness, trustworthiness </a:t>
            </a:r>
            <a:r>
              <a:rPr lang="en-US" dirty="0" err="1"/>
              <a:t>etc</a:t>
            </a:r>
            <a:r>
              <a:rPr lang="en-US" dirty="0"/>
              <a:t>) they have used during this lesson, </a:t>
            </a:r>
          </a:p>
          <a:p>
            <a:endParaRPr lang="en-US" dirty="0"/>
          </a:p>
          <a:p>
            <a:r>
              <a:rPr lang="en-US" dirty="0"/>
              <a:t>What </a:t>
            </a:r>
            <a:r>
              <a:rPr lang="en-US" b="1" dirty="0"/>
              <a:t>skills</a:t>
            </a:r>
            <a:r>
              <a:rPr lang="en-US" dirty="0"/>
              <a:t> (e.g. </a:t>
            </a:r>
            <a:r>
              <a:rPr lang="en-GB" sz="1200" dirty="0">
                <a:solidFill>
                  <a:srgbClr val="0070C0"/>
                </a:solidFill>
                <a:cs typeface="Calibri" panose="020F0502020204030204" pitchFamily="34" charset="0"/>
              </a:rPr>
              <a:t>Oracy, Empathy, Compassion, Presentation, Assertiveness, Active listening, Interpersonal skills, Positive peer pressure , Resist unwelcome pressure, Distinguish between fact &amp; opinion) etc </a:t>
            </a:r>
          </a:p>
          <a:p>
            <a:endParaRPr lang="en-GB" sz="1200" dirty="0">
              <a:solidFill>
                <a:srgbClr val="0070C0"/>
              </a:solidFill>
              <a:cs typeface="Calibri" panose="020F0502020204030204" pitchFamily="34" charset="0"/>
            </a:endParaRPr>
          </a:p>
          <a:p>
            <a:r>
              <a:rPr lang="en-GB" sz="1200" dirty="0">
                <a:solidFill>
                  <a:srgbClr val="0070C0"/>
                </a:solidFill>
                <a:cs typeface="Calibri" panose="020F0502020204030204" pitchFamily="34" charset="0"/>
              </a:rPr>
              <a:t>What knowledge have they used or acquired during this lesson?</a:t>
            </a:r>
          </a:p>
          <a:p>
            <a:endParaRPr lang="en-GB" dirty="0"/>
          </a:p>
        </p:txBody>
      </p:sp>
      <p:sp>
        <p:nvSpPr>
          <p:cNvPr id="4" name="Slide Number Placeholder 3">
            <a:extLst>
              <a:ext uri="{FF2B5EF4-FFF2-40B4-BE49-F238E27FC236}">
                <a16:creationId xmlns:a16="http://schemas.microsoft.com/office/drawing/2014/main" id="{B06367A7-62CE-CA4D-415D-456B30595C1F}"/>
              </a:ext>
            </a:extLst>
          </p:cNvPr>
          <p:cNvSpPr>
            <a:spLocks noGrp="1"/>
          </p:cNvSpPr>
          <p:nvPr>
            <p:ph type="sldNum" sz="quarter" idx="5"/>
          </p:nvPr>
        </p:nvSpPr>
        <p:spPr/>
        <p:txBody>
          <a:bodyPr/>
          <a:lstStyle/>
          <a:p>
            <a:fld id="{871B2431-D351-4C6E-A3CF-9DFAC0E3E050}" type="slidenum">
              <a:rPr lang="cs-CZ" smtClean="0"/>
              <a:t>17</a:t>
            </a:fld>
            <a:endParaRPr lang="cs-CZ"/>
          </a:p>
        </p:txBody>
      </p:sp>
    </p:spTree>
    <p:extLst>
      <p:ext uri="{BB962C8B-B14F-4D97-AF65-F5344CB8AC3E}">
        <p14:creationId xmlns:p14="http://schemas.microsoft.com/office/powerpoint/2010/main" val="24705654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GB" dirty="0"/>
              <a:t>Please ensure that students are made aware of these, and any other sources of support.</a:t>
            </a:r>
          </a:p>
        </p:txBody>
      </p:sp>
      <p:sp>
        <p:nvSpPr>
          <p:cNvPr id="4" name="Slide Number Placeholder 3"/>
          <p:cNvSpPr>
            <a:spLocks noGrp="1"/>
          </p:cNvSpPr>
          <p:nvPr>
            <p:ph type="sldNum" sz="quarter" idx="5"/>
          </p:nvPr>
        </p:nvSpPr>
        <p:spPr/>
        <p:txBody>
          <a:bodyPr/>
          <a:lstStyle/>
          <a:p>
            <a:fld id="{871B2431-D351-4C6E-A3CF-9DFAC0E3E050}" type="slidenum">
              <a:rPr lang="cs-CZ" smtClean="0"/>
              <a:t>18</a:t>
            </a:fld>
            <a:endParaRPr lang="cs-CZ"/>
          </a:p>
        </p:txBody>
      </p:sp>
    </p:spTree>
    <p:extLst>
      <p:ext uri="{BB962C8B-B14F-4D97-AF65-F5344CB8AC3E}">
        <p14:creationId xmlns:p14="http://schemas.microsoft.com/office/powerpoint/2010/main" val="3295915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Please display this slide on the board as the students are walking into the room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GB" dirty="0"/>
              <a:t>Please briefly explain the purpose of this lesson</a:t>
            </a:r>
          </a:p>
        </p:txBody>
      </p:sp>
      <p:sp>
        <p:nvSpPr>
          <p:cNvPr id="4" name="Slide Number Placeholder 3"/>
          <p:cNvSpPr>
            <a:spLocks noGrp="1"/>
          </p:cNvSpPr>
          <p:nvPr>
            <p:ph type="sldNum" sz="quarter" idx="5"/>
          </p:nvPr>
        </p:nvSpPr>
        <p:spPr/>
        <p:txBody>
          <a:bodyPr/>
          <a:lstStyle/>
          <a:p>
            <a:fld id="{871B2431-D351-4C6E-A3CF-9DFAC0E3E050}" type="slidenum">
              <a:rPr lang="cs-CZ" smtClean="0"/>
              <a:t>4</a:t>
            </a:fld>
            <a:endParaRPr lang="cs-CZ"/>
          </a:p>
        </p:txBody>
      </p:sp>
    </p:spTree>
    <p:extLst>
      <p:ext uri="{BB962C8B-B14F-4D97-AF65-F5344CB8AC3E}">
        <p14:creationId xmlns:p14="http://schemas.microsoft.com/office/powerpoint/2010/main" val="2107598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GB" dirty="0"/>
              <a:t>Please ensure that students are clear about the purpose of this and subsequent lessons</a:t>
            </a:r>
          </a:p>
        </p:txBody>
      </p:sp>
      <p:sp>
        <p:nvSpPr>
          <p:cNvPr id="4" name="Slide Number Placeholder 3"/>
          <p:cNvSpPr>
            <a:spLocks noGrp="1"/>
          </p:cNvSpPr>
          <p:nvPr>
            <p:ph type="sldNum" sz="quarter" idx="5"/>
          </p:nvPr>
        </p:nvSpPr>
        <p:spPr/>
        <p:txBody>
          <a:bodyPr/>
          <a:lstStyle/>
          <a:p>
            <a:fld id="{871B2431-D351-4C6E-A3CF-9DFAC0E3E050}" type="slidenum">
              <a:rPr lang="cs-CZ" smtClean="0"/>
              <a:t>5</a:t>
            </a:fld>
            <a:endParaRPr lang="cs-CZ"/>
          </a:p>
        </p:txBody>
      </p:sp>
    </p:spTree>
    <p:extLst>
      <p:ext uri="{BB962C8B-B14F-4D97-AF65-F5344CB8AC3E}">
        <p14:creationId xmlns:p14="http://schemas.microsoft.com/office/powerpoint/2010/main" val="2978201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Please revisit the ground rules as necessary</a:t>
            </a:r>
          </a:p>
          <a:p>
            <a:endParaRPr lang="en-US" dirty="0"/>
          </a:p>
          <a:p>
            <a:r>
              <a:rPr lang="en-US" dirty="0"/>
              <a:t>1. No one should ask personal questions or make personal comments about other people. </a:t>
            </a:r>
          </a:p>
          <a:p>
            <a:r>
              <a:rPr lang="en-US" dirty="0"/>
              <a:t>2. We will treat one another with kindness and respect (listening to each other, speaking one at a time, </a:t>
            </a:r>
            <a:r>
              <a:rPr lang="en-US" dirty="0" err="1"/>
              <a:t>etc</a:t>
            </a:r>
            <a:r>
              <a:rPr lang="en-US" dirty="0"/>
              <a:t>)</a:t>
            </a:r>
          </a:p>
          <a:p>
            <a:r>
              <a:rPr lang="en-US" dirty="0"/>
              <a:t>3. We all have the right to 'pass' on answering a question or participating in an activity that makes us feel uncomfortable.</a:t>
            </a:r>
          </a:p>
          <a:p>
            <a:r>
              <a:rPr lang="en-US" dirty="0"/>
              <a:t>4. We can disagree but will not pass judgments, make fun of, or or put anybody down. 'Challenge the opinion, not the person.’</a:t>
            </a:r>
          </a:p>
          <a:p>
            <a:r>
              <a:rPr lang="en-US" dirty="0"/>
              <a:t>5. Asking questions is encouraged and will be valued by our teacher. We do not ask questions to purposefully embarrass or belittle another.</a:t>
            </a:r>
          </a:p>
          <a:p>
            <a:endParaRPr lang="en-US" dirty="0"/>
          </a:p>
          <a:p>
            <a:r>
              <a:rPr lang="en-US" dirty="0"/>
              <a:t>*Feel free to change the agreements to suit your class, and ask whether there are any others they'd add to the list in order to create a safe, comfortable learning environment.</a:t>
            </a:r>
          </a:p>
          <a:p>
            <a:endParaRPr lang="en-GB" dirty="0"/>
          </a:p>
        </p:txBody>
      </p:sp>
      <p:sp>
        <p:nvSpPr>
          <p:cNvPr id="4" name="Slide Number Placeholder 3"/>
          <p:cNvSpPr>
            <a:spLocks noGrp="1"/>
          </p:cNvSpPr>
          <p:nvPr>
            <p:ph type="sldNum" sz="quarter" idx="5"/>
          </p:nvPr>
        </p:nvSpPr>
        <p:spPr/>
        <p:txBody>
          <a:bodyPr/>
          <a:lstStyle/>
          <a:p>
            <a:fld id="{871B2431-D351-4C6E-A3CF-9DFAC0E3E050}" type="slidenum">
              <a:rPr lang="cs-CZ" smtClean="0"/>
              <a:t>6</a:t>
            </a:fld>
            <a:endParaRPr lang="cs-CZ"/>
          </a:p>
        </p:txBody>
      </p:sp>
    </p:spTree>
    <p:extLst>
      <p:ext uri="{BB962C8B-B14F-4D97-AF65-F5344CB8AC3E}">
        <p14:creationId xmlns:p14="http://schemas.microsoft.com/office/powerpoint/2010/main" val="2631393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A839C0-63DC-F8B6-9917-B848ECCA6D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1FC77E-C82A-7D10-ADFE-81E318915824}"/>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194BE0D1-52A8-424B-3B36-B7121FB5ABDB}"/>
              </a:ext>
            </a:extLst>
          </p:cNvPr>
          <p:cNvSpPr>
            <a:spLocks noGrp="1"/>
          </p:cNvSpPr>
          <p:nvPr>
            <p:ph type="body" idx="1"/>
          </p:nvPr>
        </p:nvSpPr>
        <p:spPr/>
        <p:txBody>
          <a:bodyPr/>
          <a:lstStyle/>
          <a:p>
            <a:r>
              <a:rPr lang="en-GB" dirty="0"/>
              <a:t>Please use this slide as a definition of ‘a community’ in response to the first question of the ‘do it now’ task.</a:t>
            </a:r>
          </a:p>
          <a:p>
            <a:r>
              <a:rPr lang="en-GB" dirty="0"/>
              <a:t>Explain that we will briefly discuss the second question (what are the benefits of being part of a community?) in the next slide and then address the other questions throughout the lesson</a:t>
            </a:r>
          </a:p>
        </p:txBody>
      </p:sp>
      <p:sp>
        <p:nvSpPr>
          <p:cNvPr id="4" name="Slide Number Placeholder 3">
            <a:extLst>
              <a:ext uri="{FF2B5EF4-FFF2-40B4-BE49-F238E27FC236}">
                <a16:creationId xmlns:a16="http://schemas.microsoft.com/office/drawing/2014/main" id="{B656B264-5B02-41A3-28DD-628C04B109DC}"/>
              </a:ext>
            </a:extLst>
          </p:cNvPr>
          <p:cNvSpPr>
            <a:spLocks noGrp="1"/>
          </p:cNvSpPr>
          <p:nvPr>
            <p:ph type="sldNum" sz="quarter" idx="5"/>
          </p:nvPr>
        </p:nvSpPr>
        <p:spPr/>
        <p:txBody>
          <a:bodyPr/>
          <a:lstStyle/>
          <a:p>
            <a:fld id="{871B2431-D351-4C6E-A3CF-9DFAC0E3E050}" type="slidenum">
              <a:rPr lang="cs-CZ" smtClean="0"/>
              <a:t>7</a:t>
            </a:fld>
            <a:endParaRPr lang="cs-CZ"/>
          </a:p>
        </p:txBody>
      </p:sp>
    </p:spTree>
    <p:extLst>
      <p:ext uri="{BB962C8B-B14F-4D97-AF65-F5344CB8AC3E}">
        <p14:creationId xmlns:p14="http://schemas.microsoft.com/office/powerpoint/2010/main" val="3553688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26C831-14D7-24B3-7482-72E1B8C631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47B4CA-1D75-99CC-DD07-D7D872D81762}"/>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2AD2DB4F-6434-55E0-068F-640EB0DB894C}"/>
              </a:ext>
            </a:extLst>
          </p:cNvPr>
          <p:cNvSpPr>
            <a:spLocks noGrp="1"/>
          </p:cNvSpPr>
          <p:nvPr>
            <p:ph type="body" idx="1"/>
          </p:nvPr>
        </p:nvSpPr>
        <p:spPr/>
        <p:txBody>
          <a:bodyPr/>
          <a:lstStyle/>
          <a:p>
            <a:r>
              <a:rPr lang="en-GB" dirty="0"/>
              <a:t>Ask students how they responded to the second question of the ‘do it now’ task, before suggesting these benefits.</a:t>
            </a:r>
          </a:p>
          <a:p>
            <a:endParaRPr lang="en-GB" dirty="0"/>
          </a:p>
          <a:p>
            <a:r>
              <a:rPr lang="en-GB" dirty="0"/>
              <a:t>What are the benefits of the students concluded?</a:t>
            </a:r>
          </a:p>
        </p:txBody>
      </p:sp>
      <p:sp>
        <p:nvSpPr>
          <p:cNvPr id="4" name="Slide Number Placeholder 3">
            <a:extLst>
              <a:ext uri="{FF2B5EF4-FFF2-40B4-BE49-F238E27FC236}">
                <a16:creationId xmlns:a16="http://schemas.microsoft.com/office/drawing/2014/main" id="{6AFDB98C-D9EB-24F1-4AD6-2D25D687B630}"/>
              </a:ext>
            </a:extLst>
          </p:cNvPr>
          <p:cNvSpPr>
            <a:spLocks noGrp="1"/>
          </p:cNvSpPr>
          <p:nvPr>
            <p:ph type="sldNum" sz="quarter" idx="5"/>
          </p:nvPr>
        </p:nvSpPr>
        <p:spPr/>
        <p:txBody>
          <a:bodyPr/>
          <a:lstStyle/>
          <a:p>
            <a:fld id="{871B2431-D351-4C6E-A3CF-9DFAC0E3E050}" type="slidenum">
              <a:rPr lang="cs-CZ" smtClean="0"/>
              <a:t>8</a:t>
            </a:fld>
            <a:endParaRPr lang="cs-CZ"/>
          </a:p>
        </p:txBody>
      </p:sp>
    </p:spTree>
    <p:extLst>
      <p:ext uri="{BB962C8B-B14F-4D97-AF65-F5344CB8AC3E}">
        <p14:creationId xmlns:p14="http://schemas.microsoft.com/office/powerpoint/2010/main" val="3681673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3B980B-2D6B-291D-4C4F-982D66DE3E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1FF499-C020-A561-DF15-1367A70C796A}"/>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E7E9438D-CDFE-A485-785A-A0A4A6D42756}"/>
              </a:ext>
            </a:extLst>
          </p:cNvPr>
          <p:cNvSpPr>
            <a:spLocks noGrp="1"/>
          </p:cNvSpPr>
          <p:nvPr>
            <p:ph type="body" idx="1"/>
          </p:nvPr>
        </p:nvSpPr>
        <p:spPr/>
        <p:txBody>
          <a:bodyPr/>
          <a:lstStyle/>
          <a:p>
            <a:r>
              <a:rPr lang="en-GB" dirty="0"/>
              <a:t>Please explain that two British psychologists, Joe Griffin and Ivan Tyrrell suggest that there are nine things that all humans need. </a:t>
            </a:r>
          </a:p>
          <a:p>
            <a:endParaRPr lang="en-GB" dirty="0"/>
          </a:p>
          <a:p>
            <a:r>
              <a:rPr lang="en-GB" dirty="0"/>
              <a:t>Please click your way through the list and give examples of where somebody might find each of these ‘human givens’ – please only ask students to comment if you feel they will be emotionally safe.</a:t>
            </a:r>
          </a:p>
          <a:p>
            <a:endParaRPr lang="en-GB" dirty="0"/>
          </a:p>
          <a:p>
            <a:r>
              <a:rPr lang="en-GB" dirty="0"/>
              <a:t>Point 7 Status, is not just in terms of wealth or position but an innate sense of self-worth because of ‘what I bring to the party’.  It refers to the </a:t>
            </a:r>
            <a:r>
              <a:rPr lang="en-GB" b="1" dirty="0"/>
              <a:t>need to feel valued</a:t>
            </a:r>
            <a:r>
              <a:rPr lang="en-GB" dirty="0"/>
              <a:t> and have a secure, recognised </a:t>
            </a:r>
            <a:r>
              <a:rPr lang="en-GB" b="1" dirty="0"/>
              <a:t>place within social groups</a:t>
            </a:r>
            <a:r>
              <a:rPr lang="en-GB" dirty="0"/>
              <a:t>. It's about having </a:t>
            </a:r>
            <a:r>
              <a:rPr lang="en-GB" b="1" dirty="0"/>
              <a:t>respect, attention, and appreciation</a:t>
            </a:r>
            <a:r>
              <a:rPr lang="en-GB" dirty="0"/>
              <a:t> from others, which is crucial for </a:t>
            </a:r>
            <a:r>
              <a:rPr lang="en-GB" b="1" dirty="0"/>
              <a:t>self-esteem</a:t>
            </a:r>
            <a:r>
              <a:rPr lang="en-GB" dirty="0"/>
              <a:t> and feeling safe in the world.</a:t>
            </a:r>
          </a:p>
          <a:p>
            <a:endParaRPr lang="en-GB" dirty="0"/>
          </a:p>
          <a:p>
            <a:r>
              <a:rPr lang="en-GB" dirty="0"/>
              <a:t>Ask students to discuss the final statement: how might being part of the community contribute to these essential factors?</a:t>
            </a:r>
          </a:p>
        </p:txBody>
      </p:sp>
      <p:sp>
        <p:nvSpPr>
          <p:cNvPr id="4" name="Slide Number Placeholder 3">
            <a:extLst>
              <a:ext uri="{FF2B5EF4-FFF2-40B4-BE49-F238E27FC236}">
                <a16:creationId xmlns:a16="http://schemas.microsoft.com/office/drawing/2014/main" id="{88CE0268-B0C4-109C-6F24-0975C743AE63}"/>
              </a:ext>
            </a:extLst>
          </p:cNvPr>
          <p:cNvSpPr>
            <a:spLocks noGrp="1"/>
          </p:cNvSpPr>
          <p:nvPr>
            <p:ph type="sldNum" sz="quarter" idx="5"/>
          </p:nvPr>
        </p:nvSpPr>
        <p:spPr/>
        <p:txBody>
          <a:bodyPr/>
          <a:lstStyle/>
          <a:p>
            <a:fld id="{871B2431-D351-4C6E-A3CF-9DFAC0E3E050}" type="slidenum">
              <a:rPr lang="cs-CZ" smtClean="0"/>
              <a:t>9</a:t>
            </a:fld>
            <a:endParaRPr lang="cs-CZ"/>
          </a:p>
        </p:txBody>
      </p:sp>
    </p:spTree>
    <p:extLst>
      <p:ext uri="{BB962C8B-B14F-4D97-AF65-F5344CB8AC3E}">
        <p14:creationId xmlns:p14="http://schemas.microsoft.com/office/powerpoint/2010/main" val="654507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90A2AD-6C1B-5A0C-454E-0881461671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C662D2-C93E-799C-49FD-6B380D0EB428}"/>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34A8974C-98F1-DB9B-3C63-AF0B126BAC95}"/>
              </a:ext>
            </a:extLst>
          </p:cNvPr>
          <p:cNvSpPr>
            <a:spLocks noGrp="1"/>
          </p:cNvSpPr>
          <p:nvPr>
            <p:ph type="body" idx="1"/>
          </p:nvPr>
        </p:nvSpPr>
        <p:spPr/>
        <p:txBody>
          <a:bodyPr/>
          <a:lstStyle/>
          <a:p>
            <a:r>
              <a:rPr lang="en-GB" dirty="0"/>
              <a:t>As we have just seen, feeling a sense of connection and belonging in a community can support a persons well-being, but there can be differences in how connected somebody might feel and whether they feel that they really belong.</a:t>
            </a:r>
          </a:p>
          <a:p>
            <a:endParaRPr lang="en-GB" dirty="0"/>
          </a:p>
          <a:p>
            <a:r>
              <a:rPr lang="en-GB" dirty="0"/>
              <a:t>Please ask the students to work in small groups to write down lists of limitations-things that make it feel harder for somebody to feel included in a group or community</a:t>
            </a:r>
          </a:p>
          <a:p>
            <a:endParaRPr lang="en-GB" dirty="0"/>
          </a:p>
          <a:p>
            <a:r>
              <a:rPr lang="en-GB" dirty="0"/>
              <a:t>And</a:t>
            </a:r>
          </a:p>
          <a:p>
            <a:endParaRPr lang="en-GB" dirty="0"/>
          </a:p>
          <a:p>
            <a:r>
              <a:rPr lang="en-GB" dirty="0"/>
              <a:t>Links: what are some of the things that make somebody feel included in a group or community</a:t>
            </a:r>
          </a:p>
        </p:txBody>
      </p:sp>
      <p:sp>
        <p:nvSpPr>
          <p:cNvPr id="4" name="Slide Number Placeholder 3">
            <a:extLst>
              <a:ext uri="{FF2B5EF4-FFF2-40B4-BE49-F238E27FC236}">
                <a16:creationId xmlns:a16="http://schemas.microsoft.com/office/drawing/2014/main" id="{11D13765-ED92-846F-7F2A-8ECF3497AA01}"/>
              </a:ext>
            </a:extLst>
          </p:cNvPr>
          <p:cNvSpPr>
            <a:spLocks noGrp="1"/>
          </p:cNvSpPr>
          <p:nvPr>
            <p:ph type="sldNum" sz="quarter" idx="5"/>
          </p:nvPr>
        </p:nvSpPr>
        <p:spPr/>
        <p:txBody>
          <a:bodyPr/>
          <a:lstStyle/>
          <a:p>
            <a:fld id="{871B2431-D351-4C6E-A3CF-9DFAC0E3E050}" type="slidenum">
              <a:rPr lang="cs-CZ" smtClean="0"/>
              <a:t>10</a:t>
            </a:fld>
            <a:endParaRPr lang="cs-CZ"/>
          </a:p>
        </p:txBody>
      </p:sp>
    </p:spTree>
    <p:extLst>
      <p:ext uri="{BB962C8B-B14F-4D97-AF65-F5344CB8AC3E}">
        <p14:creationId xmlns:p14="http://schemas.microsoft.com/office/powerpoint/2010/main" val="1058259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Glacial Indifference" panose="020B0604020202020204" charset="0"/>
              </a:defRPr>
            </a:lvl1pPr>
          </a:lstStyle>
          <a:p>
            <a:fld id="{1D8BD707-D9CF-40AE-B4C6-C98DA3205C09}" type="datetimeFigureOut">
              <a:rPr lang="en-US" smtClean="0"/>
              <a:pPr/>
              <a:t>11/4/2025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Glacial Indifference" panose="020B0604020202020204"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Glacial Indifference" panose="020B0604020202020204" charset="0"/>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Glacial Indifference" panose="020B060402020202020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Glacial Indifference" panose="020B060402020202020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Glacial Indifference" panose="020B060402020202020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Glacial Indifference" panose="020B060402020202020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Glacial Indifference" panose="020B060402020202020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Glacial Indifference" panose="020B060402020202020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2.sv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2.sv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2.sv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2.svg"/></Relationships>
</file>

<file path=ppt/slides/_rels/slide18.xml.rels><?xml version="1.0" encoding="UTF-8" standalone="yes"?>
<Relationships xmlns="http://schemas.openxmlformats.org/package/2006/relationships"><Relationship Id="rId8" Type="http://schemas.openxmlformats.org/officeDocument/2006/relationships/hyperlink" Target="tel:+44800-068-4141" TargetMode="External"/><Relationship Id="rId13" Type="http://schemas.openxmlformats.org/officeDocument/2006/relationships/hyperlink" Target="tel:999" TargetMode="External"/><Relationship Id="rId3" Type="http://schemas.openxmlformats.org/officeDocument/2006/relationships/image" Target="../media/image1.png"/><Relationship Id="rId7" Type="http://schemas.openxmlformats.org/officeDocument/2006/relationships/hyperlink" Target="https://www.papyrus-uk.org/papyrus-hopeline247/" TargetMode="External"/><Relationship Id="rId12" Type="http://schemas.openxmlformats.org/officeDocument/2006/relationships/hyperlink" Target="tel:+44800-1111"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hyperlink" Target="https://giveusashout.org/get-help/" TargetMode="External"/><Relationship Id="rId11" Type="http://schemas.openxmlformats.org/officeDocument/2006/relationships/hyperlink" Target="https://www.childline.org.uk/get-support/1-2-1-counsellor-chat/" TargetMode="External"/><Relationship Id="rId5" Type="http://schemas.openxmlformats.org/officeDocument/2006/relationships/hyperlink" Target="sms:85258&amp;?body=SHOUT" TargetMode="External"/><Relationship Id="rId10" Type="http://schemas.openxmlformats.org/officeDocument/2006/relationships/hyperlink" Target="https://www.childline.org.uk/get-support/contacting-childline/" TargetMode="External"/><Relationship Id="rId4" Type="http://schemas.openxmlformats.org/officeDocument/2006/relationships/image" Target="../media/image2.svg"/><Relationship Id="rId9" Type="http://schemas.openxmlformats.org/officeDocument/2006/relationships/hyperlink" Target="tel:111"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2.sv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2.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p:cNvGrpSpPr/>
        <p:nvPr/>
      </p:nvGrpSpPr>
      <p:grpSpPr>
        <a:xfrm>
          <a:off x="0" y="0"/>
          <a:ext cx="0" cy="0"/>
          <a:chOff x="0" y="0"/>
          <a:chExt cx="0" cy="0"/>
        </a:xfrm>
      </p:grpSpPr>
      <p:sp>
        <p:nvSpPr>
          <p:cNvPr id="2" name="Freeform 2"/>
          <p:cNvSpPr/>
          <p:nvPr/>
        </p:nvSpPr>
        <p:spPr>
          <a:xfrm>
            <a:off x="635674" y="472482"/>
            <a:ext cx="17016652" cy="9264284"/>
          </a:xfrm>
          <a:custGeom>
            <a:avLst/>
            <a:gdLst/>
            <a:ahLst/>
            <a:cxnLst/>
            <a:rect l="l" t="t" r="r" b="b"/>
            <a:pathLst>
              <a:path w="17016652" h="9264284">
                <a:moveTo>
                  <a:pt x="0" y="0"/>
                </a:moveTo>
                <a:lnTo>
                  <a:pt x="17016652" y="0"/>
                </a:lnTo>
                <a:lnTo>
                  <a:pt x="17016652" y="9264284"/>
                </a:lnTo>
                <a:lnTo>
                  <a:pt x="0" y="92642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dirty="0">
              <a:latin typeface="Glacial Indifference" panose="020B0604020202020204" charset="0"/>
            </a:endParaRPr>
          </a:p>
        </p:txBody>
      </p:sp>
      <p:sp>
        <p:nvSpPr>
          <p:cNvPr id="3" name="TextBox 3"/>
          <p:cNvSpPr txBox="1"/>
          <p:nvPr/>
        </p:nvSpPr>
        <p:spPr>
          <a:xfrm>
            <a:off x="830872" y="1152525"/>
            <a:ext cx="4502257" cy="709587"/>
          </a:xfrm>
          <a:prstGeom prst="rect">
            <a:avLst/>
          </a:prstGeom>
        </p:spPr>
        <p:txBody>
          <a:bodyPr lIns="0" tIns="0" rIns="0" bIns="0" rtlCol="0" anchor="t">
            <a:spAutoFit/>
          </a:bodyPr>
          <a:lstStyle/>
          <a:p>
            <a:pPr algn="ctr">
              <a:lnSpc>
                <a:spcPts val="5744"/>
              </a:lnSpc>
            </a:pPr>
            <a:r>
              <a:rPr lang="en-US" sz="5470">
                <a:solidFill>
                  <a:srgbClr val="000000"/>
                </a:solidFill>
                <a:latin typeface="Bobby Jones"/>
                <a:ea typeface="Bobby Jones"/>
                <a:cs typeface="Bobby Jones"/>
                <a:sym typeface="Bobby Jones"/>
              </a:rPr>
              <a:t>TEACHER SLIDE</a:t>
            </a:r>
          </a:p>
        </p:txBody>
      </p:sp>
      <p:sp>
        <p:nvSpPr>
          <p:cNvPr id="4" name="TextBox 4"/>
          <p:cNvSpPr txBox="1"/>
          <p:nvPr/>
        </p:nvSpPr>
        <p:spPr>
          <a:xfrm>
            <a:off x="1028700" y="2857500"/>
            <a:ext cx="16230600" cy="4809009"/>
          </a:xfrm>
          <a:prstGeom prst="rect">
            <a:avLst/>
          </a:prstGeom>
        </p:spPr>
        <p:txBody>
          <a:bodyPr lIns="0" tIns="0" rIns="0" bIns="0" rtlCol="0" anchor="t">
            <a:spAutoFit/>
          </a:bodyPr>
          <a:lstStyle/>
          <a:p>
            <a:pPr marL="647700" lvl="1" indent="-323850" algn="l">
              <a:lnSpc>
                <a:spcPts val="4200"/>
              </a:lnSpc>
              <a:buFont typeface="Arial"/>
              <a:buChar char="•"/>
            </a:pPr>
            <a:r>
              <a:rPr lang="en-US" sz="3000" dirty="0">
                <a:solidFill>
                  <a:srgbClr val="000000"/>
                </a:solidFill>
                <a:latin typeface="Glacial Indifference"/>
                <a:ea typeface="Glacial Indifference"/>
                <a:cs typeface="Glacial Indifference"/>
                <a:sym typeface="Glacial Indifference"/>
              </a:rPr>
              <a:t>This is the first of a series of lessons for Y8, which focuses on respectful and cohesive communities and inclusion.</a:t>
            </a:r>
          </a:p>
          <a:p>
            <a:pPr marL="647700" lvl="1" indent="-323850" algn="l">
              <a:lnSpc>
                <a:spcPts val="4200"/>
              </a:lnSpc>
              <a:buFont typeface="Arial"/>
              <a:buChar char="•"/>
            </a:pPr>
            <a:endParaRPr lang="en-US" sz="3000" dirty="0">
              <a:solidFill>
                <a:srgbClr val="000000"/>
              </a:solidFill>
              <a:latin typeface="Glacial Indifference"/>
              <a:ea typeface="Glacial Indifference"/>
              <a:cs typeface="Glacial Indifference"/>
              <a:sym typeface="Glacial Indifference"/>
            </a:endParaRPr>
          </a:p>
          <a:p>
            <a:pPr marL="647700" lvl="1" indent="-323850" algn="l">
              <a:lnSpc>
                <a:spcPts val="4200"/>
              </a:lnSpc>
              <a:buFont typeface="Arial"/>
              <a:buChar char="•"/>
            </a:pPr>
            <a:r>
              <a:rPr lang="en-US" sz="3000" dirty="0">
                <a:solidFill>
                  <a:srgbClr val="000000"/>
                </a:solidFill>
                <a:latin typeface="Glacial Indifference"/>
                <a:ea typeface="Glacial Indifference"/>
                <a:cs typeface="Glacial Indifference"/>
                <a:sym typeface="Glacial Indifference"/>
              </a:rPr>
              <a:t>This lesson explores the similarities and differences between people within a community and how communities can foster feelings of belonging.</a:t>
            </a:r>
          </a:p>
          <a:p>
            <a:pPr marL="647700" lvl="1" indent="-323850" algn="l">
              <a:lnSpc>
                <a:spcPts val="4200"/>
              </a:lnSpc>
              <a:buFont typeface="Arial"/>
              <a:buChar char="•"/>
            </a:pPr>
            <a:endParaRPr lang="en-US" sz="3000" dirty="0">
              <a:solidFill>
                <a:srgbClr val="000000"/>
              </a:solidFill>
              <a:latin typeface="Glacial Indifference"/>
              <a:ea typeface="Glacial Indifference"/>
              <a:cs typeface="Glacial Indifference"/>
              <a:sym typeface="Glacial Indifference"/>
            </a:endParaRPr>
          </a:p>
          <a:p>
            <a:pPr marL="647700" lvl="1" indent="-323850" algn="l">
              <a:lnSpc>
                <a:spcPts val="4200"/>
              </a:lnSpc>
              <a:buFont typeface="Arial"/>
              <a:buChar char="•"/>
            </a:pPr>
            <a:r>
              <a:rPr lang="en-US" sz="3000" dirty="0">
                <a:solidFill>
                  <a:srgbClr val="000000"/>
                </a:solidFill>
                <a:latin typeface="Glacial Indifference"/>
                <a:ea typeface="Glacial Indifference"/>
                <a:cs typeface="Glacial Indifference"/>
                <a:sym typeface="Glacial Indifference"/>
              </a:rPr>
              <a:t>For the activity </a:t>
            </a:r>
            <a:r>
              <a:rPr lang="en-US" sz="3000" b="1" dirty="0">
                <a:solidFill>
                  <a:srgbClr val="000000"/>
                </a:solidFill>
                <a:latin typeface="Glacial Indifference"/>
                <a:ea typeface="Glacial Indifference"/>
                <a:cs typeface="Glacial Indifference"/>
                <a:sym typeface="Glacial Indifference"/>
              </a:rPr>
              <a:t>“Similarities &amp; Differences” </a:t>
            </a:r>
            <a:r>
              <a:rPr lang="en-US" sz="3000" dirty="0">
                <a:solidFill>
                  <a:srgbClr val="000000"/>
                </a:solidFill>
                <a:latin typeface="Glacial Indifference"/>
                <a:ea typeface="Glacial Indifference"/>
                <a:cs typeface="Glacial Indifference"/>
                <a:sym typeface="Glacial Indifference"/>
              </a:rPr>
              <a:t>you will be splitting the class into 6 small groups (or less, if your class is already small). You may wish to print the handout “Scoill Mannin” with enough copies (each group should have at least 1 copy).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a:extLst>
            <a:ext uri="{FF2B5EF4-FFF2-40B4-BE49-F238E27FC236}">
              <a16:creationId xmlns:a16="http://schemas.microsoft.com/office/drawing/2014/main" id="{DB87044B-5E23-788A-B1E6-3FEFBBF47E7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FD43218-F722-E45B-2974-ECAF054B17C4}"/>
              </a:ext>
            </a:extLst>
          </p:cNvPr>
          <p:cNvSpPr/>
          <p:nvPr/>
        </p:nvSpPr>
        <p:spPr>
          <a:xfrm>
            <a:off x="635674" y="472482"/>
            <a:ext cx="17016652" cy="9264284"/>
          </a:xfrm>
          <a:custGeom>
            <a:avLst/>
            <a:gdLst/>
            <a:ahLst/>
            <a:cxnLst/>
            <a:rect l="l" t="t" r="r" b="b"/>
            <a:pathLst>
              <a:path w="17016652" h="9264284">
                <a:moveTo>
                  <a:pt x="0" y="0"/>
                </a:moveTo>
                <a:lnTo>
                  <a:pt x="17016652" y="0"/>
                </a:lnTo>
                <a:lnTo>
                  <a:pt x="17016652" y="9264284"/>
                </a:lnTo>
                <a:lnTo>
                  <a:pt x="0" y="92642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dirty="0">
              <a:latin typeface="Glacial Indifference" panose="020B0604020202020204" charset="0"/>
            </a:endParaRPr>
          </a:p>
        </p:txBody>
      </p:sp>
      <p:sp>
        <p:nvSpPr>
          <p:cNvPr id="7" name="TextBox 8">
            <a:extLst>
              <a:ext uri="{FF2B5EF4-FFF2-40B4-BE49-F238E27FC236}">
                <a16:creationId xmlns:a16="http://schemas.microsoft.com/office/drawing/2014/main" id="{CA1DD9D8-D5D2-E846-F54F-278D92F31FFA}"/>
              </a:ext>
            </a:extLst>
          </p:cNvPr>
          <p:cNvSpPr txBox="1"/>
          <p:nvPr/>
        </p:nvSpPr>
        <p:spPr>
          <a:xfrm>
            <a:off x="1028700" y="1009650"/>
            <a:ext cx="15894091" cy="788999"/>
          </a:xfrm>
          <a:prstGeom prst="rect">
            <a:avLst/>
          </a:prstGeom>
        </p:spPr>
        <p:txBody>
          <a:bodyPr lIns="0" tIns="0" rIns="0" bIns="0" rtlCol="0" anchor="t">
            <a:spAutoFit/>
          </a:bodyPr>
          <a:lstStyle/>
          <a:p>
            <a:pPr>
              <a:lnSpc>
                <a:spcPts val="6000"/>
              </a:lnSpc>
            </a:pPr>
            <a:r>
              <a:rPr lang="en-US" sz="7200" dirty="0">
                <a:solidFill>
                  <a:srgbClr val="000000"/>
                </a:solidFill>
                <a:latin typeface="Bobby Jones"/>
                <a:ea typeface="Bobby Jones"/>
                <a:cs typeface="Bobby Jones"/>
                <a:sym typeface="Bobby Jones"/>
              </a:rPr>
              <a:t>Limitations &amp; Links</a:t>
            </a:r>
          </a:p>
        </p:txBody>
      </p:sp>
      <p:pic>
        <p:nvPicPr>
          <p:cNvPr id="4" name="Picture 3" descr="A person walking towards a brick wall&#10;&#10;AI-generated content may be incorrect.">
            <a:extLst>
              <a:ext uri="{FF2B5EF4-FFF2-40B4-BE49-F238E27FC236}">
                <a16:creationId xmlns:a16="http://schemas.microsoft.com/office/drawing/2014/main" id="{2317C40D-961B-E48A-B008-206A19FD50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8701" y="2335817"/>
            <a:ext cx="3810000" cy="2540000"/>
          </a:xfrm>
          <a:prstGeom prst="rect">
            <a:avLst/>
          </a:prstGeom>
        </p:spPr>
      </p:pic>
      <p:pic>
        <p:nvPicPr>
          <p:cNvPr id="6" name="Picture 5" descr="A person reaching for a person&#10;&#10;AI-generated content may be incorrect.">
            <a:extLst>
              <a:ext uri="{FF2B5EF4-FFF2-40B4-BE49-F238E27FC236}">
                <a16:creationId xmlns:a16="http://schemas.microsoft.com/office/drawing/2014/main" id="{B7298FE8-D45F-31A1-1264-F1C9D0D324C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8700" y="5789294"/>
            <a:ext cx="3810001" cy="2540000"/>
          </a:xfrm>
          <a:prstGeom prst="rect">
            <a:avLst/>
          </a:prstGeom>
        </p:spPr>
      </p:pic>
      <p:sp>
        <p:nvSpPr>
          <p:cNvPr id="8" name="TextBox 7">
            <a:extLst>
              <a:ext uri="{FF2B5EF4-FFF2-40B4-BE49-F238E27FC236}">
                <a16:creationId xmlns:a16="http://schemas.microsoft.com/office/drawing/2014/main" id="{356F6DF3-C6B4-4755-74A2-07037C39B44D}"/>
              </a:ext>
            </a:extLst>
          </p:cNvPr>
          <p:cNvSpPr txBox="1"/>
          <p:nvPr/>
        </p:nvSpPr>
        <p:spPr>
          <a:xfrm>
            <a:off x="5231727" y="2303857"/>
            <a:ext cx="11691063" cy="2123658"/>
          </a:xfrm>
          <a:prstGeom prst="rect">
            <a:avLst/>
          </a:prstGeom>
          <a:noFill/>
        </p:spPr>
        <p:txBody>
          <a:bodyPr wrap="square" rtlCol="0">
            <a:spAutoFit/>
          </a:bodyPr>
          <a:lstStyle/>
          <a:p>
            <a:r>
              <a:rPr lang="en-GB" sz="4400" b="1" u="sng" dirty="0">
                <a:solidFill>
                  <a:srgbClr val="000000"/>
                </a:solidFill>
                <a:latin typeface="Glacial Indifference"/>
              </a:rPr>
              <a:t>Limitations: </a:t>
            </a:r>
          </a:p>
          <a:p>
            <a:r>
              <a:rPr lang="en-GB" sz="4400" b="1" dirty="0">
                <a:solidFill>
                  <a:srgbClr val="000000"/>
                </a:solidFill>
                <a:latin typeface="Glacial Indifference"/>
              </a:rPr>
              <a:t>W</a:t>
            </a:r>
            <a:r>
              <a:rPr lang="en-GB" sz="4400" dirty="0">
                <a:solidFill>
                  <a:srgbClr val="000000"/>
                </a:solidFill>
                <a:latin typeface="Glacial Indifference"/>
              </a:rPr>
              <a:t>hat are some of the things that might make it harder for people to feel included?</a:t>
            </a:r>
          </a:p>
        </p:txBody>
      </p:sp>
      <p:sp>
        <p:nvSpPr>
          <p:cNvPr id="9" name="TextBox 8">
            <a:extLst>
              <a:ext uri="{FF2B5EF4-FFF2-40B4-BE49-F238E27FC236}">
                <a16:creationId xmlns:a16="http://schemas.microsoft.com/office/drawing/2014/main" id="{8BC46FB4-A31E-2EE5-1CEB-D4DA598FE7E9}"/>
              </a:ext>
            </a:extLst>
          </p:cNvPr>
          <p:cNvSpPr txBox="1"/>
          <p:nvPr/>
        </p:nvSpPr>
        <p:spPr>
          <a:xfrm>
            <a:off x="5242024" y="5919193"/>
            <a:ext cx="11680766" cy="2123658"/>
          </a:xfrm>
          <a:prstGeom prst="rect">
            <a:avLst/>
          </a:prstGeom>
          <a:noFill/>
        </p:spPr>
        <p:txBody>
          <a:bodyPr wrap="square" rtlCol="0">
            <a:spAutoFit/>
          </a:bodyPr>
          <a:lstStyle/>
          <a:p>
            <a:r>
              <a:rPr lang="en-GB" sz="4400" b="1" u="sng" dirty="0">
                <a:solidFill>
                  <a:srgbClr val="000000"/>
                </a:solidFill>
                <a:latin typeface="Glacial Indifference"/>
              </a:rPr>
              <a:t>Links: </a:t>
            </a:r>
          </a:p>
          <a:p>
            <a:r>
              <a:rPr lang="en-GB" sz="4400" dirty="0">
                <a:solidFill>
                  <a:srgbClr val="000000"/>
                </a:solidFill>
                <a:latin typeface="Glacial Indifference"/>
              </a:rPr>
              <a:t>What are some of the things that could make people feel included?</a:t>
            </a:r>
          </a:p>
        </p:txBody>
      </p:sp>
    </p:spTree>
    <p:extLst>
      <p:ext uri="{BB962C8B-B14F-4D97-AF65-F5344CB8AC3E}">
        <p14:creationId xmlns:p14="http://schemas.microsoft.com/office/powerpoint/2010/main" val="18345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a:extLst>
            <a:ext uri="{FF2B5EF4-FFF2-40B4-BE49-F238E27FC236}">
              <a16:creationId xmlns:a16="http://schemas.microsoft.com/office/drawing/2014/main" id="{50654D90-EAE3-D8E7-AF71-014C404C575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0D5B43B-DC1C-5E0A-D3F6-FD70B72A4E47}"/>
              </a:ext>
            </a:extLst>
          </p:cNvPr>
          <p:cNvSpPr/>
          <p:nvPr/>
        </p:nvSpPr>
        <p:spPr>
          <a:xfrm>
            <a:off x="635674" y="472482"/>
            <a:ext cx="17016652" cy="9264284"/>
          </a:xfrm>
          <a:custGeom>
            <a:avLst/>
            <a:gdLst/>
            <a:ahLst/>
            <a:cxnLst/>
            <a:rect l="l" t="t" r="r" b="b"/>
            <a:pathLst>
              <a:path w="17016652" h="9264284">
                <a:moveTo>
                  <a:pt x="0" y="0"/>
                </a:moveTo>
                <a:lnTo>
                  <a:pt x="17016652" y="0"/>
                </a:lnTo>
                <a:lnTo>
                  <a:pt x="17016652" y="9264284"/>
                </a:lnTo>
                <a:lnTo>
                  <a:pt x="0" y="92642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dirty="0">
              <a:latin typeface="Glacial Indifference" panose="020B0604020202020204" charset="0"/>
            </a:endParaRPr>
          </a:p>
        </p:txBody>
      </p:sp>
      <p:sp>
        <p:nvSpPr>
          <p:cNvPr id="7" name="TextBox 8">
            <a:extLst>
              <a:ext uri="{FF2B5EF4-FFF2-40B4-BE49-F238E27FC236}">
                <a16:creationId xmlns:a16="http://schemas.microsoft.com/office/drawing/2014/main" id="{84E4D319-F5DA-7F34-BAB2-BBA920AA6E3C}"/>
              </a:ext>
            </a:extLst>
          </p:cNvPr>
          <p:cNvSpPr txBox="1"/>
          <p:nvPr/>
        </p:nvSpPr>
        <p:spPr>
          <a:xfrm>
            <a:off x="1028700" y="1009650"/>
            <a:ext cx="15894091" cy="788999"/>
          </a:xfrm>
          <a:prstGeom prst="rect">
            <a:avLst/>
          </a:prstGeom>
        </p:spPr>
        <p:txBody>
          <a:bodyPr lIns="0" tIns="0" rIns="0" bIns="0" rtlCol="0" anchor="t">
            <a:spAutoFit/>
          </a:bodyPr>
          <a:lstStyle/>
          <a:p>
            <a:pPr>
              <a:lnSpc>
                <a:spcPts val="6000"/>
              </a:lnSpc>
            </a:pPr>
            <a:r>
              <a:rPr lang="en-US" sz="7200" dirty="0">
                <a:solidFill>
                  <a:srgbClr val="000000"/>
                </a:solidFill>
                <a:latin typeface="Bobby Jones"/>
                <a:ea typeface="Bobby Jones"/>
                <a:cs typeface="Bobby Jones"/>
                <a:sym typeface="Bobby Jones"/>
              </a:rPr>
              <a:t>Limitations &amp; Links</a:t>
            </a:r>
          </a:p>
        </p:txBody>
      </p:sp>
      <p:pic>
        <p:nvPicPr>
          <p:cNvPr id="3" name="Picture 2" descr="A person walking towards a brick wall&#10;&#10;AI-generated content may be incorrect.">
            <a:extLst>
              <a:ext uri="{FF2B5EF4-FFF2-40B4-BE49-F238E27FC236}">
                <a16:creationId xmlns:a16="http://schemas.microsoft.com/office/drawing/2014/main" id="{B3DACD50-7A1E-4AC4-981A-E52BD845DA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70212" y="1957707"/>
            <a:ext cx="3810000" cy="2540000"/>
          </a:xfrm>
          <a:prstGeom prst="rect">
            <a:avLst/>
          </a:prstGeom>
        </p:spPr>
      </p:pic>
      <p:pic>
        <p:nvPicPr>
          <p:cNvPr id="4" name="Picture 3" descr="A person reaching for a person&#10;&#10;AI-generated content may be incorrect.">
            <a:extLst>
              <a:ext uri="{FF2B5EF4-FFF2-40B4-BE49-F238E27FC236}">
                <a16:creationId xmlns:a16="http://schemas.microsoft.com/office/drawing/2014/main" id="{604B00CF-7A5B-58A1-F899-F049519BDE7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207787" y="1972657"/>
            <a:ext cx="3810001" cy="2540000"/>
          </a:xfrm>
          <a:prstGeom prst="rect">
            <a:avLst/>
          </a:prstGeom>
        </p:spPr>
      </p:pic>
      <p:sp>
        <p:nvSpPr>
          <p:cNvPr id="6" name="TextBox 5">
            <a:extLst>
              <a:ext uri="{FF2B5EF4-FFF2-40B4-BE49-F238E27FC236}">
                <a16:creationId xmlns:a16="http://schemas.microsoft.com/office/drawing/2014/main" id="{8FD1A941-D215-8ECE-216C-989B401A4181}"/>
              </a:ext>
            </a:extLst>
          </p:cNvPr>
          <p:cNvSpPr txBox="1"/>
          <p:nvPr/>
        </p:nvSpPr>
        <p:spPr>
          <a:xfrm>
            <a:off x="1028700" y="5117928"/>
            <a:ext cx="9182100" cy="3970318"/>
          </a:xfrm>
          <a:prstGeom prst="rect">
            <a:avLst/>
          </a:prstGeom>
          <a:noFill/>
        </p:spPr>
        <p:txBody>
          <a:bodyPr wrap="square" rtlCol="0">
            <a:spAutoFit/>
          </a:bodyPr>
          <a:lstStyle/>
          <a:p>
            <a:pPr marL="571500" indent="-571500">
              <a:buFont typeface="Arial" panose="020B0604020202020204" pitchFamily="34" charset="0"/>
              <a:buChar char="•"/>
            </a:pPr>
            <a:r>
              <a:rPr lang="en-GB" sz="3600" b="1" dirty="0">
                <a:solidFill>
                  <a:srgbClr val="000000"/>
                </a:solidFill>
                <a:latin typeface="Glacial Indifference"/>
              </a:rPr>
              <a:t>Differences in interest/personality</a:t>
            </a:r>
          </a:p>
          <a:p>
            <a:pPr marL="571500" indent="-571500">
              <a:buFont typeface="Arial" panose="020B0604020202020204" pitchFamily="34" charset="0"/>
              <a:buChar char="•"/>
            </a:pPr>
            <a:r>
              <a:rPr lang="en-GB" sz="3600" b="1" dirty="0">
                <a:solidFill>
                  <a:srgbClr val="000000"/>
                </a:solidFill>
                <a:latin typeface="Glacial Indifference"/>
              </a:rPr>
              <a:t>A lack of access or support</a:t>
            </a:r>
          </a:p>
          <a:p>
            <a:pPr marL="571500" indent="-571500">
              <a:buFont typeface="Arial" panose="020B0604020202020204" pitchFamily="34" charset="0"/>
              <a:buChar char="•"/>
            </a:pPr>
            <a:r>
              <a:rPr lang="en-GB" sz="3600" b="1" dirty="0">
                <a:solidFill>
                  <a:srgbClr val="000000"/>
                </a:solidFill>
                <a:latin typeface="Glacial Indifference"/>
              </a:rPr>
              <a:t>A lack of representation </a:t>
            </a:r>
          </a:p>
          <a:p>
            <a:pPr marL="571500" indent="-571500">
              <a:buFont typeface="Arial" panose="020B0604020202020204" pitchFamily="34" charset="0"/>
              <a:buChar char="•"/>
            </a:pPr>
            <a:r>
              <a:rPr lang="en-GB" sz="3600" b="1" dirty="0">
                <a:solidFill>
                  <a:srgbClr val="000000"/>
                </a:solidFill>
                <a:latin typeface="Glacial Indifference"/>
              </a:rPr>
              <a:t>Not being shown in (social) media.</a:t>
            </a:r>
          </a:p>
          <a:p>
            <a:pPr marL="571500" indent="-571500">
              <a:buFont typeface="Arial" panose="020B0604020202020204" pitchFamily="34" charset="0"/>
              <a:buChar char="•"/>
            </a:pPr>
            <a:r>
              <a:rPr lang="en-GB" sz="3600" b="1" dirty="0">
                <a:solidFill>
                  <a:srgbClr val="000000"/>
                </a:solidFill>
                <a:latin typeface="Glacial Indifference"/>
              </a:rPr>
              <a:t>Feeling their voice is not listened to</a:t>
            </a:r>
          </a:p>
          <a:p>
            <a:pPr marL="571500" indent="-571500">
              <a:buFont typeface="Arial" panose="020B0604020202020204" pitchFamily="34" charset="0"/>
              <a:buChar char="•"/>
            </a:pPr>
            <a:r>
              <a:rPr lang="en-GB" sz="3600" b="1" dirty="0">
                <a:solidFill>
                  <a:srgbClr val="000000"/>
                </a:solidFill>
                <a:latin typeface="Glacial Indifference"/>
              </a:rPr>
              <a:t>Being ignored or feeling unwelcome</a:t>
            </a:r>
          </a:p>
          <a:p>
            <a:pPr marL="571500" indent="-571500">
              <a:buFont typeface="Arial" panose="020B0604020202020204" pitchFamily="34" charset="0"/>
              <a:buChar char="•"/>
            </a:pPr>
            <a:r>
              <a:rPr lang="en-GB" sz="3600" b="1" dirty="0">
                <a:solidFill>
                  <a:srgbClr val="000000"/>
                </a:solidFill>
                <a:latin typeface="Glacial Indifference"/>
              </a:rPr>
              <a:t>Bullying or discriminatory behaviour</a:t>
            </a:r>
          </a:p>
        </p:txBody>
      </p:sp>
      <p:sp>
        <p:nvSpPr>
          <p:cNvPr id="9" name="TextBox 8">
            <a:extLst>
              <a:ext uri="{FF2B5EF4-FFF2-40B4-BE49-F238E27FC236}">
                <a16:creationId xmlns:a16="http://schemas.microsoft.com/office/drawing/2014/main" id="{B12B2CE4-A01E-22F7-3F7D-9BEF769EC476}"/>
              </a:ext>
            </a:extLst>
          </p:cNvPr>
          <p:cNvSpPr txBox="1"/>
          <p:nvPr/>
        </p:nvSpPr>
        <p:spPr>
          <a:xfrm>
            <a:off x="9753600" y="5104624"/>
            <a:ext cx="9182100" cy="3970318"/>
          </a:xfrm>
          <a:prstGeom prst="rect">
            <a:avLst/>
          </a:prstGeom>
          <a:noFill/>
        </p:spPr>
        <p:txBody>
          <a:bodyPr wrap="square" rtlCol="0">
            <a:spAutoFit/>
          </a:bodyPr>
          <a:lstStyle/>
          <a:p>
            <a:pPr marL="571500" indent="-571500">
              <a:buFont typeface="Arial" panose="020B0604020202020204" pitchFamily="34" charset="0"/>
              <a:buChar char="•"/>
            </a:pPr>
            <a:r>
              <a:rPr lang="en-GB" sz="3600" b="1" dirty="0">
                <a:solidFill>
                  <a:srgbClr val="000000"/>
                </a:solidFill>
                <a:latin typeface="Glacial Indifference"/>
              </a:rPr>
              <a:t>Shared interests</a:t>
            </a:r>
          </a:p>
          <a:p>
            <a:pPr marL="571500" indent="-571500">
              <a:buFont typeface="Arial" panose="020B0604020202020204" pitchFamily="34" charset="0"/>
              <a:buChar char="•"/>
            </a:pPr>
            <a:r>
              <a:rPr lang="en-GB" sz="3600" b="1" dirty="0">
                <a:solidFill>
                  <a:srgbClr val="000000"/>
                </a:solidFill>
                <a:latin typeface="Glacial Indifference"/>
              </a:rPr>
              <a:t>Events that include different groups</a:t>
            </a:r>
          </a:p>
          <a:p>
            <a:pPr marL="571500" indent="-571500">
              <a:buFont typeface="Arial" panose="020B0604020202020204" pitchFamily="34" charset="0"/>
              <a:buChar char="•"/>
            </a:pPr>
            <a:r>
              <a:rPr lang="en-GB" sz="3600" b="1" dirty="0">
                <a:solidFill>
                  <a:srgbClr val="000000"/>
                </a:solidFill>
                <a:latin typeface="Glacial Indifference"/>
              </a:rPr>
              <a:t>Local representation</a:t>
            </a:r>
          </a:p>
          <a:p>
            <a:pPr marL="571500" indent="-571500">
              <a:buFont typeface="Arial" panose="020B0604020202020204" pitchFamily="34" charset="0"/>
              <a:buChar char="•"/>
            </a:pPr>
            <a:r>
              <a:rPr lang="en-GB" sz="3600" b="1" dirty="0">
                <a:solidFill>
                  <a:srgbClr val="000000"/>
                </a:solidFill>
                <a:latin typeface="Glacial Indifference"/>
              </a:rPr>
              <a:t>‘People that look like me’</a:t>
            </a:r>
          </a:p>
          <a:p>
            <a:pPr marL="571500" indent="-571500">
              <a:buFont typeface="Arial" panose="020B0604020202020204" pitchFamily="34" charset="0"/>
              <a:buChar char="•"/>
            </a:pPr>
            <a:r>
              <a:rPr lang="en-GB" sz="3600" b="1" dirty="0">
                <a:solidFill>
                  <a:srgbClr val="000000"/>
                </a:solidFill>
                <a:latin typeface="Glacial Indifference"/>
              </a:rPr>
              <a:t>Opportunities to share my views</a:t>
            </a:r>
          </a:p>
          <a:p>
            <a:pPr marL="571500" indent="-571500">
              <a:buFont typeface="Arial" panose="020B0604020202020204" pitchFamily="34" charset="0"/>
              <a:buChar char="•"/>
            </a:pPr>
            <a:r>
              <a:rPr lang="en-GB" sz="3600" b="1" dirty="0">
                <a:solidFill>
                  <a:srgbClr val="000000"/>
                </a:solidFill>
                <a:latin typeface="Glacial Indifference"/>
              </a:rPr>
              <a:t>Feeling valued and included</a:t>
            </a:r>
          </a:p>
          <a:p>
            <a:pPr marL="571500" indent="-571500">
              <a:buFont typeface="Arial" panose="020B0604020202020204" pitchFamily="34" charset="0"/>
              <a:buChar char="•"/>
            </a:pPr>
            <a:r>
              <a:rPr lang="en-GB" sz="3600" b="1" dirty="0">
                <a:solidFill>
                  <a:srgbClr val="000000"/>
                </a:solidFill>
                <a:latin typeface="Glacial Indifference"/>
              </a:rPr>
              <a:t>Safe spaces to meet</a:t>
            </a:r>
          </a:p>
        </p:txBody>
      </p:sp>
    </p:spTree>
    <p:extLst>
      <p:ext uri="{BB962C8B-B14F-4D97-AF65-F5344CB8AC3E}">
        <p14:creationId xmlns:p14="http://schemas.microsoft.com/office/powerpoint/2010/main" val="2188285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p:cNvGrpSpPr/>
        <p:nvPr/>
      </p:nvGrpSpPr>
      <p:grpSpPr>
        <a:xfrm>
          <a:off x="0" y="0"/>
          <a:ext cx="0" cy="0"/>
          <a:chOff x="0" y="0"/>
          <a:chExt cx="0" cy="0"/>
        </a:xfrm>
      </p:grpSpPr>
      <p:sp>
        <p:nvSpPr>
          <p:cNvPr id="2" name="Freeform 2"/>
          <p:cNvSpPr/>
          <p:nvPr/>
        </p:nvSpPr>
        <p:spPr>
          <a:xfrm>
            <a:off x="838201" y="465274"/>
            <a:ext cx="17016652" cy="9264284"/>
          </a:xfrm>
          <a:custGeom>
            <a:avLst/>
            <a:gdLst/>
            <a:ahLst/>
            <a:cxnLst/>
            <a:rect l="l" t="t" r="r" b="b"/>
            <a:pathLst>
              <a:path w="17016652" h="9264284">
                <a:moveTo>
                  <a:pt x="0" y="0"/>
                </a:moveTo>
                <a:lnTo>
                  <a:pt x="17016652" y="0"/>
                </a:lnTo>
                <a:lnTo>
                  <a:pt x="17016652" y="9264284"/>
                </a:lnTo>
                <a:lnTo>
                  <a:pt x="0" y="92642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dirty="0">
              <a:latin typeface="Glacial Indifference" panose="020B0604020202020204" charset="0"/>
            </a:endParaRPr>
          </a:p>
        </p:txBody>
      </p:sp>
      <p:sp>
        <p:nvSpPr>
          <p:cNvPr id="7" name="TextBox 8">
            <a:extLst>
              <a:ext uri="{FF2B5EF4-FFF2-40B4-BE49-F238E27FC236}">
                <a16:creationId xmlns:a16="http://schemas.microsoft.com/office/drawing/2014/main" id="{C1243B6D-180A-E977-ABA8-274FE1BD14BC}"/>
              </a:ext>
            </a:extLst>
          </p:cNvPr>
          <p:cNvSpPr txBox="1"/>
          <p:nvPr/>
        </p:nvSpPr>
        <p:spPr>
          <a:xfrm>
            <a:off x="1028700" y="1009650"/>
            <a:ext cx="15894091" cy="788999"/>
          </a:xfrm>
          <a:prstGeom prst="rect">
            <a:avLst/>
          </a:prstGeom>
        </p:spPr>
        <p:txBody>
          <a:bodyPr lIns="0" tIns="0" rIns="0" bIns="0" rtlCol="0" anchor="t">
            <a:spAutoFit/>
          </a:bodyPr>
          <a:lstStyle/>
          <a:p>
            <a:pPr>
              <a:lnSpc>
                <a:spcPts val="6000"/>
              </a:lnSpc>
            </a:pPr>
            <a:r>
              <a:rPr lang="en-US" sz="7200" dirty="0">
                <a:solidFill>
                  <a:srgbClr val="000000"/>
                </a:solidFill>
                <a:latin typeface="Bobby Jones"/>
                <a:ea typeface="Bobby Jones"/>
                <a:cs typeface="Bobby Jones"/>
                <a:sym typeface="Bobby Jones"/>
              </a:rPr>
              <a:t>Similarities and differences </a:t>
            </a:r>
            <a:r>
              <a:rPr lang="en-US" sz="2800" dirty="0">
                <a:solidFill>
                  <a:srgbClr val="000000"/>
                </a:solidFill>
                <a:latin typeface="Bobby Jones"/>
                <a:ea typeface="Bobby Jones"/>
                <a:cs typeface="Bobby Jones"/>
                <a:sym typeface="Bobby Jones"/>
              </a:rPr>
              <a:t>(1)</a:t>
            </a:r>
          </a:p>
        </p:txBody>
      </p:sp>
      <p:sp>
        <p:nvSpPr>
          <p:cNvPr id="4" name="TextBox 3">
            <a:extLst>
              <a:ext uri="{FF2B5EF4-FFF2-40B4-BE49-F238E27FC236}">
                <a16:creationId xmlns:a16="http://schemas.microsoft.com/office/drawing/2014/main" id="{5E7ABF8E-FF45-C99B-FAFB-AB0D28340989}"/>
              </a:ext>
            </a:extLst>
          </p:cNvPr>
          <p:cNvSpPr txBox="1"/>
          <p:nvPr/>
        </p:nvSpPr>
        <p:spPr>
          <a:xfrm>
            <a:off x="1028700" y="2054549"/>
            <a:ext cx="16192500" cy="3785652"/>
          </a:xfrm>
          <a:prstGeom prst="rect">
            <a:avLst/>
          </a:prstGeom>
          <a:noFill/>
        </p:spPr>
        <p:txBody>
          <a:bodyPr wrap="square" rtlCol="0">
            <a:spAutoFit/>
          </a:bodyPr>
          <a:lstStyle/>
          <a:p>
            <a:pPr>
              <a:spcAft>
                <a:spcPts val="1800"/>
              </a:spcAft>
            </a:pPr>
            <a:r>
              <a:rPr lang="en-GB" sz="3200" b="1" dirty="0">
                <a:solidFill>
                  <a:srgbClr val="00B0F0"/>
                </a:solidFill>
                <a:latin typeface="Glacial Indifference" panose="020B0604020202020204" charset="0"/>
              </a:rPr>
              <a:t>Sarah</a:t>
            </a:r>
            <a:r>
              <a:rPr lang="en-GB" sz="3200" dirty="0">
                <a:solidFill>
                  <a:srgbClr val="00B0F0"/>
                </a:solidFill>
                <a:latin typeface="Glacial Indifference" panose="020B0604020202020204" charset="0"/>
              </a:rPr>
              <a:t> lives with her daughter Minnie, who is in Year 7.  Sarah has just volunteered to become a parent governor at the school to help make decisions about how things are run.</a:t>
            </a:r>
          </a:p>
          <a:p>
            <a:pPr>
              <a:spcAft>
                <a:spcPts val="1800"/>
              </a:spcAft>
            </a:pPr>
            <a:r>
              <a:rPr lang="en-GB" sz="3200" dirty="0">
                <a:solidFill>
                  <a:srgbClr val="00B0F0"/>
                </a:solidFill>
                <a:latin typeface="Glacial Indifference" panose="020B0604020202020204" charset="0"/>
              </a:rPr>
              <a:t>She was disappointed that Minnie didn’t learn much about Nigeria and the people who came to help Britain after the Second World War.  Minnie was a bit disappointed that she didn’t see anyone who looked like her in the storybooks in school.</a:t>
            </a:r>
          </a:p>
          <a:p>
            <a:r>
              <a:rPr lang="en-GB" sz="3200" dirty="0">
                <a:solidFill>
                  <a:srgbClr val="00B0F0"/>
                </a:solidFill>
                <a:latin typeface="Glacial Indifference" panose="020B0604020202020204" charset="0"/>
              </a:rPr>
              <a:t>Sarah wants everyone to feel part of the school community.</a:t>
            </a:r>
          </a:p>
          <a:p>
            <a:endParaRPr lang="en-GB" dirty="0">
              <a:latin typeface="Glacial Indifference" panose="020B0604020202020204" charset="0"/>
            </a:endParaRPr>
          </a:p>
        </p:txBody>
      </p:sp>
      <p:sp>
        <p:nvSpPr>
          <p:cNvPr id="5" name="TextBox 4">
            <a:extLst>
              <a:ext uri="{FF2B5EF4-FFF2-40B4-BE49-F238E27FC236}">
                <a16:creationId xmlns:a16="http://schemas.microsoft.com/office/drawing/2014/main" id="{B5779FDC-D292-D329-102D-3134487A81CF}"/>
              </a:ext>
            </a:extLst>
          </p:cNvPr>
          <p:cNvSpPr txBox="1"/>
          <p:nvPr/>
        </p:nvSpPr>
        <p:spPr>
          <a:xfrm>
            <a:off x="1055472" y="6028866"/>
            <a:ext cx="16394327" cy="3785652"/>
          </a:xfrm>
          <a:prstGeom prst="rect">
            <a:avLst/>
          </a:prstGeom>
          <a:noFill/>
        </p:spPr>
        <p:txBody>
          <a:bodyPr wrap="square" rtlCol="0">
            <a:spAutoFit/>
          </a:bodyPr>
          <a:lstStyle/>
          <a:p>
            <a:pPr>
              <a:spcAft>
                <a:spcPts val="1800"/>
              </a:spcAft>
            </a:pPr>
            <a:r>
              <a:rPr lang="en-GB" sz="3200" b="1" dirty="0">
                <a:solidFill>
                  <a:srgbClr val="00B050"/>
                </a:solidFill>
                <a:latin typeface="Glacial Indifference" panose="020B0604020202020204" charset="0"/>
              </a:rPr>
              <a:t>Sheridan</a:t>
            </a:r>
            <a:r>
              <a:rPr lang="en-GB" sz="3200" dirty="0">
                <a:solidFill>
                  <a:srgbClr val="00B050"/>
                </a:solidFill>
                <a:latin typeface="Glacial Indifference" panose="020B0604020202020204" charset="0"/>
              </a:rPr>
              <a:t> is in Year 10 and really enjoys Maths and Drama. Sheridan has started seeing a student from another school and was worried about how their friends might react.  </a:t>
            </a:r>
          </a:p>
          <a:p>
            <a:pPr>
              <a:spcAft>
                <a:spcPts val="1800"/>
              </a:spcAft>
            </a:pPr>
            <a:r>
              <a:rPr lang="en-GB" sz="3200" dirty="0">
                <a:solidFill>
                  <a:srgbClr val="00B050"/>
                </a:solidFill>
                <a:latin typeface="Glacial Indifference" panose="020B0604020202020204" charset="0"/>
              </a:rPr>
              <a:t>Sheridan felt reassured after speaking to their best friend Charley, who said that everyone would be ok, and that they would always stick up for Sheridan if ever there was a problem.</a:t>
            </a:r>
          </a:p>
          <a:p>
            <a:r>
              <a:rPr lang="en-GB" sz="3200" dirty="0">
                <a:solidFill>
                  <a:srgbClr val="00B050"/>
                </a:solidFill>
                <a:latin typeface="Glacial Indifference" panose="020B0604020202020204" charset="0"/>
              </a:rPr>
              <a:t>Sheridan has known some people in the school for a long time, as their parents went to </a:t>
            </a:r>
            <a:r>
              <a:rPr lang="en-GB" sz="3200" dirty="0" err="1">
                <a:solidFill>
                  <a:srgbClr val="00B050"/>
                </a:solidFill>
                <a:latin typeface="Glacial Indifference" panose="020B0604020202020204" charset="0"/>
              </a:rPr>
              <a:t>Scoill</a:t>
            </a:r>
            <a:r>
              <a:rPr lang="en-GB" sz="3200" dirty="0">
                <a:solidFill>
                  <a:srgbClr val="00B050"/>
                </a:solidFill>
                <a:latin typeface="Glacial Indifference" panose="020B0604020202020204" charset="0"/>
              </a:rPr>
              <a:t> Mannin together</a:t>
            </a:r>
            <a:r>
              <a:rPr lang="en-GB" dirty="0">
                <a:solidFill>
                  <a:srgbClr val="00B050"/>
                </a:solidFill>
                <a:latin typeface="Glacial Indifference" panose="020B0604020202020204" charset="0"/>
              </a:rPr>
              <a:t>.</a:t>
            </a:r>
          </a:p>
          <a:p>
            <a:endParaRPr lang="en-GB" dirty="0">
              <a:latin typeface="Glacial Indifference" panose="020B060402020202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a:extLst>
            <a:ext uri="{FF2B5EF4-FFF2-40B4-BE49-F238E27FC236}">
              <a16:creationId xmlns:a16="http://schemas.microsoft.com/office/drawing/2014/main" id="{F6C5ACB0-A691-1A74-7907-5741400DC5C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6C3C288-A937-771A-F83A-6A9B3C986DF4}"/>
              </a:ext>
            </a:extLst>
          </p:cNvPr>
          <p:cNvSpPr/>
          <p:nvPr/>
        </p:nvSpPr>
        <p:spPr>
          <a:xfrm>
            <a:off x="635674" y="472482"/>
            <a:ext cx="17016652" cy="9264284"/>
          </a:xfrm>
          <a:custGeom>
            <a:avLst/>
            <a:gdLst/>
            <a:ahLst/>
            <a:cxnLst/>
            <a:rect l="l" t="t" r="r" b="b"/>
            <a:pathLst>
              <a:path w="17016652" h="9264284">
                <a:moveTo>
                  <a:pt x="0" y="0"/>
                </a:moveTo>
                <a:lnTo>
                  <a:pt x="17016652" y="0"/>
                </a:lnTo>
                <a:lnTo>
                  <a:pt x="17016652" y="9264284"/>
                </a:lnTo>
                <a:lnTo>
                  <a:pt x="0" y="92642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dirty="0">
              <a:latin typeface="Glacial Indifference" panose="020B0604020202020204" charset="0"/>
            </a:endParaRPr>
          </a:p>
        </p:txBody>
      </p:sp>
      <p:sp>
        <p:nvSpPr>
          <p:cNvPr id="7" name="TextBox 8">
            <a:extLst>
              <a:ext uri="{FF2B5EF4-FFF2-40B4-BE49-F238E27FC236}">
                <a16:creationId xmlns:a16="http://schemas.microsoft.com/office/drawing/2014/main" id="{BA914E5F-34E2-9E69-BAC9-D52DD35BC2BE}"/>
              </a:ext>
            </a:extLst>
          </p:cNvPr>
          <p:cNvSpPr txBox="1"/>
          <p:nvPr/>
        </p:nvSpPr>
        <p:spPr>
          <a:xfrm>
            <a:off x="1028700" y="1009650"/>
            <a:ext cx="15894091" cy="788999"/>
          </a:xfrm>
          <a:prstGeom prst="rect">
            <a:avLst/>
          </a:prstGeom>
        </p:spPr>
        <p:txBody>
          <a:bodyPr lIns="0" tIns="0" rIns="0" bIns="0" rtlCol="0" anchor="t">
            <a:spAutoFit/>
          </a:bodyPr>
          <a:lstStyle/>
          <a:p>
            <a:pPr>
              <a:lnSpc>
                <a:spcPts val="6000"/>
              </a:lnSpc>
            </a:pPr>
            <a:r>
              <a:rPr lang="en-US" sz="7200" dirty="0">
                <a:solidFill>
                  <a:srgbClr val="000000"/>
                </a:solidFill>
                <a:latin typeface="Bobby Jones"/>
                <a:ea typeface="Bobby Jones"/>
                <a:cs typeface="Bobby Jones"/>
                <a:sym typeface="Bobby Jones"/>
              </a:rPr>
              <a:t>Similarities and differences </a:t>
            </a:r>
            <a:r>
              <a:rPr lang="en-US" sz="3200" dirty="0">
                <a:solidFill>
                  <a:srgbClr val="000000"/>
                </a:solidFill>
                <a:latin typeface="Bobby Jones"/>
                <a:ea typeface="Bobby Jones"/>
                <a:cs typeface="Bobby Jones"/>
                <a:sym typeface="Bobby Jones"/>
              </a:rPr>
              <a:t>(2)</a:t>
            </a:r>
          </a:p>
        </p:txBody>
      </p:sp>
      <p:sp>
        <p:nvSpPr>
          <p:cNvPr id="4" name="TextBox 3">
            <a:extLst>
              <a:ext uri="{FF2B5EF4-FFF2-40B4-BE49-F238E27FC236}">
                <a16:creationId xmlns:a16="http://schemas.microsoft.com/office/drawing/2014/main" id="{ECCA9F08-B102-79EA-0F9D-87897731D29D}"/>
              </a:ext>
            </a:extLst>
          </p:cNvPr>
          <p:cNvSpPr txBox="1"/>
          <p:nvPr/>
        </p:nvSpPr>
        <p:spPr>
          <a:xfrm>
            <a:off x="1055472" y="1982055"/>
            <a:ext cx="16192500" cy="3785652"/>
          </a:xfrm>
          <a:prstGeom prst="rect">
            <a:avLst/>
          </a:prstGeom>
          <a:noFill/>
        </p:spPr>
        <p:txBody>
          <a:bodyPr wrap="square" rtlCol="0">
            <a:spAutoFit/>
          </a:bodyPr>
          <a:lstStyle/>
          <a:p>
            <a:pPr>
              <a:spcAft>
                <a:spcPts val="1800"/>
              </a:spcAft>
            </a:pPr>
            <a:r>
              <a:rPr lang="en-GB" sz="3200" b="1" dirty="0">
                <a:solidFill>
                  <a:srgbClr val="00B0F0"/>
                </a:solidFill>
                <a:latin typeface="Glacial Indifference" panose="020B0604020202020204" charset="0"/>
              </a:rPr>
              <a:t>Jan, </a:t>
            </a:r>
            <a:r>
              <a:rPr lang="en-GB" sz="3200" dirty="0">
                <a:solidFill>
                  <a:srgbClr val="00B0F0"/>
                </a:solidFill>
                <a:latin typeface="Glacial Indifference" panose="020B0604020202020204" charset="0"/>
              </a:rPr>
              <a:t>in Year 11, has volunteered to buddy new students in school, helping them feel welcome.</a:t>
            </a:r>
          </a:p>
          <a:p>
            <a:pPr>
              <a:spcAft>
                <a:spcPts val="1800"/>
              </a:spcAft>
            </a:pPr>
            <a:r>
              <a:rPr lang="en-GB" sz="3200" dirty="0">
                <a:solidFill>
                  <a:srgbClr val="00B0F0"/>
                </a:solidFill>
                <a:latin typeface="Glacial Indifference" panose="020B0604020202020204" charset="0"/>
              </a:rPr>
              <a:t>Jan speaks several languages, including Polish, which they speak at home with grandad. Jan’s family moved to the area because grandad got a new job.</a:t>
            </a:r>
          </a:p>
          <a:p>
            <a:r>
              <a:rPr lang="en-GB" sz="3200" dirty="0">
                <a:solidFill>
                  <a:srgbClr val="00B0F0"/>
                </a:solidFill>
                <a:latin typeface="Glacial Indifference" panose="020B0604020202020204" charset="0"/>
              </a:rPr>
              <a:t>Jan has joined the after-school film club because they show films from different countries. Jan really likes the ones that are set in the past because Jan loves history</a:t>
            </a:r>
            <a:r>
              <a:rPr lang="en-GB" dirty="0">
                <a:solidFill>
                  <a:srgbClr val="00B0F0"/>
                </a:solidFill>
                <a:latin typeface="Glacial Indifference" panose="020B0604020202020204" charset="0"/>
              </a:rPr>
              <a:t>.</a:t>
            </a:r>
          </a:p>
          <a:p>
            <a:pPr>
              <a:spcAft>
                <a:spcPts val="1800"/>
              </a:spcAft>
            </a:pPr>
            <a:endParaRPr lang="en-GB" dirty="0">
              <a:latin typeface="Glacial Indifference" panose="020B0604020202020204" charset="0"/>
            </a:endParaRPr>
          </a:p>
        </p:txBody>
      </p:sp>
      <p:sp>
        <p:nvSpPr>
          <p:cNvPr id="5" name="TextBox 4">
            <a:extLst>
              <a:ext uri="{FF2B5EF4-FFF2-40B4-BE49-F238E27FC236}">
                <a16:creationId xmlns:a16="http://schemas.microsoft.com/office/drawing/2014/main" id="{C370BDF7-564D-C9F5-4CA1-3C20729CF218}"/>
              </a:ext>
            </a:extLst>
          </p:cNvPr>
          <p:cNvSpPr txBox="1"/>
          <p:nvPr/>
        </p:nvSpPr>
        <p:spPr>
          <a:xfrm>
            <a:off x="1055472" y="6028866"/>
            <a:ext cx="16394327" cy="3785652"/>
          </a:xfrm>
          <a:prstGeom prst="rect">
            <a:avLst/>
          </a:prstGeom>
          <a:noFill/>
        </p:spPr>
        <p:txBody>
          <a:bodyPr wrap="square" rtlCol="0">
            <a:spAutoFit/>
          </a:bodyPr>
          <a:lstStyle/>
          <a:p>
            <a:pPr>
              <a:spcAft>
                <a:spcPts val="1800"/>
              </a:spcAft>
            </a:pPr>
            <a:r>
              <a:rPr lang="en-GB" sz="3200" b="1" dirty="0">
                <a:solidFill>
                  <a:srgbClr val="00B050"/>
                </a:solidFill>
                <a:latin typeface="Glacial Indifference" panose="020B0604020202020204" charset="0"/>
              </a:rPr>
              <a:t>Azhar </a:t>
            </a:r>
            <a:r>
              <a:rPr lang="en-GB" sz="3200" dirty="0">
                <a:solidFill>
                  <a:srgbClr val="00B050"/>
                </a:solidFill>
                <a:latin typeface="Glacial Indifference" panose="020B0604020202020204" charset="0"/>
              </a:rPr>
              <a:t>is a geography teacher at the school and has worked there for 15 years. He enjoys tennis and was captain of his local cricket team.</a:t>
            </a:r>
          </a:p>
          <a:p>
            <a:pPr>
              <a:spcAft>
                <a:spcPts val="1800"/>
              </a:spcAft>
            </a:pPr>
            <a:r>
              <a:rPr lang="en-GB" sz="3200" dirty="0">
                <a:solidFill>
                  <a:srgbClr val="00B050"/>
                </a:solidFill>
                <a:latin typeface="Glacial Indifference" panose="020B0604020202020204" charset="0"/>
              </a:rPr>
              <a:t>Azhar helps with the school choir but has also set up a multifaith prayer room for students and staff, as a ‘pupil voice’ survey suggested that the school should have one.</a:t>
            </a:r>
          </a:p>
          <a:p>
            <a:r>
              <a:rPr lang="en-GB" sz="3200" dirty="0">
                <a:solidFill>
                  <a:srgbClr val="00B050"/>
                </a:solidFill>
                <a:latin typeface="Glacial Indifference" panose="020B0604020202020204" charset="0"/>
              </a:rPr>
              <a:t>Azhar is Muslim but wants everyone to feel respected and have a safe space to pray or reflect.</a:t>
            </a:r>
            <a:r>
              <a:rPr lang="en-GB" dirty="0">
                <a:solidFill>
                  <a:srgbClr val="00B050"/>
                </a:solidFill>
                <a:latin typeface="Glacial Indifference" panose="020B0604020202020204" charset="0"/>
              </a:rPr>
              <a:t>.</a:t>
            </a:r>
          </a:p>
          <a:p>
            <a:pPr>
              <a:spcAft>
                <a:spcPts val="1800"/>
              </a:spcAft>
            </a:pPr>
            <a:endParaRPr lang="en-GB" dirty="0">
              <a:latin typeface="Glacial Indifference" panose="020B0604020202020204" charset="0"/>
            </a:endParaRPr>
          </a:p>
        </p:txBody>
      </p:sp>
    </p:spTree>
    <p:extLst>
      <p:ext uri="{BB962C8B-B14F-4D97-AF65-F5344CB8AC3E}">
        <p14:creationId xmlns:p14="http://schemas.microsoft.com/office/powerpoint/2010/main" val="3393102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a:extLst>
            <a:ext uri="{FF2B5EF4-FFF2-40B4-BE49-F238E27FC236}">
              <a16:creationId xmlns:a16="http://schemas.microsoft.com/office/drawing/2014/main" id="{98DF7B58-32ED-B8A1-C417-0A0E1B40DFF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052F4A8-9743-D50D-0643-2C49321EFEA9}"/>
              </a:ext>
            </a:extLst>
          </p:cNvPr>
          <p:cNvSpPr/>
          <p:nvPr/>
        </p:nvSpPr>
        <p:spPr>
          <a:xfrm>
            <a:off x="635674" y="472482"/>
            <a:ext cx="17016652" cy="9264284"/>
          </a:xfrm>
          <a:custGeom>
            <a:avLst/>
            <a:gdLst/>
            <a:ahLst/>
            <a:cxnLst/>
            <a:rect l="l" t="t" r="r" b="b"/>
            <a:pathLst>
              <a:path w="17016652" h="9264284">
                <a:moveTo>
                  <a:pt x="0" y="0"/>
                </a:moveTo>
                <a:lnTo>
                  <a:pt x="17016652" y="0"/>
                </a:lnTo>
                <a:lnTo>
                  <a:pt x="17016652" y="9264284"/>
                </a:lnTo>
                <a:lnTo>
                  <a:pt x="0" y="92642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dirty="0">
              <a:latin typeface="Glacial Indifference" panose="020B0604020202020204" charset="0"/>
            </a:endParaRPr>
          </a:p>
        </p:txBody>
      </p:sp>
      <p:sp>
        <p:nvSpPr>
          <p:cNvPr id="7" name="TextBox 8">
            <a:extLst>
              <a:ext uri="{FF2B5EF4-FFF2-40B4-BE49-F238E27FC236}">
                <a16:creationId xmlns:a16="http://schemas.microsoft.com/office/drawing/2014/main" id="{CD280097-C957-593D-A74E-8C5A43AFE3DD}"/>
              </a:ext>
            </a:extLst>
          </p:cNvPr>
          <p:cNvSpPr txBox="1"/>
          <p:nvPr/>
        </p:nvSpPr>
        <p:spPr>
          <a:xfrm>
            <a:off x="1028700" y="1009650"/>
            <a:ext cx="15894091" cy="788999"/>
          </a:xfrm>
          <a:prstGeom prst="rect">
            <a:avLst/>
          </a:prstGeom>
        </p:spPr>
        <p:txBody>
          <a:bodyPr lIns="0" tIns="0" rIns="0" bIns="0" rtlCol="0" anchor="t">
            <a:spAutoFit/>
          </a:bodyPr>
          <a:lstStyle/>
          <a:p>
            <a:pPr>
              <a:lnSpc>
                <a:spcPts val="6000"/>
              </a:lnSpc>
            </a:pPr>
            <a:r>
              <a:rPr lang="en-US" sz="7200" dirty="0">
                <a:solidFill>
                  <a:srgbClr val="000000"/>
                </a:solidFill>
                <a:latin typeface="Bobby Jones"/>
                <a:ea typeface="Bobby Jones"/>
                <a:cs typeface="Bobby Jones"/>
                <a:sym typeface="Bobby Jones"/>
              </a:rPr>
              <a:t>Similarities and differences </a:t>
            </a:r>
            <a:r>
              <a:rPr lang="en-US" sz="3200" dirty="0">
                <a:solidFill>
                  <a:srgbClr val="000000"/>
                </a:solidFill>
                <a:latin typeface="Bobby Jones"/>
                <a:ea typeface="Bobby Jones"/>
                <a:cs typeface="Bobby Jones"/>
                <a:sym typeface="Bobby Jones"/>
              </a:rPr>
              <a:t>(3)</a:t>
            </a:r>
          </a:p>
        </p:txBody>
      </p:sp>
      <p:sp>
        <p:nvSpPr>
          <p:cNvPr id="4" name="TextBox 3">
            <a:extLst>
              <a:ext uri="{FF2B5EF4-FFF2-40B4-BE49-F238E27FC236}">
                <a16:creationId xmlns:a16="http://schemas.microsoft.com/office/drawing/2014/main" id="{A12C6CFC-16C3-8E02-18AC-1A95F153B9EF}"/>
              </a:ext>
            </a:extLst>
          </p:cNvPr>
          <p:cNvSpPr txBox="1"/>
          <p:nvPr/>
        </p:nvSpPr>
        <p:spPr>
          <a:xfrm>
            <a:off x="1059955" y="1968248"/>
            <a:ext cx="16192500" cy="3293209"/>
          </a:xfrm>
          <a:prstGeom prst="rect">
            <a:avLst/>
          </a:prstGeom>
          <a:noFill/>
        </p:spPr>
        <p:txBody>
          <a:bodyPr wrap="square" rtlCol="0">
            <a:spAutoFit/>
          </a:bodyPr>
          <a:lstStyle/>
          <a:p>
            <a:pPr>
              <a:spcAft>
                <a:spcPts val="1800"/>
              </a:spcAft>
            </a:pPr>
            <a:r>
              <a:rPr lang="en-GB" sz="3200" b="1" dirty="0">
                <a:solidFill>
                  <a:srgbClr val="00B0F0"/>
                </a:solidFill>
                <a:latin typeface="Glacial Indifference" panose="020B0604020202020204" charset="0"/>
              </a:rPr>
              <a:t>Carys </a:t>
            </a:r>
            <a:r>
              <a:rPr lang="en-GB" sz="3200" dirty="0">
                <a:solidFill>
                  <a:srgbClr val="00B0F0"/>
                </a:solidFill>
                <a:latin typeface="Glacial Indifference" panose="020B0604020202020204" charset="0"/>
              </a:rPr>
              <a:t>loves PE, especially when she gets to play badminton and rugby.  She also plays for the local women’s rugby team.</a:t>
            </a:r>
          </a:p>
          <a:p>
            <a:pPr>
              <a:spcAft>
                <a:spcPts val="1800"/>
              </a:spcAft>
            </a:pPr>
            <a:r>
              <a:rPr lang="en-GB" sz="3200" dirty="0">
                <a:solidFill>
                  <a:srgbClr val="00B0F0"/>
                </a:solidFill>
                <a:latin typeface="Glacial Indifference" panose="020B0604020202020204" charset="0"/>
              </a:rPr>
              <a:t>Carys would like to become a filmmaker and has been writing scripts for her drama group, which includes students from all year groups.</a:t>
            </a:r>
          </a:p>
          <a:p>
            <a:r>
              <a:rPr lang="en-GB" sz="3200" dirty="0">
                <a:solidFill>
                  <a:srgbClr val="00B0F0"/>
                </a:solidFill>
                <a:latin typeface="Glacial Indifference" panose="020B0604020202020204" charset="0"/>
              </a:rPr>
              <a:t>Carys has also volunteered to be a mentor for students in Y8 and Y7.</a:t>
            </a:r>
          </a:p>
          <a:p>
            <a:pPr>
              <a:spcAft>
                <a:spcPts val="1800"/>
              </a:spcAft>
            </a:pPr>
            <a:endParaRPr lang="en-GB" dirty="0">
              <a:latin typeface="Glacial Indifference" panose="020B0604020202020204" charset="0"/>
            </a:endParaRPr>
          </a:p>
        </p:txBody>
      </p:sp>
      <p:sp>
        <p:nvSpPr>
          <p:cNvPr id="5" name="TextBox 4">
            <a:extLst>
              <a:ext uri="{FF2B5EF4-FFF2-40B4-BE49-F238E27FC236}">
                <a16:creationId xmlns:a16="http://schemas.microsoft.com/office/drawing/2014/main" id="{37F7451C-4312-1918-906C-8C7410F71D27}"/>
              </a:ext>
            </a:extLst>
          </p:cNvPr>
          <p:cNvSpPr txBox="1"/>
          <p:nvPr/>
        </p:nvSpPr>
        <p:spPr>
          <a:xfrm>
            <a:off x="1059955" y="5431056"/>
            <a:ext cx="16394327" cy="4508927"/>
          </a:xfrm>
          <a:prstGeom prst="rect">
            <a:avLst/>
          </a:prstGeom>
          <a:noFill/>
        </p:spPr>
        <p:txBody>
          <a:bodyPr wrap="square" rtlCol="0">
            <a:spAutoFit/>
          </a:bodyPr>
          <a:lstStyle/>
          <a:p>
            <a:pPr>
              <a:spcAft>
                <a:spcPts val="1800"/>
              </a:spcAft>
            </a:pPr>
            <a:r>
              <a:rPr lang="en-GB" sz="3200" b="1" dirty="0">
                <a:solidFill>
                  <a:srgbClr val="00B050"/>
                </a:solidFill>
                <a:latin typeface="Glacial Indifference" panose="020B0604020202020204" charset="0"/>
              </a:rPr>
              <a:t>Douggie </a:t>
            </a:r>
            <a:r>
              <a:rPr lang="en-GB" sz="3200" dirty="0">
                <a:solidFill>
                  <a:srgbClr val="00B050"/>
                </a:solidFill>
                <a:latin typeface="Glacial Indifference" panose="020B0604020202020204" charset="0"/>
              </a:rPr>
              <a:t>joined the school in Year 7 but has not found it easy to settle. He finds some of the communal spaces, like the dining area, overwhelming. </a:t>
            </a:r>
          </a:p>
          <a:p>
            <a:pPr>
              <a:spcAft>
                <a:spcPts val="1800"/>
              </a:spcAft>
            </a:pPr>
            <a:r>
              <a:rPr lang="en-GB" sz="3200" dirty="0">
                <a:solidFill>
                  <a:srgbClr val="00B050"/>
                </a:solidFill>
                <a:latin typeface="Glacial Indifference" panose="020B0604020202020204" charset="0"/>
              </a:rPr>
              <a:t>Douggie has tried to make friends in his new school, but he has only recently moved into the area with his mum, dad and younger brother. He went to a Church of England primary; his religion is important to him, and he found starting the day with a prayer was emotionally settling.</a:t>
            </a:r>
          </a:p>
          <a:p>
            <a:pPr>
              <a:spcAft>
                <a:spcPts val="1800"/>
              </a:spcAft>
            </a:pPr>
            <a:r>
              <a:rPr lang="en-GB" sz="3200" dirty="0">
                <a:solidFill>
                  <a:srgbClr val="00B050"/>
                </a:solidFill>
                <a:latin typeface="Glacial Indifference" panose="020B0604020202020204" charset="0"/>
              </a:rPr>
              <a:t>He really likes basketball and would like to join the school club to make some friends.</a:t>
            </a:r>
          </a:p>
          <a:p>
            <a:pPr>
              <a:spcAft>
                <a:spcPts val="1800"/>
              </a:spcAft>
            </a:pPr>
            <a:endParaRPr lang="en-GB" dirty="0">
              <a:latin typeface="Glacial Indifference" panose="020B0604020202020204" charset="0"/>
            </a:endParaRPr>
          </a:p>
        </p:txBody>
      </p:sp>
    </p:spTree>
    <p:extLst>
      <p:ext uri="{BB962C8B-B14F-4D97-AF65-F5344CB8AC3E}">
        <p14:creationId xmlns:p14="http://schemas.microsoft.com/office/powerpoint/2010/main" val="21501771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a:extLst>
            <a:ext uri="{FF2B5EF4-FFF2-40B4-BE49-F238E27FC236}">
              <a16:creationId xmlns:a16="http://schemas.microsoft.com/office/drawing/2014/main" id="{DE53BC81-F271-88D5-45C8-30AF34ECDE4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66DB714-B0E1-9694-A65E-8D87A32D137E}"/>
              </a:ext>
            </a:extLst>
          </p:cNvPr>
          <p:cNvSpPr/>
          <p:nvPr/>
        </p:nvSpPr>
        <p:spPr>
          <a:xfrm>
            <a:off x="635674" y="472482"/>
            <a:ext cx="17016652" cy="9264284"/>
          </a:xfrm>
          <a:custGeom>
            <a:avLst/>
            <a:gdLst/>
            <a:ahLst/>
            <a:cxnLst/>
            <a:rect l="l" t="t" r="r" b="b"/>
            <a:pathLst>
              <a:path w="17016652" h="9264284">
                <a:moveTo>
                  <a:pt x="0" y="0"/>
                </a:moveTo>
                <a:lnTo>
                  <a:pt x="17016652" y="0"/>
                </a:lnTo>
                <a:lnTo>
                  <a:pt x="17016652" y="9264284"/>
                </a:lnTo>
                <a:lnTo>
                  <a:pt x="0" y="92642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dirty="0">
              <a:latin typeface="Glacial Indifference" panose="020B0604020202020204" charset="0"/>
            </a:endParaRPr>
          </a:p>
        </p:txBody>
      </p:sp>
      <p:sp>
        <p:nvSpPr>
          <p:cNvPr id="7" name="TextBox 8">
            <a:extLst>
              <a:ext uri="{FF2B5EF4-FFF2-40B4-BE49-F238E27FC236}">
                <a16:creationId xmlns:a16="http://schemas.microsoft.com/office/drawing/2014/main" id="{4C33DF21-D468-D76A-28D6-461FF2816024}"/>
              </a:ext>
            </a:extLst>
          </p:cNvPr>
          <p:cNvSpPr txBox="1"/>
          <p:nvPr/>
        </p:nvSpPr>
        <p:spPr>
          <a:xfrm>
            <a:off x="1028700" y="1009650"/>
            <a:ext cx="15894091" cy="788999"/>
          </a:xfrm>
          <a:prstGeom prst="rect">
            <a:avLst/>
          </a:prstGeom>
        </p:spPr>
        <p:txBody>
          <a:bodyPr lIns="0" tIns="0" rIns="0" bIns="0" rtlCol="0" anchor="t">
            <a:spAutoFit/>
          </a:bodyPr>
          <a:lstStyle/>
          <a:p>
            <a:pPr>
              <a:lnSpc>
                <a:spcPts val="6000"/>
              </a:lnSpc>
            </a:pPr>
            <a:r>
              <a:rPr lang="en-US" sz="7200" dirty="0">
                <a:solidFill>
                  <a:srgbClr val="000000"/>
                </a:solidFill>
                <a:latin typeface="Bobby Jones"/>
                <a:ea typeface="Bobby Jones"/>
                <a:cs typeface="Bobby Jones"/>
                <a:sym typeface="Bobby Jones"/>
              </a:rPr>
              <a:t>Alt. activity</a:t>
            </a:r>
          </a:p>
        </p:txBody>
      </p:sp>
      <p:sp>
        <p:nvSpPr>
          <p:cNvPr id="3" name="TextBox 2">
            <a:extLst>
              <a:ext uri="{FF2B5EF4-FFF2-40B4-BE49-F238E27FC236}">
                <a16:creationId xmlns:a16="http://schemas.microsoft.com/office/drawing/2014/main" id="{A12DD7D8-79D8-A436-CC8D-781B775B965B}"/>
              </a:ext>
            </a:extLst>
          </p:cNvPr>
          <p:cNvSpPr txBox="1"/>
          <p:nvPr/>
        </p:nvSpPr>
        <p:spPr>
          <a:xfrm>
            <a:off x="1371600" y="2105292"/>
            <a:ext cx="14123773" cy="8802410"/>
          </a:xfrm>
          <a:prstGeom prst="rect">
            <a:avLst/>
          </a:prstGeom>
          <a:noFill/>
        </p:spPr>
        <p:txBody>
          <a:bodyPr wrap="square" rtlCol="0">
            <a:spAutoFit/>
          </a:bodyPr>
          <a:lstStyle/>
          <a:p>
            <a:r>
              <a:rPr lang="en-GB" sz="4400" dirty="0">
                <a:latin typeface="Glacial Indifference" panose="020B0604020202020204" charset="0"/>
              </a:rPr>
              <a:t>A new student starts in your class</a:t>
            </a:r>
            <a:r>
              <a:rPr lang="en-GB" sz="4000" dirty="0">
                <a:latin typeface="Glacial Indifference" panose="020B0604020202020204" charset="0"/>
              </a:rPr>
              <a:t>.</a:t>
            </a:r>
          </a:p>
          <a:p>
            <a:endParaRPr lang="en-GB" dirty="0">
              <a:latin typeface="Glacial Indifference" panose="020B0604020202020204" charset="0"/>
            </a:endParaRPr>
          </a:p>
          <a:p>
            <a:r>
              <a:rPr lang="en-GB" sz="4000" dirty="0">
                <a:latin typeface="Glacial Indifference" panose="020B0604020202020204" charset="0"/>
              </a:rPr>
              <a:t>What are 3 things that you could do to make them feel welcome?</a:t>
            </a:r>
          </a:p>
          <a:p>
            <a:endParaRPr lang="en-GB" dirty="0">
              <a:latin typeface="Glacial Indifference" panose="020B0604020202020204" charset="0"/>
            </a:endParaRPr>
          </a:p>
          <a:p>
            <a:r>
              <a:rPr lang="en-GB" sz="4000" dirty="0">
                <a:latin typeface="Glacial Indifference" panose="020B0604020202020204" charset="0"/>
              </a:rPr>
              <a:t>Would you change what you do if:</a:t>
            </a:r>
          </a:p>
          <a:p>
            <a:endParaRPr lang="en-GB" dirty="0">
              <a:latin typeface="Glacial Indifference" panose="020B0604020202020204" charset="0"/>
            </a:endParaRPr>
          </a:p>
          <a:p>
            <a:pPr marL="571500" indent="-571500">
              <a:buFont typeface="Arial" panose="020B0604020202020204" pitchFamily="34" charset="0"/>
              <a:buChar char="•"/>
            </a:pPr>
            <a:r>
              <a:rPr lang="en-GB" sz="4000" dirty="0">
                <a:latin typeface="Glacial Indifference" panose="020B0604020202020204" charset="0"/>
              </a:rPr>
              <a:t>They support a different football team?</a:t>
            </a:r>
          </a:p>
          <a:p>
            <a:endParaRPr lang="en-GB" dirty="0">
              <a:latin typeface="Glacial Indifference" panose="020B0604020202020204" charset="0"/>
            </a:endParaRPr>
          </a:p>
          <a:p>
            <a:pPr marL="571500" indent="-571500">
              <a:buFont typeface="Arial" panose="020B0604020202020204" pitchFamily="34" charset="0"/>
              <a:buChar char="•"/>
            </a:pPr>
            <a:r>
              <a:rPr lang="en-GB" sz="4000" dirty="0">
                <a:latin typeface="Glacial Indifference" panose="020B0604020202020204" charset="0"/>
              </a:rPr>
              <a:t>They don’t like sport?</a:t>
            </a:r>
          </a:p>
          <a:p>
            <a:pPr marL="285750" indent="-285750">
              <a:buFont typeface="Arial" panose="020B0604020202020204" pitchFamily="34" charset="0"/>
              <a:buChar char="•"/>
            </a:pPr>
            <a:endParaRPr lang="en-GB" dirty="0">
              <a:latin typeface="Glacial Indifference" panose="020B0604020202020204" charset="0"/>
            </a:endParaRPr>
          </a:p>
          <a:p>
            <a:pPr marL="571500" indent="-571500">
              <a:buFont typeface="Arial" panose="020B0604020202020204" pitchFamily="34" charset="0"/>
              <a:buChar char="•"/>
            </a:pPr>
            <a:r>
              <a:rPr lang="en-GB" sz="4000" dirty="0">
                <a:latin typeface="Glacial Indifference" panose="020B0604020202020204" charset="0"/>
              </a:rPr>
              <a:t>They are the opposite sex from you?</a:t>
            </a:r>
          </a:p>
          <a:p>
            <a:pPr marL="285750" indent="-285750">
              <a:buFont typeface="Arial" panose="020B0604020202020204" pitchFamily="34" charset="0"/>
              <a:buChar char="•"/>
            </a:pPr>
            <a:endParaRPr lang="en-GB" dirty="0">
              <a:latin typeface="Glacial Indifference" panose="020B0604020202020204" charset="0"/>
            </a:endParaRPr>
          </a:p>
          <a:p>
            <a:pPr marL="571500" indent="-571500">
              <a:buFont typeface="Arial" panose="020B0604020202020204" pitchFamily="34" charset="0"/>
              <a:buChar char="•"/>
            </a:pPr>
            <a:r>
              <a:rPr lang="en-GB" sz="4000" dirty="0">
                <a:latin typeface="Glacial Indifference" panose="020B0604020202020204" charset="0"/>
              </a:rPr>
              <a:t>They have different faith/religious beliefs?</a:t>
            </a:r>
          </a:p>
          <a:p>
            <a:endParaRPr lang="en-GB" dirty="0">
              <a:latin typeface="Glacial Indifference" panose="020B0604020202020204" charset="0"/>
            </a:endParaRPr>
          </a:p>
          <a:p>
            <a:pPr marL="571500" indent="-571500">
              <a:buFont typeface="Arial" panose="020B0604020202020204" pitchFamily="34" charset="0"/>
              <a:buChar char="•"/>
            </a:pPr>
            <a:r>
              <a:rPr lang="en-GB" sz="4000" dirty="0">
                <a:latin typeface="Glacial Indifference" panose="020B0604020202020204" charset="0"/>
              </a:rPr>
              <a:t>They try to get you to do something you feel is wrong?</a:t>
            </a:r>
          </a:p>
          <a:p>
            <a:endParaRPr lang="en-GB" sz="4000" dirty="0">
              <a:latin typeface="Glacial Indifference" panose="020B0604020202020204" charset="0"/>
            </a:endParaRPr>
          </a:p>
          <a:p>
            <a:endParaRPr lang="en-GB" dirty="0">
              <a:latin typeface="Glacial Indifference" panose="020B0604020202020204" charset="0"/>
            </a:endParaRPr>
          </a:p>
          <a:p>
            <a:endParaRPr lang="en-GB" dirty="0">
              <a:latin typeface="Glacial Indifference" panose="020B0604020202020204" charset="0"/>
            </a:endParaRPr>
          </a:p>
        </p:txBody>
      </p:sp>
    </p:spTree>
    <p:extLst>
      <p:ext uri="{BB962C8B-B14F-4D97-AF65-F5344CB8AC3E}">
        <p14:creationId xmlns:p14="http://schemas.microsoft.com/office/powerpoint/2010/main" val="4286495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a:extLst>
            <a:ext uri="{FF2B5EF4-FFF2-40B4-BE49-F238E27FC236}">
              <a16:creationId xmlns:a16="http://schemas.microsoft.com/office/drawing/2014/main" id="{C0D16B97-01F8-940A-F80B-FA3386F058A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1783850-8BF9-5889-A15E-CD90A732E133}"/>
              </a:ext>
            </a:extLst>
          </p:cNvPr>
          <p:cNvSpPr/>
          <p:nvPr/>
        </p:nvSpPr>
        <p:spPr>
          <a:xfrm>
            <a:off x="635674" y="472482"/>
            <a:ext cx="17016652" cy="9264284"/>
          </a:xfrm>
          <a:custGeom>
            <a:avLst/>
            <a:gdLst/>
            <a:ahLst/>
            <a:cxnLst/>
            <a:rect l="l" t="t" r="r" b="b"/>
            <a:pathLst>
              <a:path w="17016652" h="9264284">
                <a:moveTo>
                  <a:pt x="0" y="0"/>
                </a:moveTo>
                <a:lnTo>
                  <a:pt x="17016652" y="0"/>
                </a:lnTo>
                <a:lnTo>
                  <a:pt x="17016652" y="9264284"/>
                </a:lnTo>
                <a:lnTo>
                  <a:pt x="0" y="92642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dirty="0">
              <a:latin typeface="Glacial Indifference" panose="020B0604020202020204" charset="0"/>
            </a:endParaRPr>
          </a:p>
        </p:txBody>
      </p:sp>
      <p:sp>
        <p:nvSpPr>
          <p:cNvPr id="7" name="TextBox 8">
            <a:extLst>
              <a:ext uri="{FF2B5EF4-FFF2-40B4-BE49-F238E27FC236}">
                <a16:creationId xmlns:a16="http://schemas.microsoft.com/office/drawing/2014/main" id="{2F494EC0-6CD9-B486-FDE7-0685FC8CE4D7}"/>
              </a:ext>
            </a:extLst>
          </p:cNvPr>
          <p:cNvSpPr txBox="1"/>
          <p:nvPr/>
        </p:nvSpPr>
        <p:spPr>
          <a:xfrm>
            <a:off x="1028700" y="1009650"/>
            <a:ext cx="15894091" cy="788999"/>
          </a:xfrm>
          <a:prstGeom prst="rect">
            <a:avLst/>
          </a:prstGeom>
        </p:spPr>
        <p:txBody>
          <a:bodyPr lIns="0" tIns="0" rIns="0" bIns="0" rtlCol="0" anchor="t">
            <a:spAutoFit/>
          </a:bodyPr>
          <a:lstStyle/>
          <a:p>
            <a:pPr>
              <a:lnSpc>
                <a:spcPts val="6000"/>
              </a:lnSpc>
            </a:pPr>
            <a:r>
              <a:rPr lang="en-US" sz="7200" dirty="0">
                <a:solidFill>
                  <a:srgbClr val="000000"/>
                </a:solidFill>
                <a:latin typeface="Bobby Jones"/>
                <a:ea typeface="Bobby Jones"/>
                <a:cs typeface="Bobby Jones"/>
                <a:sym typeface="Bobby Jones"/>
              </a:rPr>
              <a:t>Tackling Limitations</a:t>
            </a:r>
          </a:p>
        </p:txBody>
      </p:sp>
      <p:sp>
        <p:nvSpPr>
          <p:cNvPr id="8" name="TextBox 7">
            <a:extLst>
              <a:ext uri="{FF2B5EF4-FFF2-40B4-BE49-F238E27FC236}">
                <a16:creationId xmlns:a16="http://schemas.microsoft.com/office/drawing/2014/main" id="{E1F011CE-73DC-23C1-027C-0D4A84EB4E9D}"/>
              </a:ext>
            </a:extLst>
          </p:cNvPr>
          <p:cNvSpPr txBox="1"/>
          <p:nvPr/>
        </p:nvSpPr>
        <p:spPr>
          <a:xfrm>
            <a:off x="1028700" y="1798649"/>
            <a:ext cx="16230600" cy="769441"/>
          </a:xfrm>
          <a:prstGeom prst="rect">
            <a:avLst/>
          </a:prstGeom>
          <a:noFill/>
        </p:spPr>
        <p:txBody>
          <a:bodyPr wrap="square" rtlCol="0">
            <a:spAutoFit/>
          </a:bodyPr>
          <a:lstStyle/>
          <a:p>
            <a:r>
              <a:rPr lang="en-GB" sz="4400" b="1" dirty="0">
                <a:solidFill>
                  <a:srgbClr val="000000"/>
                </a:solidFill>
                <a:latin typeface="Glacial Indifference"/>
              </a:rPr>
              <a:t>Please think back to the limitations you noted earlier.</a:t>
            </a:r>
            <a:endParaRPr lang="en-GB" sz="4400" dirty="0">
              <a:solidFill>
                <a:srgbClr val="000000"/>
              </a:solidFill>
              <a:latin typeface="Glacial Indifference"/>
            </a:endParaRPr>
          </a:p>
        </p:txBody>
      </p:sp>
      <p:sp>
        <p:nvSpPr>
          <p:cNvPr id="3" name="TextBox 2">
            <a:extLst>
              <a:ext uri="{FF2B5EF4-FFF2-40B4-BE49-F238E27FC236}">
                <a16:creationId xmlns:a16="http://schemas.microsoft.com/office/drawing/2014/main" id="{B65A0C9E-0D14-86C9-088A-CAFC71231D47}"/>
              </a:ext>
            </a:extLst>
          </p:cNvPr>
          <p:cNvSpPr txBox="1"/>
          <p:nvPr/>
        </p:nvSpPr>
        <p:spPr>
          <a:xfrm>
            <a:off x="1028699" y="2972368"/>
            <a:ext cx="10547391" cy="4832092"/>
          </a:xfrm>
          <a:prstGeom prst="rect">
            <a:avLst/>
          </a:prstGeom>
          <a:noFill/>
        </p:spPr>
        <p:txBody>
          <a:bodyPr wrap="square" rtlCol="0">
            <a:spAutoFit/>
          </a:bodyPr>
          <a:lstStyle/>
          <a:p>
            <a:r>
              <a:rPr lang="en-GB" sz="4400" b="1" dirty="0">
                <a:solidFill>
                  <a:srgbClr val="000000"/>
                </a:solidFill>
                <a:latin typeface="Glacial Indifference"/>
              </a:rPr>
              <a:t>In small groups, make a list of how a community could:</a:t>
            </a:r>
          </a:p>
          <a:p>
            <a:endParaRPr lang="en-GB" sz="4400" b="1" dirty="0">
              <a:solidFill>
                <a:srgbClr val="000000"/>
              </a:solidFill>
              <a:latin typeface="Glacial Indifference"/>
            </a:endParaRPr>
          </a:p>
          <a:p>
            <a:endParaRPr lang="en-GB" sz="4400" b="1" dirty="0">
              <a:solidFill>
                <a:srgbClr val="000000"/>
              </a:solidFill>
              <a:latin typeface="Glacial Indifference"/>
            </a:endParaRPr>
          </a:p>
          <a:p>
            <a:pPr marL="571500" indent="-571500">
              <a:buFont typeface="Arial" panose="020B0604020202020204" pitchFamily="34" charset="0"/>
              <a:buChar char="•"/>
            </a:pPr>
            <a:r>
              <a:rPr lang="en-GB" sz="4400" b="1" dirty="0">
                <a:solidFill>
                  <a:srgbClr val="000000"/>
                </a:solidFill>
                <a:latin typeface="Glacial Indifference"/>
              </a:rPr>
              <a:t>Ensure that people feel heard</a:t>
            </a:r>
          </a:p>
          <a:p>
            <a:pPr marL="571500" indent="-571500">
              <a:buFont typeface="Arial" panose="020B0604020202020204" pitchFamily="34" charset="0"/>
              <a:buChar char="•"/>
            </a:pPr>
            <a:r>
              <a:rPr lang="en-GB" sz="4400" b="1" dirty="0">
                <a:solidFill>
                  <a:srgbClr val="000000"/>
                </a:solidFill>
                <a:latin typeface="Glacial Indifference"/>
              </a:rPr>
              <a:t>Make sure that people feel included</a:t>
            </a:r>
          </a:p>
          <a:p>
            <a:pPr marL="571500" indent="-571500">
              <a:buFont typeface="Arial" panose="020B0604020202020204" pitchFamily="34" charset="0"/>
              <a:buChar char="•"/>
            </a:pPr>
            <a:r>
              <a:rPr lang="en-GB" sz="4400" b="1" dirty="0">
                <a:solidFill>
                  <a:srgbClr val="000000"/>
                </a:solidFill>
                <a:latin typeface="Glacial Indifference"/>
              </a:rPr>
              <a:t>Reduce harmful experiences</a:t>
            </a:r>
            <a:endParaRPr lang="en-GB" sz="4400" dirty="0">
              <a:solidFill>
                <a:srgbClr val="000000"/>
              </a:solidFill>
              <a:latin typeface="Glacial Indifference"/>
            </a:endParaRPr>
          </a:p>
        </p:txBody>
      </p:sp>
      <p:pic>
        <p:nvPicPr>
          <p:cNvPr id="10" name="Picture 9" descr="A clipboard with a pen and checklist&#10;&#10;AI-generated content may be incorrect.">
            <a:extLst>
              <a:ext uri="{FF2B5EF4-FFF2-40B4-BE49-F238E27FC236}">
                <a16:creationId xmlns:a16="http://schemas.microsoft.com/office/drawing/2014/main" id="{BF548D37-93F9-D98A-095C-FC47FC79F1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69690" y="2613391"/>
            <a:ext cx="5346700" cy="6794500"/>
          </a:xfrm>
          <a:prstGeom prst="rect">
            <a:avLst/>
          </a:prstGeom>
        </p:spPr>
      </p:pic>
    </p:spTree>
    <p:extLst>
      <p:ext uri="{BB962C8B-B14F-4D97-AF65-F5344CB8AC3E}">
        <p14:creationId xmlns:p14="http://schemas.microsoft.com/office/powerpoint/2010/main" val="3869516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a:extLst>
            <a:ext uri="{FF2B5EF4-FFF2-40B4-BE49-F238E27FC236}">
              <a16:creationId xmlns:a16="http://schemas.microsoft.com/office/drawing/2014/main" id="{7062FE71-B8E3-B280-4F10-659D87AD87A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83769B1-81B5-7AD8-18EB-4D5687DF0F9A}"/>
              </a:ext>
            </a:extLst>
          </p:cNvPr>
          <p:cNvSpPr/>
          <p:nvPr/>
        </p:nvSpPr>
        <p:spPr>
          <a:xfrm>
            <a:off x="635674" y="472482"/>
            <a:ext cx="17016652" cy="9264284"/>
          </a:xfrm>
          <a:custGeom>
            <a:avLst/>
            <a:gdLst/>
            <a:ahLst/>
            <a:cxnLst/>
            <a:rect l="l" t="t" r="r" b="b"/>
            <a:pathLst>
              <a:path w="17016652" h="9264284">
                <a:moveTo>
                  <a:pt x="0" y="0"/>
                </a:moveTo>
                <a:lnTo>
                  <a:pt x="17016652" y="0"/>
                </a:lnTo>
                <a:lnTo>
                  <a:pt x="17016652" y="9264284"/>
                </a:lnTo>
                <a:lnTo>
                  <a:pt x="0" y="92642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dirty="0">
              <a:latin typeface="Glacial Indifference" panose="020B0604020202020204" charset="0"/>
            </a:endParaRPr>
          </a:p>
        </p:txBody>
      </p:sp>
      <p:sp>
        <p:nvSpPr>
          <p:cNvPr id="7" name="TextBox 8">
            <a:extLst>
              <a:ext uri="{FF2B5EF4-FFF2-40B4-BE49-F238E27FC236}">
                <a16:creationId xmlns:a16="http://schemas.microsoft.com/office/drawing/2014/main" id="{87ED77AA-2FD0-F246-2275-55076A76FD1E}"/>
              </a:ext>
            </a:extLst>
          </p:cNvPr>
          <p:cNvSpPr txBox="1"/>
          <p:nvPr/>
        </p:nvSpPr>
        <p:spPr>
          <a:xfrm>
            <a:off x="1028700" y="1009650"/>
            <a:ext cx="15894091" cy="788999"/>
          </a:xfrm>
          <a:prstGeom prst="rect">
            <a:avLst/>
          </a:prstGeom>
        </p:spPr>
        <p:txBody>
          <a:bodyPr lIns="0" tIns="0" rIns="0" bIns="0" rtlCol="0" anchor="t">
            <a:spAutoFit/>
          </a:bodyPr>
          <a:lstStyle/>
          <a:p>
            <a:pPr>
              <a:lnSpc>
                <a:spcPts val="6000"/>
              </a:lnSpc>
            </a:pPr>
            <a:r>
              <a:rPr lang="en-US" sz="7200" dirty="0">
                <a:solidFill>
                  <a:srgbClr val="000000"/>
                </a:solidFill>
                <a:latin typeface="Bobby Jones"/>
                <a:ea typeface="Bobby Jones"/>
                <a:cs typeface="Bobby Jones"/>
                <a:sym typeface="Bobby Jones"/>
              </a:rPr>
              <a:t>reflection</a:t>
            </a:r>
          </a:p>
        </p:txBody>
      </p:sp>
      <p:sp>
        <p:nvSpPr>
          <p:cNvPr id="3" name="Freeform 5">
            <a:extLst>
              <a:ext uri="{FF2B5EF4-FFF2-40B4-BE49-F238E27FC236}">
                <a16:creationId xmlns:a16="http://schemas.microsoft.com/office/drawing/2014/main" id="{02238B33-E470-4900-0F78-203490CF4C1F}"/>
              </a:ext>
            </a:extLst>
          </p:cNvPr>
          <p:cNvSpPr/>
          <p:nvPr/>
        </p:nvSpPr>
        <p:spPr>
          <a:xfrm>
            <a:off x="13021604" y="2320722"/>
            <a:ext cx="4006516" cy="6172200"/>
          </a:xfrm>
          <a:custGeom>
            <a:avLst/>
            <a:gdLst/>
            <a:ahLst/>
            <a:cxnLst/>
            <a:rect l="l" t="t" r="r" b="b"/>
            <a:pathLst>
              <a:path w="4006516" h="6172200">
                <a:moveTo>
                  <a:pt x="0" y="0"/>
                </a:moveTo>
                <a:lnTo>
                  <a:pt x="4006516" y="0"/>
                </a:lnTo>
                <a:lnTo>
                  <a:pt x="4006516" y="6172200"/>
                </a:lnTo>
                <a:lnTo>
                  <a:pt x="0" y="61722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dirty="0">
              <a:latin typeface="Glacial Indifference" panose="020B0604020202020204" charset="0"/>
            </a:endParaRPr>
          </a:p>
        </p:txBody>
      </p:sp>
      <p:sp>
        <p:nvSpPr>
          <p:cNvPr id="4" name="TextBox 3">
            <a:extLst>
              <a:ext uri="{FF2B5EF4-FFF2-40B4-BE49-F238E27FC236}">
                <a16:creationId xmlns:a16="http://schemas.microsoft.com/office/drawing/2014/main" id="{E9D80EF7-EFB4-AD73-0C10-4B9860E0B7BC}"/>
              </a:ext>
            </a:extLst>
          </p:cNvPr>
          <p:cNvSpPr txBox="1"/>
          <p:nvPr/>
        </p:nvSpPr>
        <p:spPr>
          <a:xfrm>
            <a:off x="1107385" y="2088576"/>
            <a:ext cx="11121486" cy="8256106"/>
          </a:xfrm>
          <a:prstGeom prst="rect">
            <a:avLst/>
          </a:prstGeom>
          <a:noFill/>
        </p:spPr>
        <p:txBody>
          <a:bodyPr wrap="square">
            <a:spAutoFit/>
          </a:bodyPr>
          <a:lstStyle/>
          <a:p>
            <a:pPr>
              <a:lnSpc>
                <a:spcPts val="10158"/>
              </a:lnSpc>
              <a:spcBef>
                <a:spcPct val="0"/>
              </a:spcBef>
            </a:pPr>
            <a:r>
              <a:rPr lang="en-US" sz="6600" b="1" dirty="0">
                <a:solidFill>
                  <a:srgbClr val="FF0000"/>
                </a:solidFill>
                <a:latin typeface="Glacial Indifference"/>
                <a:ea typeface="Glacial Indifference"/>
                <a:cs typeface="Glacial Indifference"/>
                <a:sym typeface="Glacial Indifference"/>
              </a:rPr>
              <a:t>ASK</a:t>
            </a:r>
            <a:r>
              <a:rPr lang="en-US" sz="6600" dirty="0">
                <a:solidFill>
                  <a:srgbClr val="000000"/>
                </a:solidFill>
                <a:latin typeface="Glacial Indifference"/>
                <a:ea typeface="Glacial Indifference"/>
                <a:cs typeface="Glacial Indifference"/>
                <a:sym typeface="Glacial Indifference"/>
              </a:rPr>
              <a:t> what are you taking from today’s lesson?</a:t>
            </a:r>
          </a:p>
          <a:p>
            <a:pPr>
              <a:lnSpc>
                <a:spcPts val="10158"/>
              </a:lnSpc>
              <a:spcBef>
                <a:spcPct val="0"/>
              </a:spcBef>
            </a:pPr>
            <a:endParaRPr lang="en-US" sz="6600" dirty="0">
              <a:solidFill>
                <a:srgbClr val="000000"/>
              </a:solidFill>
              <a:latin typeface="Glacial Indifference"/>
              <a:ea typeface="Glacial Indifference"/>
              <a:cs typeface="Glacial Indifference"/>
              <a:sym typeface="Glacial Indifference"/>
            </a:endParaRPr>
          </a:p>
          <a:p>
            <a:pPr algn="ctr"/>
            <a:r>
              <a:rPr lang="en-US" sz="6600" b="1" dirty="0">
                <a:solidFill>
                  <a:srgbClr val="FF3131"/>
                </a:solidFill>
                <a:latin typeface="Glacial Indifference Bold"/>
                <a:ea typeface="Glacial Indifference Bold"/>
                <a:cs typeface="Glacial Indifference Bold"/>
                <a:sym typeface="Glacial Indifference Bold"/>
              </a:rPr>
              <a:t>A</a:t>
            </a:r>
            <a:r>
              <a:rPr lang="en-US" sz="6600" dirty="0">
                <a:solidFill>
                  <a:srgbClr val="000000"/>
                </a:solidFill>
                <a:latin typeface="Glacial Indifference"/>
                <a:ea typeface="Glacial Indifference"/>
                <a:cs typeface="Glacial Indifference"/>
                <a:sym typeface="Glacial Indifference"/>
              </a:rPr>
              <a:t>ttributes?</a:t>
            </a:r>
          </a:p>
          <a:p>
            <a:pPr algn="ctr"/>
            <a:r>
              <a:rPr lang="en-US" sz="6600" b="1" dirty="0">
                <a:solidFill>
                  <a:srgbClr val="FF3131"/>
                </a:solidFill>
                <a:latin typeface="Glacial Indifference Bold"/>
                <a:ea typeface="Glacial Indifference Bold"/>
                <a:cs typeface="Glacial Indifference Bold"/>
                <a:sym typeface="Glacial Indifference Bold"/>
              </a:rPr>
              <a:t>S</a:t>
            </a:r>
            <a:r>
              <a:rPr lang="en-US" sz="6600" dirty="0">
                <a:solidFill>
                  <a:srgbClr val="000000"/>
                </a:solidFill>
                <a:latin typeface="Glacial Indifference"/>
                <a:ea typeface="Glacial Indifference"/>
                <a:cs typeface="Glacial Indifference"/>
                <a:sym typeface="Glacial Indifference"/>
              </a:rPr>
              <a:t>kills?</a:t>
            </a:r>
          </a:p>
          <a:p>
            <a:pPr algn="ctr"/>
            <a:r>
              <a:rPr lang="en-US" sz="6600" b="1" dirty="0">
                <a:solidFill>
                  <a:srgbClr val="FF3131"/>
                </a:solidFill>
                <a:latin typeface="Glacial Indifference Bold"/>
                <a:ea typeface="Glacial Indifference Bold"/>
                <a:cs typeface="Glacial Indifference Bold"/>
                <a:sym typeface="Glacial Indifference Bold"/>
              </a:rPr>
              <a:t>K</a:t>
            </a:r>
            <a:r>
              <a:rPr lang="en-US" sz="6600" dirty="0">
                <a:solidFill>
                  <a:srgbClr val="000000"/>
                </a:solidFill>
                <a:latin typeface="Glacial Indifference"/>
                <a:ea typeface="Glacial Indifference"/>
                <a:cs typeface="Glacial Indifference"/>
                <a:sym typeface="Glacial Indifference"/>
              </a:rPr>
              <a:t>nowledge?</a:t>
            </a:r>
          </a:p>
          <a:p>
            <a:pPr>
              <a:lnSpc>
                <a:spcPts val="10158"/>
              </a:lnSpc>
              <a:spcBef>
                <a:spcPct val="0"/>
              </a:spcBef>
            </a:pPr>
            <a:endParaRPr lang="en-US" sz="6600" dirty="0">
              <a:solidFill>
                <a:srgbClr val="000000"/>
              </a:solidFill>
              <a:latin typeface="Glacial Indifference"/>
              <a:ea typeface="Glacial Indifference"/>
              <a:cs typeface="Glacial Indifference"/>
              <a:sym typeface="Glacial Indifference"/>
            </a:endParaRPr>
          </a:p>
        </p:txBody>
      </p:sp>
    </p:spTree>
    <p:extLst>
      <p:ext uri="{BB962C8B-B14F-4D97-AF65-F5344CB8AC3E}">
        <p14:creationId xmlns:p14="http://schemas.microsoft.com/office/powerpoint/2010/main" val="17470565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a:extLst>
            <a:ext uri="{FF2B5EF4-FFF2-40B4-BE49-F238E27FC236}">
              <a16:creationId xmlns:a16="http://schemas.microsoft.com/office/drawing/2014/main" id="{7DA17E5B-AC00-24E3-4957-F01E5717055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FF34443-1A7B-EB38-5F1A-5C6F415B2F73}"/>
              </a:ext>
            </a:extLst>
          </p:cNvPr>
          <p:cNvSpPr/>
          <p:nvPr/>
        </p:nvSpPr>
        <p:spPr>
          <a:xfrm>
            <a:off x="635674" y="511358"/>
            <a:ext cx="17016652" cy="9264284"/>
          </a:xfrm>
          <a:custGeom>
            <a:avLst/>
            <a:gdLst/>
            <a:ahLst/>
            <a:cxnLst/>
            <a:rect l="l" t="t" r="r" b="b"/>
            <a:pathLst>
              <a:path w="17016652" h="9264284">
                <a:moveTo>
                  <a:pt x="0" y="0"/>
                </a:moveTo>
                <a:lnTo>
                  <a:pt x="17016652" y="0"/>
                </a:lnTo>
                <a:lnTo>
                  <a:pt x="17016652" y="9264284"/>
                </a:lnTo>
                <a:lnTo>
                  <a:pt x="0" y="92642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dirty="0">
              <a:latin typeface="Glacial Indifference" panose="020B0604020202020204" charset="0"/>
            </a:endParaRPr>
          </a:p>
        </p:txBody>
      </p:sp>
      <p:sp>
        <p:nvSpPr>
          <p:cNvPr id="4" name="TextBox 4">
            <a:extLst>
              <a:ext uri="{FF2B5EF4-FFF2-40B4-BE49-F238E27FC236}">
                <a16:creationId xmlns:a16="http://schemas.microsoft.com/office/drawing/2014/main" id="{1A4E64DB-0346-03CC-2B42-BC266BE7EEDB}"/>
              </a:ext>
            </a:extLst>
          </p:cNvPr>
          <p:cNvSpPr txBox="1"/>
          <p:nvPr/>
        </p:nvSpPr>
        <p:spPr>
          <a:xfrm>
            <a:off x="-5691131" y="1095375"/>
            <a:ext cx="17209727" cy="795089"/>
          </a:xfrm>
          <a:prstGeom prst="rect">
            <a:avLst/>
          </a:prstGeom>
        </p:spPr>
        <p:txBody>
          <a:bodyPr lIns="0" tIns="0" rIns="0" bIns="0" rtlCol="0" anchor="t">
            <a:spAutoFit/>
          </a:bodyPr>
          <a:lstStyle/>
          <a:p>
            <a:pPr algn="ctr">
              <a:lnSpc>
                <a:spcPts val="6239"/>
              </a:lnSpc>
            </a:pPr>
            <a:r>
              <a:rPr lang="en-US" sz="6000" dirty="0">
                <a:solidFill>
                  <a:srgbClr val="000000"/>
                </a:solidFill>
                <a:latin typeface="Bobby Jones"/>
                <a:ea typeface="Bobby Jones"/>
                <a:cs typeface="Bobby Jones"/>
                <a:sym typeface="Bobby Jones"/>
              </a:rPr>
              <a:t>Get support</a:t>
            </a:r>
          </a:p>
        </p:txBody>
      </p:sp>
      <p:sp>
        <p:nvSpPr>
          <p:cNvPr id="7" name="TextBox 6">
            <a:extLst>
              <a:ext uri="{FF2B5EF4-FFF2-40B4-BE49-F238E27FC236}">
                <a16:creationId xmlns:a16="http://schemas.microsoft.com/office/drawing/2014/main" id="{85253E9F-21BF-B29E-7127-E9D924C71B2F}"/>
              </a:ext>
            </a:extLst>
          </p:cNvPr>
          <p:cNvSpPr txBox="1"/>
          <p:nvPr/>
        </p:nvSpPr>
        <p:spPr>
          <a:xfrm>
            <a:off x="1066800" y="2005329"/>
            <a:ext cx="15773400" cy="7755969"/>
          </a:xfrm>
          <a:prstGeom prst="rect">
            <a:avLst/>
          </a:prstGeom>
          <a:noFill/>
        </p:spPr>
        <p:txBody>
          <a:bodyPr wrap="square" rtlCol="0">
            <a:spAutoFit/>
          </a:bodyPr>
          <a:lstStyle/>
          <a:p>
            <a:pPr>
              <a:spcAft>
                <a:spcPts val="2400"/>
              </a:spcAft>
            </a:pPr>
            <a:r>
              <a:rPr lang="en-GB" sz="4000" dirty="0">
                <a:solidFill>
                  <a:srgbClr val="000000"/>
                </a:solidFill>
                <a:latin typeface="Glacial Indifference"/>
              </a:rPr>
              <a:t>To talk with someone confidentially about how you feel, you can:</a:t>
            </a:r>
          </a:p>
          <a:p>
            <a:pPr>
              <a:spcAft>
                <a:spcPts val="2400"/>
              </a:spcAft>
            </a:pPr>
            <a:r>
              <a:rPr lang="en-GB" sz="4000" b="1" dirty="0">
                <a:solidFill>
                  <a:srgbClr val="000000"/>
                </a:solidFill>
                <a:latin typeface="Glacial Indifference"/>
              </a:rPr>
              <a:t>Contact </a:t>
            </a:r>
            <a:r>
              <a:rPr lang="en-GB" sz="4000" b="1" dirty="0">
                <a:solidFill>
                  <a:srgbClr val="0070C0"/>
                </a:solidFill>
                <a:latin typeface="Glacial Indifference"/>
              </a:rPr>
              <a:t>Isle Listen: 01624 679118  </a:t>
            </a:r>
            <a:r>
              <a:rPr lang="en-GB" sz="4000" b="1" dirty="0" err="1">
                <a:solidFill>
                  <a:srgbClr val="0070C0"/>
                </a:solidFill>
                <a:latin typeface="Glacial Indifference"/>
              </a:rPr>
              <a:t>www.islelisten.im</a:t>
            </a:r>
            <a:endParaRPr lang="en-GB" sz="4000" b="1" dirty="0">
              <a:solidFill>
                <a:srgbClr val="0070C0"/>
              </a:solidFill>
              <a:latin typeface="Glacial Indifference"/>
            </a:endParaRPr>
          </a:p>
          <a:p>
            <a:pPr>
              <a:spcAft>
                <a:spcPts val="1200"/>
              </a:spcAft>
            </a:pPr>
            <a:r>
              <a:rPr lang="en-GB" sz="4000" dirty="0">
                <a:solidFill>
                  <a:srgbClr val="000000"/>
                </a:solidFill>
                <a:latin typeface="Glacial Indifference"/>
              </a:rPr>
              <a:t>Text </a:t>
            </a:r>
            <a:r>
              <a:rPr lang="en-GB" sz="4000" b="1" dirty="0">
                <a:solidFill>
                  <a:srgbClr val="000000"/>
                </a:solidFill>
                <a:latin typeface="Glacial Indifference"/>
              </a:rPr>
              <a:t>SHOUT</a:t>
            </a:r>
            <a:r>
              <a:rPr lang="en-GB" sz="4000" dirty="0">
                <a:solidFill>
                  <a:srgbClr val="000000"/>
                </a:solidFill>
                <a:latin typeface="Glacial Indifference"/>
              </a:rPr>
              <a:t> to </a:t>
            </a:r>
            <a:r>
              <a:rPr lang="en-GB" sz="4000" dirty="0">
                <a:solidFill>
                  <a:srgbClr val="0070C0"/>
                </a:solidFill>
                <a:latin typeface="Glacial Indifference"/>
                <a:hlinkClick r:id="rId5" tooltip="85258">
                  <a:extLst>
                    <a:ext uri="{A12FA001-AC4F-418D-AE19-62706E023703}">
                      <ahyp:hlinkClr xmlns:ahyp="http://schemas.microsoft.com/office/drawing/2018/hyperlinkcolor" val="tx"/>
                    </a:ext>
                  </a:extLst>
                </a:hlinkClick>
              </a:rPr>
              <a:t>85258</a:t>
            </a:r>
            <a:r>
              <a:rPr lang="en-GB" sz="4000" dirty="0">
                <a:solidFill>
                  <a:srgbClr val="000000"/>
                </a:solidFill>
                <a:latin typeface="Glacial Indifference"/>
              </a:rPr>
              <a:t> to contact the </a:t>
            </a:r>
            <a:r>
              <a:rPr lang="en-GB" sz="4000" dirty="0">
                <a:solidFill>
                  <a:srgbClr val="0070C0"/>
                </a:solidFill>
                <a:latin typeface="Glacial Indifference"/>
                <a:hlinkClick r:id="rId6" tooltip="Shout website - textline">
                  <a:extLst>
                    <a:ext uri="{A12FA001-AC4F-418D-AE19-62706E023703}">
                      <ahyp:hlinkClr xmlns:ahyp="http://schemas.microsoft.com/office/drawing/2018/hyperlinkcolor" val="tx"/>
                    </a:ext>
                  </a:extLst>
                </a:hlinkClick>
              </a:rPr>
              <a:t>Shout textline</a:t>
            </a:r>
            <a:endParaRPr lang="en-GB" sz="4000" dirty="0">
              <a:solidFill>
                <a:srgbClr val="0070C0"/>
              </a:solidFill>
              <a:latin typeface="Glacial Indifference"/>
            </a:endParaRPr>
          </a:p>
          <a:p>
            <a:pPr>
              <a:spcAft>
                <a:spcPts val="1200"/>
              </a:spcAft>
            </a:pPr>
            <a:r>
              <a:rPr lang="en-GB" sz="4000" dirty="0">
                <a:solidFill>
                  <a:srgbClr val="000000"/>
                </a:solidFill>
                <a:latin typeface="Glacial Indifference"/>
              </a:rPr>
              <a:t>Call </a:t>
            </a:r>
            <a:r>
              <a:rPr lang="en-GB" sz="4000" dirty="0">
                <a:solidFill>
                  <a:srgbClr val="0070C0"/>
                </a:solidFill>
                <a:latin typeface="Glacial Indifference"/>
                <a:hlinkClick r:id="rId7" tooltip="Papyrus website - HOPELINE247">
                  <a:extLst>
                    <a:ext uri="{A12FA001-AC4F-418D-AE19-62706E023703}">
                      <ahyp:hlinkClr xmlns:ahyp="http://schemas.microsoft.com/office/drawing/2018/hyperlinkcolor" val="tx"/>
                    </a:ext>
                  </a:extLst>
                </a:hlinkClick>
              </a:rPr>
              <a:t>HOPELINE247</a:t>
            </a:r>
            <a:r>
              <a:rPr lang="en-GB" sz="4000" dirty="0">
                <a:solidFill>
                  <a:srgbClr val="000000"/>
                </a:solidFill>
                <a:latin typeface="Glacial Indifference"/>
              </a:rPr>
              <a:t> on </a:t>
            </a:r>
            <a:r>
              <a:rPr lang="en-GB" sz="4000" dirty="0">
                <a:solidFill>
                  <a:srgbClr val="0070C0"/>
                </a:solidFill>
                <a:latin typeface="Glacial Indifference"/>
                <a:hlinkClick r:id="rId8" tooltip="0800 068 4141">
                  <a:extLst>
                    <a:ext uri="{A12FA001-AC4F-418D-AE19-62706E023703}">
                      <ahyp:hlinkClr xmlns:ahyp="http://schemas.microsoft.com/office/drawing/2018/hyperlinkcolor" val="tx"/>
                    </a:ext>
                  </a:extLst>
                </a:hlinkClick>
              </a:rPr>
              <a:t>0800 068 4141</a:t>
            </a:r>
            <a:r>
              <a:rPr lang="en-GB" sz="4000" dirty="0">
                <a:solidFill>
                  <a:srgbClr val="0070C0"/>
                </a:solidFill>
                <a:latin typeface="Glacial Indifference"/>
              </a:rPr>
              <a:t> </a:t>
            </a:r>
            <a:r>
              <a:rPr lang="en-GB" sz="4000" dirty="0">
                <a:solidFill>
                  <a:srgbClr val="000000"/>
                </a:solidFill>
                <a:latin typeface="Glacial Indifference"/>
              </a:rPr>
              <a:t>or the NHS on </a:t>
            </a:r>
            <a:r>
              <a:rPr lang="en-GB" sz="4000" dirty="0">
                <a:solidFill>
                  <a:srgbClr val="0070C0"/>
                </a:solidFill>
                <a:latin typeface="Glacial Indifference"/>
                <a:hlinkClick r:id="rId9" tooltip="111">
                  <a:extLst>
                    <a:ext uri="{A12FA001-AC4F-418D-AE19-62706E023703}">
                      <ahyp:hlinkClr xmlns:ahyp="http://schemas.microsoft.com/office/drawing/2018/hyperlinkcolor" val="tx"/>
                    </a:ext>
                  </a:extLst>
                </a:hlinkClick>
              </a:rPr>
              <a:t>111</a:t>
            </a:r>
            <a:r>
              <a:rPr lang="en-GB" sz="4000" dirty="0">
                <a:solidFill>
                  <a:srgbClr val="000000"/>
                </a:solidFill>
                <a:latin typeface="Glacial Indifference"/>
              </a:rPr>
              <a:t> and select option 2</a:t>
            </a:r>
          </a:p>
          <a:p>
            <a:pPr>
              <a:spcAft>
                <a:spcPts val="2400"/>
              </a:spcAft>
            </a:pPr>
            <a:r>
              <a:rPr lang="en-GB" sz="4000" dirty="0">
                <a:solidFill>
                  <a:srgbClr val="000000"/>
                </a:solidFill>
                <a:latin typeface="Glacial Indifference"/>
              </a:rPr>
              <a:t>Contact </a:t>
            </a:r>
            <a:r>
              <a:rPr lang="en-GB" sz="4000" b="1" dirty="0">
                <a:solidFill>
                  <a:srgbClr val="0070C0"/>
                </a:solidFill>
                <a:latin typeface="Glacial Indifference"/>
                <a:hlinkClick r:id="rId10" tooltip="Childline website - contact us">
                  <a:extLst>
                    <a:ext uri="{A12FA001-AC4F-418D-AE19-62706E023703}">
                      <ahyp:hlinkClr xmlns:ahyp="http://schemas.microsoft.com/office/drawing/2018/hyperlinkcolor" val="tx"/>
                    </a:ext>
                  </a:extLst>
                </a:hlinkClick>
              </a:rPr>
              <a:t>Childline</a:t>
            </a:r>
            <a:r>
              <a:rPr lang="en-GB" sz="4000" dirty="0">
                <a:solidFill>
                  <a:srgbClr val="000000"/>
                </a:solidFill>
                <a:latin typeface="Glacial Indifference"/>
              </a:rPr>
              <a:t> by using </a:t>
            </a:r>
            <a:r>
              <a:rPr lang="en-GB" sz="4000" dirty="0">
                <a:solidFill>
                  <a:srgbClr val="0070C0"/>
                </a:solidFill>
                <a:latin typeface="Glacial Indifference"/>
                <a:hlinkClick r:id="rId11" tooltip="Childline website - 1-2-1 chat">
                  <a:extLst>
                    <a:ext uri="{A12FA001-AC4F-418D-AE19-62706E023703}">
                      <ahyp:hlinkClr xmlns:ahyp="http://schemas.microsoft.com/office/drawing/2018/hyperlinkcolor" val="tx"/>
                    </a:ext>
                  </a:extLst>
                </a:hlinkClick>
              </a:rPr>
              <a:t>1-2-1 chat</a:t>
            </a:r>
            <a:r>
              <a:rPr lang="en-GB" sz="4000" dirty="0">
                <a:solidFill>
                  <a:srgbClr val="0070C0"/>
                </a:solidFill>
                <a:latin typeface="Glacial Indifference"/>
              </a:rPr>
              <a:t> </a:t>
            </a:r>
            <a:r>
              <a:rPr lang="en-GB" sz="4000" dirty="0">
                <a:solidFill>
                  <a:srgbClr val="000000"/>
                </a:solidFill>
                <a:latin typeface="Glacial Indifference"/>
              </a:rPr>
              <a:t>or calling </a:t>
            </a:r>
            <a:r>
              <a:rPr lang="en-GB" sz="4000" dirty="0">
                <a:solidFill>
                  <a:srgbClr val="000000"/>
                </a:solidFill>
                <a:latin typeface="Glacial Indifference"/>
                <a:hlinkClick r:id="rId12" tooltip="0800 1111">
                  <a:extLst>
                    <a:ext uri="{A12FA001-AC4F-418D-AE19-62706E023703}">
                      <ahyp:hlinkClr xmlns:ahyp="http://schemas.microsoft.com/office/drawing/2018/hyperlinkcolor" val="tx"/>
                    </a:ext>
                  </a:extLst>
                </a:hlinkClick>
              </a:rPr>
              <a:t>0800 1111</a:t>
            </a:r>
            <a:endParaRPr lang="en-GB" sz="4000" dirty="0">
              <a:solidFill>
                <a:srgbClr val="000000"/>
              </a:solidFill>
              <a:latin typeface="Glacial Indifference"/>
            </a:endParaRPr>
          </a:p>
          <a:p>
            <a:r>
              <a:rPr lang="en-GB" sz="4000" dirty="0">
                <a:solidFill>
                  <a:srgbClr val="000000"/>
                </a:solidFill>
                <a:latin typeface="Glacial Indifference"/>
              </a:rPr>
              <a:t>If you or someone else is seriously hurt, this is an emergency. </a:t>
            </a:r>
          </a:p>
          <a:p>
            <a:r>
              <a:rPr lang="en-GB" sz="4000" dirty="0">
                <a:solidFill>
                  <a:srgbClr val="000000"/>
                </a:solidFill>
                <a:latin typeface="Glacial Indifference"/>
              </a:rPr>
              <a:t>You should:</a:t>
            </a:r>
          </a:p>
          <a:p>
            <a:r>
              <a:rPr lang="en-GB" sz="4000" b="1" dirty="0">
                <a:solidFill>
                  <a:srgbClr val="0070C0"/>
                </a:solidFill>
                <a:latin typeface="Glacial Indifference"/>
              </a:rPr>
              <a:t>Call </a:t>
            </a:r>
            <a:r>
              <a:rPr lang="en-GB" sz="4000" b="1" dirty="0">
                <a:solidFill>
                  <a:srgbClr val="0070C0"/>
                </a:solidFill>
                <a:latin typeface="Glacial Indifference"/>
                <a:hlinkClick r:id="rId13" tooltip="999">
                  <a:extLst>
                    <a:ext uri="{A12FA001-AC4F-418D-AE19-62706E023703}">
                      <ahyp:hlinkClr xmlns:ahyp="http://schemas.microsoft.com/office/drawing/2018/hyperlinkcolor" val="tx"/>
                    </a:ext>
                  </a:extLst>
                </a:hlinkClick>
              </a:rPr>
              <a:t>999</a:t>
            </a:r>
            <a:r>
              <a:rPr lang="en-GB" sz="4000" b="1" dirty="0">
                <a:solidFill>
                  <a:srgbClr val="0070C0"/>
                </a:solidFill>
                <a:latin typeface="Glacial Indifference"/>
              </a:rPr>
              <a:t> </a:t>
            </a:r>
            <a:r>
              <a:rPr lang="en-GB" sz="4000" dirty="0">
                <a:solidFill>
                  <a:srgbClr val="000000"/>
                </a:solidFill>
                <a:latin typeface="Glacial Indifference"/>
              </a:rPr>
              <a:t>and ask for an ambulance</a:t>
            </a:r>
          </a:p>
          <a:p>
            <a:r>
              <a:rPr lang="en-GB" sz="4000" dirty="0">
                <a:solidFill>
                  <a:srgbClr val="000000"/>
                </a:solidFill>
                <a:latin typeface="Glacial Indifference"/>
              </a:rPr>
              <a:t>Tell an adult you trust and ask them to </a:t>
            </a:r>
            <a:r>
              <a:rPr lang="en-GB" sz="4000" b="1" dirty="0">
                <a:solidFill>
                  <a:srgbClr val="0070C0"/>
                </a:solidFill>
                <a:latin typeface="Glacial Indifference"/>
              </a:rPr>
              <a:t>call </a:t>
            </a:r>
            <a:r>
              <a:rPr lang="en-GB" sz="4000" b="1" dirty="0">
                <a:solidFill>
                  <a:srgbClr val="0070C0"/>
                </a:solidFill>
                <a:latin typeface="Glacial Indifference"/>
                <a:hlinkClick r:id="rId13" tooltip="999">
                  <a:extLst>
                    <a:ext uri="{A12FA001-AC4F-418D-AE19-62706E023703}">
                      <ahyp:hlinkClr xmlns:ahyp="http://schemas.microsoft.com/office/drawing/2018/hyperlinkcolor" val="tx"/>
                    </a:ext>
                  </a:extLst>
                </a:hlinkClick>
              </a:rPr>
              <a:t>999</a:t>
            </a:r>
            <a:r>
              <a:rPr lang="en-GB" sz="4000" b="1" dirty="0">
                <a:solidFill>
                  <a:srgbClr val="0070C0"/>
                </a:solidFill>
                <a:latin typeface="Glacial Indifference"/>
              </a:rPr>
              <a:t> </a:t>
            </a:r>
            <a:r>
              <a:rPr lang="en-GB" sz="4000" dirty="0">
                <a:solidFill>
                  <a:srgbClr val="000000"/>
                </a:solidFill>
                <a:latin typeface="Glacial Indifference"/>
              </a:rPr>
              <a:t>for help</a:t>
            </a:r>
          </a:p>
          <a:p>
            <a:endParaRPr lang="en-GB" dirty="0">
              <a:latin typeface="Glacial Indifference" panose="020B0604020202020204" charset="0"/>
            </a:endParaRPr>
          </a:p>
        </p:txBody>
      </p:sp>
    </p:spTree>
    <p:extLst>
      <p:ext uri="{BB962C8B-B14F-4D97-AF65-F5344CB8AC3E}">
        <p14:creationId xmlns:p14="http://schemas.microsoft.com/office/powerpoint/2010/main" val="696115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p:cNvGrpSpPr/>
        <p:nvPr/>
      </p:nvGrpSpPr>
      <p:grpSpPr>
        <a:xfrm>
          <a:off x="0" y="0"/>
          <a:ext cx="0" cy="0"/>
          <a:chOff x="0" y="0"/>
          <a:chExt cx="0" cy="0"/>
        </a:xfrm>
      </p:grpSpPr>
      <p:sp>
        <p:nvSpPr>
          <p:cNvPr id="2" name="Freeform 2"/>
          <p:cNvSpPr/>
          <p:nvPr/>
        </p:nvSpPr>
        <p:spPr>
          <a:xfrm>
            <a:off x="635674" y="472482"/>
            <a:ext cx="17016652" cy="9264284"/>
          </a:xfrm>
          <a:custGeom>
            <a:avLst/>
            <a:gdLst/>
            <a:ahLst/>
            <a:cxnLst/>
            <a:rect l="l" t="t" r="r" b="b"/>
            <a:pathLst>
              <a:path w="17016652" h="9264284">
                <a:moveTo>
                  <a:pt x="0" y="0"/>
                </a:moveTo>
                <a:lnTo>
                  <a:pt x="17016652" y="0"/>
                </a:lnTo>
                <a:lnTo>
                  <a:pt x="17016652" y="9264284"/>
                </a:lnTo>
                <a:lnTo>
                  <a:pt x="0" y="92642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dirty="0">
              <a:latin typeface="Glacial Indifference" panose="020B0604020202020204" charset="0"/>
            </a:endParaRPr>
          </a:p>
        </p:txBody>
      </p:sp>
      <p:graphicFrame>
        <p:nvGraphicFramePr>
          <p:cNvPr id="3" name="Table 3"/>
          <p:cNvGraphicFramePr>
            <a:graphicFrameLocks noGrp="1"/>
          </p:cNvGraphicFramePr>
          <p:nvPr>
            <p:extLst>
              <p:ext uri="{D42A27DB-BD31-4B8C-83A1-F6EECF244321}">
                <p14:modId xmlns:p14="http://schemas.microsoft.com/office/powerpoint/2010/main" val="218779804"/>
              </p:ext>
            </p:extLst>
          </p:nvPr>
        </p:nvGraphicFramePr>
        <p:xfrm>
          <a:off x="659726" y="482007"/>
          <a:ext cx="16992599" cy="9006474"/>
        </p:xfrm>
        <a:graphic>
          <a:graphicData uri="http://schemas.openxmlformats.org/drawingml/2006/table">
            <a:tbl>
              <a:tblPr/>
              <a:tblGrid>
                <a:gridCol w="2289805">
                  <a:extLst>
                    <a:ext uri="{9D8B030D-6E8A-4147-A177-3AD203B41FA5}">
                      <a16:colId xmlns:a16="http://schemas.microsoft.com/office/drawing/2014/main" val="20000"/>
                    </a:ext>
                  </a:extLst>
                </a:gridCol>
                <a:gridCol w="12790586">
                  <a:extLst>
                    <a:ext uri="{9D8B030D-6E8A-4147-A177-3AD203B41FA5}">
                      <a16:colId xmlns:a16="http://schemas.microsoft.com/office/drawing/2014/main" val="20001"/>
                    </a:ext>
                  </a:extLst>
                </a:gridCol>
                <a:gridCol w="1912208">
                  <a:extLst>
                    <a:ext uri="{9D8B030D-6E8A-4147-A177-3AD203B41FA5}">
                      <a16:colId xmlns:a16="http://schemas.microsoft.com/office/drawing/2014/main" val="20002"/>
                    </a:ext>
                  </a:extLst>
                </a:gridCol>
              </a:tblGrid>
              <a:tr h="822536">
                <a:tc>
                  <a:txBody>
                    <a:bodyPr/>
                    <a:lstStyle/>
                    <a:p>
                      <a:pPr algn="ctr">
                        <a:lnSpc>
                          <a:spcPts val="2799"/>
                        </a:lnSpc>
                        <a:defRPr/>
                      </a:pPr>
                      <a:r>
                        <a:rPr lang="en-US" sz="1800" b="1" dirty="0">
                          <a:solidFill>
                            <a:srgbClr val="000000"/>
                          </a:solidFill>
                          <a:latin typeface="Glacial Indifference" panose="020B0604020202020204" charset="0"/>
                          <a:ea typeface="Canva Sans Bold"/>
                          <a:cs typeface="Canva Sans Bold"/>
                          <a:sym typeface="Canva Sans Bold"/>
                        </a:rPr>
                        <a:t>Activity</a:t>
                      </a:r>
                      <a:endParaRPr lang="en-US" sz="1800" dirty="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799"/>
                        </a:lnSpc>
                        <a:defRPr/>
                      </a:pPr>
                      <a:r>
                        <a:rPr lang="en-US" sz="1800" b="1" dirty="0">
                          <a:solidFill>
                            <a:srgbClr val="000000"/>
                          </a:solidFill>
                          <a:latin typeface="Glacial Indifference" panose="020B0604020202020204" charset="0"/>
                          <a:ea typeface="Canva Sans Bold"/>
                          <a:cs typeface="Canva Sans Bold"/>
                          <a:sym typeface="Canva Sans Bold"/>
                        </a:rPr>
                        <a:t>Description</a:t>
                      </a:r>
                      <a:endParaRPr lang="en-US" sz="1800" dirty="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799"/>
                        </a:lnSpc>
                        <a:defRPr/>
                      </a:pPr>
                      <a:r>
                        <a:rPr lang="en-US" sz="1800" b="1" dirty="0">
                          <a:solidFill>
                            <a:srgbClr val="000000"/>
                          </a:solidFill>
                          <a:latin typeface="Glacial Indifference" panose="020B0604020202020204" charset="0"/>
                          <a:ea typeface="Canva Sans Bold"/>
                          <a:cs typeface="Canva Sans Bold"/>
                          <a:sym typeface="Canva Sans Bold"/>
                        </a:rPr>
                        <a:t>Timing</a:t>
                      </a:r>
                      <a:endParaRPr lang="en-US" sz="1800" dirty="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74714">
                <a:tc>
                  <a:txBody>
                    <a:bodyPr/>
                    <a:lstStyle/>
                    <a:p>
                      <a:pPr algn="ctr">
                        <a:lnSpc>
                          <a:spcPts val="2520"/>
                        </a:lnSpc>
                        <a:defRPr/>
                      </a:pPr>
                      <a:r>
                        <a:rPr lang="en-US" sz="1800" dirty="0">
                          <a:solidFill>
                            <a:srgbClr val="000000"/>
                          </a:solidFill>
                          <a:latin typeface="Glacial Indifference" panose="020B0604020202020204" charset="0"/>
                          <a:ea typeface="Canva Sans"/>
                          <a:cs typeface="Canva Sans"/>
                          <a:sym typeface="Canva Sans"/>
                        </a:rPr>
                        <a:t>Introduction</a:t>
                      </a:r>
                      <a:endParaRPr lang="en-US" sz="1800" dirty="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just">
                        <a:lnSpc>
                          <a:spcPts val="2520"/>
                        </a:lnSpc>
                        <a:defRPr/>
                      </a:pPr>
                      <a:r>
                        <a:rPr lang="en-US" sz="1800" dirty="0">
                          <a:solidFill>
                            <a:srgbClr val="000000"/>
                          </a:solidFill>
                          <a:latin typeface="Glacial Indifference" panose="020B0604020202020204" charset="0"/>
                          <a:ea typeface="Canva Sans"/>
                          <a:cs typeface="Canva Sans"/>
                          <a:sym typeface="Canva Sans"/>
                        </a:rPr>
                        <a:t>Ask students to complete the ‘do it now’ task. Introduce learning objectives and revisit class agreements.</a:t>
                      </a:r>
                      <a:endParaRPr lang="en-US" sz="1800" dirty="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r>
                        <a:rPr lang="en-US" sz="1800" dirty="0">
                          <a:solidFill>
                            <a:srgbClr val="000000"/>
                          </a:solidFill>
                          <a:latin typeface="Glacial Indifference" panose="020B0604020202020204" charset="0"/>
                          <a:ea typeface="Canva Sans"/>
                          <a:cs typeface="Canva Sans"/>
                          <a:sym typeface="Canva Sans"/>
                        </a:rPr>
                        <a:t>5 minutes</a:t>
                      </a:r>
                      <a:endParaRPr lang="en-US" sz="1800" dirty="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74714">
                <a:tc>
                  <a:txBody>
                    <a:bodyPr/>
                    <a:lstStyle/>
                    <a:p>
                      <a:pPr algn="ctr">
                        <a:lnSpc>
                          <a:spcPts val="2520"/>
                        </a:lnSpc>
                        <a:defRPr/>
                      </a:pPr>
                      <a:r>
                        <a:rPr lang="en-US" sz="1800" dirty="0">
                          <a:solidFill>
                            <a:srgbClr val="000000"/>
                          </a:solidFill>
                          <a:latin typeface="Glacial Indifference" panose="020B0604020202020204" charset="0"/>
                          <a:sym typeface="Canva Sans"/>
                        </a:rPr>
                        <a:t>What is community &amp; what benefits?</a:t>
                      </a:r>
                      <a:endParaRPr lang="en-US" sz="1800" dirty="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just">
                        <a:lnSpc>
                          <a:spcPts val="2520"/>
                        </a:lnSpc>
                        <a:defRPr/>
                      </a:pPr>
                      <a:r>
                        <a:rPr lang="en-US" sz="1800" dirty="0">
                          <a:latin typeface="Glacial Indifference" panose="020B0604020202020204" charset="0"/>
                        </a:rPr>
                        <a:t>Slides 7 and 8 are used to respond to the first two questions of the ‘do it now’ task</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19"/>
                        </a:lnSpc>
                        <a:defRPr/>
                      </a:pPr>
                      <a:r>
                        <a:rPr lang="en-US" sz="1800" dirty="0">
                          <a:solidFill>
                            <a:srgbClr val="000000"/>
                          </a:solidFill>
                          <a:latin typeface="Glacial Indifference" panose="020B0604020202020204" charset="0"/>
                          <a:ea typeface="Canva Sans"/>
                          <a:cs typeface="Canva Sans"/>
                          <a:sym typeface="Canva Sans"/>
                        </a:rPr>
                        <a:t>5 mins</a:t>
                      </a:r>
                      <a:endParaRPr lang="en-US" sz="1800" dirty="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090339">
                <a:tc>
                  <a:txBody>
                    <a:bodyPr/>
                    <a:lstStyle/>
                    <a:p>
                      <a:pPr marL="0" marR="0" lvl="0" indent="0" algn="ctr" defTabSz="914400" rtl="0" eaLnBrk="1" fontAlgn="auto" latinLnBrk="0" hangingPunct="1">
                        <a:lnSpc>
                          <a:spcPts val="2520"/>
                        </a:lnSpc>
                        <a:spcBef>
                          <a:spcPts val="0"/>
                        </a:spcBef>
                        <a:spcAft>
                          <a:spcPts val="0"/>
                        </a:spcAft>
                        <a:buClrTx/>
                        <a:buSzTx/>
                        <a:buFontTx/>
                        <a:buNone/>
                        <a:tabLst/>
                        <a:defRPr/>
                      </a:pPr>
                      <a:r>
                        <a:rPr lang="en-US" sz="1800" dirty="0">
                          <a:solidFill>
                            <a:srgbClr val="000000"/>
                          </a:solidFill>
                          <a:latin typeface="Glacial Indifference" panose="020B0604020202020204" charset="0"/>
                          <a:ea typeface="Canva Sans"/>
                          <a:cs typeface="Canva Sans"/>
                          <a:sym typeface="Canva Sans"/>
                        </a:rPr>
                        <a:t>The Human Givens</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r>
                        <a:rPr lang="en-GB" dirty="0">
                          <a:latin typeface="Glacial Indifference" panose="020B0604020202020204" charset="0"/>
                        </a:rPr>
                        <a:t>Explain that British psychologists, Joe Griffin and Ivan Tyrrell suggest that there are nine things that all humans need. Please click your way through the list and give examples of where somebody might find each of these ‘human givens’ – please only ask students to comment if you feel they will be emotionally safe.</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19"/>
                        </a:lnSpc>
                        <a:defRPr/>
                      </a:pPr>
                      <a:r>
                        <a:rPr lang="en-US" sz="1800" dirty="0">
                          <a:latin typeface="Glacial Indifference" panose="020B0604020202020204" charset="0"/>
                        </a:rPr>
                        <a:t>5 mins</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1335915"/>
                  </a:ext>
                </a:extLst>
              </a:tr>
              <a:tr h="1090339">
                <a:tc>
                  <a:txBody>
                    <a:bodyPr/>
                    <a:lstStyle/>
                    <a:p>
                      <a:pPr marL="0" marR="0" lvl="0" indent="0" algn="ctr" defTabSz="914400" rtl="0" eaLnBrk="1" fontAlgn="auto" latinLnBrk="0" hangingPunct="1">
                        <a:lnSpc>
                          <a:spcPts val="2520"/>
                        </a:lnSpc>
                        <a:spcBef>
                          <a:spcPts val="0"/>
                        </a:spcBef>
                        <a:spcAft>
                          <a:spcPts val="0"/>
                        </a:spcAft>
                        <a:buClrTx/>
                        <a:buSzTx/>
                        <a:buFontTx/>
                        <a:buNone/>
                        <a:tabLst/>
                        <a:defRPr/>
                      </a:pPr>
                      <a:r>
                        <a:rPr lang="en-US" sz="1800" dirty="0">
                          <a:solidFill>
                            <a:srgbClr val="000000"/>
                          </a:solidFill>
                          <a:latin typeface="Glacial Indifference" panose="020B0604020202020204" charset="0"/>
                          <a:ea typeface="Canva Sans"/>
                          <a:cs typeface="Canva Sans"/>
                          <a:sym typeface="Canva Sans"/>
                        </a:rPr>
                        <a:t>Links and limitations</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just">
                        <a:lnSpc>
                          <a:spcPts val="2518"/>
                        </a:lnSpc>
                        <a:defRPr/>
                      </a:pPr>
                      <a:r>
                        <a:rPr lang="en-US" sz="1800" dirty="0">
                          <a:solidFill>
                            <a:srgbClr val="000000"/>
                          </a:solidFill>
                          <a:latin typeface="Glacial Indifference" panose="020B0604020202020204" charset="0"/>
                          <a:ea typeface="Canva Sans"/>
                          <a:cs typeface="Canva Sans"/>
                          <a:sym typeface="Canva Sans"/>
                        </a:rPr>
                        <a:t>Slides 10 &amp; 11. Ask students to discuss some other things that might make it harder for people to feel included and some of the things that might make it easier.</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19"/>
                        </a:lnSpc>
                        <a:defRPr/>
                      </a:pPr>
                      <a:r>
                        <a:rPr lang="en-US" sz="1800" dirty="0">
                          <a:solidFill>
                            <a:srgbClr val="000000"/>
                          </a:solidFill>
                          <a:latin typeface="Glacial Indifference" panose="020B0604020202020204" charset="0"/>
                          <a:ea typeface="Canva Sans"/>
                          <a:cs typeface="Canva Sans"/>
                          <a:sym typeface="Canva Sans"/>
                        </a:rPr>
                        <a:t>5-10 mins</a:t>
                      </a:r>
                      <a:endParaRPr lang="en-US" sz="1800" dirty="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774714">
                <a:tc>
                  <a:txBody>
                    <a:bodyPr/>
                    <a:lstStyle/>
                    <a:p>
                      <a:pPr algn="ctr">
                        <a:lnSpc>
                          <a:spcPts val="2520"/>
                        </a:lnSpc>
                        <a:defRPr/>
                      </a:pPr>
                      <a:r>
                        <a:rPr lang="en-US" sz="1800" dirty="0">
                          <a:solidFill>
                            <a:srgbClr val="000000"/>
                          </a:solidFill>
                          <a:latin typeface="Glacial Indifference" panose="020B0604020202020204" charset="0"/>
                          <a:sym typeface="Canva Sans"/>
                        </a:rPr>
                        <a:t>Similarities and difference</a:t>
                      </a:r>
                      <a:endParaRPr lang="en-US" sz="1800" dirty="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r>
                        <a:rPr lang="en-GB" dirty="0">
                          <a:latin typeface="Glacial Indifference" panose="020B0604020202020204" charset="0"/>
                        </a:rPr>
                        <a:t>This activity requires either printing out at least six copies of the ‘Scoill Mannin’ handout or displaying slides 12-14. Split the class into six groups – each group will take the role of a character, with the goal of finding similarities and differences between them. See notes on slide 12.</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19"/>
                        </a:lnSpc>
                        <a:defRPr/>
                      </a:pPr>
                      <a:r>
                        <a:rPr lang="en-US" sz="1800" dirty="0">
                          <a:solidFill>
                            <a:srgbClr val="000000"/>
                          </a:solidFill>
                          <a:latin typeface="Glacial Indifference" panose="020B0604020202020204" charset="0"/>
                          <a:ea typeface="Canva Sans"/>
                          <a:cs typeface="Canva Sans"/>
                          <a:sym typeface="Canva Sans"/>
                        </a:rPr>
                        <a:t>15 mins</a:t>
                      </a:r>
                      <a:endParaRPr lang="en-US" sz="1800" dirty="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774714">
                <a:tc>
                  <a:txBody>
                    <a:bodyPr/>
                    <a:lstStyle/>
                    <a:p>
                      <a:pPr algn="ctr">
                        <a:lnSpc>
                          <a:spcPts val="2520"/>
                        </a:lnSpc>
                        <a:defRPr/>
                      </a:pPr>
                      <a:r>
                        <a:rPr lang="en-US" sz="1800" dirty="0">
                          <a:highlight>
                            <a:srgbClr val="FFFF00"/>
                          </a:highlight>
                          <a:latin typeface="Glacial Indifference" panose="020B0604020202020204" charset="0"/>
                        </a:rPr>
                        <a:t>Alternative activity </a:t>
                      </a:r>
                      <a:r>
                        <a:rPr lang="en-US" sz="1800" dirty="0">
                          <a:latin typeface="Glacial Indifference" panose="020B0604020202020204" charset="0"/>
                        </a:rPr>
                        <a:t>- A new student</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just">
                        <a:lnSpc>
                          <a:spcPts val="2518"/>
                        </a:lnSpc>
                        <a:defRPr/>
                      </a:pPr>
                      <a:r>
                        <a:rPr lang="en-US" sz="1800" b="1" dirty="0">
                          <a:highlight>
                            <a:srgbClr val="FFFF00"/>
                          </a:highlight>
                          <a:latin typeface="Glacial Indifference" panose="020B0604020202020204" charset="0"/>
                        </a:rPr>
                        <a:t>OPTONAL, use this instead of “similarities &amp; differences” if you prefer.</a:t>
                      </a:r>
                      <a:endParaRPr lang="en-US" sz="1800" b="0" dirty="0">
                        <a:highlight>
                          <a:srgbClr val="FFFF00"/>
                        </a:highlight>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18"/>
                        </a:lnSpc>
                        <a:defRPr/>
                      </a:pPr>
                      <a:r>
                        <a:rPr lang="en-US" sz="1800" dirty="0">
                          <a:latin typeface="Glacial Indifference" panose="020B0604020202020204" charset="0"/>
                        </a:rPr>
                        <a:t>10 mins</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9044741"/>
                  </a:ext>
                </a:extLst>
              </a:tr>
              <a:tr h="774714">
                <a:tc>
                  <a:txBody>
                    <a:bodyPr/>
                    <a:lstStyle/>
                    <a:p>
                      <a:pPr algn="ctr">
                        <a:lnSpc>
                          <a:spcPts val="2520"/>
                        </a:lnSpc>
                        <a:defRPr/>
                      </a:pPr>
                      <a:r>
                        <a:rPr lang="en-US" sz="1800" dirty="0">
                          <a:solidFill>
                            <a:srgbClr val="000000"/>
                          </a:solidFill>
                          <a:latin typeface="Glacial Indifference" panose="020B0604020202020204" charset="0"/>
                          <a:sym typeface="Canva Sans"/>
                        </a:rPr>
                        <a:t>Tackling limitations</a:t>
                      </a:r>
                      <a:endParaRPr lang="en-US" sz="1800" dirty="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r>
                        <a:rPr lang="en-GB" dirty="0">
                          <a:latin typeface="Glacial Indifference" panose="020B0604020202020204" charset="0"/>
                        </a:rPr>
                        <a:t>Students work in small groups to create a list of possible strategies to ensure that everyone feels included and strategies to reduce harmful experiences. Record strategies on the board and decide which is the best strategy and alternatives.</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18"/>
                        </a:lnSpc>
                        <a:defRPr/>
                      </a:pPr>
                      <a:r>
                        <a:rPr lang="en-US" sz="1800" dirty="0">
                          <a:solidFill>
                            <a:srgbClr val="000000"/>
                          </a:solidFill>
                          <a:latin typeface="Glacial Indifference" panose="020B0604020202020204" charset="0"/>
                          <a:ea typeface="Canva Sans"/>
                          <a:cs typeface="Canva Sans"/>
                          <a:sym typeface="Canva Sans"/>
                        </a:rPr>
                        <a:t>5 mins</a:t>
                      </a:r>
                      <a:endParaRPr lang="en-US" sz="1800" dirty="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774714">
                <a:tc>
                  <a:txBody>
                    <a:bodyPr/>
                    <a:lstStyle/>
                    <a:p>
                      <a:pPr algn="ctr">
                        <a:lnSpc>
                          <a:spcPts val="2520"/>
                        </a:lnSpc>
                        <a:defRPr/>
                      </a:pPr>
                      <a:r>
                        <a:rPr lang="en-US" sz="1800" dirty="0">
                          <a:solidFill>
                            <a:srgbClr val="000000"/>
                          </a:solidFill>
                          <a:latin typeface="Glacial Indifference" panose="020B0604020202020204" charset="0"/>
                          <a:sym typeface="Canva Sans"/>
                        </a:rPr>
                        <a:t>Reflection / Get support</a:t>
                      </a:r>
                      <a:endParaRPr lang="en-US" sz="1800" dirty="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just">
                        <a:lnSpc>
                          <a:spcPts val="2518"/>
                        </a:lnSpc>
                        <a:defRPr/>
                      </a:pPr>
                      <a:r>
                        <a:rPr lang="en-US" sz="1800" dirty="0">
                          <a:latin typeface="Glacial Indifference" panose="020B0604020202020204" charset="0"/>
                        </a:rPr>
                        <a:t>Slides 17 &amp; 18 please ensure that the students have a few minutes to reflect on their learning and remind them of sources of support</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18"/>
                        </a:lnSpc>
                        <a:defRPr/>
                      </a:pPr>
                      <a:r>
                        <a:rPr lang="en-US" sz="1800" dirty="0">
                          <a:solidFill>
                            <a:srgbClr val="000000"/>
                          </a:solidFill>
                          <a:latin typeface="Glacial Indifference" panose="020B0604020202020204" charset="0"/>
                          <a:ea typeface="Canva Sans"/>
                          <a:cs typeface="Canva Sans"/>
                          <a:sym typeface="Canva Sans"/>
                        </a:rPr>
                        <a:t>5 mins</a:t>
                      </a:r>
                      <a:endParaRPr lang="en-US" sz="1800" dirty="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p:cNvGrpSpPr/>
        <p:nvPr/>
      </p:nvGrpSpPr>
      <p:grpSpPr>
        <a:xfrm>
          <a:off x="0" y="0"/>
          <a:ext cx="0" cy="0"/>
          <a:chOff x="0" y="0"/>
          <a:chExt cx="0" cy="0"/>
        </a:xfrm>
      </p:grpSpPr>
      <p:sp>
        <p:nvSpPr>
          <p:cNvPr id="2" name="Freeform 2"/>
          <p:cNvSpPr/>
          <p:nvPr/>
        </p:nvSpPr>
        <p:spPr>
          <a:xfrm>
            <a:off x="635674" y="472482"/>
            <a:ext cx="17016652" cy="9264284"/>
          </a:xfrm>
          <a:custGeom>
            <a:avLst/>
            <a:gdLst/>
            <a:ahLst/>
            <a:cxnLst/>
            <a:rect l="l" t="t" r="r" b="b"/>
            <a:pathLst>
              <a:path w="17016652" h="9264284">
                <a:moveTo>
                  <a:pt x="0" y="0"/>
                </a:moveTo>
                <a:lnTo>
                  <a:pt x="17016652" y="0"/>
                </a:lnTo>
                <a:lnTo>
                  <a:pt x="17016652" y="9264284"/>
                </a:lnTo>
                <a:lnTo>
                  <a:pt x="0" y="92642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dirty="0">
              <a:latin typeface="Glacial Indifference" panose="020B0604020202020204" charset="0"/>
            </a:endParaRPr>
          </a:p>
        </p:txBody>
      </p:sp>
      <p:sp>
        <p:nvSpPr>
          <p:cNvPr id="3" name="Freeform 3"/>
          <p:cNvSpPr/>
          <p:nvPr/>
        </p:nvSpPr>
        <p:spPr>
          <a:xfrm rot="552302">
            <a:off x="15874873" y="703236"/>
            <a:ext cx="1434607" cy="1232566"/>
          </a:xfrm>
          <a:custGeom>
            <a:avLst/>
            <a:gdLst/>
            <a:ahLst/>
            <a:cxnLst/>
            <a:rect l="l" t="t" r="r" b="b"/>
            <a:pathLst>
              <a:path w="1434607" h="1232566">
                <a:moveTo>
                  <a:pt x="0" y="0"/>
                </a:moveTo>
                <a:lnTo>
                  <a:pt x="1434607" y="0"/>
                </a:lnTo>
                <a:lnTo>
                  <a:pt x="1434607" y="1232566"/>
                </a:lnTo>
                <a:lnTo>
                  <a:pt x="0" y="1232566"/>
                </a:lnTo>
                <a:lnTo>
                  <a:pt x="0" y="0"/>
                </a:lnTo>
                <a:close/>
              </a:path>
            </a:pathLst>
          </a:custGeom>
          <a:blipFill>
            <a:blip r:embed="rId5">
              <a:extLst>
                <a:ext uri="{96DAC541-7B7A-43D3-8B79-37D633B846F1}">
                  <asvg:svgBlip xmlns:asvg="http://schemas.microsoft.com/office/drawing/2016/SVG/main" r:embed="rId6"/>
                </a:ext>
              </a:extLst>
            </a:blip>
            <a:stretch>
              <a:fillRect t="-102" b="-102"/>
            </a:stretch>
          </a:blipFill>
        </p:spPr>
        <p:txBody>
          <a:bodyPr/>
          <a:lstStyle/>
          <a:p>
            <a:endParaRPr lang="en-GB" dirty="0">
              <a:latin typeface="Glacial Indifference" panose="020B0604020202020204" charset="0"/>
            </a:endParaRPr>
          </a:p>
        </p:txBody>
      </p:sp>
      <p:sp>
        <p:nvSpPr>
          <p:cNvPr id="5" name="TextBox 5"/>
          <p:cNvSpPr txBox="1"/>
          <p:nvPr/>
        </p:nvSpPr>
        <p:spPr>
          <a:xfrm>
            <a:off x="248879" y="1023620"/>
            <a:ext cx="4740684" cy="734672"/>
          </a:xfrm>
          <a:prstGeom prst="rect">
            <a:avLst/>
          </a:prstGeom>
        </p:spPr>
        <p:txBody>
          <a:bodyPr lIns="0" tIns="0" rIns="0" bIns="0" rtlCol="0" anchor="t">
            <a:spAutoFit/>
          </a:bodyPr>
          <a:lstStyle/>
          <a:p>
            <a:pPr algn="ctr">
              <a:lnSpc>
                <a:spcPts val="6048"/>
              </a:lnSpc>
            </a:pPr>
            <a:r>
              <a:rPr lang="en-US" sz="5759">
                <a:solidFill>
                  <a:srgbClr val="000000"/>
                </a:solidFill>
                <a:latin typeface="Bobby Jones"/>
                <a:ea typeface="Bobby Jones"/>
                <a:cs typeface="Bobby Jones"/>
                <a:sym typeface="Bobby Jones"/>
              </a:rPr>
              <a:t>DO IT NOW</a:t>
            </a:r>
          </a:p>
        </p:txBody>
      </p:sp>
      <p:sp>
        <p:nvSpPr>
          <p:cNvPr id="6" name="TextBox 6"/>
          <p:cNvSpPr txBox="1"/>
          <p:nvPr/>
        </p:nvSpPr>
        <p:spPr>
          <a:xfrm>
            <a:off x="1333500" y="3009900"/>
            <a:ext cx="15621000" cy="4372992"/>
          </a:xfrm>
          <a:prstGeom prst="rect">
            <a:avLst/>
          </a:prstGeom>
        </p:spPr>
        <p:txBody>
          <a:bodyPr wrap="square" lIns="0" tIns="0" rIns="0" bIns="0" rtlCol="0" anchor="t">
            <a:spAutoFit/>
          </a:bodyPr>
          <a:lstStyle/>
          <a:p>
            <a:pPr>
              <a:lnSpc>
                <a:spcPts val="6811"/>
              </a:lnSpc>
              <a:spcBef>
                <a:spcPct val="0"/>
              </a:spcBef>
            </a:pPr>
            <a:r>
              <a:rPr lang="en-US" sz="4800" dirty="0">
                <a:solidFill>
                  <a:srgbClr val="000000"/>
                </a:solidFill>
                <a:latin typeface="Glacial Indifference"/>
                <a:ea typeface="Glacial Indifference"/>
                <a:cs typeface="Glacial Indifference"/>
                <a:sym typeface="Glacial Indifference"/>
              </a:rPr>
              <a:t>What is a community?</a:t>
            </a:r>
          </a:p>
          <a:p>
            <a:pPr>
              <a:lnSpc>
                <a:spcPts val="6811"/>
              </a:lnSpc>
              <a:spcBef>
                <a:spcPct val="0"/>
              </a:spcBef>
            </a:pPr>
            <a:r>
              <a:rPr lang="en-US" sz="4800" dirty="0">
                <a:solidFill>
                  <a:srgbClr val="000000"/>
                </a:solidFill>
                <a:latin typeface="Glacial Indifference"/>
                <a:ea typeface="Glacial Indifference"/>
                <a:cs typeface="Glacial Indifference"/>
                <a:sym typeface="Glacial Indifference"/>
              </a:rPr>
              <a:t>What are the benefits of being part of a community?</a:t>
            </a:r>
          </a:p>
          <a:p>
            <a:pPr>
              <a:lnSpc>
                <a:spcPts val="6811"/>
              </a:lnSpc>
              <a:spcBef>
                <a:spcPct val="0"/>
              </a:spcBef>
            </a:pPr>
            <a:r>
              <a:rPr lang="en-US" sz="4800" dirty="0">
                <a:solidFill>
                  <a:srgbClr val="000000"/>
                </a:solidFill>
                <a:latin typeface="Glacial Indifference"/>
                <a:ea typeface="Glacial Indifference"/>
                <a:cs typeface="Glacial Indifference"/>
                <a:sym typeface="Glacial Indifference"/>
              </a:rPr>
              <a:t>What can prevent someone feeling part of a community?</a:t>
            </a:r>
            <a:endParaRPr lang="en-US" sz="7200" dirty="0">
              <a:solidFill>
                <a:srgbClr val="000000"/>
              </a:solidFill>
              <a:latin typeface="Glacial Indifference"/>
              <a:ea typeface="Glacial Indifference"/>
              <a:cs typeface="Glacial Indifference"/>
              <a:sym typeface="Glacial Indifference"/>
            </a:endParaRPr>
          </a:p>
          <a:p>
            <a:pPr>
              <a:lnSpc>
                <a:spcPts val="6811"/>
              </a:lnSpc>
              <a:spcBef>
                <a:spcPct val="0"/>
              </a:spcBef>
            </a:pPr>
            <a:r>
              <a:rPr lang="en-US" sz="4800" dirty="0">
                <a:solidFill>
                  <a:srgbClr val="000000"/>
                </a:solidFill>
                <a:latin typeface="Glacial Indifference"/>
                <a:sym typeface="Glacial Indifference"/>
              </a:rPr>
              <a:t>What can someone do if they feel excluded from a community?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p:cNvGrpSpPr/>
        <p:nvPr/>
      </p:nvGrpSpPr>
      <p:grpSpPr>
        <a:xfrm>
          <a:off x="0" y="0"/>
          <a:ext cx="0" cy="0"/>
          <a:chOff x="0" y="0"/>
          <a:chExt cx="0" cy="0"/>
        </a:xfrm>
      </p:grpSpPr>
      <p:sp>
        <p:nvSpPr>
          <p:cNvPr id="2" name="Freeform 2"/>
          <p:cNvSpPr/>
          <p:nvPr/>
        </p:nvSpPr>
        <p:spPr>
          <a:xfrm>
            <a:off x="635674" y="472482"/>
            <a:ext cx="17016652" cy="9264284"/>
          </a:xfrm>
          <a:custGeom>
            <a:avLst/>
            <a:gdLst/>
            <a:ahLst/>
            <a:cxnLst/>
            <a:rect l="l" t="t" r="r" b="b"/>
            <a:pathLst>
              <a:path w="17016652" h="9264284">
                <a:moveTo>
                  <a:pt x="0" y="0"/>
                </a:moveTo>
                <a:lnTo>
                  <a:pt x="17016652" y="0"/>
                </a:lnTo>
                <a:lnTo>
                  <a:pt x="17016652" y="9264284"/>
                </a:lnTo>
                <a:lnTo>
                  <a:pt x="0" y="92642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dirty="0">
              <a:latin typeface="Glacial Indifference" panose="020B0604020202020204" charset="0"/>
            </a:endParaRPr>
          </a:p>
        </p:txBody>
      </p:sp>
      <p:grpSp>
        <p:nvGrpSpPr>
          <p:cNvPr id="3" name="Group 3"/>
          <p:cNvGrpSpPr/>
          <p:nvPr/>
        </p:nvGrpSpPr>
        <p:grpSpPr>
          <a:xfrm>
            <a:off x="798573" y="7622352"/>
            <a:ext cx="1478992" cy="1998212"/>
            <a:chOff x="0" y="0"/>
            <a:chExt cx="1971989" cy="2664283"/>
          </a:xfrm>
        </p:grpSpPr>
        <p:sp>
          <p:nvSpPr>
            <p:cNvPr id="4" name="Freeform 4"/>
            <p:cNvSpPr/>
            <p:nvPr/>
          </p:nvSpPr>
          <p:spPr>
            <a:xfrm>
              <a:off x="0" y="0"/>
              <a:ext cx="1971929" cy="2664333"/>
            </a:xfrm>
            <a:custGeom>
              <a:avLst/>
              <a:gdLst/>
              <a:ahLst/>
              <a:cxnLst/>
              <a:rect l="l" t="t" r="r" b="b"/>
              <a:pathLst>
                <a:path w="1971929" h="2664333">
                  <a:moveTo>
                    <a:pt x="0" y="0"/>
                  </a:moveTo>
                  <a:lnTo>
                    <a:pt x="1971929" y="0"/>
                  </a:lnTo>
                  <a:lnTo>
                    <a:pt x="1971929" y="2664333"/>
                  </a:lnTo>
                  <a:lnTo>
                    <a:pt x="0" y="2664333"/>
                  </a:lnTo>
                  <a:lnTo>
                    <a:pt x="0" y="0"/>
                  </a:lnTo>
                  <a:close/>
                </a:path>
              </a:pathLst>
            </a:custGeom>
            <a:blipFill>
              <a:blip r:embed="rId5"/>
              <a:stretch>
                <a:fillRect r="-3" b="1"/>
              </a:stretch>
            </a:blipFill>
          </p:spPr>
          <p:txBody>
            <a:bodyPr/>
            <a:lstStyle/>
            <a:p>
              <a:endParaRPr lang="en-GB" dirty="0">
                <a:latin typeface="Glacial Indifference" panose="020B0604020202020204" charset="0"/>
              </a:endParaRPr>
            </a:p>
          </p:txBody>
        </p:sp>
      </p:grpSp>
      <p:sp>
        <p:nvSpPr>
          <p:cNvPr id="5" name="TextBox 5"/>
          <p:cNvSpPr txBox="1"/>
          <p:nvPr/>
        </p:nvSpPr>
        <p:spPr>
          <a:xfrm>
            <a:off x="1606069" y="2499877"/>
            <a:ext cx="15075863" cy="1359346"/>
          </a:xfrm>
          <a:prstGeom prst="rect">
            <a:avLst/>
          </a:prstGeom>
        </p:spPr>
        <p:txBody>
          <a:bodyPr lIns="0" tIns="0" rIns="0" bIns="0" rtlCol="0" anchor="t">
            <a:spAutoFit/>
          </a:bodyPr>
          <a:lstStyle/>
          <a:p>
            <a:pPr algn="ctr">
              <a:lnSpc>
                <a:spcPts val="10593"/>
              </a:lnSpc>
            </a:pPr>
            <a:r>
              <a:rPr lang="en-US" sz="10088" dirty="0">
                <a:solidFill>
                  <a:srgbClr val="000000"/>
                </a:solidFill>
                <a:latin typeface="Bobby Jones"/>
                <a:ea typeface="Bobby Jones"/>
                <a:cs typeface="Bobby Jones"/>
                <a:sym typeface="Bobby Jones"/>
              </a:rPr>
              <a:t>Identity &amp; community</a:t>
            </a:r>
          </a:p>
        </p:txBody>
      </p:sp>
      <p:sp>
        <p:nvSpPr>
          <p:cNvPr id="6" name="TextBox 6"/>
          <p:cNvSpPr txBox="1"/>
          <p:nvPr/>
        </p:nvSpPr>
        <p:spPr>
          <a:xfrm>
            <a:off x="4405441" y="5693241"/>
            <a:ext cx="9477119" cy="695325"/>
          </a:xfrm>
          <a:prstGeom prst="rect">
            <a:avLst/>
          </a:prstGeom>
        </p:spPr>
        <p:txBody>
          <a:bodyPr lIns="0" tIns="0" rIns="0" bIns="0" rtlCol="0" anchor="t">
            <a:spAutoFit/>
          </a:bodyPr>
          <a:lstStyle/>
          <a:p>
            <a:pPr algn="ctr">
              <a:lnSpc>
                <a:spcPts val="5250"/>
              </a:lnSpc>
            </a:pPr>
            <a:r>
              <a:rPr lang="en-US" sz="4999">
                <a:solidFill>
                  <a:srgbClr val="000000"/>
                </a:solidFill>
                <a:latin typeface="Glacial Indifference"/>
                <a:ea typeface="Glacial Indifference"/>
                <a:cs typeface="Glacial Indifference"/>
                <a:sym typeface="Glacial Indifference"/>
              </a:rPr>
              <a:t>YEAR 8</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p:cNvGrpSpPr/>
        <p:nvPr/>
      </p:nvGrpSpPr>
      <p:grpSpPr>
        <a:xfrm>
          <a:off x="0" y="0"/>
          <a:ext cx="0" cy="0"/>
          <a:chOff x="0" y="0"/>
          <a:chExt cx="0" cy="0"/>
        </a:xfrm>
      </p:grpSpPr>
      <p:sp>
        <p:nvSpPr>
          <p:cNvPr id="2" name="Freeform 2"/>
          <p:cNvSpPr/>
          <p:nvPr/>
        </p:nvSpPr>
        <p:spPr>
          <a:xfrm>
            <a:off x="635674" y="472482"/>
            <a:ext cx="17016652" cy="9264284"/>
          </a:xfrm>
          <a:custGeom>
            <a:avLst/>
            <a:gdLst/>
            <a:ahLst/>
            <a:cxnLst/>
            <a:rect l="l" t="t" r="r" b="b"/>
            <a:pathLst>
              <a:path w="17016652" h="9264284">
                <a:moveTo>
                  <a:pt x="0" y="0"/>
                </a:moveTo>
                <a:lnTo>
                  <a:pt x="17016652" y="0"/>
                </a:lnTo>
                <a:lnTo>
                  <a:pt x="17016652" y="9264284"/>
                </a:lnTo>
                <a:lnTo>
                  <a:pt x="0" y="92642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dirty="0">
              <a:latin typeface="Glacial Indifference" panose="020B0604020202020204" charset="0"/>
            </a:endParaRPr>
          </a:p>
        </p:txBody>
      </p:sp>
      <p:sp>
        <p:nvSpPr>
          <p:cNvPr id="3" name="TextBox 3"/>
          <p:cNvSpPr txBox="1"/>
          <p:nvPr/>
        </p:nvSpPr>
        <p:spPr>
          <a:xfrm>
            <a:off x="1271889" y="1683238"/>
            <a:ext cx="7486733" cy="837900"/>
          </a:xfrm>
          <a:prstGeom prst="rect">
            <a:avLst/>
          </a:prstGeom>
        </p:spPr>
        <p:txBody>
          <a:bodyPr lIns="0" tIns="0" rIns="0" bIns="0" rtlCol="0" anchor="t">
            <a:spAutoFit/>
          </a:bodyPr>
          <a:lstStyle/>
          <a:p>
            <a:pPr algn="ctr">
              <a:lnSpc>
                <a:spcPts val="6825"/>
              </a:lnSpc>
            </a:pPr>
            <a:r>
              <a:rPr lang="en-US" sz="6500">
                <a:solidFill>
                  <a:srgbClr val="000000"/>
                </a:solidFill>
                <a:latin typeface="Bobby Jones"/>
                <a:ea typeface="Bobby Jones"/>
                <a:cs typeface="Bobby Jones"/>
                <a:sym typeface="Bobby Jones"/>
              </a:rPr>
              <a:t>LEARNING OBJECTIVES </a:t>
            </a:r>
          </a:p>
        </p:txBody>
      </p:sp>
      <p:sp>
        <p:nvSpPr>
          <p:cNvPr id="4" name="TextBox 4"/>
          <p:cNvSpPr txBox="1"/>
          <p:nvPr/>
        </p:nvSpPr>
        <p:spPr>
          <a:xfrm>
            <a:off x="1198913" y="2816516"/>
            <a:ext cx="16022287" cy="6914265"/>
          </a:xfrm>
          <a:prstGeom prst="rect">
            <a:avLst/>
          </a:prstGeom>
        </p:spPr>
        <p:txBody>
          <a:bodyPr wrap="square" lIns="0" tIns="0" rIns="0" bIns="0" rtlCol="0" anchor="t">
            <a:spAutoFit/>
          </a:bodyPr>
          <a:lstStyle/>
          <a:p>
            <a:pPr>
              <a:lnSpc>
                <a:spcPts val="6811"/>
              </a:lnSpc>
            </a:pPr>
            <a:r>
              <a:rPr lang="en-US" sz="4865" dirty="0">
                <a:solidFill>
                  <a:srgbClr val="000000"/>
                </a:solidFill>
                <a:latin typeface="Glacial Indifference"/>
                <a:ea typeface="Glacial Indifference"/>
                <a:cs typeface="Glacial Indifference"/>
                <a:sym typeface="Glacial Indifference"/>
              </a:rPr>
              <a:t>By the end of this lesson, students should:</a:t>
            </a:r>
          </a:p>
          <a:p>
            <a:pPr marL="685800" indent="-685800">
              <a:lnSpc>
                <a:spcPts val="6811"/>
              </a:lnSpc>
              <a:buFont typeface="Arial" panose="020B0604020202020204" pitchFamily="34" charset="0"/>
              <a:buChar char="•"/>
            </a:pPr>
            <a:r>
              <a:rPr lang="en-US" sz="4865" dirty="0">
                <a:solidFill>
                  <a:srgbClr val="000000"/>
                </a:solidFill>
                <a:latin typeface="Glacial Indifference"/>
                <a:ea typeface="Glacial Indifference"/>
                <a:cs typeface="Glacial Indifference"/>
                <a:sym typeface="Glacial Indifference"/>
              </a:rPr>
              <a:t>Be able to describe some of the ways that people can be similar and different to one another</a:t>
            </a:r>
          </a:p>
          <a:p>
            <a:pPr marL="685800" indent="-685800">
              <a:lnSpc>
                <a:spcPts val="6811"/>
              </a:lnSpc>
              <a:buFont typeface="Arial" panose="020B0604020202020204" pitchFamily="34" charset="0"/>
              <a:buChar char="•"/>
            </a:pPr>
            <a:r>
              <a:rPr lang="en-US" sz="4865" dirty="0">
                <a:solidFill>
                  <a:srgbClr val="000000"/>
                </a:solidFill>
                <a:latin typeface="Glacial Indifference"/>
                <a:ea typeface="Glacial Indifference"/>
                <a:cs typeface="Glacial Indifference"/>
                <a:sym typeface="Glacial Indifference"/>
              </a:rPr>
              <a:t>Have thought about what may affect whether somebody feels part of a community</a:t>
            </a:r>
          </a:p>
          <a:p>
            <a:pPr marL="685800" indent="-685800">
              <a:lnSpc>
                <a:spcPts val="6811"/>
              </a:lnSpc>
              <a:buFont typeface="Arial" panose="020B0604020202020204" pitchFamily="34" charset="0"/>
              <a:buChar char="•"/>
            </a:pPr>
            <a:r>
              <a:rPr lang="en-US" sz="4865" dirty="0">
                <a:solidFill>
                  <a:srgbClr val="000000"/>
                </a:solidFill>
                <a:latin typeface="Glacial Indifference"/>
                <a:ea typeface="Glacial Indifference"/>
                <a:cs typeface="Glacial Indifference"/>
                <a:sym typeface="Glacial Indifference"/>
              </a:rPr>
              <a:t>Have discussed strategies that might help people to feel they belong in a community</a:t>
            </a:r>
          </a:p>
          <a:p>
            <a:pPr>
              <a:lnSpc>
                <a:spcPts val="6811"/>
              </a:lnSpc>
            </a:pPr>
            <a:endParaRPr lang="en-US" sz="4865" dirty="0">
              <a:solidFill>
                <a:srgbClr val="000000"/>
              </a:solidFill>
              <a:latin typeface="Glacial Indifference"/>
              <a:ea typeface="Glacial Indifference"/>
              <a:cs typeface="Glacial Indifference"/>
              <a:sym typeface="Glacial Indifferenc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p:cNvGrpSpPr/>
        <p:nvPr/>
      </p:nvGrpSpPr>
      <p:grpSpPr>
        <a:xfrm>
          <a:off x="0" y="0"/>
          <a:ext cx="0" cy="0"/>
          <a:chOff x="0" y="0"/>
          <a:chExt cx="0" cy="0"/>
        </a:xfrm>
      </p:grpSpPr>
      <p:sp>
        <p:nvSpPr>
          <p:cNvPr id="2" name="Freeform 2"/>
          <p:cNvSpPr/>
          <p:nvPr/>
        </p:nvSpPr>
        <p:spPr>
          <a:xfrm>
            <a:off x="635674" y="511358"/>
            <a:ext cx="17016652" cy="9264284"/>
          </a:xfrm>
          <a:custGeom>
            <a:avLst/>
            <a:gdLst/>
            <a:ahLst/>
            <a:cxnLst/>
            <a:rect l="l" t="t" r="r" b="b"/>
            <a:pathLst>
              <a:path w="17016652" h="9264284">
                <a:moveTo>
                  <a:pt x="0" y="0"/>
                </a:moveTo>
                <a:lnTo>
                  <a:pt x="17016652" y="0"/>
                </a:lnTo>
                <a:lnTo>
                  <a:pt x="17016652" y="9264284"/>
                </a:lnTo>
                <a:lnTo>
                  <a:pt x="0" y="92642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dirty="0">
              <a:latin typeface="Glacial Indifference" panose="020B0604020202020204" charset="0"/>
            </a:endParaRPr>
          </a:p>
        </p:txBody>
      </p:sp>
      <p:sp>
        <p:nvSpPr>
          <p:cNvPr id="3" name="TextBox 3"/>
          <p:cNvSpPr txBox="1"/>
          <p:nvPr/>
        </p:nvSpPr>
        <p:spPr>
          <a:xfrm>
            <a:off x="1028700" y="1200150"/>
            <a:ext cx="7641221" cy="904556"/>
          </a:xfrm>
          <a:prstGeom prst="rect">
            <a:avLst/>
          </a:prstGeom>
        </p:spPr>
        <p:txBody>
          <a:bodyPr lIns="0" tIns="0" rIns="0" bIns="0" rtlCol="0" anchor="t">
            <a:spAutoFit/>
          </a:bodyPr>
          <a:lstStyle/>
          <a:p>
            <a:pPr algn="ctr">
              <a:lnSpc>
                <a:spcPts val="7416"/>
              </a:lnSpc>
            </a:pPr>
            <a:r>
              <a:rPr lang="en-US" sz="7062">
                <a:solidFill>
                  <a:srgbClr val="000000"/>
                </a:solidFill>
                <a:latin typeface="Bobby Jones"/>
                <a:ea typeface="Bobby Jones"/>
                <a:cs typeface="Bobby Jones"/>
                <a:sym typeface="Bobby Jones"/>
              </a:rPr>
              <a:t>CLASS AGREEMENTS</a:t>
            </a:r>
          </a:p>
        </p:txBody>
      </p:sp>
      <p:sp>
        <p:nvSpPr>
          <p:cNvPr id="4" name="Freeform 4"/>
          <p:cNvSpPr/>
          <p:nvPr/>
        </p:nvSpPr>
        <p:spPr>
          <a:xfrm rot="5400000" flipH="1" flipV="1">
            <a:off x="5116364" y="1382204"/>
            <a:ext cx="7107114" cy="8965396"/>
          </a:xfrm>
          <a:custGeom>
            <a:avLst/>
            <a:gdLst/>
            <a:ahLst/>
            <a:cxnLst/>
            <a:rect l="l" t="t" r="r" b="b"/>
            <a:pathLst>
              <a:path w="7107114" h="8965396">
                <a:moveTo>
                  <a:pt x="7107114" y="8965397"/>
                </a:moveTo>
                <a:lnTo>
                  <a:pt x="0" y="8965397"/>
                </a:lnTo>
                <a:lnTo>
                  <a:pt x="0" y="0"/>
                </a:lnTo>
                <a:lnTo>
                  <a:pt x="7107114" y="0"/>
                </a:lnTo>
                <a:lnTo>
                  <a:pt x="7107114" y="8965397"/>
                </a:lnTo>
                <a:close/>
              </a:path>
            </a:pathLst>
          </a:custGeom>
          <a:blipFill>
            <a:blip r:embed="rId5">
              <a:extLst>
                <a:ext uri="{96DAC541-7B7A-43D3-8B79-37D633B846F1}">
                  <asvg:svgBlip xmlns:asvg="http://schemas.microsoft.com/office/drawing/2016/SVG/main" r:embed="rId6"/>
                </a:ext>
              </a:extLst>
            </a:blip>
            <a:stretch>
              <a:fillRect l="-7" r="-7"/>
            </a:stretch>
          </a:blipFill>
        </p:spPr>
        <p:txBody>
          <a:bodyPr/>
          <a:lstStyle/>
          <a:p>
            <a:endParaRPr lang="en-GB" dirty="0">
              <a:latin typeface="Glacial Indifference" panose="020B0604020202020204" charset="0"/>
            </a:endParaRPr>
          </a:p>
        </p:txBody>
      </p:sp>
      <p:sp>
        <p:nvSpPr>
          <p:cNvPr id="5" name="TextBox 5"/>
          <p:cNvSpPr txBox="1"/>
          <p:nvPr/>
        </p:nvSpPr>
        <p:spPr>
          <a:xfrm>
            <a:off x="12591169" y="8580941"/>
            <a:ext cx="5963959" cy="837518"/>
          </a:xfrm>
          <a:prstGeom prst="rect">
            <a:avLst/>
          </a:prstGeom>
        </p:spPr>
        <p:txBody>
          <a:bodyPr lIns="0" tIns="0" rIns="0" bIns="0" rtlCol="0" anchor="t">
            <a:spAutoFit/>
          </a:bodyPr>
          <a:lstStyle/>
          <a:p>
            <a:pPr algn="ctr">
              <a:lnSpc>
                <a:spcPts val="6859"/>
              </a:lnSpc>
            </a:pPr>
            <a:r>
              <a:rPr lang="en-US" sz="4898">
                <a:solidFill>
                  <a:srgbClr val="000000"/>
                </a:solidFill>
                <a:latin typeface="Glacial Indifference"/>
                <a:ea typeface="Glacial Indifference"/>
                <a:cs typeface="Glacial Indifference"/>
                <a:sym typeface="Glacial Indifference"/>
              </a:rPr>
              <a:t>Any others?</a:t>
            </a:r>
          </a:p>
        </p:txBody>
      </p:sp>
      <p:sp>
        <p:nvSpPr>
          <p:cNvPr id="6" name="TextBox 6"/>
          <p:cNvSpPr txBox="1"/>
          <p:nvPr/>
        </p:nvSpPr>
        <p:spPr>
          <a:xfrm>
            <a:off x="4654945" y="2329540"/>
            <a:ext cx="8257043" cy="6737350"/>
          </a:xfrm>
          <a:prstGeom prst="rect">
            <a:avLst/>
          </a:prstGeom>
        </p:spPr>
        <p:txBody>
          <a:bodyPr lIns="0" tIns="0" rIns="0" bIns="0" rtlCol="0" anchor="t">
            <a:spAutoFit/>
          </a:bodyPr>
          <a:lstStyle/>
          <a:p>
            <a:pPr marL="1079501" lvl="1" indent="-539750" algn="l">
              <a:lnSpc>
                <a:spcPts val="9450"/>
              </a:lnSpc>
              <a:buFont typeface="Arial"/>
              <a:buChar char="•"/>
            </a:pPr>
            <a:r>
              <a:rPr lang="en-US" sz="5000">
                <a:solidFill>
                  <a:srgbClr val="000000"/>
                </a:solidFill>
                <a:latin typeface="Glacial Indifference"/>
                <a:ea typeface="Glacial Indifference"/>
                <a:cs typeface="Glacial Indifference"/>
                <a:sym typeface="Glacial Indifference"/>
              </a:rPr>
              <a:t>No personal comments</a:t>
            </a:r>
          </a:p>
          <a:p>
            <a:pPr marL="1079501" lvl="1" indent="-539750" algn="l">
              <a:lnSpc>
                <a:spcPts val="9450"/>
              </a:lnSpc>
              <a:buFont typeface="Arial"/>
              <a:buChar char="•"/>
            </a:pPr>
            <a:r>
              <a:rPr lang="en-US" sz="5000">
                <a:solidFill>
                  <a:srgbClr val="000000"/>
                </a:solidFill>
                <a:latin typeface="Glacial Indifference"/>
                <a:ea typeface="Glacial Indifference"/>
                <a:cs typeface="Glacial Indifference"/>
                <a:sym typeface="Glacial Indifference"/>
              </a:rPr>
              <a:t>Kindness and respect</a:t>
            </a:r>
          </a:p>
          <a:p>
            <a:pPr marL="1079501" lvl="1" indent="-539750" algn="l">
              <a:lnSpc>
                <a:spcPts val="9450"/>
              </a:lnSpc>
              <a:buFont typeface="Arial"/>
              <a:buChar char="•"/>
            </a:pPr>
            <a:r>
              <a:rPr lang="en-US" sz="5000">
                <a:solidFill>
                  <a:srgbClr val="000000"/>
                </a:solidFill>
                <a:latin typeface="Glacial Indifference"/>
                <a:ea typeface="Glacial Indifference"/>
                <a:cs typeface="Glacial Indifference"/>
                <a:sym typeface="Glacial Indifference"/>
              </a:rPr>
              <a:t>Right to pass</a:t>
            </a:r>
          </a:p>
          <a:p>
            <a:pPr marL="1079501" lvl="1" indent="-539750" algn="l">
              <a:lnSpc>
                <a:spcPts val="8350"/>
              </a:lnSpc>
              <a:buFont typeface="Arial"/>
              <a:buChar char="•"/>
            </a:pPr>
            <a:r>
              <a:rPr lang="en-US" sz="5000">
                <a:solidFill>
                  <a:srgbClr val="000000"/>
                </a:solidFill>
                <a:latin typeface="Glacial Indifference"/>
                <a:ea typeface="Glacial Indifference"/>
                <a:cs typeface="Glacial Indifference"/>
                <a:sym typeface="Glacial Indifference"/>
              </a:rPr>
              <a:t>No such thing as silly  questions</a:t>
            </a:r>
          </a:p>
          <a:p>
            <a:pPr algn="l">
              <a:lnSpc>
                <a:spcPts val="8350"/>
              </a:lnSpc>
            </a:pPr>
            <a:endParaRPr lang="en-US" sz="5000">
              <a:solidFill>
                <a:srgbClr val="000000"/>
              </a:solidFill>
              <a:latin typeface="Glacial Indifference"/>
              <a:ea typeface="Glacial Indifference"/>
              <a:cs typeface="Glacial Indifference"/>
              <a:sym typeface="Glacial Indifference"/>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a:extLst>
            <a:ext uri="{FF2B5EF4-FFF2-40B4-BE49-F238E27FC236}">
              <a16:creationId xmlns:a16="http://schemas.microsoft.com/office/drawing/2014/main" id="{4D5DC525-07C7-DE55-BE06-778CDF5A096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8D68DF9-0260-57C9-EF1A-8BFDE225C7D3}"/>
              </a:ext>
            </a:extLst>
          </p:cNvPr>
          <p:cNvSpPr/>
          <p:nvPr/>
        </p:nvSpPr>
        <p:spPr>
          <a:xfrm>
            <a:off x="635674" y="472482"/>
            <a:ext cx="17016652" cy="9264284"/>
          </a:xfrm>
          <a:custGeom>
            <a:avLst/>
            <a:gdLst/>
            <a:ahLst/>
            <a:cxnLst/>
            <a:rect l="l" t="t" r="r" b="b"/>
            <a:pathLst>
              <a:path w="17016652" h="9264284">
                <a:moveTo>
                  <a:pt x="0" y="0"/>
                </a:moveTo>
                <a:lnTo>
                  <a:pt x="17016652" y="0"/>
                </a:lnTo>
                <a:lnTo>
                  <a:pt x="17016652" y="9264284"/>
                </a:lnTo>
                <a:lnTo>
                  <a:pt x="0" y="92642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dirty="0">
              <a:latin typeface="Glacial Indifference" panose="020B0604020202020204" charset="0"/>
            </a:endParaRPr>
          </a:p>
        </p:txBody>
      </p:sp>
      <p:sp>
        <p:nvSpPr>
          <p:cNvPr id="7" name="TextBox 8">
            <a:extLst>
              <a:ext uri="{FF2B5EF4-FFF2-40B4-BE49-F238E27FC236}">
                <a16:creationId xmlns:a16="http://schemas.microsoft.com/office/drawing/2014/main" id="{0973F96F-E291-93CD-EBE8-C6A6A356970D}"/>
              </a:ext>
            </a:extLst>
          </p:cNvPr>
          <p:cNvSpPr txBox="1"/>
          <p:nvPr/>
        </p:nvSpPr>
        <p:spPr>
          <a:xfrm>
            <a:off x="1028700" y="1009650"/>
            <a:ext cx="15894091" cy="788999"/>
          </a:xfrm>
          <a:prstGeom prst="rect">
            <a:avLst/>
          </a:prstGeom>
        </p:spPr>
        <p:txBody>
          <a:bodyPr lIns="0" tIns="0" rIns="0" bIns="0" rtlCol="0" anchor="t">
            <a:spAutoFit/>
          </a:bodyPr>
          <a:lstStyle/>
          <a:p>
            <a:pPr>
              <a:lnSpc>
                <a:spcPts val="6000"/>
              </a:lnSpc>
            </a:pPr>
            <a:r>
              <a:rPr lang="en-US" sz="7200" dirty="0">
                <a:solidFill>
                  <a:srgbClr val="000000"/>
                </a:solidFill>
                <a:latin typeface="Bobby Jones"/>
                <a:ea typeface="Bobby Jones"/>
                <a:cs typeface="Bobby Jones"/>
                <a:sym typeface="Bobby Jones"/>
              </a:rPr>
              <a:t>what is a community?</a:t>
            </a:r>
          </a:p>
        </p:txBody>
      </p:sp>
      <p:sp>
        <p:nvSpPr>
          <p:cNvPr id="3" name="TextBox 2">
            <a:extLst>
              <a:ext uri="{FF2B5EF4-FFF2-40B4-BE49-F238E27FC236}">
                <a16:creationId xmlns:a16="http://schemas.microsoft.com/office/drawing/2014/main" id="{20EBC026-EA26-7D53-9BB5-BE36EA160438}"/>
              </a:ext>
            </a:extLst>
          </p:cNvPr>
          <p:cNvSpPr txBox="1"/>
          <p:nvPr/>
        </p:nvSpPr>
        <p:spPr>
          <a:xfrm>
            <a:off x="844543" y="2335817"/>
            <a:ext cx="16598913" cy="5401479"/>
          </a:xfrm>
          <a:prstGeom prst="rect">
            <a:avLst/>
          </a:prstGeom>
          <a:noFill/>
        </p:spPr>
        <p:txBody>
          <a:bodyPr wrap="square" rtlCol="0">
            <a:spAutoFit/>
          </a:bodyPr>
          <a:lstStyle/>
          <a:p>
            <a:pPr>
              <a:spcAft>
                <a:spcPts val="1800"/>
              </a:spcAft>
            </a:pPr>
            <a:r>
              <a:rPr lang="en-GB" sz="6000" dirty="0">
                <a:solidFill>
                  <a:srgbClr val="000000"/>
                </a:solidFill>
                <a:latin typeface="Glacial Indifference"/>
              </a:rPr>
              <a:t>A community is a group of people who live in the same place or share something in common. </a:t>
            </a:r>
          </a:p>
          <a:p>
            <a:pPr>
              <a:spcAft>
                <a:spcPts val="1800"/>
              </a:spcAft>
            </a:pPr>
            <a:r>
              <a:rPr lang="en-GB" sz="6000" dirty="0">
                <a:solidFill>
                  <a:srgbClr val="000000"/>
                </a:solidFill>
                <a:latin typeface="Glacial Indifference"/>
              </a:rPr>
              <a:t>They might live in the same neighbourhood, </a:t>
            </a:r>
          </a:p>
          <a:p>
            <a:pPr>
              <a:spcAft>
                <a:spcPts val="1800"/>
              </a:spcAft>
            </a:pPr>
            <a:r>
              <a:rPr lang="en-GB" sz="6000" dirty="0">
                <a:solidFill>
                  <a:srgbClr val="000000"/>
                </a:solidFill>
                <a:latin typeface="Glacial Indifference"/>
              </a:rPr>
              <a:t>Go to the same school, or </a:t>
            </a:r>
          </a:p>
          <a:p>
            <a:pPr>
              <a:spcAft>
                <a:spcPts val="1800"/>
              </a:spcAft>
            </a:pPr>
            <a:r>
              <a:rPr lang="en-GB" sz="6000" dirty="0">
                <a:solidFill>
                  <a:srgbClr val="000000"/>
                </a:solidFill>
                <a:latin typeface="Glacial Indifference"/>
              </a:rPr>
              <a:t>Play on the same sports team.</a:t>
            </a:r>
            <a:endParaRPr lang="en-GB" dirty="0">
              <a:latin typeface="Glacial Indifference" panose="020B0604020202020204" charset="0"/>
            </a:endParaRPr>
          </a:p>
        </p:txBody>
      </p:sp>
    </p:spTree>
    <p:extLst>
      <p:ext uri="{BB962C8B-B14F-4D97-AF65-F5344CB8AC3E}">
        <p14:creationId xmlns:p14="http://schemas.microsoft.com/office/powerpoint/2010/main" val="4038872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a:extLst>
            <a:ext uri="{FF2B5EF4-FFF2-40B4-BE49-F238E27FC236}">
              <a16:creationId xmlns:a16="http://schemas.microsoft.com/office/drawing/2014/main" id="{09D2EC7F-AAAD-B394-2702-1BCEAC33C30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83B1BD2-DB0B-C167-1166-C43D31553473}"/>
              </a:ext>
            </a:extLst>
          </p:cNvPr>
          <p:cNvSpPr/>
          <p:nvPr/>
        </p:nvSpPr>
        <p:spPr>
          <a:xfrm>
            <a:off x="635674" y="472482"/>
            <a:ext cx="17016652" cy="9264284"/>
          </a:xfrm>
          <a:custGeom>
            <a:avLst/>
            <a:gdLst/>
            <a:ahLst/>
            <a:cxnLst/>
            <a:rect l="l" t="t" r="r" b="b"/>
            <a:pathLst>
              <a:path w="17016652" h="9264284">
                <a:moveTo>
                  <a:pt x="0" y="0"/>
                </a:moveTo>
                <a:lnTo>
                  <a:pt x="17016652" y="0"/>
                </a:lnTo>
                <a:lnTo>
                  <a:pt x="17016652" y="9264284"/>
                </a:lnTo>
                <a:lnTo>
                  <a:pt x="0" y="92642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dirty="0">
              <a:latin typeface="Glacial Indifference" panose="020B0604020202020204" charset="0"/>
            </a:endParaRPr>
          </a:p>
        </p:txBody>
      </p:sp>
      <p:sp>
        <p:nvSpPr>
          <p:cNvPr id="7" name="TextBox 8">
            <a:extLst>
              <a:ext uri="{FF2B5EF4-FFF2-40B4-BE49-F238E27FC236}">
                <a16:creationId xmlns:a16="http://schemas.microsoft.com/office/drawing/2014/main" id="{EB948482-8A95-72DE-B601-089568FDB2DF}"/>
              </a:ext>
            </a:extLst>
          </p:cNvPr>
          <p:cNvSpPr txBox="1"/>
          <p:nvPr/>
        </p:nvSpPr>
        <p:spPr>
          <a:xfrm>
            <a:off x="1028700" y="1009650"/>
            <a:ext cx="15894091" cy="1558440"/>
          </a:xfrm>
          <a:prstGeom prst="rect">
            <a:avLst/>
          </a:prstGeom>
        </p:spPr>
        <p:txBody>
          <a:bodyPr lIns="0" tIns="0" rIns="0" bIns="0" rtlCol="0" anchor="t">
            <a:spAutoFit/>
          </a:bodyPr>
          <a:lstStyle/>
          <a:p>
            <a:pPr>
              <a:lnSpc>
                <a:spcPts val="6000"/>
              </a:lnSpc>
            </a:pPr>
            <a:r>
              <a:rPr lang="en-US" sz="7200" dirty="0">
                <a:solidFill>
                  <a:srgbClr val="000000"/>
                </a:solidFill>
                <a:latin typeface="Bobby Jones"/>
                <a:ea typeface="Bobby Jones"/>
                <a:cs typeface="Bobby Jones"/>
                <a:sym typeface="Bobby Jones"/>
              </a:rPr>
              <a:t>what are the benefits of being part of a community?</a:t>
            </a:r>
          </a:p>
        </p:txBody>
      </p:sp>
      <p:sp>
        <p:nvSpPr>
          <p:cNvPr id="3" name="TextBox 2">
            <a:extLst>
              <a:ext uri="{FF2B5EF4-FFF2-40B4-BE49-F238E27FC236}">
                <a16:creationId xmlns:a16="http://schemas.microsoft.com/office/drawing/2014/main" id="{27F4184E-C430-61D5-73F7-8FE81C5A8B90}"/>
              </a:ext>
            </a:extLst>
          </p:cNvPr>
          <p:cNvSpPr txBox="1"/>
          <p:nvPr/>
        </p:nvSpPr>
        <p:spPr>
          <a:xfrm>
            <a:off x="1028700" y="3105258"/>
            <a:ext cx="16598913" cy="3046988"/>
          </a:xfrm>
          <a:prstGeom prst="rect">
            <a:avLst/>
          </a:prstGeom>
          <a:noFill/>
        </p:spPr>
        <p:txBody>
          <a:bodyPr wrap="square" rtlCol="0">
            <a:spAutoFit/>
          </a:bodyPr>
          <a:lstStyle/>
          <a:p>
            <a:pPr marL="857250" indent="-857250">
              <a:spcAft>
                <a:spcPts val="1800"/>
              </a:spcAft>
              <a:buFont typeface="Arial" panose="020B0604020202020204" pitchFamily="34" charset="0"/>
              <a:buChar char="•"/>
            </a:pPr>
            <a:r>
              <a:rPr lang="en-GB" sz="5400" dirty="0">
                <a:solidFill>
                  <a:srgbClr val="000000"/>
                </a:solidFill>
                <a:latin typeface="Glacial Indifference"/>
              </a:rPr>
              <a:t>Feelings of belonging and connecting with others.</a:t>
            </a:r>
          </a:p>
          <a:p>
            <a:pPr marL="857250" indent="-857250">
              <a:spcAft>
                <a:spcPts val="1800"/>
              </a:spcAft>
              <a:buFont typeface="Arial" panose="020B0604020202020204" pitchFamily="34" charset="0"/>
              <a:buChar char="•"/>
            </a:pPr>
            <a:r>
              <a:rPr lang="en-GB" sz="5400" dirty="0">
                <a:solidFill>
                  <a:srgbClr val="000000"/>
                </a:solidFill>
                <a:latin typeface="Glacial Indifference"/>
              </a:rPr>
              <a:t>Opportunities for learning and exploring interests.</a:t>
            </a:r>
          </a:p>
          <a:p>
            <a:pPr marL="857250" indent="-857250">
              <a:spcAft>
                <a:spcPts val="1800"/>
              </a:spcAft>
              <a:buFont typeface="Arial" panose="020B0604020202020204" pitchFamily="34" charset="0"/>
              <a:buChar char="•"/>
            </a:pPr>
            <a:r>
              <a:rPr lang="en-GB" sz="5400" dirty="0">
                <a:solidFill>
                  <a:srgbClr val="000000"/>
                </a:solidFill>
                <a:latin typeface="Glacial Indifference"/>
              </a:rPr>
              <a:t>Support and encouragement.</a:t>
            </a:r>
          </a:p>
        </p:txBody>
      </p:sp>
    </p:spTree>
    <p:extLst>
      <p:ext uri="{BB962C8B-B14F-4D97-AF65-F5344CB8AC3E}">
        <p14:creationId xmlns:p14="http://schemas.microsoft.com/office/powerpoint/2010/main" val="4018405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a:extLst>
            <a:ext uri="{FF2B5EF4-FFF2-40B4-BE49-F238E27FC236}">
              <a16:creationId xmlns:a16="http://schemas.microsoft.com/office/drawing/2014/main" id="{31D03057-F174-6799-9054-1CB11FD102C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71EC09D-4423-522D-F160-1D9E60A19517}"/>
              </a:ext>
            </a:extLst>
          </p:cNvPr>
          <p:cNvSpPr/>
          <p:nvPr/>
        </p:nvSpPr>
        <p:spPr>
          <a:xfrm>
            <a:off x="635674" y="472482"/>
            <a:ext cx="17016652" cy="9264284"/>
          </a:xfrm>
          <a:custGeom>
            <a:avLst/>
            <a:gdLst/>
            <a:ahLst/>
            <a:cxnLst/>
            <a:rect l="l" t="t" r="r" b="b"/>
            <a:pathLst>
              <a:path w="17016652" h="9264284">
                <a:moveTo>
                  <a:pt x="0" y="0"/>
                </a:moveTo>
                <a:lnTo>
                  <a:pt x="17016652" y="0"/>
                </a:lnTo>
                <a:lnTo>
                  <a:pt x="17016652" y="9264284"/>
                </a:lnTo>
                <a:lnTo>
                  <a:pt x="0" y="92642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dirty="0">
              <a:latin typeface="Glacial Indifference" panose="020B0604020202020204" charset="0"/>
            </a:endParaRPr>
          </a:p>
        </p:txBody>
      </p:sp>
      <p:sp>
        <p:nvSpPr>
          <p:cNvPr id="7" name="TextBox 8">
            <a:extLst>
              <a:ext uri="{FF2B5EF4-FFF2-40B4-BE49-F238E27FC236}">
                <a16:creationId xmlns:a16="http://schemas.microsoft.com/office/drawing/2014/main" id="{414E1412-9C83-1C04-D846-6F96915443F3}"/>
              </a:ext>
            </a:extLst>
          </p:cNvPr>
          <p:cNvSpPr txBox="1"/>
          <p:nvPr/>
        </p:nvSpPr>
        <p:spPr>
          <a:xfrm>
            <a:off x="1028700" y="1009650"/>
            <a:ext cx="15894091" cy="788999"/>
          </a:xfrm>
          <a:prstGeom prst="rect">
            <a:avLst/>
          </a:prstGeom>
        </p:spPr>
        <p:txBody>
          <a:bodyPr lIns="0" tIns="0" rIns="0" bIns="0" rtlCol="0" anchor="t">
            <a:spAutoFit/>
          </a:bodyPr>
          <a:lstStyle/>
          <a:p>
            <a:pPr>
              <a:lnSpc>
                <a:spcPts val="6000"/>
              </a:lnSpc>
            </a:pPr>
            <a:r>
              <a:rPr lang="en-US" sz="7200" dirty="0">
                <a:solidFill>
                  <a:srgbClr val="000000"/>
                </a:solidFill>
                <a:latin typeface="Bobby Jones"/>
                <a:ea typeface="Bobby Jones"/>
                <a:cs typeface="Bobby Jones"/>
                <a:sym typeface="Bobby Jones"/>
              </a:rPr>
              <a:t>The human givens</a:t>
            </a:r>
          </a:p>
        </p:txBody>
      </p:sp>
      <p:sp>
        <p:nvSpPr>
          <p:cNvPr id="4" name="TextBox 3">
            <a:extLst>
              <a:ext uri="{FF2B5EF4-FFF2-40B4-BE49-F238E27FC236}">
                <a16:creationId xmlns:a16="http://schemas.microsoft.com/office/drawing/2014/main" id="{6BDBDA9B-1E7D-432B-67DB-17F0BC4430CB}"/>
              </a:ext>
            </a:extLst>
          </p:cNvPr>
          <p:cNvSpPr txBox="1"/>
          <p:nvPr/>
        </p:nvSpPr>
        <p:spPr>
          <a:xfrm>
            <a:off x="1040600" y="1805857"/>
            <a:ext cx="13337274" cy="1923604"/>
          </a:xfrm>
          <a:prstGeom prst="rect">
            <a:avLst/>
          </a:prstGeom>
          <a:noFill/>
        </p:spPr>
        <p:txBody>
          <a:bodyPr wrap="square" rtlCol="0">
            <a:spAutoFit/>
          </a:bodyPr>
          <a:lstStyle/>
          <a:p>
            <a:pPr>
              <a:spcAft>
                <a:spcPts val="1800"/>
              </a:spcAft>
            </a:pPr>
            <a:r>
              <a:rPr lang="en-GB" sz="4400" dirty="0">
                <a:solidFill>
                  <a:srgbClr val="000000"/>
                </a:solidFill>
                <a:latin typeface="Glacial Indifference"/>
              </a:rPr>
              <a:t>Suggests that there are 9 things that all humans need:</a:t>
            </a:r>
          </a:p>
          <a:p>
            <a:pPr>
              <a:spcAft>
                <a:spcPts val="1800"/>
              </a:spcAft>
            </a:pPr>
            <a:r>
              <a:rPr lang="en-GB" sz="6000" dirty="0">
                <a:solidFill>
                  <a:srgbClr val="000000"/>
                </a:solidFill>
                <a:latin typeface="Glacial Indifference"/>
              </a:rPr>
              <a:t> </a:t>
            </a:r>
          </a:p>
        </p:txBody>
      </p:sp>
      <p:pic>
        <p:nvPicPr>
          <p:cNvPr id="5" name="Picture 4">
            <a:extLst>
              <a:ext uri="{FF2B5EF4-FFF2-40B4-BE49-F238E27FC236}">
                <a16:creationId xmlns:a16="http://schemas.microsoft.com/office/drawing/2014/main" id="{0B1077E1-67AD-8741-022D-C0179B959F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778681" y="898929"/>
            <a:ext cx="2464600" cy="3729330"/>
          </a:xfrm>
          <a:prstGeom prst="rect">
            <a:avLst/>
          </a:prstGeom>
        </p:spPr>
      </p:pic>
      <p:sp>
        <p:nvSpPr>
          <p:cNvPr id="6" name="TextBox 5">
            <a:extLst>
              <a:ext uri="{FF2B5EF4-FFF2-40B4-BE49-F238E27FC236}">
                <a16:creationId xmlns:a16="http://schemas.microsoft.com/office/drawing/2014/main" id="{A2E64ECA-29CD-9A0B-C17B-109B8C552001}"/>
              </a:ext>
            </a:extLst>
          </p:cNvPr>
          <p:cNvSpPr txBox="1"/>
          <p:nvPr/>
        </p:nvSpPr>
        <p:spPr>
          <a:xfrm>
            <a:off x="8068631" y="8049414"/>
            <a:ext cx="9742273" cy="1446550"/>
          </a:xfrm>
          <a:prstGeom prst="rect">
            <a:avLst/>
          </a:prstGeom>
          <a:noFill/>
        </p:spPr>
        <p:txBody>
          <a:bodyPr wrap="square" rtlCol="0">
            <a:spAutoFit/>
          </a:bodyPr>
          <a:lstStyle/>
          <a:p>
            <a:r>
              <a:rPr lang="en-GB" sz="4400" dirty="0">
                <a:solidFill>
                  <a:srgbClr val="000000"/>
                </a:solidFill>
                <a:latin typeface="Glacial Indifference"/>
              </a:rPr>
              <a:t>How might being part of a community contribute to these essential factors</a:t>
            </a:r>
            <a:r>
              <a:rPr lang="en-GB" sz="4000" dirty="0">
                <a:latin typeface="Glacial Indifference" panose="020B0604020202020204" charset="0"/>
              </a:rPr>
              <a:t>?</a:t>
            </a:r>
          </a:p>
        </p:txBody>
      </p:sp>
      <p:sp>
        <p:nvSpPr>
          <p:cNvPr id="8" name="TextBox 7">
            <a:extLst>
              <a:ext uri="{FF2B5EF4-FFF2-40B4-BE49-F238E27FC236}">
                <a16:creationId xmlns:a16="http://schemas.microsoft.com/office/drawing/2014/main" id="{084747AE-C37B-C754-7095-31EB26C8EAEB}"/>
              </a:ext>
            </a:extLst>
          </p:cNvPr>
          <p:cNvSpPr txBox="1"/>
          <p:nvPr/>
        </p:nvSpPr>
        <p:spPr>
          <a:xfrm>
            <a:off x="1040600" y="2904232"/>
            <a:ext cx="12153900" cy="5576911"/>
          </a:xfrm>
          <a:prstGeom prst="rect">
            <a:avLst/>
          </a:prstGeom>
          <a:noFill/>
        </p:spPr>
        <p:txBody>
          <a:bodyPr wrap="square" rtlCol="0">
            <a:spAutoFit/>
          </a:bodyPr>
          <a:lstStyle/>
          <a:p>
            <a:pPr marL="571500" indent="-571500">
              <a:lnSpc>
                <a:spcPct val="90000"/>
              </a:lnSpc>
              <a:buFont typeface="Arial" panose="020B0604020202020204" pitchFamily="34" charset="0"/>
              <a:buChar char="•"/>
            </a:pPr>
            <a:r>
              <a:rPr lang="en-GB" altLang="en-US" sz="4400" dirty="0">
                <a:solidFill>
                  <a:srgbClr val="000000"/>
                </a:solidFill>
                <a:latin typeface="Glacial Indifference"/>
              </a:rPr>
              <a:t>Security and safe territory</a:t>
            </a:r>
          </a:p>
          <a:p>
            <a:pPr marL="571500" indent="-571500">
              <a:lnSpc>
                <a:spcPct val="90000"/>
              </a:lnSpc>
              <a:buFont typeface="Arial" panose="020B0604020202020204" pitchFamily="34" charset="0"/>
              <a:buChar char="•"/>
            </a:pPr>
            <a:r>
              <a:rPr lang="en-GB" altLang="en-US" sz="4400" dirty="0">
                <a:solidFill>
                  <a:srgbClr val="000000"/>
                </a:solidFill>
                <a:latin typeface="Glacial Indifference"/>
              </a:rPr>
              <a:t>A sense of autonomy and control</a:t>
            </a:r>
          </a:p>
          <a:p>
            <a:pPr marL="571500" indent="-571500">
              <a:lnSpc>
                <a:spcPct val="90000"/>
              </a:lnSpc>
              <a:buFont typeface="Arial" panose="020B0604020202020204" pitchFamily="34" charset="0"/>
              <a:buChar char="•"/>
            </a:pPr>
            <a:r>
              <a:rPr lang="en-GB" altLang="en-US" sz="4400" dirty="0">
                <a:solidFill>
                  <a:srgbClr val="000000"/>
                </a:solidFill>
                <a:latin typeface="Glacial Indifference"/>
              </a:rPr>
              <a:t>The need for attention (give &amp; receive it)</a:t>
            </a:r>
          </a:p>
          <a:p>
            <a:pPr marL="571500" indent="-571500">
              <a:lnSpc>
                <a:spcPct val="90000"/>
              </a:lnSpc>
              <a:buFont typeface="Arial" panose="020B0604020202020204" pitchFamily="34" charset="0"/>
              <a:buChar char="•"/>
            </a:pPr>
            <a:r>
              <a:rPr lang="en-GB" altLang="en-US" sz="4400" dirty="0">
                <a:solidFill>
                  <a:srgbClr val="000000"/>
                </a:solidFill>
                <a:latin typeface="Glacial Indifference"/>
              </a:rPr>
              <a:t>Friendship, fun, love, intimacy</a:t>
            </a:r>
          </a:p>
          <a:p>
            <a:pPr marL="571500" indent="-571500">
              <a:lnSpc>
                <a:spcPct val="90000"/>
              </a:lnSpc>
              <a:buFont typeface="Arial" panose="020B0604020202020204" pitchFamily="34" charset="0"/>
              <a:buChar char="•"/>
            </a:pPr>
            <a:r>
              <a:rPr lang="en-GB" altLang="en-US" sz="4400" dirty="0">
                <a:solidFill>
                  <a:srgbClr val="000000"/>
                </a:solidFill>
                <a:latin typeface="Glacial Indifference"/>
              </a:rPr>
              <a:t>Being part of a wider community</a:t>
            </a:r>
          </a:p>
          <a:p>
            <a:pPr marL="571500" indent="-571500">
              <a:lnSpc>
                <a:spcPct val="90000"/>
              </a:lnSpc>
              <a:buFont typeface="Arial" panose="020B0604020202020204" pitchFamily="34" charset="0"/>
              <a:buChar char="•"/>
            </a:pPr>
            <a:r>
              <a:rPr lang="en-GB" altLang="en-US" sz="4400" dirty="0">
                <a:solidFill>
                  <a:srgbClr val="000000"/>
                </a:solidFill>
                <a:latin typeface="Glacial Indifference"/>
              </a:rPr>
              <a:t>Emotional connection to others </a:t>
            </a:r>
          </a:p>
          <a:p>
            <a:pPr marL="571500" indent="-571500">
              <a:lnSpc>
                <a:spcPct val="90000"/>
              </a:lnSpc>
              <a:buFont typeface="Arial" panose="020B0604020202020204" pitchFamily="34" charset="0"/>
              <a:buChar char="•"/>
            </a:pPr>
            <a:r>
              <a:rPr lang="en-GB" altLang="en-US" sz="4400" dirty="0">
                <a:solidFill>
                  <a:srgbClr val="000000"/>
                </a:solidFill>
                <a:latin typeface="Glacial Indifference"/>
              </a:rPr>
              <a:t>A sense of status </a:t>
            </a:r>
          </a:p>
          <a:p>
            <a:pPr marL="571500" indent="-571500">
              <a:lnSpc>
                <a:spcPct val="90000"/>
              </a:lnSpc>
              <a:buFont typeface="Arial" panose="020B0604020202020204" pitchFamily="34" charset="0"/>
              <a:buChar char="•"/>
            </a:pPr>
            <a:r>
              <a:rPr lang="en-GB" altLang="en-US" sz="4400" dirty="0">
                <a:solidFill>
                  <a:srgbClr val="000000"/>
                </a:solidFill>
                <a:latin typeface="Glacial Indifference"/>
              </a:rPr>
              <a:t>Self-esteem – achievement</a:t>
            </a:r>
          </a:p>
          <a:p>
            <a:pPr marL="571500" indent="-571500">
              <a:lnSpc>
                <a:spcPct val="90000"/>
              </a:lnSpc>
              <a:buFont typeface="Arial" panose="020B0604020202020204" pitchFamily="34" charset="0"/>
              <a:buChar char="•"/>
            </a:pPr>
            <a:r>
              <a:rPr lang="en-GB" altLang="en-US" sz="4400" dirty="0">
                <a:solidFill>
                  <a:srgbClr val="000000"/>
                </a:solidFill>
                <a:latin typeface="Glacial Indifference"/>
              </a:rPr>
              <a:t>The need for meaning</a:t>
            </a:r>
          </a:p>
        </p:txBody>
      </p:sp>
    </p:spTree>
    <p:extLst>
      <p:ext uri="{BB962C8B-B14F-4D97-AF65-F5344CB8AC3E}">
        <p14:creationId xmlns:p14="http://schemas.microsoft.com/office/powerpoint/2010/main" val="2373758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6529</TotalTime>
  <Words>2676</Words>
  <Application>Microsoft Office PowerPoint</Application>
  <PresentationFormat>Custom</PresentationFormat>
  <Paragraphs>232</Paragraphs>
  <Slides>18</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Glacial Indifference</vt:lpstr>
      <vt:lpstr>Glacial Indifference Bold</vt:lpstr>
      <vt:lpstr>Arial</vt:lpstr>
      <vt:lpstr>Bobby Jones</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Discrimination year 8 DESC</dc:title>
  <dc:creator>Isaac, Alyssa</dc:creator>
  <cp:lastModifiedBy>Alyssa Isaac</cp:lastModifiedBy>
  <cp:revision>94</cp:revision>
  <cp:lastPrinted>2025-07-14T10:07:57Z</cp:lastPrinted>
  <dcterms:created xsi:type="dcterms:W3CDTF">2006-08-16T00:00:00Z</dcterms:created>
  <dcterms:modified xsi:type="dcterms:W3CDTF">2025-11-04T14:17:32Z</dcterms:modified>
  <dc:identifier>DAGsAcu4T0o</dc:identifier>
</cp:coreProperties>
</file>