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59" r:id="rId4"/>
    <p:sldId id="260" r:id="rId5"/>
    <p:sldId id="261" r:id="rId6"/>
    <p:sldId id="262" r:id="rId7"/>
    <p:sldId id="323" r:id="rId8"/>
    <p:sldId id="322" r:id="rId9"/>
    <p:sldId id="316" r:id="rId10"/>
    <p:sldId id="325" r:id="rId11"/>
    <p:sldId id="315" r:id="rId12"/>
    <p:sldId id="317" r:id="rId13"/>
    <p:sldId id="318" r:id="rId14"/>
    <p:sldId id="319" r:id="rId15"/>
    <p:sldId id="320" r:id="rId16"/>
    <p:sldId id="321" r:id="rId17"/>
    <p:sldId id="324" r:id="rId18"/>
    <p:sldId id="314" r:id="rId19"/>
    <p:sldId id="326" r:id="rId20"/>
    <p:sldId id="327" r:id="rId21"/>
    <p:sldId id="298" r:id="rId22"/>
    <p:sldId id="296" r:id="rId23"/>
  </p:sldIdLst>
  <p:sldSz cx="18288000" cy="10287000"/>
  <p:notesSz cx="6858000" cy="9144000"/>
  <p:embeddedFontLst>
    <p:embeddedFont>
      <p:font typeface="Bobby Jones" panose="020B0604020202020204" charset="0"/>
      <p:regular r:id="rId25"/>
    </p:embeddedFont>
    <p:embeddedFont>
      <p:font typeface="Glacial Indifference"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86301" autoAdjust="0"/>
  </p:normalViewPr>
  <p:slideViewPr>
    <p:cSldViewPr>
      <p:cViewPr varScale="1">
        <p:scale>
          <a:sx n="59" d="100"/>
          <a:sy n="59" d="100"/>
        </p:scale>
        <p:origin x="7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56438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EC41-B813-0761-B210-DA4FFDA980F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62525-85DB-C386-406D-103831E5F74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589B56D-01E5-CFDC-4137-F78F03CB478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FCCA016-C0B3-4FF9-E33D-59C75D0A219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0E4D31D-E0E7-88B5-880C-FD37D3DCB8F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print two copies of this slide so that two small groups of students can discuss. As suggested in the Teacher slide, slides 10-13 are probably best printed (twice) so that students can work in eight small groups, with two groups discussing the same scenario. If you prefer to </a:t>
            </a:r>
            <a:r>
              <a:rPr lang="en-US" dirty="0" err="1"/>
              <a:t>minimise</a:t>
            </a:r>
            <a:r>
              <a:rPr lang="en-US" dirty="0"/>
              <a:t> printing, ensure groups can read the scenario they are given before moving on to the next slide.</a:t>
            </a:r>
          </a:p>
          <a:p>
            <a:endParaRPr lang="en-US" dirty="0"/>
          </a:p>
          <a:p>
            <a:r>
              <a:rPr lang="en-US" dirty="0"/>
              <a:t>Please give all the small groups time to discuss and reflect on what somebody could say and do to show allyship, before bringing the class back together to discuss these questions with slides 14-17.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prefer, you may wish to do this as a whole class.</a:t>
            </a:r>
          </a:p>
          <a:p>
            <a:endParaRPr lang="en-US" dirty="0"/>
          </a:p>
        </p:txBody>
      </p:sp>
      <p:sp>
        <p:nvSpPr>
          <p:cNvPr id="6" name="Footer Placeholder 5">
            <a:extLst>
              <a:ext uri="{FF2B5EF4-FFF2-40B4-BE49-F238E27FC236}">
                <a16:creationId xmlns:a16="http://schemas.microsoft.com/office/drawing/2014/main" id="{79DE953F-BF7D-6D44-1726-E8F335D7E32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ECBB925-A1A1-ABF9-3D61-8685C1BF47C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968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E8B5-E814-F2B7-6554-C3D13D755A5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104CF6-FD6D-D907-1575-7FC56A44142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454B37F-9CB7-D815-4667-537658DD527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DFED98-5D68-17E2-F571-09921BA4C80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B071F1-D752-EC6E-98B6-03E270F9CFF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print two copies of this slide so that two small groups of students can discuss. As suggested in the Teacher slide, slides 10-13 are probably best printed (twice) so that students can work in eight small groups, with two groups discussing the same scenario. If you prefer to </a:t>
            </a:r>
            <a:r>
              <a:rPr lang="en-US" dirty="0" err="1"/>
              <a:t>minimise</a:t>
            </a:r>
            <a:r>
              <a:rPr lang="en-US" dirty="0"/>
              <a:t> printing, ensure groups can read the scenario they are given before moving on to the next slide.</a:t>
            </a:r>
          </a:p>
          <a:p>
            <a:endParaRPr lang="en-US" dirty="0"/>
          </a:p>
          <a:p>
            <a:r>
              <a:rPr lang="en-US" dirty="0"/>
              <a:t>Please give all the small groups time to discuss and reflect on what somebody could say and do to show allyship, before bringing the class back together to discuss these questions with slides 14-17.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prefer, you may wish to do this as a whole class.</a:t>
            </a:r>
          </a:p>
          <a:p>
            <a:endParaRPr lang="en-US" dirty="0"/>
          </a:p>
        </p:txBody>
      </p:sp>
      <p:sp>
        <p:nvSpPr>
          <p:cNvPr id="6" name="Footer Placeholder 5">
            <a:extLst>
              <a:ext uri="{FF2B5EF4-FFF2-40B4-BE49-F238E27FC236}">
                <a16:creationId xmlns:a16="http://schemas.microsoft.com/office/drawing/2014/main" id="{A48307B0-AB3B-4406-0D8C-18B410CB084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F0F7F5A-F08A-0B77-DA4D-1CF156EEDAF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5526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5DAC-9ADD-8B9C-6E36-FBFF409D5A0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9FFA5-B3CD-DD70-4DF5-3F67330AD1B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AE91248-D7E8-8B5D-EBC8-DF58737921F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F6DB9D2-0F46-C246-CC5B-5902002A274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3551B3D-26A2-9CD9-F7C7-771B3088409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print two copies of this slide so that two small groups of students can discuss. As suggested in the Teacher slide, slides 10-13 are probably best printed (twice) so that students can work in eight small groups, with two groups discussing the same scenario. If you prefer to </a:t>
            </a:r>
            <a:r>
              <a:rPr lang="en-US" dirty="0" err="1"/>
              <a:t>minimise</a:t>
            </a:r>
            <a:r>
              <a:rPr lang="en-US" dirty="0"/>
              <a:t> printing, ensure groups can read the scenario they are given before moving on to the next slide.</a:t>
            </a:r>
          </a:p>
          <a:p>
            <a:endParaRPr lang="en-US" dirty="0"/>
          </a:p>
          <a:p>
            <a:r>
              <a:rPr lang="en-US" dirty="0"/>
              <a:t>Please give all the small groups time to discuss and reflect on what somebody could say and do to show allyship, before bringing the class back together to discuss these questions with slides 14-17.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prefer, you may wish to do this as a whole class.</a:t>
            </a:r>
          </a:p>
          <a:p>
            <a:endParaRPr lang="en-US" dirty="0"/>
          </a:p>
        </p:txBody>
      </p:sp>
      <p:sp>
        <p:nvSpPr>
          <p:cNvPr id="6" name="Footer Placeholder 5">
            <a:extLst>
              <a:ext uri="{FF2B5EF4-FFF2-40B4-BE49-F238E27FC236}">
                <a16:creationId xmlns:a16="http://schemas.microsoft.com/office/drawing/2014/main" id="{A249541E-6E71-375A-19F0-517E1CC6C13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79E7404-5764-18D8-F733-D573B64EFAE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8624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F771-E329-5377-1BD2-7045AC5956F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74B4D8-38B7-C64A-A986-F3CDF30424B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A6CCB49-6BA6-B2DF-B2B2-0FE948A7503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B17C7E7-DEE9-94C2-DF0F-895347EACD7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E0A5F4-A84A-0E59-F8D8-9ADC1A8F90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print two copies of this slide so that two small groups of students can discuss. As suggested in the Teacher slide, slides 10-13 are probably best printed (twice) so that students can work in eight small groups, with two groups discussing the same scenario. If you prefer to </a:t>
            </a:r>
            <a:r>
              <a:rPr lang="en-US" dirty="0" err="1"/>
              <a:t>minimise</a:t>
            </a:r>
            <a:r>
              <a:rPr lang="en-US" dirty="0"/>
              <a:t> printing, ensure groups can read the scenario they are given before moving on to the next slide.</a:t>
            </a:r>
          </a:p>
          <a:p>
            <a:endParaRPr lang="en-US" dirty="0"/>
          </a:p>
          <a:p>
            <a:r>
              <a:rPr lang="en-US" dirty="0"/>
              <a:t>Please give all the small groups time to discuss and reflect on what somebody could say and do to show allyship, before bringing the class back together to discuss these questions with slides 14-17.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prefer, you may wish to do this as a whole class.</a:t>
            </a:r>
          </a:p>
          <a:p>
            <a:endParaRPr lang="en-US" dirty="0"/>
          </a:p>
        </p:txBody>
      </p:sp>
      <p:sp>
        <p:nvSpPr>
          <p:cNvPr id="6" name="Footer Placeholder 5">
            <a:extLst>
              <a:ext uri="{FF2B5EF4-FFF2-40B4-BE49-F238E27FC236}">
                <a16:creationId xmlns:a16="http://schemas.microsoft.com/office/drawing/2014/main" id="{DD76F89A-20F5-D52F-25DC-2FFE72964AC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A5C3779-860E-D0DA-78E9-3FCE5E4F139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9801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8532-7834-2E02-E501-570ED7F70E0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2F12B-588E-2BB5-8B09-53DB1AE246B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936BD0-20EC-7196-FB15-B532D5BC51F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680BEF2-FCD5-567E-C67B-33D07C5A491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2C7A8E8-D1D9-2BB1-1B90-639DB0B4711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Having given students an opportunity to discuss each of the four scenarios in a small group, please use this slide to discuss the first scenario as a whole class. </a:t>
            </a:r>
          </a:p>
          <a:p>
            <a:endParaRPr lang="en-US" dirty="0"/>
          </a:p>
          <a:p>
            <a:r>
              <a:rPr lang="en-US" dirty="0"/>
              <a:t>What have the two small groups of students suggested that Mia could do? How does the rest of the class feel about this possible solution that Mia has arrived at?</a:t>
            </a:r>
          </a:p>
          <a:p>
            <a:endParaRPr lang="en-US" dirty="0"/>
          </a:p>
          <a:p>
            <a:r>
              <a:rPr lang="en-US" dirty="0"/>
              <a:t>We suggest that you reflect on all four scenarios before asking the students to return to their small groups to discuss the impact of allyship, and how this has been achieved.</a:t>
            </a:r>
          </a:p>
        </p:txBody>
      </p:sp>
      <p:sp>
        <p:nvSpPr>
          <p:cNvPr id="6" name="Footer Placeholder 5">
            <a:extLst>
              <a:ext uri="{FF2B5EF4-FFF2-40B4-BE49-F238E27FC236}">
                <a16:creationId xmlns:a16="http://schemas.microsoft.com/office/drawing/2014/main" id="{8BE8FD6A-6F52-9788-42D3-9568BBED10C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E79DFAA-767D-17B6-C549-CBCD7349404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517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8F65-2C3C-F4FB-F25A-5E558163C95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960100-4CCC-1B44-BBDF-E7F87152CD0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FF75CB5-AA20-3460-0D90-64362602BDF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7109074-290A-A8AB-4A04-7218DBE7B41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9BB03F6-8EF7-CF60-5AB5-9E95CD3A42B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Having given students an opportunity to discuss each of the four scenarios in a small group, please use this slide to discuss the first scenario as a whole class. </a:t>
            </a:r>
          </a:p>
          <a:p>
            <a:endParaRPr lang="en-US" dirty="0"/>
          </a:p>
          <a:p>
            <a:r>
              <a:rPr lang="en-US" dirty="0"/>
              <a:t>What have the two small groups of students suggested that Liam could do? How does the rest of the class feel about this possible solution that Liam has arrived at?</a:t>
            </a:r>
          </a:p>
          <a:p>
            <a:endParaRPr lang="en-US" dirty="0"/>
          </a:p>
          <a:p>
            <a:endParaRPr lang="en-US" dirty="0"/>
          </a:p>
          <a:p>
            <a:r>
              <a:rPr lang="en-US" dirty="0"/>
              <a:t>You may wish to point out that by </a:t>
            </a:r>
            <a:r>
              <a:rPr lang="en-US" dirty="0" err="1"/>
              <a:t>normalising</a:t>
            </a:r>
            <a:r>
              <a:rPr lang="en-US" dirty="0"/>
              <a:t> inclusion and inviting Sam into his social circle, Liam subtly challenged the homophobic and exclusionary behaviour and made Sam feel welcome and visible. His direct action ensured that Sam was included and showed his friends what allyship looks like.</a:t>
            </a:r>
          </a:p>
        </p:txBody>
      </p:sp>
      <p:sp>
        <p:nvSpPr>
          <p:cNvPr id="6" name="Footer Placeholder 5">
            <a:extLst>
              <a:ext uri="{FF2B5EF4-FFF2-40B4-BE49-F238E27FC236}">
                <a16:creationId xmlns:a16="http://schemas.microsoft.com/office/drawing/2014/main" id="{4304797A-D4E8-74C9-C594-D7E5AEB9888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4164370-ED37-F44B-F9F6-35834C9566F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5130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D717-B34C-CE83-B430-F2A58748F8B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908EA-7F65-38EC-A2A4-A239DDDE1DA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4E467FF-AAA6-8A7C-8D99-0BE9F16CDC4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54C91BF-900E-4456-8297-8C19CF8D04E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DA2431A-85FA-7BBD-3177-F6490D6868C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Having given students an opportunity to discuss each of the four scenarios in a small group, please use this slide to discuss the first scenario as a whole class. </a:t>
            </a:r>
          </a:p>
          <a:p>
            <a:endParaRPr lang="en-US" dirty="0"/>
          </a:p>
          <a:p>
            <a:r>
              <a:rPr lang="en-US" dirty="0"/>
              <a:t>What have the two small groups of students suggested that Javier could do? How does the rest of the class feel about this possible solution that Javier has arrived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Glacial Indifferen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Glacial Indifference"/>
              </a:rPr>
              <a:t>By not laughing at the joke, and directly calling out the rude behaviour, Priya stands up for Mateo, who may feel too shy or unable to do so himself. She has also shown an interest in getting to know Mateo and ensure he feels included. </a:t>
            </a:r>
            <a:endParaRPr lang="en-GB" dirty="0"/>
          </a:p>
          <a:p>
            <a:endParaRPr lang="en-US" dirty="0"/>
          </a:p>
        </p:txBody>
      </p:sp>
      <p:sp>
        <p:nvSpPr>
          <p:cNvPr id="6" name="Footer Placeholder 5">
            <a:extLst>
              <a:ext uri="{FF2B5EF4-FFF2-40B4-BE49-F238E27FC236}">
                <a16:creationId xmlns:a16="http://schemas.microsoft.com/office/drawing/2014/main" id="{8988B5CD-F8DF-FF01-382E-6876558299A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D54E43A-4CA4-B7E8-F481-E0DB022D754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3374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DC2E6-77E9-F2B1-5209-5325E7999FE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6AF031-905C-64BE-71BA-64DA1ABE091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88ED170-4BC1-85D2-F001-7C5EF466CAE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B781B85-AE0F-F1ED-FE44-75EA42200D0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B1B6AB2-4E8D-471F-6DF2-6A63F953748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Having given students an opportunity to discuss each of the four scenarios in a small group, please use this slide to discuss the first scenario as a whole class. </a:t>
            </a:r>
          </a:p>
          <a:p>
            <a:endParaRPr lang="en-US" dirty="0"/>
          </a:p>
          <a:p>
            <a:r>
              <a:rPr lang="en-US" dirty="0"/>
              <a:t>What have the two small groups of students suggested that Ellis could do? How does the rest of the class feel about this possible solution that Ellis has arrived at?</a:t>
            </a:r>
          </a:p>
          <a:p>
            <a:endParaRPr lang="en-US" dirty="0"/>
          </a:p>
        </p:txBody>
      </p:sp>
      <p:sp>
        <p:nvSpPr>
          <p:cNvPr id="6" name="Footer Placeholder 5">
            <a:extLst>
              <a:ext uri="{FF2B5EF4-FFF2-40B4-BE49-F238E27FC236}">
                <a16:creationId xmlns:a16="http://schemas.microsoft.com/office/drawing/2014/main" id="{9F95A328-6FE8-C765-93F2-609DED14A78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89AB11C-5EC5-9739-E6C3-4EAD4CEACA7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0257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CB16-B0F2-3ED4-23C0-8229B605732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92FBEE-6126-BA03-EE66-F2E1CC3CF0E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597626-E068-8173-9511-BADBCF35510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4ADFE01-DEAD-F71F-2E33-9664F51F2D0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5C2BCD3-4344-D055-666B-F798219221F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90FE1188-EB54-8065-121A-31D459464FF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37BD40F-31FC-EB2B-1FD6-943282F8F46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8811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4187-E38A-519F-923D-4097D7278CD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1AC15-4DC9-C5D3-644C-A0CAB52CE9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DE2ABEA-3B74-20B0-F252-C46CDA0DE27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AEF413C-DAFB-6BA4-5D0C-718E86B3C5F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BBB7DF9-67A0-1E5C-B835-6F4530FB438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Divide the classroom into four zones, one for each of the allyship pathways. Tell students you will be reading a scenario and ask them to move to the zone that best represents how they would act in that situation. Make it clear that there is no right answer – the idea is to demonstrate that allyship can come in many forms. </a:t>
            </a:r>
          </a:p>
        </p:txBody>
      </p:sp>
      <p:sp>
        <p:nvSpPr>
          <p:cNvPr id="6" name="Footer Placeholder 5">
            <a:extLst>
              <a:ext uri="{FF2B5EF4-FFF2-40B4-BE49-F238E27FC236}">
                <a16:creationId xmlns:a16="http://schemas.microsoft.com/office/drawing/2014/main" id="{1DEB09B9-48DB-58C0-243C-C80DF8DB5FB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3695B80-60F2-F652-CF5F-78E49DBE75E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3924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these timings are advisory, and you will have to adjust things depending on your timetable and the needs of the class.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2775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53791-4FB0-6A55-F627-5B5B0D9E282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A0BC81-2A4E-D66B-CD03-E79AABC427C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BEB4228-DAC2-B545-25E2-653DDA1C843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A6A3604-8C87-E353-4056-D68E2BA48E7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8CCE852-DE3E-AFAA-5A9D-B601C655E13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you read each scenario, ask students to move to whichever zone they feel best represents how they would act, as an ally. Encourage discussion by asking questions such as:</a:t>
            </a:r>
          </a:p>
          <a:p>
            <a:endParaRPr lang="en-US" dirty="0"/>
          </a:p>
          <a:p>
            <a:r>
              <a:rPr lang="en-US" dirty="0"/>
              <a:t>Why did you choose a particular zone?</a:t>
            </a:r>
          </a:p>
          <a:p>
            <a:r>
              <a:rPr lang="en-US" dirty="0"/>
              <a:t>Why might someone not feel comfortable with that zone/choose a different route? Can they still be a good ally?</a:t>
            </a:r>
          </a:p>
          <a:p>
            <a:r>
              <a:rPr lang="en-US" dirty="0"/>
              <a:t>Would your response change if you were close to the people involved?</a:t>
            </a:r>
          </a:p>
          <a:p>
            <a:r>
              <a:rPr lang="en-US" dirty="0"/>
              <a:t>What might make it hard for someone to choose a particular path? </a:t>
            </a:r>
          </a:p>
        </p:txBody>
      </p:sp>
      <p:sp>
        <p:nvSpPr>
          <p:cNvPr id="6" name="Footer Placeholder 5">
            <a:extLst>
              <a:ext uri="{FF2B5EF4-FFF2-40B4-BE49-F238E27FC236}">
                <a16:creationId xmlns:a16="http://schemas.microsoft.com/office/drawing/2014/main" id="{9F6A0F23-6310-AC1E-FF96-9A72EEFEA15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A659581-A89F-42A6-E160-1A1535320B9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644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6B00-370D-7AA3-5A87-EFD79B519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0977A-DE14-0610-C778-BC5D145D2D7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7E50840-E24D-A1C2-B97B-E1577658322E}"/>
              </a:ext>
            </a:extLst>
          </p:cNvPr>
          <p:cNvSpPr>
            <a:spLocks noGrp="1"/>
          </p:cNvSpPr>
          <p:nvPr>
            <p:ph type="body" idx="1"/>
          </p:nvPr>
        </p:nvSpPr>
        <p:spPr/>
        <p:txBody>
          <a:bodyPr/>
          <a:lstStyle/>
          <a:p>
            <a:pPr lvl="0"/>
            <a:r>
              <a:rPr lang="en-GB" sz="1200" b="1" kern="1200" dirty="0">
                <a:solidFill>
                  <a:schemeClr val="tx1"/>
                </a:solidFill>
                <a:effectLst/>
                <a:latin typeface="+mn-lt"/>
                <a:ea typeface="+mn-ea"/>
                <a:cs typeface="+mn-cs"/>
              </a:rPr>
              <a:t>Review:</a:t>
            </a:r>
            <a:r>
              <a:rPr lang="en-GB" sz="1200" kern="1200" dirty="0">
                <a:solidFill>
                  <a:schemeClr val="tx1"/>
                </a:solidFill>
                <a:effectLst/>
                <a:latin typeface="+mn-lt"/>
                <a:ea typeface="+mn-ea"/>
                <a:cs typeface="+mn-cs"/>
              </a:rPr>
              <a:t> Quickly recap the main points of the lesson</a:t>
            </a:r>
            <a:r>
              <a:rPr lang="en-GB" sz="1200" kern="1200">
                <a:solidFill>
                  <a:schemeClr val="tx1"/>
                </a:solidFill>
                <a:effectLst/>
                <a:latin typeface="+mn-lt"/>
                <a:ea typeface="+mn-ea"/>
                <a:cs typeface="+mn-cs"/>
              </a:rPr>
              <a:t>, about bias and stereotypes leading to discrimination.</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latin typeface="Calibri" panose="020F0502020204030204" pitchFamily="34" charset="0"/>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latin typeface="Calibri" panose="020F0502020204030204" pitchFamily="34" charset="0"/>
              <a:cs typeface="Calibri" panose="020F0502020204030204" pitchFamily="34" charset="0"/>
            </a:endParaRPr>
          </a:p>
          <a:p>
            <a:r>
              <a:rPr lang="en-GB" sz="1200" dirty="0">
                <a:solidFill>
                  <a:srgbClr val="0070C0"/>
                </a:solidFill>
                <a:latin typeface="Calibri" panose="020F0502020204030204" pitchFamily="34" charset="0"/>
                <a:cs typeface="Calibri" panose="020F0502020204030204" pitchFamily="34" charset="0"/>
              </a:rPr>
              <a:t>What knowledge have they used or acquired during this lesson?</a:t>
            </a:r>
          </a:p>
          <a:p>
            <a:endParaRPr lang="en-GB" dirty="0"/>
          </a:p>
        </p:txBody>
      </p:sp>
      <p:sp>
        <p:nvSpPr>
          <p:cNvPr id="4" name="Slide Number Placeholder 3">
            <a:extLst>
              <a:ext uri="{FF2B5EF4-FFF2-40B4-BE49-F238E27FC236}">
                <a16:creationId xmlns:a16="http://schemas.microsoft.com/office/drawing/2014/main" id="{B06367A7-62CE-CA4D-415D-456B30595C1F}"/>
              </a:ext>
            </a:extLst>
          </p:cNvPr>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47056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made aware of these, and any other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29591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display this slide on the board as the students are walking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briefly explain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10759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clear about the purpose of this and subsequent lessons</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97820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revisit the ground rules as necessary</a:t>
            </a:r>
          </a:p>
          <a:p>
            <a:endParaRPr lang="en-US" dirty="0"/>
          </a:p>
          <a:p>
            <a:r>
              <a:rPr lang="en-US" dirty="0"/>
              <a:t>1. No one should ask personal questions or make personal comments about other people. </a:t>
            </a:r>
          </a:p>
          <a:p>
            <a:r>
              <a:rPr lang="en-US" dirty="0"/>
              <a:t>2. We will treat one another with kindness and respect (listening to each other, speaking one at a time, </a:t>
            </a:r>
            <a:r>
              <a:rPr lang="en-US" dirty="0" err="1"/>
              <a:t>etc</a:t>
            </a:r>
            <a:r>
              <a:rPr lang="en-US" dirty="0"/>
              <a:t>)</a:t>
            </a:r>
          </a:p>
          <a:p>
            <a:r>
              <a:rPr lang="en-US" dirty="0"/>
              <a:t>3. We all have the right to 'pass' on answering a question or participating in an activity that makes us feel uncomfortable.</a:t>
            </a:r>
          </a:p>
          <a:p>
            <a:r>
              <a:rPr lang="en-US" dirty="0"/>
              <a:t>4. We can disagree but will not pass judgments, make fun of, or or put anybody down. 'Challenge the opinion, not the person.’</a:t>
            </a:r>
          </a:p>
          <a:p>
            <a:r>
              <a:rPr lang="en-US" dirty="0"/>
              <a:t>5. Asking questions is encouraged and will be valued by our teacher. We do not ask questions to purposefully embarrass or belittle another.</a:t>
            </a:r>
          </a:p>
          <a:p>
            <a:endParaRPr lang="en-US" dirty="0"/>
          </a:p>
          <a:p>
            <a:r>
              <a:rPr lang="en-US" dirty="0"/>
              <a:t>*Feel free to change the agreements to suit your class, and ask whether there are any others they'd add to the list in order to create a safe, comfortable learning environment.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63139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5D00B-0E44-910C-59B2-A00D78091D7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9921C-BBBA-0CD3-8349-DFB2501EC9D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5E55C81-776A-E341-7954-1D76B9A798F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4A8A2A6-0381-D175-68AF-6386FDE60D9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265B9C7-383A-3C6A-9F5E-0A4BF3AF739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and the next slide provide the class with an opportunity to understand what ally-ship means, and how it may be presented.</a:t>
            </a:r>
          </a:p>
          <a:p>
            <a:endParaRPr lang="en-US" dirty="0"/>
          </a:p>
          <a:p>
            <a:r>
              <a:rPr lang="en-US" dirty="0"/>
              <a:t>Before giving students the definition of allyship, please ask them to describe their thinking.</a:t>
            </a:r>
          </a:p>
        </p:txBody>
      </p:sp>
      <p:sp>
        <p:nvSpPr>
          <p:cNvPr id="6" name="Footer Placeholder 5">
            <a:extLst>
              <a:ext uri="{FF2B5EF4-FFF2-40B4-BE49-F238E27FC236}">
                <a16:creationId xmlns:a16="http://schemas.microsoft.com/office/drawing/2014/main" id="{07A93359-5570-1E2B-AEF5-924DDC9BAC1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9DFBF39-E945-7868-08C0-2E3D65B555A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579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3C1BD-8D43-92DC-E6A0-EEA83B705FE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FBBE16-BAF0-FE18-1422-5D06F31861B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72C0956-5C45-C4E2-DDCC-84121DFD1A5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B1BF110-7200-60BD-09F1-1495BC60B19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A6E0D34-EDB1-0EE8-7BAA-29CF26A465E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with the previous slide, please ask students for their thoughts before presenting them with these ‘answers’ – their suggestions will be at least as valuable as these.</a:t>
            </a:r>
          </a:p>
        </p:txBody>
      </p:sp>
      <p:sp>
        <p:nvSpPr>
          <p:cNvPr id="6" name="Footer Placeholder 5">
            <a:extLst>
              <a:ext uri="{FF2B5EF4-FFF2-40B4-BE49-F238E27FC236}">
                <a16:creationId xmlns:a16="http://schemas.microsoft.com/office/drawing/2014/main" id="{212E60F1-68A6-0F68-846D-5A931882429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E20FCA6-AC88-6C18-98A9-87495174335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552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4DEC-CF1F-B388-F33C-835B7B9B8E8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8DC57E-6440-E76B-32FD-F88A8ABB850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546B697-C07C-D5D9-50A7-AC016487C16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2232148-3F6D-EDCF-E856-7A18CDF1C05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591DAA7-6C3E-5116-5EF2-73AC31A4EEF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briefly use these examples to consolidate students understanding of what ‘being an ally’ (allyship) is – and isn’t!</a:t>
            </a:r>
          </a:p>
        </p:txBody>
      </p:sp>
      <p:sp>
        <p:nvSpPr>
          <p:cNvPr id="6" name="Footer Placeholder 5">
            <a:extLst>
              <a:ext uri="{FF2B5EF4-FFF2-40B4-BE49-F238E27FC236}">
                <a16:creationId xmlns:a16="http://schemas.microsoft.com/office/drawing/2014/main" id="{944E5C35-6504-D699-D699-24387087833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4693B23-B277-8712-E714-C2178AD65E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3558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8" Type="http://schemas.openxmlformats.org/officeDocument/2006/relationships/hyperlink" Target="tel:+44800-068-4141" TargetMode="External"/><Relationship Id="rId13" Type="http://schemas.openxmlformats.org/officeDocument/2006/relationships/hyperlink" Target="tel:999" TargetMode="External"/><Relationship Id="rId3" Type="http://schemas.openxmlformats.org/officeDocument/2006/relationships/image" Target="../media/image1.png"/><Relationship Id="rId7" Type="http://schemas.openxmlformats.org/officeDocument/2006/relationships/hyperlink" Target="https://www.papyrus-uk.org/papyrus-hopeline247/" TargetMode="External"/><Relationship Id="rId12" Type="http://schemas.openxmlformats.org/officeDocument/2006/relationships/hyperlink" Target="tel:+44800-111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giveusashout.org/get-help/" TargetMode="External"/><Relationship Id="rId11" Type="http://schemas.openxmlformats.org/officeDocument/2006/relationships/hyperlink" Target="https://www.childline.org.uk/get-support/1-2-1-counsellor-chat/" TargetMode="External"/><Relationship Id="rId5" Type="http://schemas.openxmlformats.org/officeDocument/2006/relationships/hyperlink" Target="sms:85258&amp;?body=SHOUT" TargetMode="External"/><Relationship Id="rId10" Type="http://schemas.openxmlformats.org/officeDocument/2006/relationships/hyperlink" Target="https://www.childline.org.uk/get-support/contacting-childline/" TargetMode="External"/><Relationship Id="rId4" Type="http://schemas.openxmlformats.org/officeDocument/2006/relationships/image" Target="../media/image2.svg"/><Relationship Id="rId9" Type="http://schemas.openxmlformats.org/officeDocument/2006/relationships/hyperlink" Target="tel:1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830872" y="1152525"/>
            <a:ext cx="4502257" cy="709587"/>
          </a:xfrm>
          <a:prstGeom prst="rect">
            <a:avLst/>
          </a:prstGeom>
        </p:spPr>
        <p:txBody>
          <a:bodyPr lIns="0" tIns="0" rIns="0" bIns="0" rtlCol="0" anchor="t">
            <a:spAutoFit/>
          </a:bodyPr>
          <a:lstStyle/>
          <a:p>
            <a:pPr algn="ctr">
              <a:lnSpc>
                <a:spcPts val="5744"/>
              </a:lnSpc>
            </a:pPr>
            <a:r>
              <a:rPr lang="en-US" sz="5470">
                <a:solidFill>
                  <a:srgbClr val="000000"/>
                </a:solidFill>
                <a:latin typeface="Bobby Jones"/>
                <a:ea typeface="Bobby Jones"/>
                <a:cs typeface="Bobby Jones"/>
                <a:sym typeface="Bobby Jones"/>
              </a:rPr>
              <a:t>TEACHER SLIDE</a:t>
            </a:r>
          </a:p>
        </p:txBody>
      </p:sp>
      <p:sp>
        <p:nvSpPr>
          <p:cNvPr id="4" name="TextBox 4"/>
          <p:cNvSpPr txBox="1"/>
          <p:nvPr/>
        </p:nvSpPr>
        <p:spPr>
          <a:xfrm>
            <a:off x="1028700" y="2035258"/>
            <a:ext cx="16230600" cy="6418424"/>
          </a:xfrm>
          <a:prstGeom prst="rect">
            <a:avLst/>
          </a:prstGeom>
        </p:spPr>
        <p:txBody>
          <a:bodyPr lIns="0" tIns="0" rIns="0" bIns="0" rtlCol="0" anchor="t">
            <a:spAutoFit/>
          </a:bodyPr>
          <a:lstStyle/>
          <a:p>
            <a:pPr marL="647700" lvl="1" indent="-323850" algn="l">
              <a:lnSpc>
                <a:spcPts val="4200"/>
              </a:lnSpc>
              <a:buFont typeface="Arial"/>
              <a:buChar char="•"/>
            </a:pPr>
            <a:r>
              <a:rPr lang="en-US" sz="2800" dirty="0">
                <a:solidFill>
                  <a:srgbClr val="000000"/>
                </a:solidFill>
                <a:latin typeface="Glacial Indifference"/>
                <a:ea typeface="Glacial Indifference"/>
                <a:cs typeface="Glacial Indifference"/>
                <a:sym typeface="Glacial Indifference"/>
              </a:rPr>
              <a:t>This is the fifth of a series of lessons for Y8 focusing on respectful and cohesive communities.</a:t>
            </a:r>
          </a:p>
          <a:p>
            <a:pPr marL="647700" lvl="1" indent="-323850" algn="l">
              <a:lnSpc>
                <a:spcPts val="4200"/>
              </a:lnSpc>
              <a:buFont typeface="Arial"/>
              <a:buChar char="•"/>
            </a:pPr>
            <a:r>
              <a:rPr lang="en-US" sz="2800" dirty="0">
                <a:solidFill>
                  <a:srgbClr val="000000"/>
                </a:solidFill>
                <a:latin typeface="Glacial Indifference"/>
                <a:ea typeface="Glacial Indifference"/>
                <a:cs typeface="Glacial Indifference"/>
                <a:sym typeface="Glacial Indifference"/>
              </a:rPr>
              <a:t>These lessons have been inspired by the work of the PSHE Association and adapted for children on the Isle of Man.</a:t>
            </a:r>
          </a:p>
          <a:p>
            <a:pPr marL="647700" lvl="1" indent="-323850" algn="l">
              <a:lnSpc>
                <a:spcPts val="4200"/>
              </a:lnSpc>
              <a:buFont typeface="Arial"/>
              <a:buChar char="•"/>
            </a:pPr>
            <a:r>
              <a:rPr lang="en-US" sz="2800" dirty="0">
                <a:solidFill>
                  <a:srgbClr val="000000"/>
                </a:solidFill>
                <a:highlight>
                  <a:srgbClr val="FFFF00"/>
                </a:highlight>
                <a:latin typeface="Glacial Indifference"/>
                <a:ea typeface="Glacial Indifference"/>
                <a:cs typeface="Glacial Indifference"/>
                <a:sym typeface="Glacial Indifference"/>
              </a:rPr>
              <a:t>Please note that the effective running of this lesson requires teachers to print slides 10-13 twice,  so that students can work in eight small groups, with two groups addressing each of the four scenarios.</a:t>
            </a:r>
          </a:p>
          <a:p>
            <a:pPr marL="647700" lvl="1" indent="-323850" algn="l">
              <a:lnSpc>
                <a:spcPts val="4200"/>
              </a:lnSpc>
              <a:buFont typeface="Arial"/>
              <a:buChar char="•"/>
            </a:pPr>
            <a:r>
              <a:rPr lang="en-US" sz="2800" dirty="0">
                <a:solidFill>
                  <a:srgbClr val="000000"/>
                </a:solidFill>
                <a:latin typeface="Glacial Indifference"/>
                <a:ea typeface="Glacial Indifference"/>
                <a:cs typeface="Glacial Indifference"/>
                <a:sym typeface="Glacial Indifference"/>
              </a:rPr>
              <a:t>Allyship is profoundly important for children and young people as it fosters a sense of safety, belonging and validation. When adults and peers act as allies, they actively support and advocate for those who face </a:t>
            </a:r>
            <a:r>
              <a:rPr lang="en-US" sz="2800" dirty="0" err="1">
                <a:solidFill>
                  <a:srgbClr val="000000"/>
                </a:solidFill>
                <a:latin typeface="Glacial Indifference"/>
                <a:ea typeface="Glacial Indifference"/>
                <a:cs typeface="Glacial Indifference"/>
                <a:sym typeface="Glacial Indifference"/>
              </a:rPr>
              <a:t>marginalisation</a:t>
            </a:r>
            <a:r>
              <a:rPr lang="en-US" sz="2800" dirty="0">
                <a:solidFill>
                  <a:srgbClr val="000000"/>
                </a:solidFill>
                <a:latin typeface="Glacial Indifference"/>
                <a:ea typeface="Glacial Indifference"/>
                <a:cs typeface="Glacial Indifference"/>
                <a:sym typeface="Glacial Indifference"/>
              </a:rPr>
              <a:t> such as due to race, gender identity, sexual orientation, disability or socio-economic status.</a:t>
            </a:r>
          </a:p>
          <a:p>
            <a:pPr marL="647700" lvl="1" indent="-323850" algn="l">
              <a:lnSpc>
                <a:spcPts val="4200"/>
              </a:lnSpc>
              <a:buFont typeface="Arial"/>
              <a:buChar char="•"/>
            </a:pPr>
            <a:r>
              <a:rPr lang="en-US" sz="2800" dirty="0">
                <a:solidFill>
                  <a:srgbClr val="000000"/>
                </a:solidFill>
                <a:latin typeface="Glacial Indifference"/>
                <a:ea typeface="Glacial Indifference"/>
                <a:cs typeface="Glacial Indifference"/>
                <a:sym typeface="Glacial Indifference"/>
              </a:rPr>
              <a:t>For the ally it is a crucial learning experience in terms of empathy, critical thinking and social justice. By stepping up, young people learn to challenge prejudice and become active contributors to a more inclusive and equitable school and community environment.</a:t>
            </a:r>
            <a:endParaRPr lang="en-US" sz="30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499E748-5C92-B8EE-015E-E8AB4393FF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C93C49-A06C-7D79-2FFD-8286C86BD990}"/>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BF260FF0-4060-386B-C7E8-7BE94EC276BA}"/>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(1)</a:t>
            </a:r>
          </a:p>
        </p:txBody>
      </p:sp>
      <p:sp>
        <p:nvSpPr>
          <p:cNvPr id="14" name="TextBox 13">
            <a:extLst>
              <a:ext uri="{FF2B5EF4-FFF2-40B4-BE49-F238E27FC236}">
                <a16:creationId xmlns:a16="http://schemas.microsoft.com/office/drawing/2014/main" id="{481D4F05-2ADE-5985-9F06-F7789AE1CD42}"/>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67DD69D8-0D50-9F7D-3770-A0B14AAD2E4F}"/>
              </a:ext>
            </a:extLst>
          </p:cNvPr>
          <p:cNvSpPr txBox="1"/>
          <p:nvPr/>
        </p:nvSpPr>
        <p:spPr>
          <a:xfrm>
            <a:off x="1295400" y="2400300"/>
            <a:ext cx="16040101" cy="6740307"/>
          </a:xfrm>
          <a:prstGeom prst="rect">
            <a:avLst/>
          </a:prstGeom>
          <a:noFill/>
        </p:spPr>
        <p:txBody>
          <a:bodyPr wrap="square" rtlCol="0">
            <a:spAutoFit/>
          </a:bodyPr>
          <a:lstStyle/>
          <a:p>
            <a:r>
              <a:rPr lang="en-GB" sz="4800" dirty="0">
                <a:solidFill>
                  <a:srgbClr val="000000"/>
                </a:solidFill>
                <a:latin typeface="Glacial Indifference" panose="020B0604020202020204" charset="0"/>
              </a:rPr>
              <a:t>A group chat in Mia's class becomes nasty when some students start posting unkind memes and comments about Alex's weight. </a:t>
            </a:r>
          </a:p>
          <a:p>
            <a:endParaRPr lang="en-GB" sz="4800" dirty="0">
              <a:solidFill>
                <a:srgbClr val="000000"/>
              </a:solidFill>
              <a:latin typeface="Glacial Indifference" panose="020B0604020202020204" charset="0"/>
            </a:endParaRPr>
          </a:p>
          <a:p>
            <a:r>
              <a:rPr lang="en-GB" sz="4800" dirty="0">
                <a:solidFill>
                  <a:srgbClr val="000000"/>
                </a:solidFill>
                <a:latin typeface="Glacial Indifference" panose="020B0604020202020204" charset="0"/>
              </a:rPr>
              <a:t>Mia, who is not close friends with Alex, feels uncomfortable. </a:t>
            </a:r>
          </a:p>
          <a:p>
            <a:r>
              <a:rPr lang="en-GB" sz="4800" dirty="0">
                <a:solidFill>
                  <a:srgbClr val="000000"/>
                </a:solidFill>
                <a:latin typeface="Glacial Indifference" panose="020B0604020202020204" charset="0"/>
              </a:rPr>
              <a:t>Initially, she thinks about leaving the chat, but then remembers the importance of allyship. </a:t>
            </a:r>
          </a:p>
          <a:p>
            <a:endParaRPr lang="en-GB" sz="4800" dirty="0">
              <a:solidFill>
                <a:srgbClr val="000000"/>
              </a:solidFill>
              <a:latin typeface="Glacial Indifference" panose="020B0604020202020204" charset="0"/>
            </a:endParaRPr>
          </a:p>
          <a:p>
            <a:r>
              <a:rPr lang="en-GB" sz="4800" b="1" dirty="0">
                <a:solidFill>
                  <a:srgbClr val="000000"/>
                </a:solidFill>
                <a:highlight>
                  <a:srgbClr val="FFFF00"/>
                </a:highlight>
                <a:latin typeface="Glacial Indifference" panose="020B0604020202020204" charset="0"/>
              </a:rPr>
              <a:t>What could Mia say and do to show allyship?</a:t>
            </a:r>
          </a:p>
        </p:txBody>
      </p:sp>
      <p:sp>
        <p:nvSpPr>
          <p:cNvPr id="4" name="TextBox 3">
            <a:extLst>
              <a:ext uri="{FF2B5EF4-FFF2-40B4-BE49-F238E27FC236}">
                <a16:creationId xmlns:a16="http://schemas.microsoft.com/office/drawing/2014/main" id="{B3C83990-D9FA-B79C-2B15-04D32231DCF7}"/>
              </a:ext>
            </a:extLst>
          </p:cNvPr>
          <p:cNvSpPr txBox="1"/>
          <p:nvPr/>
        </p:nvSpPr>
        <p:spPr>
          <a:xfrm>
            <a:off x="7263808" y="1016927"/>
            <a:ext cx="8814391" cy="707886"/>
          </a:xfrm>
          <a:prstGeom prst="rect">
            <a:avLst/>
          </a:prstGeom>
          <a:noFill/>
        </p:spPr>
        <p:txBody>
          <a:bodyPr wrap="square" rtlCol="0">
            <a:spAutoFit/>
          </a:bodyPr>
          <a:lstStyle/>
          <a:p>
            <a:r>
              <a:rPr lang="en-GB" sz="4000" b="1" dirty="0">
                <a:latin typeface="Glacial Indifference" panose="020B0604020202020204" charset="0"/>
              </a:rPr>
              <a:t>Standing Up to Cyberbullying</a:t>
            </a:r>
          </a:p>
        </p:txBody>
      </p:sp>
    </p:spTree>
    <p:extLst>
      <p:ext uri="{BB962C8B-B14F-4D97-AF65-F5344CB8AC3E}">
        <p14:creationId xmlns:p14="http://schemas.microsoft.com/office/powerpoint/2010/main" val="7656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91077E1-E62E-19D9-1CB0-C5F3C83376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2CEC8C-1A06-F04A-E840-1DB3BEEB1911}"/>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0515FBD4-95F6-B32C-9C3C-F5DA40CC5E8A}"/>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(2)</a:t>
            </a:r>
          </a:p>
        </p:txBody>
      </p:sp>
      <p:sp>
        <p:nvSpPr>
          <p:cNvPr id="14" name="TextBox 13">
            <a:extLst>
              <a:ext uri="{FF2B5EF4-FFF2-40B4-BE49-F238E27FC236}">
                <a16:creationId xmlns:a16="http://schemas.microsoft.com/office/drawing/2014/main" id="{A3201C42-2AFF-AE69-0C98-D403FCABD8BB}"/>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948A7C74-DE69-5231-800F-97D71DFD2A4A}"/>
              </a:ext>
            </a:extLst>
          </p:cNvPr>
          <p:cNvSpPr txBox="1"/>
          <p:nvPr/>
        </p:nvSpPr>
        <p:spPr>
          <a:xfrm>
            <a:off x="7263808" y="1016927"/>
            <a:ext cx="8585791" cy="707886"/>
          </a:xfrm>
          <a:prstGeom prst="rect">
            <a:avLst/>
          </a:prstGeom>
          <a:noFill/>
        </p:spPr>
        <p:txBody>
          <a:bodyPr wrap="square" rtlCol="0">
            <a:spAutoFit/>
          </a:bodyPr>
          <a:lstStyle/>
          <a:p>
            <a:r>
              <a:rPr lang="en-GB" sz="4000" b="1" dirty="0">
                <a:latin typeface="Glacial Indifference" panose="020B0604020202020204" charset="0"/>
              </a:rPr>
              <a:t>Inclusion at the school dance</a:t>
            </a:r>
          </a:p>
        </p:txBody>
      </p:sp>
      <p:sp>
        <p:nvSpPr>
          <p:cNvPr id="4" name="TextBox 3">
            <a:extLst>
              <a:ext uri="{FF2B5EF4-FFF2-40B4-BE49-F238E27FC236}">
                <a16:creationId xmlns:a16="http://schemas.microsoft.com/office/drawing/2014/main" id="{7BBC6146-67BC-260E-D834-B1C640FE9229}"/>
              </a:ext>
            </a:extLst>
          </p:cNvPr>
          <p:cNvSpPr txBox="1"/>
          <p:nvPr/>
        </p:nvSpPr>
        <p:spPr>
          <a:xfrm>
            <a:off x="1386663" y="2464745"/>
            <a:ext cx="15514674" cy="5139869"/>
          </a:xfrm>
          <a:prstGeom prst="rect">
            <a:avLst/>
          </a:prstGeom>
          <a:noFill/>
        </p:spPr>
        <p:txBody>
          <a:bodyPr wrap="square" rtlCol="0">
            <a:spAutoFit/>
          </a:bodyPr>
          <a:lstStyle/>
          <a:p>
            <a:r>
              <a:rPr lang="en-GB" sz="4800" dirty="0">
                <a:solidFill>
                  <a:srgbClr val="000000"/>
                </a:solidFill>
                <a:latin typeface="Glacial Indifference" panose="020B0604020202020204" charset="0"/>
              </a:rPr>
              <a:t>Liam, who is straight, overhears two classmates laughing about another student, Sam, who everyone says is gay. </a:t>
            </a:r>
          </a:p>
          <a:p>
            <a:r>
              <a:rPr lang="en-GB" sz="4800" dirty="0">
                <a:solidFill>
                  <a:srgbClr val="000000"/>
                </a:solidFill>
                <a:latin typeface="Glacial Indifference" panose="020B0604020202020204" charset="0"/>
              </a:rPr>
              <a:t>They were planning to exclude Sam from their group going to the school dance. </a:t>
            </a:r>
          </a:p>
          <a:p>
            <a:endParaRPr lang="en-GB" sz="4800" dirty="0">
              <a:solidFill>
                <a:srgbClr val="000000"/>
              </a:solidFill>
              <a:latin typeface="Glacial Indifference" panose="020B0604020202020204" charset="0"/>
            </a:endParaRPr>
          </a:p>
          <a:p>
            <a:r>
              <a:rPr lang="en-GB" sz="4800" b="1" dirty="0">
                <a:solidFill>
                  <a:srgbClr val="000000"/>
                </a:solidFill>
                <a:highlight>
                  <a:srgbClr val="FFFF00"/>
                </a:highlight>
                <a:latin typeface="Glacial Indifference" panose="020B0604020202020204" charset="0"/>
              </a:rPr>
              <a:t>What could Liam say and do to show allyship?</a:t>
            </a:r>
          </a:p>
          <a:p>
            <a:endParaRPr lang="en-GB" sz="4000" dirty="0">
              <a:solidFill>
                <a:srgbClr val="000000"/>
              </a:solidFill>
              <a:latin typeface="Glacial Indifference" panose="020B0604020202020204" charset="0"/>
            </a:endParaRPr>
          </a:p>
        </p:txBody>
      </p:sp>
    </p:spTree>
    <p:extLst>
      <p:ext uri="{BB962C8B-B14F-4D97-AF65-F5344CB8AC3E}">
        <p14:creationId xmlns:p14="http://schemas.microsoft.com/office/powerpoint/2010/main" val="185651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46EEE04-BB8F-D3AE-7905-8EB9C401C2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FA7153-CEB3-93E0-88F3-92324450711B}"/>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207CA024-A4D9-5ED8-AB9B-4642956FA9E6}"/>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(3)</a:t>
            </a:r>
          </a:p>
        </p:txBody>
      </p:sp>
      <p:sp>
        <p:nvSpPr>
          <p:cNvPr id="14" name="TextBox 13">
            <a:extLst>
              <a:ext uri="{FF2B5EF4-FFF2-40B4-BE49-F238E27FC236}">
                <a16:creationId xmlns:a16="http://schemas.microsoft.com/office/drawing/2014/main" id="{DC955CB2-D51D-6EC5-2BF3-AB6E0A3E95FB}"/>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9E7236F6-5B74-387C-9456-28EDC5D7C6C8}"/>
              </a:ext>
            </a:extLst>
          </p:cNvPr>
          <p:cNvSpPr txBox="1"/>
          <p:nvPr/>
        </p:nvSpPr>
        <p:spPr>
          <a:xfrm>
            <a:off x="7239000" y="1016927"/>
            <a:ext cx="8534400" cy="707886"/>
          </a:xfrm>
          <a:prstGeom prst="rect">
            <a:avLst/>
          </a:prstGeom>
          <a:noFill/>
        </p:spPr>
        <p:txBody>
          <a:bodyPr wrap="square" rtlCol="0">
            <a:spAutoFit/>
          </a:bodyPr>
          <a:lstStyle/>
          <a:p>
            <a:r>
              <a:rPr lang="en-GB" sz="4000" b="1" dirty="0">
                <a:latin typeface="Glacial Indifference" panose="020B0604020202020204" charset="0"/>
              </a:rPr>
              <a:t>Promoting cultural recognition</a:t>
            </a:r>
          </a:p>
        </p:txBody>
      </p:sp>
      <p:sp>
        <p:nvSpPr>
          <p:cNvPr id="4" name="TextBox 3">
            <a:extLst>
              <a:ext uri="{FF2B5EF4-FFF2-40B4-BE49-F238E27FC236}">
                <a16:creationId xmlns:a16="http://schemas.microsoft.com/office/drawing/2014/main" id="{F1ED3B8E-C127-103E-F3A8-5FB3D2897902}"/>
              </a:ext>
            </a:extLst>
          </p:cNvPr>
          <p:cNvSpPr txBox="1"/>
          <p:nvPr/>
        </p:nvSpPr>
        <p:spPr>
          <a:xfrm>
            <a:off x="1321981" y="2634311"/>
            <a:ext cx="15734844" cy="6247864"/>
          </a:xfrm>
          <a:prstGeom prst="rect">
            <a:avLst/>
          </a:prstGeom>
          <a:noFill/>
        </p:spPr>
        <p:txBody>
          <a:bodyPr wrap="square" rtlCol="0">
            <a:spAutoFit/>
          </a:bodyPr>
          <a:lstStyle/>
          <a:p>
            <a:r>
              <a:rPr lang="en-GB" sz="4800" dirty="0">
                <a:latin typeface="Glacial Indifference" panose="020B0604020202020204" charset="0"/>
              </a:rPr>
              <a:t>At lunch, someone makes a joke about immigrants that targets Mateo, whose family recently moved from another country. A few students laugh. Mateo goes quiet and stares at his tray. Priya hears the joke and feels it was wrong.</a:t>
            </a:r>
          </a:p>
          <a:p>
            <a:endParaRPr lang="en-GB" sz="4000" dirty="0">
              <a:solidFill>
                <a:srgbClr val="000000"/>
              </a:solidFill>
              <a:latin typeface="Glacial Indifference" panose="020B0604020202020204" charset="0"/>
            </a:endParaRPr>
          </a:p>
          <a:p>
            <a:r>
              <a:rPr lang="en-GB" sz="4000" b="1" dirty="0">
                <a:solidFill>
                  <a:srgbClr val="000000"/>
                </a:solidFill>
                <a:highlight>
                  <a:srgbClr val="FFFF00"/>
                </a:highlight>
                <a:latin typeface="Glacial Indifference" panose="020B0604020202020204" charset="0"/>
              </a:rPr>
              <a:t>What could Priya say and do to show allyship?</a:t>
            </a:r>
          </a:p>
          <a:p>
            <a:endParaRPr lang="en-GB" sz="4000" dirty="0">
              <a:solidFill>
                <a:srgbClr val="000000"/>
              </a:solidFill>
              <a:latin typeface="Glacial Indifference" panose="020B0604020202020204" charset="0"/>
            </a:endParaRPr>
          </a:p>
          <a:p>
            <a:endParaRPr lang="en-GB" sz="4000" dirty="0">
              <a:solidFill>
                <a:srgbClr val="000000"/>
              </a:solidFill>
              <a:latin typeface="Glacial Indifference" panose="020B0604020202020204" charset="0"/>
            </a:endParaRPr>
          </a:p>
        </p:txBody>
      </p:sp>
    </p:spTree>
    <p:extLst>
      <p:ext uri="{BB962C8B-B14F-4D97-AF65-F5344CB8AC3E}">
        <p14:creationId xmlns:p14="http://schemas.microsoft.com/office/powerpoint/2010/main" val="5359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6FABADF4-3B0E-C281-CD3F-E31B04E300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48C43E-FCCE-026E-05FB-058137DB824F}"/>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2EE54C0F-9BFB-DDB0-C986-6FFF7F7B9312}"/>
              </a:ext>
            </a:extLst>
          </p:cNvPr>
          <p:cNvSpPr txBox="1"/>
          <p:nvPr/>
        </p:nvSpPr>
        <p:spPr>
          <a:xfrm>
            <a:off x="1295400" y="1016927"/>
            <a:ext cx="61722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(4)</a:t>
            </a:r>
          </a:p>
        </p:txBody>
      </p:sp>
      <p:sp>
        <p:nvSpPr>
          <p:cNvPr id="14" name="TextBox 13">
            <a:extLst>
              <a:ext uri="{FF2B5EF4-FFF2-40B4-BE49-F238E27FC236}">
                <a16:creationId xmlns:a16="http://schemas.microsoft.com/office/drawing/2014/main" id="{9F4812CD-8230-A185-8D80-8F3369C25970}"/>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F16BCAE8-92A3-6679-8403-B5F416512EE8}"/>
              </a:ext>
            </a:extLst>
          </p:cNvPr>
          <p:cNvSpPr txBox="1"/>
          <p:nvPr/>
        </p:nvSpPr>
        <p:spPr>
          <a:xfrm>
            <a:off x="7467600" y="1007180"/>
            <a:ext cx="6934200" cy="707886"/>
          </a:xfrm>
          <a:prstGeom prst="rect">
            <a:avLst/>
          </a:prstGeom>
          <a:noFill/>
        </p:spPr>
        <p:txBody>
          <a:bodyPr wrap="square" rtlCol="0">
            <a:spAutoFit/>
          </a:bodyPr>
          <a:lstStyle/>
          <a:p>
            <a:r>
              <a:rPr lang="en-GB" sz="4000" b="1" dirty="0">
                <a:latin typeface="Glacial Indifference" panose="020B0604020202020204" charset="0"/>
              </a:rPr>
              <a:t>Improving Accessibility</a:t>
            </a:r>
          </a:p>
        </p:txBody>
      </p:sp>
      <p:sp>
        <p:nvSpPr>
          <p:cNvPr id="4" name="TextBox 3">
            <a:extLst>
              <a:ext uri="{FF2B5EF4-FFF2-40B4-BE49-F238E27FC236}">
                <a16:creationId xmlns:a16="http://schemas.microsoft.com/office/drawing/2014/main" id="{53BDBFB1-6FFE-DC02-7B9D-51B8C8212779}"/>
              </a:ext>
            </a:extLst>
          </p:cNvPr>
          <p:cNvSpPr txBox="1"/>
          <p:nvPr/>
        </p:nvSpPr>
        <p:spPr>
          <a:xfrm>
            <a:off x="1524000" y="2757749"/>
            <a:ext cx="14630400" cy="4893647"/>
          </a:xfrm>
          <a:prstGeom prst="rect">
            <a:avLst/>
          </a:prstGeom>
          <a:noFill/>
        </p:spPr>
        <p:txBody>
          <a:bodyPr wrap="square" rtlCol="0">
            <a:spAutoFit/>
          </a:bodyPr>
          <a:lstStyle/>
          <a:p>
            <a:r>
              <a:rPr lang="en-GB" sz="4800" dirty="0">
                <a:solidFill>
                  <a:srgbClr val="000000"/>
                </a:solidFill>
                <a:latin typeface="Glacial Indifference" panose="020B0604020202020204" charset="0"/>
              </a:rPr>
              <a:t>Ellis notices that his classmate Logan, who uses a wheelchair, often struggles to access the science lab because the automatic door button is too high to reach comfortably. </a:t>
            </a:r>
          </a:p>
          <a:p>
            <a:endParaRPr lang="en-GB" sz="4000" dirty="0">
              <a:solidFill>
                <a:srgbClr val="000000"/>
              </a:solidFill>
              <a:latin typeface="Glacial Indifference" panose="020B0604020202020204" charset="0"/>
            </a:endParaRPr>
          </a:p>
          <a:p>
            <a:r>
              <a:rPr lang="en-GB" sz="4000" b="1" dirty="0">
                <a:solidFill>
                  <a:srgbClr val="000000"/>
                </a:solidFill>
                <a:highlight>
                  <a:srgbClr val="FFFF00"/>
                </a:highlight>
                <a:latin typeface="Glacial Indifference" panose="020B0604020202020204" charset="0"/>
              </a:rPr>
              <a:t>What could Ellis say and do to show allyship?</a:t>
            </a:r>
          </a:p>
          <a:p>
            <a:endParaRPr lang="en-GB" sz="4000" dirty="0">
              <a:solidFill>
                <a:srgbClr val="000000"/>
              </a:solidFill>
              <a:latin typeface="Glacial Indifference" panose="020B0604020202020204" charset="0"/>
            </a:endParaRPr>
          </a:p>
        </p:txBody>
      </p:sp>
    </p:spTree>
    <p:extLst>
      <p:ext uri="{BB962C8B-B14F-4D97-AF65-F5344CB8AC3E}">
        <p14:creationId xmlns:p14="http://schemas.microsoft.com/office/powerpoint/2010/main" val="23691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1157429-89DF-FC99-F3C7-6ADA6493C7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6028BB-A15A-126D-C796-EDEB72911535}"/>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ED5F32FE-1EEC-7119-2C5F-9765395FDAF8}"/>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(1)</a:t>
            </a:r>
          </a:p>
        </p:txBody>
      </p:sp>
      <p:sp>
        <p:nvSpPr>
          <p:cNvPr id="14" name="TextBox 13">
            <a:extLst>
              <a:ext uri="{FF2B5EF4-FFF2-40B4-BE49-F238E27FC236}">
                <a16:creationId xmlns:a16="http://schemas.microsoft.com/office/drawing/2014/main" id="{D216E9BE-DBE7-1431-BC86-257F8612A61F}"/>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29F7849D-8249-84C7-51D4-A3D0455ABB1C}"/>
              </a:ext>
            </a:extLst>
          </p:cNvPr>
          <p:cNvSpPr txBox="1"/>
          <p:nvPr/>
        </p:nvSpPr>
        <p:spPr>
          <a:xfrm>
            <a:off x="1409700" y="4868868"/>
            <a:ext cx="15647125" cy="4401205"/>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She privately messages the group creator, saying: </a:t>
            </a:r>
            <a:endParaRPr lang="en-GB" sz="4000" i="1" dirty="0">
              <a:solidFill>
                <a:srgbClr val="000000"/>
              </a:solidFill>
              <a:highlight>
                <a:srgbClr val="FFFF00"/>
              </a:highlight>
              <a:latin typeface="Glacial Indifference"/>
            </a:endParaRPr>
          </a:p>
          <a:p>
            <a:r>
              <a:rPr lang="en-GB" sz="4000" i="1" dirty="0">
                <a:solidFill>
                  <a:srgbClr val="000000"/>
                </a:solidFill>
                <a:highlight>
                  <a:srgbClr val="FFFF00"/>
                </a:highlight>
                <a:latin typeface="Glacial Indifference"/>
              </a:rPr>
              <a:t>”This is not ok. Bullying Alex is hurtful, and I won't be part of it. We need to stop this right now." </a:t>
            </a:r>
          </a:p>
          <a:p>
            <a:r>
              <a:rPr lang="en-GB" sz="4000" dirty="0">
                <a:solidFill>
                  <a:srgbClr val="000000"/>
                </a:solidFill>
                <a:highlight>
                  <a:srgbClr val="FFFF00"/>
                </a:highlight>
                <a:latin typeface="Glacial Indifference"/>
              </a:rPr>
              <a:t>She also sends a supportive private message to Alex, letting him know she knows what's happening and that he deserves respect. </a:t>
            </a:r>
          </a:p>
          <a:p>
            <a:r>
              <a:rPr lang="en-GB" sz="4000" dirty="0">
                <a:solidFill>
                  <a:srgbClr val="000000"/>
                </a:solidFill>
                <a:highlight>
                  <a:srgbClr val="FFFF00"/>
                </a:highlight>
                <a:latin typeface="Glacial Indifference"/>
              </a:rPr>
              <a:t>The group creator, surprised, deletes the thread. </a:t>
            </a:r>
          </a:p>
          <a:p>
            <a:r>
              <a:rPr lang="en-GB" sz="4000" b="1" dirty="0">
                <a:solidFill>
                  <a:srgbClr val="000000"/>
                </a:solidFill>
              </a:rPr>
              <a:t>What impact has Mia’s allyship made – and how?</a:t>
            </a:r>
            <a:endParaRPr lang="en-GB" sz="4000" b="1" dirty="0"/>
          </a:p>
        </p:txBody>
      </p:sp>
      <p:sp>
        <p:nvSpPr>
          <p:cNvPr id="4" name="TextBox 3">
            <a:extLst>
              <a:ext uri="{FF2B5EF4-FFF2-40B4-BE49-F238E27FC236}">
                <a16:creationId xmlns:a16="http://schemas.microsoft.com/office/drawing/2014/main" id="{9ABD45A6-FC98-2189-B84E-295153CDCF7F}"/>
              </a:ext>
            </a:extLst>
          </p:cNvPr>
          <p:cNvSpPr txBox="1"/>
          <p:nvPr/>
        </p:nvSpPr>
        <p:spPr>
          <a:xfrm>
            <a:off x="7263809" y="1016927"/>
            <a:ext cx="6705600" cy="707886"/>
          </a:xfrm>
          <a:prstGeom prst="rect">
            <a:avLst/>
          </a:prstGeom>
          <a:noFill/>
        </p:spPr>
        <p:txBody>
          <a:bodyPr wrap="square" rtlCol="0">
            <a:spAutoFit/>
          </a:bodyPr>
          <a:lstStyle/>
          <a:p>
            <a:r>
              <a:rPr lang="en-GB" sz="4000" b="1" dirty="0"/>
              <a:t>Standing Up to Cyberbullying</a:t>
            </a:r>
          </a:p>
        </p:txBody>
      </p:sp>
      <p:sp>
        <p:nvSpPr>
          <p:cNvPr id="6" name="TextBox 5">
            <a:extLst>
              <a:ext uri="{FF2B5EF4-FFF2-40B4-BE49-F238E27FC236}">
                <a16:creationId xmlns:a16="http://schemas.microsoft.com/office/drawing/2014/main" id="{33E60E1A-D9F7-9A05-2BE9-93D6AF6385A6}"/>
              </a:ext>
            </a:extLst>
          </p:cNvPr>
          <p:cNvSpPr txBox="1"/>
          <p:nvPr/>
        </p:nvSpPr>
        <p:spPr>
          <a:xfrm>
            <a:off x="1409699" y="1796115"/>
            <a:ext cx="15647125" cy="3170099"/>
          </a:xfrm>
          <a:prstGeom prst="rect">
            <a:avLst/>
          </a:prstGeom>
          <a:noFill/>
        </p:spPr>
        <p:txBody>
          <a:bodyPr wrap="square" rtlCol="0">
            <a:spAutoFit/>
          </a:bodyPr>
          <a:lstStyle/>
          <a:p>
            <a:r>
              <a:rPr lang="en-GB" sz="4000" dirty="0">
                <a:solidFill>
                  <a:srgbClr val="000000"/>
                </a:solidFill>
                <a:latin typeface="Glacial Indifference"/>
              </a:rPr>
              <a:t>A group chat in Mia's class becomes nasty when some students start posting unkind memes and comments about Alex's weight. </a:t>
            </a:r>
          </a:p>
          <a:p>
            <a:r>
              <a:rPr lang="en-GB" sz="4000" dirty="0">
                <a:solidFill>
                  <a:srgbClr val="000000"/>
                </a:solidFill>
                <a:latin typeface="Glacial Indifference"/>
              </a:rPr>
              <a:t>Mia, who is not close friends with Alex, feels uncomfortable. </a:t>
            </a:r>
          </a:p>
          <a:p>
            <a:r>
              <a:rPr lang="en-GB" sz="4000" dirty="0">
                <a:solidFill>
                  <a:srgbClr val="000000"/>
                </a:solidFill>
                <a:latin typeface="Glacial Indifference"/>
              </a:rPr>
              <a:t>Initially, she thinks about leaving the chat, but then remembers the importance of allyship. </a:t>
            </a:r>
          </a:p>
        </p:txBody>
      </p:sp>
    </p:spTree>
    <p:extLst>
      <p:ext uri="{BB962C8B-B14F-4D97-AF65-F5344CB8AC3E}">
        <p14:creationId xmlns:p14="http://schemas.microsoft.com/office/powerpoint/2010/main" val="5324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9B16072C-DAF4-B2EF-1C90-AA1CFCA0E2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80EBCD-9191-018D-58EA-BA7949C62A32}"/>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CAED1DED-F439-73FA-CFD9-05240939A1B0}"/>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(2)</a:t>
            </a:r>
          </a:p>
        </p:txBody>
      </p:sp>
      <p:sp>
        <p:nvSpPr>
          <p:cNvPr id="14" name="TextBox 13">
            <a:extLst>
              <a:ext uri="{FF2B5EF4-FFF2-40B4-BE49-F238E27FC236}">
                <a16:creationId xmlns:a16="http://schemas.microsoft.com/office/drawing/2014/main" id="{8E282A66-AC88-3C3F-CBF6-C9C3CACAC392}"/>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9F0E0CC1-E521-E3E4-7DBD-310398565630}"/>
              </a:ext>
            </a:extLst>
          </p:cNvPr>
          <p:cNvSpPr txBox="1"/>
          <p:nvPr/>
        </p:nvSpPr>
        <p:spPr>
          <a:xfrm>
            <a:off x="7263809" y="1016927"/>
            <a:ext cx="6705600" cy="707886"/>
          </a:xfrm>
          <a:prstGeom prst="rect">
            <a:avLst/>
          </a:prstGeom>
          <a:noFill/>
        </p:spPr>
        <p:txBody>
          <a:bodyPr wrap="square" rtlCol="0">
            <a:spAutoFit/>
          </a:bodyPr>
          <a:lstStyle/>
          <a:p>
            <a:r>
              <a:rPr lang="en-GB" sz="4000" b="1" dirty="0"/>
              <a:t>Inclusion at the school dance</a:t>
            </a:r>
          </a:p>
        </p:txBody>
      </p:sp>
      <p:sp>
        <p:nvSpPr>
          <p:cNvPr id="4" name="TextBox 3">
            <a:extLst>
              <a:ext uri="{FF2B5EF4-FFF2-40B4-BE49-F238E27FC236}">
                <a16:creationId xmlns:a16="http://schemas.microsoft.com/office/drawing/2014/main" id="{81225D25-C883-8EBB-F3EE-BAD3082959BD}"/>
              </a:ext>
            </a:extLst>
          </p:cNvPr>
          <p:cNvSpPr txBox="1"/>
          <p:nvPr/>
        </p:nvSpPr>
        <p:spPr>
          <a:xfrm>
            <a:off x="1325526" y="4675117"/>
            <a:ext cx="15514674" cy="4401205"/>
          </a:xfrm>
          <a:prstGeom prst="rect">
            <a:avLst/>
          </a:prstGeom>
          <a:noFill/>
        </p:spPr>
        <p:txBody>
          <a:bodyPr wrap="square" rtlCol="0">
            <a:spAutoFit/>
          </a:bodyPr>
          <a:lstStyle/>
          <a:p>
            <a:r>
              <a:rPr lang="en-GB" sz="4000" dirty="0">
                <a:solidFill>
                  <a:srgbClr val="000000"/>
                </a:solidFill>
                <a:highlight>
                  <a:srgbClr val="FFFF00"/>
                </a:highlight>
                <a:latin typeface="Glacial Indifference"/>
              </a:rPr>
              <a:t>Liam steps in. </a:t>
            </a:r>
          </a:p>
          <a:p>
            <a:r>
              <a:rPr lang="en-GB" sz="4000" dirty="0">
                <a:solidFill>
                  <a:srgbClr val="000000"/>
                </a:solidFill>
                <a:highlight>
                  <a:srgbClr val="FFFF00"/>
                </a:highlight>
                <a:latin typeface="Glacial Indifference"/>
              </a:rPr>
              <a:t>He doesn't lecture them, but says: </a:t>
            </a:r>
          </a:p>
          <a:p>
            <a:r>
              <a:rPr lang="en-GB" sz="4000" i="1" dirty="0">
                <a:solidFill>
                  <a:srgbClr val="000000"/>
                </a:solidFill>
                <a:highlight>
                  <a:srgbClr val="FFFF00"/>
                </a:highlight>
                <a:latin typeface="Glacial Indifference"/>
              </a:rPr>
              <a:t>“Actually I think Sam’s alright. I was planning on asking them to join my mates for pizza before the dance.”</a:t>
            </a:r>
          </a:p>
          <a:p>
            <a:endParaRPr lang="en-GB" sz="4000" b="1" dirty="0">
              <a:solidFill>
                <a:srgbClr val="000000"/>
              </a:solidFill>
            </a:endParaRPr>
          </a:p>
          <a:p>
            <a:r>
              <a:rPr lang="en-GB" sz="4000" b="1" dirty="0">
                <a:solidFill>
                  <a:srgbClr val="000000"/>
                </a:solidFill>
              </a:rPr>
              <a:t>What impact has Liam’s allyship made – and how?</a:t>
            </a:r>
            <a:endParaRPr lang="en-GB" sz="4000" b="1" dirty="0"/>
          </a:p>
          <a:p>
            <a:endParaRPr lang="en-GB" sz="4000" i="1" dirty="0">
              <a:solidFill>
                <a:srgbClr val="000000"/>
              </a:solidFill>
              <a:latin typeface="Glacial Indifference"/>
            </a:endParaRPr>
          </a:p>
        </p:txBody>
      </p:sp>
      <p:sp>
        <p:nvSpPr>
          <p:cNvPr id="6" name="TextBox 5">
            <a:extLst>
              <a:ext uri="{FF2B5EF4-FFF2-40B4-BE49-F238E27FC236}">
                <a16:creationId xmlns:a16="http://schemas.microsoft.com/office/drawing/2014/main" id="{27118EE4-220A-BD5B-013D-E3948607F6B3}"/>
              </a:ext>
            </a:extLst>
          </p:cNvPr>
          <p:cNvSpPr txBox="1"/>
          <p:nvPr/>
        </p:nvSpPr>
        <p:spPr>
          <a:xfrm>
            <a:off x="1325526" y="2019568"/>
            <a:ext cx="15514674" cy="2554545"/>
          </a:xfrm>
          <a:prstGeom prst="rect">
            <a:avLst/>
          </a:prstGeom>
          <a:noFill/>
        </p:spPr>
        <p:txBody>
          <a:bodyPr wrap="square" rtlCol="0">
            <a:spAutoFit/>
          </a:bodyPr>
          <a:lstStyle/>
          <a:p>
            <a:r>
              <a:rPr lang="en-GB" sz="4000" dirty="0">
                <a:solidFill>
                  <a:srgbClr val="000000"/>
                </a:solidFill>
                <a:latin typeface="Glacial Indifference"/>
              </a:rPr>
              <a:t>Liam, who is straight, overhears two classmates laughing about another student, Sam, who everyone says is gay. </a:t>
            </a:r>
          </a:p>
          <a:p>
            <a:r>
              <a:rPr lang="en-GB" sz="4000" dirty="0">
                <a:solidFill>
                  <a:srgbClr val="000000"/>
                </a:solidFill>
                <a:latin typeface="Glacial Indifference"/>
              </a:rPr>
              <a:t>They were planning to exclude Sam from their group going to the school dance. </a:t>
            </a:r>
          </a:p>
        </p:txBody>
      </p:sp>
    </p:spTree>
    <p:extLst>
      <p:ext uri="{BB962C8B-B14F-4D97-AF65-F5344CB8AC3E}">
        <p14:creationId xmlns:p14="http://schemas.microsoft.com/office/powerpoint/2010/main" val="172266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EEB9973-A5C5-E0A4-3C6F-BEF0B370A5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C66922-6D74-ACB1-2668-CB645843CD04}"/>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4FFA4CB5-1782-34C5-C83F-337592845E82}"/>
              </a:ext>
            </a:extLst>
          </p:cNvPr>
          <p:cNvSpPr txBox="1"/>
          <p:nvPr/>
        </p:nvSpPr>
        <p:spPr>
          <a:xfrm>
            <a:off x="1295400" y="1016927"/>
            <a:ext cx="147828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(3)</a:t>
            </a:r>
          </a:p>
        </p:txBody>
      </p:sp>
      <p:sp>
        <p:nvSpPr>
          <p:cNvPr id="14" name="TextBox 13">
            <a:extLst>
              <a:ext uri="{FF2B5EF4-FFF2-40B4-BE49-F238E27FC236}">
                <a16:creationId xmlns:a16="http://schemas.microsoft.com/office/drawing/2014/main" id="{12829973-63BE-C177-86A7-0D0599B342A7}"/>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9DA0E593-8526-CA20-30A2-33F3E06043B9}"/>
              </a:ext>
            </a:extLst>
          </p:cNvPr>
          <p:cNvSpPr txBox="1"/>
          <p:nvPr/>
        </p:nvSpPr>
        <p:spPr>
          <a:xfrm>
            <a:off x="7239000" y="1016927"/>
            <a:ext cx="8534400" cy="707886"/>
          </a:xfrm>
          <a:prstGeom prst="rect">
            <a:avLst/>
          </a:prstGeom>
          <a:noFill/>
        </p:spPr>
        <p:txBody>
          <a:bodyPr wrap="square" rtlCol="0">
            <a:spAutoFit/>
          </a:bodyPr>
          <a:lstStyle/>
          <a:p>
            <a:r>
              <a:rPr lang="en-GB" sz="4000" b="1" dirty="0"/>
              <a:t>Promoting cultural recognition</a:t>
            </a:r>
          </a:p>
        </p:txBody>
      </p:sp>
      <p:sp>
        <p:nvSpPr>
          <p:cNvPr id="7" name="TextBox 6">
            <a:extLst>
              <a:ext uri="{FF2B5EF4-FFF2-40B4-BE49-F238E27FC236}">
                <a16:creationId xmlns:a16="http://schemas.microsoft.com/office/drawing/2014/main" id="{D1EF38C2-8B23-A28C-32E2-B19FD50BC57C}"/>
              </a:ext>
            </a:extLst>
          </p:cNvPr>
          <p:cNvSpPr txBox="1"/>
          <p:nvPr/>
        </p:nvSpPr>
        <p:spPr>
          <a:xfrm>
            <a:off x="1321981" y="2634311"/>
            <a:ext cx="15734844" cy="8340745"/>
          </a:xfrm>
          <a:prstGeom prst="rect">
            <a:avLst/>
          </a:prstGeom>
          <a:noFill/>
        </p:spPr>
        <p:txBody>
          <a:bodyPr wrap="square" rtlCol="0">
            <a:spAutoFit/>
          </a:bodyPr>
          <a:lstStyle/>
          <a:p>
            <a:r>
              <a:rPr lang="en-GB" sz="4000" dirty="0">
                <a:latin typeface="Glacial Indifference" panose="020B0604020202020204" charset="0"/>
              </a:rPr>
              <a:t>At lunch, someone makes a joke about immigrants that targets Mateo, whose family recently moved from another country. A few students laugh. Mateo goes quiet and stares at his tray. Priya hears the joke and feels it was wrong.</a:t>
            </a:r>
          </a:p>
          <a:p>
            <a:endParaRPr lang="en-GB" sz="4000" dirty="0">
              <a:solidFill>
                <a:srgbClr val="000000"/>
              </a:solidFill>
              <a:latin typeface="Glacial Indifference" panose="020B0604020202020204" charset="0"/>
            </a:endParaRPr>
          </a:p>
          <a:p>
            <a:r>
              <a:rPr lang="en-GB" sz="4000" b="1" dirty="0">
                <a:solidFill>
                  <a:srgbClr val="000000"/>
                </a:solidFill>
                <a:highlight>
                  <a:srgbClr val="FFFF00"/>
                </a:highlight>
                <a:latin typeface="Glacial Indifference" panose="020B0604020202020204" charset="0"/>
              </a:rPr>
              <a:t>Priya doesn’t laugh along with the others; instead, she says “Come on, don’t be that kind of person. That’s not funny.” She then invites Mateo to sit with her and tell her more about his home country, and how he’s adjusting to the island.</a:t>
            </a:r>
          </a:p>
          <a:p>
            <a:endParaRPr lang="en-GB" sz="4000" b="1" dirty="0">
              <a:solidFill>
                <a:srgbClr val="000000"/>
              </a:solidFill>
              <a:highlight>
                <a:srgbClr val="FFFF00"/>
              </a:highlight>
              <a:latin typeface="Glacial Indifference" panose="020B0604020202020204" charset="0"/>
            </a:endParaRPr>
          </a:p>
          <a:p>
            <a:r>
              <a:rPr lang="en-GB" sz="4000" b="1" dirty="0">
                <a:solidFill>
                  <a:srgbClr val="000000"/>
                </a:solidFill>
                <a:latin typeface="Glacial Indifference" panose="020B0604020202020204" charset="0"/>
              </a:rPr>
              <a:t>What impact has Priya’s allyship made, and how?</a:t>
            </a:r>
          </a:p>
          <a:p>
            <a:endParaRPr lang="en-GB" sz="4000" dirty="0">
              <a:solidFill>
                <a:srgbClr val="000000"/>
              </a:solidFill>
              <a:latin typeface="Glacial Indifference" panose="020B0604020202020204" charset="0"/>
            </a:endParaRPr>
          </a:p>
          <a:p>
            <a:endParaRPr lang="en-GB" sz="4000" dirty="0">
              <a:solidFill>
                <a:srgbClr val="000000"/>
              </a:solidFill>
              <a:latin typeface="Glacial Indifference" panose="020B0604020202020204" charset="0"/>
            </a:endParaRPr>
          </a:p>
        </p:txBody>
      </p:sp>
    </p:spTree>
    <p:extLst>
      <p:ext uri="{BB962C8B-B14F-4D97-AF65-F5344CB8AC3E}">
        <p14:creationId xmlns:p14="http://schemas.microsoft.com/office/powerpoint/2010/main" val="28131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27754014-BE54-A932-35DF-4C7E3BF457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C0D892-DA26-E7F8-671A-4A6C599D3887}"/>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2CE36C2B-3798-7005-BC76-6D3A11772489}"/>
              </a:ext>
            </a:extLst>
          </p:cNvPr>
          <p:cNvSpPr txBox="1"/>
          <p:nvPr/>
        </p:nvSpPr>
        <p:spPr>
          <a:xfrm>
            <a:off x="1295400" y="1016927"/>
            <a:ext cx="6172200" cy="76944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Being an Ally </a:t>
            </a:r>
            <a:r>
              <a:rPr lang="en-US" sz="4000" dirty="0">
                <a:solidFill>
                  <a:srgbClr val="000000"/>
                </a:solidFill>
                <a:latin typeface="Bobby Jones"/>
                <a:ea typeface="Bobby Jones"/>
                <a:cs typeface="Bobby Jones"/>
                <a:sym typeface="Bobby Jones"/>
              </a:rPr>
              <a:t>(4)</a:t>
            </a:r>
          </a:p>
        </p:txBody>
      </p:sp>
      <p:sp>
        <p:nvSpPr>
          <p:cNvPr id="14" name="TextBox 13">
            <a:extLst>
              <a:ext uri="{FF2B5EF4-FFF2-40B4-BE49-F238E27FC236}">
                <a16:creationId xmlns:a16="http://schemas.microsoft.com/office/drawing/2014/main" id="{C7A06686-CE00-B95D-21C3-8ED484E3084D}"/>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46BD3644-4F55-365A-031B-49C4AAEC0E1E}"/>
              </a:ext>
            </a:extLst>
          </p:cNvPr>
          <p:cNvSpPr txBox="1"/>
          <p:nvPr/>
        </p:nvSpPr>
        <p:spPr>
          <a:xfrm>
            <a:off x="7467600" y="1007180"/>
            <a:ext cx="6934200" cy="707886"/>
          </a:xfrm>
          <a:prstGeom prst="rect">
            <a:avLst/>
          </a:prstGeom>
          <a:noFill/>
        </p:spPr>
        <p:txBody>
          <a:bodyPr wrap="square" rtlCol="0">
            <a:spAutoFit/>
          </a:bodyPr>
          <a:lstStyle/>
          <a:p>
            <a:r>
              <a:rPr lang="en-GB" sz="4000" b="1" dirty="0"/>
              <a:t>Improving Accessibility</a:t>
            </a:r>
          </a:p>
        </p:txBody>
      </p:sp>
      <p:sp>
        <p:nvSpPr>
          <p:cNvPr id="4" name="TextBox 3">
            <a:extLst>
              <a:ext uri="{FF2B5EF4-FFF2-40B4-BE49-F238E27FC236}">
                <a16:creationId xmlns:a16="http://schemas.microsoft.com/office/drawing/2014/main" id="{EE1E33E8-A813-D2D7-7F6D-ED01826CFA0E}"/>
              </a:ext>
            </a:extLst>
          </p:cNvPr>
          <p:cNvSpPr txBox="1"/>
          <p:nvPr/>
        </p:nvSpPr>
        <p:spPr>
          <a:xfrm>
            <a:off x="1524000" y="2210888"/>
            <a:ext cx="14630400" cy="7478970"/>
          </a:xfrm>
          <a:prstGeom prst="rect">
            <a:avLst/>
          </a:prstGeom>
          <a:noFill/>
        </p:spPr>
        <p:txBody>
          <a:bodyPr wrap="square" rtlCol="0">
            <a:spAutoFit/>
          </a:bodyPr>
          <a:lstStyle/>
          <a:p>
            <a:r>
              <a:rPr lang="en-GB" sz="4000" dirty="0">
                <a:solidFill>
                  <a:srgbClr val="000000"/>
                </a:solidFill>
                <a:latin typeface="Glacial Indifference"/>
              </a:rPr>
              <a:t>Ellis notices that a classmate Logan, who uses a wheelchair, often struggles to access the science lab because the automatic door button is too high to reach comfortably. </a:t>
            </a:r>
          </a:p>
          <a:p>
            <a:endParaRPr lang="en-GB" sz="4000" dirty="0">
              <a:solidFill>
                <a:srgbClr val="000000"/>
              </a:solidFill>
              <a:latin typeface="Glacial Indifference"/>
            </a:endParaRPr>
          </a:p>
          <a:p>
            <a:r>
              <a:rPr lang="en-GB" sz="4000" dirty="0">
                <a:solidFill>
                  <a:srgbClr val="000000"/>
                </a:solidFill>
                <a:highlight>
                  <a:srgbClr val="FFFF00"/>
                </a:highlight>
                <a:latin typeface="Glacial Indifference"/>
              </a:rPr>
              <a:t>Instead of waiting for the school staff to notice, Ellis organises a small group of friends to research and present a solution-focused proposal to the principal. </a:t>
            </a:r>
          </a:p>
          <a:p>
            <a:r>
              <a:rPr lang="en-GB" sz="4000" dirty="0">
                <a:solidFill>
                  <a:srgbClr val="000000"/>
                </a:solidFill>
                <a:highlight>
                  <a:srgbClr val="FFFF00"/>
                </a:highlight>
                <a:latin typeface="Glacial Indifference"/>
              </a:rPr>
              <a:t>They suggest installing a lower, easily accessible button and raising awareness about universal design principles.</a:t>
            </a:r>
          </a:p>
          <a:p>
            <a:endParaRPr lang="en-GB" sz="4000" dirty="0">
              <a:solidFill>
                <a:srgbClr val="000000"/>
              </a:solidFill>
              <a:latin typeface="Glacial Indifference"/>
            </a:endParaRPr>
          </a:p>
          <a:p>
            <a:r>
              <a:rPr lang="en-GB" sz="4000" b="1" dirty="0">
                <a:solidFill>
                  <a:srgbClr val="000000"/>
                </a:solidFill>
              </a:rPr>
              <a:t>What impact has Ellis’s allyship made – and how?</a:t>
            </a:r>
            <a:endParaRPr lang="en-GB" sz="4000" b="1" dirty="0"/>
          </a:p>
          <a:p>
            <a:endParaRPr lang="en-GB" sz="4000" dirty="0">
              <a:solidFill>
                <a:srgbClr val="000000"/>
              </a:solidFill>
              <a:latin typeface="Glacial Indifference"/>
            </a:endParaRPr>
          </a:p>
        </p:txBody>
      </p:sp>
    </p:spTree>
    <p:extLst>
      <p:ext uri="{BB962C8B-B14F-4D97-AF65-F5344CB8AC3E}">
        <p14:creationId xmlns:p14="http://schemas.microsoft.com/office/powerpoint/2010/main" val="24515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3CD0676-6889-0563-22BA-1689707A7E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744D42-AB22-0494-54FE-1BB8B5B1ADB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9BD6DA12-9076-40CC-CDCB-9DE1A04B1047}"/>
              </a:ext>
            </a:extLst>
          </p:cNvPr>
          <p:cNvSpPr txBox="1"/>
          <p:nvPr/>
        </p:nvSpPr>
        <p:spPr>
          <a:xfrm>
            <a:off x="990600" y="800100"/>
            <a:ext cx="15442526"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Allyship pathways</a:t>
            </a:r>
          </a:p>
        </p:txBody>
      </p:sp>
      <p:sp>
        <p:nvSpPr>
          <p:cNvPr id="14" name="TextBox 13">
            <a:extLst>
              <a:ext uri="{FF2B5EF4-FFF2-40B4-BE49-F238E27FC236}">
                <a16:creationId xmlns:a16="http://schemas.microsoft.com/office/drawing/2014/main" id="{B03BE384-1C6C-6877-2E42-5B6F8BEF4473}"/>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4" name="TextBox 3">
            <a:extLst>
              <a:ext uri="{FF2B5EF4-FFF2-40B4-BE49-F238E27FC236}">
                <a16:creationId xmlns:a16="http://schemas.microsoft.com/office/drawing/2014/main" id="{5911B530-737E-C79D-D95F-F71D3D8B92BE}"/>
              </a:ext>
            </a:extLst>
          </p:cNvPr>
          <p:cNvSpPr txBox="1"/>
          <p:nvPr/>
        </p:nvSpPr>
        <p:spPr>
          <a:xfrm>
            <a:off x="1231175" y="1858283"/>
            <a:ext cx="15925800" cy="8771632"/>
          </a:xfrm>
          <a:prstGeom prst="rect">
            <a:avLst/>
          </a:prstGeom>
          <a:noFill/>
        </p:spPr>
        <p:txBody>
          <a:bodyPr wrap="square" rtlCol="0">
            <a:spAutoFit/>
          </a:bodyPr>
          <a:lstStyle/>
          <a:p>
            <a:pPr>
              <a:spcAft>
                <a:spcPts val="2400"/>
              </a:spcAft>
            </a:pPr>
            <a:r>
              <a:rPr lang="en-GB" sz="3200" dirty="0">
                <a:solidFill>
                  <a:srgbClr val="000000"/>
                </a:solidFill>
                <a:latin typeface="Glacial Indifference"/>
              </a:rPr>
              <a:t>Being an ally can take different forms. Allyship isn’t “one size fits all” – it can be loud or quiet, direct or indirect, and still be powerful. </a:t>
            </a:r>
          </a:p>
          <a:p>
            <a:pPr>
              <a:spcAft>
                <a:spcPts val="2400"/>
              </a:spcAft>
            </a:pPr>
            <a:endParaRPr lang="en-GB" sz="3200" dirty="0">
              <a:solidFill>
                <a:srgbClr val="000000"/>
              </a:solidFill>
              <a:latin typeface="Glacial Indifference"/>
            </a:endParaRPr>
          </a:p>
          <a:p>
            <a:pPr>
              <a:spcAft>
                <a:spcPts val="2400"/>
              </a:spcAft>
            </a:pPr>
            <a:r>
              <a:rPr lang="en-GB" sz="3200" dirty="0">
                <a:solidFill>
                  <a:srgbClr val="000000"/>
                </a:solidFill>
                <a:latin typeface="Glacial Indifference"/>
              </a:rPr>
              <a:t>The way you choose to be an ally will likely depend on the situation, the people involved, and your own comfort levels. You might:</a:t>
            </a:r>
          </a:p>
          <a:p>
            <a:pPr>
              <a:spcAft>
                <a:spcPts val="2400"/>
              </a:spcAft>
            </a:pPr>
            <a:endParaRPr lang="en-GB" sz="3200" dirty="0">
              <a:solidFill>
                <a:srgbClr val="000000"/>
              </a:solidFill>
              <a:latin typeface="Glacial Indifference"/>
            </a:endParaRPr>
          </a:p>
          <a:p>
            <a:pPr marL="571500" indent="-571500">
              <a:spcAft>
                <a:spcPts val="2400"/>
              </a:spcAft>
              <a:buFont typeface="Arial" panose="020B0604020202020204" pitchFamily="34" charset="0"/>
              <a:buChar char="•"/>
            </a:pPr>
            <a:r>
              <a:rPr lang="en-GB" sz="3200" dirty="0">
                <a:solidFill>
                  <a:srgbClr val="000000"/>
                </a:solidFill>
                <a:latin typeface="Glacial Indifference"/>
              </a:rPr>
              <a:t>Speak up – confront the issue directly and publicly</a:t>
            </a:r>
          </a:p>
          <a:p>
            <a:pPr marL="571500" indent="-571500">
              <a:spcAft>
                <a:spcPts val="2400"/>
              </a:spcAft>
              <a:buFont typeface="Arial" panose="020B0604020202020204" pitchFamily="34" charset="0"/>
              <a:buChar char="•"/>
            </a:pPr>
            <a:r>
              <a:rPr lang="en-GB" sz="3200" dirty="0">
                <a:solidFill>
                  <a:srgbClr val="000000"/>
                </a:solidFill>
                <a:latin typeface="Glacial Indifference"/>
              </a:rPr>
              <a:t>Support privately – help the affected person behind the scenes</a:t>
            </a:r>
          </a:p>
          <a:p>
            <a:pPr marL="571500" indent="-571500">
              <a:spcAft>
                <a:spcPts val="2400"/>
              </a:spcAft>
              <a:buFont typeface="Arial" panose="020B0604020202020204" pitchFamily="34" charset="0"/>
              <a:buChar char="•"/>
            </a:pPr>
            <a:r>
              <a:rPr lang="en-GB" sz="3200" dirty="0">
                <a:solidFill>
                  <a:srgbClr val="000000"/>
                </a:solidFill>
                <a:latin typeface="Glacial Indifference"/>
              </a:rPr>
              <a:t>Educate yourself – learn more before acting or speaking</a:t>
            </a:r>
          </a:p>
          <a:p>
            <a:pPr marL="571500" indent="-571500">
              <a:spcAft>
                <a:spcPts val="2400"/>
              </a:spcAft>
              <a:buFont typeface="Arial" panose="020B0604020202020204" pitchFamily="34" charset="0"/>
              <a:buChar char="•"/>
            </a:pPr>
            <a:r>
              <a:rPr lang="en-GB" sz="3200" dirty="0">
                <a:solidFill>
                  <a:srgbClr val="000000"/>
                </a:solidFill>
                <a:latin typeface="Glacial Indifference"/>
              </a:rPr>
              <a:t>Amplify others – using your voice to elevate someone else’s message</a:t>
            </a:r>
          </a:p>
          <a:p>
            <a:pPr>
              <a:spcAft>
                <a:spcPts val="2400"/>
              </a:spcAft>
            </a:pPr>
            <a:endParaRPr lang="en-GB" sz="3200" dirty="0">
              <a:solidFill>
                <a:srgbClr val="000000"/>
              </a:solidFill>
              <a:latin typeface="Glacial Indifference"/>
            </a:endParaRPr>
          </a:p>
          <a:p>
            <a:pPr>
              <a:spcAft>
                <a:spcPts val="2400"/>
              </a:spcAft>
            </a:pPr>
            <a:endParaRPr lang="en-GB" sz="3200" dirty="0">
              <a:solidFill>
                <a:srgbClr val="000000"/>
              </a:solidFill>
              <a:latin typeface="Glacial Indifference"/>
            </a:endParaRPr>
          </a:p>
        </p:txBody>
      </p:sp>
    </p:spTree>
    <p:extLst>
      <p:ext uri="{BB962C8B-B14F-4D97-AF65-F5344CB8AC3E}">
        <p14:creationId xmlns:p14="http://schemas.microsoft.com/office/powerpoint/2010/main" val="39477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E6FE7E2F-B099-2897-CB10-E0BCE74BD4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889F49-AC2A-4CC9-72F4-2CA1ED7623E9}"/>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AB57FE55-0E0B-1B70-10A2-0F867F4D0C66}"/>
              </a:ext>
            </a:extLst>
          </p:cNvPr>
          <p:cNvSpPr txBox="1"/>
          <p:nvPr/>
        </p:nvSpPr>
        <p:spPr>
          <a:xfrm>
            <a:off x="990600" y="800100"/>
            <a:ext cx="15442526"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Allyship pathways</a:t>
            </a:r>
          </a:p>
        </p:txBody>
      </p:sp>
      <p:sp>
        <p:nvSpPr>
          <p:cNvPr id="14" name="TextBox 13">
            <a:extLst>
              <a:ext uri="{FF2B5EF4-FFF2-40B4-BE49-F238E27FC236}">
                <a16:creationId xmlns:a16="http://schemas.microsoft.com/office/drawing/2014/main" id="{D9AD26C9-70EA-D842-BDA8-9D1DF60DB5D8}"/>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4" name="TextBox 3">
            <a:extLst>
              <a:ext uri="{FF2B5EF4-FFF2-40B4-BE49-F238E27FC236}">
                <a16:creationId xmlns:a16="http://schemas.microsoft.com/office/drawing/2014/main" id="{2CCF9987-3D5C-E65D-C12D-253B3FF9A487}"/>
              </a:ext>
            </a:extLst>
          </p:cNvPr>
          <p:cNvSpPr txBox="1"/>
          <p:nvPr/>
        </p:nvSpPr>
        <p:spPr>
          <a:xfrm>
            <a:off x="1181100" y="1786264"/>
            <a:ext cx="15925800" cy="3970318"/>
          </a:xfrm>
          <a:prstGeom prst="rect">
            <a:avLst/>
          </a:prstGeom>
          <a:noFill/>
        </p:spPr>
        <p:txBody>
          <a:bodyPr wrap="square" rtlCol="0">
            <a:spAutoFit/>
          </a:bodyPr>
          <a:lstStyle/>
          <a:p>
            <a:pPr>
              <a:spcAft>
                <a:spcPts val="2400"/>
              </a:spcAft>
            </a:pPr>
            <a:r>
              <a:rPr lang="en-GB" sz="3200" dirty="0">
                <a:solidFill>
                  <a:srgbClr val="000000"/>
                </a:solidFill>
                <a:latin typeface="Glacial Indifference"/>
              </a:rPr>
              <a:t>Let’s break up the classroom into four different “zones” which will represent the different actions allies can take.</a:t>
            </a:r>
          </a:p>
          <a:p>
            <a:pPr>
              <a:spcAft>
                <a:spcPts val="2400"/>
              </a:spcAft>
            </a:pPr>
            <a:r>
              <a:rPr lang="en-GB" sz="3200" dirty="0">
                <a:solidFill>
                  <a:srgbClr val="000000"/>
                </a:solidFill>
                <a:latin typeface="Glacial Indifference"/>
              </a:rPr>
              <a:t>As we discuss the following scenarios, choose the zone that you feel is most helpful, or you would feel most comfortable with. Move to that zone.</a:t>
            </a:r>
          </a:p>
          <a:p>
            <a:pPr>
              <a:spcAft>
                <a:spcPts val="2400"/>
              </a:spcAft>
            </a:pPr>
            <a:endParaRPr lang="en-GB" sz="3200" dirty="0">
              <a:solidFill>
                <a:srgbClr val="000000"/>
              </a:solidFill>
              <a:latin typeface="Glacial Indifference"/>
            </a:endParaRPr>
          </a:p>
          <a:p>
            <a:pPr>
              <a:spcAft>
                <a:spcPts val="2400"/>
              </a:spcAft>
            </a:pPr>
            <a:endParaRPr lang="en-GB" sz="3200" dirty="0">
              <a:solidFill>
                <a:srgbClr val="000000"/>
              </a:solidFill>
              <a:latin typeface="Glacial Indifference"/>
            </a:endParaRPr>
          </a:p>
        </p:txBody>
      </p:sp>
      <p:sp>
        <p:nvSpPr>
          <p:cNvPr id="3" name="TextBox 5">
            <a:extLst>
              <a:ext uri="{FF2B5EF4-FFF2-40B4-BE49-F238E27FC236}">
                <a16:creationId xmlns:a16="http://schemas.microsoft.com/office/drawing/2014/main" id="{E2EE8F10-F821-CC25-2EAF-E7095728CF7A}"/>
              </a:ext>
            </a:extLst>
          </p:cNvPr>
          <p:cNvSpPr txBox="1"/>
          <p:nvPr/>
        </p:nvSpPr>
        <p:spPr>
          <a:xfrm>
            <a:off x="7870417" y="4788014"/>
            <a:ext cx="2286000" cy="718338"/>
          </a:xfrm>
          <a:prstGeom prst="rect">
            <a:avLst/>
          </a:prstGeom>
        </p:spPr>
        <p:txBody>
          <a:bodyPr wrap="square" lIns="0" tIns="0" rIns="0" bIns="0" rtlCol="0" anchor="t">
            <a:spAutoFit/>
          </a:bodyPr>
          <a:lstStyle/>
          <a:p>
            <a:pPr>
              <a:lnSpc>
                <a:spcPts val="6048"/>
              </a:lnSpc>
            </a:pPr>
            <a:r>
              <a:rPr lang="en-US" sz="4000" dirty="0">
                <a:solidFill>
                  <a:srgbClr val="000000"/>
                </a:solidFill>
                <a:latin typeface="Bobby Jones"/>
                <a:ea typeface="Bobby Jones"/>
                <a:cs typeface="Bobby Jones"/>
                <a:sym typeface="Bobby Jones"/>
              </a:rPr>
              <a:t>Speak up</a:t>
            </a:r>
          </a:p>
        </p:txBody>
      </p:sp>
      <p:sp>
        <p:nvSpPr>
          <p:cNvPr id="6" name="TextBox 5">
            <a:extLst>
              <a:ext uri="{FF2B5EF4-FFF2-40B4-BE49-F238E27FC236}">
                <a16:creationId xmlns:a16="http://schemas.microsoft.com/office/drawing/2014/main" id="{100D1EF8-1486-36D3-646D-3AD153A900F8}"/>
              </a:ext>
            </a:extLst>
          </p:cNvPr>
          <p:cNvSpPr txBox="1"/>
          <p:nvPr/>
        </p:nvSpPr>
        <p:spPr>
          <a:xfrm>
            <a:off x="7315200" y="8919934"/>
            <a:ext cx="4826725" cy="694806"/>
          </a:xfrm>
          <a:prstGeom prst="rect">
            <a:avLst/>
          </a:prstGeom>
        </p:spPr>
        <p:txBody>
          <a:bodyPr wrap="square" lIns="0" tIns="0" rIns="0" bIns="0" rtlCol="0" anchor="t">
            <a:spAutoFit/>
          </a:bodyPr>
          <a:lstStyle/>
          <a:p>
            <a:pPr>
              <a:lnSpc>
                <a:spcPts val="6048"/>
              </a:lnSpc>
            </a:pPr>
            <a:r>
              <a:rPr lang="en-US" sz="4000" dirty="0">
                <a:solidFill>
                  <a:srgbClr val="000000"/>
                </a:solidFill>
                <a:latin typeface="Bobby Jones"/>
                <a:ea typeface="Bobby Jones"/>
                <a:cs typeface="Bobby Jones"/>
                <a:sym typeface="Bobby Jones"/>
              </a:rPr>
              <a:t>Support privately</a:t>
            </a:r>
          </a:p>
        </p:txBody>
      </p:sp>
      <p:sp>
        <p:nvSpPr>
          <p:cNvPr id="7" name="TextBox 6">
            <a:extLst>
              <a:ext uri="{FF2B5EF4-FFF2-40B4-BE49-F238E27FC236}">
                <a16:creationId xmlns:a16="http://schemas.microsoft.com/office/drawing/2014/main" id="{2A48696B-63CD-B6AC-DF0A-E7F44DFCFC02}"/>
              </a:ext>
            </a:extLst>
          </p:cNvPr>
          <p:cNvSpPr txBox="1"/>
          <p:nvPr/>
        </p:nvSpPr>
        <p:spPr>
          <a:xfrm rot="16200000">
            <a:off x="3420442" y="6283354"/>
            <a:ext cx="4826725" cy="694806"/>
          </a:xfrm>
          <a:prstGeom prst="rect">
            <a:avLst/>
          </a:prstGeom>
        </p:spPr>
        <p:txBody>
          <a:bodyPr wrap="square" lIns="0" tIns="0" rIns="0" bIns="0" rtlCol="0" anchor="t">
            <a:spAutoFit/>
          </a:bodyPr>
          <a:lstStyle/>
          <a:p>
            <a:pPr>
              <a:lnSpc>
                <a:spcPts val="6048"/>
              </a:lnSpc>
            </a:pPr>
            <a:r>
              <a:rPr lang="en-US" sz="4000" dirty="0">
                <a:solidFill>
                  <a:srgbClr val="000000"/>
                </a:solidFill>
                <a:latin typeface="Bobby Jones"/>
                <a:ea typeface="Bobby Jones"/>
                <a:cs typeface="Bobby Jones"/>
                <a:sym typeface="Bobby Jones"/>
              </a:rPr>
              <a:t>Educate yourself</a:t>
            </a:r>
          </a:p>
        </p:txBody>
      </p:sp>
      <p:sp>
        <p:nvSpPr>
          <p:cNvPr id="8" name="TextBox 7">
            <a:extLst>
              <a:ext uri="{FF2B5EF4-FFF2-40B4-BE49-F238E27FC236}">
                <a16:creationId xmlns:a16="http://schemas.microsoft.com/office/drawing/2014/main" id="{727C706C-8809-45A7-ED56-9FD9CB8764AA}"/>
              </a:ext>
            </a:extLst>
          </p:cNvPr>
          <p:cNvSpPr txBox="1"/>
          <p:nvPr/>
        </p:nvSpPr>
        <p:spPr>
          <a:xfrm rot="5400000">
            <a:off x="9011124" y="6147730"/>
            <a:ext cx="5505868" cy="1464247"/>
          </a:xfrm>
          <a:prstGeom prst="rect">
            <a:avLst/>
          </a:prstGeom>
        </p:spPr>
        <p:txBody>
          <a:bodyPr wrap="square" lIns="0" tIns="0" rIns="0" bIns="0" rtlCol="0" anchor="t">
            <a:spAutoFit/>
          </a:bodyPr>
          <a:lstStyle/>
          <a:p>
            <a:pPr algn="ctr">
              <a:lnSpc>
                <a:spcPts val="6048"/>
              </a:lnSpc>
            </a:pPr>
            <a:r>
              <a:rPr lang="en-US" sz="4000" dirty="0">
                <a:solidFill>
                  <a:srgbClr val="000000"/>
                </a:solidFill>
                <a:latin typeface="Bobby Jones"/>
                <a:ea typeface="Bobby Jones"/>
                <a:cs typeface="Bobby Jones"/>
                <a:sym typeface="Bobby Jones"/>
              </a:rPr>
              <a:t>Amplify others </a:t>
            </a:r>
          </a:p>
          <a:p>
            <a:pPr algn="ctr">
              <a:lnSpc>
                <a:spcPts val="6048"/>
              </a:lnSpc>
            </a:pPr>
            <a:r>
              <a:rPr lang="en-US" sz="4000" dirty="0">
                <a:solidFill>
                  <a:srgbClr val="000000"/>
                </a:solidFill>
                <a:latin typeface="Bobby Jones"/>
                <a:ea typeface="Bobby Jones"/>
                <a:cs typeface="Bobby Jones"/>
                <a:sym typeface="Bobby Jones"/>
              </a:rPr>
              <a:t>voices</a:t>
            </a:r>
          </a:p>
        </p:txBody>
      </p:sp>
    </p:spTree>
    <p:extLst>
      <p:ext uri="{BB962C8B-B14F-4D97-AF65-F5344CB8AC3E}">
        <p14:creationId xmlns:p14="http://schemas.microsoft.com/office/powerpoint/2010/main" val="14964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3" name="Table 3"/>
          <p:cNvGraphicFramePr>
            <a:graphicFrameLocks noGrp="1"/>
          </p:cNvGraphicFramePr>
          <p:nvPr>
            <p:extLst>
              <p:ext uri="{D42A27DB-BD31-4B8C-83A1-F6EECF244321}">
                <p14:modId xmlns:p14="http://schemas.microsoft.com/office/powerpoint/2010/main" val="1291570437"/>
              </p:ext>
            </p:extLst>
          </p:nvPr>
        </p:nvGraphicFramePr>
        <p:xfrm>
          <a:off x="635674" y="1700254"/>
          <a:ext cx="16992599" cy="6808739"/>
        </p:xfrm>
        <a:graphic>
          <a:graphicData uri="http://schemas.openxmlformats.org/drawingml/2006/table">
            <a:tbl>
              <a:tblPr/>
              <a:tblGrid>
                <a:gridCol w="2289805">
                  <a:extLst>
                    <a:ext uri="{9D8B030D-6E8A-4147-A177-3AD203B41FA5}">
                      <a16:colId xmlns:a16="http://schemas.microsoft.com/office/drawing/2014/main" val="20000"/>
                    </a:ext>
                  </a:extLst>
                </a:gridCol>
                <a:gridCol w="12790586">
                  <a:extLst>
                    <a:ext uri="{9D8B030D-6E8A-4147-A177-3AD203B41FA5}">
                      <a16:colId xmlns:a16="http://schemas.microsoft.com/office/drawing/2014/main" val="20001"/>
                    </a:ext>
                  </a:extLst>
                </a:gridCol>
                <a:gridCol w="1912208">
                  <a:extLst>
                    <a:ext uri="{9D8B030D-6E8A-4147-A177-3AD203B41FA5}">
                      <a16:colId xmlns:a16="http://schemas.microsoft.com/office/drawing/2014/main" val="20002"/>
                    </a:ext>
                  </a:extLst>
                </a:gridCol>
              </a:tblGrid>
              <a:tr h="822536">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Activity</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Description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Timing</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Introduction</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4">
                <a:tc>
                  <a:txBody>
                    <a:bodyPr/>
                    <a:lstStyle/>
                    <a:p>
                      <a:pPr algn="ctr">
                        <a:lnSpc>
                          <a:spcPts val="2520"/>
                        </a:lnSpc>
                        <a:defRPr/>
                      </a:pPr>
                      <a:r>
                        <a:rPr lang="en-US" sz="1800" dirty="0">
                          <a:latin typeface="Glacial Indifference" panose="020B0604020202020204" charset="0"/>
                        </a:rPr>
                        <a:t>Do it now reflection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latin typeface="Glacial Indifference" panose="020B0604020202020204" charset="0"/>
                        </a:rPr>
                        <a:t>The ‘do it now’ task reflection is probably best completed in pairs, so students should spend 2-3 minutes conferring with a talk partner to share their answers. Once pairs have had a chance to chat, review slides 7 &amp; 8 as a whole class.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Effective ways to be an ally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(Slide 9) Please use these examples to briefly consolidate what being an ally is and isn’t.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416574"/>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Being an ally</a:t>
                      </a:r>
                    </a:p>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(Slides 10-13)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Please divide the students into eight small groups and give each small group one of the 4 examples to focus on. If students would find it easier, please </a:t>
                      </a:r>
                      <a:r>
                        <a:rPr lang="en-GB" dirty="0">
                          <a:highlight>
                            <a:srgbClr val="FFFF00"/>
                          </a:highlight>
                          <a:latin typeface="Glacial Indifference" panose="020B0604020202020204" charset="0"/>
                        </a:rPr>
                        <a:t>print these four slides (twice) so that they can have the written example in front of them. </a:t>
                      </a:r>
                      <a:r>
                        <a:rPr lang="en-GB" dirty="0">
                          <a:latin typeface="Glacial Indifference" panose="020B0604020202020204" charset="0"/>
                        </a:rPr>
                        <a:t>Then, as a whole class, read examples of how the scenarios could be responded to.</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15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774714">
                <a:tc>
                  <a:txBody>
                    <a:bodyPr/>
                    <a:lstStyle/>
                    <a:p>
                      <a:pPr algn="ctr">
                        <a:lnSpc>
                          <a:spcPts val="2520"/>
                        </a:lnSpc>
                        <a:defRPr/>
                      </a:pPr>
                      <a:r>
                        <a:rPr lang="en-US" sz="1800" dirty="0">
                          <a:latin typeface="Glacial Indifference" panose="020B0604020202020204" charset="0"/>
                        </a:rPr>
                        <a:t>Allyship pathways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Explain that allyship can look different depending on the situation. Divide the classroom into 4 zones and as you read scenarios, ask students to move to the zone they feel most comfortable with. Encourage discussion using prompts.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Reflection / Get support</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latin typeface="Glacial Indifference" panose="020B0604020202020204" charset="0"/>
                        </a:rPr>
                        <a:t>Slides 19 and 20 please ensure that the students have a few minutes to reflect on their learning and remind them of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BCF5C90-B7A3-2F64-DE21-F811EFD069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1AEEB5-7F25-2719-E610-A17DDFF9F8C4}"/>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B11E6834-B1C5-516C-C083-0BD3A3AC63E4}"/>
              </a:ext>
            </a:extLst>
          </p:cNvPr>
          <p:cNvSpPr txBox="1"/>
          <p:nvPr/>
        </p:nvSpPr>
        <p:spPr>
          <a:xfrm>
            <a:off x="990600" y="1163049"/>
            <a:ext cx="15442526"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Allyship pathways</a:t>
            </a:r>
          </a:p>
        </p:txBody>
      </p:sp>
      <p:sp>
        <p:nvSpPr>
          <p:cNvPr id="14" name="TextBox 13">
            <a:extLst>
              <a:ext uri="{FF2B5EF4-FFF2-40B4-BE49-F238E27FC236}">
                <a16:creationId xmlns:a16="http://schemas.microsoft.com/office/drawing/2014/main" id="{94B76488-F0FA-2571-03FE-18ECC58CA132}"/>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10" name="Rectangle 2">
            <a:extLst>
              <a:ext uri="{FF2B5EF4-FFF2-40B4-BE49-F238E27FC236}">
                <a16:creationId xmlns:a16="http://schemas.microsoft.com/office/drawing/2014/main" id="{69718C28-92CA-CB42-75CE-B331159C0DCD}"/>
              </a:ext>
            </a:extLst>
          </p:cNvPr>
          <p:cNvSpPr>
            <a:spLocks noChangeArrowheads="1"/>
          </p:cNvSpPr>
          <p:nvPr/>
        </p:nvSpPr>
        <p:spPr bwMode="auto">
          <a:xfrm>
            <a:off x="1351858" y="2079276"/>
            <a:ext cx="15584284"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A student is being teased for bringing food from their culture to lunch.</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A classmate is repeatedly misgendered by others.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3200" dirty="0">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A teacher comments that students from certain parts of the island tend to cause more trouble.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Someone makes a joke about mental illness in class.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You notice that your school’s teaching resources never seem to include people from diverse backgrounds.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Someone says, “girls aren’t good at science.”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Glacial Indifference" panose="020B0604020202020204" charset="0"/>
              </a:rPr>
              <a:t>A classmate is constantly interrupted when they’re trying to speak in a group setting.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3200" b="0" i="0" u="none" strike="noStrike" cap="none" normalizeH="0" baseline="0" dirty="0">
              <a:ln>
                <a:noFill/>
              </a:ln>
              <a:solidFill>
                <a:schemeClr val="tx1"/>
              </a:solidFill>
              <a:effectLst/>
              <a:latin typeface="Glacial Indifference" panose="020B0604020202020204" charset="0"/>
            </a:endParaRPr>
          </a:p>
        </p:txBody>
      </p:sp>
    </p:spTree>
    <p:extLst>
      <p:ext uri="{BB962C8B-B14F-4D97-AF65-F5344CB8AC3E}">
        <p14:creationId xmlns:p14="http://schemas.microsoft.com/office/powerpoint/2010/main" val="128948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062FE71-B8E3-B280-4F10-659D87AD87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3769B1-81B5-7AD8-18EB-4D5687DF0F9A}"/>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7" name="TextBox 8">
            <a:extLst>
              <a:ext uri="{FF2B5EF4-FFF2-40B4-BE49-F238E27FC236}">
                <a16:creationId xmlns:a16="http://schemas.microsoft.com/office/drawing/2014/main" id="{87ED77AA-2FD0-F246-2275-55076A76FD1E}"/>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reflection</a:t>
            </a:r>
          </a:p>
        </p:txBody>
      </p:sp>
      <p:sp>
        <p:nvSpPr>
          <p:cNvPr id="3" name="Freeform 5">
            <a:extLst>
              <a:ext uri="{FF2B5EF4-FFF2-40B4-BE49-F238E27FC236}">
                <a16:creationId xmlns:a16="http://schemas.microsoft.com/office/drawing/2014/main" id="{02238B33-E470-4900-0F78-203490CF4C1F}"/>
              </a:ext>
            </a:extLst>
          </p:cNvPr>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3">
            <a:extLst>
              <a:ext uri="{FF2B5EF4-FFF2-40B4-BE49-F238E27FC236}">
                <a16:creationId xmlns:a16="http://schemas.microsoft.com/office/drawing/2014/main" id="{E9D80EF7-EFB4-AD73-0C10-4B9860E0B7BC}"/>
              </a:ext>
            </a:extLst>
          </p:cNvPr>
          <p:cNvSpPr txBox="1"/>
          <p:nvPr/>
        </p:nvSpPr>
        <p:spPr>
          <a:xfrm>
            <a:off x="1107385" y="2088576"/>
            <a:ext cx="11121486" cy="2593018"/>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p:txBody>
      </p:sp>
      <p:sp>
        <p:nvSpPr>
          <p:cNvPr id="5" name="TextBox 4">
            <a:extLst>
              <a:ext uri="{FF2B5EF4-FFF2-40B4-BE49-F238E27FC236}">
                <a16:creationId xmlns:a16="http://schemas.microsoft.com/office/drawing/2014/main" id="{F98AB151-7CD1-12B9-510F-0CC1097CF277}"/>
              </a:ext>
            </a:extLst>
          </p:cNvPr>
          <p:cNvSpPr txBox="1"/>
          <p:nvPr/>
        </p:nvSpPr>
        <p:spPr>
          <a:xfrm>
            <a:off x="1070514" y="5429682"/>
            <a:ext cx="12721686" cy="3829766"/>
          </a:xfrm>
          <a:prstGeom prst="rect">
            <a:avLst/>
          </a:prstGeom>
        </p:spPr>
        <p:txBody>
          <a:bodyPr wrap="square" lIns="0" tIns="0" rIns="0" bIns="0" rtlCol="0" anchor="t">
            <a:spAutoFit/>
          </a:bodyPr>
          <a:lstStyle/>
          <a:p>
            <a:pPr>
              <a:lnSpc>
                <a:spcPts val="10158"/>
              </a:lnSpc>
              <a:spcBef>
                <a:spcPct val="0"/>
              </a:spcBef>
            </a:pPr>
            <a:r>
              <a:rPr lang="en-US" sz="6600" dirty="0">
                <a:solidFill>
                  <a:srgbClr val="000000"/>
                </a:solidFill>
                <a:latin typeface="Glacial Indifference"/>
                <a:ea typeface="Glacial Indifference"/>
                <a:cs typeface="Glacial Indifference"/>
                <a:sym typeface="Glacial Indifference"/>
              </a:rPr>
              <a:t>If anyone was concerned about anything from today’s lesson, where could they get help?</a:t>
            </a:r>
          </a:p>
        </p:txBody>
      </p:sp>
    </p:spTree>
    <p:extLst>
      <p:ext uri="{BB962C8B-B14F-4D97-AF65-F5344CB8AC3E}">
        <p14:creationId xmlns:p14="http://schemas.microsoft.com/office/powerpoint/2010/main" val="17470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DA17E5B-AC00-24E3-4957-F01E57170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F34443-1A7B-EB38-5F1A-5C6F415B2F7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4">
            <a:extLst>
              <a:ext uri="{FF2B5EF4-FFF2-40B4-BE49-F238E27FC236}">
                <a16:creationId xmlns:a16="http://schemas.microsoft.com/office/drawing/2014/main" id="{1A4E64DB-0346-03CC-2B42-BC266BE7EEDB}"/>
              </a:ext>
            </a:extLst>
          </p:cNvPr>
          <p:cNvSpPr txBox="1"/>
          <p:nvPr/>
        </p:nvSpPr>
        <p:spPr>
          <a:xfrm>
            <a:off x="-5691131" y="1095375"/>
            <a:ext cx="17209727" cy="795089"/>
          </a:xfrm>
          <a:prstGeom prst="rect">
            <a:avLst/>
          </a:prstGeom>
        </p:spPr>
        <p:txBody>
          <a:bodyPr lIns="0" tIns="0" rIns="0" bIns="0" rtlCol="0" anchor="t">
            <a:spAutoFit/>
          </a:bodyPr>
          <a:lstStyle/>
          <a:p>
            <a:pPr algn="ctr">
              <a:lnSpc>
                <a:spcPts val="6239"/>
              </a:lnSpc>
            </a:pPr>
            <a:r>
              <a:rPr lang="en-US" sz="6000" dirty="0">
                <a:solidFill>
                  <a:srgbClr val="000000"/>
                </a:solidFill>
                <a:latin typeface="Bobby Jones"/>
                <a:ea typeface="Bobby Jones"/>
                <a:cs typeface="Bobby Jones"/>
                <a:sym typeface="Bobby Jones"/>
              </a:rPr>
              <a:t>Get support</a:t>
            </a:r>
          </a:p>
        </p:txBody>
      </p:sp>
      <p:sp>
        <p:nvSpPr>
          <p:cNvPr id="7" name="TextBox 6">
            <a:extLst>
              <a:ext uri="{FF2B5EF4-FFF2-40B4-BE49-F238E27FC236}">
                <a16:creationId xmlns:a16="http://schemas.microsoft.com/office/drawing/2014/main" id="{85253E9F-21BF-B29E-7127-E9D924C71B2F}"/>
              </a:ext>
            </a:extLst>
          </p:cNvPr>
          <p:cNvSpPr txBox="1"/>
          <p:nvPr/>
        </p:nvSpPr>
        <p:spPr>
          <a:xfrm>
            <a:off x="1066800" y="2005329"/>
            <a:ext cx="15773400" cy="7755969"/>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To talk with someone confidentially about how you feel, you can:</a:t>
            </a:r>
          </a:p>
          <a:p>
            <a:pPr>
              <a:spcAft>
                <a:spcPts val="2400"/>
              </a:spcAft>
            </a:pPr>
            <a:r>
              <a:rPr lang="en-GB" sz="4000" b="1" dirty="0">
                <a:solidFill>
                  <a:srgbClr val="000000"/>
                </a:solidFill>
                <a:latin typeface="Glacial Indifference"/>
              </a:rPr>
              <a:t>Contact </a:t>
            </a:r>
            <a:r>
              <a:rPr lang="en-GB" sz="4000" b="1" dirty="0">
                <a:solidFill>
                  <a:srgbClr val="0070C0"/>
                </a:solidFill>
                <a:latin typeface="Glacial Indifference"/>
              </a:rPr>
              <a:t>Isle Listen: 01624 679118  </a:t>
            </a:r>
            <a:r>
              <a:rPr lang="en-GB" sz="4000" b="1" dirty="0" err="1">
                <a:solidFill>
                  <a:srgbClr val="0070C0"/>
                </a:solidFill>
                <a:latin typeface="Glacial Indifference"/>
              </a:rPr>
              <a:t>www.islelisten.im</a:t>
            </a:r>
            <a:endParaRPr lang="en-GB" sz="4000" b="1" dirty="0">
              <a:solidFill>
                <a:srgbClr val="0070C0"/>
              </a:solidFill>
              <a:latin typeface="Glacial Indifference"/>
            </a:endParaRPr>
          </a:p>
          <a:p>
            <a:pPr>
              <a:spcAft>
                <a:spcPts val="1200"/>
              </a:spcAft>
            </a:pPr>
            <a:r>
              <a:rPr lang="en-GB" sz="4000" dirty="0">
                <a:solidFill>
                  <a:srgbClr val="000000"/>
                </a:solidFill>
                <a:latin typeface="Glacial Indifference"/>
              </a:rPr>
              <a:t>Text </a:t>
            </a:r>
            <a:r>
              <a:rPr lang="en-GB" sz="4000" b="1" dirty="0">
                <a:solidFill>
                  <a:srgbClr val="000000"/>
                </a:solidFill>
                <a:latin typeface="Glacial Indifference"/>
              </a:rPr>
              <a:t>SHOUT</a:t>
            </a:r>
            <a:r>
              <a:rPr lang="en-GB" sz="4000" dirty="0">
                <a:solidFill>
                  <a:srgbClr val="000000"/>
                </a:solidFill>
                <a:latin typeface="Glacial Indifference"/>
              </a:rPr>
              <a:t> to </a:t>
            </a:r>
            <a:r>
              <a:rPr lang="en-GB" sz="4000" dirty="0">
                <a:solidFill>
                  <a:srgbClr val="0070C0"/>
                </a:solidFill>
                <a:latin typeface="Glacial Indifference"/>
                <a:hlinkClick r:id="rId5" tooltip="85258">
                  <a:extLst>
                    <a:ext uri="{A12FA001-AC4F-418D-AE19-62706E023703}">
                      <ahyp:hlinkClr xmlns:ahyp="http://schemas.microsoft.com/office/drawing/2018/hyperlinkcolor" val="tx"/>
                    </a:ext>
                  </a:extLst>
                </a:hlinkClick>
              </a:rPr>
              <a:t>85258</a:t>
            </a:r>
            <a:r>
              <a:rPr lang="en-GB" sz="4000" dirty="0">
                <a:solidFill>
                  <a:srgbClr val="000000"/>
                </a:solidFill>
                <a:latin typeface="Glacial Indifference"/>
              </a:rPr>
              <a:t> to contact the </a:t>
            </a:r>
            <a:r>
              <a:rPr lang="en-GB" sz="4000" dirty="0">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Shout textline</a:t>
            </a:r>
            <a:endParaRPr lang="en-GB" sz="4000" dirty="0">
              <a:solidFill>
                <a:srgbClr val="0070C0"/>
              </a:solidFill>
              <a:latin typeface="Glacial Indifference"/>
            </a:endParaRPr>
          </a:p>
          <a:p>
            <a:pPr>
              <a:spcAft>
                <a:spcPts val="1200"/>
              </a:spcAft>
            </a:pPr>
            <a:r>
              <a:rPr lang="en-GB" sz="4000" dirty="0">
                <a:solidFill>
                  <a:srgbClr val="000000"/>
                </a:solidFill>
                <a:latin typeface="Glacial Indifference"/>
              </a:rPr>
              <a:t>Call </a:t>
            </a:r>
            <a:r>
              <a:rPr lang="en-GB" sz="4000" dirty="0">
                <a:solidFill>
                  <a:srgbClr val="0070C0"/>
                </a:solidFill>
                <a:latin typeface="Glacial Indifference"/>
                <a:hlinkClick r:id="rId7" tooltip="Papyrus website - HOPELINE247">
                  <a:extLst>
                    <a:ext uri="{A12FA001-AC4F-418D-AE19-62706E023703}">
                      <ahyp:hlinkClr xmlns:ahyp="http://schemas.microsoft.com/office/drawing/2018/hyperlinkcolor" val="tx"/>
                    </a:ext>
                  </a:extLst>
                </a:hlinkClick>
              </a:rPr>
              <a:t>HOPELINE247</a:t>
            </a:r>
            <a:r>
              <a:rPr lang="en-GB" sz="4000" dirty="0">
                <a:solidFill>
                  <a:srgbClr val="000000"/>
                </a:solidFill>
                <a:latin typeface="Glacial Indifference"/>
              </a:rPr>
              <a:t> on </a:t>
            </a:r>
            <a:r>
              <a:rPr lang="en-GB" sz="4000" dirty="0">
                <a:solidFill>
                  <a:srgbClr val="0070C0"/>
                </a:solidFill>
                <a:latin typeface="Glacial Indifference"/>
                <a:hlinkClick r:id="rId8" tooltip="0800 068 4141">
                  <a:extLst>
                    <a:ext uri="{A12FA001-AC4F-418D-AE19-62706E023703}">
                      <ahyp:hlinkClr xmlns:ahyp="http://schemas.microsoft.com/office/drawing/2018/hyperlinkcolor" val="tx"/>
                    </a:ext>
                  </a:extLst>
                </a:hlinkClick>
              </a:rPr>
              <a:t>0800 068 4141</a:t>
            </a:r>
            <a:r>
              <a:rPr lang="en-GB" sz="4000" dirty="0">
                <a:solidFill>
                  <a:srgbClr val="0070C0"/>
                </a:solidFill>
                <a:latin typeface="Glacial Indifference"/>
              </a:rPr>
              <a:t> </a:t>
            </a:r>
            <a:r>
              <a:rPr lang="en-GB" sz="4000" dirty="0">
                <a:solidFill>
                  <a:srgbClr val="000000"/>
                </a:solidFill>
                <a:latin typeface="Glacial Indifference"/>
              </a:rPr>
              <a:t>or the NHS on </a:t>
            </a:r>
            <a:r>
              <a:rPr lang="en-GB" sz="4000" dirty="0">
                <a:solidFill>
                  <a:srgbClr val="0070C0"/>
                </a:solidFill>
                <a:latin typeface="Glacial Indifference"/>
                <a:hlinkClick r:id="rId9" tooltip="111">
                  <a:extLst>
                    <a:ext uri="{A12FA001-AC4F-418D-AE19-62706E023703}">
                      <ahyp:hlinkClr xmlns:ahyp="http://schemas.microsoft.com/office/drawing/2018/hyperlinkcolor" val="tx"/>
                    </a:ext>
                  </a:extLst>
                </a:hlinkClick>
              </a:rPr>
              <a:t>111</a:t>
            </a:r>
            <a:r>
              <a:rPr lang="en-GB" sz="4000" dirty="0">
                <a:solidFill>
                  <a:srgbClr val="000000"/>
                </a:solidFill>
                <a:latin typeface="Glacial Indifference"/>
              </a:rPr>
              <a:t> and select option 2</a:t>
            </a:r>
          </a:p>
          <a:p>
            <a:pPr>
              <a:spcAft>
                <a:spcPts val="2400"/>
              </a:spcAft>
            </a:pPr>
            <a:r>
              <a:rPr lang="en-GB" sz="4000" dirty="0">
                <a:solidFill>
                  <a:srgbClr val="000000"/>
                </a:solidFill>
                <a:latin typeface="Glacial Indifference"/>
              </a:rPr>
              <a:t>Contact </a:t>
            </a:r>
            <a:r>
              <a:rPr lang="en-GB" sz="4000" b="1" dirty="0">
                <a:solidFill>
                  <a:srgbClr val="0070C0"/>
                </a:solidFill>
                <a:latin typeface="Glacial Indifference"/>
                <a:hlinkClick r:id="rId10" tooltip="Childline website - contact us">
                  <a:extLst>
                    <a:ext uri="{A12FA001-AC4F-418D-AE19-62706E023703}">
                      <ahyp:hlinkClr xmlns:ahyp="http://schemas.microsoft.com/office/drawing/2018/hyperlinkcolor" val="tx"/>
                    </a:ext>
                  </a:extLst>
                </a:hlinkClick>
              </a:rPr>
              <a:t>Childline</a:t>
            </a:r>
            <a:r>
              <a:rPr lang="en-GB" sz="4000" dirty="0">
                <a:solidFill>
                  <a:srgbClr val="000000"/>
                </a:solidFill>
                <a:latin typeface="Glacial Indifference"/>
              </a:rPr>
              <a:t> by using </a:t>
            </a:r>
            <a:r>
              <a:rPr lang="en-GB" sz="4000" dirty="0">
                <a:solidFill>
                  <a:srgbClr val="0070C0"/>
                </a:solidFill>
                <a:latin typeface="Glacial Indifference"/>
                <a:hlinkClick r:id="rId11" tooltip="Childline website - 1-2-1 chat">
                  <a:extLst>
                    <a:ext uri="{A12FA001-AC4F-418D-AE19-62706E023703}">
                      <ahyp:hlinkClr xmlns:ahyp="http://schemas.microsoft.com/office/drawing/2018/hyperlinkcolor" val="tx"/>
                    </a:ext>
                  </a:extLst>
                </a:hlinkClick>
              </a:rPr>
              <a:t>1-2-1 chat</a:t>
            </a:r>
            <a:r>
              <a:rPr lang="en-GB" sz="4000" dirty="0">
                <a:solidFill>
                  <a:srgbClr val="0070C0"/>
                </a:solidFill>
                <a:latin typeface="Glacial Indifference"/>
              </a:rPr>
              <a:t> </a:t>
            </a:r>
            <a:r>
              <a:rPr lang="en-GB" sz="4000" dirty="0">
                <a:solidFill>
                  <a:srgbClr val="000000"/>
                </a:solidFill>
                <a:latin typeface="Glacial Indifference"/>
              </a:rPr>
              <a:t>or calling </a:t>
            </a:r>
            <a:r>
              <a:rPr lang="en-GB" sz="4000" dirty="0">
                <a:solidFill>
                  <a:srgbClr val="000000"/>
                </a:solidFill>
                <a:latin typeface="Glacial Indifference"/>
                <a:hlinkClick r:id="rId12" tooltip="0800 1111">
                  <a:extLst>
                    <a:ext uri="{A12FA001-AC4F-418D-AE19-62706E023703}">
                      <ahyp:hlinkClr xmlns:ahyp="http://schemas.microsoft.com/office/drawing/2018/hyperlinkcolor" val="tx"/>
                    </a:ext>
                  </a:extLst>
                </a:hlinkClick>
              </a:rPr>
              <a:t>0800 1111</a:t>
            </a:r>
            <a:endParaRPr lang="en-GB" sz="4000" dirty="0">
              <a:solidFill>
                <a:srgbClr val="000000"/>
              </a:solidFill>
              <a:latin typeface="Glacial Indifference"/>
            </a:endParaRPr>
          </a:p>
          <a:p>
            <a:r>
              <a:rPr lang="en-GB" sz="4000" dirty="0">
                <a:solidFill>
                  <a:srgbClr val="000000"/>
                </a:solidFill>
                <a:latin typeface="Glacial Indifference"/>
              </a:rPr>
              <a:t>If you or someone else is seriously hurt, this is an emergency. </a:t>
            </a:r>
          </a:p>
          <a:p>
            <a:r>
              <a:rPr lang="en-GB" sz="4000" dirty="0">
                <a:solidFill>
                  <a:srgbClr val="000000"/>
                </a:solidFill>
                <a:latin typeface="Glacial Indifference"/>
              </a:rPr>
              <a:t>You should:</a:t>
            </a:r>
          </a:p>
          <a:p>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and ask for an ambulance</a:t>
            </a:r>
          </a:p>
          <a:p>
            <a:r>
              <a:rPr lang="en-GB" sz="4000" dirty="0">
                <a:solidFill>
                  <a:srgbClr val="000000"/>
                </a:solidFill>
                <a:latin typeface="Glacial Indifference"/>
              </a:rPr>
              <a:t>Tell an adult you trust and ask them to </a:t>
            </a:r>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for help</a:t>
            </a:r>
          </a:p>
          <a:p>
            <a:endParaRPr lang="en-GB" dirty="0"/>
          </a:p>
        </p:txBody>
      </p:sp>
    </p:spTree>
    <p:extLst>
      <p:ext uri="{BB962C8B-B14F-4D97-AF65-F5344CB8AC3E}">
        <p14:creationId xmlns:p14="http://schemas.microsoft.com/office/powerpoint/2010/main" val="69611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5">
              <a:extLst>
                <a:ext uri="{96DAC541-7B7A-43D3-8B79-37D633B846F1}">
                  <asvg:svgBlip xmlns:asvg="http://schemas.microsoft.com/office/drawing/2016/SVG/main" r:embed="rId6"/>
                </a:ext>
              </a:extLst>
            </a:blip>
            <a:stretch>
              <a:fillRect t="-102" b="-102"/>
            </a:stretch>
          </a:blipFill>
        </p:spPr>
        <p:txBody>
          <a:bodyPr/>
          <a:lstStyle/>
          <a:p>
            <a:endParaRPr lang="en-GB"/>
          </a:p>
        </p:txBody>
      </p:sp>
      <p:sp>
        <p:nvSpPr>
          <p:cNvPr id="5" name="TextBox 5"/>
          <p:cNvSpPr txBox="1"/>
          <p:nvPr/>
        </p:nvSpPr>
        <p:spPr>
          <a:xfrm>
            <a:off x="248879" y="1023620"/>
            <a:ext cx="4740684" cy="734672"/>
          </a:xfrm>
          <a:prstGeom prst="rect">
            <a:avLst/>
          </a:prstGeom>
        </p:spPr>
        <p:txBody>
          <a:bodyPr lIns="0" tIns="0" rIns="0" bIns="0" rtlCol="0" anchor="t">
            <a:spAutoFit/>
          </a:bodyPr>
          <a:lstStyle/>
          <a:p>
            <a:pPr algn="ctr">
              <a:lnSpc>
                <a:spcPts val="6048"/>
              </a:lnSpc>
            </a:pPr>
            <a:r>
              <a:rPr lang="en-US" sz="5759">
                <a:solidFill>
                  <a:srgbClr val="000000"/>
                </a:solidFill>
                <a:latin typeface="Bobby Jones"/>
                <a:ea typeface="Bobby Jones"/>
                <a:cs typeface="Bobby Jones"/>
                <a:sym typeface="Bobby Jones"/>
              </a:rPr>
              <a:t>DO IT NOW</a:t>
            </a:r>
          </a:p>
        </p:txBody>
      </p:sp>
      <p:sp>
        <p:nvSpPr>
          <p:cNvPr id="6" name="TextBox 6"/>
          <p:cNvSpPr txBox="1"/>
          <p:nvPr/>
        </p:nvSpPr>
        <p:spPr>
          <a:xfrm>
            <a:off x="1143001" y="3009900"/>
            <a:ext cx="16255828" cy="4296048"/>
          </a:xfrm>
          <a:prstGeom prst="rect">
            <a:avLst/>
          </a:prstGeom>
        </p:spPr>
        <p:txBody>
          <a:bodyPr wrap="square" lIns="0" tIns="0" rIns="0" bIns="0" rtlCol="0" anchor="t">
            <a:spAutoFit/>
          </a:bodyPr>
          <a:lstStyle/>
          <a:p>
            <a:pPr>
              <a:lnSpc>
                <a:spcPts val="6811"/>
              </a:lnSpc>
              <a:spcBef>
                <a:spcPct val="0"/>
              </a:spcBef>
            </a:pPr>
            <a:r>
              <a:rPr lang="en-US" sz="5400" dirty="0">
                <a:solidFill>
                  <a:srgbClr val="000000"/>
                </a:solidFill>
                <a:latin typeface="Glacial Indifference"/>
                <a:ea typeface="Glacial Indifference"/>
                <a:cs typeface="Glacial Indifference"/>
                <a:sym typeface="Glacial Indifference"/>
              </a:rPr>
              <a:t>What does </a:t>
            </a:r>
            <a:r>
              <a:rPr lang="en-US" sz="5400" b="1" u="sng" dirty="0">
                <a:solidFill>
                  <a:srgbClr val="000000"/>
                </a:solidFill>
                <a:latin typeface="Glacial Indifference"/>
                <a:ea typeface="Glacial Indifference"/>
                <a:cs typeface="Glacial Indifference"/>
                <a:sym typeface="Glacial Indifference"/>
              </a:rPr>
              <a:t>allyship</a:t>
            </a:r>
            <a:r>
              <a:rPr lang="en-US" sz="5400" dirty="0">
                <a:solidFill>
                  <a:srgbClr val="000000"/>
                </a:solidFill>
                <a:latin typeface="Glacial Indifference"/>
                <a:ea typeface="Glacial Indifference"/>
                <a:cs typeface="Glacial Indifference"/>
                <a:sym typeface="Glacial Indifference"/>
              </a:rPr>
              <a:t> or </a:t>
            </a:r>
            <a:r>
              <a:rPr lang="en-US" sz="5400" b="1" u="sng" dirty="0">
                <a:solidFill>
                  <a:srgbClr val="000000"/>
                </a:solidFill>
                <a:latin typeface="Glacial Indifference"/>
                <a:ea typeface="Glacial Indifference"/>
                <a:cs typeface="Glacial Indifference"/>
                <a:sym typeface="Glacial Indifference"/>
              </a:rPr>
              <a:t>being an ally</a:t>
            </a:r>
            <a:r>
              <a:rPr lang="en-US" sz="5400" u="sng" dirty="0">
                <a:solidFill>
                  <a:srgbClr val="000000"/>
                </a:solidFill>
                <a:latin typeface="Glacial Indifference"/>
                <a:ea typeface="Glacial Indifference"/>
                <a:cs typeface="Glacial Indifference"/>
                <a:sym typeface="Glacial Indifference"/>
              </a:rPr>
              <a:t> </a:t>
            </a:r>
            <a:r>
              <a:rPr lang="en-US" sz="5400" dirty="0">
                <a:solidFill>
                  <a:srgbClr val="000000"/>
                </a:solidFill>
                <a:latin typeface="Glacial Indifference"/>
                <a:ea typeface="Glacial Indifference"/>
                <a:cs typeface="Glacial Indifference"/>
                <a:sym typeface="Glacial Indifference"/>
              </a:rPr>
              <a:t>mean to you?</a:t>
            </a:r>
          </a:p>
          <a:p>
            <a:pPr>
              <a:lnSpc>
                <a:spcPts val="6811"/>
              </a:lnSpc>
              <a:spcBef>
                <a:spcPct val="0"/>
              </a:spcBef>
            </a:pPr>
            <a:endParaRPr lang="en-US" sz="5400" dirty="0">
              <a:solidFill>
                <a:srgbClr val="000000"/>
              </a:solidFill>
              <a:latin typeface="Glacial Indifference"/>
              <a:ea typeface="Glacial Indifference"/>
              <a:cs typeface="Glacial Indifference"/>
              <a:sym typeface="Glacial Indifference"/>
            </a:endParaRPr>
          </a:p>
          <a:p>
            <a:pPr>
              <a:lnSpc>
                <a:spcPts val="6811"/>
              </a:lnSpc>
              <a:spcBef>
                <a:spcPct val="0"/>
              </a:spcBef>
            </a:pPr>
            <a:r>
              <a:rPr lang="en-US" sz="5400" dirty="0">
                <a:solidFill>
                  <a:srgbClr val="000000"/>
                </a:solidFill>
                <a:latin typeface="Glacial Indifference"/>
                <a:ea typeface="Glacial Indifference"/>
                <a:cs typeface="Glacial Indifference"/>
                <a:sym typeface="Glacial Indifference"/>
              </a:rPr>
              <a:t>What could someone say and/or do to show that they are an ally?</a:t>
            </a:r>
          </a:p>
          <a:p>
            <a:pPr>
              <a:lnSpc>
                <a:spcPts val="6811"/>
              </a:lnSpc>
              <a:spcBef>
                <a:spcPct val="0"/>
              </a:spcBef>
            </a:pPr>
            <a:endParaRPr lang="en-US" sz="4400" dirty="0">
              <a:solidFill>
                <a:srgbClr val="000000"/>
              </a:solidFill>
              <a:latin typeface="Glacial Indifference"/>
              <a:sym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3"/>
          <p:cNvGrpSpPr/>
          <p:nvPr/>
        </p:nvGrpSpPr>
        <p:grpSpPr>
          <a:xfrm>
            <a:off x="798573" y="7622352"/>
            <a:ext cx="1478992" cy="1998212"/>
            <a:chOff x="0" y="0"/>
            <a:chExt cx="1971989" cy="2664283"/>
          </a:xfrm>
        </p:grpSpPr>
        <p:sp>
          <p:nvSpPr>
            <p:cNvPr id="4" name="Freeform 4"/>
            <p:cNvSpPr/>
            <p:nvPr/>
          </p:nvSpPr>
          <p:spPr>
            <a:xfrm>
              <a:off x="0" y="0"/>
              <a:ext cx="1971929" cy="2664333"/>
            </a:xfrm>
            <a:custGeom>
              <a:avLst/>
              <a:gdLst/>
              <a:ahLst/>
              <a:cxnLst/>
              <a:rect l="l" t="t" r="r" b="b"/>
              <a:pathLst>
                <a:path w="1971929" h="2664333">
                  <a:moveTo>
                    <a:pt x="0" y="0"/>
                  </a:moveTo>
                  <a:lnTo>
                    <a:pt x="1971929" y="0"/>
                  </a:lnTo>
                  <a:lnTo>
                    <a:pt x="1971929" y="2664333"/>
                  </a:lnTo>
                  <a:lnTo>
                    <a:pt x="0" y="2664333"/>
                  </a:lnTo>
                  <a:lnTo>
                    <a:pt x="0" y="0"/>
                  </a:lnTo>
                  <a:close/>
                </a:path>
              </a:pathLst>
            </a:custGeom>
            <a:blipFill>
              <a:blip r:embed="rId5"/>
              <a:stretch>
                <a:fillRect r="-3" b="1"/>
              </a:stretch>
            </a:blipFill>
          </p:spPr>
          <p:txBody>
            <a:bodyPr/>
            <a:lstStyle/>
            <a:p>
              <a:endParaRPr lang="en-GB"/>
            </a:p>
          </p:txBody>
        </p:sp>
      </p:grpSp>
      <p:sp>
        <p:nvSpPr>
          <p:cNvPr id="5" name="TextBox 5"/>
          <p:cNvSpPr txBox="1"/>
          <p:nvPr/>
        </p:nvSpPr>
        <p:spPr>
          <a:xfrm>
            <a:off x="1606069" y="2499877"/>
            <a:ext cx="15075863" cy="1359346"/>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a:ea typeface="Bobby Jones"/>
                <a:cs typeface="Bobby Jones"/>
                <a:sym typeface="Bobby Jones"/>
              </a:rPr>
              <a:t>Being an Ally</a:t>
            </a:r>
          </a:p>
        </p:txBody>
      </p:sp>
      <p:sp>
        <p:nvSpPr>
          <p:cNvPr id="6" name="TextBox 6"/>
          <p:cNvSpPr txBox="1"/>
          <p:nvPr/>
        </p:nvSpPr>
        <p:spPr>
          <a:xfrm>
            <a:off x="4405441" y="5693241"/>
            <a:ext cx="9477119" cy="695325"/>
          </a:xfrm>
          <a:prstGeom prst="rect">
            <a:avLst/>
          </a:prstGeom>
        </p:spPr>
        <p:txBody>
          <a:bodyPr lIns="0" tIns="0" rIns="0" bIns="0" rtlCol="0" anchor="t">
            <a:spAutoFit/>
          </a:bodyPr>
          <a:lstStyle/>
          <a:p>
            <a:pPr algn="ctr">
              <a:lnSpc>
                <a:spcPts val="5250"/>
              </a:lnSpc>
            </a:pPr>
            <a:r>
              <a:rPr lang="en-US" sz="4999">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p:cNvSpPr txBox="1"/>
          <p:nvPr/>
        </p:nvSpPr>
        <p:spPr>
          <a:xfrm>
            <a:off x="1066800" y="1028700"/>
            <a:ext cx="7486733" cy="837900"/>
          </a:xfrm>
          <a:prstGeom prst="rect">
            <a:avLst/>
          </a:prstGeom>
        </p:spPr>
        <p:txBody>
          <a:bodyPr lIns="0" tIns="0" rIns="0" bIns="0" rtlCol="0" anchor="t">
            <a:spAutoFit/>
          </a:bodyPr>
          <a:lstStyle/>
          <a:p>
            <a:pPr algn="ctr">
              <a:lnSpc>
                <a:spcPts val="6825"/>
              </a:lnSpc>
            </a:pPr>
            <a:r>
              <a:rPr lang="en-US" sz="6500" dirty="0">
                <a:solidFill>
                  <a:srgbClr val="000000"/>
                </a:solidFill>
                <a:latin typeface="Bobby Jones"/>
                <a:ea typeface="Bobby Jones"/>
                <a:cs typeface="Bobby Jones"/>
                <a:sym typeface="Bobby Jones"/>
              </a:rPr>
              <a:t>LEARNING OBJECTIVES </a:t>
            </a:r>
          </a:p>
        </p:txBody>
      </p:sp>
      <p:sp>
        <p:nvSpPr>
          <p:cNvPr id="4" name="TextBox 4"/>
          <p:cNvSpPr txBox="1"/>
          <p:nvPr/>
        </p:nvSpPr>
        <p:spPr>
          <a:xfrm>
            <a:off x="1198913" y="2816516"/>
            <a:ext cx="16022287" cy="6601807"/>
          </a:xfrm>
          <a:prstGeom prst="rect">
            <a:avLst/>
          </a:prstGeom>
        </p:spPr>
        <p:txBody>
          <a:bodyPr wrap="square" lIns="0" tIns="0" rIns="0" bIns="0" rtlCol="0" anchor="t">
            <a:spAutoFit/>
          </a:bodyPr>
          <a:lstStyle/>
          <a:p>
            <a:pPr>
              <a:lnSpc>
                <a:spcPts val="6811"/>
              </a:lnSpc>
            </a:pPr>
            <a:r>
              <a:rPr lang="en-US" sz="4400" dirty="0">
                <a:solidFill>
                  <a:srgbClr val="000000"/>
                </a:solidFill>
                <a:latin typeface="Glacial Indifference"/>
                <a:ea typeface="Glacial Indifference"/>
                <a:cs typeface="Glacial Indifference"/>
                <a:sym typeface="Glacial Indifference"/>
              </a:rPr>
              <a:t>By the end of this lesson, students should be able to:</a:t>
            </a:r>
          </a:p>
          <a:p>
            <a:pPr>
              <a:lnSpc>
                <a:spcPts val="6811"/>
              </a:lnSpc>
            </a:pPr>
            <a:endParaRPr lang="en-US" sz="4400" dirty="0">
              <a:solidFill>
                <a:srgbClr val="000000"/>
              </a:solidFill>
              <a:latin typeface="Glacial Indifference"/>
              <a:ea typeface="Glacial Indifference"/>
              <a:cs typeface="Glacial Indifference"/>
              <a:sym typeface="Glacial Indifference"/>
            </a:endParaRPr>
          </a:p>
          <a:p>
            <a:pPr marL="685800" indent="-685800">
              <a:buFont typeface="Arial" panose="020B0604020202020204" pitchFamily="34" charset="0"/>
              <a:buChar char="•"/>
            </a:pPr>
            <a:r>
              <a:rPr lang="en-GB" sz="4400" dirty="0">
                <a:solidFill>
                  <a:srgbClr val="000000"/>
                </a:solidFill>
                <a:latin typeface="Glacial Indifference"/>
                <a:ea typeface="Glacial Indifference"/>
                <a:cs typeface="Glacial Indifference"/>
              </a:rPr>
              <a:t>Explain what an ally is, and why allies are important in tackling discrimination</a:t>
            </a:r>
          </a:p>
          <a:p>
            <a:pPr marL="685800" indent="-685800">
              <a:buFont typeface="Arial" panose="020B0604020202020204" pitchFamily="34" charset="0"/>
              <a:buChar char="•"/>
            </a:pPr>
            <a:r>
              <a:rPr lang="en-GB" sz="4400" dirty="0">
                <a:solidFill>
                  <a:srgbClr val="000000"/>
                </a:solidFill>
                <a:latin typeface="Glacial Indifference"/>
                <a:ea typeface="Glacial Indifference"/>
                <a:cs typeface="Glacial Indifference"/>
              </a:rPr>
              <a:t>Describe ways of showing support for those facing discrimination</a:t>
            </a:r>
          </a:p>
          <a:p>
            <a:pPr marL="685800" indent="-685800">
              <a:buFont typeface="Arial" panose="020B0604020202020204" pitchFamily="34" charset="0"/>
              <a:buChar char="•"/>
            </a:pPr>
            <a:r>
              <a:rPr lang="en-GB" sz="4400" dirty="0">
                <a:solidFill>
                  <a:srgbClr val="000000"/>
                </a:solidFill>
                <a:latin typeface="Glacial Indifference"/>
                <a:ea typeface="Glacial Indifference"/>
                <a:cs typeface="Glacial Indifference"/>
              </a:rPr>
              <a:t>Identify actions they can take to be an ally in their school community</a:t>
            </a:r>
          </a:p>
          <a:p>
            <a:pPr>
              <a:lnSpc>
                <a:spcPts val="6811"/>
              </a:lnSpc>
            </a:pPr>
            <a:endParaRPr lang="en-US" sz="4400" dirty="0">
              <a:solidFill>
                <a:srgbClr val="000000"/>
              </a:solidFill>
              <a:latin typeface="Glacial Indifference"/>
              <a:ea typeface="Glacial Indifference"/>
              <a:cs typeface="Glacial Indifference"/>
              <a:sym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1200150"/>
            <a:ext cx="7641221" cy="904556"/>
          </a:xfrm>
          <a:prstGeom prst="rect">
            <a:avLst/>
          </a:prstGeom>
        </p:spPr>
        <p:txBody>
          <a:bodyPr lIns="0" tIns="0" rIns="0" bIns="0" rtlCol="0" anchor="t">
            <a:spAutoFit/>
          </a:bodyPr>
          <a:lstStyle/>
          <a:p>
            <a:pPr algn="ctr">
              <a:lnSpc>
                <a:spcPts val="7416"/>
              </a:lnSpc>
            </a:pPr>
            <a:r>
              <a:rPr lang="en-US" sz="7062">
                <a:solidFill>
                  <a:srgbClr val="000000"/>
                </a:solidFill>
                <a:latin typeface="Bobby Jones"/>
                <a:ea typeface="Bobby Jones"/>
                <a:cs typeface="Bobby Jones"/>
                <a:sym typeface="Bobby Jones"/>
              </a:rPr>
              <a:t>CLASS AGREEMENTS</a:t>
            </a:r>
          </a:p>
        </p:txBody>
      </p:sp>
      <p:sp>
        <p:nvSpPr>
          <p:cNvPr id="4" name="Freeform 4"/>
          <p:cNvSpPr/>
          <p:nvPr/>
        </p:nvSpPr>
        <p:spPr>
          <a:xfrm rot="5400000" flipH="1" flipV="1">
            <a:off x="5116364" y="1382204"/>
            <a:ext cx="7107114" cy="8965396"/>
          </a:xfrm>
          <a:custGeom>
            <a:avLst/>
            <a:gdLst/>
            <a:ahLst/>
            <a:cxnLst/>
            <a:rect l="l" t="t" r="r" b="b"/>
            <a:pathLst>
              <a:path w="7107114" h="8965396">
                <a:moveTo>
                  <a:pt x="7107114" y="8965397"/>
                </a:moveTo>
                <a:lnTo>
                  <a:pt x="0" y="8965397"/>
                </a:lnTo>
                <a:lnTo>
                  <a:pt x="0" y="0"/>
                </a:lnTo>
                <a:lnTo>
                  <a:pt x="7107114" y="0"/>
                </a:lnTo>
                <a:lnTo>
                  <a:pt x="7107114" y="8965397"/>
                </a:lnTo>
                <a:close/>
              </a:path>
            </a:pathLst>
          </a:custGeom>
          <a:blipFill>
            <a:blip r:embed="rId5">
              <a:extLst>
                <a:ext uri="{96DAC541-7B7A-43D3-8B79-37D633B846F1}">
                  <asvg:svgBlip xmlns:asvg="http://schemas.microsoft.com/office/drawing/2016/SVG/main" r:embed="rId6"/>
                </a:ext>
              </a:extLst>
            </a:blip>
            <a:stretch>
              <a:fillRect l="-7" r="-7"/>
            </a:stretch>
          </a:blipFill>
        </p:spPr>
        <p:txBody>
          <a:bodyPr/>
          <a:lstStyle/>
          <a:p>
            <a:endParaRPr lang="en-GB"/>
          </a:p>
        </p:txBody>
      </p:sp>
      <p:sp>
        <p:nvSpPr>
          <p:cNvPr id="5" name="TextBox 5"/>
          <p:cNvSpPr txBox="1"/>
          <p:nvPr/>
        </p:nvSpPr>
        <p:spPr>
          <a:xfrm>
            <a:off x="12591169" y="8580941"/>
            <a:ext cx="5963959" cy="837518"/>
          </a:xfrm>
          <a:prstGeom prst="rect">
            <a:avLst/>
          </a:prstGeom>
        </p:spPr>
        <p:txBody>
          <a:bodyPr lIns="0" tIns="0" rIns="0" bIns="0" rtlCol="0" anchor="t">
            <a:spAutoFit/>
          </a:bodyPr>
          <a:lstStyle/>
          <a:p>
            <a:pPr algn="ctr">
              <a:lnSpc>
                <a:spcPts val="6859"/>
              </a:lnSpc>
            </a:pPr>
            <a:r>
              <a:rPr lang="en-US" sz="4898">
                <a:solidFill>
                  <a:srgbClr val="000000"/>
                </a:solidFill>
                <a:latin typeface="Glacial Indifference"/>
                <a:ea typeface="Glacial Indifference"/>
                <a:cs typeface="Glacial Indifference"/>
                <a:sym typeface="Glacial Indifference"/>
              </a:rPr>
              <a:t>Any others?</a:t>
            </a:r>
          </a:p>
        </p:txBody>
      </p:sp>
      <p:sp>
        <p:nvSpPr>
          <p:cNvPr id="6" name="TextBox 6"/>
          <p:cNvSpPr txBox="1"/>
          <p:nvPr/>
        </p:nvSpPr>
        <p:spPr>
          <a:xfrm>
            <a:off x="4654945" y="2329540"/>
            <a:ext cx="8257043" cy="6737350"/>
          </a:xfrm>
          <a:prstGeom prst="rect">
            <a:avLst/>
          </a:prstGeom>
        </p:spPr>
        <p:txBody>
          <a:bodyPr lIns="0" tIns="0" rIns="0" bIns="0" rtlCol="0" anchor="t">
            <a:spAutoFit/>
          </a:bodyPr>
          <a:lstStyle/>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No personal comments</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Kindness and respect</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Right to pass</a:t>
            </a:r>
          </a:p>
          <a:p>
            <a:pPr marL="1079501" lvl="1" indent="-539750" algn="l">
              <a:lnSpc>
                <a:spcPts val="8350"/>
              </a:lnSpc>
              <a:buFont typeface="Arial"/>
              <a:buChar char="•"/>
            </a:pPr>
            <a:r>
              <a:rPr lang="en-US" sz="5000">
                <a:solidFill>
                  <a:srgbClr val="000000"/>
                </a:solidFill>
                <a:latin typeface="Glacial Indifference"/>
                <a:ea typeface="Glacial Indifference"/>
                <a:cs typeface="Glacial Indifference"/>
                <a:sym typeface="Glacial Indifference"/>
              </a:rPr>
              <a:t>No such thing as silly  questions</a:t>
            </a:r>
          </a:p>
          <a:p>
            <a:pPr algn="l">
              <a:lnSpc>
                <a:spcPts val="8350"/>
              </a:lnSpc>
            </a:pPr>
            <a:endParaRPr lang="en-US" sz="50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8CDB66E-6C08-D579-A43E-9C84CE14D0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BB2741-FBE1-77A3-95C2-BFA359DBD9C1}"/>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B0A57361-754C-FCB7-1CF0-2CDC0257578A}"/>
              </a:ext>
            </a:extLst>
          </p:cNvPr>
          <p:cNvSpPr txBox="1"/>
          <p:nvPr/>
        </p:nvSpPr>
        <p:spPr>
          <a:xfrm>
            <a:off x="671116" y="971750"/>
            <a:ext cx="7675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DO IT NOW -  reflection</a:t>
            </a:r>
          </a:p>
        </p:txBody>
      </p:sp>
      <p:sp>
        <p:nvSpPr>
          <p:cNvPr id="6" name="TextBox 6">
            <a:extLst>
              <a:ext uri="{FF2B5EF4-FFF2-40B4-BE49-F238E27FC236}">
                <a16:creationId xmlns:a16="http://schemas.microsoft.com/office/drawing/2014/main" id="{55DC02FE-EC40-1318-406D-35CDBA8C9ACE}"/>
              </a:ext>
            </a:extLst>
          </p:cNvPr>
          <p:cNvSpPr txBox="1"/>
          <p:nvPr/>
        </p:nvSpPr>
        <p:spPr>
          <a:xfrm>
            <a:off x="1333500" y="2209447"/>
            <a:ext cx="16065329" cy="2551981"/>
          </a:xfrm>
          <a:prstGeom prst="rect">
            <a:avLst/>
          </a:prstGeom>
        </p:spPr>
        <p:txBody>
          <a:bodyPr wrap="square" lIns="0" tIns="0" rIns="0" bIns="0" rtlCol="0" anchor="t">
            <a:spAutoFit/>
          </a:bodyPr>
          <a:lstStyle/>
          <a:p>
            <a:pPr>
              <a:lnSpc>
                <a:spcPts val="6811"/>
              </a:lnSpc>
              <a:spcBef>
                <a:spcPct val="0"/>
              </a:spcBef>
            </a:pPr>
            <a:r>
              <a:rPr lang="en-US" sz="6000" b="1" dirty="0">
                <a:solidFill>
                  <a:srgbClr val="000000"/>
                </a:solidFill>
                <a:latin typeface="Glacial Indifference"/>
                <a:ea typeface="Glacial Indifference"/>
                <a:cs typeface="Glacial Indifference"/>
                <a:sym typeface="Glacial Indifference"/>
              </a:rPr>
              <a:t>What is ‘allyship’?</a:t>
            </a:r>
          </a:p>
          <a:p>
            <a:pPr>
              <a:lnSpc>
                <a:spcPts val="6811"/>
              </a:lnSpc>
              <a:spcBef>
                <a:spcPct val="0"/>
              </a:spcBef>
            </a:pPr>
            <a:endParaRPr lang="en-US" sz="6000" dirty="0">
              <a:solidFill>
                <a:srgbClr val="000000"/>
              </a:solidFill>
              <a:latin typeface="Glacial Indifference"/>
              <a:ea typeface="Glacial Indifference"/>
              <a:cs typeface="Glacial Indifference"/>
              <a:sym typeface="Glacial Indifference"/>
            </a:endParaRPr>
          </a:p>
          <a:p>
            <a:pPr>
              <a:lnSpc>
                <a:spcPts val="6811"/>
              </a:lnSpc>
              <a:spcBef>
                <a:spcPct val="0"/>
              </a:spcBef>
            </a:pPr>
            <a:endParaRPr lang="en-US" sz="4800" dirty="0">
              <a:solidFill>
                <a:srgbClr val="000000"/>
              </a:solidFill>
              <a:latin typeface="Glacial Indifference"/>
              <a:sym typeface="Glacial Indifference"/>
            </a:endParaRPr>
          </a:p>
        </p:txBody>
      </p:sp>
      <p:sp>
        <p:nvSpPr>
          <p:cNvPr id="3" name="TextBox 2">
            <a:extLst>
              <a:ext uri="{FF2B5EF4-FFF2-40B4-BE49-F238E27FC236}">
                <a16:creationId xmlns:a16="http://schemas.microsoft.com/office/drawing/2014/main" id="{F21FA81F-696C-8253-6DB0-ACF719FD64E0}"/>
              </a:ext>
            </a:extLst>
          </p:cNvPr>
          <p:cNvSpPr txBox="1"/>
          <p:nvPr/>
        </p:nvSpPr>
        <p:spPr>
          <a:xfrm>
            <a:off x="1333500" y="3314700"/>
            <a:ext cx="15811500" cy="5332998"/>
          </a:xfrm>
          <a:prstGeom prst="rect">
            <a:avLst/>
          </a:prstGeom>
          <a:noFill/>
        </p:spPr>
        <p:txBody>
          <a:bodyPr wrap="square" rtlCol="0">
            <a:spAutoFit/>
          </a:bodyPr>
          <a:lstStyle/>
          <a:p>
            <a:pPr marL="685800" indent="-685800">
              <a:buFont typeface="Arial" panose="020B0604020202020204" pitchFamily="34" charset="0"/>
              <a:buChar char="•"/>
            </a:pPr>
            <a:r>
              <a:rPr lang="en-GB" sz="4865" dirty="0">
                <a:solidFill>
                  <a:srgbClr val="000000"/>
                </a:solidFill>
                <a:latin typeface="Glacial Indifference"/>
              </a:rPr>
              <a:t>Allyship is when you, as a member of one group, actively support and stand up for a person or a group who is being treated unfairly, even if it doesn't affect you directly.</a:t>
            </a:r>
          </a:p>
          <a:p>
            <a:pPr marL="685800" indent="-685800">
              <a:buFont typeface="Arial" panose="020B0604020202020204" pitchFamily="34" charset="0"/>
              <a:buChar char="•"/>
            </a:pPr>
            <a:r>
              <a:rPr lang="en-GB" sz="4865" dirty="0">
                <a:solidFill>
                  <a:srgbClr val="000000"/>
                </a:solidFill>
                <a:latin typeface="Glacial Indifference"/>
              </a:rPr>
              <a:t>It means using your own position (your voice, your confidence, your place in the friendship group) to help someone else feel safe, respected, and included.</a:t>
            </a:r>
          </a:p>
        </p:txBody>
      </p:sp>
    </p:spTree>
    <p:extLst>
      <p:ext uri="{BB962C8B-B14F-4D97-AF65-F5344CB8AC3E}">
        <p14:creationId xmlns:p14="http://schemas.microsoft.com/office/powerpoint/2010/main" val="28750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261F5946-8908-7F46-7CAD-35520EBBFA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C024FE-6651-D3D3-BFE2-C53795BAC4E9}"/>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a:extLst>
              <a:ext uri="{FF2B5EF4-FFF2-40B4-BE49-F238E27FC236}">
                <a16:creationId xmlns:a16="http://schemas.microsoft.com/office/drawing/2014/main" id="{640C2B7D-6D30-C4B6-6B31-75A02B549A96}"/>
              </a:ext>
            </a:extLst>
          </p:cNvPr>
          <p:cNvSpPr txBox="1"/>
          <p:nvPr/>
        </p:nvSpPr>
        <p:spPr>
          <a:xfrm>
            <a:off x="923494" y="974583"/>
            <a:ext cx="8625284"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DO IT NOW  - reflection </a:t>
            </a:r>
            <a:r>
              <a:rPr lang="en-US" sz="4000" dirty="0">
                <a:solidFill>
                  <a:srgbClr val="000000"/>
                </a:solidFill>
                <a:latin typeface="Bobby Jones"/>
                <a:ea typeface="Bobby Jones"/>
                <a:cs typeface="Bobby Jones"/>
                <a:sym typeface="Bobby Jones"/>
              </a:rPr>
              <a:t>(2)</a:t>
            </a:r>
          </a:p>
        </p:txBody>
      </p:sp>
      <p:sp>
        <p:nvSpPr>
          <p:cNvPr id="6" name="TextBox 6">
            <a:extLst>
              <a:ext uri="{FF2B5EF4-FFF2-40B4-BE49-F238E27FC236}">
                <a16:creationId xmlns:a16="http://schemas.microsoft.com/office/drawing/2014/main" id="{8D8EA169-9A86-4237-4FA6-7768CA5F8832}"/>
              </a:ext>
            </a:extLst>
          </p:cNvPr>
          <p:cNvSpPr txBox="1"/>
          <p:nvPr/>
        </p:nvSpPr>
        <p:spPr>
          <a:xfrm>
            <a:off x="1030141" y="1750050"/>
            <a:ext cx="16065329" cy="1679947"/>
          </a:xfrm>
          <a:prstGeom prst="rect">
            <a:avLst/>
          </a:prstGeom>
        </p:spPr>
        <p:txBody>
          <a:bodyPr wrap="square" lIns="0" tIns="0" rIns="0" bIns="0" rtlCol="0" anchor="t">
            <a:spAutoFit/>
          </a:bodyPr>
          <a:lstStyle/>
          <a:p>
            <a:pPr>
              <a:lnSpc>
                <a:spcPts val="6811"/>
              </a:lnSpc>
              <a:spcBef>
                <a:spcPct val="0"/>
              </a:spcBef>
            </a:pPr>
            <a:r>
              <a:rPr lang="en-US" sz="4400" dirty="0">
                <a:solidFill>
                  <a:srgbClr val="000000"/>
                </a:solidFill>
                <a:latin typeface="Glacial Indifference"/>
                <a:ea typeface="Glacial Indifference"/>
                <a:cs typeface="Glacial Indifference"/>
                <a:sym typeface="Glacial Indifference"/>
              </a:rPr>
              <a:t>What could someone say and/or do to show that they are an ally?</a:t>
            </a:r>
          </a:p>
          <a:p>
            <a:pPr>
              <a:lnSpc>
                <a:spcPts val="6811"/>
              </a:lnSpc>
              <a:spcBef>
                <a:spcPct val="0"/>
              </a:spcBef>
            </a:pPr>
            <a:endParaRPr lang="en-US" sz="4800" dirty="0">
              <a:solidFill>
                <a:srgbClr val="000000"/>
              </a:solidFill>
              <a:latin typeface="Glacial Indifference"/>
              <a:sym typeface="Glacial Indifference"/>
            </a:endParaRPr>
          </a:p>
        </p:txBody>
      </p:sp>
      <p:sp>
        <p:nvSpPr>
          <p:cNvPr id="4" name="TextBox 3">
            <a:extLst>
              <a:ext uri="{FF2B5EF4-FFF2-40B4-BE49-F238E27FC236}">
                <a16:creationId xmlns:a16="http://schemas.microsoft.com/office/drawing/2014/main" id="{6EC4F424-94FF-4523-FC44-9BABA900AEF7}"/>
              </a:ext>
            </a:extLst>
          </p:cNvPr>
          <p:cNvSpPr txBox="1"/>
          <p:nvPr/>
        </p:nvSpPr>
        <p:spPr>
          <a:xfrm>
            <a:off x="923494" y="2590024"/>
            <a:ext cx="15884156" cy="7017306"/>
          </a:xfrm>
          <a:prstGeom prst="rect">
            <a:avLst/>
          </a:prstGeom>
          <a:noFill/>
        </p:spPr>
        <p:txBody>
          <a:bodyPr wrap="square" rtlCol="0">
            <a:spAutoFit/>
          </a:bodyPr>
          <a:lstStyle/>
          <a:p>
            <a:pPr marL="685800" indent="-685800">
              <a:buFont typeface="Arial" panose="020B0604020202020204" pitchFamily="34" charset="0"/>
              <a:buChar char="•"/>
            </a:pPr>
            <a:r>
              <a:rPr lang="en-GB" sz="3600" dirty="0">
                <a:solidFill>
                  <a:srgbClr val="000000"/>
                </a:solidFill>
                <a:latin typeface="Glacial Indifference"/>
              </a:rPr>
              <a:t>An ally is an </a:t>
            </a:r>
            <a:r>
              <a:rPr lang="en-GB" sz="3600" b="1" dirty="0">
                <a:solidFill>
                  <a:srgbClr val="000000"/>
                </a:solidFill>
                <a:highlight>
                  <a:srgbClr val="FFFF00"/>
                </a:highlight>
                <a:latin typeface="Glacial Indifference"/>
              </a:rPr>
              <a:t>Upstander, not a Bystander!</a:t>
            </a:r>
          </a:p>
          <a:p>
            <a:pPr marL="685800" indent="-685800">
              <a:buFont typeface="Arial" panose="020B0604020202020204" pitchFamily="34" charset="0"/>
              <a:buChar char="•"/>
            </a:pPr>
            <a:endParaRPr lang="en-GB" sz="3600" dirty="0">
              <a:solidFill>
                <a:srgbClr val="000000"/>
              </a:solidFill>
              <a:highlight>
                <a:srgbClr val="FFFF00"/>
              </a:highlight>
              <a:latin typeface="Glacial Indifference"/>
            </a:endParaRPr>
          </a:p>
          <a:p>
            <a:pPr marL="685800" indent="-685800">
              <a:buFont typeface="Arial" panose="020B0604020202020204" pitchFamily="34" charset="0"/>
              <a:buChar char="•"/>
            </a:pPr>
            <a:r>
              <a:rPr lang="en-GB" sz="3600" b="1" dirty="0">
                <a:solidFill>
                  <a:srgbClr val="000000"/>
                </a:solidFill>
                <a:latin typeface="Glacial Indifference"/>
              </a:rPr>
              <a:t>Use Your Voice: </a:t>
            </a:r>
            <a:r>
              <a:rPr lang="en-GB" sz="3600" dirty="0">
                <a:solidFill>
                  <a:srgbClr val="000000"/>
                </a:solidFill>
                <a:latin typeface="Glacial Indifference"/>
              </a:rPr>
              <a:t>When you see someone being bullied or left out because of their skin colour, gender, ability, or anything else that makes them different, you speak up for them.</a:t>
            </a:r>
          </a:p>
          <a:p>
            <a:pPr marL="685800" indent="-685800">
              <a:buFont typeface="Arial" panose="020B0604020202020204" pitchFamily="34" charset="0"/>
              <a:buChar char="•"/>
            </a:pPr>
            <a:endParaRPr lang="en-GB" sz="3600" dirty="0">
              <a:solidFill>
                <a:srgbClr val="000000"/>
              </a:solidFill>
              <a:latin typeface="Glacial Indifference"/>
            </a:endParaRPr>
          </a:p>
          <a:p>
            <a:pPr marL="685800" indent="-685800">
              <a:buFont typeface="Arial" panose="020B0604020202020204" pitchFamily="34" charset="0"/>
              <a:buChar char="•"/>
            </a:pPr>
            <a:r>
              <a:rPr lang="en-GB" sz="3600" b="1" dirty="0">
                <a:solidFill>
                  <a:srgbClr val="000000"/>
                </a:solidFill>
                <a:latin typeface="Glacial Indifference"/>
              </a:rPr>
              <a:t>Listen and Learn: </a:t>
            </a:r>
            <a:r>
              <a:rPr lang="en-GB" sz="3600" dirty="0">
                <a:solidFill>
                  <a:srgbClr val="000000"/>
                </a:solidFill>
                <a:latin typeface="Glacial Indifference"/>
              </a:rPr>
              <a:t>You pay attention to what people who are experiencing unfairness tell you they need, instead of deciding what’s best for them.</a:t>
            </a:r>
          </a:p>
          <a:p>
            <a:pPr marL="685800" indent="-685800">
              <a:buFont typeface="Arial" panose="020B0604020202020204" pitchFamily="34" charset="0"/>
              <a:buChar char="•"/>
            </a:pPr>
            <a:endParaRPr lang="en-GB" sz="3600" dirty="0">
              <a:solidFill>
                <a:srgbClr val="000000"/>
              </a:solidFill>
              <a:latin typeface="Glacial Indifference"/>
            </a:endParaRPr>
          </a:p>
          <a:p>
            <a:pPr marL="685800" indent="-685800">
              <a:buFont typeface="Arial" panose="020B0604020202020204" pitchFamily="34" charset="0"/>
              <a:buChar char="•"/>
            </a:pPr>
            <a:r>
              <a:rPr lang="en-GB" sz="3600" b="1" dirty="0">
                <a:solidFill>
                  <a:srgbClr val="000000"/>
                </a:solidFill>
                <a:latin typeface="Glacial Indifference"/>
              </a:rPr>
              <a:t>Take Action: </a:t>
            </a:r>
            <a:r>
              <a:rPr lang="en-GB" sz="3600" dirty="0">
                <a:solidFill>
                  <a:srgbClr val="000000"/>
                </a:solidFill>
                <a:latin typeface="Glacial Indifference"/>
              </a:rPr>
              <a:t>You don't just feel bad for them, you do something to help—like sitting with someone who is alone, reporting bullying, or helping to make a group event more inclusive.</a:t>
            </a:r>
          </a:p>
          <a:p>
            <a:endParaRPr lang="en-GB" sz="1600" dirty="0"/>
          </a:p>
        </p:txBody>
      </p:sp>
    </p:spTree>
    <p:extLst>
      <p:ext uri="{BB962C8B-B14F-4D97-AF65-F5344CB8AC3E}">
        <p14:creationId xmlns:p14="http://schemas.microsoft.com/office/powerpoint/2010/main" val="22798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C27048CC-C3E0-141C-FD67-ED26EC3FCA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D10909-8101-3334-3828-23630025486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5">
            <a:extLst>
              <a:ext uri="{FF2B5EF4-FFF2-40B4-BE49-F238E27FC236}">
                <a16:creationId xmlns:a16="http://schemas.microsoft.com/office/drawing/2014/main" id="{1F6B89F3-55FA-D332-E08F-CE63B35A4BA6}"/>
              </a:ext>
            </a:extLst>
          </p:cNvPr>
          <p:cNvSpPr txBox="1"/>
          <p:nvPr/>
        </p:nvSpPr>
        <p:spPr>
          <a:xfrm>
            <a:off x="1295400" y="1016927"/>
            <a:ext cx="12801600" cy="771301"/>
          </a:xfrm>
          <a:prstGeom prst="rect">
            <a:avLst/>
          </a:prstGeom>
        </p:spPr>
        <p:txBody>
          <a:bodyPr wrap="square" lIns="0" tIns="0" rIns="0" bIns="0" rtlCol="0" anchor="t">
            <a:spAutoFit/>
          </a:bodyPr>
          <a:lstStyle/>
          <a:p>
            <a:pPr>
              <a:lnSpc>
                <a:spcPts val="6048"/>
              </a:lnSpc>
            </a:pPr>
            <a:r>
              <a:rPr lang="en-US" sz="6600" dirty="0">
                <a:solidFill>
                  <a:srgbClr val="000000"/>
                </a:solidFill>
                <a:latin typeface="Bobby Jones"/>
                <a:ea typeface="Bobby Jones"/>
                <a:cs typeface="Bobby Jones"/>
                <a:sym typeface="Bobby Jones"/>
              </a:rPr>
              <a:t>Effective ways to be an Ally</a:t>
            </a:r>
            <a:endParaRPr lang="en-US" sz="4000" dirty="0">
              <a:solidFill>
                <a:srgbClr val="000000"/>
              </a:solidFill>
              <a:latin typeface="Bobby Jones"/>
              <a:ea typeface="Bobby Jones"/>
              <a:cs typeface="Bobby Jones"/>
              <a:sym typeface="Bobby Jones"/>
            </a:endParaRPr>
          </a:p>
        </p:txBody>
      </p:sp>
      <p:sp>
        <p:nvSpPr>
          <p:cNvPr id="14" name="TextBox 13">
            <a:extLst>
              <a:ext uri="{FF2B5EF4-FFF2-40B4-BE49-F238E27FC236}">
                <a16:creationId xmlns:a16="http://schemas.microsoft.com/office/drawing/2014/main" id="{00E18AC9-353B-9C20-BE2C-A06ABB89222F}"/>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rPr>
              <a:t>Confirmation bias</a:t>
            </a:r>
          </a:p>
        </p:txBody>
      </p:sp>
      <p:sp>
        <p:nvSpPr>
          <p:cNvPr id="3" name="TextBox 2">
            <a:extLst>
              <a:ext uri="{FF2B5EF4-FFF2-40B4-BE49-F238E27FC236}">
                <a16:creationId xmlns:a16="http://schemas.microsoft.com/office/drawing/2014/main" id="{04B8E5CE-3603-1591-9FC1-E2983D0C7796}"/>
              </a:ext>
            </a:extLst>
          </p:cNvPr>
          <p:cNvSpPr txBox="1"/>
          <p:nvPr/>
        </p:nvSpPr>
        <p:spPr>
          <a:xfrm>
            <a:off x="1409699" y="2105260"/>
            <a:ext cx="16040101" cy="1200329"/>
          </a:xfrm>
          <a:prstGeom prst="rect">
            <a:avLst/>
          </a:prstGeom>
          <a:noFill/>
        </p:spPr>
        <p:txBody>
          <a:bodyPr wrap="square" rtlCol="0">
            <a:spAutoFit/>
          </a:bodyPr>
          <a:lstStyle/>
          <a:p>
            <a:r>
              <a:rPr lang="en-GB" sz="3600" dirty="0">
                <a:solidFill>
                  <a:srgbClr val="000000"/>
                </a:solidFill>
                <a:latin typeface="Glacial Indifference"/>
              </a:rPr>
              <a:t>On a scale of 0-5 (where 0 is not an effective way to be an ally, and 5 is an excellent approach) how effective do you think the following actions are?</a:t>
            </a:r>
          </a:p>
        </p:txBody>
      </p:sp>
      <p:sp>
        <p:nvSpPr>
          <p:cNvPr id="7" name="TextBox 6">
            <a:extLst>
              <a:ext uri="{FF2B5EF4-FFF2-40B4-BE49-F238E27FC236}">
                <a16:creationId xmlns:a16="http://schemas.microsoft.com/office/drawing/2014/main" id="{346A8F9B-61D9-8E4D-11B8-0F691FF32675}"/>
              </a:ext>
            </a:extLst>
          </p:cNvPr>
          <p:cNvSpPr txBox="1"/>
          <p:nvPr/>
        </p:nvSpPr>
        <p:spPr>
          <a:xfrm>
            <a:off x="838200" y="3852687"/>
            <a:ext cx="16218625" cy="5632311"/>
          </a:xfrm>
          <a:prstGeom prst="rect">
            <a:avLst/>
          </a:prstGeom>
          <a:noFill/>
        </p:spPr>
        <p:txBody>
          <a:bodyPr wrap="square" rtlCol="0">
            <a:spAutoFit/>
          </a:bodyPr>
          <a:lstStyle/>
          <a:p>
            <a:pPr marL="685800" indent="-685800">
              <a:buFont typeface="Arial" panose="020B0604020202020204" pitchFamily="34" charset="0"/>
              <a:buChar char="•"/>
            </a:pPr>
            <a:r>
              <a:rPr lang="en-GB" sz="4000" b="1" dirty="0">
                <a:solidFill>
                  <a:srgbClr val="000000"/>
                </a:solidFill>
                <a:latin typeface="Glacial Indifference"/>
              </a:rPr>
              <a:t>Telling a teacher when you see something unkind happening in school.</a:t>
            </a:r>
          </a:p>
          <a:p>
            <a:pPr marL="685800" indent="-685800">
              <a:buFont typeface="Arial" panose="020B0604020202020204" pitchFamily="34" charset="0"/>
              <a:buChar char="•"/>
            </a:pPr>
            <a:r>
              <a:rPr lang="en-GB" sz="4000" b="1" dirty="0">
                <a:solidFill>
                  <a:srgbClr val="000000"/>
                </a:solidFill>
                <a:latin typeface="Glacial Indifference"/>
              </a:rPr>
              <a:t>Sitting and talking with someone, not to solve their problems, but just to be there for them.</a:t>
            </a:r>
          </a:p>
          <a:p>
            <a:pPr marL="685800" indent="-685800">
              <a:buFont typeface="Arial" panose="020B0604020202020204" pitchFamily="34" charset="0"/>
              <a:buChar char="•"/>
            </a:pPr>
            <a:r>
              <a:rPr lang="en-GB" sz="4000" b="1" dirty="0">
                <a:solidFill>
                  <a:srgbClr val="000000"/>
                </a:solidFill>
                <a:latin typeface="Glacial Indifference"/>
              </a:rPr>
              <a:t>Writing an anonymous, rude message to someone who is being unkind.</a:t>
            </a:r>
          </a:p>
          <a:p>
            <a:pPr marL="685800" indent="-685800">
              <a:buFont typeface="Arial" panose="020B0604020202020204" pitchFamily="34" charset="0"/>
              <a:buChar char="•"/>
            </a:pPr>
            <a:r>
              <a:rPr lang="en-GB" sz="4000" b="1" dirty="0">
                <a:solidFill>
                  <a:srgbClr val="000000"/>
                </a:solidFill>
                <a:latin typeface="Glacial Indifference"/>
              </a:rPr>
              <a:t>‘Tutting’ quite loudly when you see an injustice.</a:t>
            </a:r>
          </a:p>
          <a:p>
            <a:pPr marL="685800" indent="-685800">
              <a:buFont typeface="Arial" panose="020B0604020202020204" pitchFamily="34" charset="0"/>
              <a:buChar char="•"/>
            </a:pPr>
            <a:r>
              <a:rPr lang="en-GB" sz="4000" b="1" dirty="0">
                <a:solidFill>
                  <a:srgbClr val="000000"/>
                </a:solidFill>
                <a:latin typeface="Glacial Indifference"/>
              </a:rPr>
              <a:t>Privately supporting somebody who you know is feeling upset.</a:t>
            </a:r>
          </a:p>
          <a:p>
            <a:pPr marL="685800" indent="-685800">
              <a:buFont typeface="Arial" panose="020B0604020202020204" pitchFamily="34" charset="0"/>
              <a:buChar char="•"/>
            </a:pPr>
            <a:endParaRPr lang="en-GB" sz="4000" b="1" dirty="0">
              <a:solidFill>
                <a:srgbClr val="000000"/>
              </a:solidFill>
              <a:latin typeface="Glacial Indifference"/>
            </a:endParaRPr>
          </a:p>
        </p:txBody>
      </p:sp>
    </p:spTree>
    <p:extLst>
      <p:ext uri="{BB962C8B-B14F-4D97-AF65-F5344CB8AC3E}">
        <p14:creationId xmlns:p14="http://schemas.microsoft.com/office/powerpoint/2010/main" val="38638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9905</TotalTime>
  <Words>3484</Words>
  <Application>Microsoft Office PowerPoint</Application>
  <PresentationFormat>Custom</PresentationFormat>
  <Paragraphs>289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Glacial Indifference</vt:lpstr>
      <vt:lpstr>Arial</vt:lpstr>
      <vt:lpstr>Bobby Jones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year 8 DESC</dc:title>
  <dc:creator>Isaac, Alyssa</dc:creator>
  <cp:lastModifiedBy>Alyssa Isaac</cp:lastModifiedBy>
  <cp:revision>145</cp:revision>
  <cp:lastPrinted>2025-07-14T10:07:57Z</cp:lastPrinted>
  <dcterms:created xsi:type="dcterms:W3CDTF">2006-08-16T00:00:00Z</dcterms:created>
  <dcterms:modified xsi:type="dcterms:W3CDTF">2025-11-04T15:17:05Z</dcterms:modified>
  <dc:identifier>DAGsAcu4T0o</dc:identifier>
</cp:coreProperties>
</file>