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8" r:id="rId3"/>
    <p:sldId id="259" r:id="rId4"/>
    <p:sldId id="260" r:id="rId5"/>
    <p:sldId id="261" r:id="rId6"/>
    <p:sldId id="262" r:id="rId7"/>
    <p:sldId id="327" r:id="rId8"/>
    <p:sldId id="326" r:id="rId9"/>
    <p:sldId id="328" r:id="rId10"/>
    <p:sldId id="338" r:id="rId11"/>
    <p:sldId id="335" r:id="rId12"/>
    <p:sldId id="340" r:id="rId13"/>
    <p:sldId id="332" r:id="rId14"/>
    <p:sldId id="336" r:id="rId15"/>
    <p:sldId id="337" r:id="rId16"/>
    <p:sldId id="333" r:id="rId17"/>
    <p:sldId id="339" r:id="rId18"/>
    <p:sldId id="330" r:id="rId19"/>
    <p:sldId id="331" r:id="rId20"/>
    <p:sldId id="334" r:id="rId21"/>
    <p:sldId id="298" r:id="rId22"/>
    <p:sldId id="296" r:id="rId23"/>
  </p:sldIdLst>
  <p:sldSz cx="18288000" cy="10287000"/>
  <p:notesSz cx="6858000" cy="9144000"/>
  <p:embeddedFontLst>
    <p:embeddedFont>
      <p:font typeface="Bobby Jones" panose="020B0604020202020204" charset="0"/>
      <p:regular r:id="rId25"/>
    </p:embeddedFont>
    <p:embeddedFont>
      <p:font typeface="Glacial Indifference"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6301" autoAdjust="0"/>
  </p:normalViewPr>
  <p:slideViewPr>
    <p:cSldViewPr>
      <p:cViewPr varScale="1">
        <p:scale>
          <a:sx n="60" d="100"/>
          <a:sy n="60" d="100"/>
        </p:scale>
        <p:origin x="4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56438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F32C1-162E-2CF0-DC1C-A7D06661DB3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8441D4-395B-AB4D-4495-DBA70D2DB1D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9D0B769-3DBB-6992-2E8D-1F11D775EE4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6B87340-27F6-01FF-8A7C-C79411959F5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3C68F18-4EA4-4AD4-0302-9B0801FFBCF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Colleagues choosing to use this slide with higher attaining groups, can ask students to discuss each of the six questions or, you may prefer to ask the students to work in six more groups and discuss a statement each.</a:t>
            </a:r>
          </a:p>
          <a:p>
            <a:endParaRPr lang="en-US" dirty="0"/>
          </a:p>
          <a:p>
            <a:r>
              <a:rPr lang="en-US" dirty="0"/>
              <a:t>This activity is not about getting a ‘right’ answer but encouraging oracy and critical thinking.</a:t>
            </a:r>
          </a:p>
        </p:txBody>
      </p:sp>
      <p:sp>
        <p:nvSpPr>
          <p:cNvPr id="6" name="Footer Placeholder 5">
            <a:extLst>
              <a:ext uri="{FF2B5EF4-FFF2-40B4-BE49-F238E27FC236}">
                <a16:creationId xmlns:a16="http://schemas.microsoft.com/office/drawing/2014/main" id="{C6D55814-1567-8CEA-CD42-10B35C0C2AA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7095FBE-4FF6-AC32-160C-C6A178BA070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0666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5391E-47E2-0EBC-9A11-A12CA83CBC9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CB3C34-63D1-F08D-A8D9-4814FBEB256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65B018E-3595-FB7F-FE45-1DCEBCD71DF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A3DC784-066C-F9AC-E231-68881C1506C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F25EA7A-C291-C7B6-938B-5AFE2568091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recommend asking the students to work in eight small groups and for two groups to discuss one of the four scenarios. </a:t>
            </a:r>
          </a:p>
          <a:p>
            <a:endParaRPr lang="en-US" dirty="0"/>
          </a:p>
          <a:p>
            <a:r>
              <a:rPr lang="en-US" dirty="0"/>
              <a:t>To provide this lesson effectively, teachers will need to print off two copies of slides 12, 13, 14 and 15 so that the small groups can have a scenario each. If you cannot print, ensure each group understands their scenario and discussion questions.</a:t>
            </a:r>
          </a:p>
        </p:txBody>
      </p:sp>
      <p:sp>
        <p:nvSpPr>
          <p:cNvPr id="6" name="Footer Placeholder 5">
            <a:extLst>
              <a:ext uri="{FF2B5EF4-FFF2-40B4-BE49-F238E27FC236}">
                <a16:creationId xmlns:a16="http://schemas.microsoft.com/office/drawing/2014/main" id="{FF9DA460-5BAB-4335-C95B-DE85AD966AF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467B53B-53E1-7739-BFC5-FA1B03084BA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9136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F4558-918F-93A3-5FE1-782D949A689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24E11C-6E84-879A-F00E-AA2E7CC79EF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31D62CE-C244-E773-F355-7F425EBB824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B411EA5-E56C-71B7-22C3-4BEA7E34CCE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AA78D51-A135-7176-BADC-21D43CDEDFA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two groups of students to discuss this scenario and then provide feedback on their thinking about each of the discussion questions.</a:t>
            </a:r>
          </a:p>
        </p:txBody>
      </p:sp>
      <p:sp>
        <p:nvSpPr>
          <p:cNvPr id="6" name="Footer Placeholder 5">
            <a:extLst>
              <a:ext uri="{FF2B5EF4-FFF2-40B4-BE49-F238E27FC236}">
                <a16:creationId xmlns:a16="http://schemas.microsoft.com/office/drawing/2014/main" id="{3FE0CD2F-52BC-C3ED-E796-F2F409736AC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9269828-E9FC-E643-A953-820092E1E28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19548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056AD-648C-1329-F0AB-4EB946EFE7B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E2E89D-74DD-6108-0A78-878FF1D9E05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7E07FAB-23EE-0073-A488-ED9CCA879F3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5CA69F8-0199-8565-6385-193355A3C54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1EB9D2C-6BF4-ED29-8F99-DFF011C8BEB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ask two groups of students to discuss this scenario and then provide feedback on their thinking about each of the discussion questions.</a:t>
            </a:r>
          </a:p>
          <a:p>
            <a:endParaRPr lang="en-US" dirty="0"/>
          </a:p>
        </p:txBody>
      </p:sp>
      <p:sp>
        <p:nvSpPr>
          <p:cNvPr id="6" name="Footer Placeholder 5">
            <a:extLst>
              <a:ext uri="{FF2B5EF4-FFF2-40B4-BE49-F238E27FC236}">
                <a16:creationId xmlns:a16="http://schemas.microsoft.com/office/drawing/2014/main" id="{02D5B3BA-075A-7440-F62E-2FBF8992F11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D7BA1A3-6224-E484-ED40-C685AC6729A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48909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CC872-EAB0-F737-0546-BD62F409D68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916CC2-9CE2-1EB8-43F4-66F46BE2C37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4983A31-01AF-29CB-D776-A285E3351B0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592A100-99CA-B9CA-5C70-BF95F6B5B75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47A09AD-BFFC-C9FE-46F9-ED22E9B34F5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ask two groups of students to discuss this scenario and then provide feedback on their thinking about each of the discussion questions.</a:t>
            </a:r>
          </a:p>
          <a:p>
            <a:endParaRPr lang="en-US" dirty="0"/>
          </a:p>
        </p:txBody>
      </p:sp>
      <p:sp>
        <p:nvSpPr>
          <p:cNvPr id="6" name="Footer Placeholder 5">
            <a:extLst>
              <a:ext uri="{FF2B5EF4-FFF2-40B4-BE49-F238E27FC236}">
                <a16:creationId xmlns:a16="http://schemas.microsoft.com/office/drawing/2014/main" id="{9CF861B9-F258-3409-1422-631D50F4A43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0C156FC-3492-9673-F463-DF85D62D442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97031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FDC93-7B03-247E-383F-4E63D4E4D6E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608C56-C4C3-FE26-CD21-DA79093997B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00B72D4-599E-D374-47EE-BB8EFB55E72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AAA7ED2-5847-2FBB-CDA8-59741C328D0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0E2AA30-DD62-8A68-FC9B-25BFB21518E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ask two groups of students to discuss this scenario and then provide feedback on their thinking about each of the discussion questions.</a:t>
            </a:r>
          </a:p>
          <a:p>
            <a:endParaRPr lang="en-US" dirty="0"/>
          </a:p>
        </p:txBody>
      </p:sp>
      <p:sp>
        <p:nvSpPr>
          <p:cNvPr id="6" name="Footer Placeholder 5">
            <a:extLst>
              <a:ext uri="{FF2B5EF4-FFF2-40B4-BE49-F238E27FC236}">
                <a16:creationId xmlns:a16="http://schemas.microsoft.com/office/drawing/2014/main" id="{52492A9D-3D1A-7C8B-0D43-5FA1C19858C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AE4D5D3-76DA-4B82-B031-FBC49DEB4CA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4300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A936B-B017-A5B5-E3C4-5BB59106218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CFA3A4-69AB-9F5D-DBBD-6D03A9E8D91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C4B692E-FEA7-C8E9-C0C7-F7064BBED57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0B6629B-B68E-8B40-634A-727BF612D2F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DA01DEC-9A84-BD2D-65D4-96DE7DFDACE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to work in small groups to reflect on the actions and skills/personal attributes.</a:t>
            </a:r>
          </a:p>
          <a:p>
            <a:endParaRPr lang="en-US" dirty="0"/>
          </a:p>
          <a:p>
            <a:r>
              <a:rPr lang="en-US" dirty="0"/>
              <a:t>This can be done as a whole class activity to then feedback their thinking to the board</a:t>
            </a:r>
          </a:p>
        </p:txBody>
      </p:sp>
      <p:sp>
        <p:nvSpPr>
          <p:cNvPr id="6" name="Footer Placeholder 5">
            <a:extLst>
              <a:ext uri="{FF2B5EF4-FFF2-40B4-BE49-F238E27FC236}">
                <a16:creationId xmlns:a16="http://schemas.microsoft.com/office/drawing/2014/main" id="{0628C632-B37E-E3FB-5C36-9CE34799565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2B9FB60-1A85-710C-8B9D-E65203C9DC9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3066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C01D4-4EA8-5522-19BA-1A22D336CF5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5289BE-1A51-B36A-FFBC-E4F78783B48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AB27A61-45A1-8D38-6467-8914A3E9158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2DECAF7-8FC6-BB3F-3A0C-4143B3209B0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286674F-B269-F0CE-6EE7-21FFA7D8805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to privately reflect on these questions.</a:t>
            </a:r>
          </a:p>
        </p:txBody>
      </p:sp>
      <p:sp>
        <p:nvSpPr>
          <p:cNvPr id="6" name="Footer Placeholder 5">
            <a:extLst>
              <a:ext uri="{FF2B5EF4-FFF2-40B4-BE49-F238E27FC236}">
                <a16:creationId xmlns:a16="http://schemas.microsoft.com/office/drawing/2014/main" id="{BD398CCC-EC1C-12CB-EFDB-D3005DA5708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337074C-2BB7-34B8-9DCF-D179C3C9753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46338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C2A9A-2D48-9885-43C3-A06BD396372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DFAE66-6329-8164-CE5B-3172A9152C6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A9C542F-7877-4650-191E-226E6A8F46C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40E6D8B-FC5E-2A7D-B7E8-F08D222329A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1A59ED7-401E-91E5-A89F-4F2BCA005C4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dirty="0"/>
              <a:t>Please talk through this slide and slide 19 before asking students to work in small groups and prepare for the activity on slide 20.</a:t>
            </a:r>
          </a:p>
          <a:p>
            <a:endParaRPr lang="en-GB" b="0" dirty="0"/>
          </a:p>
          <a:p>
            <a:r>
              <a:rPr lang="en-GB" b="1" dirty="0"/>
              <a:t>In simple terms:</a:t>
            </a:r>
            <a:r>
              <a:rPr lang="en-GB" dirty="0"/>
              <a:t> A good citizen is someone who is a </a:t>
            </a:r>
            <a:r>
              <a:rPr lang="en-GB" b="1" dirty="0"/>
              <a:t>team player,</a:t>
            </a:r>
            <a:r>
              <a:rPr lang="en-GB" dirty="0"/>
              <a:t> who cares about their community and works both to follow the rules </a:t>
            </a:r>
            <a:r>
              <a:rPr lang="en-GB" i="1" dirty="0"/>
              <a:t>and</a:t>
            </a:r>
            <a:r>
              <a:rPr lang="en-GB" dirty="0"/>
              <a:t> to improve them.</a:t>
            </a:r>
            <a:endParaRPr lang="en-US" dirty="0"/>
          </a:p>
        </p:txBody>
      </p:sp>
      <p:sp>
        <p:nvSpPr>
          <p:cNvPr id="6" name="Footer Placeholder 5">
            <a:extLst>
              <a:ext uri="{FF2B5EF4-FFF2-40B4-BE49-F238E27FC236}">
                <a16:creationId xmlns:a16="http://schemas.microsoft.com/office/drawing/2014/main" id="{6F165CD5-20FA-495F-50E6-E3955286244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FA79DFD-A79F-C26E-8145-08864F26032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73184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B2DC9-0597-6337-0A33-FA23515E74F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DFA2EF-3587-5E1B-BF0F-D5375257120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8D30505-20F1-F3A1-3BD4-B0F86F50B1E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3406FE4-FC6A-3A81-DB66-17A37E494E2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701E6B6-B5F2-CC8D-85C3-0AB69095B30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read through this slide as a follow on from slide 18.</a:t>
            </a:r>
          </a:p>
        </p:txBody>
      </p:sp>
      <p:sp>
        <p:nvSpPr>
          <p:cNvPr id="6" name="Footer Placeholder 5">
            <a:extLst>
              <a:ext uri="{FF2B5EF4-FFF2-40B4-BE49-F238E27FC236}">
                <a16:creationId xmlns:a16="http://schemas.microsoft.com/office/drawing/2014/main" id="{616B3CEE-E3D6-FA16-E660-700911C4FE6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E32AD1D-0495-354D-1CF4-85A151A5F5E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5449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note these timings are advisory, and you will have to adjust things depending on your timetable and the needs of the class.</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627754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4E2B-55B7-D0E5-42FB-69D63123BD9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AC460F-AE48-28C6-AFAF-E297FD0ADFB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C3B3873-3687-90CF-9330-3BFD33AD4EB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EA8F4BE-E80E-E8E2-CCD4-8F994A9202E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6339FD9-D2E3-E6A4-14E2-158E918C580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recommend asking students to work in eight small groups, so that two groups can discuss each of the four key actions.</a:t>
            </a:r>
          </a:p>
          <a:p>
            <a:endParaRPr lang="en-US" dirty="0"/>
          </a:p>
          <a:p>
            <a:r>
              <a:rPr lang="en-US" dirty="0"/>
              <a:t>Each small group showed follow the instructions on the slide to create a character &amp; short story to show how they character contributes to their community as a good citizen.</a:t>
            </a:r>
          </a:p>
          <a:p>
            <a:endParaRPr lang="en-US" dirty="0"/>
          </a:p>
          <a:p>
            <a:r>
              <a:rPr lang="en-US" dirty="0"/>
              <a:t>These can simply be read, explained or performed.</a:t>
            </a:r>
          </a:p>
        </p:txBody>
      </p:sp>
      <p:sp>
        <p:nvSpPr>
          <p:cNvPr id="6" name="Footer Placeholder 5">
            <a:extLst>
              <a:ext uri="{FF2B5EF4-FFF2-40B4-BE49-F238E27FC236}">
                <a16:creationId xmlns:a16="http://schemas.microsoft.com/office/drawing/2014/main" id="{53C14985-22E3-7F54-B532-5F1F274DAA8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38F8670-3BBA-0532-F6B5-AE9D36270BE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30507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36B00-370D-7AA3-5A87-EFD79B519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0977A-DE14-0610-C778-BC5D145D2D7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B7E50840-E24D-A1C2-B97B-E1577658322E}"/>
              </a:ext>
            </a:extLst>
          </p:cNvPr>
          <p:cNvSpPr>
            <a:spLocks noGrp="1"/>
          </p:cNvSpPr>
          <p:nvPr>
            <p:ph type="body" idx="1"/>
          </p:nvPr>
        </p:nvSpPr>
        <p:spPr/>
        <p:txBody>
          <a:bodyPr/>
          <a:lstStyle/>
          <a:p>
            <a:r>
              <a:rPr lang="en-US" dirty="0"/>
              <a:t>Please ask students to reflect on what</a:t>
            </a:r>
            <a:r>
              <a:rPr lang="en-US" b="1" dirty="0"/>
              <a:t> attributes </a:t>
            </a:r>
            <a:r>
              <a:rPr lang="en-US" dirty="0"/>
              <a:t>(e.g. honesty, integrity, courage, humility, generosity, self-worth, kindness, trustworthiness </a:t>
            </a:r>
            <a:r>
              <a:rPr lang="en-US" dirty="0" err="1"/>
              <a:t>etc</a:t>
            </a:r>
            <a:r>
              <a:rPr lang="en-US" dirty="0"/>
              <a:t>) they have used during this lesson, </a:t>
            </a:r>
          </a:p>
          <a:p>
            <a:endParaRPr lang="en-US" dirty="0"/>
          </a:p>
          <a:p>
            <a:r>
              <a:rPr lang="en-US" dirty="0"/>
              <a:t>What </a:t>
            </a:r>
            <a:r>
              <a:rPr lang="en-US" b="1" dirty="0"/>
              <a:t>skills</a:t>
            </a:r>
            <a:r>
              <a:rPr lang="en-US" dirty="0"/>
              <a:t> (e.g. </a:t>
            </a:r>
            <a:r>
              <a:rPr lang="en-GB" sz="1200" dirty="0">
                <a:solidFill>
                  <a:srgbClr val="0070C0"/>
                </a:solidFill>
                <a:latin typeface="Calibri" panose="020F0502020204030204" pitchFamily="34" charset="0"/>
                <a:cs typeface="Calibri" panose="020F0502020204030204" pitchFamily="34" charset="0"/>
              </a:rPr>
              <a:t>Oracy, Empathy, Compassion, Presentation, Assertiveness, Active listening, Interpersonal skills, Positive peer pressure , Resist unwelcome pressure, Distinguish between fact &amp; opinion) etc </a:t>
            </a:r>
          </a:p>
          <a:p>
            <a:endParaRPr lang="en-GB" sz="1200" dirty="0">
              <a:solidFill>
                <a:srgbClr val="0070C0"/>
              </a:solidFill>
              <a:latin typeface="Calibri" panose="020F0502020204030204" pitchFamily="34" charset="0"/>
              <a:cs typeface="Calibri" panose="020F0502020204030204" pitchFamily="34" charset="0"/>
            </a:endParaRPr>
          </a:p>
          <a:p>
            <a:r>
              <a:rPr lang="en-GB" sz="1200" dirty="0">
                <a:solidFill>
                  <a:srgbClr val="0070C0"/>
                </a:solidFill>
                <a:latin typeface="Calibri" panose="020F0502020204030204" pitchFamily="34" charset="0"/>
                <a:cs typeface="Calibri" panose="020F0502020204030204" pitchFamily="34" charset="0"/>
              </a:rPr>
              <a:t>What knowledge have they used or acquired during this lesson?</a:t>
            </a:r>
          </a:p>
          <a:p>
            <a:endParaRPr lang="en-GB" dirty="0"/>
          </a:p>
        </p:txBody>
      </p:sp>
      <p:sp>
        <p:nvSpPr>
          <p:cNvPr id="4" name="Slide Number Placeholder 3">
            <a:extLst>
              <a:ext uri="{FF2B5EF4-FFF2-40B4-BE49-F238E27FC236}">
                <a16:creationId xmlns:a16="http://schemas.microsoft.com/office/drawing/2014/main" id="{B06367A7-62CE-CA4D-415D-456B30595C1F}"/>
              </a:ext>
            </a:extLst>
          </p:cNvPr>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2470565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made aware of these, and any other sources of support.</a:t>
            </a: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329591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display this slide on the board as the students are walking into the room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briefly explain the purpose of this lesson</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10759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clear about the purpose of this lesson</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97820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Please revisit the ground rules as necessary</a:t>
            </a:r>
          </a:p>
          <a:p>
            <a:endParaRPr lang="en-US" dirty="0"/>
          </a:p>
          <a:p>
            <a:r>
              <a:rPr lang="en-US" dirty="0"/>
              <a:t>1. No one should ask personal questions or make personal comments about other people. </a:t>
            </a:r>
          </a:p>
          <a:p>
            <a:r>
              <a:rPr lang="en-US" dirty="0"/>
              <a:t>2. We will treat one another with kindness and respect (listening to each other, speaking one at a time, </a:t>
            </a:r>
            <a:r>
              <a:rPr lang="en-US" dirty="0" err="1"/>
              <a:t>etc</a:t>
            </a:r>
            <a:r>
              <a:rPr lang="en-US" dirty="0"/>
              <a:t>)</a:t>
            </a:r>
          </a:p>
          <a:p>
            <a:r>
              <a:rPr lang="en-US" dirty="0"/>
              <a:t>3. We all have the right to 'pass' on answering a question or participating in an activity that makes us feel uncomfortable.</a:t>
            </a:r>
          </a:p>
          <a:p>
            <a:r>
              <a:rPr lang="en-US" dirty="0"/>
              <a:t>4. We can disagree but will not pass judgments, make fun of, or or put anybody down. 'Challenge the opinion, not the person.’</a:t>
            </a:r>
          </a:p>
          <a:p>
            <a:r>
              <a:rPr lang="en-US" dirty="0"/>
              <a:t>5. Asking questions is encouraged and will be valued by our teacher. We do not ask questions to purposefully embarrass or belittle another.</a:t>
            </a:r>
          </a:p>
          <a:p>
            <a:endParaRPr lang="en-US" dirty="0"/>
          </a:p>
          <a:p>
            <a:r>
              <a:rPr lang="en-US" dirty="0"/>
              <a:t>*Feel free to change the agreements to suit your class, and ask whether there are any others they'd add to the list in order to create a safe, comfortable learning environment.</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63139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07828-9B8E-7422-7077-474F91AA287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48B17D-38DC-FF1D-3A4B-F356511F86C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BA2D337-6094-BC75-6967-0883647B05A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0D57729-217E-8BF7-1C30-68FF3EAE569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F2C77D7-E30A-B8E8-BFD9-086587F8279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to spend a few minutes reflecting on some of the communities that they belong to and how these communities demonstrate their membership. </a:t>
            </a:r>
          </a:p>
          <a:p>
            <a:endParaRPr lang="en-US" dirty="0"/>
          </a:p>
          <a:p>
            <a:r>
              <a:rPr lang="en-US" dirty="0"/>
              <a:t>Some students may get stuck beyond ‘school’ and their hometown/village, but encourage them to think more broadly of some of the groups that other young people may join such as scouts, a youth club, a sports team (either as a player or a fan) etc. </a:t>
            </a:r>
          </a:p>
          <a:p>
            <a:endParaRPr lang="en-US" dirty="0"/>
          </a:p>
          <a:p>
            <a:r>
              <a:rPr lang="en-US" dirty="0"/>
              <a:t>Briefly discuss how members show that they belong to a particular community (uniform? badges? Shared traditions? </a:t>
            </a:r>
            <a:r>
              <a:rPr lang="en-US" dirty="0" err="1"/>
              <a:t>etc</a:t>
            </a:r>
            <a:r>
              <a:rPr lang="en-US" dirty="0"/>
              <a:t>) before asking them to reflect on the final question.</a:t>
            </a:r>
          </a:p>
        </p:txBody>
      </p:sp>
      <p:sp>
        <p:nvSpPr>
          <p:cNvPr id="6" name="Footer Placeholder 5">
            <a:extLst>
              <a:ext uri="{FF2B5EF4-FFF2-40B4-BE49-F238E27FC236}">
                <a16:creationId xmlns:a16="http://schemas.microsoft.com/office/drawing/2014/main" id="{EC355C9B-07F8-821D-3978-947F554F43D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B24CC9A-0DB4-7FD0-52E7-107805FF92D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311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F4AE5-D4AD-D547-8EDA-5D19A9E99F2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6423E8-EEA0-546C-0F90-9D193ABEEEE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08DBAD8-4475-A509-15A1-567D46B778F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DFC2359-B231-A9B3-AD9F-A6CF109EAB7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D84DF94-184A-8A83-2ED1-BBFF0B3C828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for their comments before giving them the definition, and then pose the question: can someone break the law and still be a good citizen – ask students to discuss in small groups, and then feedback their thinking to the whole class.</a:t>
            </a:r>
          </a:p>
        </p:txBody>
      </p:sp>
      <p:sp>
        <p:nvSpPr>
          <p:cNvPr id="6" name="Footer Placeholder 5">
            <a:extLst>
              <a:ext uri="{FF2B5EF4-FFF2-40B4-BE49-F238E27FC236}">
                <a16:creationId xmlns:a16="http://schemas.microsoft.com/office/drawing/2014/main" id="{553BE574-8F06-7920-AEDA-F6BE5192382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870B338-10BD-8256-217B-028730655E9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1423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64B0F-C1B5-87F3-0D0A-DFE990D7D3C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628DF4-191E-176C-B818-18BB44BED1D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EA531F6-9C1E-2960-D915-A88171ABE9F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E494A2E-73AE-B058-27DB-A95D8129F8D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94FE97E-5681-50EB-20CD-2F8B093083E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use EITHER slide 9 or slide 10, there is unlikely to be time to complete both.</a:t>
            </a:r>
          </a:p>
          <a:p>
            <a:endParaRPr lang="en-US" dirty="0"/>
          </a:p>
          <a:p>
            <a:r>
              <a:rPr lang="en-US" dirty="0"/>
              <a:t>This slide (9) is simpler than slide 10.</a:t>
            </a:r>
          </a:p>
        </p:txBody>
      </p:sp>
      <p:sp>
        <p:nvSpPr>
          <p:cNvPr id="6" name="Footer Placeholder 5">
            <a:extLst>
              <a:ext uri="{FF2B5EF4-FFF2-40B4-BE49-F238E27FC236}">
                <a16:creationId xmlns:a16="http://schemas.microsoft.com/office/drawing/2014/main" id="{2E8D8766-83A5-BDEF-F9C3-8966F708166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C4356C2-816C-3427-3DE3-DA6510EB5FD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9049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8" Type="http://schemas.openxmlformats.org/officeDocument/2006/relationships/hyperlink" Target="tel:+44800-068-4141" TargetMode="External"/><Relationship Id="rId13" Type="http://schemas.openxmlformats.org/officeDocument/2006/relationships/hyperlink" Target="tel:999" TargetMode="External"/><Relationship Id="rId3" Type="http://schemas.openxmlformats.org/officeDocument/2006/relationships/image" Target="../media/image1.png"/><Relationship Id="rId7" Type="http://schemas.openxmlformats.org/officeDocument/2006/relationships/hyperlink" Target="https://www.papyrus-uk.org/papyrus-hopeline247/" TargetMode="External"/><Relationship Id="rId12" Type="http://schemas.openxmlformats.org/officeDocument/2006/relationships/hyperlink" Target="tel:+44800-1111"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giveusashout.org/get-help/" TargetMode="External"/><Relationship Id="rId11" Type="http://schemas.openxmlformats.org/officeDocument/2006/relationships/hyperlink" Target="https://www.childline.org.uk/get-support/1-2-1-counsellor-chat/" TargetMode="External"/><Relationship Id="rId5" Type="http://schemas.openxmlformats.org/officeDocument/2006/relationships/hyperlink" Target="sms:85258&amp;?body=SHOUT" TargetMode="External"/><Relationship Id="rId10" Type="http://schemas.openxmlformats.org/officeDocument/2006/relationships/hyperlink" Target="https://www.childline.org.uk/get-support/contacting-childline/" TargetMode="External"/><Relationship Id="rId4" Type="http://schemas.openxmlformats.org/officeDocument/2006/relationships/image" Target="../media/image2.svg"/><Relationship Id="rId9" Type="http://schemas.openxmlformats.org/officeDocument/2006/relationships/hyperlink" Target="tel:1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830872" y="1152525"/>
            <a:ext cx="4502257" cy="709587"/>
          </a:xfrm>
          <a:prstGeom prst="rect">
            <a:avLst/>
          </a:prstGeom>
        </p:spPr>
        <p:txBody>
          <a:bodyPr lIns="0" tIns="0" rIns="0" bIns="0" rtlCol="0" anchor="t">
            <a:spAutoFit/>
          </a:bodyPr>
          <a:lstStyle/>
          <a:p>
            <a:pPr algn="ctr">
              <a:lnSpc>
                <a:spcPts val="5744"/>
              </a:lnSpc>
            </a:pPr>
            <a:r>
              <a:rPr lang="en-US" sz="5470">
                <a:solidFill>
                  <a:srgbClr val="000000"/>
                </a:solidFill>
                <a:latin typeface="Bobby Jones"/>
                <a:ea typeface="Bobby Jones"/>
                <a:cs typeface="Bobby Jones"/>
                <a:sym typeface="Bobby Jones"/>
              </a:rPr>
              <a:t>TEACHER SLIDE</a:t>
            </a:r>
          </a:p>
        </p:txBody>
      </p:sp>
      <p:sp>
        <p:nvSpPr>
          <p:cNvPr id="4" name="TextBox 4"/>
          <p:cNvSpPr txBox="1"/>
          <p:nvPr/>
        </p:nvSpPr>
        <p:spPr>
          <a:xfrm>
            <a:off x="1028700" y="1866000"/>
            <a:ext cx="16230600" cy="6963445"/>
          </a:xfrm>
          <a:prstGeom prst="rect">
            <a:avLst/>
          </a:prstGeom>
        </p:spPr>
        <p:txBody>
          <a:bodyPr lIns="0" tIns="0" rIns="0" bIns="0" rtlCol="0" anchor="t">
            <a:spAutoFit/>
          </a:bodyPr>
          <a:lstStyle/>
          <a:p>
            <a:pPr marL="647700" lvl="1" indent="-323850" algn="l">
              <a:lnSpc>
                <a:spcPts val="4200"/>
              </a:lnSpc>
              <a:buFont typeface="Arial"/>
              <a:buChar char="•"/>
            </a:pPr>
            <a:r>
              <a:rPr lang="en-US" sz="2400" dirty="0">
                <a:solidFill>
                  <a:srgbClr val="000000"/>
                </a:solidFill>
                <a:latin typeface="Glacial Indifference"/>
                <a:ea typeface="Glacial Indifference"/>
                <a:cs typeface="Glacial Indifference"/>
                <a:sym typeface="Glacial Indifference"/>
              </a:rPr>
              <a:t>This is the final of a series of 6 lessons for Y8 which focuses on respectful and cohesive communities.</a:t>
            </a:r>
          </a:p>
          <a:p>
            <a:pPr marL="647700" lvl="1" indent="-323850" algn="l">
              <a:lnSpc>
                <a:spcPts val="4200"/>
              </a:lnSpc>
              <a:buFont typeface="Arial"/>
              <a:buChar char="•"/>
            </a:pPr>
            <a:r>
              <a:rPr lang="en-US" sz="2400" dirty="0">
                <a:solidFill>
                  <a:srgbClr val="000000"/>
                </a:solidFill>
                <a:latin typeface="Glacial Indifference"/>
                <a:ea typeface="Glacial Indifference"/>
                <a:cs typeface="Glacial Indifference"/>
                <a:sym typeface="Glacial Indifference"/>
              </a:rPr>
              <a:t>These lessons have been inspired by the work of the PSHE Association and adapted for children on the Isle of Man.</a:t>
            </a:r>
          </a:p>
          <a:p>
            <a:pPr marL="647700" lvl="1" indent="-323850">
              <a:lnSpc>
                <a:spcPts val="4200"/>
              </a:lnSpc>
              <a:buFont typeface="Arial"/>
              <a:buChar char="•"/>
            </a:pPr>
            <a:r>
              <a:rPr lang="en-US" sz="2400" dirty="0">
                <a:solidFill>
                  <a:srgbClr val="000000"/>
                </a:solidFill>
                <a:latin typeface="Glacial Indifference"/>
                <a:ea typeface="Glacial Indifference"/>
                <a:cs typeface="Glacial Indifference"/>
                <a:sym typeface="Glacial Indifference"/>
              </a:rPr>
              <a:t>This lesson focuses on how young people can contribute to their community.</a:t>
            </a:r>
          </a:p>
          <a:p>
            <a:pPr marL="647700" lvl="1" indent="-323850">
              <a:lnSpc>
                <a:spcPts val="4200"/>
              </a:lnSpc>
              <a:buFont typeface="Arial"/>
              <a:buChar char="•"/>
            </a:pPr>
            <a:r>
              <a:rPr lang="en-US" sz="2400" dirty="0">
                <a:solidFill>
                  <a:srgbClr val="000000"/>
                </a:solidFill>
                <a:latin typeface="Glacial Indifference"/>
                <a:ea typeface="Glacial Indifference"/>
                <a:cs typeface="Glacial Indifference"/>
                <a:sym typeface="Glacial Indifference"/>
              </a:rPr>
              <a:t>Effective provision of this lesson will require </a:t>
            </a:r>
            <a:r>
              <a:rPr lang="en-US" sz="2400" dirty="0">
                <a:solidFill>
                  <a:srgbClr val="000000"/>
                </a:solidFill>
                <a:highlight>
                  <a:srgbClr val="FFFF00"/>
                </a:highlight>
                <a:latin typeface="Glacial Indifference"/>
                <a:ea typeface="Glacial Indifference"/>
                <a:cs typeface="Glacial Indifference"/>
                <a:sym typeface="Glacial Indifference"/>
              </a:rPr>
              <a:t>teachers to print 2 copies of slides 12, 13, 14 and 15, </a:t>
            </a:r>
            <a:r>
              <a:rPr lang="en-US" sz="2400" dirty="0">
                <a:solidFill>
                  <a:srgbClr val="000000"/>
                </a:solidFill>
                <a:latin typeface="Glacial Indifference"/>
                <a:ea typeface="Glacial Indifference"/>
                <a:cs typeface="Glacial Indifference"/>
                <a:sym typeface="Glacial Indifference"/>
              </a:rPr>
              <a:t>so that students can work in small groups, with two groups discussing the same scenario.</a:t>
            </a:r>
          </a:p>
          <a:p>
            <a:pPr marL="647700" lvl="1" indent="-323850">
              <a:lnSpc>
                <a:spcPts val="4200"/>
              </a:lnSpc>
              <a:buFont typeface="Arial"/>
              <a:buChar char="•"/>
            </a:pPr>
            <a:r>
              <a:rPr lang="en-US" sz="2400" dirty="0">
                <a:solidFill>
                  <a:srgbClr val="000000"/>
                </a:solidFill>
                <a:latin typeface="Glacial Indifference"/>
                <a:ea typeface="Glacial Indifference"/>
                <a:cs typeface="Glacial Indifference"/>
                <a:sym typeface="Glacial Indifference"/>
              </a:rPr>
              <a:t>Teachers will also need to </a:t>
            </a:r>
            <a:r>
              <a:rPr lang="en-US" sz="2400" dirty="0">
                <a:solidFill>
                  <a:srgbClr val="000000"/>
                </a:solidFill>
                <a:highlight>
                  <a:srgbClr val="FFFF00"/>
                </a:highlight>
                <a:latin typeface="Glacial Indifference"/>
                <a:ea typeface="Glacial Indifference"/>
                <a:cs typeface="Glacial Indifference"/>
                <a:sym typeface="Glacial Indifference"/>
              </a:rPr>
              <a:t>print two copies of slides 18 &amp; 19. If you don’t wish to print, please ensure that students have read and understood the slides prior to doing the activities.</a:t>
            </a:r>
          </a:p>
          <a:p>
            <a:pPr marL="647700" lvl="1" indent="-323850">
              <a:lnSpc>
                <a:spcPts val="4200"/>
              </a:lnSpc>
              <a:buFont typeface="Arial"/>
              <a:buChar char="•"/>
            </a:pPr>
            <a:r>
              <a:rPr lang="en-US" sz="2400" dirty="0">
                <a:solidFill>
                  <a:srgbClr val="000000"/>
                </a:solidFill>
                <a:latin typeface="Glacial Indifference"/>
                <a:ea typeface="Glacial Indifference"/>
                <a:cs typeface="Glacial Indifference"/>
                <a:sym typeface="Glacial Indifference"/>
              </a:rPr>
              <a:t>Contributing to their local community offers young people tangible developmental benefits. They gain real world skills including teamwork, leadership, and problem-solving. This helps to boost self-esteem and confidence by demonstrating their capacity to make a positive impact.</a:t>
            </a:r>
          </a:p>
          <a:p>
            <a:pPr marL="647700" lvl="1" indent="-323850">
              <a:lnSpc>
                <a:spcPts val="4200"/>
              </a:lnSpc>
              <a:buFont typeface="Arial"/>
              <a:buChar char="•"/>
            </a:pPr>
            <a:r>
              <a:rPr lang="en-US" sz="2400" dirty="0">
                <a:solidFill>
                  <a:srgbClr val="000000"/>
                </a:solidFill>
                <a:latin typeface="Glacial Indifference"/>
                <a:ea typeface="Glacial Indifference"/>
                <a:cs typeface="Glacial Indifference"/>
                <a:sym typeface="Glacial Indifference"/>
              </a:rPr>
              <a:t>It also helps to foster a stronger sense of social responsibility and empathy, connecting them to diverse people and issues, which broaden their perspective and supports personal development and future career readiness.</a:t>
            </a:r>
          </a:p>
          <a:p>
            <a:pPr marL="647700" lvl="1" indent="-323850" algn="l">
              <a:lnSpc>
                <a:spcPts val="4200"/>
              </a:lnSpc>
              <a:buFont typeface="Arial"/>
              <a:buChar char="•"/>
            </a:pPr>
            <a:endParaRPr lang="en-US" sz="30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24A0D020-4B2F-AF3D-EFD6-E32EB158684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F15CCB-CED0-6273-62BA-B87F5C245862}"/>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F6393327-3438-82A6-5434-04A52419A490}"/>
              </a:ext>
            </a:extLst>
          </p:cNvPr>
          <p:cNvSpPr txBox="1"/>
          <p:nvPr/>
        </p:nvSpPr>
        <p:spPr>
          <a:xfrm>
            <a:off x="1333499" y="1023620"/>
            <a:ext cx="7342668"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Think, pair, share …</a:t>
            </a:r>
          </a:p>
        </p:txBody>
      </p:sp>
      <p:sp>
        <p:nvSpPr>
          <p:cNvPr id="3" name="TextBox 2">
            <a:extLst>
              <a:ext uri="{FF2B5EF4-FFF2-40B4-BE49-F238E27FC236}">
                <a16:creationId xmlns:a16="http://schemas.microsoft.com/office/drawing/2014/main" id="{4D8D2F88-E25E-61D4-3DBB-5A227C419F92}"/>
              </a:ext>
            </a:extLst>
          </p:cNvPr>
          <p:cNvSpPr txBox="1"/>
          <p:nvPr/>
        </p:nvSpPr>
        <p:spPr>
          <a:xfrm>
            <a:off x="1333498" y="2628900"/>
            <a:ext cx="15354302" cy="6170920"/>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GB" sz="4000" dirty="0">
                <a:latin typeface="Glacial Indifference" panose="020B0604020202020204" charset="0"/>
              </a:rPr>
              <a:t>Can somebody break the law and still be a good citizen?</a:t>
            </a:r>
          </a:p>
          <a:p>
            <a:pPr marL="571500" indent="-571500">
              <a:spcAft>
                <a:spcPts val="1800"/>
              </a:spcAft>
              <a:buFont typeface="Arial" panose="020B0604020202020204" pitchFamily="34" charset="0"/>
              <a:buChar char="•"/>
            </a:pPr>
            <a:r>
              <a:rPr lang="en-GB" sz="4000" dirty="0">
                <a:latin typeface="Glacial Indifference" panose="020B0604020202020204" charset="0"/>
              </a:rPr>
              <a:t>If a friend committed a minor crime, should you report it to the police?</a:t>
            </a:r>
          </a:p>
          <a:p>
            <a:pPr marL="571500" indent="-571500">
              <a:spcAft>
                <a:spcPts val="1800"/>
              </a:spcAft>
              <a:buFont typeface="Arial" panose="020B0604020202020204" pitchFamily="34" charset="0"/>
              <a:buChar char="•"/>
            </a:pPr>
            <a:r>
              <a:rPr lang="en-GB" sz="4000" dirty="0">
                <a:latin typeface="Glacial Indifference" panose="020B0604020202020204" charset="0"/>
              </a:rPr>
              <a:t>Is peaceful protest ever justified for the greater good of society?</a:t>
            </a:r>
          </a:p>
          <a:p>
            <a:pPr marL="571500" indent="-571500">
              <a:spcAft>
                <a:spcPts val="1800"/>
              </a:spcAft>
              <a:buFont typeface="Arial" panose="020B0604020202020204" pitchFamily="34" charset="0"/>
              <a:buChar char="•"/>
            </a:pPr>
            <a:r>
              <a:rPr lang="en-GB" sz="4000" dirty="0">
                <a:latin typeface="Glacial Indifference" panose="020B0604020202020204" charset="0"/>
              </a:rPr>
              <a:t>Should a good citizen sacrifice personal comfort for the well-being of the community?</a:t>
            </a:r>
          </a:p>
          <a:p>
            <a:pPr marL="571500" indent="-571500">
              <a:spcAft>
                <a:spcPts val="1800"/>
              </a:spcAft>
              <a:buFont typeface="Arial" panose="020B0604020202020204" pitchFamily="34" charset="0"/>
              <a:buChar char="•"/>
            </a:pPr>
            <a:r>
              <a:rPr lang="en-GB" sz="4000" dirty="0">
                <a:latin typeface="Glacial Indifference" panose="020B0604020202020204" charset="0"/>
              </a:rPr>
              <a:t>Is it acceptable to break a law to help make things better?</a:t>
            </a:r>
          </a:p>
          <a:p>
            <a:pPr marL="571500" indent="-571500">
              <a:buFont typeface="Arial" panose="020B0604020202020204" pitchFamily="34" charset="0"/>
              <a:buChar char="•"/>
            </a:pPr>
            <a:r>
              <a:rPr lang="en-GB" sz="4000" dirty="0">
                <a:latin typeface="Glacial Indifference" panose="020B0604020202020204" charset="0"/>
              </a:rPr>
              <a:t>When does following an unfair rule or law become wrong?</a:t>
            </a:r>
          </a:p>
        </p:txBody>
      </p:sp>
      <p:pic>
        <p:nvPicPr>
          <p:cNvPr id="7" name="Picture 6" descr="A green and red thumbs up and down icons&#10;&#10;AI-generated content may be incorrect.">
            <a:extLst>
              <a:ext uri="{FF2B5EF4-FFF2-40B4-BE49-F238E27FC236}">
                <a16:creationId xmlns:a16="http://schemas.microsoft.com/office/drawing/2014/main" id="{952BB299-257B-CE2C-1CD8-FD6E01923D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44600" y="777060"/>
            <a:ext cx="3009901" cy="1649261"/>
          </a:xfrm>
          <a:prstGeom prst="rect">
            <a:avLst/>
          </a:prstGeom>
        </p:spPr>
      </p:pic>
    </p:spTree>
    <p:extLst>
      <p:ext uri="{BB962C8B-B14F-4D97-AF65-F5344CB8AC3E}">
        <p14:creationId xmlns:p14="http://schemas.microsoft.com/office/powerpoint/2010/main" val="289539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E992710D-8563-26C4-4135-6C0B572E49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DB69DF-9E26-6CFC-08AB-8C3D9F20AB56}"/>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EC3C9BC5-381A-0430-FBF6-B1BC50EE1C01}"/>
              </a:ext>
            </a:extLst>
          </p:cNvPr>
          <p:cNvSpPr txBox="1"/>
          <p:nvPr/>
        </p:nvSpPr>
        <p:spPr>
          <a:xfrm>
            <a:off x="1333499" y="1023620"/>
            <a:ext cx="7342668"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4 scenarios …</a:t>
            </a:r>
          </a:p>
        </p:txBody>
      </p:sp>
      <p:sp>
        <p:nvSpPr>
          <p:cNvPr id="3" name="TextBox 2">
            <a:extLst>
              <a:ext uri="{FF2B5EF4-FFF2-40B4-BE49-F238E27FC236}">
                <a16:creationId xmlns:a16="http://schemas.microsoft.com/office/drawing/2014/main" id="{AF0B5C72-C4AC-D822-7258-3174A19B9D0B}"/>
              </a:ext>
            </a:extLst>
          </p:cNvPr>
          <p:cNvSpPr txBox="1"/>
          <p:nvPr/>
        </p:nvSpPr>
        <p:spPr>
          <a:xfrm>
            <a:off x="1333499" y="2933700"/>
            <a:ext cx="16318827" cy="5293757"/>
          </a:xfrm>
          <a:prstGeom prst="rect">
            <a:avLst/>
          </a:prstGeom>
          <a:noFill/>
        </p:spPr>
        <p:txBody>
          <a:bodyPr wrap="square" rtlCol="0">
            <a:spAutoFit/>
          </a:bodyPr>
          <a:lstStyle/>
          <a:p>
            <a:r>
              <a:rPr lang="en-GB" sz="4000" b="1" dirty="0"/>
              <a:t>Please work in small groups to discuss one of the following:</a:t>
            </a:r>
          </a:p>
          <a:p>
            <a:endParaRPr lang="en-GB" sz="4000" b="1" dirty="0"/>
          </a:p>
          <a:p>
            <a:endParaRPr lang="en-GB" sz="2000" dirty="0"/>
          </a:p>
          <a:p>
            <a:pPr marL="571500" indent="-571500">
              <a:buFont typeface="Arial" panose="020B0604020202020204" pitchFamily="34" charset="0"/>
              <a:buChar char="•"/>
            </a:pPr>
            <a:r>
              <a:rPr lang="en-GB" sz="4000" dirty="0">
                <a:solidFill>
                  <a:srgbClr val="000000"/>
                </a:solidFill>
                <a:latin typeface="Glacial Indifference"/>
              </a:rPr>
              <a:t>Scenario 1: The hungry brother</a:t>
            </a:r>
          </a:p>
          <a:p>
            <a:pPr marL="571500" indent="-571500">
              <a:buFont typeface="Arial" panose="020B0604020202020204" pitchFamily="34" charset="0"/>
              <a:buChar char="•"/>
            </a:pPr>
            <a:endParaRPr lang="en-GB" sz="2000" dirty="0">
              <a:solidFill>
                <a:srgbClr val="000000"/>
              </a:solidFill>
              <a:latin typeface="Glacial Indifference"/>
            </a:endParaRPr>
          </a:p>
          <a:p>
            <a:pPr marL="571500" indent="-571500">
              <a:buFont typeface="Arial" panose="020B0604020202020204" pitchFamily="34" charset="0"/>
              <a:buChar char="•"/>
            </a:pPr>
            <a:r>
              <a:rPr lang="en-GB" sz="4000" dirty="0">
                <a:solidFill>
                  <a:srgbClr val="000000"/>
                </a:solidFill>
                <a:latin typeface="Glacial Indifference"/>
              </a:rPr>
              <a:t>Scenario 2: The graffiti artist</a:t>
            </a:r>
          </a:p>
          <a:p>
            <a:pPr marL="571500" indent="-571500">
              <a:buFont typeface="Arial" panose="020B0604020202020204" pitchFamily="34" charset="0"/>
              <a:buChar char="•"/>
            </a:pPr>
            <a:endParaRPr lang="en-GB" sz="2000" dirty="0">
              <a:solidFill>
                <a:srgbClr val="000000"/>
              </a:solidFill>
              <a:latin typeface="Glacial Indifference"/>
            </a:endParaRPr>
          </a:p>
          <a:p>
            <a:pPr marL="571500" indent="-571500">
              <a:buFont typeface="Arial" panose="020B0604020202020204" pitchFamily="34" charset="0"/>
              <a:buChar char="•"/>
            </a:pPr>
            <a:r>
              <a:rPr lang="en-GB" sz="4000" dirty="0">
                <a:solidFill>
                  <a:srgbClr val="000000"/>
                </a:solidFill>
                <a:latin typeface="Glacial Indifference"/>
              </a:rPr>
              <a:t>Scenario 3: The school protest</a:t>
            </a:r>
          </a:p>
          <a:p>
            <a:pPr marL="571500" indent="-571500">
              <a:buFont typeface="Arial" panose="020B0604020202020204" pitchFamily="34" charset="0"/>
              <a:buChar char="•"/>
            </a:pPr>
            <a:endParaRPr lang="en-GB" sz="2000" dirty="0">
              <a:solidFill>
                <a:srgbClr val="000000"/>
              </a:solidFill>
              <a:latin typeface="Glacial Indifference"/>
            </a:endParaRPr>
          </a:p>
          <a:p>
            <a:pPr marL="571500" indent="-571500">
              <a:buFont typeface="Arial" panose="020B0604020202020204" pitchFamily="34" charset="0"/>
              <a:buChar char="•"/>
            </a:pPr>
            <a:r>
              <a:rPr lang="en-GB" sz="4000" dirty="0">
                <a:solidFill>
                  <a:srgbClr val="000000"/>
                </a:solidFill>
                <a:latin typeface="Glacial Indifference"/>
              </a:rPr>
              <a:t>Scenario 4: The secret shortcut</a:t>
            </a:r>
          </a:p>
          <a:p>
            <a:endParaRPr lang="en-GB" dirty="0"/>
          </a:p>
        </p:txBody>
      </p:sp>
    </p:spTree>
    <p:extLst>
      <p:ext uri="{BB962C8B-B14F-4D97-AF65-F5344CB8AC3E}">
        <p14:creationId xmlns:p14="http://schemas.microsoft.com/office/powerpoint/2010/main" val="344920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A93B32FC-29C6-FDBD-33F4-8C4DDE08208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C58E249-E637-4023-BD91-3DF498BA17E6}"/>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4F713BAE-0E60-6F66-5CEC-B7D49878FB12}"/>
              </a:ext>
            </a:extLst>
          </p:cNvPr>
          <p:cNvSpPr txBox="1"/>
          <p:nvPr/>
        </p:nvSpPr>
        <p:spPr>
          <a:xfrm>
            <a:off x="1333499" y="1023620"/>
            <a:ext cx="7342668" cy="795859"/>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Think, pair, share …</a:t>
            </a:r>
          </a:p>
        </p:txBody>
      </p:sp>
      <p:sp>
        <p:nvSpPr>
          <p:cNvPr id="3" name="TextBox 2">
            <a:extLst>
              <a:ext uri="{FF2B5EF4-FFF2-40B4-BE49-F238E27FC236}">
                <a16:creationId xmlns:a16="http://schemas.microsoft.com/office/drawing/2014/main" id="{1B3485FC-F164-B097-2CA5-2D8E86AD3C01}"/>
              </a:ext>
            </a:extLst>
          </p:cNvPr>
          <p:cNvSpPr txBox="1"/>
          <p:nvPr/>
        </p:nvSpPr>
        <p:spPr>
          <a:xfrm>
            <a:off x="1333498" y="1969075"/>
            <a:ext cx="16318827" cy="7448193"/>
          </a:xfrm>
          <a:prstGeom prst="rect">
            <a:avLst/>
          </a:prstGeom>
          <a:noFill/>
        </p:spPr>
        <p:txBody>
          <a:bodyPr wrap="square" rtlCol="0">
            <a:spAutoFit/>
          </a:bodyPr>
          <a:lstStyle/>
          <a:p>
            <a:r>
              <a:rPr lang="en-GB" sz="4000" b="1" dirty="0"/>
              <a:t>Scenario 1: The hungry brother</a:t>
            </a:r>
          </a:p>
          <a:p>
            <a:r>
              <a:rPr lang="en-GB" sz="4000" dirty="0">
                <a:solidFill>
                  <a:srgbClr val="000000"/>
                </a:solidFill>
                <a:latin typeface="Glacial Indifference"/>
              </a:rPr>
              <a:t>Lena and her little brother haven’t eaten all day because their parents lost their jobs. </a:t>
            </a:r>
          </a:p>
          <a:p>
            <a:r>
              <a:rPr lang="en-GB" sz="4000" dirty="0">
                <a:solidFill>
                  <a:srgbClr val="000000"/>
                </a:solidFill>
                <a:latin typeface="Glacial Indifference"/>
              </a:rPr>
              <a:t>When she walks past a bakery, Lena sees some cakes on display. She knows it’s wrong to steal, but she takes a cake so her brother can eat.</a:t>
            </a:r>
          </a:p>
          <a:p>
            <a:endParaRPr lang="en-GB" sz="2000" dirty="0">
              <a:solidFill>
                <a:srgbClr val="000000"/>
              </a:solidFill>
              <a:latin typeface="Glacial Indifference"/>
            </a:endParaRPr>
          </a:p>
          <a:p>
            <a:r>
              <a:rPr lang="en-GB" sz="4000" b="1" dirty="0">
                <a:solidFill>
                  <a:srgbClr val="000000"/>
                </a:solidFill>
                <a:latin typeface="Glacial Indifference"/>
              </a:rPr>
              <a:t>Discussion Questions:</a:t>
            </a:r>
          </a:p>
          <a:p>
            <a:endParaRPr lang="en-GB" sz="4000" b="1" dirty="0">
              <a:solidFill>
                <a:srgbClr val="000000"/>
              </a:solidFill>
              <a:latin typeface="Glacial Indifference"/>
            </a:endParaRPr>
          </a:p>
          <a:p>
            <a:pPr marL="571500" indent="-571500">
              <a:buFont typeface="Arial" panose="020B0604020202020204" pitchFamily="34" charset="0"/>
              <a:buChar char="•"/>
            </a:pPr>
            <a:r>
              <a:rPr lang="en-GB" sz="4000" dirty="0">
                <a:solidFill>
                  <a:srgbClr val="000000"/>
                </a:solidFill>
                <a:latin typeface="Glacial Indifference"/>
              </a:rPr>
              <a:t>Was Lena wrong to take the bread?</a:t>
            </a:r>
          </a:p>
          <a:p>
            <a:pPr marL="571500" indent="-571500">
              <a:buFont typeface="Arial" panose="020B0604020202020204" pitchFamily="34" charset="0"/>
              <a:buChar char="•"/>
            </a:pPr>
            <a:r>
              <a:rPr lang="en-GB" sz="4000" dirty="0">
                <a:solidFill>
                  <a:srgbClr val="000000"/>
                </a:solidFill>
                <a:latin typeface="Glacial Indifference"/>
              </a:rPr>
              <a:t>Can someone break the law and still be a good person?</a:t>
            </a:r>
          </a:p>
          <a:p>
            <a:pPr marL="571500" indent="-571500">
              <a:buFont typeface="Arial" panose="020B0604020202020204" pitchFamily="34" charset="0"/>
              <a:buChar char="•"/>
            </a:pPr>
            <a:r>
              <a:rPr lang="en-GB" sz="4000" dirty="0">
                <a:solidFill>
                  <a:srgbClr val="000000"/>
                </a:solidFill>
                <a:latin typeface="Glacial Indifference"/>
              </a:rPr>
              <a:t>Should rules always be followed, no matter what?</a:t>
            </a:r>
          </a:p>
          <a:p>
            <a:pPr marL="571500" indent="-571500">
              <a:buFont typeface="Arial" panose="020B0604020202020204" pitchFamily="34" charset="0"/>
              <a:buChar char="•"/>
            </a:pPr>
            <a:r>
              <a:rPr lang="en-GB" sz="4000" dirty="0">
                <a:solidFill>
                  <a:srgbClr val="000000"/>
                </a:solidFill>
                <a:latin typeface="Glacial Indifference"/>
              </a:rPr>
              <a:t>What would you have done in her situation?</a:t>
            </a:r>
          </a:p>
          <a:p>
            <a:endParaRPr lang="en-GB" dirty="0"/>
          </a:p>
        </p:txBody>
      </p:sp>
    </p:spTree>
    <p:extLst>
      <p:ext uri="{BB962C8B-B14F-4D97-AF65-F5344CB8AC3E}">
        <p14:creationId xmlns:p14="http://schemas.microsoft.com/office/powerpoint/2010/main" val="239747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95A14135-D479-A394-09B1-80AA3F6685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E7FE25-D5C7-0CB0-0F76-DBD53D1A7269}"/>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2E761824-0395-D15E-AA84-0B3DA73242A6}"/>
              </a:ext>
            </a:extLst>
          </p:cNvPr>
          <p:cNvSpPr txBox="1"/>
          <p:nvPr/>
        </p:nvSpPr>
        <p:spPr>
          <a:xfrm>
            <a:off x="1333499" y="1023620"/>
            <a:ext cx="7342668"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Think, pair, share…</a:t>
            </a:r>
          </a:p>
        </p:txBody>
      </p:sp>
      <p:sp>
        <p:nvSpPr>
          <p:cNvPr id="3" name="TextBox 2">
            <a:extLst>
              <a:ext uri="{FF2B5EF4-FFF2-40B4-BE49-F238E27FC236}">
                <a16:creationId xmlns:a16="http://schemas.microsoft.com/office/drawing/2014/main" id="{63FECA72-6AF3-6591-C6F0-E14BC090F2EB}"/>
              </a:ext>
            </a:extLst>
          </p:cNvPr>
          <p:cNvSpPr txBox="1"/>
          <p:nvPr/>
        </p:nvSpPr>
        <p:spPr>
          <a:xfrm>
            <a:off x="1299829" y="2202134"/>
            <a:ext cx="16329460" cy="7140416"/>
          </a:xfrm>
          <a:prstGeom prst="rect">
            <a:avLst/>
          </a:prstGeom>
          <a:noFill/>
        </p:spPr>
        <p:txBody>
          <a:bodyPr wrap="square" rtlCol="0">
            <a:spAutoFit/>
          </a:bodyPr>
          <a:lstStyle/>
          <a:p>
            <a:r>
              <a:rPr lang="en-GB" sz="4000" b="1" dirty="0"/>
              <a:t>Scenario 2: The graffiti artist</a:t>
            </a:r>
            <a:br>
              <a:rPr lang="en-GB" sz="4000" dirty="0">
                <a:solidFill>
                  <a:srgbClr val="000000"/>
                </a:solidFill>
                <a:latin typeface="Glacial Indifference"/>
              </a:rPr>
            </a:br>
            <a:r>
              <a:rPr lang="en-GB" sz="4000" dirty="0">
                <a:solidFill>
                  <a:srgbClr val="000000"/>
                </a:solidFill>
                <a:latin typeface="Glacial Indifference"/>
              </a:rPr>
              <a:t>A local teenager paints colourful murals on the walls of old buildings in town. The paintings make people smile and brighten up the neighbourhood, but the police say it’s vandalism and against the law.</a:t>
            </a:r>
          </a:p>
          <a:p>
            <a:endParaRPr lang="en-GB" sz="4000" dirty="0">
              <a:solidFill>
                <a:srgbClr val="000000"/>
              </a:solidFill>
              <a:latin typeface="Glacial Indifference"/>
            </a:endParaRPr>
          </a:p>
          <a:p>
            <a:r>
              <a:rPr lang="en-GB" sz="4000" b="1" dirty="0">
                <a:solidFill>
                  <a:srgbClr val="000000"/>
                </a:solidFill>
                <a:latin typeface="Glacial Indifference"/>
              </a:rPr>
              <a:t>Discussion Questions:</a:t>
            </a:r>
          </a:p>
          <a:p>
            <a:endParaRPr lang="en-GB" sz="4000" b="1" dirty="0">
              <a:solidFill>
                <a:srgbClr val="000000"/>
              </a:solidFill>
              <a:latin typeface="Glacial Indifference"/>
            </a:endParaRPr>
          </a:p>
          <a:p>
            <a:pPr marL="571500" indent="-571500">
              <a:buFont typeface="Arial" panose="020B0604020202020204" pitchFamily="34" charset="0"/>
              <a:buChar char="•"/>
            </a:pPr>
            <a:r>
              <a:rPr lang="en-GB" sz="4000" dirty="0">
                <a:solidFill>
                  <a:srgbClr val="000000"/>
                </a:solidFill>
                <a:latin typeface="Glacial Indifference"/>
              </a:rPr>
              <a:t>Is the graffiti artist helping or harming the community?</a:t>
            </a:r>
          </a:p>
          <a:p>
            <a:pPr marL="571500" indent="-571500">
              <a:buFont typeface="Arial" panose="020B0604020202020204" pitchFamily="34" charset="0"/>
              <a:buChar char="•"/>
            </a:pPr>
            <a:r>
              <a:rPr lang="en-GB" sz="4000" dirty="0">
                <a:solidFill>
                  <a:srgbClr val="000000"/>
                </a:solidFill>
                <a:latin typeface="Glacial Indifference"/>
              </a:rPr>
              <a:t>Do the artist’s intentions matter when it comes to the law?</a:t>
            </a:r>
          </a:p>
          <a:p>
            <a:pPr marL="571500" indent="-571500">
              <a:buFont typeface="Arial" panose="020B0604020202020204" pitchFamily="34" charset="0"/>
              <a:buChar char="•"/>
            </a:pPr>
            <a:r>
              <a:rPr lang="en-GB" sz="4000" dirty="0">
                <a:solidFill>
                  <a:srgbClr val="000000"/>
                </a:solidFill>
                <a:latin typeface="Glacial Indifference"/>
              </a:rPr>
              <a:t>Can doing something illegal ever make a place better?</a:t>
            </a:r>
          </a:p>
          <a:p>
            <a:pPr marL="571500" indent="-571500">
              <a:buFont typeface="Arial" panose="020B0604020202020204" pitchFamily="34" charset="0"/>
              <a:buChar char="•"/>
            </a:pPr>
            <a:r>
              <a:rPr lang="en-GB" sz="4000" dirty="0">
                <a:solidFill>
                  <a:srgbClr val="000000"/>
                </a:solidFill>
                <a:latin typeface="Glacial Indifference"/>
              </a:rPr>
              <a:t>Who decides what’s good for the community?</a:t>
            </a:r>
          </a:p>
          <a:p>
            <a:endParaRPr lang="en-GB" dirty="0"/>
          </a:p>
        </p:txBody>
      </p:sp>
    </p:spTree>
    <p:extLst>
      <p:ext uri="{BB962C8B-B14F-4D97-AF65-F5344CB8AC3E}">
        <p14:creationId xmlns:p14="http://schemas.microsoft.com/office/powerpoint/2010/main" val="375228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3148A1C5-7CCB-56C3-C542-17518D33567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F31BC07-798F-A4E2-7256-24CE068B3ACF}"/>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80736BD5-6DC7-FE1D-F420-274E4AC04B3B}"/>
              </a:ext>
            </a:extLst>
          </p:cNvPr>
          <p:cNvSpPr txBox="1"/>
          <p:nvPr/>
        </p:nvSpPr>
        <p:spPr>
          <a:xfrm>
            <a:off x="1333499" y="1023620"/>
            <a:ext cx="7342668"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Think, pair, share…</a:t>
            </a:r>
          </a:p>
        </p:txBody>
      </p:sp>
      <p:sp>
        <p:nvSpPr>
          <p:cNvPr id="3" name="TextBox 2">
            <a:extLst>
              <a:ext uri="{FF2B5EF4-FFF2-40B4-BE49-F238E27FC236}">
                <a16:creationId xmlns:a16="http://schemas.microsoft.com/office/drawing/2014/main" id="{B990BC80-C1E9-D560-256A-B21E4A471471}"/>
              </a:ext>
            </a:extLst>
          </p:cNvPr>
          <p:cNvSpPr txBox="1"/>
          <p:nvPr/>
        </p:nvSpPr>
        <p:spPr>
          <a:xfrm>
            <a:off x="1299829" y="2202134"/>
            <a:ext cx="16329460" cy="7509748"/>
          </a:xfrm>
          <a:prstGeom prst="rect">
            <a:avLst/>
          </a:prstGeom>
          <a:noFill/>
        </p:spPr>
        <p:txBody>
          <a:bodyPr wrap="square" rtlCol="0">
            <a:spAutoFit/>
          </a:bodyPr>
          <a:lstStyle/>
          <a:p>
            <a:r>
              <a:rPr lang="en-GB" sz="4000" b="1" dirty="0"/>
              <a:t>Scenario 3: The school protest</a:t>
            </a:r>
            <a:br>
              <a:rPr lang="en-GB" sz="4000" dirty="0">
                <a:solidFill>
                  <a:srgbClr val="000000"/>
                </a:solidFill>
                <a:latin typeface="Glacial Indifference"/>
              </a:rPr>
            </a:br>
            <a:r>
              <a:rPr lang="en-GB" sz="4000" dirty="0">
                <a:solidFill>
                  <a:srgbClr val="000000"/>
                </a:solidFill>
                <a:latin typeface="Glacial Indifference"/>
              </a:rPr>
              <a:t>Students at Riverdale School are upset because the school cafeteria stopped serving vegetarian options. A group of students organise a peaceful protest during lunch, even though the school rules say: “no protests on school grounds.”</a:t>
            </a:r>
          </a:p>
          <a:p>
            <a:endParaRPr lang="en-GB" sz="4000" dirty="0">
              <a:solidFill>
                <a:srgbClr val="000000"/>
              </a:solidFill>
              <a:latin typeface="Glacial Indifference"/>
            </a:endParaRPr>
          </a:p>
          <a:p>
            <a:r>
              <a:rPr lang="en-GB" sz="4000" b="1" dirty="0">
                <a:solidFill>
                  <a:srgbClr val="000000"/>
                </a:solidFill>
                <a:latin typeface="Glacial Indifference"/>
              </a:rPr>
              <a:t>Discussion Questions:</a:t>
            </a:r>
          </a:p>
          <a:p>
            <a:endParaRPr lang="en-GB" sz="4000" b="1" dirty="0">
              <a:solidFill>
                <a:srgbClr val="000000"/>
              </a:solidFill>
              <a:latin typeface="Glacial Indifference"/>
            </a:endParaRPr>
          </a:p>
          <a:p>
            <a:pPr marL="571500" indent="-571500">
              <a:buFont typeface="Arial" panose="020B0604020202020204" pitchFamily="34" charset="0"/>
              <a:buChar char="•"/>
            </a:pPr>
            <a:r>
              <a:rPr lang="en-GB" sz="3600" dirty="0">
                <a:solidFill>
                  <a:srgbClr val="000000"/>
                </a:solidFill>
                <a:latin typeface="Glacial Indifference"/>
              </a:rPr>
              <a:t>Are the students doing the right thing by standing up for what they believe in?</a:t>
            </a:r>
          </a:p>
          <a:p>
            <a:pPr marL="571500" indent="-571500">
              <a:buFont typeface="Arial" panose="020B0604020202020204" pitchFamily="34" charset="0"/>
              <a:buChar char="•"/>
            </a:pPr>
            <a:r>
              <a:rPr lang="en-GB" sz="3600" dirty="0">
                <a:solidFill>
                  <a:srgbClr val="000000"/>
                </a:solidFill>
                <a:latin typeface="Glacial Indifference"/>
              </a:rPr>
              <a:t>Should they follow the school rules, even if they think the rules are unfair?</a:t>
            </a:r>
          </a:p>
          <a:p>
            <a:pPr marL="571500" indent="-571500">
              <a:buFont typeface="Arial" panose="020B0604020202020204" pitchFamily="34" charset="0"/>
              <a:buChar char="•"/>
            </a:pPr>
            <a:r>
              <a:rPr lang="en-GB" sz="3600" dirty="0">
                <a:solidFill>
                  <a:srgbClr val="000000"/>
                </a:solidFill>
                <a:latin typeface="Glacial Indifference"/>
              </a:rPr>
              <a:t>How can people make change in their community without causing trouble?</a:t>
            </a:r>
          </a:p>
          <a:p>
            <a:pPr marL="571500" indent="-571500">
              <a:buFont typeface="Arial" panose="020B0604020202020204" pitchFamily="34" charset="0"/>
              <a:buChar char="•"/>
            </a:pPr>
            <a:r>
              <a:rPr lang="en-GB" sz="3600" dirty="0">
                <a:solidFill>
                  <a:srgbClr val="000000"/>
                </a:solidFill>
                <a:latin typeface="Glacial Indifference"/>
              </a:rPr>
              <a:t>What makes a good citizen: obedience or action?</a:t>
            </a:r>
          </a:p>
          <a:p>
            <a:endParaRPr lang="en-GB" dirty="0"/>
          </a:p>
        </p:txBody>
      </p:sp>
    </p:spTree>
    <p:extLst>
      <p:ext uri="{BB962C8B-B14F-4D97-AF65-F5344CB8AC3E}">
        <p14:creationId xmlns:p14="http://schemas.microsoft.com/office/powerpoint/2010/main" val="161481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5768C32A-C1CC-F74A-3903-8BB7102FDA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76FAE8A-DE9B-7234-B689-E77C11BC53A6}"/>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0B0A4AD1-09B3-E500-ED0D-2B5DF763F626}"/>
              </a:ext>
            </a:extLst>
          </p:cNvPr>
          <p:cNvSpPr txBox="1"/>
          <p:nvPr/>
        </p:nvSpPr>
        <p:spPr>
          <a:xfrm>
            <a:off x="1333499" y="1023620"/>
            <a:ext cx="7342668"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Think, pair, share…</a:t>
            </a:r>
          </a:p>
        </p:txBody>
      </p:sp>
      <p:sp>
        <p:nvSpPr>
          <p:cNvPr id="3" name="TextBox 2">
            <a:extLst>
              <a:ext uri="{FF2B5EF4-FFF2-40B4-BE49-F238E27FC236}">
                <a16:creationId xmlns:a16="http://schemas.microsoft.com/office/drawing/2014/main" id="{12C74588-4696-4651-62DC-526A802DBBF9}"/>
              </a:ext>
            </a:extLst>
          </p:cNvPr>
          <p:cNvSpPr txBox="1"/>
          <p:nvPr/>
        </p:nvSpPr>
        <p:spPr>
          <a:xfrm>
            <a:off x="1299829" y="2202134"/>
            <a:ext cx="16329460" cy="7140416"/>
          </a:xfrm>
          <a:prstGeom prst="rect">
            <a:avLst/>
          </a:prstGeom>
          <a:noFill/>
        </p:spPr>
        <p:txBody>
          <a:bodyPr wrap="square" rtlCol="0">
            <a:spAutoFit/>
          </a:bodyPr>
          <a:lstStyle/>
          <a:p>
            <a:r>
              <a:rPr lang="en-GB" sz="4000" b="1" dirty="0"/>
              <a:t>Scenario 4: The secret shortcut</a:t>
            </a:r>
            <a:br>
              <a:rPr lang="en-GB" sz="4000" dirty="0">
                <a:solidFill>
                  <a:srgbClr val="000000"/>
                </a:solidFill>
                <a:latin typeface="Glacial Indifference"/>
              </a:rPr>
            </a:br>
            <a:r>
              <a:rPr lang="en-GB" sz="4000" dirty="0"/>
              <a:t>In a small town, there’s a park where people aren’t supposed to walk on the grass to protect new plants. But everyone starts cutting across the grass because it’s a faster way home. Soon, the rule is ignored by almost everyone.</a:t>
            </a:r>
            <a:endParaRPr lang="en-GB" sz="4000" dirty="0">
              <a:solidFill>
                <a:srgbClr val="000000"/>
              </a:solidFill>
              <a:latin typeface="Glacial Indifference"/>
            </a:endParaRPr>
          </a:p>
          <a:p>
            <a:endParaRPr lang="en-GB" sz="4000" dirty="0">
              <a:solidFill>
                <a:srgbClr val="000000"/>
              </a:solidFill>
              <a:latin typeface="Glacial Indifference"/>
            </a:endParaRPr>
          </a:p>
          <a:p>
            <a:r>
              <a:rPr lang="en-GB" sz="4000" b="1" dirty="0">
                <a:solidFill>
                  <a:srgbClr val="000000"/>
                </a:solidFill>
                <a:latin typeface="Glacial Indifference"/>
              </a:rPr>
              <a:t>Discussion Questions:</a:t>
            </a:r>
          </a:p>
          <a:p>
            <a:endParaRPr lang="en-GB" sz="4000" b="1" dirty="0">
              <a:solidFill>
                <a:srgbClr val="000000"/>
              </a:solidFill>
              <a:latin typeface="Glacial Indifference"/>
            </a:endParaRPr>
          </a:p>
          <a:p>
            <a:pPr marL="571500" indent="-571500">
              <a:buFont typeface="Arial" panose="020B0604020202020204" pitchFamily="34" charset="0"/>
              <a:buChar char="•"/>
            </a:pPr>
            <a:r>
              <a:rPr lang="en-GB" sz="4000" dirty="0">
                <a:solidFill>
                  <a:srgbClr val="000000"/>
                </a:solidFill>
                <a:latin typeface="Glacial Indifference"/>
              </a:rPr>
              <a:t>If everyone breaks a rule, does it stop being wrong?</a:t>
            </a:r>
          </a:p>
          <a:p>
            <a:pPr marL="571500" indent="-571500">
              <a:buFont typeface="Arial" panose="020B0604020202020204" pitchFamily="34" charset="0"/>
              <a:buChar char="•"/>
            </a:pPr>
            <a:r>
              <a:rPr lang="en-GB" sz="4000" dirty="0">
                <a:solidFill>
                  <a:srgbClr val="000000"/>
                </a:solidFill>
                <a:latin typeface="Glacial Indifference"/>
              </a:rPr>
              <a:t>Why do communities make rules, and when should they change them?</a:t>
            </a:r>
          </a:p>
          <a:p>
            <a:pPr marL="571500" indent="-571500">
              <a:buFont typeface="Arial" panose="020B0604020202020204" pitchFamily="34" charset="0"/>
              <a:buChar char="•"/>
            </a:pPr>
            <a:r>
              <a:rPr lang="en-GB" sz="4000" dirty="0">
                <a:solidFill>
                  <a:srgbClr val="000000"/>
                </a:solidFill>
                <a:latin typeface="Glacial Indifference"/>
              </a:rPr>
              <a:t>Should rules reflect what most people do, or what’s best for everyone?</a:t>
            </a:r>
          </a:p>
          <a:p>
            <a:pPr marL="571500" indent="-571500">
              <a:buFont typeface="Arial" panose="020B0604020202020204" pitchFamily="34" charset="0"/>
              <a:buChar char="•"/>
            </a:pPr>
            <a:r>
              <a:rPr lang="en-GB" sz="4000" dirty="0">
                <a:solidFill>
                  <a:srgbClr val="000000"/>
                </a:solidFill>
                <a:latin typeface="Glacial Indifference"/>
              </a:rPr>
              <a:t>Is following small rules part of being a good citizen?</a:t>
            </a:r>
          </a:p>
          <a:p>
            <a:endParaRPr lang="en-GB" dirty="0"/>
          </a:p>
        </p:txBody>
      </p:sp>
    </p:spTree>
    <p:extLst>
      <p:ext uri="{BB962C8B-B14F-4D97-AF65-F5344CB8AC3E}">
        <p14:creationId xmlns:p14="http://schemas.microsoft.com/office/powerpoint/2010/main" val="8226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F7F2D4E0-F275-028A-9107-BAFE994157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4FAD801-2CB0-AD69-3270-E6E5CB65B67F}"/>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D17DB55C-707E-865D-91B6-360935FA65B7}"/>
              </a:ext>
            </a:extLst>
          </p:cNvPr>
          <p:cNvSpPr txBox="1"/>
          <p:nvPr/>
        </p:nvSpPr>
        <p:spPr>
          <a:xfrm>
            <a:off x="1110916" y="801805"/>
            <a:ext cx="10553701"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What makes for a good citizen?</a:t>
            </a:r>
          </a:p>
        </p:txBody>
      </p:sp>
      <p:pic>
        <p:nvPicPr>
          <p:cNvPr id="7" name="Picture 6" descr="A person in a superhero garment running across a street with people&#10;&#10;AI-generated content may be incorrect.">
            <a:extLst>
              <a:ext uri="{FF2B5EF4-FFF2-40B4-BE49-F238E27FC236}">
                <a16:creationId xmlns:a16="http://schemas.microsoft.com/office/drawing/2014/main" id="{ABAB2382-0000-4AB1-FB72-2F7B9D065E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578" y="1900569"/>
            <a:ext cx="7680843" cy="7680843"/>
          </a:xfrm>
          <a:prstGeom prst="rect">
            <a:avLst/>
          </a:prstGeom>
        </p:spPr>
      </p:pic>
      <p:sp>
        <p:nvSpPr>
          <p:cNvPr id="8" name="TextBox 7">
            <a:extLst>
              <a:ext uri="{FF2B5EF4-FFF2-40B4-BE49-F238E27FC236}">
                <a16:creationId xmlns:a16="http://schemas.microsoft.com/office/drawing/2014/main" id="{5B187BE9-D121-854A-2361-07D269B473A0}"/>
              </a:ext>
            </a:extLst>
          </p:cNvPr>
          <p:cNvSpPr txBox="1"/>
          <p:nvPr/>
        </p:nvSpPr>
        <p:spPr>
          <a:xfrm>
            <a:off x="1143000" y="2247900"/>
            <a:ext cx="3733800" cy="1569660"/>
          </a:xfrm>
          <a:prstGeom prst="rect">
            <a:avLst/>
          </a:prstGeom>
          <a:noFill/>
        </p:spPr>
        <p:txBody>
          <a:bodyPr wrap="square" rtlCol="0">
            <a:spAutoFit/>
          </a:bodyPr>
          <a:lstStyle/>
          <a:p>
            <a:r>
              <a:rPr lang="en-GB" sz="3200" b="1" dirty="0">
                <a:latin typeface="Glacial Indifference" panose="020B0604020202020204" charset="0"/>
              </a:rPr>
              <a:t>What </a:t>
            </a:r>
            <a:r>
              <a:rPr lang="en-GB" sz="3200" b="1" u="sng" dirty="0">
                <a:latin typeface="Glacial Indifference" panose="020B0604020202020204" charset="0"/>
              </a:rPr>
              <a:t>actions</a:t>
            </a:r>
            <a:r>
              <a:rPr lang="en-GB" sz="3200" b="1" dirty="0">
                <a:latin typeface="Glacial Indifference" panose="020B0604020202020204" charset="0"/>
              </a:rPr>
              <a:t> should they take?</a:t>
            </a:r>
          </a:p>
          <a:p>
            <a:r>
              <a:rPr lang="en-GB" sz="3200" dirty="0">
                <a:latin typeface="Glacial Indifference" panose="020B0604020202020204" charset="0"/>
              </a:rPr>
              <a:t>e.g. volunteer</a:t>
            </a:r>
          </a:p>
        </p:txBody>
      </p:sp>
      <p:sp>
        <p:nvSpPr>
          <p:cNvPr id="9" name="TextBox 8">
            <a:extLst>
              <a:ext uri="{FF2B5EF4-FFF2-40B4-BE49-F238E27FC236}">
                <a16:creationId xmlns:a16="http://schemas.microsoft.com/office/drawing/2014/main" id="{11FE8F02-9F0E-22BD-FC44-EF0D7A0A68A1}"/>
              </a:ext>
            </a:extLst>
          </p:cNvPr>
          <p:cNvSpPr txBox="1"/>
          <p:nvPr/>
        </p:nvSpPr>
        <p:spPr>
          <a:xfrm>
            <a:off x="13451473" y="2229293"/>
            <a:ext cx="3733800" cy="3046988"/>
          </a:xfrm>
          <a:prstGeom prst="rect">
            <a:avLst/>
          </a:prstGeom>
          <a:noFill/>
        </p:spPr>
        <p:txBody>
          <a:bodyPr wrap="square" rtlCol="0">
            <a:spAutoFit/>
          </a:bodyPr>
          <a:lstStyle/>
          <a:p>
            <a:r>
              <a:rPr lang="en-GB" sz="3200" b="1" dirty="0">
                <a:latin typeface="Glacial Indifference" panose="020B0604020202020204" charset="0"/>
              </a:rPr>
              <a:t>What </a:t>
            </a:r>
            <a:r>
              <a:rPr lang="en-GB" sz="3200" b="1" u="sng" dirty="0">
                <a:latin typeface="Glacial Indifference" panose="020B0604020202020204" charset="0"/>
              </a:rPr>
              <a:t>skills</a:t>
            </a:r>
            <a:r>
              <a:rPr lang="en-GB" sz="3200" b="1" dirty="0">
                <a:latin typeface="Glacial Indifference" panose="020B0604020202020204" charset="0"/>
              </a:rPr>
              <a:t> and attributes should they have?</a:t>
            </a:r>
          </a:p>
          <a:p>
            <a:r>
              <a:rPr lang="en-GB" sz="3200" dirty="0">
                <a:latin typeface="Glacial Indifference" panose="020B0604020202020204" charset="0"/>
              </a:rPr>
              <a:t>e.g. empathy (skill)</a:t>
            </a:r>
          </a:p>
          <a:p>
            <a:r>
              <a:rPr lang="en-GB" sz="3200" dirty="0">
                <a:latin typeface="Glacial Indifference" panose="020B0604020202020204" charset="0"/>
              </a:rPr>
              <a:t>self confidence (attribute)</a:t>
            </a:r>
          </a:p>
        </p:txBody>
      </p:sp>
    </p:spTree>
    <p:extLst>
      <p:ext uri="{BB962C8B-B14F-4D97-AF65-F5344CB8AC3E}">
        <p14:creationId xmlns:p14="http://schemas.microsoft.com/office/powerpoint/2010/main" val="256354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79864104-60D1-6F45-261F-AC8DBDC274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17307B-93D4-4184-1C49-0DAFD6CD270D}"/>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1F0DD8FA-B10F-9690-ED2F-EE4D28294265}"/>
              </a:ext>
            </a:extLst>
          </p:cNvPr>
          <p:cNvSpPr txBox="1"/>
          <p:nvPr/>
        </p:nvSpPr>
        <p:spPr>
          <a:xfrm>
            <a:off x="1333498" y="1023620"/>
            <a:ext cx="10553701"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What makes for a good citizen?</a:t>
            </a:r>
          </a:p>
        </p:txBody>
      </p:sp>
      <p:sp>
        <p:nvSpPr>
          <p:cNvPr id="9" name="TextBox 8">
            <a:extLst>
              <a:ext uri="{FF2B5EF4-FFF2-40B4-BE49-F238E27FC236}">
                <a16:creationId xmlns:a16="http://schemas.microsoft.com/office/drawing/2014/main" id="{306FB1EF-9664-3E85-78D5-EBA78DD8A0E6}"/>
              </a:ext>
            </a:extLst>
          </p:cNvPr>
          <p:cNvSpPr txBox="1"/>
          <p:nvPr/>
        </p:nvSpPr>
        <p:spPr>
          <a:xfrm>
            <a:off x="8576159" y="2857500"/>
            <a:ext cx="8650873" cy="5324535"/>
          </a:xfrm>
          <a:prstGeom prst="rect">
            <a:avLst/>
          </a:prstGeom>
          <a:noFill/>
        </p:spPr>
        <p:txBody>
          <a:bodyPr wrap="square" rtlCol="0">
            <a:spAutoFit/>
          </a:bodyPr>
          <a:lstStyle/>
          <a:p>
            <a:r>
              <a:rPr lang="en-GB" sz="4000" dirty="0">
                <a:solidFill>
                  <a:srgbClr val="000000"/>
                </a:solidFill>
                <a:latin typeface="Glacial Indifference"/>
              </a:rPr>
              <a:t>Please privately consider:</a:t>
            </a:r>
          </a:p>
          <a:p>
            <a:endParaRPr lang="en-GB" sz="4000" dirty="0">
              <a:solidFill>
                <a:srgbClr val="000000"/>
              </a:solidFill>
              <a:latin typeface="Glacial Indifference"/>
            </a:endParaRPr>
          </a:p>
          <a:p>
            <a:pPr marL="571500" indent="-571500">
              <a:buFont typeface="Arial" panose="020B0604020202020204" pitchFamily="34" charset="0"/>
              <a:buChar char="•"/>
            </a:pPr>
            <a:r>
              <a:rPr lang="en-GB" sz="4000" b="1" dirty="0">
                <a:solidFill>
                  <a:srgbClr val="000000"/>
                </a:solidFill>
                <a:latin typeface="Glacial Indifference"/>
              </a:rPr>
              <a:t>Something you already do that makes you a good citizen.</a:t>
            </a:r>
          </a:p>
          <a:p>
            <a:pPr marL="571500" indent="-571500">
              <a:buFont typeface="Arial" panose="020B0604020202020204" pitchFamily="34" charset="0"/>
              <a:buChar char="•"/>
            </a:pPr>
            <a:endParaRPr lang="en-GB" sz="4000" b="1" dirty="0">
              <a:solidFill>
                <a:srgbClr val="000000"/>
              </a:solidFill>
              <a:latin typeface="Glacial Indifference"/>
            </a:endParaRPr>
          </a:p>
          <a:p>
            <a:pPr marL="571500" indent="-571500">
              <a:buFont typeface="Arial" panose="020B0604020202020204" pitchFamily="34" charset="0"/>
              <a:buChar char="•"/>
            </a:pPr>
            <a:endParaRPr lang="en-GB" sz="4000" b="1" dirty="0">
              <a:solidFill>
                <a:srgbClr val="000000"/>
              </a:solidFill>
              <a:latin typeface="Glacial Indifference"/>
            </a:endParaRPr>
          </a:p>
          <a:p>
            <a:pPr marL="571500" indent="-571500">
              <a:buFont typeface="Arial" panose="020B0604020202020204" pitchFamily="34" charset="0"/>
              <a:buChar char="•"/>
            </a:pPr>
            <a:r>
              <a:rPr lang="en-GB" sz="4000" b="1" dirty="0">
                <a:solidFill>
                  <a:srgbClr val="000000"/>
                </a:solidFill>
                <a:latin typeface="Glacial Indifference"/>
              </a:rPr>
              <a:t>Something that you plan to do to make you an even better citizen.</a:t>
            </a:r>
            <a:endParaRPr lang="en-GB" sz="4000" dirty="0">
              <a:solidFill>
                <a:srgbClr val="000000"/>
              </a:solidFill>
              <a:latin typeface="Glacial Indifference"/>
            </a:endParaRPr>
          </a:p>
          <a:p>
            <a:pPr marL="571500" indent="-571500">
              <a:buFont typeface="Arial" panose="020B0604020202020204" pitchFamily="34" charset="0"/>
              <a:buChar char="•"/>
            </a:pPr>
            <a:endParaRPr lang="en-GB" sz="2000" dirty="0">
              <a:solidFill>
                <a:srgbClr val="000000"/>
              </a:solidFill>
              <a:latin typeface="Glacial Indifference"/>
            </a:endParaRPr>
          </a:p>
        </p:txBody>
      </p:sp>
      <p:pic>
        <p:nvPicPr>
          <p:cNvPr id="4" name="Graphic 3" descr="Boy wearing cape">
            <a:extLst>
              <a:ext uri="{FF2B5EF4-FFF2-40B4-BE49-F238E27FC236}">
                <a16:creationId xmlns:a16="http://schemas.microsoft.com/office/drawing/2014/main" id="{E5229623-E95E-EAAB-73A7-4F9484DED4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3600" y="1959798"/>
            <a:ext cx="3431295" cy="7119938"/>
          </a:xfrm>
          <a:prstGeom prst="rect">
            <a:avLst/>
          </a:prstGeom>
        </p:spPr>
      </p:pic>
    </p:spTree>
    <p:extLst>
      <p:ext uri="{BB962C8B-B14F-4D97-AF65-F5344CB8AC3E}">
        <p14:creationId xmlns:p14="http://schemas.microsoft.com/office/powerpoint/2010/main" val="218238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A7723907-3C4C-1467-869D-ED6CA3D249D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3B3338D-9DE6-BE65-A809-1DDCFEAE7627}"/>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9C9E1FA4-7BA2-E0D4-CA27-F3AC3F758D6E}"/>
              </a:ext>
            </a:extLst>
          </p:cNvPr>
          <p:cNvSpPr txBox="1"/>
          <p:nvPr/>
        </p:nvSpPr>
        <p:spPr>
          <a:xfrm>
            <a:off x="1333498" y="1023620"/>
            <a:ext cx="11772902"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4 Key actions of a good citizen </a:t>
            </a:r>
            <a:r>
              <a:rPr lang="en-US" sz="4000" dirty="0">
                <a:solidFill>
                  <a:srgbClr val="000000"/>
                </a:solidFill>
                <a:latin typeface="Bobby Jones"/>
                <a:ea typeface="Bobby Jones"/>
                <a:cs typeface="Bobby Jones"/>
                <a:sym typeface="Bobby Jones"/>
              </a:rPr>
              <a:t>(1):</a:t>
            </a:r>
          </a:p>
        </p:txBody>
      </p:sp>
      <p:sp>
        <p:nvSpPr>
          <p:cNvPr id="3" name="TextBox 2">
            <a:extLst>
              <a:ext uri="{FF2B5EF4-FFF2-40B4-BE49-F238E27FC236}">
                <a16:creationId xmlns:a16="http://schemas.microsoft.com/office/drawing/2014/main" id="{94A1CAC2-FABC-5335-06EA-C592BCDE294B}"/>
              </a:ext>
            </a:extLst>
          </p:cNvPr>
          <p:cNvSpPr txBox="1"/>
          <p:nvPr/>
        </p:nvSpPr>
        <p:spPr>
          <a:xfrm>
            <a:off x="1328182" y="2044162"/>
            <a:ext cx="15392400" cy="3785652"/>
          </a:xfrm>
          <a:prstGeom prst="rect">
            <a:avLst/>
          </a:prstGeom>
          <a:noFill/>
        </p:spPr>
        <p:txBody>
          <a:bodyPr wrap="square" rtlCol="0">
            <a:spAutoFit/>
          </a:bodyPr>
          <a:lstStyle/>
          <a:p>
            <a:r>
              <a:rPr lang="en-GB" sz="4000" dirty="0">
                <a:solidFill>
                  <a:srgbClr val="000000"/>
                </a:solidFill>
                <a:highlight>
                  <a:srgbClr val="FFFF00"/>
                </a:highlight>
                <a:latin typeface="Glacial Indifference"/>
              </a:rPr>
              <a:t>1. </a:t>
            </a:r>
            <a:r>
              <a:rPr lang="en-GB" sz="4000" b="1" dirty="0">
                <a:solidFill>
                  <a:srgbClr val="000000"/>
                </a:solidFill>
                <a:highlight>
                  <a:srgbClr val="FFFF00"/>
                </a:highlight>
                <a:latin typeface="Glacial Indifference"/>
              </a:rPr>
              <a:t>Respects the rules </a:t>
            </a:r>
            <a:r>
              <a:rPr lang="en-GB" sz="4000" dirty="0">
                <a:solidFill>
                  <a:srgbClr val="000000"/>
                </a:solidFill>
                <a:highlight>
                  <a:srgbClr val="FFFF00"/>
                </a:highlight>
                <a:latin typeface="Glacial Indifference"/>
              </a:rPr>
              <a:t>(The Foundation):</a:t>
            </a:r>
          </a:p>
          <a:p>
            <a:pPr marL="571500" indent="-571500">
              <a:buFont typeface="Arial" panose="020B0604020202020204" pitchFamily="34" charset="0"/>
              <a:buChar char="•"/>
            </a:pPr>
            <a:r>
              <a:rPr lang="en-GB" sz="4000" dirty="0">
                <a:solidFill>
                  <a:srgbClr val="000000"/>
                </a:solidFill>
                <a:latin typeface="Glacial Indifference"/>
              </a:rPr>
              <a:t>They follow laws, even if they sometimes disagree with them, because they understand rules are necessary for order and fairness.</a:t>
            </a:r>
          </a:p>
          <a:p>
            <a:pPr marL="571500" indent="-571500">
              <a:buFont typeface="Arial" panose="020B0604020202020204" pitchFamily="34" charset="0"/>
              <a:buChar char="•"/>
            </a:pPr>
            <a:r>
              <a:rPr lang="en-GB" sz="4000" dirty="0">
                <a:solidFill>
                  <a:srgbClr val="000000"/>
                </a:solidFill>
                <a:latin typeface="Glacial Indifference"/>
              </a:rPr>
              <a:t>They show courtesy and respect to other people, property and the environment</a:t>
            </a:r>
            <a:r>
              <a:rPr lang="en-GB" sz="1600" dirty="0"/>
              <a:t>..</a:t>
            </a:r>
          </a:p>
        </p:txBody>
      </p:sp>
      <p:sp>
        <p:nvSpPr>
          <p:cNvPr id="9" name="TextBox 8">
            <a:extLst>
              <a:ext uri="{FF2B5EF4-FFF2-40B4-BE49-F238E27FC236}">
                <a16:creationId xmlns:a16="http://schemas.microsoft.com/office/drawing/2014/main" id="{488471E7-D36C-D557-DF0C-A86F4C23CFE8}"/>
              </a:ext>
            </a:extLst>
          </p:cNvPr>
          <p:cNvSpPr txBox="1"/>
          <p:nvPr/>
        </p:nvSpPr>
        <p:spPr>
          <a:xfrm>
            <a:off x="1328182" y="6080916"/>
            <a:ext cx="16045418" cy="3447098"/>
          </a:xfrm>
          <a:prstGeom prst="rect">
            <a:avLst/>
          </a:prstGeom>
          <a:noFill/>
        </p:spPr>
        <p:txBody>
          <a:bodyPr wrap="square" rtlCol="0">
            <a:spAutoFit/>
          </a:bodyPr>
          <a:lstStyle/>
          <a:p>
            <a:r>
              <a:rPr lang="en-GB" sz="4000" dirty="0">
                <a:solidFill>
                  <a:srgbClr val="000000"/>
                </a:solidFill>
                <a:highlight>
                  <a:srgbClr val="FFFF00"/>
                </a:highlight>
                <a:latin typeface="Glacial Indifference"/>
              </a:rPr>
              <a:t>2. </a:t>
            </a:r>
            <a:r>
              <a:rPr lang="en-GB" sz="4000" b="1" dirty="0">
                <a:solidFill>
                  <a:srgbClr val="000000"/>
                </a:solidFill>
                <a:highlight>
                  <a:srgbClr val="FFFF00"/>
                </a:highlight>
                <a:latin typeface="Glacial Indifference"/>
              </a:rPr>
              <a:t>Stays Informed </a:t>
            </a:r>
            <a:r>
              <a:rPr lang="en-GB" sz="4000" dirty="0">
                <a:solidFill>
                  <a:srgbClr val="000000"/>
                </a:solidFill>
                <a:highlight>
                  <a:srgbClr val="FFFF00"/>
                </a:highlight>
                <a:latin typeface="Glacial Indifference"/>
              </a:rPr>
              <a:t>(The Thinker):</a:t>
            </a:r>
          </a:p>
          <a:p>
            <a:pPr marL="571500" indent="-571500">
              <a:buFont typeface="Arial" panose="020B0604020202020204" pitchFamily="34" charset="0"/>
              <a:buChar char="•"/>
            </a:pPr>
            <a:r>
              <a:rPr lang="en-GB" sz="4000" dirty="0">
                <a:solidFill>
                  <a:srgbClr val="000000"/>
                </a:solidFill>
                <a:latin typeface="Glacial Indifference"/>
              </a:rPr>
              <a:t>They try to learn about important issues by reading, watching the news, or having thoughtful discussions.</a:t>
            </a:r>
          </a:p>
          <a:p>
            <a:pPr marL="571500" indent="-571500">
              <a:buFont typeface="Arial" panose="020B0604020202020204" pitchFamily="34" charset="0"/>
              <a:buChar char="•"/>
            </a:pPr>
            <a:r>
              <a:rPr lang="en-GB" sz="4000" dirty="0">
                <a:solidFill>
                  <a:srgbClr val="000000"/>
                </a:solidFill>
                <a:latin typeface="Glacial Indifference"/>
              </a:rPr>
              <a:t>They don't just accept everything they hear; they ask questions and think for themselves.</a:t>
            </a:r>
          </a:p>
          <a:p>
            <a:endParaRPr lang="en-GB" sz="1600" dirty="0"/>
          </a:p>
        </p:txBody>
      </p:sp>
    </p:spTree>
    <p:extLst>
      <p:ext uri="{BB962C8B-B14F-4D97-AF65-F5344CB8AC3E}">
        <p14:creationId xmlns:p14="http://schemas.microsoft.com/office/powerpoint/2010/main" val="32075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D6FCD99C-0AAD-A952-51C5-5A87CCAD1A3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E26F56-DD86-4FE3-2E87-D3BEF3003EBE}"/>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7CA61944-583D-84E2-1CCB-5C6E81CCDF19}"/>
              </a:ext>
            </a:extLst>
          </p:cNvPr>
          <p:cNvSpPr txBox="1"/>
          <p:nvPr/>
        </p:nvSpPr>
        <p:spPr>
          <a:xfrm>
            <a:off x="1333498" y="1023620"/>
            <a:ext cx="11772902"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4 Key actions of a good citizen </a:t>
            </a:r>
            <a:r>
              <a:rPr lang="en-US" sz="4000" dirty="0">
                <a:solidFill>
                  <a:srgbClr val="000000"/>
                </a:solidFill>
                <a:latin typeface="Bobby Jones"/>
                <a:ea typeface="Bobby Jones"/>
                <a:cs typeface="Bobby Jones"/>
                <a:sym typeface="Bobby Jones"/>
              </a:rPr>
              <a:t>(2):</a:t>
            </a:r>
          </a:p>
        </p:txBody>
      </p:sp>
      <p:sp>
        <p:nvSpPr>
          <p:cNvPr id="3" name="TextBox 2">
            <a:extLst>
              <a:ext uri="{FF2B5EF4-FFF2-40B4-BE49-F238E27FC236}">
                <a16:creationId xmlns:a16="http://schemas.microsoft.com/office/drawing/2014/main" id="{6D333C9F-679F-3F76-8510-63CA3CD94BB8}"/>
              </a:ext>
            </a:extLst>
          </p:cNvPr>
          <p:cNvSpPr txBox="1"/>
          <p:nvPr/>
        </p:nvSpPr>
        <p:spPr>
          <a:xfrm>
            <a:off x="1333498" y="2108176"/>
            <a:ext cx="15392400" cy="3170099"/>
          </a:xfrm>
          <a:prstGeom prst="rect">
            <a:avLst/>
          </a:prstGeom>
          <a:noFill/>
        </p:spPr>
        <p:txBody>
          <a:bodyPr wrap="square" rtlCol="0">
            <a:spAutoFit/>
          </a:bodyPr>
          <a:lstStyle/>
          <a:p>
            <a:r>
              <a:rPr lang="en-GB" sz="4000" dirty="0">
                <a:solidFill>
                  <a:srgbClr val="000000"/>
                </a:solidFill>
                <a:highlight>
                  <a:srgbClr val="FFFF00"/>
                </a:highlight>
                <a:latin typeface="Glacial Indifference"/>
              </a:rPr>
              <a:t>3. </a:t>
            </a:r>
            <a:r>
              <a:rPr lang="en-GB" sz="4000" b="1" dirty="0">
                <a:highlight>
                  <a:srgbClr val="FFFF00"/>
                </a:highlight>
              </a:rPr>
              <a:t>Contributes and Helps </a:t>
            </a:r>
            <a:r>
              <a:rPr lang="en-GB" sz="4000" dirty="0">
                <a:highlight>
                  <a:srgbClr val="FFFF00"/>
                </a:highlight>
              </a:rPr>
              <a:t>(The Doer):</a:t>
            </a:r>
          </a:p>
          <a:p>
            <a:pPr marL="571500" indent="-571500">
              <a:buFont typeface="Arial" panose="020B0604020202020204" pitchFamily="34" charset="0"/>
              <a:buChar char="•"/>
            </a:pPr>
            <a:r>
              <a:rPr lang="en-GB" sz="4000" dirty="0">
                <a:solidFill>
                  <a:srgbClr val="000000"/>
                </a:solidFill>
                <a:latin typeface="Glacial Indifference"/>
              </a:rPr>
              <a:t>They volunteer, help a neighbour, or participate in school or community campaigns.</a:t>
            </a:r>
          </a:p>
          <a:p>
            <a:pPr marL="571500" indent="-571500">
              <a:buFont typeface="Arial" panose="020B0604020202020204" pitchFamily="34" charset="0"/>
              <a:buChar char="•"/>
            </a:pPr>
            <a:r>
              <a:rPr lang="en-GB" sz="4000" dirty="0">
                <a:solidFill>
                  <a:srgbClr val="000000"/>
                </a:solidFill>
                <a:latin typeface="Glacial Indifference"/>
              </a:rPr>
              <a:t>They vote (when they are old enough) and let their leaders know what they think is important.</a:t>
            </a:r>
          </a:p>
        </p:txBody>
      </p:sp>
      <p:sp>
        <p:nvSpPr>
          <p:cNvPr id="9" name="TextBox 8">
            <a:extLst>
              <a:ext uri="{FF2B5EF4-FFF2-40B4-BE49-F238E27FC236}">
                <a16:creationId xmlns:a16="http://schemas.microsoft.com/office/drawing/2014/main" id="{49FE7FA4-B1EF-7CCC-9CF3-EC50B49A02C8}"/>
              </a:ext>
            </a:extLst>
          </p:cNvPr>
          <p:cNvSpPr txBox="1"/>
          <p:nvPr/>
        </p:nvSpPr>
        <p:spPr>
          <a:xfrm>
            <a:off x="1143000" y="5600700"/>
            <a:ext cx="15392400" cy="4062651"/>
          </a:xfrm>
          <a:prstGeom prst="rect">
            <a:avLst/>
          </a:prstGeom>
          <a:noFill/>
        </p:spPr>
        <p:txBody>
          <a:bodyPr wrap="square" rtlCol="0">
            <a:spAutoFit/>
          </a:bodyPr>
          <a:lstStyle/>
          <a:p>
            <a:r>
              <a:rPr lang="en-GB" sz="4000" dirty="0">
                <a:solidFill>
                  <a:srgbClr val="000000"/>
                </a:solidFill>
                <a:highlight>
                  <a:srgbClr val="FFFF00"/>
                </a:highlight>
                <a:latin typeface="Glacial Indifference"/>
              </a:rPr>
              <a:t>4. </a:t>
            </a:r>
            <a:r>
              <a:rPr lang="en-GB" sz="4000" b="1" dirty="0">
                <a:highlight>
                  <a:srgbClr val="FFFF00"/>
                </a:highlight>
              </a:rPr>
              <a:t>Stands Up for Fairness </a:t>
            </a:r>
            <a:r>
              <a:rPr lang="en-GB" sz="4000" dirty="0">
                <a:highlight>
                  <a:srgbClr val="FFFF00"/>
                </a:highlight>
              </a:rPr>
              <a:t>(The Advocate):</a:t>
            </a:r>
          </a:p>
          <a:p>
            <a:pPr marL="571500" indent="-571500">
              <a:buFont typeface="Arial" panose="020B0604020202020204" pitchFamily="34" charset="0"/>
              <a:buChar char="•"/>
            </a:pPr>
            <a:r>
              <a:rPr lang="en-GB" sz="4000" dirty="0">
                <a:solidFill>
                  <a:srgbClr val="000000"/>
                </a:solidFill>
                <a:latin typeface="Glacial Indifference"/>
              </a:rPr>
              <a:t>They speak up (respectfully) when they see something unfair or wrong happening.</a:t>
            </a:r>
          </a:p>
          <a:p>
            <a:pPr marL="571500" indent="-571500">
              <a:buFont typeface="Arial" panose="020B0604020202020204" pitchFamily="34" charset="0"/>
              <a:buChar char="•"/>
            </a:pPr>
            <a:r>
              <a:rPr lang="en-GB" sz="4000" dirty="0">
                <a:solidFill>
                  <a:srgbClr val="000000"/>
                </a:solidFill>
                <a:latin typeface="Glacial Indifference"/>
              </a:rPr>
              <a:t>They understand that sometimes being a good citizen means challenging a rule or law peacefully to make the community more just for everyone.</a:t>
            </a:r>
          </a:p>
          <a:p>
            <a:endParaRPr lang="en-GB" sz="1600" dirty="0"/>
          </a:p>
        </p:txBody>
      </p:sp>
    </p:spTree>
    <p:extLst>
      <p:ext uri="{BB962C8B-B14F-4D97-AF65-F5344CB8AC3E}">
        <p14:creationId xmlns:p14="http://schemas.microsoft.com/office/powerpoint/2010/main" val="49361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3" name="Table 3"/>
          <p:cNvGraphicFramePr>
            <a:graphicFrameLocks noGrp="1"/>
          </p:cNvGraphicFramePr>
          <p:nvPr>
            <p:extLst>
              <p:ext uri="{D42A27DB-BD31-4B8C-83A1-F6EECF244321}">
                <p14:modId xmlns:p14="http://schemas.microsoft.com/office/powerpoint/2010/main" val="1513582102"/>
              </p:ext>
            </p:extLst>
          </p:nvPr>
        </p:nvGraphicFramePr>
        <p:xfrm>
          <a:off x="635674" y="1257300"/>
          <a:ext cx="16992599" cy="7394253"/>
        </p:xfrm>
        <a:graphic>
          <a:graphicData uri="http://schemas.openxmlformats.org/drawingml/2006/table">
            <a:tbl>
              <a:tblPr/>
              <a:tblGrid>
                <a:gridCol w="2289805">
                  <a:extLst>
                    <a:ext uri="{9D8B030D-6E8A-4147-A177-3AD203B41FA5}">
                      <a16:colId xmlns:a16="http://schemas.microsoft.com/office/drawing/2014/main" val="20000"/>
                    </a:ext>
                  </a:extLst>
                </a:gridCol>
                <a:gridCol w="12790586">
                  <a:extLst>
                    <a:ext uri="{9D8B030D-6E8A-4147-A177-3AD203B41FA5}">
                      <a16:colId xmlns:a16="http://schemas.microsoft.com/office/drawing/2014/main" val="20001"/>
                    </a:ext>
                  </a:extLst>
                </a:gridCol>
                <a:gridCol w="1912208">
                  <a:extLst>
                    <a:ext uri="{9D8B030D-6E8A-4147-A177-3AD203B41FA5}">
                      <a16:colId xmlns:a16="http://schemas.microsoft.com/office/drawing/2014/main" val="20002"/>
                    </a:ext>
                  </a:extLst>
                </a:gridCol>
              </a:tblGrid>
              <a:tr h="822536">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Activity</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Description</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Timing</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4714">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Introduction</a:t>
                      </a:r>
                      <a:endParaRPr lang="en-US" sz="18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solidFill>
                            <a:srgbClr val="000000"/>
                          </a:solidFill>
                          <a:latin typeface="Glacial Indifference" panose="020B0604020202020204" charset="0"/>
                          <a:ea typeface="Canva Sans"/>
                          <a:cs typeface="Canva Sans"/>
                          <a:sym typeface="Canva Sans"/>
                        </a:rPr>
                        <a:t>Ask students to complete the ‘do it now’ task. Introduce learning objectives and revisit class agreements.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dirty="0">
                          <a:solidFill>
                            <a:srgbClr val="000000"/>
                          </a:solidFill>
                          <a:latin typeface="Glacial Indifference" panose="020B0604020202020204" charset="0"/>
                          <a:ea typeface="Canva Sans"/>
                          <a:cs typeface="Canva Sans"/>
                          <a:sym typeface="Canva Sans"/>
                        </a:rPr>
                        <a:t>5 minutes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4714">
                <a:tc>
                  <a:txBody>
                    <a:bodyPr/>
                    <a:lstStyle/>
                    <a:p>
                      <a:pPr algn="ctr">
                        <a:lnSpc>
                          <a:spcPts val="2520"/>
                        </a:lnSpc>
                        <a:defRPr/>
                      </a:pPr>
                      <a:r>
                        <a:rPr lang="en-US" sz="1800" dirty="0">
                          <a:latin typeface="Glacial Indifference" panose="020B0604020202020204" charset="0"/>
                        </a:rPr>
                        <a:t>Let’s discuss &amp; do it now reflection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latin typeface="Glacial Indifference" panose="020B0604020202020204" charset="0"/>
                        </a:rPr>
                        <a:t>Students should spend 2-3 minutes reflecting on the communities that they belong to. Some students may struggle beyond ‘school’ and their town/village but they could also consider other communities to which the students may belong such as scouts, youth group, choir, church, sports team, etc.</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5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How good a citizen is someone who .. &amp; Think Pair share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Please select EITHER slide Slide 9 or 10 to encourage students to discuss whether somebody is a good citizen or not.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latin typeface="Glacial Indifference" panose="020B0604020202020204" charset="0"/>
                        </a:rPr>
                        <a:t>5-10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416574"/>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4 scenarios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The four scenarios are introduced on slide 11. </a:t>
                      </a:r>
                      <a:r>
                        <a:rPr lang="en-GB" dirty="0">
                          <a:highlight>
                            <a:srgbClr val="FFFF00"/>
                          </a:highlight>
                          <a:latin typeface="Glacial Indifference" panose="020B0604020202020204" charset="0"/>
                        </a:rPr>
                        <a:t>Teachers may wish to print two copies of each of slides 12, 13, 14 and 15 </a:t>
                      </a:r>
                      <a:r>
                        <a:rPr lang="en-GB" dirty="0">
                          <a:latin typeface="Glacial Indifference" panose="020B0604020202020204" charset="0"/>
                        </a:rPr>
                        <a:t>to enable students to work in small groups with two groups discussing each of the four scenarios.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latin typeface="Glacial Indifference" panose="020B0604020202020204" charset="0"/>
                        </a:rPr>
                        <a:t>10-15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335915"/>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What makes for a good citizen?</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1800" dirty="0">
                          <a:solidFill>
                            <a:srgbClr val="000000"/>
                          </a:solidFill>
                          <a:latin typeface="Glacial Indifference" panose="020B0604020202020204" charset="0"/>
                          <a:ea typeface="Canva Sans"/>
                          <a:cs typeface="Canva Sans"/>
                          <a:sym typeface="Canva Sans"/>
                        </a:rPr>
                        <a:t>Please use Slides 16 and 17 to enable students to reflect on actions and skills required for a good citizen and what they can do.</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15  minutes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74714">
                <a:tc>
                  <a:txBody>
                    <a:bodyPr/>
                    <a:lstStyle/>
                    <a:p>
                      <a:pPr algn="ctr">
                        <a:lnSpc>
                          <a:spcPts val="2520"/>
                        </a:lnSpc>
                        <a:defRPr/>
                      </a:pPr>
                      <a:r>
                        <a:rPr lang="en-US" sz="1800" dirty="0">
                          <a:solidFill>
                            <a:srgbClr val="000000"/>
                          </a:solidFill>
                          <a:latin typeface="Glacial Indifference" panose="020B0604020202020204" charset="0"/>
                          <a:sym typeface="Canva Sans"/>
                        </a:rPr>
                        <a:t> Reflection &amp; get support</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1800" dirty="0">
                          <a:latin typeface="Glacial Indifference" panose="020B0604020202020204" charset="0"/>
                        </a:rPr>
                        <a:t>Please ensure that the students have a few minutes to reflect on their learning and remind them of sources of support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8"/>
                        </a:lnSpc>
                        <a:defRPr/>
                      </a:pPr>
                      <a:r>
                        <a:rPr lang="en-US" sz="1800" dirty="0">
                          <a:solidFill>
                            <a:srgbClr val="000000"/>
                          </a:solidFill>
                          <a:latin typeface="Glacial Indifference" panose="020B0604020202020204" charset="0"/>
                          <a:ea typeface="Canva Sans"/>
                          <a:cs typeface="Canva Sans"/>
                          <a:sym typeface="Canva Sans"/>
                        </a:rPr>
                        <a:t>5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F30DB858-74AE-395D-6D27-147E6622C64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78F81E-2728-9030-9A79-0C7922171520}"/>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C1E806A8-E37E-4932-FCBC-BAC78A2029F7}"/>
              </a:ext>
            </a:extLst>
          </p:cNvPr>
          <p:cNvSpPr txBox="1"/>
          <p:nvPr/>
        </p:nvSpPr>
        <p:spPr>
          <a:xfrm>
            <a:off x="1333499" y="1023620"/>
            <a:ext cx="7342668"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Create a character</a:t>
            </a:r>
          </a:p>
        </p:txBody>
      </p:sp>
      <p:sp>
        <p:nvSpPr>
          <p:cNvPr id="3" name="TextBox 2">
            <a:extLst>
              <a:ext uri="{FF2B5EF4-FFF2-40B4-BE49-F238E27FC236}">
                <a16:creationId xmlns:a16="http://schemas.microsoft.com/office/drawing/2014/main" id="{B4A0AC0B-1FF8-0F0B-3133-DA6E7EB68F0C}"/>
              </a:ext>
            </a:extLst>
          </p:cNvPr>
          <p:cNvSpPr txBox="1"/>
          <p:nvPr/>
        </p:nvSpPr>
        <p:spPr>
          <a:xfrm>
            <a:off x="1143000" y="2095500"/>
            <a:ext cx="15392400" cy="8987076"/>
          </a:xfrm>
          <a:prstGeom prst="rect">
            <a:avLst/>
          </a:prstGeom>
          <a:noFill/>
        </p:spPr>
        <p:txBody>
          <a:bodyPr wrap="square" rtlCol="0">
            <a:spAutoFit/>
          </a:bodyPr>
          <a:lstStyle/>
          <a:p>
            <a:r>
              <a:rPr lang="en-GB" sz="4000" dirty="0">
                <a:solidFill>
                  <a:srgbClr val="000000"/>
                </a:solidFill>
                <a:latin typeface="Glacial Indifference"/>
              </a:rPr>
              <a:t>Please focus on 1 of the 4 key actions of a good citizen:</a:t>
            </a:r>
          </a:p>
          <a:p>
            <a:endParaRPr lang="en-GB" sz="4000" dirty="0">
              <a:solidFill>
                <a:srgbClr val="000000"/>
              </a:solidFill>
              <a:latin typeface="Glacial Indifference"/>
            </a:endParaRPr>
          </a:p>
          <a:p>
            <a:r>
              <a:rPr lang="en-GB" sz="4000" dirty="0"/>
              <a:t>1. Respects the Rules (The Foundation)</a:t>
            </a:r>
          </a:p>
          <a:p>
            <a:r>
              <a:rPr lang="en-GB" sz="4000" dirty="0"/>
              <a:t>2. Stays informed (The Thinker)</a:t>
            </a:r>
          </a:p>
          <a:p>
            <a:r>
              <a:rPr lang="en-GB" sz="4000" dirty="0"/>
              <a:t>3. Contributes and helps (The Doer)</a:t>
            </a:r>
          </a:p>
          <a:p>
            <a:r>
              <a:rPr lang="en-GB" sz="4000" dirty="0"/>
              <a:t>4. Stands up for fairness (The Advocate)</a:t>
            </a:r>
          </a:p>
          <a:p>
            <a:endParaRPr lang="en-GB" dirty="0"/>
          </a:p>
          <a:p>
            <a:r>
              <a:rPr lang="en-GB" sz="4000" dirty="0"/>
              <a:t>Work in your small group to create a short story which shows how your character contributes to their community as a good citizen. Which of the above key actions do they do?</a:t>
            </a:r>
          </a:p>
          <a:p>
            <a:endParaRPr lang="en-GB" sz="4000" dirty="0"/>
          </a:p>
          <a:p>
            <a:r>
              <a:rPr lang="en-GB" sz="4000" dirty="0"/>
              <a:t>Please be ready to share your story.</a:t>
            </a:r>
          </a:p>
          <a:p>
            <a:endParaRPr lang="en-GB" sz="4000" dirty="0"/>
          </a:p>
          <a:p>
            <a:endParaRPr lang="en-GB" sz="4000" dirty="0"/>
          </a:p>
          <a:p>
            <a:endParaRPr lang="en-GB" sz="4000" dirty="0"/>
          </a:p>
        </p:txBody>
      </p:sp>
      <p:pic>
        <p:nvPicPr>
          <p:cNvPr id="4" name="Picture 3" descr="A person in a superhero garment running across a street with people&#10;&#10;AI-generated content may be incorrect.">
            <a:extLst>
              <a:ext uri="{FF2B5EF4-FFF2-40B4-BE49-F238E27FC236}">
                <a16:creationId xmlns:a16="http://schemas.microsoft.com/office/drawing/2014/main" id="{20AF0EC7-2D9A-C424-FFE2-59BB4D8AA5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8800" y="1793061"/>
            <a:ext cx="4199363" cy="4199363"/>
          </a:xfrm>
          <a:prstGeom prst="ellipse">
            <a:avLst/>
          </a:prstGeom>
          <a:ln>
            <a:noFill/>
          </a:ln>
          <a:effectLst>
            <a:softEdge rad="112500"/>
          </a:effectLst>
        </p:spPr>
      </p:pic>
    </p:spTree>
    <p:extLst>
      <p:ext uri="{BB962C8B-B14F-4D97-AF65-F5344CB8AC3E}">
        <p14:creationId xmlns:p14="http://schemas.microsoft.com/office/powerpoint/2010/main" val="2731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7062FE71-B8E3-B280-4F10-659D87AD87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3769B1-81B5-7AD8-18EB-4D5687DF0F9A}"/>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7" name="TextBox 8">
            <a:extLst>
              <a:ext uri="{FF2B5EF4-FFF2-40B4-BE49-F238E27FC236}">
                <a16:creationId xmlns:a16="http://schemas.microsoft.com/office/drawing/2014/main" id="{87ED77AA-2FD0-F246-2275-55076A76FD1E}"/>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reflection</a:t>
            </a:r>
          </a:p>
        </p:txBody>
      </p:sp>
      <p:sp>
        <p:nvSpPr>
          <p:cNvPr id="3" name="Freeform 5">
            <a:extLst>
              <a:ext uri="{FF2B5EF4-FFF2-40B4-BE49-F238E27FC236}">
                <a16:creationId xmlns:a16="http://schemas.microsoft.com/office/drawing/2014/main" id="{02238B33-E470-4900-0F78-203490CF4C1F}"/>
              </a:ext>
            </a:extLst>
          </p:cNvPr>
          <p:cNvSpPr/>
          <p:nvPr/>
        </p:nvSpPr>
        <p:spPr>
          <a:xfrm>
            <a:off x="13021604" y="2320722"/>
            <a:ext cx="4006516" cy="6172200"/>
          </a:xfrm>
          <a:custGeom>
            <a:avLst/>
            <a:gdLst/>
            <a:ahLst/>
            <a:cxnLst/>
            <a:rect l="l" t="t" r="r" b="b"/>
            <a:pathLst>
              <a:path w="4006516" h="6172200">
                <a:moveTo>
                  <a:pt x="0" y="0"/>
                </a:moveTo>
                <a:lnTo>
                  <a:pt x="4006516" y="0"/>
                </a:lnTo>
                <a:lnTo>
                  <a:pt x="4006516" y="6172200"/>
                </a:lnTo>
                <a:lnTo>
                  <a:pt x="0" y="6172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TextBox 3">
            <a:extLst>
              <a:ext uri="{FF2B5EF4-FFF2-40B4-BE49-F238E27FC236}">
                <a16:creationId xmlns:a16="http://schemas.microsoft.com/office/drawing/2014/main" id="{E9D80EF7-EFB4-AD73-0C10-4B9860E0B7BC}"/>
              </a:ext>
            </a:extLst>
          </p:cNvPr>
          <p:cNvSpPr txBox="1"/>
          <p:nvPr/>
        </p:nvSpPr>
        <p:spPr>
          <a:xfrm>
            <a:off x="1107385" y="2088576"/>
            <a:ext cx="11121486" cy="2593018"/>
          </a:xfrm>
          <a:prstGeom prst="rect">
            <a:avLst/>
          </a:prstGeom>
          <a:noFill/>
        </p:spPr>
        <p:txBody>
          <a:bodyPr wrap="square">
            <a:spAutoFit/>
          </a:bodyPr>
          <a:lstStyle/>
          <a:p>
            <a:pPr>
              <a:lnSpc>
                <a:spcPts val="10158"/>
              </a:lnSpc>
              <a:spcBef>
                <a:spcPct val="0"/>
              </a:spcBef>
            </a:pPr>
            <a:r>
              <a:rPr lang="en-US" sz="6600" b="1" dirty="0">
                <a:solidFill>
                  <a:srgbClr val="FF0000"/>
                </a:solidFill>
                <a:latin typeface="Glacial Indifference"/>
                <a:ea typeface="Glacial Indifference"/>
                <a:cs typeface="Glacial Indifference"/>
                <a:sym typeface="Glacial Indifference"/>
              </a:rPr>
              <a:t>ASK</a:t>
            </a:r>
            <a:r>
              <a:rPr lang="en-US" sz="6600" dirty="0">
                <a:solidFill>
                  <a:srgbClr val="000000"/>
                </a:solidFill>
                <a:latin typeface="Glacial Indifference"/>
                <a:ea typeface="Glacial Indifference"/>
                <a:cs typeface="Glacial Indifference"/>
                <a:sym typeface="Glacial Indifference"/>
              </a:rPr>
              <a:t> what are you taking from today’s lesson?</a:t>
            </a:r>
          </a:p>
        </p:txBody>
      </p:sp>
      <p:sp>
        <p:nvSpPr>
          <p:cNvPr id="5" name="TextBox 4">
            <a:extLst>
              <a:ext uri="{FF2B5EF4-FFF2-40B4-BE49-F238E27FC236}">
                <a16:creationId xmlns:a16="http://schemas.microsoft.com/office/drawing/2014/main" id="{F98AB151-7CD1-12B9-510F-0CC1097CF277}"/>
              </a:ext>
            </a:extLst>
          </p:cNvPr>
          <p:cNvSpPr txBox="1"/>
          <p:nvPr/>
        </p:nvSpPr>
        <p:spPr>
          <a:xfrm>
            <a:off x="1119417" y="5969645"/>
            <a:ext cx="12721686" cy="2442976"/>
          </a:xfrm>
          <a:prstGeom prst="rect">
            <a:avLst/>
          </a:prstGeom>
        </p:spPr>
        <p:txBody>
          <a:bodyPr wrap="square" lIns="0" tIns="0" rIns="0" bIns="0" rtlCol="0" anchor="t">
            <a:spAutoFit/>
          </a:bodyPr>
          <a:lstStyle/>
          <a:p>
            <a:pPr>
              <a:lnSpc>
                <a:spcPts val="10158"/>
              </a:lnSpc>
              <a:spcBef>
                <a:spcPct val="0"/>
              </a:spcBef>
            </a:pPr>
            <a:r>
              <a:rPr lang="en-US" sz="4000" dirty="0">
                <a:solidFill>
                  <a:srgbClr val="000000"/>
                </a:solidFill>
                <a:latin typeface="Glacial Indifference"/>
                <a:ea typeface="Glacial Indifference"/>
                <a:cs typeface="Glacial Indifference"/>
                <a:sym typeface="Glacial Indifference"/>
              </a:rPr>
              <a:t>If anyone was concerned about anything from today’s lesson, where could they get help?</a:t>
            </a:r>
          </a:p>
        </p:txBody>
      </p:sp>
    </p:spTree>
    <p:extLst>
      <p:ext uri="{BB962C8B-B14F-4D97-AF65-F5344CB8AC3E}">
        <p14:creationId xmlns:p14="http://schemas.microsoft.com/office/powerpoint/2010/main" val="174705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7DA17E5B-AC00-24E3-4957-F01E571705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F34443-1A7B-EB38-5F1A-5C6F415B2F73}"/>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 name="TextBox 4">
            <a:extLst>
              <a:ext uri="{FF2B5EF4-FFF2-40B4-BE49-F238E27FC236}">
                <a16:creationId xmlns:a16="http://schemas.microsoft.com/office/drawing/2014/main" id="{1A4E64DB-0346-03CC-2B42-BC266BE7EEDB}"/>
              </a:ext>
            </a:extLst>
          </p:cNvPr>
          <p:cNvSpPr txBox="1"/>
          <p:nvPr/>
        </p:nvSpPr>
        <p:spPr>
          <a:xfrm>
            <a:off x="-5691131" y="1095375"/>
            <a:ext cx="17209727" cy="795089"/>
          </a:xfrm>
          <a:prstGeom prst="rect">
            <a:avLst/>
          </a:prstGeom>
        </p:spPr>
        <p:txBody>
          <a:bodyPr lIns="0" tIns="0" rIns="0" bIns="0" rtlCol="0" anchor="t">
            <a:spAutoFit/>
          </a:bodyPr>
          <a:lstStyle/>
          <a:p>
            <a:pPr algn="ctr">
              <a:lnSpc>
                <a:spcPts val="6239"/>
              </a:lnSpc>
            </a:pPr>
            <a:r>
              <a:rPr lang="en-US" sz="6000" dirty="0">
                <a:solidFill>
                  <a:srgbClr val="000000"/>
                </a:solidFill>
                <a:latin typeface="Bobby Jones"/>
                <a:ea typeface="Bobby Jones"/>
                <a:cs typeface="Bobby Jones"/>
                <a:sym typeface="Bobby Jones"/>
              </a:rPr>
              <a:t>Get support</a:t>
            </a:r>
          </a:p>
        </p:txBody>
      </p:sp>
      <p:sp>
        <p:nvSpPr>
          <p:cNvPr id="7" name="TextBox 6">
            <a:extLst>
              <a:ext uri="{FF2B5EF4-FFF2-40B4-BE49-F238E27FC236}">
                <a16:creationId xmlns:a16="http://schemas.microsoft.com/office/drawing/2014/main" id="{85253E9F-21BF-B29E-7127-E9D924C71B2F}"/>
              </a:ext>
            </a:extLst>
          </p:cNvPr>
          <p:cNvSpPr txBox="1"/>
          <p:nvPr/>
        </p:nvSpPr>
        <p:spPr>
          <a:xfrm>
            <a:off x="1066800" y="2005329"/>
            <a:ext cx="15773400" cy="7755969"/>
          </a:xfrm>
          <a:prstGeom prst="rect">
            <a:avLst/>
          </a:prstGeom>
          <a:noFill/>
        </p:spPr>
        <p:txBody>
          <a:bodyPr wrap="square" rtlCol="0">
            <a:spAutoFit/>
          </a:bodyPr>
          <a:lstStyle/>
          <a:p>
            <a:pPr>
              <a:spcAft>
                <a:spcPts val="2400"/>
              </a:spcAft>
            </a:pPr>
            <a:r>
              <a:rPr lang="en-GB" sz="4000" dirty="0">
                <a:solidFill>
                  <a:srgbClr val="000000"/>
                </a:solidFill>
                <a:latin typeface="Glacial Indifference"/>
              </a:rPr>
              <a:t>To talk with someone confidentially about how you feel, you can:</a:t>
            </a:r>
          </a:p>
          <a:p>
            <a:pPr>
              <a:spcAft>
                <a:spcPts val="2400"/>
              </a:spcAft>
            </a:pPr>
            <a:r>
              <a:rPr lang="en-GB" sz="4000" b="1" dirty="0">
                <a:solidFill>
                  <a:srgbClr val="000000"/>
                </a:solidFill>
                <a:latin typeface="Glacial Indifference"/>
              </a:rPr>
              <a:t>Contact </a:t>
            </a:r>
            <a:r>
              <a:rPr lang="en-GB" sz="4000" b="1" dirty="0">
                <a:solidFill>
                  <a:srgbClr val="0070C0"/>
                </a:solidFill>
                <a:latin typeface="Glacial Indifference"/>
              </a:rPr>
              <a:t>Isle Listen: 01624 679118  </a:t>
            </a:r>
            <a:r>
              <a:rPr lang="en-GB" sz="4000" b="1" dirty="0" err="1">
                <a:solidFill>
                  <a:srgbClr val="0070C0"/>
                </a:solidFill>
                <a:latin typeface="Glacial Indifference"/>
              </a:rPr>
              <a:t>www.islelisten.im</a:t>
            </a:r>
            <a:endParaRPr lang="en-GB" sz="4000" b="1" dirty="0">
              <a:solidFill>
                <a:srgbClr val="0070C0"/>
              </a:solidFill>
              <a:latin typeface="Glacial Indifference"/>
            </a:endParaRPr>
          </a:p>
          <a:p>
            <a:pPr>
              <a:spcAft>
                <a:spcPts val="1200"/>
              </a:spcAft>
            </a:pPr>
            <a:r>
              <a:rPr lang="en-GB" sz="4000" dirty="0">
                <a:solidFill>
                  <a:srgbClr val="000000"/>
                </a:solidFill>
                <a:latin typeface="Glacial Indifference"/>
              </a:rPr>
              <a:t>Text </a:t>
            </a:r>
            <a:r>
              <a:rPr lang="en-GB" sz="4000" b="1" dirty="0">
                <a:solidFill>
                  <a:srgbClr val="000000"/>
                </a:solidFill>
                <a:latin typeface="Glacial Indifference"/>
              </a:rPr>
              <a:t>SHOUT</a:t>
            </a:r>
            <a:r>
              <a:rPr lang="en-GB" sz="4000" dirty="0">
                <a:solidFill>
                  <a:srgbClr val="000000"/>
                </a:solidFill>
                <a:latin typeface="Glacial Indifference"/>
              </a:rPr>
              <a:t> to </a:t>
            </a:r>
            <a:r>
              <a:rPr lang="en-GB" sz="4000" dirty="0">
                <a:solidFill>
                  <a:srgbClr val="0070C0"/>
                </a:solidFill>
                <a:latin typeface="Glacial Indifference"/>
                <a:hlinkClick r:id="rId5" tooltip="85258">
                  <a:extLst>
                    <a:ext uri="{A12FA001-AC4F-418D-AE19-62706E023703}">
                      <ahyp:hlinkClr xmlns:ahyp="http://schemas.microsoft.com/office/drawing/2018/hyperlinkcolor" val="tx"/>
                    </a:ext>
                  </a:extLst>
                </a:hlinkClick>
              </a:rPr>
              <a:t>85258</a:t>
            </a:r>
            <a:r>
              <a:rPr lang="en-GB" sz="4000" dirty="0">
                <a:solidFill>
                  <a:srgbClr val="000000"/>
                </a:solidFill>
                <a:latin typeface="Glacial Indifference"/>
              </a:rPr>
              <a:t> to contact the </a:t>
            </a:r>
            <a:r>
              <a:rPr lang="en-GB" sz="4000" dirty="0">
                <a:solidFill>
                  <a:srgbClr val="0070C0"/>
                </a:solidFill>
                <a:latin typeface="Glacial Indifference"/>
                <a:hlinkClick r:id="rId6" tooltip="Shout website - textline">
                  <a:extLst>
                    <a:ext uri="{A12FA001-AC4F-418D-AE19-62706E023703}">
                      <ahyp:hlinkClr xmlns:ahyp="http://schemas.microsoft.com/office/drawing/2018/hyperlinkcolor" val="tx"/>
                    </a:ext>
                  </a:extLst>
                </a:hlinkClick>
              </a:rPr>
              <a:t>Shout textline</a:t>
            </a:r>
            <a:endParaRPr lang="en-GB" sz="4000" dirty="0">
              <a:solidFill>
                <a:srgbClr val="0070C0"/>
              </a:solidFill>
              <a:latin typeface="Glacial Indifference"/>
            </a:endParaRPr>
          </a:p>
          <a:p>
            <a:pPr>
              <a:spcAft>
                <a:spcPts val="1200"/>
              </a:spcAft>
            </a:pPr>
            <a:r>
              <a:rPr lang="en-GB" sz="4000" dirty="0">
                <a:solidFill>
                  <a:srgbClr val="000000"/>
                </a:solidFill>
                <a:latin typeface="Glacial Indifference"/>
              </a:rPr>
              <a:t>Call </a:t>
            </a:r>
            <a:r>
              <a:rPr lang="en-GB" sz="4000" dirty="0">
                <a:solidFill>
                  <a:srgbClr val="0070C0"/>
                </a:solidFill>
                <a:latin typeface="Glacial Indifference"/>
                <a:hlinkClick r:id="rId7" tooltip="Papyrus website - HOPELINE247">
                  <a:extLst>
                    <a:ext uri="{A12FA001-AC4F-418D-AE19-62706E023703}">
                      <ahyp:hlinkClr xmlns:ahyp="http://schemas.microsoft.com/office/drawing/2018/hyperlinkcolor" val="tx"/>
                    </a:ext>
                  </a:extLst>
                </a:hlinkClick>
              </a:rPr>
              <a:t>HOPELINE247</a:t>
            </a:r>
            <a:r>
              <a:rPr lang="en-GB" sz="4000" dirty="0">
                <a:solidFill>
                  <a:srgbClr val="000000"/>
                </a:solidFill>
                <a:latin typeface="Glacial Indifference"/>
              </a:rPr>
              <a:t> on </a:t>
            </a:r>
            <a:r>
              <a:rPr lang="en-GB" sz="4000" dirty="0">
                <a:solidFill>
                  <a:srgbClr val="0070C0"/>
                </a:solidFill>
                <a:latin typeface="Glacial Indifference"/>
                <a:hlinkClick r:id="rId8" tooltip="0800 068 4141">
                  <a:extLst>
                    <a:ext uri="{A12FA001-AC4F-418D-AE19-62706E023703}">
                      <ahyp:hlinkClr xmlns:ahyp="http://schemas.microsoft.com/office/drawing/2018/hyperlinkcolor" val="tx"/>
                    </a:ext>
                  </a:extLst>
                </a:hlinkClick>
              </a:rPr>
              <a:t>0800 068 4141</a:t>
            </a:r>
            <a:r>
              <a:rPr lang="en-GB" sz="4000" dirty="0">
                <a:solidFill>
                  <a:srgbClr val="0070C0"/>
                </a:solidFill>
                <a:latin typeface="Glacial Indifference"/>
              </a:rPr>
              <a:t> </a:t>
            </a:r>
            <a:r>
              <a:rPr lang="en-GB" sz="4000" dirty="0">
                <a:solidFill>
                  <a:srgbClr val="000000"/>
                </a:solidFill>
                <a:latin typeface="Glacial Indifference"/>
              </a:rPr>
              <a:t>or the NHS on </a:t>
            </a:r>
            <a:r>
              <a:rPr lang="en-GB" sz="4000" dirty="0">
                <a:solidFill>
                  <a:srgbClr val="0070C0"/>
                </a:solidFill>
                <a:latin typeface="Glacial Indifference"/>
                <a:hlinkClick r:id="rId9" tooltip="111">
                  <a:extLst>
                    <a:ext uri="{A12FA001-AC4F-418D-AE19-62706E023703}">
                      <ahyp:hlinkClr xmlns:ahyp="http://schemas.microsoft.com/office/drawing/2018/hyperlinkcolor" val="tx"/>
                    </a:ext>
                  </a:extLst>
                </a:hlinkClick>
              </a:rPr>
              <a:t>111</a:t>
            </a:r>
            <a:r>
              <a:rPr lang="en-GB" sz="4000" dirty="0">
                <a:solidFill>
                  <a:srgbClr val="000000"/>
                </a:solidFill>
                <a:latin typeface="Glacial Indifference"/>
              </a:rPr>
              <a:t> and select option 2</a:t>
            </a:r>
          </a:p>
          <a:p>
            <a:pPr>
              <a:spcAft>
                <a:spcPts val="2400"/>
              </a:spcAft>
            </a:pPr>
            <a:r>
              <a:rPr lang="en-GB" sz="4000" dirty="0">
                <a:solidFill>
                  <a:srgbClr val="000000"/>
                </a:solidFill>
                <a:latin typeface="Glacial Indifference"/>
              </a:rPr>
              <a:t>Contact </a:t>
            </a:r>
            <a:r>
              <a:rPr lang="en-GB" sz="4000" b="1" dirty="0">
                <a:solidFill>
                  <a:srgbClr val="0070C0"/>
                </a:solidFill>
                <a:latin typeface="Glacial Indifference"/>
                <a:hlinkClick r:id="rId10" tooltip="Childline website - contact us">
                  <a:extLst>
                    <a:ext uri="{A12FA001-AC4F-418D-AE19-62706E023703}">
                      <ahyp:hlinkClr xmlns:ahyp="http://schemas.microsoft.com/office/drawing/2018/hyperlinkcolor" val="tx"/>
                    </a:ext>
                  </a:extLst>
                </a:hlinkClick>
              </a:rPr>
              <a:t>Childline</a:t>
            </a:r>
            <a:r>
              <a:rPr lang="en-GB" sz="4000" dirty="0">
                <a:solidFill>
                  <a:srgbClr val="000000"/>
                </a:solidFill>
                <a:latin typeface="Glacial Indifference"/>
              </a:rPr>
              <a:t> by using </a:t>
            </a:r>
            <a:r>
              <a:rPr lang="en-GB" sz="4000" dirty="0">
                <a:solidFill>
                  <a:srgbClr val="0070C0"/>
                </a:solidFill>
                <a:latin typeface="Glacial Indifference"/>
                <a:hlinkClick r:id="rId11" tooltip="Childline website - 1-2-1 chat">
                  <a:extLst>
                    <a:ext uri="{A12FA001-AC4F-418D-AE19-62706E023703}">
                      <ahyp:hlinkClr xmlns:ahyp="http://schemas.microsoft.com/office/drawing/2018/hyperlinkcolor" val="tx"/>
                    </a:ext>
                  </a:extLst>
                </a:hlinkClick>
              </a:rPr>
              <a:t>1-2-1 chat</a:t>
            </a:r>
            <a:r>
              <a:rPr lang="en-GB" sz="4000" dirty="0">
                <a:solidFill>
                  <a:srgbClr val="0070C0"/>
                </a:solidFill>
                <a:latin typeface="Glacial Indifference"/>
              </a:rPr>
              <a:t> </a:t>
            </a:r>
            <a:r>
              <a:rPr lang="en-GB" sz="4000" dirty="0">
                <a:solidFill>
                  <a:srgbClr val="000000"/>
                </a:solidFill>
                <a:latin typeface="Glacial Indifference"/>
              </a:rPr>
              <a:t>or calling </a:t>
            </a:r>
            <a:r>
              <a:rPr lang="en-GB" sz="4000" dirty="0">
                <a:solidFill>
                  <a:srgbClr val="000000"/>
                </a:solidFill>
                <a:latin typeface="Glacial Indifference"/>
                <a:hlinkClick r:id="rId12" tooltip="0800 1111">
                  <a:extLst>
                    <a:ext uri="{A12FA001-AC4F-418D-AE19-62706E023703}">
                      <ahyp:hlinkClr xmlns:ahyp="http://schemas.microsoft.com/office/drawing/2018/hyperlinkcolor" val="tx"/>
                    </a:ext>
                  </a:extLst>
                </a:hlinkClick>
              </a:rPr>
              <a:t>0800 1111</a:t>
            </a:r>
            <a:endParaRPr lang="en-GB" sz="4000" dirty="0">
              <a:solidFill>
                <a:srgbClr val="000000"/>
              </a:solidFill>
              <a:latin typeface="Glacial Indifference"/>
            </a:endParaRPr>
          </a:p>
          <a:p>
            <a:r>
              <a:rPr lang="en-GB" sz="4000" dirty="0">
                <a:solidFill>
                  <a:srgbClr val="000000"/>
                </a:solidFill>
                <a:latin typeface="Glacial Indifference"/>
              </a:rPr>
              <a:t>If you or someone else is seriously hurt, this is an emergency. </a:t>
            </a:r>
          </a:p>
          <a:p>
            <a:r>
              <a:rPr lang="en-GB" sz="4000" dirty="0">
                <a:solidFill>
                  <a:srgbClr val="000000"/>
                </a:solidFill>
                <a:latin typeface="Glacial Indifference"/>
              </a:rPr>
              <a:t>You should:</a:t>
            </a:r>
          </a:p>
          <a:p>
            <a:r>
              <a:rPr lang="en-GB" sz="4000" b="1" dirty="0">
                <a:solidFill>
                  <a:srgbClr val="0070C0"/>
                </a:solidFill>
                <a:latin typeface="Glacial Indifference"/>
              </a:rPr>
              <a:t>Call </a:t>
            </a:r>
            <a:r>
              <a:rPr lang="en-GB" sz="4000" b="1" dirty="0">
                <a:solidFill>
                  <a:srgbClr val="0070C0"/>
                </a:solidFill>
                <a:latin typeface="Glacial Indifference"/>
                <a:hlinkClick r:id="rId13" tooltip="999">
                  <a:extLst>
                    <a:ext uri="{A12FA001-AC4F-418D-AE19-62706E023703}">
                      <ahyp:hlinkClr xmlns:ahyp="http://schemas.microsoft.com/office/drawing/2018/hyperlinkcolor" val="tx"/>
                    </a:ext>
                  </a:extLst>
                </a:hlinkClick>
              </a:rPr>
              <a:t>999</a:t>
            </a:r>
            <a:r>
              <a:rPr lang="en-GB" sz="4000" b="1" dirty="0">
                <a:solidFill>
                  <a:srgbClr val="0070C0"/>
                </a:solidFill>
                <a:latin typeface="Glacial Indifference"/>
              </a:rPr>
              <a:t> </a:t>
            </a:r>
            <a:r>
              <a:rPr lang="en-GB" sz="4000" dirty="0">
                <a:solidFill>
                  <a:srgbClr val="000000"/>
                </a:solidFill>
                <a:latin typeface="Glacial Indifference"/>
              </a:rPr>
              <a:t>and ask for an ambulance</a:t>
            </a:r>
          </a:p>
          <a:p>
            <a:r>
              <a:rPr lang="en-GB" sz="4000" dirty="0">
                <a:solidFill>
                  <a:srgbClr val="000000"/>
                </a:solidFill>
                <a:latin typeface="Glacial Indifference"/>
              </a:rPr>
              <a:t>Tell an adult you trust and ask them to </a:t>
            </a:r>
            <a:r>
              <a:rPr lang="en-GB" sz="4000" b="1" dirty="0">
                <a:solidFill>
                  <a:srgbClr val="0070C0"/>
                </a:solidFill>
                <a:latin typeface="Glacial Indifference"/>
              </a:rPr>
              <a:t>call </a:t>
            </a:r>
            <a:r>
              <a:rPr lang="en-GB" sz="4000" b="1" dirty="0">
                <a:solidFill>
                  <a:srgbClr val="0070C0"/>
                </a:solidFill>
                <a:latin typeface="Glacial Indifference"/>
                <a:hlinkClick r:id="rId13" tooltip="999">
                  <a:extLst>
                    <a:ext uri="{A12FA001-AC4F-418D-AE19-62706E023703}">
                      <ahyp:hlinkClr xmlns:ahyp="http://schemas.microsoft.com/office/drawing/2018/hyperlinkcolor" val="tx"/>
                    </a:ext>
                  </a:extLst>
                </a:hlinkClick>
              </a:rPr>
              <a:t>999</a:t>
            </a:r>
            <a:r>
              <a:rPr lang="en-GB" sz="4000" b="1" dirty="0">
                <a:solidFill>
                  <a:srgbClr val="0070C0"/>
                </a:solidFill>
                <a:latin typeface="Glacial Indifference"/>
              </a:rPr>
              <a:t> </a:t>
            </a:r>
            <a:r>
              <a:rPr lang="en-GB" sz="4000" dirty="0">
                <a:solidFill>
                  <a:srgbClr val="000000"/>
                </a:solidFill>
                <a:latin typeface="Glacial Indifference"/>
              </a:rPr>
              <a:t>for help</a:t>
            </a:r>
          </a:p>
          <a:p>
            <a:endParaRPr lang="en-GB" dirty="0"/>
          </a:p>
        </p:txBody>
      </p:sp>
    </p:spTree>
    <p:extLst>
      <p:ext uri="{BB962C8B-B14F-4D97-AF65-F5344CB8AC3E}">
        <p14:creationId xmlns:p14="http://schemas.microsoft.com/office/powerpoint/2010/main" val="69611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552302">
            <a:off x="15874873" y="703236"/>
            <a:ext cx="1434607" cy="1232566"/>
          </a:xfrm>
          <a:custGeom>
            <a:avLst/>
            <a:gdLst/>
            <a:ahLst/>
            <a:cxnLst/>
            <a:rect l="l" t="t" r="r" b="b"/>
            <a:pathLst>
              <a:path w="1434607" h="1232566">
                <a:moveTo>
                  <a:pt x="0" y="0"/>
                </a:moveTo>
                <a:lnTo>
                  <a:pt x="1434607" y="0"/>
                </a:lnTo>
                <a:lnTo>
                  <a:pt x="1434607" y="1232566"/>
                </a:lnTo>
                <a:lnTo>
                  <a:pt x="0" y="1232566"/>
                </a:lnTo>
                <a:lnTo>
                  <a:pt x="0" y="0"/>
                </a:lnTo>
                <a:close/>
              </a:path>
            </a:pathLst>
          </a:custGeom>
          <a:blipFill>
            <a:blip r:embed="rId5">
              <a:extLst>
                <a:ext uri="{96DAC541-7B7A-43D3-8B79-37D633B846F1}">
                  <asvg:svgBlip xmlns:asvg="http://schemas.microsoft.com/office/drawing/2016/SVG/main" r:embed="rId6"/>
                </a:ext>
              </a:extLst>
            </a:blip>
            <a:stretch>
              <a:fillRect t="-102" b="-102"/>
            </a:stretch>
          </a:blipFill>
        </p:spPr>
        <p:txBody>
          <a:bodyPr/>
          <a:lstStyle/>
          <a:p>
            <a:endParaRPr lang="en-GB"/>
          </a:p>
        </p:txBody>
      </p:sp>
      <p:sp>
        <p:nvSpPr>
          <p:cNvPr id="5" name="TextBox 5"/>
          <p:cNvSpPr txBox="1"/>
          <p:nvPr/>
        </p:nvSpPr>
        <p:spPr>
          <a:xfrm>
            <a:off x="248879" y="1023620"/>
            <a:ext cx="4740684" cy="734672"/>
          </a:xfrm>
          <a:prstGeom prst="rect">
            <a:avLst/>
          </a:prstGeom>
        </p:spPr>
        <p:txBody>
          <a:bodyPr lIns="0" tIns="0" rIns="0" bIns="0" rtlCol="0" anchor="t">
            <a:spAutoFit/>
          </a:bodyPr>
          <a:lstStyle/>
          <a:p>
            <a:pPr algn="ctr">
              <a:lnSpc>
                <a:spcPts val="6048"/>
              </a:lnSpc>
            </a:pPr>
            <a:r>
              <a:rPr lang="en-US" sz="5759">
                <a:solidFill>
                  <a:srgbClr val="000000"/>
                </a:solidFill>
                <a:latin typeface="Bobby Jones"/>
                <a:ea typeface="Bobby Jones"/>
                <a:cs typeface="Bobby Jones"/>
                <a:sym typeface="Bobby Jones"/>
              </a:rPr>
              <a:t>DO IT NOW</a:t>
            </a:r>
          </a:p>
        </p:txBody>
      </p:sp>
      <p:sp>
        <p:nvSpPr>
          <p:cNvPr id="6" name="TextBox 6"/>
          <p:cNvSpPr txBox="1"/>
          <p:nvPr/>
        </p:nvSpPr>
        <p:spPr>
          <a:xfrm>
            <a:off x="1586997" y="4226574"/>
            <a:ext cx="16065329" cy="872034"/>
          </a:xfrm>
          <a:prstGeom prst="rect">
            <a:avLst/>
          </a:prstGeom>
        </p:spPr>
        <p:txBody>
          <a:bodyPr wrap="square" lIns="0" tIns="0" rIns="0" bIns="0" rtlCol="0" anchor="t">
            <a:spAutoFit/>
          </a:bodyPr>
          <a:lstStyle/>
          <a:p>
            <a:pPr>
              <a:lnSpc>
                <a:spcPts val="6811"/>
              </a:lnSpc>
              <a:spcBef>
                <a:spcPct val="0"/>
              </a:spcBef>
            </a:pPr>
            <a:r>
              <a:rPr lang="en-US" sz="6000" dirty="0">
                <a:solidFill>
                  <a:srgbClr val="000000"/>
                </a:solidFill>
                <a:latin typeface="Glacial Indifference"/>
                <a:ea typeface="Glacial Indifference"/>
                <a:cs typeface="Glacial Indifference"/>
                <a:sym typeface="Glacial Indifference"/>
              </a:rPr>
              <a:t>What does it mean to be a good citizen?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3" name="Group 3"/>
          <p:cNvGrpSpPr/>
          <p:nvPr/>
        </p:nvGrpSpPr>
        <p:grpSpPr>
          <a:xfrm>
            <a:off x="798573" y="7622352"/>
            <a:ext cx="1478992" cy="1998212"/>
            <a:chOff x="0" y="0"/>
            <a:chExt cx="1971989" cy="2664283"/>
          </a:xfrm>
        </p:grpSpPr>
        <p:sp>
          <p:nvSpPr>
            <p:cNvPr id="4" name="Freeform 4"/>
            <p:cNvSpPr/>
            <p:nvPr/>
          </p:nvSpPr>
          <p:spPr>
            <a:xfrm>
              <a:off x="0" y="0"/>
              <a:ext cx="1971929" cy="2664333"/>
            </a:xfrm>
            <a:custGeom>
              <a:avLst/>
              <a:gdLst/>
              <a:ahLst/>
              <a:cxnLst/>
              <a:rect l="l" t="t" r="r" b="b"/>
              <a:pathLst>
                <a:path w="1971929" h="2664333">
                  <a:moveTo>
                    <a:pt x="0" y="0"/>
                  </a:moveTo>
                  <a:lnTo>
                    <a:pt x="1971929" y="0"/>
                  </a:lnTo>
                  <a:lnTo>
                    <a:pt x="1971929" y="2664333"/>
                  </a:lnTo>
                  <a:lnTo>
                    <a:pt x="0" y="2664333"/>
                  </a:lnTo>
                  <a:lnTo>
                    <a:pt x="0" y="0"/>
                  </a:lnTo>
                  <a:close/>
                </a:path>
              </a:pathLst>
            </a:custGeom>
            <a:blipFill>
              <a:blip r:embed="rId5"/>
              <a:stretch>
                <a:fillRect r="-3" b="1"/>
              </a:stretch>
            </a:blipFill>
          </p:spPr>
          <p:txBody>
            <a:bodyPr/>
            <a:lstStyle/>
            <a:p>
              <a:endParaRPr lang="en-GB"/>
            </a:p>
          </p:txBody>
        </p:sp>
      </p:grpSp>
      <p:sp>
        <p:nvSpPr>
          <p:cNvPr id="5" name="TextBox 5"/>
          <p:cNvSpPr txBox="1"/>
          <p:nvPr/>
        </p:nvSpPr>
        <p:spPr>
          <a:xfrm>
            <a:off x="1606069" y="2499877"/>
            <a:ext cx="15075863" cy="2718693"/>
          </a:xfrm>
          <a:prstGeom prst="rect">
            <a:avLst/>
          </a:prstGeom>
        </p:spPr>
        <p:txBody>
          <a:bodyPr lIns="0" tIns="0" rIns="0" bIns="0" rtlCol="0" anchor="t">
            <a:spAutoFit/>
          </a:bodyPr>
          <a:lstStyle/>
          <a:p>
            <a:pPr algn="ctr">
              <a:lnSpc>
                <a:spcPts val="10593"/>
              </a:lnSpc>
            </a:pPr>
            <a:r>
              <a:rPr lang="en-US" sz="10088" dirty="0">
                <a:solidFill>
                  <a:srgbClr val="000000"/>
                </a:solidFill>
                <a:latin typeface="Bobby Jones"/>
                <a:ea typeface="Bobby Jones"/>
                <a:cs typeface="Bobby Jones"/>
                <a:sym typeface="Bobby Jones"/>
              </a:rPr>
              <a:t>Contributing to </a:t>
            </a:r>
          </a:p>
          <a:p>
            <a:pPr algn="ctr">
              <a:lnSpc>
                <a:spcPts val="10593"/>
              </a:lnSpc>
            </a:pPr>
            <a:r>
              <a:rPr lang="en-US" sz="10088" dirty="0">
                <a:solidFill>
                  <a:srgbClr val="000000"/>
                </a:solidFill>
                <a:latin typeface="Bobby Jones"/>
                <a:ea typeface="Bobby Jones"/>
                <a:cs typeface="Bobby Jones"/>
                <a:sym typeface="Bobby Jones"/>
              </a:rPr>
              <a:t>my community</a:t>
            </a:r>
          </a:p>
        </p:txBody>
      </p:sp>
      <p:sp>
        <p:nvSpPr>
          <p:cNvPr id="6" name="TextBox 6"/>
          <p:cNvSpPr txBox="1"/>
          <p:nvPr/>
        </p:nvSpPr>
        <p:spPr>
          <a:xfrm>
            <a:off x="4405441" y="5693241"/>
            <a:ext cx="9477119" cy="695325"/>
          </a:xfrm>
          <a:prstGeom prst="rect">
            <a:avLst/>
          </a:prstGeom>
        </p:spPr>
        <p:txBody>
          <a:bodyPr lIns="0" tIns="0" rIns="0" bIns="0" rtlCol="0" anchor="t">
            <a:spAutoFit/>
          </a:bodyPr>
          <a:lstStyle/>
          <a:p>
            <a:pPr algn="ctr">
              <a:lnSpc>
                <a:spcPts val="5250"/>
              </a:lnSpc>
            </a:pPr>
            <a:r>
              <a:rPr lang="en-US" sz="4999">
                <a:solidFill>
                  <a:srgbClr val="000000"/>
                </a:solidFill>
                <a:latin typeface="Glacial Indifference"/>
                <a:ea typeface="Glacial Indifference"/>
                <a:cs typeface="Glacial Indifference"/>
                <a:sym typeface="Glacial Indifference"/>
              </a:rPr>
              <a:t>YEAR 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TextBox 3"/>
          <p:cNvSpPr txBox="1"/>
          <p:nvPr/>
        </p:nvSpPr>
        <p:spPr>
          <a:xfrm>
            <a:off x="1271889" y="1683238"/>
            <a:ext cx="7486733" cy="837900"/>
          </a:xfrm>
          <a:prstGeom prst="rect">
            <a:avLst/>
          </a:prstGeom>
        </p:spPr>
        <p:txBody>
          <a:bodyPr lIns="0" tIns="0" rIns="0" bIns="0" rtlCol="0" anchor="t">
            <a:spAutoFit/>
          </a:bodyPr>
          <a:lstStyle/>
          <a:p>
            <a:pPr algn="ctr">
              <a:lnSpc>
                <a:spcPts val="6825"/>
              </a:lnSpc>
            </a:pPr>
            <a:r>
              <a:rPr lang="en-US" sz="6500" dirty="0">
                <a:solidFill>
                  <a:srgbClr val="000000"/>
                </a:solidFill>
                <a:latin typeface="Bobby Jones"/>
                <a:ea typeface="Bobby Jones"/>
                <a:cs typeface="Bobby Jones"/>
                <a:sym typeface="Bobby Jones"/>
              </a:rPr>
              <a:t>LEARNING OBJECTIVES </a:t>
            </a:r>
          </a:p>
        </p:txBody>
      </p:sp>
      <p:sp>
        <p:nvSpPr>
          <p:cNvPr id="4" name="TextBox 4"/>
          <p:cNvSpPr txBox="1"/>
          <p:nvPr/>
        </p:nvSpPr>
        <p:spPr>
          <a:xfrm>
            <a:off x="1198913" y="2816516"/>
            <a:ext cx="16022287" cy="4800097"/>
          </a:xfrm>
          <a:prstGeom prst="rect">
            <a:avLst/>
          </a:prstGeom>
        </p:spPr>
        <p:txBody>
          <a:bodyPr wrap="square" lIns="0" tIns="0" rIns="0" bIns="0" rtlCol="0" anchor="t">
            <a:spAutoFit/>
          </a:bodyPr>
          <a:lstStyle/>
          <a:p>
            <a:pPr>
              <a:lnSpc>
                <a:spcPts val="6811"/>
              </a:lnSpc>
            </a:pPr>
            <a:r>
              <a:rPr lang="en-US" sz="4865" dirty="0">
                <a:solidFill>
                  <a:srgbClr val="000000"/>
                </a:solidFill>
                <a:latin typeface="Glacial Indifference"/>
                <a:ea typeface="Glacial Indifference"/>
                <a:cs typeface="Glacial Indifference"/>
                <a:sym typeface="Glacial Indifference"/>
              </a:rPr>
              <a:t>By the end of this lesson, students should be able to:</a:t>
            </a:r>
          </a:p>
          <a:p>
            <a:pPr>
              <a:lnSpc>
                <a:spcPts val="6811"/>
              </a:lnSpc>
            </a:pPr>
            <a:endParaRPr lang="en-US" sz="4865" dirty="0">
              <a:solidFill>
                <a:srgbClr val="000000"/>
              </a:solidFill>
              <a:latin typeface="Glacial Indifference"/>
              <a:ea typeface="Glacial Indifference"/>
              <a:cs typeface="Glacial Indifference"/>
              <a:sym typeface="Glacial Indifference"/>
            </a:endParaRPr>
          </a:p>
          <a:p>
            <a:pPr marL="685800" lvl="0" indent="-685800">
              <a:buFont typeface="Arial" panose="020B0604020202020204" pitchFamily="34" charset="0"/>
              <a:buChar char="•"/>
            </a:pPr>
            <a:r>
              <a:rPr lang="en-GB" sz="4865" dirty="0">
                <a:solidFill>
                  <a:srgbClr val="000000"/>
                </a:solidFill>
                <a:latin typeface="Glacial Indifference"/>
                <a:ea typeface="Glacial Indifference"/>
                <a:cs typeface="Glacial Indifference"/>
              </a:rPr>
              <a:t>Understand the qualities of a good citizen</a:t>
            </a:r>
          </a:p>
          <a:p>
            <a:pPr marL="685800" lvl="0" indent="-685800">
              <a:buFont typeface="Arial" panose="020B0604020202020204" pitchFamily="34" charset="0"/>
              <a:buChar char="•"/>
            </a:pPr>
            <a:r>
              <a:rPr lang="en-GB" sz="4865" dirty="0">
                <a:solidFill>
                  <a:srgbClr val="000000"/>
                </a:solidFill>
                <a:latin typeface="Glacial Indifference"/>
                <a:ea typeface="Glacial Indifference"/>
                <a:cs typeface="Glacial Indifference"/>
              </a:rPr>
              <a:t>Reflect on personal values and behaviour</a:t>
            </a:r>
          </a:p>
          <a:p>
            <a:pPr marL="685800" lvl="0" indent="-685800">
              <a:buFont typeface="Arial" panose="020B0604020202020204" pitchFamily="34" charset="0"/>
              <a:buChar char="•"/>
            </a:pPr>
            <a:r>
              <a:rPr lang="en-GB" sz="4865" dirty="0">
                <a:solidFill>
                  <a:srgbClr val="000000"/>
                </a:solidFill>
                <a:latin typeface="Glacial Indifference"/>
                <a:ea typeface="Glacial Indifference"/>
                <a:cs typeface="Glacial Indifference"/>
              </a:rPr>
              <a:t>Identify ways to build a respectful &amp; inclusive environment</a:t>
            </a:r>
          </a:p>
          <a:p>
            <a:pPr>
              <a:lnSpc>
                <a:spcPts val="6811"/>
              </a:lnSpc>
            </a:pPr>
            <a:endParaRPr lang="en-US" sz="4865" dirty="0">
              <a:solidFill>
                <a:srgbClr val="000000"/>
              </a:solidFill>
              <a:latin typeface="Glacial Indifference"/>
              <a:ea typeface="Glacial Indifference"/>
              <a:cs typeface="Glacial Indifference"/>
              <a:sym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028700" y="1200150"/>
            <a:ext cx="7641221" cy="904556"/>
          </a:xfrm>
          <a:prstGeom prst="rect">
            <a:avLst/>
          </a:prstGeom>
        </p:spPr>
        <p:txBody>
          <a:bodyPr lIns="0" tIns="0" rIns="0" bIns="0" rtlCol="0" anchor="t">
            <a:spAutoFit/>
          </a:bodyPr>
          <a:lstStyle/>
          <a:p>
            <a:pPr algn="ctr">
              <a:lnSpc>
                <a:spcPts val="7416"/>
              </a:lnSpc>
            </a:pPr>
            <a:r>
              <a:rPr lang="en-US" sz="7062">
                <a:solidFill>
                  <a:srgbClr val="000000"/>
                </a:solidFill>
                <a:latin typeface="Bobby Jones"/>
                <a:ea typeface="Bobby Jones"/>
                <a:cs typeface="Bobby Jones"/>
                <a:sym typeface="Bobby Jones"/>
              </a:rPr>
              <a:t>CLASS AGREEMENTS</a:t>
            </a:r>
          </a:p>
        </p:txBody>
      </p:sp>
      <p:sp>
        <p:nvSpPr>
          <p:cNvPr id="4" name="Freeform 4"/>
          <p:cNvSpPr/>
          <p:nvPr/>
        </p:nvSpPr>
        <p:spPr>
          <a:xfrm rot="5400000" flipH="1" flipV="1">
            <a:off x="5116364" y="1382204"/>
            <a:ext cx="7107114" cy="8965396"/>
          </a:xfrm>
          <a:custGeom>
            <a:avLst/>
            <a:gdLst/>
            <a:ahLst/>
            <a:cxnLst/>
            <a:rect l="l" t="t" r="r" b="b"/>
            <a:pathLst>
              <a:path w="7107114" h="8965396">
                <a:moveTo>
                  <a:pt x="7107114" y="8965397"/>
                </a:moveTo>
                <a:lnTo>
                  <a:pt x="0" y="8965397"/>
                </a:lnTo>
                <a:lnTo>
                  <a:pt x="0" y="0"/>
                </a:lnTo>
                <a:lnTo>
                  <a:pt x="7107114" y="0"/>
                </a:lnTo>
                <a:lnTo>
                  <a:pt x="7107114" y="8965397"/>
                </a:lnTo>
                <a:close/>
              </a:path>
            </a:pathLst>
          </a:custGeom>
          <a:blipFill>
            <a:blip r:embed="rId5">
              <a:extLst>
                <a:ext uri="{96DAC541-7B7A-43D3-8B79-37D633B846F1}">
                  <asvg:svgBlip xmlns:asvg="http://schemas.microsoft.com/office/drawing/2016/SVG/main" r:embed="rId6"/>
                </a:ext>
              </a:extLst>
            </a:blip>
            <a:stretch>
              <a:fillRect l="-7" r="-7"/>
            </a:stretch>
          </a:blipFill>
        </p:spPr>
        <p:txBody>
          <a:bodyPr/>
          <a:lstStyle/>
          <a:p>
            <a:endParaRPr lang="en-GB"/>
          </a:p>
        </p:txBody>
      </p:sp>
      <p:sp>
        <p:nvSpPr>
          <p:cNvPr id="5" name="TextBox 5"/>
          <p:cNvSpPr txBox="1"/>
          <p:nvPr/>
        </p:nvSpPr>
        <p:spPr>
          <a:xfrm>
            <a:off x="12591169" y="8580941"/>
            <a:ext cx="5963959" cy="837518"/>
          </a:xfrm>
          <a:prstGeom prst="rect">
            <a:avLst/>
          </a:prstGeom>
        </p:spPr>
        <p:txBody>
          <a:bodyPr lIns="0" tIns="0" rIns="0" bIns="0" rtlCol="0" anchor="t">
            <a:spAutoFit/>
          </a:bodyPr>
          <a:lstStyle/>
          <a:p>
            <a:pPr algn="ctr">
              <a:lnSpc>
                <a:spcPts val="6859"/>
              </a:lnSpc>
            </a:pPr>
            <a:r>
              <a:rPr lang="en-US" sz="4898">
                <a:solidFill>
                  <a:srgbClr val="000000"/>
                </a:solidFill>
                <a:latin typeface="Glacial Indifference"/>
                <a:ea typeface="Glacial Indifference"/>
                <a:cs typeface="Glacial Indifference"/>
                <a:sym typeface="Glacial Indifference"/>
              </a:rPr>
              <a:t>Any others?</a:t>
            </a:r>
          </a:p>
        </p:txBody>
      </p:sp>
      <p:sp>
        <p:nvSpPr>
          <p:cNvPr id="6" name="TextBox 6"/>
          <p:cNvSpPr txBox="1"/>
          <p:nvPr/>
        </p:nvSpPr>
        <p:spPr>
          <a:xfrm>
            <a:off x="4654945" y="2329540"/>
            <a:ext cx="8257043" cy="6737350"/>
          </a:xfrm>
          <a:prstGeom prst="rect">
            <a:avLst/>
          </a:prstGeom>
        </p:spPr>
        <p:txBody>
          <a:bodyPr lIns="0" tIns="0" rIns="0" bIns="0" rtlCol="0" anchor="t">
            <a:spAutoFit/>
          </a:bodyPr>
          <a:lstStyle/>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No personal comments</a:t>
            </a:r>
          </a:p>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Kindness and respect</a:t>
            </a:r>
          </a:p>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Right to pass</a:t>
            </a:r>
          </a:p>
          <a:p>
            <a:pPr marL="1079501" lvl="1" indent="-539750" algn="l">
              <a:lnSpc>
                <a:spcPts val="8350"/>
              </a:lnSpc>
              <a:buFont typeface="Arial"/>
              <a:buChar char="•"/>
            </a:pPr>
            <a:r>
              <a:rPr lang="en-US" sz="5000">
                <a:solidFill>
                  <a:srgbClr val="000000"/>
                </a:solidFill>
                <a:latin typeface="Glacial Indifference"/>
                <a:ea typeface="Glacial Indifference"/>
                <a:cs typeface="Glacial Indifference"/>
                <a:sym typeface="Glacial Indifference"/>
              </a:rPr>
              <a:t>No such thing as silly  questions</a:t>
            </a:r>
          </a:p>
          <a:p>
            <a:pPr algn="l">
              <a:lnSpc>
                <a:spcPts val="8350"/>
              </a:lnSpc>
            </a:pPr>
            <a:endParaRPr lang="en-US" sz="500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2CE1ECCA-95F1-6634-0E0B-AAB3F9363BD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62B1F32-6C4F-E7F9-F428-9ED84A223164}"/>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C9CEC6C3-2B29-A610-91E0-BB0011C9A7CC}"/>
              </a:ext>
            </a:extLst>
          </p:cNvPr>
          <p:cNvSpPr txBox="1"/>
          <p:nvPr/>
        </p:nvSpPr>
        <p:spPr>
          <a:xfrm>
            <a:off x="1333499" y="1023620"/>
            <a:ext cx="7342668"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Let’s discuss</a:t>
            </a:r>
          </a:p>
        </p:txBody>
      </p:sp>
      <p:sp>
        <p:nvSpPr>
          <p:cNvPr id="3" name="TextBox 2">
            <a:extLst>
              <a:ext uri="{FF2B5EF4-FFF2-40B4-BE49-F238E27FC236}">
                <a16:creationId xmlns:a16="http://schemas.microsoft.com/office/drawing/2014/main" id="{480AEFD9-4C88-7298-46C7-7E4D28ECD2D4}"/>
              </a:ext>
            </a:extLst>
          </p:cNvPr>
          <p:cNvSpPr txBox="1"/>
          <p:nvPr/>
        </p:nvSpPr>
        <p:spPr>
          <a:xfrm>
            <a:off x="1333499" y="2095500"/>
            <a:ext cx="14744701" cy="6124754"/>
          </a:xfrm>
          <a:prstGeom prst="rect">
            <a:avLst/>
          </a:prstGeom>
          <a:noFill/>
        </p:spPr>
        <p:txBody>
          <a:bodyPr wrap="square" rtlCol="0">
            <a:spAutoFit/>
          </a:bodyPr>
          <a:lstStyle/>
          <a:p>
            <a:r>
              <a:rPr lang="en-GB" sz="4400" dirty="0">
                <a:solidFill>
                  <a:srgbClr val="000000"/>
                </a:solidFill>
                <a:latin typeface="Glacial Indifference"/>
              </a:rPr>
              <a:t>Please work in small groups and discuss:</a:t>
            </a:r>
          </a:p>
          <a:p>
            <a:endParaRPr lang="en-GB" sz="4400" dirty="0">
              <a:solidFill>
                <a:srgbClr val="000000"/>
              </a:solidFill>
              <a:latin typeface="Glacial Indifference"/>
            </a:endParaRPr>
          </a:p>
          <a:p>
            <a:endParaRPr lang="en-GB" sz="2000" dirty="0">
              <a:solidFill>
                <a:srgbClr val="000000"/>
              </a:solidFill>
              <a:latin typeface="Glacial Indifference"/>
            </a:endParaRPr>
          </a:p>
          <a:p>
            <a:pPr marL="571500" indent="-571500">
              <a:buFont typeface="Arial" panose="020B0604020202020204" pitchFamily="34" charset="0"/>
              <a:buChar char="•"/>
            </a:pPr>
            <a:r>
              <a:rPr lang="en-GB" sz="4400" dirty="0">
                <a:solidFill>
                  <a:srgbClr val="000000"/>
                </a:solidFill>
                <a:latin typeface="Glacial Indifference"/>
              </a:rPr>
              <a:t>What are some of the communities we belong to?</a:t>
            </a:r>
          </a:p>
          <a:p>
            <a:pPr marL="571500" indent="-571500">
              <a:buFont typeface="Arial" panose="020B0604020202020204" pitchFamily="34" charset="0"/>
              <a:buChar char="•"/>
            </a:pPr>
            <a:endParaRPr lang="en-GB" sz="4400" dirty="0">
              <a:solidFill>
                <a:srgbClr val="000000"/>
              </a:solidFill>
              <a:latin typeface="Glacial Indifference"/>
            </a:endParaRPr>
          </a:p>
          <a:p>
            <a:pPr marL="342900" indent="-342900">
              <a:buFont typeface="Arial" panose="020B0604020202020204" pitchFamily="34" charset="0"/>
              <a:buChar char="•"/>
            </a:pPr>
            <a:endParaRPr lang="en-GB" sz="2000" dirty="0">
              <a:solidFill>
                <a:srgbClr val="000000"/>
              </a:solidFill>
              <a:latin typeface="Glacial Indifference"/>
            </a:endParaRPr>
          </a:p>
          <a:p>
            <a:pPr marL="571500" indent="-571500">
              <a:buFont typeface="Arial" panose="020B0604020202020204" pitchFamily="34" charset="0"/>
              <a:buChar char="•"/>
            </a:pPr>
            <a:r>
              <a:rPr lang="en-GB" sz="4400" dirty="0">
                <a:solidFill>
                  <a:srgbClr val="000000"/>
                </a:solidFill>
                <a:latin typeface="Glacial Indifference"/>
              </a:rPr>
              <a:t>How do members show that they belong to a community?</a:t>
            </a:r>
          </a:p>
          <a:p>
            <a:pPr marL="571500" indent="-571500">
              <a:buFont typeface="Arial" panose="020B0604020202020204" pitchFamily="34" charset="0"/>
              <a:buChar char="•"/>
            </a:pPr>
            <a:endParaRPr lang="en-GB" sz="4400" dirty="0">
              <a:solidFill>
                <a:srgbClr val="000000"/>
              </a:solidFill>
              <a:latin typeface="Glacial Indifference"/>
            </a:endParaRPr>
          </a:p>
          <a:p>
            <a:pPr marL="571500" indent="-571500">
              <a:buFont typeface="Arial" panose="020B0604020202020204" pitchFamily="34" charset="0"/>
              <a:buChar char="•"/>
            </a:pPr>
            <a:r>
              <a:rPr lang="en-GB" sz="4400" dirty="0">
                <a:solidFill>
                  <a:srgbClr val="000000"/>
                </a:solidFill>
                <a:latin typeface="Glacial Indifference"/>
              </a:rPr>
              <a:t>How does each community ensure that members feel safe and welcome?</a:t>
            </a:r>
          </a:p>
        </p:txBody>
      </p:sp>
    </p:spTree>
    <p:extLst>
      <p:ext uri="{BB962C8B-B14F-4D97-AF65-F5344CB8AC3E}">
        <p14:creationId xmlns:p14="http://schemas.microsoft.com/office/powerpoint/2010/main" val="269463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1170DB38-BD7B-7C5A-8560-F9771EA81F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59A02F8-0098-4D50-AD14-FBC8CB639205}"/>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8F0A8C2D-45C4-7E76-BB9C-1926BF5D73C3}"/>
              </a:ext>
            </a:extLst>
          </p:cNvPr>
          <p:cNvSpPr txBox="1"/>
          <p:nvPr/>
        </p:nvSpPr>
        <p:spPr>
          <a:xfrm>
            <a:off x="1333499" y="1023620"/>
            <a:ext cx="7342668"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DO IT NOW - reflection</a:t>
            </a:r>
          </a:p>
        </p:txBody>
      </p:sp>
      <p:sp>
        <p:nvSpPr>
          <p:cNvPr id="6" name="TextBox 6">
            <a:extLst>
              <a:ext uri="{FF2B5EF4-FFF2-40B4-BE49-F238E27FC236}">
                <a16:creationId xmlns:a16="http://schemas.microsoft.com/office/drawing/2014/main" id="{3BE177A1-9329-0EF9-4163-61E203D69B4A}"/>
              </a:ext>
            </a:extLst>
          </p:cNvPr>
          <p:cNvSpPr txBox="1"/>
          <p:nvPr/>
        </p:nvSpPr>
        <p:spPr>
          <a:xfrm>
            <a:off x="9906000" y="821586"/>
            <a:ext cx="5753102" cy="1679947"/>
          </a:xfrm>
          <a:prstGeom prst="rect">
            <a:avLst/>
          </a:prstGeom>
        </p:spPr>
        <p:txBody>
          <a:bodyPr wrap="square" lIns="0" tIns="0" rIns="0" bIns="0" rtlCol="0" anchor="t">
            <a:spAutoFit/>
          </a:bodyPr>
          <a:lstStyle/>
          <a:p>
            <a:pPr algn="ctr">
              <a:lnSpc>
                <a:spcPts val="6811"/>
              </a:lnSpc>
              <a:spcBef>
                <a:spcPct val="0"/>
              </a:spcBef>
            </a:pPr>
            <a:r>
              <a:rPr lang="en-US" sz="4000" b="1" dirty="0">
                <a:solidFill>
                  <a:srgbClr val="000000"/>
                </a:solidFill>
                <a:latin typeface="Glacial Indifference"/>
                <a:ea typeface="Glacial Indifference"/>
                <a:cs typeface="Glacial Indifference"/>
                <a:sym typeface="Glacial Indifference"/>
              </a:rPr>
              <a:t>What does it mean to be a good citizen?</a:t>
            </a:r>
          </a:p>
        </p:txBody>
      </p:sp>
      <p:sp>
        <p:nvSpPr>
          <p:cNvPr id="4" name="TextBox 3">
            <a:extLst>
              <a:ext uri="{FF2B5EF4-FFF2-40B4-BE49-F238E27FC236}">
                <a16:creationId xmlns:a16="http://schemas.microsoft.com/office/drawing/2014/main" id="{627F20D4-4880-8D1B-75B8-68E60FE127A5}"/>
              </a:ext>
            </a:extLst>
          </p:cNvPr>
          <p:cNvSpPr txBox="1"/>
          <p:nvPr/>
        </p:nvSpPr>
        <p:spPr>
          <a:xfrm>
            <a:off x="1333498" y="8847881"/>
            <a:ext cx="15811502" cy="830997"/>
          </a:xfrm>
          <a:prstGeom prst="rect">
            <a:avLst/>
          </a:prstGeom>
          <a:noFill/>
        </p:spPr>
        <p:txBody>
          <a:bodyPr wrap="square" rtlCol="0">
            <a:spAutoFit/>
          </a:bodyPr>
          <a:lstStyle/>
          <a:p>
            <a:r>
              <a:rPr lang="en-GB" sz="4800" b="1" dirty="0">
                <a:solidFill>
                  <a:srgbClr val="000000"/>
                </a:solidFill>
                <a:latin typeface="Glacial Indifference"/>
              </a:rPr>
              <a:t>Can someone break the law and still be a good citizen?</a:t>
            </a:r>
          </a:p>
        </p:txBody>
      </p:sp>
      <p:sp>
        <p:nvSpPr>
          <p:cNvPr id="7" name="TextBox 6">
            <a:extLst>
              <a:ext uri="{FF2B5EF4-FFF2-40B4-BE49-F238E27FC236}">
                <a16:creationId xmlns:a16="http://schemas.microsoft.com/office/drawing/2014/main" id="{023C4E8B-0498-041B-504B-69DB6C91A13A}"/>
              </a:ext>
            </a:extLst>
          </p:cNvPr>
          <p:cNvSpPr txBox="1"/>
          <p:nvPr/>
        </p:nvSpPr>
        <p:spPr>
          <a:xfrm>
            <a:off x="1428747" y="3052671"/>
            <a:ext cx="15621004" cy="5016758"/>
          </a:xfrm>
          <a:prstGeom prst="rect">
            <a:avLst/>
          </a:prstGeom>
          <a:noFill/>
        </p:spPr>
        <p:txBody>
          <a:bodyPr wrap="square" rtlCol="0">
            <a:spAutoFit/>
          </a:bodyPr>
          <a:lstStyle/>
          <a:p>
            <a:r>
              <a:rPr lang="en-GB" sz="4000" dirty="0">
                <a:solidFill>
                  <a:srgbClr val="000000"/>
                </a:solidFill>
                <a:latin typeface="Glacial Indifference"/>
              </a:rPr>
              <a:t>A good citizen is someone who helps make their community a better place. </a:t>
            </a:r>
          </a:p>
          <a:p>
            <a:endParaRPr lang="en-GB" sz="4000" dirty="0">
              <a:solidFill>
                <a:srgbClr val="000000"/>
              </a:solidFill>
              <a:latin typeface="Glacial Indifference"/>
            </a:endParaRPr>
          </a:p>
          <a:p>
            <a:r>
              <a:rPr lang="en-GB" sz="4000" dirty="0">
                <a:solidFill>
                  <a:srgbClr val="000000"/>
                </a:solidFill>
                <a:latin typeface="Glacial Indifference"/>
              </a:rPr>
              <a:t>They follow rules and laws, show respect and kindness to others, take care of the environment, and try to help people when they can. </a:t>
            </a:r>
          </a:p>
          <a:p>
            <a:endParaRPr lang="en-GB" sz="4000" dirty="0">
              <a:solidFill>
                <a:srgbClr val="000000"/>
              </a:solidFill>
              <a:latin typeface="Glacial Indifference"/>
            </a:endParaRPr>
          </a:p>
          <a:p>
            <a:r>
              <a:rPr lang="en-GB" sz="4000" dirty="0">
                <a:solidFill>
                  <a:srgbClr val="000000"/>
                </a:solidFill>
                <a:latin typeface="Glacial Indifference"/>
              </a:rPr>
              <a:t>A good citizen also works with others to solve problems and makes sure everyone is treated fairly.</a:t>
            </a:r>
          </a:p>
        </p:txBody>
      </p:sp>
    </p:spTree>
    <p:extLst>
      <p:ext uri="{BB962C8B-B14F-4D97-AF65-F5344CB8AC3E}">
        <p14:creationId xmlns:p14="http://schemas.microsoft.com/office/powerpoint/2010/main" val="34375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389FCA39-8CEC-1C22-B91A-B6B49A2D59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15B647-9271-0899-143C-0C112384328D}"/>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705D0F4A-2AB2-0467-C3D6-382E38CFAF03}"/>
              </a:ext>
            </a:extLst>
          </p:cNvPr>
          <p:cNvSpPr txBox="1"/>
          <p:nvPr/>
        </p:nvSpPr>
        <p:spPr>
          <a:xfrm>
            <a:off x="1333498" y="1023620"/>
            <a:ext cx="12306301"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How good a citizen is someone who …?</a:t>
            </a:r>
          </a:p>
        </p:txBody>
      </p:sp>
      <p:sp>
        <p:nvSpPr>
          <p:cNvPr id="3" name="TextBox 2">
            <a:extLst>
              <a:ext uri="{FF2B5EF4-FFF2-40B4-BE49-F238E27FC236}">
                <a16:creationId xmlns:a16="http://schemas.microsoft.com/office/drawing/2014/main" id="{251F579C-154B-165C-B71F-2DC8E68695E5}"/>
              </a:ext>
            </a:extLst>
          </p:cNvPr>
          <p:cNvSpPr txBox="1"/>
          <p:nvPr/>
        </p:nvSpPr>
        <p:spPr>
          <a:xfrm>
            <a:off x="1333499" y="3073403"/>
            <a:ext cx="15354302" cy="5986254"/>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GB" sz="4400" dirty="0"/>
              <a:t>Offers to help clear up a mess they did not create.</a:t>
            </a:r>
          </a:p>
          <a:p>
            <a:pPr marL="571500" indent="-571500">
              <a:spcAft>
                <a:spcPts val="1800"/>
              </a:spcAft>
              <a:buFont typeface="Arial" panose="020B0604020202020204" pitchFamily="34" charset="0"/>
              <a:buChar char="•"/>
            </a:pPr>
            <a:r>
              <a:rPr lang="en-GB" sz="4400" dirty="0"/>
              <a:t>Vapes on the park swings in front of little kids.</a:t>
            </a:r>
          </a:p>
          <a:p>
            <a:pPr marL="571500" indent="-571500">
              <a:spcAft>
                <a:spcPts val="1800"/>
              </a:spcAft>
              <a:buFont typeface="Arial" panose="020B0604020202020204" pitchFamily="34" charset="0"/>
              <a:buChar char="•"/>
            </a:pPr>
            <a:r>
              <a:rPr lang="en-GB" sz="4400" dirty="0"/>
              <a:t>Carves their girl/boyfriends initials on a tree / park bench.</a:t>
            </a:r>
          </a:p>
          <a:p>
            <a:pPr marL="571500" indent="-571500">
              <a:spcAft>
                <a:spcPts val="1800"/>
              </a:spcAft>
              <a:buFont typeface="Arial" panose="020B0604020202020204" pitchFamily="34" charset="0"/>
              <a:buChar char="•"/>
            </a:pPr>
            <a:r>
              <a:rPr lang="en-GB" sz="4400" dirty="0"/>
              <a:t>Listens respectfully to other peoples’ ideas.</a:t>
            </a:r>
          </a:p>
          <a:p>
            <a:pPr marL="571500" indent="-571500">
              <a:spcAft>
                <a:spcPts val="1800"/>
              </a:spcAft>
              <a:buFont typeface="Arial" panose="020B0604020202020204" pitchFamily="34" charset="0"/>
              <a:buChar char="•"/>
            </a:pPr>
            <a:r>
              <a:rPr lang="en-GB" sz="4400" dirty="0"/>
              <a:t>Takes plastic bottles out of the general waste and puts them in the recycling.</a:t>
            </a:r>
          </a:p>
          <a:p>
            <a:pPr marL="571500" indent="-571500">
              <a:spcAft>
                <a:spcPts val="1800"/>
              </a:spcAft>
              <a:buFont typeface="Arial" panose="020B0604020202020204" pitchFamily="34" charset="0"/>
              <a:buChar char="•"/>
            </a:pPr>
            <a:endParaRPr lang="en-GB" sz="4400" dirty="0"/>
          </a:p>
        </p:txBody>
      </p:sp>
      <p:graphicFrame>
        <p:nvGraphicFramePr>
          <p:cNvPr id="8" name="Table 7">
            <a:extLst>
              <a:ext uri="{FF2B5EF4-FFF2-40B4-BE49-F238E27FC236}">
                <a16:creationId xmlns:a16="http://schemas.microsoft.com/office/drawing/2014/main" id="{978BF400-57EC-2F7A-B0F1-1B441051DD65}"/>
              </a:ext>
            </a:extLst>
          </p:cNvPr>
          <p:cNvGraphicFramePr>
            <a:graphicFrameLocks noGrp="1"/>
          </p:cNvGraphicFramePr>
          <p:nvPr>
            <p:extLst>
              <p:ext uri="{D42A27DB-BD31-4B8C-83A1-F6EECF244321}">
                <p14:modId xmlns:p14="http://schemas.microsoft.com/office/powerpoint/2010/main" val="3875861934"/>
              </p:ext>
            </p:extLst>
          </p:nvPr>
        </p:nvGraphicFramePr>
        <p:xfrm>
          <a:off x="1333499" y="2006138"/>
          <a:ext cx="15354305" cy="741680"/>
        </p:xfrm>
        <a:graphic>
          <a:graphicData uri="http://schemas.openxmlformats.org/drawingml/2006/table">
            <a:tbl>
              <a:tblPr firstRow="1" bandRow="1">
                <a:tableStyleId>{5C22544A-7EE6-4342-B048-85BDC9FD1C3A}</a:tableStyleId>
              </a:tblPr>
              <a:tblGrid>
                <a:gridCol w="3070861">
                  <a:extLst>
                    <a:ext uri="{9D8B030D-6E8A-4147-A177-3AD203B41FA5}">
                      <a16:colId xmlns:a16="http://schemas.microsoft.com/office/drawing/2014/main" val="2142115334"/>
                    </a:ext>
                  </a:extLst>
                </a:gridCol>
                <a:gridCol w="3070861">
                  <a:extLst>
                    <a:ext uri="{9D8B030D-6E8A-4147-A177-3AD203B41FA5}">
                      <a16:colId xmlns:a16="http://schemas.microsoft.com/office/drawing/2014/main" val="139744856"/>
                    </a:ext>
                  </a:extLst>
                </a:gridCol>
                <a:gridCol w="3070861">
                  <a:extLst>
                    <a:ext uri="{9D8B030D-6E8A-4147-A177-3AD203B41FA5}">
                      <a16:colId xmlns:a16="http://schemas.microsoft.com/office/drawing/2014/main" val="2661224168"/>
                    </a:ext>
                  </a:extLst>
                </a:gridCol>
                <a:gridCol w="3070861">
                  <a:extLst>
                    <a:ext uri="{9D8B030D-6E8A-4147-A177-3AD203B41FA5}">
                      <a16:colId xmlns:a16="http://schemas.microsoft.com/office/drawing/2014/main" val="136995353"/>
                    </a:ext>
                  </a:extLst>
                </a:gridCol>
                <a:gridCol w="3070861">
                  <a:extLst>
                    <a:ext uri="{9D8B030D-6E8A-4147-A177-3AD203B41FA5}">
                      <a16:colId xmlns:a16="http://schemas.microsoft.com/office/drawing/2014/main" val="2546257889"/>
                    </a:ext>
                  </a:extLst>
                </a:gridCol>
              </a:tblGrid>
              <a:tr h="370840">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extLst>
                  <a:ext uri="{0D108BD9-81ED-4DB2-BD59-A6C34878D82A}">
                    <a16:rowId xmlns:a16="http://schemas.microsoft.com/office/drawing/2014/main" val="2523672682"/>
                  </a:ext>
                </a:extLst>
              </a:tr>
              <a:tr h="370840">
                <a:tc>
                  <a:txBody>
                    <a:bodyPr/>
                    <a:lstStyle/>
                    <a:p>
                      <a:pPr algn="ctr"/>
                      <a:r>
                        <a:rPr lang="en-GB" dirty="0"/>
                        <a:t>Poor</a:t>
                      </a:r>
                    </a:p>
                  </a:txBody>
                  <a:tcPr/>
                </a:tc>
                <a:tc>
                  <a:txBody>
                    <a:bodyPr/>
                    <a:lstStyle/>
                    <a:p>
                      <a:pPr algn="ctr"/>
                      <a:r>
                        <a:rPr lang="en-GB" dirty="0"/>
                        <a:t>Needs improvement</a:t>
                      </a:r>
                    </a:p>
                  </a:txBody>
                  <a:tcPr/>
                </a:tc>
                <a:tc>
                  <a:txBody>
                    <a:bodyPr/>
                    <a:lstStyle/>
                    <a:p>
                      <a:pPr algn="ctr"/>
                      <a:r>
                        <a:rPr lang="en-GB" dirty="0"/>
                        <a:t>OK</a:t>
                      </a:r>
                    </a:p>
                  </a:txBody>
                  <a:tcPr/>
                </a:tc>
                <a:tc>
                  <a:txBody>
                    <a:bodyPr/>
                    <a:lstStyle/>
                    <a:p>
                      <a:pPr algn="ctr"/>
                      <a:r>
                        <a:rPr lang="en-GB" dirty="0"/>
                        <a:t>Good</a:t>
                      </a:r>
                    </a:p>
                  </a:txBody>
                  <a:tcPr/>
                </a:tc>
                <a:tc>
                  <a:txBody>
                    <a:bodyPr/>
                    <a:lstStyle/>
                    <a:p>
                      <a:pPr algn="ctr"/>
                      <a:r>
                        <a:rPr lang="en-GB" dirty="0"/>
                        <a:t>Great</a:t>
                      </a:r>
                    </a:p>
                  </a:txBody>
                  <a:tcPr/>
                </a:tc>
                <a:extLst>
                  <a:ext uri="{0D108BD9-81ED-4DB2-BD59-A6C34878D82A}">
                    <a16:rowId xmlns:a16="http://schemas.microsoft.com/office/drawing/2014/main" val="4220446070"/>
                  </a:ext>
                </a:extLst>
              </a:tr>
            </a:tbl>
          </a:graphicData>
        </a:graphic>
      </p:graphicFrame>
    </p:spTree>
    <p:extLst>
      <p:ext uri="{BB962C8B-B14F-4D97-AF65-F5344CB8AC3E}">
        <p14:creationId xmlns:p14="http://schemas.microsoft.com/office/powerpoint/2010/main" val="2046440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8970</TotalTime>
  <Words>2731</Words>
  <Application>Microsoft Office PowerPoint</Application>
  <PresentationFormat>Custom</PresentationFormat>
  <Paragraphs>276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Glacial Indifference</vt:lpstr>
      <vt:lpstr>Arial</vt:lpstr>
      <vt:lpstr>Bobby Jones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Discrimination year 8 DESC</dc:title>
  <dc:creator>Isaac, Alyssa</dc:creator>
  <cp:lastModifiedBy>Alyssa Isaac</cp:lastModifiedBy>
  <cp:revision>172</cp:revision>
  <cp:lastPrinted>2025-07-14T10:07:57Z</cp:lastPrinted>
  <dcterms:created xsi:type="dcterms:W3CDTF">2006-08-16T00:00:00Z</dcterms:created>
  <dcterms:modified xsi:type="dcterms:W3CDTF">2025-11-04T16:20:52Z</dcterms:modified>
  <dc:identifier>DAGsAcu4T0o</dc:identifier>
</cp:coreProperties>
</file>