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320" r:id="rId3"/>
    <p:sldId id="258" r:id="rId4"/>
    <p:sldId id="259" r:id="rId5"/>
    <p:sldId id="260" r:id="rId6"/>
    <p:sldId id="261" r:id="rId7"/>
    <p:sldId id="262" r:id="rId8"/>
    <p:sldId id="321" r:id="rId9"/>
    <p:sldId id="309" r:id="rId10"/>
    <p:sldId id="300" r:id="rId11"/>
    <p:sldId id="313" r:id="rId12"/>
    <p:sldId id="308" r:id="rId13"/>
    <p:sldId id="315" r:id="rId14"/>
    <p:sldId id="318" r:id="rId15"/>
    <p:sldId id="316" r:id="rId16"/>
    <p:sldId id="319" r:id="rId17"/>
    <p:sldId id="322" r:id="rId18"/>
    <p:sldId id="325" r:id="rId19"/>
    <p:sldId id="324" r:id="rId20"/>
    <p:sldId id="323" r:id="rId21"/>
    <p:sldId id="326" r:id="rId22"/>
    <p:sldId id="311" r:id="rId23"/>
    <p:sldId id="327" r:id="rId24"/>
    <p:sldId id="298" r:id="rId25"/>
    <p:sldId id="296" r:id="rId26"/>
  </p:sldIdLst>
  <p:sldSz cx="18288000" cy="10287000"/>
  <p:notesSz cx="6858000" cy="9144000"/>
  <p:embeddedFontLst>
    <p:embeddedFont>
      <p:font typeface="Bobby Jones" panose="020B0604020202020204" charset="0"/>
      <p:regular r:id="rId28"/>
    </p:embeddedFont>
    <p:embeddedFont>
      <p:font typeface="Glacial Indifference" panose="020B0604020202020204" charset="0"/>
      <p:regular r:id="rId29"/>
    </p:embeddedFont>
    <p:embeddedFont>
      <p:font typeface="Glacial Indifference Bold"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9BD97-FAC6-4D61-B43A-5842DBFFB282}" v="2943" dt="2025-11-05T00:03:39.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autoAdjust="0"/>
    <p:restoredTop sz="86301" autoAdjust="0"/>
  </p:normalViewPr>
  <p:slideViewPr>
    <p:cSldViewPr>
      <p:cViewPr varScale="1">
        <p:scale>
          <a:sx n="52" d="100"/>
          <a:sy n="52" d="100"/>
        </p:scale>
        <p:origin x="12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undo redo custSel addSld delSld modSld sldOrd modMainMaster">
      <pc:chgData name="Alyssa Isaac" userId="3ae7964d-d2b5-42a3-b882-d9fb709f2af0" providerId="ADAL" clId="{2FB189AD-3EAB-48A6-BBC1-D0C2C6A74715}" dt="2025-11-05T00:03:39.966" v="6722"/>
      <pc:docMkLst>
        <pc:docMk/>
      </pc:docMkLst>
      <pc:sldChg chg="modSp mod setBg">
        <pc:chgData name="Alyssa Isaac" userId="3ae7964d-d2b5-42a3-b882-d9fb709f2af0" providerId="ADAL" clId="{2FB189AD-3EAB-48A6-BBC1-D0C2C6A74715}" dt="2025-11-05T00:03:39.966" v="6722"/>
        <pc:sldMkLst>
          <pc:docMk/>
          <pc:sldMk cId="0" sldId="256"/>
        </pc:sldMkLst>
        <pc:spChg chg="mod">
          <ac:chgData name="Alyssa Isaac" userId="3ae7964d-d2b5-42a3-b882-d9fb709f2af0" providerId="ADAL" clId="{2FB189AD-3EAB-48A6-BBC1-D0C2C6A74715}" dt="2025-10-21T09:40:41.455" v="1" actId="20577"/>
          <ac:spMkLst>
            <pc:docMk/>
            <pc:sldMk cId="0" sldId="256"/>
            <ac:spMk id="4" creationId="{00000000-0000-0000-0000-000000000000}"/>
          </ac:spMkLst>
        </pc:spChg>
      </pc:sldChg>
      <pc:sldChg chg="modSp mod setBg">
        <pc:chgData name="Alyssa Isaac" userId="3ae7964d-d2b5-42a3-b882-d9fb709f2af0" providerId="ADAL" clId="{2FB189AD-3EAB-48A6-BBC1-D0C2C6A74715}" dt="2025-11-05T00:03:39.966" v="6722"/>
        <pc:sldMkLst>
          <pc:docMk/>
          <pc:sldMk cId="0" sldId="258"/>
        </pc:sldMkLst>
        <pc:graphicFrameChg chg="mod modGraphic">
          <ac:chgData name="Alyssa Isaac" userId="3ae7964d-d2b5-42a3-b882-d9fb709f2af0" providerId="ADAL" clId="{2FB189AD-3EAB-48A6-BBC1-D0C2C6A74715}" dt="2025-11-04T23:59:20.427" v="5769" actId="20577"/>
          <ac:graphicFrameMkLst>
            <pc:docMk/>
            <pc:sldMk cId="0" sldId="258"/>
            <ac:graphicFrameMk id="3" creationId="{00000000-0000-0000-0000-000000000000}"/>
          </ac:graphicFrameMkLst>
        </pc:graphicFrameChg>
      </pc:sldChg>
      <pc:sldChg chg="modSp mod setBg">
        <pc:chgData name="Alyssa Isaac" userId="3ae7964d-d2b5-42a3-b882-d9fb709f2af0" providerId="ADAL" clId="{2FB189AD-3EAB-48A6-BBC1-D0C2C6A74715}" dt="2025-11-05T00:03:39.966" v="6722"/>
        <pc:sldMkLst>
          <pc:docMk/>
          <pc:sldMk cId="0" sldId="259"/>
        </pc:sldMkLst>
        <pc:spChg chg="mod">
          <ac:chgData name="Alyssa Isaac" userId="3ae7964d-d2b5-42a3-b882-d9fb709f2af0" providerId="ADAL" clId="{2FB189AD-3EAB-48A6-BBC1-D0C2C6A74715}" dt="2025-10-21T10:24:54.143" v="107" actId="20577"/>
          <ac:spMkLst>
            <pc:docMk/>
            <pc:sldMk cId="0" sldId="259"/>
            <ac:spMk id="6" creationId="{00000000-0000-0000-0000-000000000000}"/>
          </ac:spMkLst>
        </pc:spChg>
      </pc:sldChg>
      <pc:sldChg chg="modSp mod setBg">
        <pc:chgData name="Alyssa Isaac" userId="3ae7964d-d2b5-42a3-b882-d9fb709f2af0" providerId="ADAL" clId="{2FB189AD-3EAB-48A6-BBC1-D0C2C6A74715}" dt="2025-11-05T00:03:39.966" v="6722"/>
        <pc:sldMkLst>
          <pc:docMk/>
          <pc:sldMk cId="0" sldId="260"/>
        </pc:sldMkLst>
        <pc:spChg chg="mod">
          <ac:chgData name="Alyssa Isaac" userId="3ae7964d-d2b5-42a3-b882-d9fb709f2af0" providerId="ADAL" clId="{2FB189AD-3EAB-48A6-BBC1-D0C2C6A74715}" dt="2025-10-21T16:18:51.780" v="681" actId="20577"/>
          <ac:spMkLst>
            <pc:docMk/>
            <pc:sldMk cId="0" sldId="260"/>
            <ac:spMk id="5" creationId="{00000000-0000-0000-0000-000000000000}"/>
          </ac:spMkLst>
        </pc:spChg>
      </pc:sldChg>
      <pc:sldChg chg="modSp setBg modAnim modNotesTx">
        <pc:chgData name="Alyssa Isaac" userId="3ae7964d-d2b5-42a3-b882-d9fb709f2af0" providerId="ADAL" clId="{2FB189AD-3EAB-48A6-BBC1-D0C2C6A74715}" dt="2025-11-05T00:03:39.966" v="6722"/>
        <pc:sldMkLst>
          <pc:docMk/>
          <pc:sldMk cId="0" sldId="261"/>
        </pc:sldMkLst>
        <pc:spChg chg="mod">
          <ac:chgData name="Alyssa Isaac" userId="3ae7964d-d2b5-42a3-b882-d9fb709f2af0" providerId="ADAL" clId="{2FB189AD-3EAB-48A6-BBC1-D0C2C6A74715}" dt="2025-10-21T10:26:25.135" v="150" actId="403"/>
          <ac:spMkLst>
            <pc:docMk/>
            <pc:sldMk cId="0" sldId="261"/>
            <ac:spMk id="4" creationId="{00000000-0000-0000-0000-000000000000}"/>
          </ac:spMkLst>
        </pc:spChg>
      </pc:sldChg>
      <pc:sldChg chg="modSp mod setBg modNotesTx">
        <pc:chgData name="Alyssa Isaac" userId="3ae7964d-d2b5-42a3-b882-d9fb709f2af0" providerId="ADAL" clId="{2FB189AD-3EAB-48A6-BBC1-D0C2C6A74715}" dt="2025-11-05T00:03:39.966" v="6722"/>
        <pc:sldMkLst>
          <pc:docMk/>
          <pc:sldMk cId="0" sldId="262"/>
        </pc:sldMkLst>
        <pc:spChg chg="mod">
          <ac:chgData name="Alyssa Isaac" userId="3ae7964d-d2b5-42a3-b882-d9fb709f2af0" providerId="ADAL" clId="{2FB189AD-3EAB-48A6-BBC1-D0C2C6A74715}" dt="2025-10-21T10:26:35.519" v="153" actId="1076"/>
          <ac:spMkLst>
            <pc:docMk/>
            <pc:sldMk cId="0" sldId="262"/>
            <ac:spMk id="2" creationId="{00000000-0000-0000-0000-000000000000}"/>
          </ac:spMkLst>
        </pc:spChg>
        <pc:spChg chg="mod">
          <ac:chgData name="Alyssa Isaac" userId="3ae7964d-d2b5-42a3-b882-d9fb709f2af0" providerId="ADAL" clId="{2FB189AD-3EAB-48A6-BBC1-D0C2C6A74715}" dt="2025-10-21T10:26:38.493" v="154" actId="1076"/>
          <ac:spMkLst>
            <pc:docMk/>
            <pc:sldMk cId="0" sldId="262"/>
            <ac:spMk id="3" creationId="{00000000-0000-0000-0000-000000000000}"/>
          </ac:spMkLst>
        </pc:spChg>
      </pc:sldChg>
      <pc:sldChg chg="setBg">
        <pc:chgData name="Alyssa Isaac" userId="3ae7964d-d2b5-42a3-b882-d9fb709f2af0" providerId="ADAL" clId="{2FB189AD-3EAB-48A6-BBC1-D0C2C6A74715}" dt="2025-11-05T00:03:39.966" v="6722"/>
        <pc:sldMkLst>
          <pc:docMk/>
          <pc:sldMk cId="696115903" sldId="296"/>
        </pc:sldMkLst>
      </pc:sldChg>
      <pc:sldChg chg="add del ord setBg">
        <pc:chgData name="Alyssa Isaac" userId="3ae7964d-d2b5-42a3-b882-d9fb709f2af0" providerId="ADAL" clId="{2FB189AD-3EAB-48A6-BBC1-D0C2C6A74715}" dt="2025-11-05T00:03:32.981" v="6721"/>
        <pc:sldMkLst>
          <pc:docMk/>
          <pc:sldMk cId="1747056539" sldId="298"/>
        </pc:sldMkLst>
      </pc:sldChg>
      <pc:sldChg chg="delSp modSp mod setBg modAnim">
        <pc:chgData name="Alyssa Isaac" userId="3ae7964d-d2b5-42a3-b882-d9fb709f2af0" providerId="ADAL" clId="{2FB189AD-3EAB-48A6-BBC1-D0C2C6A74715}" dt="2025-11-05T00:03:39.966" v="6722"/>
        <pc:sldMkLst>
          <pc:docMk/>
          <pc:sldMk cId="4018405824" sldId="300"/>
        </pc:sldMkLst>
        <pc:spChg chg="mod">
          <ac:chgData name="Alyssa Isaac" userId="3ae7964d-d2b5-42a3-b882-d9fb709f2af0" providerId="ADAL" clId="{2FB189AD-3EAB-48A6-BBC1-D0C2C6A74715}" dt="2025-10-21T10:34:43.607" v="291" actId="13926"/>
          <ac:spMkLst>
            <pc:docMk/>
            <pc:sldMk cId="4018405824" sldId="300"/>
            <ac:spMk id="3" creationId="{27F4184E-C430-61D5-73F7-8FE81C5A8B90}"/>
          </ac:spMkLst>
        </pc:spChg>
      </pc:sldChg>
      <pc:sldChg chg="del">
        <pc:chgData name="Alyssa Isaac" userId="3ae7964d-d2b5-42a3-b882-d9fb709f2af0" providerId="ADAL" clId="{2FB189AD-3EAB-48A6-BBC1-D0C2C6A74715}" dt="2025-11-04T23:41:34.166" v="3326" actId="47"/>
        <pc:sldMkLst>
          <pc:docMk/>
          <pc:sldMk cId="571753886" sldId="307"/>
        </pc:sldMkLst>
      </pc:sldChg>
      <pc:sldChg chg="modSp mod setBg">
        <pc:chgData name="Alyssa Isaac" userId="3ae7964d-d2b5-42a3-b882-d9fb709f2af0" providerId="ADAL" clId="{2FB189AD-3EAB-48A6-BBC1-D0C2C6A74715}" dt="2025-11-05T00:03:39.966" v="6722"/>
        <pc:sldMkLst>
          <pc:docMk/>
          <pc:sldMk cId="2079372330" sldId="308"/>
        </pc:sldMkLst>
        <pc:spChg chg="mod">
          <ac:chgData name="Alyssa Isaac" userId="3ae7964d-d2b5-42a3-b882-d9fb709f2af0" providerId="ADAL" clId="{2FB189AD-3EAB-48A6-BBC1-D0C2C6A74715}" dt="2025-10-21T11:00:49.771" v="296" actId="14100"/>
          <ac:spMkLst>
            <pc:docMk/>
            <pc:sldMk cId="2079372330" sldId="308"/>
            <ac:spMk id="11" creationId="{34B9F1CB-EEF7-4D38-923A-38DA73F18259}"/>
          </ac:spMkLst>
        </pc:spChg>
      </pc:sldChg>
      <pc:sldChg chg="delSp modSp mod setBg modNotesTx">
        <pc:chgData name="Alyssa Isaac" userId="3ae7964d-d2b5-42a3-b882-d9fb709f2af0" providerId="ADAL" clId="{2FB189AD-3EAB-48A6-BBC1-D0C2C6A74715}" dt="2025-11-05T00:03:39.966" v="6722"/>
        <pc:sldMkLst>
          <pc:docMk/>
          <pc:sldMk cId="2202946735" sldId="309"/>
        </pc:sldMkLst>
        <pc:spChg chg="mod">
          <ac:chgData name="Alyssa Isaac" userId="3ae7964d-d2b5-42a3-b882-d9fb709f2af0" providerId="ADAL" clId="{2FB189AD-3EAB-48A6-BBC1-D0C2C6A74715}" dt="2025-10-21T10:28:05.655" v="180" actId="1076"/>
          <ac:spMkLst>
            <pc:docMk/>
            <pc:sldMk cId="2202946735" sldId="309"/>
            <ac:spMk id="3" creationId="{05771B0A-DF0D-8DE6-4036-484FC2F70D82}"/>
          </ac:spMkLst>
        </pc:spChg>
        <pc:spChg chg="mod">
          <ac:chgData name="Alyssa Isaac" userId="3ae7964d-d2b5-42a3-b882-d9fb709f2af0" providerId="ADAL" clId="{2FB189AD-3EAB-48A6-BBC1-D0C2C6A74715}" dt="2025-11-04T23:44:06.126" v="3383" actId="1076"/>
          <ac:spMkLst>
            <pc:docMk/>
            <pc:sldMk cId="2202946735" sldId="309"/>
            <ac:spMk id="4" creationId="{0DE02B3A-D1DD-385A-79EA-4795DBA5556E}"/>
          </ac:spMkLst>
        </pc:spChg>
        <pc:spChg chg="mod">
          <ac:chgData name="Alyssa Isaac" userId="3ae7964d-d2b5-42a3-b882-d9fb709f2af0" providerId="ADAL" clId="{2FB189AD-3EAB-48A6-BBC1-D0C2C6A74715}" dt="2025-11-04T23:30:22.119" v="1500" actId="20577"/>
          <ac:spMkLst>
            <pc:docMk/>
            <pc:sldMk cId="2202946735" sldId="309"/>
            <ac:spMk id="6" creationId="{A9CD06FA-8EAA-80B2-A4E1-75CA46BFF5A3}"/>
          </ac:spMkLst>
        </pc:spChg>
      </pc:sldChg>
      <pc:sldChg chg="modSp mod setBg modAnim modNotesTx">
        <pc:chgData name="Alyssa Isaac" userId="3ae7964d-d2b5-42a3-b882-d9fb709f2af0" providerId="ADAL" clId="{2FB189AD-3EAB-48A6-BBC1-D0C2C6A74715}" dt="2025-11-05T00:03:39.966" v="6722"/>
        <pc:sldMkLst>
          <pc:docMk/>
          <pc:sldMk cId="538026364" sldId="311"/>
        </pc:sldMkLst>
        <pc:spChg chg="mod">
          <ac:chgData name="Alyssa Isaac" userId="3ae7964d-d2b5-42a3-b882-d9fb709f2af0" providerId="ADAL" clId="{2FB189AD-3EAB-48A6-BBC1-D0C2C6A74715}" dt="2025-11-04T23:55:12.759" v="4880" actId="20577"/>
          <ac:spMkLst>
            <pc:docMk/>
            <pc:sldMk cId="538026364" sldId="311"/>
            <ac:spMk id="3" creationId="{22F772CA-7E2A-0560-3323-48F2061881A9}"/>
          </ac:spMkLst>
        </pc:spChg>
      </pc:sldChg>
      <pc:sldChg chg="setBg">
        <pc:chgData name="Alyssa Isaac" userId="3ae7964d-d2b5-42a3-b882-d9fb709f2af0" providerId="ADAL" clId="{2FB189AD-3EAB-48A6-BBC1-D0C2C6A74715}" dt="2025-11-05T00:03:39.966" v="6722"/>
        <pc:sldMkLst>
          <pc:docMk/>
          <pc:sldMk cId="2122984857" sldId="313"/>
        </pc:sldMkLst>
      </pc:sldChg>
      <pc:sldChg chg="setBg">
        <pc:chgData name="Alyssa Isaac" userId="3ae7964d-d2b5-42a3-b882-d9fb709f2af0" providerId="ADAL" clId="{2FB189AD-3EAB-48A6-BBC1-D0C2C6A74715}" dt="2025-11-05T00:03:39.966" v="6722"/>
        <pc:sldMkLst>
          <pc:docMk/>
          <pc:sldMk cId="2162711322" sldId="315"/>
        </pc:sldMkLst>
      </pc:sldChg>
      <pc:sldChg chg="setBg">
        <pc:chgData name="Alyssa Isaac" userId="3ae7964d-d2b5-42a3-b882-d9fb709f2af0" providerId="ADAL" clId="{2FB189AD-3EAB-48A6-BBC1-D0C2C6A74715}" dt="2025-11-05T00:03:39.966" v="6722"/>
        <pc:sldMkLst>
          <pc:docMk/>
          <pc:sldMk cId="3131826399" sldId="316"/>
        </pc:sldMkLst>
      </pc:sldChg>
      <pc:sldChg chg="setBg">
        <pc:chgData name="Alyssa Isaac" userId="3ae7964d-d2b5-42a3-b882-d9fb709f2af0" providerId="ADAL" clId="{2FB189AD-3EAB-48A6-BBC1-D0C2C6A74715}" dt="2025-11-05T00:03:39.966" v="6722"/>
        <pc:sldMkLst>
          <pc:docMk/>
          <pc:sldMk cId="3825452328" sldId="318"/>
        </pc:sldMkLst>
      </pc:sldChg>
      <pc:sldChg chg="addSp delSp modSp add mod ord setBg addAnim delAnim modNotesTx">
        <pc:chgData name="Alyssa Isaac" userId="3ae7964d-d2b5-42a3-b882-d9fb709f2af0" providerId="ADAL" clId="{2FB189AD-3EAB-48A6-BBC1-D0C2C6A74715}" dt="2025-11-05T00:03:39.966" v="6722"/>
        <pc:sldMkLst>
          <pc:docMk/>
          <pc:sldMk cId="1643410212" sldId="319"/>
        </pc:sldMkLst>
        <pc:spChg chg="mod">
          <ac:chgData name="Alyssa Isaac" userId="3ae7964d-d2b5-42a3-b882-d9fb709f2af0" providerId="ADAL" clId="{2FB189AD-3EAB-48A6-BBC1-D0C2C6A74715}" dt="2025-10-21T11:01:46.380" v="383" actId="1076"/>
          <ac:spMkLst>
            <pc:docMk/>
            <pc:sldMk cId="1643410212" sldId="319"/>
            <ac:spMk id="5" creationId="{82DE89C0-4FDA-C491-AA0B-DB4AF5803F9D}"/>
          </ac:spMkLst>
        </pc:spChg>
      </pc:sldChg>
      <pc:sldChg chg="addSp delSp modSp add mod setBg modNotesTx">
        <pc:chgData name="Alyssa Isaac" userId="3ae7964d-d2b5-42a3-b882-d9fb709f2af0" providerId="ADAL" clId="{2FB189AD-3EAB-48A6-BBC1-D0C2C6A74715}" dt="2025-11-05T00:03:39.966" v="6722"/>
        <pc:sldMkLst>
          <pc:docMk/>
          <pc:sldMk cId="870153580" sldId="320"/>
        </pc:sldMkLst>
        <pc:spChg chg="del">
          <ac:chgData name="Alyssa Isaac" userId="3ae7964d-d2b5-42a3-b882-d9fb709f2af0" providerId="ADAL" clId="{2FB189AD-3EAB-48A6-BBC1-D0C2C6A74715}" dt="2025-11-04T20:33:23.719" v="683" actId="478"/>
          <ac:spMkLst>
            <pc:docMk/>
            <pc:sldMk cId="870153580" sldId="320"/>
            <ac:spMk id="3" creationId="{200994AA-E3E8-F69C-ED32-C35F57E691CA}"/>
          </ac:spMkLst>
        </pc:spChg>
        <pc:spChg chg="add mod">
          <ac:chgData name="Alyssa Isaac" userId="3ae7964d-d2b5-42a3-b882-d9fb709f2af0" providerId="ADAL" clId="{2FB189AD-3EAB-48A6-BBC1-D0C2C6A74715}" dt="2025-11-04T23:27:37.122" v="738" actId="1076"/>
          <ac:spMkLst>
            <pc:docMk/>
            <pc:sldMk cId="870153580" sldId="320"/>
            <ac:spMk id="4" creationId="{39F2A736-953E-FD77-729F-7FF3DC44C7E8}"/>
          </ac:spMkLst>
        </pc:spChg>
        <pc:spChg chg="del">
          <ac:chgData name="Alyssa Isaac" userId="3ae7964d-d2b5-42a3-b882-d9fb709f2af0" providerId="ADAL" clId="{2FB189AD-3EAB-48A6-BBC1-D0C2C6A74715}" dt="2025-11-04T20:33:24.843" v="684" actId="478"/>
          <ac:spMkLst>
            <pc:docMk/>
            <pc:sldMk cId="870153580" sldId="320"/>
            <ac:spMk id="4" creationId="{DCF47C5E-6F4D-00ED-11ED-DF27BB334315}"/>
          </ac:spMkLst>
        </pc:spChg>
        <pc:picChg chg="add del">
          <ac:chgData name="Alyssa Isaac" userId="3ae7964d-d2b5-42a3-b882-d9fb709f2af0" providerId="ADAL" clId="{2FB189AD-3EAB-48A6-BBC1-D0C2C6A74715}" dt="2025-11-04T23:25:07.641" v="690" actId="478"/>
          <ac:picMkLst>
            <pc:docMk/>
            <pc:sldMk cId="870153580" sldId="320"/>
            <ac:picMk id="3" creationId="{399C0D4D-C3C1-A0A0-BCA3-80C90AEC7419}"/>
          </ac:picMkLst>
        </pc:picChg>
        <pc:picChg chg="add del mod">
          <ac:chgData name="Alyssa Isaac" userId="3ae7964d-d2b5-42a3-b882-d9fb709f2af0" providerId="ADAL" clId="{2FB189AD-3EAB-48A6-BBC1-D0C2C6A74715}" dt="2025-11-04T23:24:37.082" v="688" actId="478"/>
          <ac:picMkLst>
            <pc:docMk/>
            <pc:sldMk cId="870153580" sldId="320"/>
            <ac:picMk id="1026" creationId="{724E1A83-59BE-9CBA-60DA-52C375F1B02A}"/>
          </ac:picMkLst>
        </pc:picChg>
        <pc:picChg chg="add del mod">
          <ac:chgData name="Alyssa Isaac" userId="3ae7964d-d2b5-42a3-b882-d9fb709f2af0" providerId="ADAL" clId="{2FB189AD-3EAB-48A6-BBC1-D0C2C6A74715}" dt="2025-11-04T23:26:47.791" v="695" actId="478"/>
          <ac:picMkLst>
            <pc:docMk/>
            <pc:sldMk cId="870153580" sldId="320"/>
            <ac:picMk id="1028" creationId="{110A8486-DA5C-E487-D17C-A311BEC709BB}"/>
          </ac:picMkLst>
        </pc:picChg>
        <pc:picChg chg="add mod">
          <ac:chgData name="Alyssa Isaac" userId="3ae7964d-d2b5-42a3-b882-d9fb709f2af0" providerId="ADAL" clId="{2FB189AD-3EAB-48A6-BBC1-D0C2C6A74715}" dt="2025-11-04T23:27:39.962" v="739" actId="1076"/>
          <ac:picMkLst>
            <pc:docMk/>
            <pc:sldMk cId="870153580" sldId="320"/>
            <ac:picMk id="1030" creationId="{76B88BC6-FA83-413A-312D-E7F5E4F7D8EA}"/>
          </ac:picMkLst>
        </pc:picChg>
      </pc:sldChg>
      <pc:sldChg chg="addSp delSp modSp add mod ord setBg modNotesTx">
        <pc:chgData name="Alyssa Isaac" userId="3ae7964d-d2b5-42a3-b882-d9fb709f2af0" providerId="ADAL" clId="{2FB189AD-3EAB-48A6-BBC1-D0C2C6A74715}" dt="2025-11-05T00:03:39.966" v="6722"/>
        <pc:sldMkLst>
          <pc:docMk/>
          <pc:sldMk cId="983177622" sldId="321"/>
        </pc:sldMkLst>
        <pc:spChg chg="add mod">
          <ac:chgData name="Alyssa Isaac" userId="3ae7964d-d2b5-42a3-b882-d9fb709f2af0" providerId="ADAL" clId="{2FB189AD-3EAB-48A6-BBC1-D0C2C6A74715}" dt="2025-11-04T23:28:19.591" v="910"/>
          <ac:spMkLst>
            <pc:docMk/>
            <pc:sldMk cId="983177622" sldId="321"/>
            <ac:spMk id="3" creationId="{0ACEF5BD-9A84-E5BB-82B3-C86921D3996D}"/>
          </ac:spMkLst>
        </pc:spChg>
        <pc:spChg chg="del">
          <ac:chgData name="Alyssa Isaac" userId="3ae7964d-d2b5-42a3-b882-d9fb709f2af0" providerId="ADAL" clId="{2FB189AD-3EAB-48A6-BBC1-D0C2C6A74715}" dt="2025-11-04T23:28:32.499" v="914" actId="478"/>
          <ac:spMkLst>
            <pc:docMk/>
            <pc:sldMk cId="983177622" sldId="321"/>
            <ac:spMk id="4" creationId="{E4E5E342-31B3-2B3D-C029-3627A5299C1E}"/>
          </ac:spMkLst>
        </pc:spChg>
        <pc:picChg chg="del">
          <ac:chgData name="Alyssa Isaac" userId="3ae7964d-d2b5-42a3-b882-d9fb709f2af0" providerId="ADAL" clId="{2FB189AD-3EAB-48A6-BBC1-D0C2C6A74715}" dt="2025-11-04T23:28:18.717" v="909" actId="478"/>
          <ac:picMkLst>
            <pc:docMk/>
            <pc:sldMk cId="983177622" sldId="321"/>
            <ac:picMk id="1030" creationId="{62F9A84A-25BB-3AF1-C67D-2BD69516AF19}"/>
          </ac:picMkLst>
        </pc:picChg>
        <pc:picChg chg="add mod">
          <ac:chgData name="Alyssa Isaac" userId="3ae7964d-d2b5-42a3-b882-d9fb709f2af0" providerId="ADAL" clId="{2FB189AD-3EAB-48A6-BBC1-D0C2C6A74715}" dt="2025-11-04T23:28:33.997" v="915" actId="1076"/>
          <ac:picMkLst>
            <pc:docMk/>
            <pc:sldMk cId="983177622" sldId="321"/>
            <ac:picMk id="2050" creationId="{EA70B160-ED3A-63AE-E57D-DED98060F3B8}"/>
          </ac:picMkLst>
        </pc:picChg>
      </pc:sldChg>
      <pc:sldChg chg="addSp modSp add mod setBg modAnim">
        <pc:chgData name="Alyssa Isaac" userId="3ae7964d-d2b5-42a3-b882-d9fb709f2af0" providerId="ADAL" clId="{2FB189AD-3EAB-48A6-BBC1-D0C2C6A74715}" dt="2025-11-05T00:03:39.966" v="6722"/>
        <pc:sldMkLst>
          <pc:docMk/>
          <pc:sldMk cId="1825627892" sldId="322"/>
        </pc:sldMkLst>
        <pc:spChg chg="add mod">
          <ac:chgData name="Alyssa Isaac" userId="3ae7964d-d2b5-42a3-b882-d9fb709f2af0" providerId="ADAL" clId="{2FB189AD-3EAB-48A6-BBC1-D0C2C6A74715}" dt="2025-11-04T23:36:40.270" v="2366" actId="13926"/>
          <ac:spMkLst>
            <pc:docMk/>
            <pc:sldMk cId="1825627892" sldId="322"/>
            <ac:spMk id="3" creationId="{5EF65EC1-2025-01F6-694C-4CF9C15403E5}"/>
          </ac:spMkLst>
        </pc:spChg>
        <pc:spChg chg="mod">
          <ac:chgData name="Alyssa Isaac" userId="3ae7964d-d2b5-42a3-b882-d9fb709f2af0" providerId="ADAL" clId="{2FB189AD-3EAB-48A6-BBC1-D0C2C6A74715}" dt="2025-11-04T23:31:15.242" v="1530" actId="1076"/>
          <ac:spMkLst>
            <pc:docMk/>
            <pc:sldMk cId="1825627892" sldId="322"/>
            <ac:spMk id="5" creationId="{AB5C0210-9883-E120-B082-34D75E62469D}"/>
          </ac:spMkLst>
        </pc:spChg>
      </pc:sldChg>
      <pc:sldChg chg="modSp add mod ord setBg modNotesTx">
        <pc:chgData name="Alyssa Isaac" userId="3ae7964d-d2b5-42a3-b882-d9fb709f2af0" providerId="ADAL" clId="{2FB189AD-3EAB-48A6-BBC1-D0C2C6A74715}" dt="2025-11-05T00:03:39.966" v="6722"/>
        <pc:sldMkLst>
          <pc:docMk/>
          <pc:sldMk cId="3985406564" sldId="323"/>
        </pc:sldMkLst>
        <pc:spChg chg="mod">
          <ac:chgData name="Alyssa Isaac" userId="3ae7964d-d2b5-42a3-b882-d9fb709f2af0" providerId="ADAL" clId="{2FB189AD-3EAB-48A6-BBC1-D0C2C6A74715}" dt="2025-11-04T23:42:07.355" v="3370" actId="20577"/>
          <ac:spMkLst>
            <pc:docMk/>
            <pc:sldMk cId="3985406564" sldId="323"/>
            <ac:spMk id="5" creationId="{A5C85E7C-D666-B62C-B764-20F393B88B51}"/>
          </ac:spMkLst>
        </pc:spChg>
      </pc:sldChg>
      <pc:sldChg chg="modSp add mod ord setBg modAnim">
        <pc:chgData name="Alyssa Isaac" userId="3ae7964d-d2b5-42a3-b882-d9fb709f2af0" providerId="ADAL" clId="{2FB189AD-3EAB-48A6-BBC1-D0C2C6A74715}" dt="2025-11-05T00:03:39.966" v="6722"/>
        <pc:sldMkLst>
          <pc:docMk/>
          <pc:sldMk cId="3360609948" sldId="324"/>
        </pc:sldMkLst>
        <pc:spChg chg="mod">
          <ac:chgData name="Alyssa Isaac" userId="3ae7964d-d2b5-42a3-b882-d9fb709f2af0" providerId="ADAL" clId="{2FB189AD-3EAB-48A6-BBC1-D0C2C6A74715}" dt="2025-11-04T23:40:55.442" v="3318" actId="20577"/>
          <ac:spMkLst>
            <pc:docMk/>
            <pc:sldMk cId="3360609948" sldId="324"/>
            <ac:spMk id="3" creationId="{C61A28D3-7839-37C7-C7EA-AAAAEA02F63A}"/>
          </ac:spMkLst>
        </pc:spChg>
        <pc:spChg chg="mod">
          <ac:chgData name="Alyssa Isaac" userId="3ae7964d-d2b5-42a3-b882-d9fb709f2af0" providerId="ADAL" clId="{2FB189AD-3EAB-48A6-BBC1-D0C2C6A74715}" dt="2025-11-04T23:41:02.085" v="3325" actId="20577"/>
          <ac:spMkLst>
            <pc:docMk/>
            <pc:sldMk cId="3360609948" sldId="324"/>
            <ac:spMk id="5" creationId="{E1CE7F6F-D6A4-8BFF-263D-96AF05FAE3B5}"/>
          </ac:spMkLst>
        </pc:spChg>
      </pc:sldChg>
      <pc:sldChg chg="add setBg">
        <pc:chgData name="Alyssa Isaac" userId="3ae7964d-d2b5-42a3-b882-d9fb709f2af0" providerId="ADAL" clId="{2FB189AD-3EAB-48A6-BBC1-D0C2C6A74715}" dt="2025-11-05T00:03:39.966" v="6722"/>
        <pc:sldMkLst>
          <pc:docMk/>
          <pc:sldMk cId="725520839" sldId="325"/>
        </pc:sldMkLst>
      </pc:sldChg>
      <pc:sldChg chg="addSp modSp add mod setBg modAnim modNotesTx">
        <pc:chgData name="Alyssa Isaac" userId="3ae7964d-d2b5-42a3-b882-d9fb709f2af0" providerId="ADAL" clId="{2FB189AD-3EAB-48A6-BBC1-D0C2C6A74715}" dt="2025-11-05T00:03:39.966" v="6722"/>
        <pc:sldMkLst>
          <pc:docMk/>
          <pc:sldMk cId="2180320896" sldId="326"/>
        </pc:sldMkLst>
        <pc:spChg chg="mod">
          <ac:chgData name="Alyssa Isaac" userId="3ae7964d-d2b5-42a3-b882-d9fb709f2af0" providerId="ADAL" clId="{2FB189AD-3EAB-48A6-BBC1-D0C2C6A74715}" dt="2025-11-04T23:45:39.607" v="3409" actId="1076"/>
          <ac:spMkLst>
            <pc:docMk/>
            <pc:sldMk cId="2180320896" sldId="326"/>
            <ac:spMk id="2" creationId="{C68051A1-69F7-36B0-5347-10A789D8A5B8}"/>
          </ac:spMkLst>
        </pc:spChg>
        <pc:spChg chg="add mod">
          <ac:chgData name="Alyssa Isaac" userId="3ae7964d-d2b5-42a3-b882-d9fb709f2af0" providerId="ADAL" clId="{2FB189AD-3EAB-48A6-BBC1-D0C2C6A74715}" dt="2025-11-04T23:51:50.485" v="4514" actId="14100"/>
          <ac:spMkLst>
            <pc:docMk/>
            <pc:sldMk cId="2180320896" sldId="326"/>
            <ac:spMk id="3" creationId="{22D8253C-3779-29BA-AD46-3D93CCD9CD0D}"/>
          </ac:spMkLst>
        </pc:spChg>
        <pc:spChg chg="add mod">
          <ac:chgData name="Alyssa Isaac" userId="3ae7964d-d2b5-42a3-b882-d9fb709f2af0" providerId="ADAL" clId="{2FB189AD-3EAB-48A6-BBC1-D0C2C6A74715}" dt="2025-11-04T23:54:01.196" v="4742" actId="20577"/>
          <ac:spMkLst>
            <pc:docMk/>
            <pc:sldMk cId="2180320896" sldId="326"/>
            <ac:spMk id="4" creationId="{2222539D-7A02-4FC4-F90F-CEE7E1CE3349}"/>
          </ac:spMkLst>
        </pc:spChg>
        <pc:spChg chg="mod">
          <ac:chgData name="Alyssa Isaac" userId="3ae7964d-d2b5-42a3-b882-d9fb709f2af0" providerId="ADAL" clId="{2FB189AD-3EAB-48A6-BBC1-D0C2C6A74715}" dt="2025-11-04T23:45:43.985" v="3410" actId="1076"/>
          <ac:spMkLst>
            <pc:docMk/>
            <pc:sldMk cId="2180320896" sldId="326"/>
            <ac:spMk id="5" creationId="{2D65D9F4-189B-191D-923D-04E8E217A18E}"/>
          </ac:spMkLst>
        </pc:spChg>
      </pc:sldChg>
      <pc:sldChg chg="delSp modSp add mod setBg delAnim modNotesTx">
        <pc:chgData name="Alyssa Isaac" userId="3ae7964d-d2b5-42a3-b882-d9fb709f2af0" providerId="ADAL" clId="{2FB189AD-3EAB-48A6-BBC1-D0C2C6A74715}" dt="2025-11-05T00:03:39.966" v="6722"/>
        <pc:sldMkLst>
          <pc:docMk/>
          <pc:sldMk cId="3899063221" sldId="327"/>
        </pc:sldMkLst>
        <pc:spChg chg="mod">
          <ac:chgData name="Alyssa Isaac" userId="3ae7964d-d2b5-42a3-b882-d9fb709f2af0" providerId="ADAL" clId="{2FB189AD-3EAB-48A6-BBC1-D0C2C6A74715}" dt="2025-11-05T00:02:37.905" v="6715" actId="20578"/>
          <ac:spMkLst>
            <pc:docMk/>
            <pc:sldMk cId="3899063221" sldId="327"/>
            <ac:spMk id="2" creationId="{7C0C28AA-E7F3-646F-F1EC-0F8C38422725}"/>
          </ac:spMkLst>
        </pc:spChg>
        <pc:spChg chg="del">
          <ac:chgData name="Alyssa Isaac" userId="3ae7964d-d2b5-42a3-b882-d9fb709f2af0" providerId="ADAL" clId="{2FB189AD-3EAB-48A6-BBC1-D0C2C6A74715}" dt="2025-11-04T23:59:48.704" v="5831" actId="478"/>
          <ac:spMkLst>
            <pc:docMk/>
            <pc:sldMk cId="3899063221" sldId="327"/>
            <ac:spMk id="3" creationId="{CFDE1B32-2C07-CB4C-149A-CF2618B4ED45}"/>
          </ac:spMkLst>
        </pc:spChg>
        <pc:spChg chg="mod">
          <ac:chgData name="Alyssa Isaac" userId="3ae7964d-d2b5-42a3-b882-d9fb709f2af0" providerId="ADAL" clId="{2FB189AD-3EAB-48A6-BBC1-D0C2C6A74715}" dt="2025-11-05T00:02:42.734" v="6717" actId="1076"/>
          <ac:spMkLst>
            <pc:docMk/>
            <pc:sldMk cId="3899063221" sldId="327"/>
            <ac:spMk id="4" creationId="{39061604-2F76-DBA0-A762-4B05C849C298}"/>
          </ac:spMkLst>
        </pc:spChg>
        <pc:spChg chg="mod">
          <ac:chgData name="Alyssa Isaac" userId="3ae7964d-d2b5-42a3-b882-d9fb709f2af0" providerId="ADAL" clId="{2FB189AD-3EAB-48A6-BBC1-D0C2C6A74715}" dt="2025-11-05T00:01:14.966" v="6243" actId="1076"/>
          <ac:spMkLst>
            <pc:docMk/>
            <pc:sldMk cId="3899063221" sldId="327"/>
            <ac:spMk id="5" creationId="{F3EDE3BF-41DD-C528-791F-23FB1D316917}"/>
          </ac:spMkLst>
        </pc:spChg>
      </pc:sldChg>
      <pc:sldMasterChg chg="setBg modSldLayout">
        <pc:chgData name="Alyssa Isaac" userId="3ae7964d-d2b5-42a3-b882-d9fb709f2af0" providerId="ADAL" clId="{2FB189AD-3EAB-48A6-BBC1-D0C2C6A74715}" dt="2025-11-05T00:03:39.966" v="6722"/>
        <pc:sldMasterMkLst>
          <pc:docMk/>
          <pc:sldMasterMk cId="0" sldId="2147483648"/>
        </pc:sldMasterMkLst>
        <pc:sldLayoutChg chg="setBg">
          <pc:chgData name="Alyssa Isaac" userId="3ae7964d-d2b5-42a3-b882-d9fb709f2af0" providerId="ADAL" clId="{2FB189AD-3EAB-48A6-BBC1-D0C2C6A74715}" dt="2025-11-05T00:03:39.966" v="6722"/>
          <pc:sldLayoutMkLst>
            <pc:docMk/>
            <pc:sldMasterMk cId="0" sldId="2147483648"/>
            <pc:sldLayoutMk cId="0" sldId="2147483649"/>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0"/>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1"/>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2"/>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3"/>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4"/>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5"/>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6"/>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7"/>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8"/>
          </pc:sldLayoutMkLst>
        </pc:sldLayoutChg>
        <pc:sldLayoutChg chg="setBg">
          <pc:chgData name="Alyssa Isaac" userId="3ae7964d-d2b5-42a3-b882-d9fb709f2af0" providerId="ADAL" clId="{2FB189AD-3EAB-48A6-BBC1-D0C2C6A74715}" dt="2025-11-05T00:03:39.966" v="6722"/>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Glacial Indifference" panose="020B0604020202020204" charset="0"/>
              </a:defRPr>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atin typeface="Glacial Indifference" panose="020B0604020202020204" charset="0"/>
              </a:defRPr>
            </a:lvl1pPr>
          </a:lstStyle>
          <a:p>
            <a:fld id="{B7268E1E-0E44-426D-905E-8AD9B19D2182}" type="datetimeFigureOut">
              <a:rPr lang="cs-CZ" smtClean="0"/>
              <a:pPr/>
              <a:t>04.11.2025</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atin typeface="Glacial Indifference" panose="020B0604020202020204" charset="0"/>
              </a:defRPr>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atin typeface="Glacial Indifference" panose="020B0604020202020204" charset="0"/>
              </a:defRPr>
            </a:lvl1pPr>
          </a:lstStyle>
          <a:p>
            <a:fld id="{871B2431-D351-4C6E-A3CF-9DFAC0E3E050}" type="slidenum">
              <a:rPr lang="cs-CZ" smtClean="0"/>
              <a:pPr/>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lacial Indifference" panose="020B0604020202020204" charset="0"/>
        <a:ea typeface="+mn-ea"/>
        <a:cs typeface="+mn-cs"/>
      </a:defRPr>
    </a:lvl1pPr>
    <a:lvl2pPr marL="457200" algn="l" defTabSz="914400" rtl="0" eaLnBrk="1" latinLnBrk="0" hangingPunct="1">
      <a:defRPr sz="1200" kern="1200">
        <a:solidFill>
          <a:schemeClr val="tx1"/>
        </a:solidFill>
        <a:latin typeface="Glacial Indifference" panose="020B0604020202020204" charset="0"/>
        <a:ea typeface="+mn-ea"/>
        <a:cs typeface="+mn-cs"/>
      </a:defRPr>
    </a:lvl2pPr>
    <a:lvl3pPr marL="914400" algn="l" defTabSz="914400" rtl="0" eaLnBrk="1" latinLnBrk="0" hangingPunct="1">
      <a:defRPr sz="1200" kern="1200">
        <a:solidFill>
          <a:schemeClr val="tx1"/>
        </a:solidFill>
        <a:latin typeface="Glacial Indifference" panose="020B0604020202020204" charset="0"/>
        <a:ea typeface="+mn-ea"/>
        <a:cs typeface="+mn-cs"/>
      </a:defRPr>
    </a:lvl3pPr>
    <a:lvl4pPr marL="1371600" algn="l" defTabSz="914400" rtl="0" eaLnBrk="1" latinLnBrk="0" hangingPunct="1">
      <a:defRPr sz="1200" kern="1200">
        <a:solidFill>
          <a:schemeClr val="tx1"/>
        </a:solidFill>
        <a:latin typeface="Glacial Indifference" panose="020B0604020202020204" charset="0"/>
        <a:ea typeface="+mn-ea"/>
        <a:cs typeface="+mn-cs"/>
      </a:defRPr>
    </a:lvl4pPr>
    <a:lvl5pPr marL="1828800" algn="l" defTabSz="914400" rtl="0" eaLnBrk="1" latinLnBrk="0" hangingPunct="1">
      <a:defRPr sz="1200" kern="1200">
        <a:solidFill>
          <a:schemeClr val="tx1"/>
        </a:solidFill>
        <a:latin typeface="Glacial Indifference" panose="020B06040202020202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Have slide on as students come in. Ask them to sit quietly as they look at the different images. </a:t>
            </a:r>
          </a:p>
        </p:txBody>
      </p:sp>
      <p:sp>
        <p:nvSpPr>
          <p:cNvPr id="4" name="Slide Number Placeholder 3"/>
          <p:cNvSpPr>
            <a:spLocks noGrp="1"/>
          </p:cNvSpPr>
          <p:nvPr>
            <p:ph type="sldNum" sz="quarter" idx="5"/>
          </p:nvPr>
        </p:nvSpPr>
        <p:spPr/>
        <p:txBody>
          <a:bodyPr/>
          <a:lstStyle/>
          <a:p>
            <a:fld id="{871B2431-D351-4C6E-A3CF-9DFAC0E3E050}" type="slidenum">
              <a:rPr lang="cs-CZ" smtClean="0"/>
              <a:pPr/>
              <a:t>2</a:t>
            </a:fld>
            <a:endParaRPr lang="cs-CZ" dirty="0"/>
          </a:p>
        </p:txBody>
      </p:sp>
    </p:spTree>
    <p:extLst>
      <p:ext uri="{BB962C8B-B14F-4D97-AF65-F5344CB8AC3E}">
        <p14:creationId xmlns:p14="http://schemas.microsoft.com/office/powerpoint/2010/main" val="70864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430B9-1942-01AF-997A-7043EEF7714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76CBC1-3372-D7E4-CF3D-F9446BD756C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5C47A55-50E5-A1C2-7185-AE96D6A113A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16D9520-CD59-3DDF-AF0A-8DDB1574771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657C483-66BD-40A4-B838-DCDB56762C0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work individually or in small groups and review each of the three statements.</a:t>
            </a:r>
          </a:p>
          <a:p>
            <a:endParaRPr lang="en-US" dirty="0"/>
          </a:p>
          <a:p>
            <a:r>
              <a:rPr lang="en-US" dirty="0"/>
              <a:t>Ask them to decide whether they think the statement demonstrates implicit (or unconscious) bias, confirmation bias, or explicit bias. Invite for whole class discussion afterward.</a:t>
            </a:r>
          </a:p>
          <a:p>
            <a:endParaRPr lang="en-US" dirty="0"/>
          </a:p>
        </p:txBody>
      </p:sp>
      <p:sp>
        <p:nvSpPr>
          <p:cNvPr id="6" name="Footer Placeholder 5">
            <a:extLst>
              <a:ext uri="{FF2B5EF4-FFF2-40B4-BE49-F238E27FC236}">
                <a16:creationId xmlns:a16="http://schemas.microsoft.com/office/drawing/2014/main" id="{02F80E16-F906-6D27-50D7-D0D063EC0CF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60C71A7-533F-7AB2-F9C3-888DEF67530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8050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84E17-AC28-A9F4-0E11-75F9C2BE412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FFE193-25FB-247B-C675-0D21D5C5EF4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01F9BD6-98A6-8445-AB98-9C32A721ACA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8188C1F-4821-1941-0A88-69D5D5CE517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4AF4064-DEB1-965A-FB48-6D9D842E859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continue with a similar exercise, asking students to identify the type of bias that each statement is describing.</a:t>
            </a:r>
          </a:p>
        </p:txBody>
      </p:sp>
      <p:sp>
        <p:nvSpPr>
          <p:cNvPr id="6" name="Footer Placeholder 5">
            <a:extLst>
              <a:ext uri="{FF2B5EF4-FFF2-40B4-BE49-F238E27FC236}">
                <a16:creationId xmlns:a16="http://schemas.microsoft.com/office/drawing/2014/main" id="{F62BC148-7B64-BE7F-DC5A-BEC627A29F1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3F18ACA-682E-64E1-EAA0-0C62D90839D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73908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FF68D-2327-E660-A299-C271A7C0FD7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E858EF-54FE-7FF6-330B-F9CEBF5BDE7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65C7A96-1927-F63E-C2A2-14C121C2748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D730DDE-B5AC-DFBC-73E7-0D043D6781A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410522F-C18A-10A5-7EF7-0B823ADB482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read through the text on this slide before asking students to work in small groups or individually to respond to the final question.</a:t>
            </a:r>
          </a:p>
          <a:p>
            <a:endParaRPr lang="en-US" dirty="0"/>
          </a:p>
          <a:p>
            <a:r>
              <a:rPr lang="en-US" dirty="0"/>
              <a:t>This is implicit or unconscious bias – because Aisha wears a headscarf and follows a certain religion, her classmates assume that she is strict and unable to partake in the same activities they enjoy, without asking her.</a:t>
            </a:r>
          </a:p>
          <a:p>
            <a:endParaRPr lang="en-US" dirty="0"/>
          </a:p>
          <a:p>
            <a:endParaRPr lang="en-US" dirty="0"/>
          </a:p>
        </p:txBody>
      </p:sp>
      <p:sp>
        <p:nvSpPr>
          <p:cNvPr id="6" name="Footer Placeholder 5">
            <a:extLst>
              <a:ext uri="{FF2B5EF4-FFF2-40B4-BE49-F238E27FC236}">
                <a16:creationId xmlns:a16="http://schemas.microsoft.com/office/drawing/2014/main" id="{8E1E619A-C17F-5A51-DD69-AF929DCED3B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003E68D-39EC-23EB-830A-AFD5290B3DA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70741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1FE7-265D-76B2-8DD0-48635A73892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7A6837-25C0-55BA-7F18-6F6A0C38330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3F53FEA-E262-2694-F7E3-F451B8B6CB0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57A23BC-E390-E12B-C6D5-97B35681CAA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3C1886E-FB3C-E7C4-03FD-0B9BB141255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is an example of explicit bias. Anyone leaving messages on Colin’s channel should know that homophobic and trans phobic comments are unacceptable and possibly illegal.</a:t>
            </a:r>
          </a:p>
          <a:p>
            <a:endParaRPr lang="en-US" dirty="0"/>
          </a:p>
          <a:p>
            <a:r>
              <a:rPr lang="en-US" dirty="0"/>
              <a:t>Discuss what Colin could or should have done when the first messages started to appear. Would this have been easy? What if Colin made some comments and the trolls got worse?</a:t>
            </a:r>
          </a:p>
          <a:p>
            <a:endParaRPr lang="en-US" dirty="0"/>
          </a:p>
          <a:p>
            <a:r>
              <a:rPr lang="en-US" dirty="0"/>
              <a:t>What could other viewers/classmates have done to support Colin and/or challenge the views of the trolls? Why might they have chosen not to do this? </a:t>
            </a:r>
          </a:p>
        </p:txBody>
      </p:sp>
      <p:sp>
        <p:nvSpPr>
          <p:cNvPr id="6" name="Footer Placeholder 5">
            <a:extLst>
              <a:ext uri="{FF2B5EF4-FFF2-40B4-BE49-F238E27FC236}">
                <a16:creationId xmlns:a16="http://schemas.microsoft.com/office/drawing/2014/main" id="{CA5600E4-38ED-AC5C-C020-DD2F0878287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3D99C55-CBCA-E160-6245-6AF48982068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2673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FAF33-710C-AB7F-C62E-790F993E6E0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6905D4-A7F7-0839-D2B0-113497C7236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7B743AE-BDA0-B51B-21B0-A6E4D605E47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EE7006D-6F3E-39F6-F8BE-3023CED74BF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FEE53DF-31C8-9265-569A-FBFE83C6625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Having confirmed that Taylor is experiencing confirmation bias, you may wish to discuss why Taylor thinks that </a:t>
            </a:r>
            <a:r>
              <a:rPr lang="en-US" dirty="0" err="1"/>
              <a:t>Ms</a:t>
            </a:r>
            <a:r>
              <a:rPr lang="en-US" dirty="0"/>
              <a:t> Brown doesn’t like them. Could there be a different perspective?</a:t>
            </a:r>
          </a:p>
          <a:p>
            <a:endParaRPr lang="en-US" dirty="0"/>
          </a:p>
        </p:txBody>
      </p:sp>
      <p:sp>
        <p:nvSpPr>
          <p:cNvPr id="6" name="Footer Placeholder 5">
            <a:extLst>
              <a:ext uri="{FF2B5EF4-FFF2-40B4-BE49-F238E27FC236}">
                <a16:creationId xmlns:a16="http://schemas.microsoft.com/office/drawing/2014/main" id="{7593F6D4-00EF-47CE-6903-6A2758EF368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0264832-303F-51A3-E924-6343AD21AD9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34232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880F-F037-1C68-C3BC-9DD81F51C3F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8AD4DF-A5CE-3A92-9BD7-D881CCF2738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692DD1F-A298-C911-AF30-495EC993420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ACFDF5A-4A2E-949A-649A-FB24B2E965C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3F56914-5CDC-EA8D-66B7-49720753A04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Whole class or small group/pair discussion – ask students to have a think about how biases can develop – what influences our perceptions of people/places/things? </a:t>
            </a:r>
          </a:p>
        </p:txBody>
      </p:sp>
      <p:sp>
        <p:nvSpPr>
          <p:cNvPr id="6" name="Footer Placeholder 5">
            <a:extLst>
              <a:ext uri="{FF2B5EF4-FFF2-40B4-BE49-F238E27FC236}">
                <a16:creationId xmlns:a16="http://schemas.microsoft.com/office/drawing/2014/main" id="{4EC65686-ECA8-CF58-3467-856EF927D1B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97E4254-E9D4-3527-DA7C-71B5CE77DD5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8508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E98E2-8554-28A1-B597-16EA6DBDED5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EECAA-025A-4418-DBAD-E53101A54CF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C59EC9F-358E-BA82-BF77-F218F55F119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244D0DE-16A7-43B4-8B73-3C0351C1B52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9B59B93-50A5-1A13-75A5-ABB8063E43B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Whole class or small group/pair discussion – ask students to have a think about how biases can develop – what influences our perceptions of people/places/things? </a:t>
            </a:r>
          </a:p>
        </p:txBody>
      </p:sp>
      <p:sp>
        <p:nvSpPr>
          <p:cNvPr id="6" name="Footer Placeholder 5">
            <a:extLst>
              <a:ext uri="{FF2B5EF4-FFF2-40B4-BE49-F238E27FC236}">
                <a16:creationId xmlns:a16="http://schemas.microsoft.com/office/drawing/2014/main" id="{D321508F-0F02-D1F5-90E3-28C5B48263C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77AF46B-2BDB-E850-6D98-B4180278041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2535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16B4-FD48-B4E2-A507-B886E57A1D9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284D4-F627-3D2F-6DB4-82B7D5338A4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E8C0388-FFB1-848A-5558-A953B94470A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D0DC88E-031C-1582-B3B3-2A81D482795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8831797-FA14-0B11-3822-CE0B7F92E38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Ask students to think about why our biases, once learned, can sometimes be persistent and difficult to change.</a:t>
            </a:r>
          </a:p>
        </p:txBody>
      </p:sp>
      <p:sp>
        <p:nvSpPr>
          <p:cNvPr id="6" name="Footer Placeholder 5">
            <a:extLst>
              <a:ext uri="{FF2B5EF4-FFF2-40B4-BE49-F238E27FC236}">
                <a16:creationId xmlns:a16="http://schemas.microsoft.com/office/drawing/2014/main" id="{6809304F-0155-8688-18AF-B020E4C89CE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CD62EA2-E81B-AB54-210B-2B2BBD4338D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44752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FEBCC-4A5F-989C-842B-0686961DE49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6BC67F-FEEF-31C0-9DC7-731FFA28A17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DB28600-3266-4270-60E7-97719283C99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FD90D07-B7CC-7CF4-F575-62BB2E05A68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1C2CBF8-82D1-8241-9E90-41C150C0708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Whole class or small group/pair discussion – ask students to have a think about how biases can develop – what influences our perceptions of people/places/things? </a:t>
            </a:r>
          </a:p>
        </p:txBody>
      </p:sp>
      <p:sp>
        <p:nvSpPr>
          <p:cNvPr id="6" name="Footer Placeholder 5">
            <a:extLst>
              <a:ext uri="{FF2B5EF4-FFF2-40B4-BE49-F238E27FC236}">
                <a16:creationId xmlns:a16="http://schemas.microsoft.com/office/drawing/2014/main" id="{F6078193-D0B5-6445-69A9-7AF2F206DBC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6A708A7-9F18-6B9B-E095-E1A101E3DC5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18372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95B0C-03E5-BBC0-AC4E-2DB5E416C87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81E9A-5757-C41C-2575-879FA024C7B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A1D902B-AAF3-7270-6F27-715E8B0ACC5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CC0B17A-CED9-309F-CA62-CFCA89D26F1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83558D2-BE1F-6E36-EFC8-2E8BA0FB6E1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Stereotypes come from bias</a:t>
            </a:r>
            <a:br>
              <a:rPr lang="en-GB" b="1" dirty="0"/>
            </a:br>
            <a:r>
              <a:rPr lang="en-GB" b="0" dirty="0"/>
              <a:t>When you already prefer or dislike something, you look for simple labels that fit that feeling. Stereotypes are those quick labels your brain uses to organize people. Bias makes stereotypes stick</a:t>
            </a:r>
          </a:p>
          <a:p>
            <a:r>
              <a:rPr lang="en-GB" b="0" dirty="0"/>
              <a:t>If you expect a group to act a certain way, you notice examples that match the label and ignore the ones that don’t. That keeps the stereotype alive.</a:t>
            </a:r>
          </a:p>
          <a:p>
            <a:endParaRPr lang="en-GB" b="0" dirty="0"/>
          </a:p>
          <a:p>
            <a:r>
              <a:rPr lang="en-GB" b="1" dirty="0"/>
              <a:t>Stereotypes make biased actions more likely</a:t>
            </a:r>
            <a:br>
              <a:rPr lang="en-GB" b="1" dirty="0"/>
            </a:br>
            <a:r>
              <a:rPr lang="en-GB" b="0" dirty="0"/>
              <a:t>Acting on a stereotype (like excluding someone from a team) is biased behaviour. That behaviour can hurt people and make unfair situations repeat.</a:t>
            </a:r>
          </a:p>
          <a:p>
            <a:endParaRPr lang="en-GB" b="0" dirty="0"/>
          </a:p>
          <a:p>
            <a:r>
              <a:rPr lang="en-GB" b="1" dirty="0"/>
              <a:t>They feed each other</a:t>
            </a:r>
            <a:br>
              <a:rPr lang="en-GB" b="1" dirty="0"/>
            </a:br>
            <a:r>
              <a:rPr lang="en-GB" b="0" dirty="0"/>
              <a:t>Stereotypes create biased expectations, and those expectations change how people behave or how others treat them, which then seems to “prove” the stereotype.</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someone believes teens are irresponsible (stereotype), they might give fewer chances to a teen to lead a project (bias in action). The teen gets less practice and might actually struggle later, which some people then point to as proof that the stereotype was right. </a:t>
            </a:r>
          </a:p>
          <a:p>
            <a:endParaRPr lang="en-GB" b="1" dirty="0"/>
          </a:p>
        </p:txBody>
      </p:sp>
      <p:sp>
        <p:nvSpPr>
          <p:cNvPr id="6" name="Footer Placeholder 5">
            <a:extLst>
              <a:ext uri="{FF2B5EF4-FFF2-40B4-BE49-F238E27FC236}">
                <a16:creationId xmlns:a16="http://schemas.microsoft.com/office/drawing/2014/main" id="{0DBAC18F-AB00-DA7B-C60F-770074F1D72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C30E27C-4A07-48DC-1284-3370EAA66D0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3509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note these timings are advisory, and you will have to adjust things depending on your timetable and the needs of the class.</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62775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014A-EF4D-1E65-8D2F-1FFE36CAE05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175E6E-FFFB-B6F2-94AE-C6DD6919E59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46D2197-72ED-D1F1-A9A7-2DE1B698E2F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D899497-641A-450E-9942-BF0CF86A916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4ACDF4D-2D32-0E49-45F1-A34ADC2D5EC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dirty="0"/>
              <a:t>Split the class into small groups. Assign each group a character (note you do not have to use all of the above labels, and you can come up with your own if you wish), and ask the groups to spend a few minutes writing or drawing as many words/images that come to mind to describe that character. For example, if a group is assigned the word “athlete” they may write things like tall, lean, fast, male, young, etc or they may draw these attributes.</a:t>
            </a:r>
          </a:p>
          <a:p>
            <a:endParaRPr lang="en-GB" b="0" dirty="0"/>
          </a:p>
          <a:p>
            <a:r>
              <a:rPr lang="en-GB" b="0" dirty="0"/>
              <a:t>After a few minutes, ask each group to present their character and the traits they came up with. Ask the rest of the class to poke holes in these stereotypical portrayals – do they know any athletes who are older, or female, or in a larger body, or not fast (if their sport doesn’t require it)? The idea is to get the class to recognise that as many stereotypes as there are, there are equally as many people who defy those stereotypes!</a:t>
            </a:r>
          </a:p>
        </p:txBody>
      </p:sp>
      <p:sp>
        <p:nvSpPr>
          <p:cNvPr id="6" name="Footer Placeholder 5">
            <a:extLst>
              <a:ext uri="{FF2B5EF4-FFF2-40B4-BE49-F238E27FC236}">
                <a16:creationId xmlns:a16="http://schemas.microsoft.com/office/drawing/2014/main" id="{A2CEC944-E2DC-9321-57BF-F34FE444A91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1748D0D-C1AE-774F-2BCC-01403D31C76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49867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CD268-0238-BC74-A913-0D20A46B145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A42CE8-55B8-B1B2-BF5F-B251007BF0B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5EB5BC2-6C83-9F16-6E51-410B32AE3DD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425CBF6-85AD-3D50-F3BD-86A89A76D8D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058A849-9B40-1C2C-0067-3F74E1D1743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sz="1200" b="1" kern="1200" dirty="0">
                <a:solidFill>
                  <a:schemeClr val="tx1"/>
                </a:solidFill>
                <a:effectLst/>
                <a:ea typeface="+mn-ea"/>
                <a:cs typeface="+mn-cs"/>
              </a:rPr>
              <a:t>Please ask students to work individually or in small groups and give them 2-3 minutes to consider some questions that could be asked to challenge stereotypes.</a:t>
            </a:r>
          </a:p>
          <a:p>
            <a:endParaRPr lang="en-GB" sz="1200" b="1" kern="1200" dirty="0">
              <a:solidFill>
                <a:schemeClr val="tx1"/>
              </a:solidFill>
              <a:effectLst/>
              <a:ea typeface="+mn-ea"/>
              <a:cs typeface="+mn-cs"/>
            </a:endParaRPr>
          </a:p>
          <a:p>
            <a:r>
              <a:rPr lang="en-GB" sz="1200" b="1" kern="1200" dirty="0">
                <a:solidFill>
                  <a:schemeClr val="tx1"/>
                </a:solidFill>
                <a:effectLst/>
                <a:ea typeface="+mn-ea"/>
                <a:cs typeface="+mn-cs"/>
              </a:rPr>
              <a:t>Questions to Challenge Stereotypes</a:t>
            </a:r>
            <a:endParaRPr lang="en-GB" sz="1200" kern="1200" dirty="0">
              <a:solidFill>
                <a:schemeClr val="tx1"/>
              </a:solidFill>
              <a:effectLst/>
              <a:ea typeface="+mn-ea"/>
              <a:cs typeface="+mn-cs"/>
            </a:endParaRPr>
          </a:p>
          <a:p>
            <a:pPr lvl="0"/>
            <a:r>
              <a:rPr lang="en-GB" sz="1200" b="1" kern="1200" dirty="0">
                <a:solidFill>
                  <a:schemeClr val="tx1"/>
                </a:solidFill>
                <a:effectLst/>
                <a:ea typeface="+mn-ea"/>
                <a:cs typeface="+mn-cs"/>
              </a:rPr>
              <a:t>"Can you think of an example that goes against that idea?"</a:t>
            </a:r>
            <a:endParaRPr lang="en-GB" sz="1200" kern="1200" dirty="0">
              <a:solidFill>
                <a:schemeClr val="tx1"/>
              </a:solidFill>
              <a:effectLst/>
              <a:ea typeface="+mn-ea"/>
              <a:cs typeface="+mn-cs"/>
            </a:endParaRPr>
          </a:p>
          <a:p>
            <a:pPr lvl="1"/>
            <a:r>
              <a:rPr lang="en-GB" sz="1200" i="1" kern="1200" dirty="0">
                <a:solidFill>
                  <a:schemeClr val="tx1"/>
                </a:solidFill>
                <a:effectLst/>
                <a:ea typeface="+mn-ea"/>
                <a:cs typeface="+mn-cs"/>
              </a:rPr>
              <a:t>Why it works:</a:t>
            </a:r>
            <a:r>
              <a:rPr lang="en-GB" sz="1200" kern="1200" dirty="0">
                <a:solidFill>
                  <a:schemeClr val="tx1"/>
                </a:solidFill>
                <a:effectLst/>
                <a:ea typeface="+mn-ea"/>
                <a:cs typeface="+mn-cs"/>
              </a:rPr>
              <a:t> It shifts the focus from the general rule to the </a:t>
            </a:r>
            <a:r>
              <a:rPr lang="en-GB" sz="1200" b="1" kern="1200" dirty="0">
                <a:solidFill>
                  <a:schemeClr val="tx1"/>
                </a:solidFill>
                <a:effectLst/>
                <a:ea typeface="+mn-ea"/>
                <a:cs typeface="+mn-cs"/>
              </a:rPr>
              <a:t>exception</a:t>
            </a:r>
            <a:r>
              <a:rPr lang="en-GB" sz="1200" kern="1200" dirty="0">
                <a:solidFill>
                  <a:schemeClr val="tx1"/>
                </a:solidFill>
                <a:effectLst/>
                <a:ea typeface="+mn-ea"/>
                <a:cs typeface="+mn-cs"/>
              </a:rPr>
              <a:t>, which proves the stereotype isn't universal.</a:t>
            </a:r>
          </a:p>
          <a:p>
            <a:pPr lvl="0"/>
            <a:r>
              <a:rPr lang="en-GB" sz="1200" b="1" kern="1200" dirty="0">
                <a:solidFill>
                  <a:schemeClr val="tx1"/>
                </a:solidFill>
                <a:effectLst/>
                <a:ea typeface="+mn-ea"/>
                <a:cs typeface="+mn-cs"/>
              </a:rPr>
              <a:t>"Where did you first hear that?"</a:t>
            </a:r>
            <a:endParaRPr lang="en-GB" sz="1200" kern="1200" dirty="0">
              <a:solidFill>
                <a:schemeClr val="tx1"/>
              </a:solidFill>
              <a:effectLst/>
              <a:ea typeface="+mn-ea"/>
              <a:cs typeface="+mn-cs"/>
            </a:endParaRPr>
          </a:p>
          <a:p>
            <a:pPr lvl="1"/>
            <a:r>
              <a:rPr lang="en-GB" sz="1200" i="1" kern="1200" dirty="0">
                <a:solidFill>
                  <a:schemeClr val="tx1"/>
                </a:solidFill>
                <a:effectLst/>
                <a:ea typeface="+mn-ea"/>
                <a:cs typeface="+mn-cs"/>
              </a:rPr>
              <a:t>Why it works:</a:t>
            </a:r>
            <a:r>
              <a:rPr lang="en-GB" sz="1200" kern="1200" dirty="0">
                <a:solidFill>
                  <a:schemeClr val="tx1"/>
                </a:solidFill>
                <a:effectLst/>
                <a:ea typeface="+mn-ea"/>
                <a:cs typeface="+mn-cs"/>
              </a:rPr>
              <a:t> It makes the person reflect on the </a:t>
            </a:r>
            <a:r>
              <a:rPr lang="en-GB" sz="1200" b="1" kern="1200" dirty="0">
                <a:solidFill>
                  <a:schemeClr val="tx1"/>
                </a:solidFill>
                <a:effectLst/>
                <a:ea typeface="+mn-ea"/>
                <a:cs typeface="+mn-cs"/>
              </a:rPr>
              <a:t>source</a:t>
            </a:r>
            <a:r>
              <a:rPr lang="en-GB" sz="1200" kern="1200" dirty="0">
                <a:solidFill>
                  <a:schemeClr val="tx1"/>
                </a:solidFill>
                <a:effectLst/>
                <a:ea typeface="+mn-ea"/>
                <a:cs typeface="+mn-cs"/>
              </a:rPr>
              <a:t> of the stereotype, which is often unreliable, historical, or biased.</a:t>
            </a:r>
          </a:p>
          <a:p>
            <a:pPr lvl="0"/>
            <a:r>
              <a:rPr lang="en-GB" sz="1200" b="1" kern="1200" dirty="0">
                <a:solidFill>
                  <a:schemeClr val="tx1"/>
                </a:solidFill>
                <a:effectLst/>
                <a:ea typeface="+mn-ea"/>
                <a:cs typeface="+mn-cs"/>
              </a:rPr>
              <a:t>"If we switched [the group being discussed], would that statement still sound true?"</a:t>
            </a:r>
            <a:endParaRPr lang="en-GB" sz="1200" kern="1200" dirty="0">
              <a:solidFill>
                <a:schemeClr val="tx1"/>
              </a:solidFill>
              <a:effectLst/>
              <a:ea typeface="+mn-ea"/>
              <a:cs typeface="+mn-cs"/>
            </a:endParaRPr>
          </a:p>
          <a:p>
            <a:pPr lvl="1"/>
            <a:r>
              <a:rPr lang="en-GB" sz="1200" i="1" kern="1200" dirty="0">
                <a:solidFill>
                  <a:schemeClr val="tx1"/>
                </a:solidFill>
                <a:effectLst/>
                <a:ea typeface="+mn-ea"/>
                <a:cs typeface="+mn-cs"/>
              </a:rPr>
              <a:t>Why it works:</a:t>
            </a:r>
            <a:r>
              <a:rPr lang="en-GB" sz="1200" kern="1200" dirty="0">
                <a:solidFill>
                  <a:schemeClr val="tx1"/>
                </a:solidFill>
                <a:effectLst/>
                <a:ea typeface="+mn-ea"/>
                <a:cs typeface="+mn-cs"/>
              </a:rPr>
              <a:t> It uses the </a:t>
            </a:r>
            <a:r>
              <a:rPr lang="en-GB" sz="1200" b="1" kern="1200" dirty="0">
                <a:solidFill>
                  <a:schemeClr val="tx1"/>
                </a:solidFill>
                <a:effectLst/>
                <a:ea typeface="+mn-ea"/>
                <a:cs typeface="+mn-cs"/>
              </a:rPr>
              <a:t>"switch test"</a:t>
            </a:r>
            <a:r>
              <a:rPr lang="en-GB" sz="1200" kern="1200" dirty="0">
                <a:solidFill>
                  <a:schemeClr val="tx1"/>
                </a:solidFill>
                <a:effectLst/>
                <a:ea typeface="+mn-ea"/>
                <a:cs typeface="+mn-cs"/>
              </a:rPr>
              <a:t> to expose bias. For example, if someone says, "All are bad at math," the question, "If we switched with , would you still say that?" often reveals that the statement is rooted in prejudice, not fact.</a:t>
            </a:r>
          </a:p>
          <a:p>
            <a:pPr lvl="0"/>
            <a:r>
              <a:rPr lang="en-GB" sz="1200" b="1" kern="1200" dirty="0">
                <a:solidFill>
                  <a:schemeClr val="tx1"/>
                </a:solidFill>
                <a:effectLst/>
                <a:ea typeface="+mn-ea"/>
                <a:cs typeface="+mn-cs"/>
              </a:rPr>
              <a:t>"Is that true for every single person you know from that group?"</a:t>
            </a:r>
            <a:endParaRPr lang="en-GB" sz="1200" kern="1200" dirty="0">
              <a:solidFill>
                <a:schemeClr val="tx1"/>
              </a:solidFill>
              <a:effectLst/>
              <a:ea typeface="+mn-ea"/>
              <a:cs typeface="+mn-cs"/>
            </a:endParaRPr>
          </a:p>
          <a:p>
            <a:pPr lvl="1"/>
            <a:r>
              <a:rPr lang="en-GB" sz="1200" i="1" kern="1200" dirty="0">
                <a:solidFill>
                  <a:schemeClr val="tx1"/>
                </a:solidFill>
                <a:effectLst/>
                <a:ea typeface="+mn-ea"/>
                <a:cs typeface="+mn-cs"/>
              </a:rPr>
              <a:t>Why it works:</a:t>
            </a:r>
            <a:r>
              <a:rPr lang="en-GB" sz="1200" kern="1200" dirty="0">
                <a:solidFill>
                  <a:schemeClr val="tx1"/>
                </a:solidFill>
                <a:effectLst/>
                <a:ea typeface="+mn-ea"/>
                <a:cs typeface="+mn-cs"/>
              </a:rPr>
              <a:t> It forces a recognition of </a:t>
            </a:r>
            <a:r>
              <a:rPr lang="en-GB" sz="1200" b="1" kern="1200" dirty="0">
                <a:solidFill>
                  <a:schemeClr val="tx1"/>
                </a:solidFill>
                <a:effectLst/>
                <a:ea typeface="+mn-ea"/>
                <a:cs typeface="+mn-cs"/>
              </a:rPr>
              <a:t>individual differences</a:t>
            </a:r>
            <a:r>
              <a:rPr lang="en-GB" sz="1200" kern="1200" dirty="0">
                <a:solidFill>
                  <a:schemeClr val="tx1"/>
                </a:solidFill>
                <a:effectLst/>
                <a:ea typeface="+mn-ea"/>
                <a:cs typeface="+mn-cs"/>
              </a:rPr>
              <a:t> and the vast diversity within any population group.</a:t>
            </a:r>
          </a:p>
          <a:p>
            <a:pPr lvl="0"/>
            <a:r>
              <a:rPr lang="en-GB" sz="1200" b="1" kern="1200" dirty="0">
                <a:solidFill>
                  <a:schemeClr val="tx1"/>
                </a:solidFill>
                <a:effectLst/>
                <a:ea typeface="+mn-ea"/>
                <a:cs typeface="+mn-cs"/>
              </a:rPr>
              <a:t>"What does being have to do with being ?"</a:t>
            </a:r>
            <a:r>
              <a:rPr lang="en-GB" sz="1200" kern="1200" dirty="0">
                <a:solidFill>
                  <a:schemeClr val="tx1"/>
                </a:solidFill>
                <a:effectLst/>
                <a:ea typeface="+mn-ea"/>
                <a:cs typeface="+mn-cs"/>
              </a:rPr>
              <a:t> (e.g., "What does being a boy have to do with being good at sport?”)</a:t>
            </a:r>
          </a:p>
          <a:p>
            <a:pPr lvl="1"/>
            <a:r>
              <a:rPr lang="en-GB" sz="1200" i="1" kern="1200" dirty="0">
                <a:solidFill>
                  <a:schemeClr val="tx1"/>
                </a:solidFill>
                <a:effectLst/>
                <a:ea typeface="+mn-ea"/>
                <a:cs typeface="+mn-cs"/>
              </a:rPr>
              <a:t>Why it works:</a:t>
            </a:r>
            <a:r>
              <a:rPr lang="en-GB" sz="1200" kern="1200" dirty="0">
                <a:solidFill>
                  <a:schemeClr val="tx1"/>
                </a:solidFill>
                <a:effectLst/>
                <a:ea typeface="+mn-ea"/>
                <a:cs typeface="+mn-cs"/>
              </a:rPr>
              <a:t> It asks for a </a:t>
            </a:r>
            <a:r>
              <a:rPr lang="en-GB" sz="1200" b="1" kern="1200" dirty="0">
                <a:solidFill>
                  <a:schemeClr val="tx1"/>
                </a:solidFill>
                <a:effectLst/>
                <a:ea typeface="+mn-ea"/>
                <a:cs typeface="+mn-cs"/>
              </a:rPr>
              <a:t>logical connection</a:t>
            </a:r>
            <a:r>
              <a:rPr lang="en-GB" sz="1200" kern="1200" dirty="0">
                <a:solidFill>
                  <a:schemeClr val="tx1"/>
                </a:solidFill>
                <a:effectLst/>
                <a:ea typeface="+mn-ea"/>
                <a:cs typeface="+mn-cs"/>
              </a:rPr>
              <a:t> between the group and the trait, which is usually non-existent or based on a false assumption.</a:t>
            </a:r>
          </a:p>
          <a:p>
            <a:pPr lvl="0"/>
            <a:r>
              <a:rPr lang="en-GB" sz="1200" b="1" kern="1200" dirty="0">
                <a:solidFill>
                  <a:schemeClr val="tx1"/>
                </a:solidFill>
                <a:effectLst/>
                <a:ea typeface="+mn-ea"/>
                <a:cs typeface="+mn-cs"/>
              </a:rPr>
              <a:t>"Has someone ever said something untrue about a group </a:t>
            </a:r>
            <a:r>
              <a:rPr lang="en-GB" sz="1200" b="1" i="1" kern="1200" dirty="0">
                <a:solidFill>
                  <a:schemeClr val="tx1"/>
                </a:solidFill>
                <a:effectLst/>
                <a:ea typeface="+mn-ea"/>
                <a:cs typeface="+mn-cs"/>
              </a:rPr>
              <a:t>you</a:t>
            </a:r>
            <a:r>
              <a:rPr lang="en-GB" sz="1200" b="1" kern="1200" dirty="0">
                <a:solidFill>
                  <a:schemeClr val="tx1"/>
                </a:solidFill>
                <a:effectLst/>
                <a:ea typeface="+mn-ea"/>
                <a:cs typeface="+mn-cs"/>
              </a:rPr>
              <a:t> belong to?"</a:t>
            </a:r>
            <a:endParaRPr lang="en-GB" sz="1200" kern="1200" dirty="0">
              <a:solidFill>
                <a:schemeClr val="tx1"/>
              </a:solidFill>
              <a:effectLst/>
              <a:ea typeface="+mn-ea"/>
              <a:cs typeface="+mn-cs"/>
            </a:endParaRPr>
          </a:p>
          <a:p>
            <a:pPr lvl="1"/>
            <a:r>
              <a:rPr lang="en-GB" sz="1200" i="1" kern="1200" dirty="0">
                <a:solidFill>
                  <a:schemeClr val="tx1"/>
                </a:solidFill>
                <a:effectLst/>
                <a:ea typeface="+mn-ea"/>
                <a:cs typeface="+mn-cs"/>
              </a:rPr>
              <a:t>Why it works:</a:t>
            </a:r>
            <a:r>
              <a:rPr lang="en-GB" sz="1200" kern="1200" dirty="0">
                <a:solidFill>
                  <a:schemeClr val="tx1"/>
                </a:solidFill>
                <a:effectLst/>
                <a:ea typeface="+mn-ea"/>
                <a:cs typeface="+mn-cs"/>
              </a:rPr>
              <a:t> It encourages </a:t>
            </a:r>
            <a:r>
              <a:rPr lang="en-GB" sz="1200" b="1" kern="1200" dirty="0">
                <a:solidFill>
                  <a:schemeClr val="tx1"/>
                </a:solidFill>
                <a:effectLst/>
                <a:ea typeface="+mn-ea"/>
                <a:cs typeface="+mn-cs"/>
              </a:rPr>
              <a:t>empathy</a:t>
            </a:r>
            <a:r>
              <a:rPr lang="en-GB" sz="1200" kern="1200" dirty="0">
                <a:solidFill>
                  <a:schemeClr val="tx1"/>
                </a:solidFill>
                <a:effectLst/>
                <a:ea typeface="+mn-ea"/>
                <a:cs typeface="+mn-cs"/>
              </a:rPr>
              <a:t> by asking the person to consider how it feels to be unfairly judged by a broad generalization.</a:t>
            </a:r>
          </a:p>
          <a:p>
            <a:pPr lvl="0"/>
            <a:r>
              <a:rPr lang="en-GB" sz="1200" b="1" kern="1200" dirty="0">
                <a:solidFill>
                  <a:schemeClr val="tx1"/>
                </a:solidFill>
                <a:effectLst/>
                <a:ea typeface="+mn-ea"/>
                <a:cs typeface="+mn-cs"/>
              </a:rPr>
              <a:t>"Is that a fair way to describe someone you haven't even met?"</a:t>
            </a:r>
            <a:endParaRPr lang="en-GB" sz="1200" kern="1200" dirty="0">
              <a:solidFill>
                <a:schemeClr val="tx1"/>
              </a:solidFill>
              <a:effectLst/>
              <a:ea typeface="+mn-ea"/>
              <a:cs typeface="+mn-cs"/>
            </a:endParaRPr>
          </a:p>
          <a:p>
            <a:pPr lvl="1"/>
            <a:r>
              <a:rPr lang="en-GB" sz="1200" i="1" kern="1200" dirty="0">
                <a:solidFill>
                  <a:schemeClr val="tx1"/>
                </a:solidFill>
                <a:effectLst/>
                <a:ea typeface="+mn-ea"/>
                <a:cs typeface="+mn-cs"/>
              </a:rPr>
              <a:t>Why it works:</a:t>
            </a:r>
            <a:r>
              <a:rPr lang="en-GB" sz="1200" kern="1200" dirty="0">
                <a:solidFill>
                  <a:schemeClr val="tx1"/>
                </a:solidFill>
                <a:effectLst/>
                <a:ea typeface="+mn-ea"/>
                <a:cs typeface="+mn-cs"/>
              </a:rPr>
              <a:t> It highlights the </a:t>
            </a:r>
            <a:r>
              <a:rPr lang="en-GB" sz="1200" b="1" kern="1200" dirty="0">
                <a:solidFill>
                  <a:schemeClr val="tx1"/>
                </a:solidFill>
                <a:effectLst/>
                <a:ea typeface="+mn-ea"/>
                <a:cs typeface="+mn-cs"/>
              </a:rPr>
              <a:t>unfairness</a:t>
            </a:r>
            <a:r>
              <a:rPr lang="en-GB" sz="1200" kern="1200" dirty="0">
                <a:solidFill>
                  <a:schemeClr val="tx1"/>
                </a:solidFill>
                <a:effectLst/>
                <a:ea typeface="+mn-ea"/>
                <a:cs typeface="+mn-cs"/>
              </a:rPr>
              <a:t> of prejudgment and encourages judging people based on their actual character and actions.</a:t>
            </a:r>
          </a:p>
          <a:p>
            <a:pPr lvl="0"/>
            <a:r>
              <a:rPr lang="en-GB" sz="1200" b="1" kern="1200" dirty="0">
                <a:solidFill>
                  <a:schemeClr val="tx1"/>
                </a:solidFill>
                <a:effectLst/>
                <a:ea typeface="+mn-ea"/>
                <a:cs typeface="+mn-cs"/>
              </a:rPr>
              <a:t>"What would you like people to know about your group that </a:t>
            </a:r>
            <a:r>
              <a:rPr lang="en-GB" sz="1200" b="1" i="1" kern="1200" dirty="0">
                <a:solidFill>
                  <a:schemeClr val="tx1"/>
                </a:solidFill>
                <a:effectLst/>
                <a:ea typeface="+mn-ea"/>
                <a:cs typeface="+mn-cs"/>
              </a:rPr>
              <a:t>isn't</a:t>
            </a:r>
            <a:r>
              <a:rPr lang="en-GB" sz="1200" b="1" kern="1200" dirty="0">
                <a:solidFill>
                  <a:schemeClr val="tx1"/>
                </a:solidFill>
                <a:effectLst/>
                <a:ea typeface="+mn-ea"/>
                <a:cs typeface="+mn-cs"/>
              </a:rPr>
              <a:t> a stereotype?"</a:t>
            </a:r>
            <a:endParaRPr lang="en-GB" sz="1200" kern="1200" dirty="0">
              <a:solidFill>
                <a:schemeClr val="tx1"/>
              </a:solidFill>
              <a:effectLst/>
              <a:ea typeface="+mn-ea"/>
              <a:cs typeface="+mn-cs"/>
            </a:endParaRPr>
          </a:p>
          <a:p>
            <a:pPr lvl="1"/>
            <a:r>
              <a:rPr lang="en-GB" sz="1200" i="1" kern="1200" dirty="0">
                <a:solidFill>
                  <a:schemeClr val="tx1"/>
                </a:solidFill>
                <a:effectLst/>
                <a:ea typeface="+mn-ea"/>
                <a:cs typeface="+mn-cs"/>
              </a:rPr>
              <a:t>Why it works:</a:t>
            </a:r>
            <a:r>
              <a:rPr lang="en-GB" sz="1200" kern="1200" dirty="0">
                <a:solidFill>
                  <a:schemeClr val="tx1"/>
                </a:solidFill>
                <a:effectLst/>
                <a:ea typeface="+mn-ea"/>
                <a:cs typeface="+mn-cs"/>
              </a:rPr>
              <a:t> This is a positive, inclusive question that shifts the conversation away from negative generalizations and toward </a:t>
            </a:r>
            <a:r>
              <a:rPr lang="en-GB" sz="1200" b="1" kern="1200" dirty="0">
                <a:solidFill>
                  <a:schemeClr val="tx1"/>
                </a:solidFill>
                <a:effectLst/>
                <a:ea typeface="+mn-ea"/>
                <a:cs typeface="+mn-cs"/>
              </a:rPr>
              <a:t>complex, positive realities</a:t>
            </a:r>
            <a:r>
              <a:rPr lang="en-GB" sz="1200" kern="1200" dirty="0">
                <a:solidFill>
                  <a:schemeClr val="tx1"/>
                </a:solidFill>
                <a:effectLst/>
                <a:ea typeface="+mn-ea"/>
                <a:cs typeface="+mn-cs"/>
              </a:rPr>
              <a:t>.</a:t>
            </a:r>
          </a:p>
          <a:p>
            <a:endParaRPr lang="en-US" dirty="0"/>
          </a:p>
        </p:txBody>
      </p:sp>
      <p:sp>
        <p:nvSpPr>
          <p:cNvPr id="6" name="Footer Placeholder 5">
            <a:extLst>
              <a:ext uri="{FF2B5EF4-FFF2-40B4-BE49-F238E27FC236}">
                <a16:creationId xmlns:a16="http://schemas.microsoft.com/office/drawing/2014/main" id="{B086BD36-98C0-9034-DF70-961BA33C554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C89029E-C172-4AFD-2068-099F3F440DC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81883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1ED17-0207-EC2D-154B-869E4C3FDB1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C82E13-58FC-A1B1-F478-FBFA830AB1E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30AFDEC-BE31-28CF-2F9E-4C56DA9E4F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E933D38-52FF-938E-350B-45E2B7E4782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CB61FDE-F189-8DF2-F83B-EE0DC5E847B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57F5E508-8857-EF67-CAA4-F8DF5DADD8C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5EA1AC0-4F6F-91ED-4813-D04B2891271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6208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36B00-370D-7AA3-5A87-EFD79B519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0977A-DE14-0610-C778-BC5D145D2D7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7E50840-E24D-A1C2-B97B-E1577658322E}"/>
              </a:ext>
            </a:extLst>
          </p:cNvPr>
          <p:cNvSpPr>
            <a:spLocks noGrp="1"/>
          </p:cNvSpPr>
          <p:nvPr>
            <p:ph type="body" idx="1"/>
          </p:nvPr>
        </p:nvSpPr>
        <p:spPr/>
        <p:txBody>
          <a:bodyPr/>
          <a:lstStyle/>
          <a:p>
            <a:pPr lvl="0"/>
            <a:r>
              <a:rPr lang="en-GB" sz="1200" b="1" kern="1200" dirty="0">
                <a:solidFill>
                  <a:schemeClr val="tx1"/>
                </a:solidFill>
                <a:effectLst/>
                <a:ea typeface="+mn-ea"/>
                <a:cs typeface="+mn-cs"/>
              </a:rPr>
              <a:t>Review:</a:t>
            </a:r>
            <a:r>
              <a:rPr lang="en-GB" sz="1200" kern="1200" dirty="0">
                <a:solidFill>
                  <a:schemeClr val="tx1"/>
                </a:solidFill>
                <a:effectLst/>
                <a:ea typeface="+mn-ea"/>
                <a:cs typeface="+mn-cs"/>
              </a:rPr>
              <a:t> Quickly recap the main points of the lesson: humans need and benefit from living in communities with shared interests. Please review some of the ways that this can be done effectively. </a:t>
            </a:r>
          </a:p>
          <a:p>
            <a:pPr lvl="0"/>
            <a:endParaRPr lang="en-GB" sz="1200" kern="1200" dirty="0">
              <a:solidFill>
                <a:schemeClr val="tx1"/>
              </a:solidFill>
              <a:effectLst/>
              <a:ea typeface="+mn-ea"/>
              <a:cs typeface="+mn-cs"/>
            </a:endParaRPr>
          </a:p>
          <a:p>
            <a:r>
              <a:rPr lang="en-US" dirty="0"/>
              <a:t>Please ask students to reflect on what</a:t>
            </a:r>
            <a:r>
              <a:rPr lang="en-US" b="1" dirty="0"/>
              <a:t> attributes </a:t>
            </a:r>
            <a:r>
              <a:rPr lang="en-US" dirty="0"/>
              <a:t>(e.g. honesty, integrity, courage, humility, generosity, self-worth, kindness, trustworthiness </a:t>
            </a:r>
            <a:r>
              <a:rPr lang="en-US" dirty="0" err="1"/>
              <a:t>etc</a:t>
            </a:r>
            <a:r>
              <a:rPr lang="en-US" dirty="0"/>
              <a:t>) they have used during this lesson, </a:t>
            </a:r>
          </a:p>
          <a:p>
            <a:endParaRPr lang="en-US" dirty="0"/>
          </a:p>
          <a:p>
            <a:r>
              <a:rPr lang="en-US" dirty="0"/>
              <a:t>What </a:t>
            </a:r>
            <a:r>
              <a:rPr lang="en-US" b="1" dirty="0"/>
              <a:t>skills</a:t>
            </a:r>
            <a:r>
              <a:rPr lang="en-US" dirty="0"/>
              <a:t> (e.g. </a:t>
            </a:r>
            <a:r>
              <a:rPr lang="en-GB" sz="1200" dirty="0">
                <a:solidFill>
                  <a:srgbClr val="0070C0"/>
                </a:solidFill>
                <a:cs typeface="Calibri" panose="020F0502020204030204" pitchFamily="34" charset="0"/>
              </a:rPr>
              <a:t>Oracy, Empathy, Compassion, Presentation, Assertiveness, Active listening, Interpersonal skills, Positive peer pressure , Resist unwelcome pressure, Distinguish between fact &amp; opinion) etc </a:t>
            </a:r>
          </a:p>
          <a:p>
            <a:endParaRPr lang="en-GB" sz="1200" dirty="0">
              <a:solidFill>
                <a:srgbClr val="0070C0"/>
              </a:solidFill>
              <a:cs typeface="Calibri" panose="020F0502020204030204" pitchFamily="34" charset="0"/>
            </a:endParaRPr>
          </a:p>
          <a:p>
            <a:r>
              <a:rPr lang="en-GB" sz="1200" dirty="0">
                <a:solidFill>
                  <a:srgbClr val="0070C0"/>
                </a:solidFill>
                <a:cs typeface="Calibri" panose="020F0502020204030204" pitchFamily="34" charset="0"/>
              </a:rPr>
              <a:t>What knowledge have they used or acquired during this lesson?</a:t>
            </a:r>
          </a:p>
          <a:p>
            <a:endParaRPr lang="en-GB" dirty="0"/>
          </a:p>
        </p:txBody>
      </p:sp>
      <p:sp>
        <p:nvSpPr>
          <p:cNvPr id="4" name="Slide Number Placeholder 3">
            <a:extLst>
              <a:ext uri="{FF2B5EF4-FFF2-40B4-BE49-F238E27FC236}">
                <a16:creationId xmlns:a16="http://schemas.microsoft.com/office/drawing/2014/main" id="{B06367A7-62CE-CA4D-415D-456B30595C1F}"/>
              </a:ext>
            </a:extLst>
          </p:cNvPr>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470565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made aware of these, and any other sources of support.</a:t>
            </a:r>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329591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display this slide on the board as the students are walking into the 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briefly explain the purpose of this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10759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clear about the purpose of this and subsequent lessons.</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97820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Please revisit the ground rules as necessary</a:t>
            </a:r>
          </a:p>
          <a:p>
            <a:endParaRPr lang="en-US" dirty="0"/>
          </a:p>
          <a:p>
            <a:r>
              <a:rPr lang="en-US" dirty="0"/>
              <a:t>1. No one should ask personal questions or make personal comments about other people. </a:t>
            </a:r>
          </a:p>
          <a:p>
            <a:r>
              <a:rPr lang="en-US" dirty="0"/>
              <a:t>2. We will treat one another with kindness and respect (listening to each other, speaking one at a time, </a:t>
            </a:r>
            <a:r>
              <a:rPr lang="en-US" dirty="0" err="1"/>
              <a:t>etc</a:t>
            </a:r>
            <a:r>
              <a:rPr lang="en-US" dirty="0"/>
              <a:t>)</a:t>
            </a:r>
          </a:p>
          <a:p>
            <a:r>
              <a:rPr lang="en-US" dirty="0"/>
              <a:t>3. We all have the right to 'pass' on answering a question or participating in an activity that makes us feel uncomfortable.</a:t>
            </a:r>
          </a:p>
          <a:p>
            <a:r>
              <a:rPr lang="en-US" dirty="0"/>
              <a:t>4. We can disagree but will not pass judgments, make fun of, or or put anybody down. 'Challenge the opinion, not the person.’</a:t>
            </a:r>
          </a:p>
          <a:p>
            <a:r>
              <a:rPr lang="en-US" dirty="0"/>
              <a:t>5. Asking questions is encouraged and will be valued by our teacher. We do not ask questions to purposefully embarrass or belittle another.</a:t>
            </a:r>
          </a:p>
          <a:p>
            <a:endParaRPr lang="en-US" dirty="0"/>
          </a:p>
          <a:p>
            <a:r>
              <a:rPr lang="en-US" dirty="0"/>
              <a:t>*Feel free to change the agreements to suit your class and ask whether there are any others they'd add to the list to create a safe, comfortable learning environment.</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63139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433D0-85EF-F69E-A2E1-848660DA7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CC331-B30C-9AC5-EE92-4730A607DD01}"/>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B154661-4F89-36AE-04AA-B227202ACA90}"/>
              </a:ext>
            </a:extLst>
          </p:cNvPr>
          <p:cNvSpPr>
            <a:spLocks noGrp="1"/>
          </p:cNvSpPr>
          <p:nvPr>
            <p:ph type="body" idx="1"/>
          </p:nvPr>
        </p:nvSpPr>
        <p:spPr/>
        <p:txBody>
          <a:bodyPr/>
          <a:lstStyle/>
          <a:p>
            <a:r>
              <a:rPr lang="en-GB" dirty="0"/>
              <a:t>Now ask students to share the first things they saw in these images. Ask if anybody was able to see both perspectives e.g. the cat going up and down, the young and old woman, etc. What does this say about perspectives? How does this relate to thinking biases? Make the point that this simple optical illusion was to demonstrate that people may see things slightly differently, and our brains can sometimes automatically come to a conclusion without us consciously thinking it – similar to how biases work.</a:t>
            </a:r>
          </a:p>
        </p:txBody>
      </p:sp>
      <p:sp>
        <p:nvSpPr>
          <p:cNvPr id="4" name="Slide Number Placeholder 3">
            <a:extLst>
              <a:ext uri="{FF2B5EF4-FFF2-40B4-BE49-F238E27FC236}">
                <a16:creationId xmlns:a16="http://schemas.microsoft.com/office/drawing/2014/main" id="{A88DB521-C7A1-D281-33E9-FEC75DB7B021}"/>
              </a:ext>
            </a:extLst>
          </p:cNvPr>
          <p:cNvSpPr>
            <a:spLocks noGrp="1"/>
          </p:cNvSpPr>
          <p:nvPr>
            <p:ph type="sldNum" sz="quarter" idx="5"/>
          </p:nvPr>
        </p:nvSpPr>
        <p:spPr/>
        <p:txBody>
          <a:bodyPr/>
          <a:lstStyle/>
          <a:p>
            <a:fld id="{871B2431-D351-4C6E-A3CF-9DFAC0E3E050}" type="slidenum">
              <a:rPr lang="cs-CZ" smtClean="0"/>
              <a:pPr/>
              <a:t>8</a:t>
            </a:fld>
            <a:endParaRPr lang="cs-CZ" dirty="0"/>
          </a:p>
        </p:txBody>
      </p:sp>
    </p:spTree>
    <p:extLst>
      <p:ext uri="{BB962C8B-B14F-4D97-AF65-F5344CB8AC3E}">
        <p14:creationId xmlns:p14="http://schemas.microsoft.com/office/powerpoint/2010/main" val="104348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AB6B-1EB4-7719-412C-41D899775CF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1A78EF-736F-88B1-6900-23D28F8207C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4D55965-F2A9-3799-9E68-A256ED94447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498E7BB-08FD-DAB4-B74D-1B7D252C627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6D6A930-020A-E28B-BD68-EBF731C5237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DC11275D-7360-9FCD-0DA1-AE4D9CEC5F3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9B4EED9-122A-71F4-E64A-8CA2E1F4567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922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6C831-14D7-24B3-7482-72E1B8C63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7B4CA-1D75-99CC-DD07-D7D872D81762}"/>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AD2DB4F-6434-55E0-068F-640EB0DB894C}"/>
              </a:ext>
            </a:extLst>
          </p:cNvPr>
          <p:cNvSpPr>
            <a:spLocks noGrp="1"/>
          </p:cNvSpPr>
          <p:nvPr>
            <p:ph type="body" idx="1"/>
          </p:nvPr>
        </p:nvSpPr>
        <p:spPr/>
        <p:txBody>
          <a:bodyPr/>
          <a:lstStyle/>
          <a:p>
            <a:r>
              <a:rPr lang="en-GB" b="1" dirty="0"/>
              <a:t>Explicit Bias:</a:t>
            </a:r>
            <a:r>
              <a:rPr lang="en-GB" dirty="0"/>
              <a:t> is a </a:t>
            </a:r>
            <a:r>
              <a:rPr lang="en-GB" b="1" dirty="0"/>
              <a:t>conscious</a:t>
            </a:r>
            <a:r>
              <a:rPr lang="en-GB" dirty="0"/>
              <a:t> bias. The person is fully aware of their attitudes or beliefs toward a person or group, and those attitudes are openly expressed.</a:t>
            </a:r>
          </a:p>
          <a:p>
            <a:r>
              <a:rPr lang="en-GB" i="1" dirty="0"/>
              <a:t>E.g.:</a:t>
            </a:r>
            <a:r>
              <a:rPr lang="en-GB" dirty="0"/>
              <a:t> A student refuses to work with someone in a group project because they’re from a different religion.</a:t>
            </a:r>
          </a:p>
          <a:p>
            <a:endParaRPr lang="en-GB" b="1" dirty="0"/>
          </a:p>
          <a:p>
            <a:r>
              <a:rPr lang="en-GB" b="1" dirty="0"/>
              <a:t>Implicit Bias (Unconscious Bias):</a:t>
            </a:r>
            <a:r>
              <a:rPr lang="en-GB" dirty="0"/>
              <a:t> is an </a:t>
            </a:r>
            <a:r>
              <a:rPr lang="en-GB" b="1" dirty="0"/>
              <a:t>unconscious</a:t>
            </a:r>
            <a:r>
              <a:rPr lang="en-GB" dirty="0"/>
              <a:t> preference for or against a person or group. It is an automatic judgment or stereotype that a person may not even know they hold, and it can go against their declared values.</a:t>
            </a:r>
          </a:p>
          <a:p>
            <a:r>
              <a:rPr lang="en-GB" i="1" dirty="0"/>
              <a:t>E.g.:</a:t>
            </a:r>
            <a:r>
              <a:rPr lang="en-GB" dirty="0"/>
              <a:t> A teacher who always picks on boys to answer maths questions.</a:t>
            </a:r>
          </a:p>
          <a:p>
            <a:endParaRPr lang="en-GB" b="1" dirty="0"/>
          </a:p>
          <a:p>
            <a:r>
              <a:rPr lang="en-GB" b="1" dirty="0"/>
              <a:t>Confirmation Bias:</a:t>
            </a:r>
            <a:r>
              <a:rPr lang="en-GB" dirty="0"/>
              <a:t> is the tendency to </a:t>
            </a:r>
            <a:r>
              <a:rPr lang="en-GB" b="1" dirty="0"/>
              <a:t>search for, interpret, favour, and recall information</a:t>
            </a:r>
            <a:r>
              <a:rPr lang="en-GB" dirty="0"/>
              <a:t> in a way that confirms or supports one's </a:t>
            </a:r>
            <a:r>
              <a:rPr lang="en-GB" b="1" dirty="0"/>
              <a:t>prior beliefs or values</a:t>
            </a:r>
            <a:r>
              <a:rPr lang="en-GB" dirty="0"/>
              <a:t>. It's not necessarily about a social group, but about reinforcing any existing idea.</a:t>
            </a:r>
          </a:p>
          <a:p>
            <a:r>
              <a:rPr lang="en-GB" i="1" dirty="0"/>
              <a:t>Example:</a:t>
            </a:r>
            <a:r>
              <a:rPr lang="en-GB" dirty="0"/>
              <a:t> You believe that another student in class doesn’t like you, and you only notice/remember times when they seemed disinterested or unfriendly towards you, even if there were plenty of times they seemed happy to talk to you.</a:t>
            </a:r>
          </a:p>
        </p:txBody>
      </p:sp>
      <p:sp>
        <p:nvSpPr>
          <p:cNvPr id="4" name="Slide Number Placeholder 3">
            <a:extLst>
              <a:ext uri="{FF2B5EF4-FFF2-40B4-BE49-F238E27FC236}">
                <a16:creationId xmlns:a16="http://schemas.microsoft.com/office/drawing/2014/main" id="{6AFDB98C-D9EB-24F1-4AD6-2D25D687B630}"/>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68167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lacial Indifference" panose="020B0604020202020204" charset="0"/>
              </a:defRPr>
            </a:lvl1pPr>
          </a:lstStyle>
          <a:p>
            <a:fld id="{1D8BD707-D9CF-40AE-B4C6-C98DA3205C09}" type="datetimeFigureOut">
              <a:rPr lang="en-US" smtClean="0"/>
              <a:pPr/>
              <a:t>11/4/2025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lacial Indifference" panose="020B060402020202020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lacial Indifference" panose="020B060402020202020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lacial Indifference" panose="020B060402020202020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lacial Indifference" panose="020B060402020202020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lacial Indifference" panose="020B060402020202020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lacial Indifference" panose="020B060402020202020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hyperlink" Target="tel:+44800-068-4141" TargetMode="External"/><Relationship Id="rId13" Type="http://schemas.openxmlformats.org/officeDocument/2006/relationships/hyperlink" Target="tel:999" TargetMode="External"/><Relationship Id="rId3" Type="http://schemas.openxmlformats.org/officeDocument/2006/relationships/image" Target="../media/image1.png"/><Relationship Id="rId7" Type="http://schemas.openxmlformats.org/officeDocument/2006/relationships/hyperlink" Target="https://www.papyrus-uk.org/papyrus-hopeline247/" TargetMode="External"/><Relationship Id="rId12" Type="http://schemas.openxmlformats.org/officeDocument/2006/relationships/hyperlink" Target="tel:+44800-1111"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giveusashout.org/get-help/" TargetMode="External"/><Relationship Id="rId11" Type="http://schemas.openxmlformats.org/officeDocument/2006/relationships/hyperlink" Target="https://www.childline.org.uk/get-support/1-2-1-counsellor-chat/" TargetMode="External"/><Relationship Id="rId5" Type="http://schemas.openxmlformats.org/officeDocument/2006/relationships/hyperlink" Target="sms:85258&amp;?body=SHOUT" TargetMode="External"/><Relationship Id="rId10" Type="http://schemas.openxmlformats.org/officeDocument/2006/relationships/hyperlink" Target="https://www.childline.org.uk/get-support/contacting-childline/" TargetMode="External"/><Relationship Id="rId4" Type="http://schemas.openxmlformats.org/officeDocument/2006/relationships/image" Target="../media/image2.svg"/><Relationship Id="rId9" Type="http://schemas.openxmlformats.org/officeDocument/2006/relationships/hyperlink" Target="tel:1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latin typeface="Glacial Indifference" panose="020B0604020202020204" charset="0"/>
            </a:endParaRPr>
          </a:p>
        </p:txBody>
      </p:sp>
      <p:sp>
        <p:nvSpPr>
          <p:cNvPr id="3" name="TextBox 3"/>
          <p:cNvSpPr txBox="1"/>
          <p:nvPr/>
        </p:nvSpPr>
        <p:spPr>
          <a:xfrm>
            <a:off x="830872" y="1152525"/>
            <a:ext cx="4502257" cy="709587"/>
          </a:xfrm>
          <a:prstGeom prst="rect">
            <a:avLst/>
          </a:prstGeom>
        </p:spPr>
        <p:txBody>
          <a:bodyPr lIns="0" tIns="0" rIns="0" bIns="0" rtlCol="0" anchor="t">
            <a:spAutoFit/>
          </a:bodyPr>
          <a:lstStyle/>
          <a:p>
            <a:pPr algn="ctr">
              <a:lnSpc>
                <a:spcPts val="5744"/>
              </a:lnSpc>
            </a:pPr>
            <a:r>
              <a:rPr lang="en-US" sz="5470">
                <a:solidFill>
                  <a:srgbClr val="000000"/>
                </a:solidFill>
                <a:latin typeface="Bobby Jones"/>
                <a:ea typeface="Bobby Jones"/>
                <a:cs typeface="Bobby Jones"/>
                <a:sym typeface="Bobby Jones"/>
              </a:rPr>
              <a:t>TEACHER SLIDE</a:t>
            </a:r>
          </a:p>
        </p:txBody>
      </p:sp>
      <p:sp>
        <p:nvSpPr>
          <p:cNvPr id="4" name="TextBox 4"/>
          <p:cNvSpPr txBox="1"/>
          <p:nvPr/>
        </p:nvSpPr>
        <p:spPr>
          <a:xfrm>
            <a:off x="1028700" y="2430815"/>
            <a:ext cx="16230600" cy="5886227"/>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Glacial Indifference"/>
                <a:ea typeface="Glacial Indifference"/>
                <a:cs typeface="Glacial Indifference"/>
                <a:sym typeface="Glacial Indifference"/>
              </a:rPr>
              <a:t>This is the second of a series of lessons for Y8 learning about respectful and cohesive communities and inclusion.</a:t>
            </a:r>
          </a:p>
          <a:p>
            <a:pPr marL="647700" lvl="1" indent="-323850" algn="l">
              <a:lnSpc>
                <a:spcPts val="4200"/>
              </a:lnSpc>
              <a:buFont typeface="Arial"/>
              <a:buChar char="•"/>
            </a:pPr>
            <a:endParaRPr lang="en-US" sz="3000" dirty="0">
              <a:solidFill>
                <a:srgbClr val="000000"/>
              </a:solidFill>
              <a:latin typeface="Glacial Indifference"/>
              <a:ea typeface="Glacial Indifference"/>
              <a:cs typeface="Glacial Indifference"/>
              <a:sym typeface="Glacial Indifference"/>
            </a:endParaRPr>
          </a:p>
          <a:p>
            <a:pPr marL="647700" lvl="1" indent="-323850" algn="l">
              <a:lnSpc>
                <a:spcPts val="4200"/>
              </a:lnSpc>
              <a:buFont typeface="Arial"/>
              <a:buChar char="•"/>
            </a:pPr>
            <a:r>
              <a:rPr lang="en-US" sz="3000" dirty="0">
                <a:solidFill>
                  <a:srgbClr val="000000"/>
                </a:solidFill>
                <a:latin typeface="Glacial Indifference"/>
                <a:ea typeface="Glacial Indifference"/>
                <a:cs typeface="Glacial Indifference"/>
                <a:sym typeface="Glacial Indifference"/>
              </a:rPr>
              <a:t>These lessons have been inspired by the work of the PSHE Association and adapted for children on the Isle of Man.</a:t>
            </a:r>
          </a:p>
          <a:p>
            <a:pPr marL="647700" lvl="1" indent="-323850" algn="l">
              <a:lnSpc>
                <a:spcPts val="4200"/>
              </a:lnSpc>
              <a:buFont typeface="Arial"/>
              <a:buChar char="•"/>
            </a:pPr>
            <a:endParaRPr lang="en-US" sz="3000" dirty="0">
              <a:solidFill>
                <a:srgbClr val="000000"/>
              </a:solidFill>
              <a:latin typeface="Glacial Indifference"/>
              <a:ea typeface="Glacial Indifference"/>
              <a:cs typeface="Glacial Indifference"/>
              <a:sym typeface="Glacial Indifference"/>
            </a:endParaRPr>
          </a:p>
          <a:p>
            <a:pPr marL="647700" lvl="1" indent="-323850">
              <a:lnSpc>
                <a:spcPts val="4200"/>
              </a:lnSpc>
              <a:buFont typeface="Arial"/>
              <a:buChar char="•"/>
            </a:pPr>
            <a:r>
              <a:rPr lang="en-US" sz="3000" dirty="0">
                <a:solidFill>
                  <a:srgbClr val="000000"/>
                </a:solidFill>
                <a:latin typeface="Glacial Indifference"/>
                <a:ea typeface="Glacial Indifference"/>
                <a:cs typeface="Glacial Indifference"/>
                <a:sym typeface="Glacial Indifference"/>
              </a:rPr>
              <a:t>This lesson focuses on different types of bias and stereotypes and how these patterns of thinking can affect behaviour.</a:t>
            </a:r>
          </a:p>
          <a:p>
            <a:pPr marL="647700" lvl="1" indent="-323850">
              <a:lnSpc>
                <a:spcPts val="4200"/>
              </a:lnSpc>
              <a:buFont typeface="Arial"/>
              <a:buChar char="•"/>
            </a:pPr>
            <a:endParaRPr lang="en-US" sz="3000" dirty="0">
              <a:solidFill>
                <a:srgbClr val="000000"/>
              </a:solidFill>
              <a:latin typeface="Glacial Indifference"/>
              <a:ea typeface="Glacial Indifference"/>
              <a:cs typeface="Glacial Indifference"/>
              <a:sym typeface="Glacial Indifference"/>
            </a:endParaRPr>
          </a:p>
          <a:p>
            <a:pPr marL="647700" lvl="1" indent="-323850" algn="l">
              <a:lnSpc>
                <a:spcPts val="4200"/>
              </a:lnSpc>
              <a:buFont typeface="Arial"/>
              <a:buChar char="•"/>
            </a:pPr>
            <a:endParaRPr lang="en-US" sz="3000" dirty="0">
              <a:solidFill>
                <a:srgbClr val="000000"/>
              </a:solidFill>
              <a:latin typeface="Glacial Indifference"/>
              <a:ea typeface="Glacial Indifference"/>
              <a:cs typeface="Glacial Indifference"/>
              <a:sym typeface="Glacial Indifference"/>
            </a:endParaRPr>
          </a:p>
          <a:p>
            <a:pPr marL="647700" lvl="1" indent="-323850" algn="l">
              <a:lnSpc>
                <a:spcPts val="4200"/>
              </a:lnSpc>
              <a:buFont typeface="Arial"/>
              <a:buChar char="•"/>
            </a:pPr>
            <a:endParaRPr lang="en-US" sz="3000" dirty="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2EC7F-AAAD-B394-2702-1BCEAC33C3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3B1BD2-DB0B-C167-1166-C43D31553473}"/>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3" name="TextBox 2">
            <a:extLst>
              <a:ext uri="{FF2B5EF4-FFF2-40B4-BE49-F238E27FC236}">
                <a16:creationId xmlns:a16="http://schemas.microsoft.com/office/drawing/2014/main" id="{27F4184E-C430-61D5-73F7-8FE81C5A8B90}"/>
              </a:ext>
            </a:extLst>
          </p:cNvPr>
          <p:cNvSpPr txBox="1"/>
          <p:nvPr/>
        </p:nvSpPr>
        <p:spPr>
          <a:xfrm>
            <a:off x="1066800" y="952500"/>
            <a:ext cx="16230600" cy="9033242"/>
          </a:xfrm>
          <a:prstGeom prst="rect">
            <a:avLst/>
          </a:prstGeom>
          <a:noFill/>
        </p:spPr>
        <p:txBody>
          <a:bodyPr wrap="square" rtlCol="0">
            <a:spAutoFit/>
          </a:bodyPr>
          <a:lstStyle/>
          <a:p>
            <a:pPr marL="857250" indent="-857250">
              <a:spcAft>
                <a:spcPts val="1800"/>
              </a:spcAft>
              <a:buFont typeface="Arial" panose="020B0604020202020204" pitchFamily="34" charset="0"/>
              <a:buChar char="•"/>
            </a:pPr>
            <a:r>
              <a:rPr lang="en-GB" sz="4400" dirty="0">
                <a:solidFill>
                  <a:srgbClr val="000000"/>
                </a:solidFill>
                <a:latin typeface="Bobby Jones" panose="020B0604020202020204" charset="0"/>
              </a:rPr>
              <a:t>Explicit bias </a:t>
            </a:r>
            <a:r>
              <a:rPr lang="en-GB" sz="4000" dirty="0">
                <a:solidFill>
                  <a:srgbClr val="000000"/>
                </a:solidFill>
                <a:latin typeface="Glacial Indifference"/>
              </a:rPr>
              <a:t>is a biased belief about something that </a:t>
            </a:r>
            <a:r>
              <a:rPr lang="en-GB" sz="4000" dirty="0">
                <a:solidFill>
                  <a:srgbClr val="000000"/>
                </a:solidFill>
                <a:highlight>
                  <a:srgbClr val="00FF00"/>
                </a:highlight>
                <a:latin typeface="Glacial Indifference"/>
              </a:rPr>
              <a:t>a person is aware of. </a:t>
            </a:r>
            <a:r>
              <a:rPr lang="en-GB" sz="4000" dirty="0">
                <a:solidFill>
                  <a:srgbClr val="000000"/>
                </a:solidFill>
                <a:latin typeface="Glacial Indifference"/>
              </a:rPr>
              <a:t>A person might make conscious decisions based on these attitudes. </a:t>
            </a:r>
            <a:r>
              <a:rPr lang="en-GB" sz="4000" dirty="0">
                <a:latin typeface="Glacial Indifference"/>
              </a:rPr>
              <a:t>Explicit bias can include racism, sexism, and homophobia.</a:t>
            </a:r>
          </a:p>
          <a:p>
            <a:pPr marL="857250" indent="-857250">
              <a:spcAft>
                <a:spcPts val="1800"/>
              </a:spcAft>
              <a:buFont typeface="Arial" panose="020B0604020202020204" pitchFamily="34" charset="0"/>
              <a:buChar char="•"/>
            </a:pPr>
            <a:endParaRPr lang="en-GB" sz="4000" dirty="0">
              <a:solidFill>
                <a:srgbClr val="C00000"/>
              </a:solidFill>
              <a:latin typeface="Glacial Indifference"/>
            </a:endParaRPr>
          </a:p>
          <a:p>
            <a:pPr marL="857250" indent="-857250">
              <a:spcAft>
                <a:spcPts val="1800"/>
              </a:spcAft>
              <a:buFont typeface="Arial" panose="020B0604020202020204" pitchFamily="34" charset="0"/>
              <a:buChar char="•"/>
            </a:pPr>
            <a:r>
              <a:rPr lang="en-GB" sz="4400" dirty="0">
                <a:solidFill>
                  <a:srgbClr val="000000"/>
                </a:solidFill>
                <a:latin typeface="Bobby Jones" panose="020B0604020202020204" charset="0"/>
              </a:rPr>
              <a:t>Implicit (or unconscious) bias </a:t>
            </a:r>
            <a:r>
              <a:rPr lang="en-GB" sz="4000" dirty="0">
                <a:solidFill>
                  <a:srgbClr val="000000"/>
                </a:solidFill>
                <a:latin typeface="Glacial Indifference"/>
              </a:rPr>
              <a:t>is when feelings and stereotypes affect someone’s beliefs about something</a:t>
            </a:r>
            <a:r>
              <a:rPr lang="en-GB" sz="4000" dirty="0">
                <a:latin typeface="Glacial Indifference"/>
              </a:rPr>
              <a:t>. </a:t>
            </a:r>
            <a:r>
              <a:rPr lang="en-GB" sz="4000" dirty="0">
                <a:highlight>
                  <a:srgbClr val="00FF00"/>
                </a:highlight>
                <a:latin typeface="Glacial Indifference"/>
              </a:rPr>
              <a:t>They may be unaware that this is affecting their thinking</a:t>
            </a:r>
            <a:r>
              <a:rPr lang="en-GB" sz="4000" dirty="0">
                <a:latin typeface="Glacial Indifference"/>
              </a:rPr>
              <a:t>.</a:t>
            </a:r>
          </a:p>
          <a:p>
            <a:pPr marL="857250" indent="-857250">
              <a:spcAft>
                <a:spcPts val="1800"/>
              </a:spcAft>
              <a:buFont typeface="Arial" panose="020B0604020202020204" pitchFamily="34" charset="0"/>
              <a:buChar char="•"/>
            </a:pPr>
            <a:endParaRPr lang="en-GB" sz="4000" dirty="0">
              <a:solidFill>
                <a:srgbClr val="C00000"/>
              </a:solidFill>
              <a:latin typeface="Glacial Indifference"/>
            </a:endParaRPr>
          </a:p>
          <a:p>
            <a:pPr marL="857250" indent="-857250">
              <a:spcAft>
                <a:spcPts val="1800"/>
              </a:spcAft>
              <a:buFont typeface="Arial" panose="020B0604020202020204" pitchFamily="34" charset="0"/>
              <a:buChar char="•"/>
            </a:pPr>
            <a:r>
              <a:rPr lang="en-GB" sz="4400" dirty="0">
                <a:solidFill>
                  <a:srgbClr val="000000"/>
                </a:solidFill>
                <a:latin typeface="Bobby Jones" panose="020B0604020202020204" charset="0"/>
              </a:rPr>
              <a:t>Confirmation bias </a:t>
            </a:r>
            <a:r>
              <a:rPr lang="en-GB" sz="4000" dirty="0">
                <a:latin typeface="Glacial Indifference"/>
              </a:rPr>
              <a:t>is when someone seeks, or only pays attention to, information or opinions that </a:t>
            </a:r>
            <a:r>
              <a:rPr lang="en-GB" sz="4000" dirty="0">
                <a:highlight>
                  <a:srgbClr val="00FF00"/>
                </a:highlight>
                <a:latin typeface="Glacial Indifference"/>
              </a:rPr>
              <a:t>match or agree with their existing beliefs</a:t>
            </a:r>
            <a:r>
              <a:rPr lang="en-GB" sz="4000" dirty="0">
                <a:latin typeface="Glacial Indifference"/>
              </a:rPr>
              <a:t> and attitudes.</a:t>
            </a:r>
          </a:p>
          <a:p>
            <a:pPr marL="857250" indent="-857250">
              <a:spcAft>
                <a:spcPts val="1800"/>
              </a:spcAft>
              <a:buFont typeface="Arial" panose="020B0604020202020204" pitchFamily="34" charset="0"/>
              <a:buChar char="•"/>
            </a:pPr>
            <a:endParaRPr lang="en-GB" sz="5400" dirty="0">
              <a:solidFill>
                <a:srgbClr val="000000"/>
              </a:solidFill>
              <a:latin typeface="Glacial Indifference"/>
            </a:endParaRPr>
          </a:p>
        </p:txBody>
      </p:sp>
    </p:spTree>
    <p:extLst>
      <p:ext uri="{BB962C8B-B14F-4D97-AF65-F5344CB8AC3E}">
        <p14:creationId xmlns:p14="http://schemas.microsoft.com/office/powerpoint/2010/main" val="40184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62B0B-C4AB-6BFC-7896-E9B7D4982A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5D5E20-794E-4DCA-9E92-31C337E72E57}"/>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7E6A630E-C225-8B4C-609A-6085E2FC1D41}"/>
              </a:ext>
            </a:extLst>
          </p:cNvPr>
          <p:cNvSpPr txBox="1"/>
          <p:nvPr/>
        </p:nvSpPr>
        <p:spPr>
          <a:xfrm>
            <a:off x="635674" y="1016927"/>
            <a:ext cx="6532921"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Examples of bias </a:t>
            </a:r>
            <a:r>
              <a:rPr lang="en-US" sz="4000" dirty="0">
                <a:solidFill>
                  <a:srgbClr val="000000"/>
                </a:solidFill>
                <a:latin typeface="Bobby Jones"/>
                <a:ea typeface="Bobby Jones"/>
                <a:cs typeface="Bobby Jones"/>
                <a:sym typeface="Bobby Jones"/>
              </a:rPr>
              <a:t>(1)</a:t>
            </a:r>
          </a:p>
        </p:txBody>
      </p:sp>
      <p:sp>
        <p:nvSpPr>
          <p:cNvPr id="4" name="Rounded Rectangle 3">
            <a:extLst>
              <a:ext uri="{FF2B5EF4-FFF2-40B4-BE49-F238E27FC236}">
                <a16:creationId xmlns:a16="http://schemas.microsoft.com/office/drawing/2014/main" id="{CB1C4A60-8649-E1C4-870A-83FAE1F1BC38}"/>
              </a:ext>
            </a:extLst>
          </p:cNvPr>
          <p:cNvSpPr/>
          <p:nvPr/>
        </p:nvSpPr>
        <p:spPr>
          <a:xfrm>
            <a:off x="1046203" y="2377575"/>
            <a:ext cx="11951043" cy="2062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7" name="TextBox 6">
            <a:extLst>
              <a:ext uri="{FF2B5EF4-FFF2-40B4-BE49-F238E27FC236}">
                <a16:creationId xmlns:a16="http://schemas.microsoft.com/office/drawing/2014/main" id="{EC091A11-BAD9-2FE0-BAA2-A5A984DF3318}"/>
              </a:ext>
            </a:extLst>
          </p:cNvPr>
          <p:cNvSpPr txBox="1"/>
          <p:nvPr/>
        </p:nvSpPr>
        <p:spPr>
          <a:xfrm>
            <a:off x="1427203" y="2596898"/>
            <a:ext cx="11570042" cy="1569660"/>
          </a:xfrm>
          <a:prstGeom prst="rect">
            <a:avLst/>
          </a:prstGeom>
          <a:noFill/>
        </p:spPr>
        <p:txBody>
          <a:bodyPr wrap="square" rtlCol="0">
            <a:spAutoFit/>
          </a:bodyPr>
          <a:lstStyle/>
          <a:p>
            <a:r>
              <a:rPr lang="en-GB" sz="3200" dirty="0">
                <a:solidFill>
                  <a:schemeClr val="bg1"/>
                </a:solidFill>
                <a:latin typeface="Glacial Indifference" panose="020B0604020202020204" charset="0"/>
              </a:rPr>
              <a:t>An influencer on TikTok makes a video about her new favourite makeup product – you immediately trust her, because she has over a million followers.</a:t>
            </a:r>
          </a:p>
        </p:txBody>
      </p:sp>
      <p:sp>
        <p:nvSpPr>
          <p:cNvPr id="8" name="TextBox 7">
            <a:extLst>
              <a:ext uri="{FF2B5EF4-FFF2-40B4-BE49-F238E27FC236}">
                <a16:creationId xmlns:a16="http://schemas.microsoft.com/office/drawing/2014/main" id="{41F046A6-3934-AB58-E785-54B7B52689DE}"/>
              </a:ext>
            </a:extLst>
          </p:cNvPr>
          <p:cNvSpPr txBox="1"/>
          <p:nvPr/>
        </p:nvSpPr>
        <p:spPr>
          <a:xfrm>
            <a:off x="13817611" y="678372"/>
            <a:ext cx="3288957" cy="1446550"/>
          </a:xfrm>
          <a:prstGeom prst="rect">
            <a:avLst/>
          </a:prstGeom>
          <a:noFill/>
        </p:spPr>
        <p:txBody>
          <a:bodyPr wrap="square" rtlCol="0">
            <a:spAutoFit/>
          </a:bodyPr>
          <a:lstStyle/>
          <a:p>
            <a:pPr algn="ctr"/>
            <a:r>
              <a:rPr lang="en-GB" sz="4400" dirty="0">
                <a:latin typeface="Glacial Indifference" panose="020B0604020202020204" charset="0"/>
              </a:rPr>
              <a:t>What kind of bias is this?</a:t>
            </a:r>
          </a:p>
        </p:txBody>
      </p:sp>
      <p:sp>
        <p:nvSpPr>
          <p:cNvPr id="9" name="Rounded Rectangle 8">
            <a:extLst>
              <a:ext uri="{FF2B5EF4-FFF2-40B4-BE49-F238E27FC236}">
                <a16:creationId xmlns:a16="http://schemas.microsoft.com/office/drawing/2014/main" id="{A6A6F338-8C94-18D0-D9E9-6AA96D689F63}"/>
              </a:ext>
            </a:extLst>
          </p:cNvPr>
          <p:cNvSpPr/>
          <p:nvPr/>
        </p:nvSpPr>
        <p:spPr>
          <a:xfrm>
            <a:off x="1046203" y="4977089"/>
            <a:ext cx="11951042" cy="20388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0" name="TextBox 9">
            <a:extLst>
              <a:ext uri="{FF2B5EF4-FFF2-40B4-BE49-F238E27FC236}">
                <a16:creationId xmlns:a16="http://schemas.microsoft.com/office/drawing/2014/main" id="{C8397FD1-0479-989B-008B-CCFF542351F7}"/>
              </a:ext>
            </a:extLst>
          </p:cNvPr>
          <p:cNvSpPr txBox="1"/>
          <p:nvPr/>
        </p:nvSpPr>
        <p:spPr>
          <a:xfrm>
            <a:off x="1437297" y="5395213"/>
            <a:ext cx="10840997" cy="1077218"/>
          </a:xfrm>
          <a:prstGeom prst="rect">
            <a:avLst/>
          </a:prstGeom>
          <a:noFill/>
        </p:spPr>
        <p:txBody>
          <a:bodyPr wrap="square" rtlCol="0">
            <a:spAutoFit/>
          </a:bodyPr>
          <a:lstStyle/>
          <a:p>
            <a:r>
              <a:rPr lang="en-GB" sz="3200" dirty="0">
                <a:solidFill>
                  <a:schemeClr val="bg1"/>
                </a:solidFill>
                <a:latin typeface="Glacial Indifference" panose="020B0604020202020204" charset="0"/>
              </a:rPr>
              <a:t>Carley is a Liverpool fan. She only ever reads news articles that praise LFC and ignores anything that criticises the team.</a:t>
            </a:r>
          </a:p>
        </p:txBody>
      </p:sp>
      <p:sp>
        <p:nvSpPr>
          <p:cNvPr id="11" name="Rounded Rectangle 10">
            <a:extLst>
              <a:ext uri="{FF2B5EF4-FFF2-40B4-BE49-F238E27FC236}">
                <a16:creationId xmlns:a16="http://schemas.microsoft.com/office/drawing/2014/main" id="{3B66F688-7D8B-53F5-1935-5F0DDE2D019C}"/>
              </a:ext>
            </a:extLst>
          </p:cNvPr>
          <p:cNvSpPr/>
          <p:nvPr/>
        </p:nvSpPr>
        <p:spPr>
          <a:xfrm>
            <a:off x="1066799" y="7553310"/>
            <a:ext cx="11798642" cy="2062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2" name="TextBox 11">
            <a:extLst>
              <a:ext uri="{FF2B5EF4-FFF2-40B4-BE49-F238E27FC236}">
                <a16:creationId xmlns:a16="http://schemas.microsoft.com/office/drawing/2014/main" id="{42846D65-F490-A044-535F-78F66E68790F}"/>
              </a:ext>
            </a:extLst>
          </p:cNvPr>
          <p:cNvSpPr txBox="1"/>
          <p:nvPr/>
        </p:nvSpPr>
        <p:spPr>
          <a:xfrm>
            <a:off x="1454461" y="7821484"/>
            <a:ext cx="11129521" cy="1569660"/>
          </a:xfrm>
          <a:prstGeom prst="rect">
            <a:avLst/>
          </a:prstGeom>
          <a:noFill/>
        </p:spPr>
        <p:txBody>
          <a:bodyPr wrap="square" rtlCol="0">
            <a:spAutoFit/>
          </a:bodyPr>
          <a:lstStyle/>
          <a:p>
            <a:r>
              <a:rPr lang="en-GB" sz="3200" dirty="0">
                <a:solidFill>
                  <a:schemeClr val="bg1"/>
                </a:solidFill>
                <a:latin typeface="Glacial Indifference" panose="020B0604020202020204" charset="0"/>
              </a:rPr>
              <a:t>A student refuses to work on a group project with a classmate from another country, because they don’t believe non-Manx people are smart enough.</a:t>
            </a:r>
          </a:p>
        </p:txBody>
      </p:sp>
      <p:sp>
        <p:nvSpPr>
          <p:cNvPr id="13" name="Rounded Rectangle 12">
            <a:extLst>
              <a:ext uri="{FF2B5EF4-FFF2-40B4-BE49-F238E27FC236}">
                <a16:creationId xmlns:a16="http://schemas.microsoft.com/office/drawing/2014/main" id="{3B9AF46E-6ABE-E60F-E06E-2F097F605AEC}"/>
              </a:ext>
            </a:extLst>
          </p:cNvPr>
          <p:cNvSpPr/>
          <p:nvPr/>
        </p:nvSpPr>
        <p:spPr>
          <a:xfrm>
            <a:off x="13858273" y="2476500"/>
            <a:ext cx="3248295" cy="17147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4" name="TextBox 13">
            <a:extLst>
              <a:ext uri="{FF2B5EF4-FFF2-40B4-BE49-F238E27FC236}">
                <a16:creationId xmlns:a16="http://schemas.microsoft.com/office/drawing/2014/main" id="{84E80AF4-F776-6745-31ED-BAD8AA604F22}"/>
              </a:ext>
            </a:extLst>
          </p:cNvPr>
          <p:cNvSpPr txBox="1"/>
          <p:nvPr/>
        </p:nvSpPr>
        <p:spPr>
          <a:xfrm>
            <a:off x="14540977" y="2652358"/>
            <a:ext cx="1917027"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Implicit bias</a:t>
            </a:r>
          </a:p>
        </p:txBody>
      </p:sp>
      <p:sp>
        <p:nvSpPr>
          <p:cNvPr id="15" name="Rounded Rectangle 14">
            <a:extLst>
              <a:ext uri="{FF2B5EF4-FFF2-40B4-BE49-F238E27FC236}">
                <a16:creationId xmlns:a16="http://schemas.microsoft.com/office/drawing/2014/main" id="{7AB80A62-BE83-920B-B6D2-B1D74DF6C34B}"/>
              </a:ext>
            </a:extLst>
          </p:cNvPr>
          <p:cNvSpPr/>
          <p:nvPr/>
        </p:nvSpPr>
        <p:spPr>
          <a:xfrm>
            <a:off x="13817611" y="5076460"/>
            <a:ext cx="3258065" cy="17147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6" name="TextBox 15">
            <a:extLst>
              <a:ext uri="{FF2B5EF4-FFF2-40B4-BE49-F238E27FC236}">
                <a16:creationId xmlns:a16="http://schemas.microsoft.com/office/drawing/2014/main" id="{7F1219F2-288A-A713-5B05-64B0CEBA0A90}"/>
              </a:ext>
            </a:extLst>
          </p:cNvPr>
          <p:cNvSpPr txBox="1"/>
          <p:nvPr/>
        </p:nvSpPr>
        <p:spPr>
          <a:xfrm>
            <a:off x="13858273" y="5280355"/>
            <a:ext cx="3258065"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Confirmation bias</a:t>
            </a:r>
          </a:p>
        </p:txBody>
      </p:sp>
      <p:sp>
        <p:nvSpPr>
          <p:cNvPr id="17" name="Rounded Rectangle 16">
            <a:extLst>
              <a:ext uri="{FF2B5EF4-FFF2-40B4-BE49-F238E27FC236}">
                <a16:creationId xmlns:a16="http://schemas.microsoft.com/office/drawing/2014/main" id="{D8E91E49-7F9A-C602-F245-3C50479F3858}"/>
              </a:ext>
            </a:extLst>
          </p:cNvPr>
          <p:cNvSpPr/>
          <p:nvPr/>
        </p:nvSpPr>
        <p:spPr>
          <a:xfrm>
            <a:off x="13858273" y="7676420"/>
            <a:ext cx="3248295" cy="17147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8" name="TextBox 17">
            <a:extLst>
              <a:ext uri="{FF2B5EF4-FFF2-40B4-BE49-F238E27FC236}">
                <a16:creationId xmlns:a16="http://schemas.microsoft.com/office/drawing/2014/main" id="{5727BE49-E880-C25E-5BBC-FB8AE0354805}"/>
              </a:ext>
            </a:extLst>
          </p:cNvPr>
          <p:cNvSpPr txBox="1"/>
          <p:nvPr/>
        </p:nvSpPr>
        <p:spPr>
          <a:xfrm>
            <a:off x="14573845" y="7904644"/>
            <a:ext cx="1917027"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Explicit bias</a:t>
            </a:r>
          </a:p>
        </p:txBody>
      </p:sp>
    </p:spTree>
    <p:extLst>
      <p:ext uri="{BB962C8B-B14F-4D97-AF65-F5344CB8AC3E}">
        <p14:creationId xmlns:p14="http://schemas.microsoft.com/office/powerpoint/2010/main" val="2122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0" grpId="0"/>
      <p:bldP spid="11" grpId="0" animBg="1"/>
      <p:bldP spid="12" grpId="0"/>
      <p:bldP spid="13" grpId="0" animBg="1"/>
      <p:bldP spid="14" grpId="0"/>
      <p:bldP spid="15" grpId="0" animBg="1"/>
      <p:bldP spid="16" grpId="0"/>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8CCF5-D156-3825-30DC-A794C80DBB7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F7EAA7-FD30-B0FF-68A0-8C88B8F181EA}"/>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9FAFA374-5548-B402-CA1B-77E5DAC5C84B}"/>
              </a:ext>
            </a:extLst>
          </p:cNvPr>
          <p:cNvSpPr txBox="1"/>
          <p:nvPr/>
        </p:nvSpPr>
        <p:spPr>
          <a:xfrm>
            <a:off x="635674" y="1016927"/>
            <a:ext cx="6532921"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Examples of bias </a:t>
            </a:r>
            <a:r>
              <a:rPr lang="en-US" sz="4000" dirty="0">
                <a:solidFill>
                  <a:srgbClr val="000000"/>
                </a:solidFill>
                <a:latin typeface="Bobby Jones"/>
                <a:ea typeface="Bobby Jones"/>
                <a:cs typeface="Bobby Jones"/>
                <a:sym typeface="Bobby Jones"/>
              </a:rPr>
              <a:t>(2)</a:t>
            </a:r>
          </a:p>
        </p:txBody>
      </p:sp>
      <p:sp>
        <p:nvSpPr>
          <p:cNvPr id="4" name="Rounded Rectangle 3">
            <a:extLst>
              <a:ext uri="{FF2B5EF4-FFF2-40B4-BE49-F238E27FC236}">
                <a16:creationId xmlns:a16="http://schemas.microsoft.com/office/drawing/2014/main" id="{EF1F02D2-6BE5-19C7-CA12-AAC4B83650D9}"/>
              </a:ext>
            </a:extLst>
          </p:cNvPr>
          <p:cNvSpPr/>
          <p:nvPr/>
        </p:nvSpPr>
        <p:spPr>
          <a:xfrm>
            <a:off x="1046203" y="2377575"/>
            <a:ext cx="11951043" cy="2062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8" name="TextBox 7">
            <a:extLst>
              <a:ext uri="{FF2B5EF4-FFF2-40B4-BE49-F238E27FC236}">
                <a16:creationId xmlns:a16="http://schemas.microsoft.com/office/drawing/2014/main" id="{0467C92F-0F3F-94A3-ACDE-D5784C052C6E}"/>
              </a:ext>
            </a:extLst>
          </p:cNvPr>
          <p:cNvSpPr txBox="1"/>
          <p:nvPr/>
        </p:nvSpPr>
        <p:spPr>
          <a:xfrm>
            <a:off x="13817611" y="678372"/>
            <a:ext cx="3288957" cy="1446550"/>
          </a:xfrm>
          <a:prstGeom prst="rect">
            <a:avLst/>
          </a:prstGeom>
          <a:noFill/>
        </p:spPr>
        <p:txBody>
          <a:bodyPr wrap="square" rtlCol="0">
            <a:spAutoFit/>
          </a:bodyPr>
          <a:lstStyle/>
          <a:p>
            <a:pPr algn="ctr"/>
            <a:r>
              <a:rPr lang="en-GB" sz="4400" dirty="0">
                <a:latin typeface="Glacial Indifference" panose="020B0604020202020204" charset="0"/>
              </a:rPr>
              <a:t>What kind of bias is this?</a:t>
            </a:r>
          </a:p>
        </p:txBody>
      </p:sp>
      <p:sp>
        <p:nvSpPr>
          <p:cNvPr id="9" name="Rounded Rectangle 8">
            <a:extLst>
              <a:ext uri="{FF2B5EF4-FFF2-40B4-BE49-F238E27FC236}">
                <a16:creationId xmlns:a16="http://schemas.microsoft.com/office/drawing/2014/main" id="{C642043D-27AC-A030-77A3-07EED6CE3FD7}"/>
              </a:ext>
            </a:extLst>
          </p:cNvPr>
          <p:cNvSpPr/>
          <p:nvPr/>
        </p:nvSpPr>
        <p:spPr>
          <a:xfrm>
            <a:off x="1046203" y="4977089"/>
            <a:ext cx="11951042" cy="20388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0" name="TextBox 9">
            <a:extLst>
              <a:ext uri="{FF2B5EF4-FFF2-40B4-BE49-F238E27FC236}">
                <a16:creationId xmlns:a16="http://schemas.microsoft.com/office/drawing/2014/main" id="{A4E14D0C-78DF-DB36-656B-4E9FA7F281AD}"/>
              </a:ext>
            </a:extLst>
          </p:cNvPr>
          <p:cNvSpPr txBox="1"/>
          <p:nvPr/>
        </p:nvSpPr>
        <p:spPr>
          <a:xfrm>
            <a:off x="1231175" y="2385128"/>
            <a:ext cx="11874841" cy="2062103"/>
          </a:xfrm>
          <a:prstGeom prst="rect">
            <a:avLst/>
          </a:prstGeom>
          <a:noFill/>
        </p:spPr>
        <p:txBody>
          <a:bodyPr wrap="square" rtlCol="0">
            <a:spAutoFit/>
          </a:bodyPr>
          <a:lstStyle/>
          <a:p>
            <a:r>
              <a:rPr lang="en-GB" sz="3200" dirty="0">
                <a:solidFill>
                  <a:schemeClr val="bg1"/>
                </a:solidFill>
                <a:latin typeface="Glacial Indifference" panose="020B0604020202020204" charset="0"/>
              </a:rPr>
              <a:t>Alex has chosen GCSE psychology and is annoyed because there are so many boys in the class. She looks through some test scores and selects examples of when girls have done better than boys in exams, to complain to the teacher.</a:t>
            </a:r>
          </a:p>
        </p:txBody>
      </p:sp>
      <p:sp>
        <p:nvSpPr>
          <p:cNvPr id="11" name="Rounded Rectangle 10">
            <a:extLst>
              <a:ext uri="{FF2B5EF4-FFF2-40B4-BE49-F238E27FC236}">
                <a16:creationId xmlns:a16="http://schemas.microsoft.com/office/drawing/2014/main" id="{34B9F1CB-EEF7-4D38-923A-38DA73F18259}"/>
              </a:ext>
            </a:extLst>
          </p:cNvPr>
          <p:cNvSpPr/>
          <p:nvPr/>
        </p:nvSpPr>
        <p:spPr>
          <a:xfrm>
            <a:off x="1066798" y="7553310"/>
            <a:ext cx="12039217" cy="20621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3" name="Rounded Rectangle 12">
            <a:extLst>
              <a:ext uri="{FF2B5EF4-FFF2-40B4-BE49-F238E27FC236}">
                <a16:creationId xmlns:a16="http://schemas.microsoft.com/office/drawing/2014/main" id="{112DC744-6E08-2AA9-9148-31000B510014}"/>
              </a:ext>
            </a:extLst>
          </p:cNvPr>
          <p:cNvSpPr/>
          <p:nvPr/>
        </p:nvSpPr>
        <p:spPr>
          <a:xfrm>
            <a:off x="14097000" y="2476500"/>
            <a:ext cx="3009568" cy="17147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4" name="TextBox 13">
            <a:extLst>
              <a:ext uri="{FF2B5EF4-FFF2-40B4-BE49-F238E27FC236}">
                <a16:creationId xmlns:a16="http://schemas.microsoft.com/office/drawing/2014/main" id="{399E4C48-70CE-0BC4-DADC-4ACF5F35D009}"/>
              </a:ext>
            </a:extLst>
          </p:cNvPr>
          <p:cNvSpPr txBox="1"/>
          <p:nvPr/>
        </p:nvSpPr>
        <p:spPr>
          <a:xfrm>
            <a:off x="14097000" y="2680395"/>
            <a:ext cx="3068595"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Confirmation bias</a:t>
            </a:r>
          </a:p>
        </p:txBody>
      </p:sp>
      <p:sp>
        <p:nvSpPr>
          <p:cNvPr id="15" name="Rounded Rectangle 14">
            <a:extLst>
              <a:ext uri="{FF2B5EF4-FFF2-40B4-BE49-F238E27FC236}">
                <a16:creationId xmlns:a16="http://schemas.microsoft.com/office/drawing/2014/main" id="{C68AA685-33FD-8026-3967-BC6F1E0B27CE}"/>
              </a:ext>
            </a:extLst>
          </p:cNvPr>
          <p:cNvSpPr/>
          <p:nvPr/>
        </p:nvSpPr>
        <p:spPr>
          <a:xfrm>
            <a:off x="14066108" y="5076460"/>
            <a:ext cx="3009568" cy="17147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6" name="TextBox 15">
            <a:extLst>
              <a:ext uri="{FF2B5EF4-FFF2-40B4-BE49-F238E27FC236}">
                <a16:creationId xmlns:a16="http://schemas.microsoft.com/office/drawing/2014/main" id="{A2D2E793-6BF6-A8DD-2D58-F89ACAC4E070}"/>
              </a:ext>
            </a:extLst>
          </p:cNvPr>
          <p:cNvSpPr txBox="1"/>
          <p:nvPr/>
        </p:nvSpPr>
        <p:spPr>
          <a:xfrm>
            <a:off x="14066108" y="5280355"/>
            <a:ext cx="3050230"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Implicit </a:t>
            </a:r>
          </a:p>
          <a:p>
            <a:pPr algn="ctr"/>
            <a:r>
              <a:rPr lang="en-GB" sz="4000" dirty="0">
                <a:solidFill>
                  <a:schemeClr val="bg1"/>
                </a:solidFill>
                <a:latin typeface="Glacial Indifference" panose="020B0604020202020204" charset="0"/>
              </a:rPr>
              <a:t>bias</a:t>
            </a:r>
          </a:p>
        </p:txBody>
      </p:sp>
      <p:sp>
        <p:nvSpPr>
          <p:cNvPr id="17" name="Rounded Rectangle 16">
            <a:extLst>
              <a:ext uri="{FF2B5EF4-FFF2-40B4-BE49-F238E27FC236}">
                <a16:creationId xmlns:a16="http://schemas.microsoft.com/office/drawing/2014/main" id="{EF6C9AE6-21AC-9DDA-63E0-4B57A45BE511}"/>
              </a:ext>
            </a:extLst>
          </p:cNvPr>
          <p:cNvSpPr/>
          <p:nvPr/>
        </p:nvSpPr>
        <p:spPr>
          <a:xfrm>
            <a:off x="14097000" y="7676420"/>
            <a:ext cx="3009568" cy="17147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lacial Indifference" panose="020B0604020202020204" charset="0"/>
            </a:endParaRPr>
          </a:p>
        </p:txBody>
      </p:sp>
      <p:sp>
        <p:nvSpPr>
          <p:cNvPr id="18" name="TextBox 17">
            <a:extLst>
              <a:ext uri="{FF2B5EF4-FFF2-40B4-BE49-F238E27FC236}">
                <a16:creationId xmlns:a16="http://schemas.microsoft.com/office/drawing/2014/main" id="{00263462-BD6A-4185-C451-4BCAEF68045B}"/>
              </a:ext>
            </a:extLst>
          </p:cNvPr>
          <p:cNvSpPr txBox="1"/>
          <p:nvPr/>
        </p:nvSpPr>
        <p:spPr>
          <a:xfrm>
            <a:off x="14573845" y="7904644"/>
            <a:ext cx="1917027"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Explicit bias</a:t>
            </a:r>
          </a:p>
        </p:txBody>
      </p:sp>
      <p:sp>
        <p:nvSpPr>
          <p:cNvPr id="19" name="TextBox 18">
            <a:extLst>
              <a:ext uri="{FF2B5EF4-FFF2-40B4-BE49-F238E27FC236}">
                <a16:creationId xmlns:a16="http://schemas.microsoft.com/office/drawing/2014/main" id="{B64EE3BE-8CBC-46DE-165F-5FDA2EB87111}"/>
              </a:ext>
            </a:extLst>
          </p:cNvPr>
          <p:cNvSpPr txBox="1"/>
          <p:nvPr/>
        </p:nvSpPr>
        <p:spPr>
          <a:xfrm>
            <a:off x="1231175" y="8079700"/>
            <a:ext cx="11570042" cy="1077218"/>
          </a:xfrm>
          <a:prstGeom prst="rect">
            <a:avLst/>
          </a:prstGeom>
          <a:noFill/>
        </p:spPr>
        <p:txBody>
          <a:bodyPr wrap="square" rtlCol="0">
            <a:spAutoFit/>
          </a:bodyPr>
          <a:lstStyle/>
          <a:p>
            <a:r>
              <a:rPr lang="en-GB" sz="3200" dirty="0">
                <a:solidFill>
                  <a:schemeClr val="bg1"/>
                </a:solidFill>
                <a:latin typeface="Glacial Indifference" panose="020B0604020202020204" charset="0"/>
              </a:rPr>
              <a:t>Sheridan plays football.  When a teammate makes a mistake, Sheridan shouts a sexist comment because they are so angry. </a:t>
            </a:r>
          </a:p>
        </p:txBody>
      </p:sp>
      <p:sp>
        <p:nvSpPr>
          <p:cNvPr id="20" name="TextBox 19">
            <a:extLst>
              <a:ext uri="{FF2B5EF4-FFF2-40B4-BE49-F238E27FC236}">
                <a16:creationId xmlns:a16="http://schemas.microsoft.com/office/drawing/2014/main" id="{20587C3C-FD8B-948B-ABA8-A9A35D4DE87B}"/>
              </a:ext>
            </a:extLst>
          </p:cNvPr>
          <p:cNvSpPr txBox="1"/>
          <p:nvPr/>
        </p:nvSpPr>
        <p:spPr>
          <a:xfrm>
            <a:off x="1231175" y="5242328"/>
            <a:ext cx="11559948" cy="1569660"/>
          </a:xfrm>
          <a:prstGeom prst="rect">
            <a:avLst/>
          </a:prstGeom>
          <a:noFill/>
        </p:spPr>
        <p:txBody>
          <a:bodyPr wrap="square" rtlCol="0">
            <a:spAutoFit/>
          </a:bodyPr>
          <a:lstStyle/>
          <a:p>
            <a:r>
              <a:rPr lang="en-GB" sz="3200" dirty="0">
                <a:solidFill>
                  <a:schemeClr val="bg1"/>
                </a:solidFill>
                <a:latin typeface="Glacial Indifference" panose="020B0604020202020204" charset="0"/>
              </a:rPr>
              <a:t>When people meet Matthew for the first time, they are surprised that he is down to earth and friendly, because they know he goes to a private school.</a:t>
            </a:r>
          </a:p>
        </p:txBody>
      </p:sp>
    </p:spTree>
    <p:extLst>
      <p:ext uri="{BB962C8B-B14F-4D97-AF65-F5344CB8AC3E}">
        <p14:creationId xmlns:p14="http://schemas.microsoft.com/office/powerpoint/2010/main" val="207937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P spid="11" grpId="0" animBg="1"/>
      <p:bldP spid="13" grpId="0" animBg="1"/>
      <p:bldP spid="14" grpId="0"/>
      <p:bldP spid="15" grpId="0" animBg="1"/>
      <p:bldP spid="16" grpId="0"/>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EC8C-CDB1-CD9C-2CD4-D699C82445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98947D-D577-B2FB-B5D0-1B7844806D99}"/>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95CD05C3-7472-312A-A7BC-AA3B39A0E044}"/>
              </a:ext>
            </a:extLst>
          </p:cNvPr>
          <p:cNvSpPr txBox="1"/>
          <p:nvPr/>
        </p:nvSpPr>
        <p:spPr>
          <a:xfrm>
            <a:off x="635674" y="1016927"/>
            <a:ext cx="6532921"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Examples of bias</a:t>
            </a:r>
          </a:p>
        </p:txBody>
      </p:sp>
      <p:sp>
        <p:nvSpPr>
          <p:cNvPr id="8" name="TextBox 7">
            <a:extLst>
              <a:ext uri="{FF2B5EF4-FFF2-40B4-BE49-F238E27FC236}">
                <a16:creationId xmlns:a16="http://schemas.microsoft.com/office/drawing/2014/main" id="{715FC878-712A-3359-3C48-171CBAC4074D}"/>
              </a:ext>
            </a:extLst>
          </p:cNvPr>
          <p:cNvSpPr txBox="1"/>
          <p:nvPr/>
        </p:nvSpPr>
        <p:spPr>
          <a:xfrm>
            <a:off x="3352800" y="7588217"/>
            <a:ext cx="9638968" cy="769441"/>
          </a:xfrm>
          <a:prstGeom prst="rect">
            <a:avLst/>
          </a:prstGeom>
          <a:noFill/>
        </p:spPr>
        <p:txBody>
          <a:bodyPr wrap="square" rtlCol="0">
            <a:spAutoFit/>
          </a:bodyPr>
          <a:lstStyle/>
          <a:p>
            <a:pPr algn="ctr"/>
            <a:r>
              <a:rPr lang="en-GB" sz="4400" b="1" dirty="0">
                <a:latin typeface="Glacial Indifference" panose="020B0604020202020204" charset="0"/>
              </a:rPr>
              <a:t>What kind of bias is this?</a:t>
            </a:r>
          </a:p>
        </p:txBody>
      </p:sp>
      <p:sp>
        <p:nvSpPr>
          <p:cNvPr id="14" name="TextBox 13">
            <a:extLst>
              <a:ext uri="{FF2B5EF4-FFF2-40B4-BE49-F238E27FC236}">
                <a16:creationId xmlns:a16="http://schemas.microsoft.com/office/drawing/2014/main" id="{C01DA1AE-72E2-445B-DA83-931A2FC76B34}"/>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Confirmation bias</a:t>
            </a:r>
          </a:p>
        </p:txBody>
      </p:sp>
      <p:sp>
        <p:nvSpPr>
          <p:cNvPr id="3" name="TextBox 2">
            <a:extLst>
              <a:ext uri="{FF2B5EF4-FFF2-40B4-BE49-F238E27FC236}">
                <a16:creationId xmlns:a16="http://schemas.microsoft.com/office/drawing/2014/main" id="{2C3CCFD0-296B-7F55-AAF3-E25865D3D321}"/>
              </a:ext>
            </a:extLst>
          </p:cNvPr>
          <p:cNvSpPr txBox="1"/>
          <p:nvPr/>
        </p:nvSpPr>
        <p:spPr>
          <a:xfrm>
            <a:off x="1055282" y="2793464"/>
            <a:ext cx="16177436" cy="3785652"/>
          </a:xfrm>
          <a:prstGeom prst="rect">
            <a:avLst/>
          </a:prstGeom>
          <a:noFill/>
        </p:spPr>
        <p:txBody>
          <a:bodyPr wrap="square" rtlCol="0">
            <a:spAutoFit/>
          </a:bodyPr>
          <a:lstStyle/>
          <a:p>
            <a:pPr>
              <a:spcAft>
                <a:spcPts val="1800"/>
              </a:spcAft>
            </a:pPr>
            <a:r>
              <a:rPr lang="en-GB" sz="4000" dirty="0">
                <a:latin typeface="Glacial Indifference" panose="020B0604020202020204" charset="0"/>
              </a:rPr>
              <a:t>Aisha wears a headscarf due to her religious and cultural beliefs. Although her classmates find her nice and good to talk to, she is rarely invited to hang out after school or on weekends. When Aisha asks a girl in her class why she wasn’t invited to the cinema recently, her classmate appeared surprised and responded that they didn’t think she was allowed to do those kinds of things.</a:t>
            </a:r>
            <a:endParaRPr lang="en-GB" sz="4000" i="1" dirty="0">
              <a:latin typeface="Glacial Indifference" panose="020B0604020202020204" charset="0"/>
            </a:endParaRPr>
          </a:p>
        </p:txBody>
      </p:sp>
    </p:spTree>
    <p:extLst>
      <p:ext uri="{BB962C8B-B14F-4D97-AF65-F5344CB8AC3E}">
        <p14:creationId xmlns:p14="http://schemas.microsoft.com/office/powerpoint/2010/main" val="21627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9D31-5E65-AC95-AD2E-FC9A8E547C9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6518FA-B1F1-E8D4-745C-39B74B81901F}"/>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602DF0AA-47C8-A687-49CB-A6BE882EB2B4}"/>
              </a:ext>
            </a:extLst>
          </p:cNvPr>
          <p:cNvSpPr txBox="1"/>
          <p:nvPr/>
        </p:nvSpPr>
        <p:spPr>
          <a:xfrm>
            <a:off x="635674" y="1016927"/>
            <a:ext cx="6532921"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Examples of bias</a:t>
            </a:r>
          </a:p>
        </p:txBody>
      </p:sp>
      <p:sp>
        <p:nvSpPr>
          <p:cNvPr id="8" name="TextBox 7">
            <a:extLst>
              <a:ext uri="{FF2B5EF4-FFF2-40B4-BE49-F238E27FC236}">
                <a16:creationId xmlns:a16="http://schemas.microsoft.com/office/drawing/2014/main" id="{EBEF60C1-02F6-6BD0-B7D4-DCBFB6DBAF6F}"/>
              </a:ext>
            </a:extLst>
          </p:cNvPr>
          <p:cNvSpPr txBox="1"/>
          <p:nvPr/>
        </p:nvSpPr>
        <p:spPr>
          <a:xfrm>
            <a:off x="3581400" y="7008537"/>
            <a:ext cx="9638968" cy="769441"/>
          </a:xfrm>
          <a:prstGeom prst="rect">
            <a:avLst/>
          </a:prstGeom>
          <a:noFill/>
        </p:spPr>
        <p:txBody>
          <a:bodyPr wrap="square" rtlCol="0">
            <a:spAutoFit/>
          </a:bodyPr>
          <a:lstStyle/>
          <a:p>
            <a:pPr algn="ctr"/>
            <a:r>
              <a:rPr lang="en-GB" sz="4400" b="1" dirty="0">
                <a:latin typeface="Glacial Indifference" panose="020B0604020202020204" charset="0"/>
              </a:rPr>
              <a:t>What kind of bias is this?</a:t>
            </a:r>
          </a:p>
        </p:txBody>
      </p:sp>
      <p:sp>
        <p:nvSpPr>
          <p:cNvPr id="14" name="TextBox 13">
            <a:extLst>
              <a:ext uri="{FF2B5EF4-FFF2-40B4-BE49-F238E27FC236}">
                <a16:creationId xmlns:a16="http://schemas.microsoft.com/office/drawing/2014/main" id="{74F1D7A6-6A2B-A9E5-12B1-8B5670C98ACE}"/>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Confirmation bias</a:t>
            </a:r>
          </a:p>
        </p:txBody>
      </p:sp>
      <p:sp>
        <p:nvSpPr>
          <p:cNvPr id="3" name="TextBox 2">
            <a:extLst>
              <a:ext uri="{FF2B5EF4-FFF2-40B4-BE49-F238E27FC236}">
                <a16:creationId xmlns:a16="http://schemas.microsoft.com/office/drawing/2014/main" id="{B63C80E4-9675-1B8D-2587-E129033BF3F5}"/>
              </a:ext>
            </a:extLst>
          </p:cNvPr>
          <p:cNvSpPr txBox="1"/>
          <p:nvPr/>
        </p:nvSpPr>
        <p:spPr>
          <a:xfrm>
            <a:off x="948652" y="2945316"/>
            <a:ext cx="16136247" cy="4154984"/>
          </a:xfrm>
          <a:prstGeom prst="rect">
            <a:avLst/>
          </a:prstGeom>
          <a:noFill/>
        </p:spPr>
        <p:txBody>
          <a:bodyPr wrap="square" rtlCol="0">
            <a:spAutoFit/>
          </a:bodyPr>
          <a:lstStyle/>
          <a:p>
            <a:r>
              <a:rPr lang="en-GB" sz="4000" dirty="0">
                <a:latin typeface="Glacial Indifference" panose="020B0604020202020204" charset="0"/>
              </a:rPr>
              <a:t>Colin is really interested in fashion and has started a YouTube channel where he discusses the latest trends. Colin is not gay or trans, but some people from his school have begun leaving homophobic and transphobic insults on his videos.</a:t>
            </a:r>
          </a:p>
          <a:p>
            <a:endParaRPr lang="en-GB" sz="4000" dirty="0">
              <a:latin typeface="Glacial Indifference" panose="020B0604020202020204" charset="0"/>
            </a:endParaRPr>
          </a:p>
          <a:p>
            <a:endParaRPr lang="en-GB" sz="1200" dirty="0">
              <a:latin typeface="Glacial Indifference" panose="020B0604020202020204" charset="0"/>
            </a:endParaRPr>
          </a:p>
          <a:p>
            <a:endParaRPr lang="en-GB" sz="1200" dirty="0">
              <a:latin typeface="Glacial Indifference" panose="020B0604020202020204" charset="0"/>
            </a:endParaRPr>
          </a:p>
          <a:p>
            <a:endParaRPr lang="en-GB" sz="4000" dirty="0">
              <a:latin typeface="Glacial Indifference" panose="020B0604020202020204" charset="0"/>
            </a:endParaRPr>
          </a:p>
        </p:txBody>
      </p:sp>
    </p:spTree>
    <p:extLst>
      <p:ext uri="{BB962C8B-B14F-4D97-AF65-F5344CB8AC3E}">
        <p14:creationId xmlns:p14="http://schemas.microsoft.com/office/powerpoint/2010/main" val="38254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19F0-F0EC-A98A-D8C8-0C52B382F9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8F9E50-CD58-6560-8884-BADDF7E06B4F}"/>
              </a:ext>
            </a:extLst>
          </p:cNvPr>
          <p:cNvSpPr/>
          <p:nvPr/>
        </p:nvSpPr>
        <p:spPr>
          <a:xfrm>
            <a:off x="655727"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D88C6E02-5782-60E8-E20F-3DA19E39F5A1}"/>
              </a:ext>
            </a:extLst>
          </p:cNvPr>
          <p:cNvSpPr txBox="1"/>
          <p:nvPr/>
        </p:nvSpPr>
        <p:spPr>
          <a:xfrm>
            <a:off x="635674" y="1016927"/>
            <a:ext cx="6532921"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Examples of bias</a:t>
            </a:r>
          </a:p>
        </p:txBody>
      </p:sp>
      <p:sp>
        <p:nvSpPr>
          <p:cNvPr id="8" name="TextBox 7">
            <a:extLst>
              <a:ext uri="{FF2B5EF4-FFF2-40B4-BE49-F238E27FC236}">
                <a16:creationId xmlns:a16="http://schemas.microsoft.com/office/drawing/2014/main" id="{54A4881F-3F7A-CF3B-8132-88176AEE493E}"/>
              </a:ext>
            </a:extLst>
          </p:cNvPr>
          <p:cNvSpPr txBox="1"/>
          <p:nvPr/>
        </p:nvSpPr>
        <p:spPr>
          <a:xfrm>
            <a:off x="6705600" y="8500632"/>
            <a:ext cx="9638968" cy="769441"/>
          </a:xfrm>
          <a:prstGeom prst="rect">
            <a:avLst/>
          </a:prstGeom>
          <a:noFill/>
        </p:spPr>
        <p:txBody>
          <a:bodyPr wrap="square" rtlCol="0">
            <a:spAutoFit/>
          </a:bodyPr>
          <a:lstStyle/>
          <a:p>
            <a:pPr algn="ctr"/>
            <a:r>
              <a:rPr lang="en-GB" sz="4400" b="1" dirty="0">
                <a:latin typeface="Glacial Indifference" panose="020B0604020202020204" charset="0"/>
              </a:rPr>
              <a:t>What kind of bias is this?</a:t>
            </a:r>
          </a:p>
        </p:txBody>
      </p:sp>
      <p:sp>
        <p:nvSpPr>
          <p:cNvPr id="14" name="TextBox 13">
            <a:extLst>
              <a:ext uri="{FF2B5EF4-FFF2-40B4-BE49-F238E27FC236}">
                <a16:creationId xmlns:a16="http://schemas.microsoft.com/office/drawing/2014/main" id="{5982A73A-37DA-A639-3A82-830AB94948CE}"/>
              </a:ext>
            </a:extLst>
          </p:cNvPr>
          <p:cNvSpPr txBox="1"/>
          <p:nvPr/>
        </p:nvSpPr>
        <p:spPr>
          <a:xfrm>
            <a:off x="14097000" y="2652358"/>
            <a:ext cx="2959825" cy="1323439"/>
          </a:xfrm>
          <a:prstGeom prst="rect">
            <a:avLst/>
          </a:prstGeom>
          <a:noFill/>
        </p:spPr>
        <p:txBody>
          <a:bodyPr wrap="square" rtlCol="0">
            <a:spAutoFit/>
          </a:bodyPr>
          <a:lstStyle/>
          <a:p>
            <a:pPr algn="ctr"/>
            <a:r>
              <a:rPr lang="en-GB" sz="4000" dirty="0">
                <a:solidFill>
                  <a:schemeClr val="bg1"/>
                </a:solidFill>
                <a:latin typeface="Glacial Indifference" panose="020B0604020202020204" charset="0"/>
              </a:rPr>
              <a:t>Confirmation bias</a:t>
            </a:r>
          </a:p>
        </p:txBody>
      </p:sp>
      <p:sp>
        <p:nvSpPr>
          <p:cNvPr id="3" name="TextBox 2">
            <a:extLst>
              <a:ext uri="{FF2B5EF4-FFF2-40B4-BE49-F238E27FC236}">
                <a16:creationId xmlns:a16="http://schemas.microsoft.com/office/drawing/2014/main" id="{2DBFF64F-6DE2-3D69-92A4-A448922BE497}"/>
              </a:ext>
            </a:extLst>
          </p:cNvPr>
          <p:cNvSpPr txBox="1"/>
          <p:nvPr/>
        </p:nvSpPr>
        <p:spPr>
          <a:xfrm>
            <a:off x="1371600" y="2622279"/>
            <a:ext cx="16136247" cy="8171468"/>
          </a:xfrm>
          <a:prstGeom prst="rect">
            <a:avLst/>
          </a:prstGeom>
          <a:noFill/>
        </p:spPr>
        <p:txBody>
          <a:bodyPr wrap="square" rtlCol="0">
            <a:spAutoFit/>
          </a:bodyPr>
          <a:lstStyle/>
          <a:p>
            <a:pPr>
              <a:spcAft>
                <a:spcPts val="1800"/>
              </a:spcAft>
            </a:pPr>
            <a:r>
              <a:rPr lang="en-GB" sz="4000" dirty="0">
                <a:latin typeface="Glacial Indifference" panose="020B0604020202020204" charset="0"/>
              </a:rPr>
              <a:t>Taylor is in Ms Brown’s English class. Taylor usually does well and has a good relationship with their teacher. However, last week, Taylor received a low mark on their essay, and today they were told off for chatting during a lesson.</a:t>
            </a:r>
          </a:p>
          <a:p>
            <a:pPr>
              <a:spcAft>
                <a:spcPts val="1800"/>
              </a:spcAft>
            </a:pPr>
            <a:endParaRPr lang="en-GB" sz="4000" dirty="0">
              <a:latin typeface="Glacial Indifference" panose="020B0604020202020204" charset="0"/>
            </a:endParaRPr>
          </a:p>
          <a:p>
            <a:pPr>
              <a:spcAft>
                <a:spcPts val="1800"/>
              </a:spcAft>
            </a:pPr>
            <a:r>
              <a:rPr lang="en-GB" sz="4000" dirty="0">
                <a:latin typeface="Glacial Indifference" panose="020B0604020202020204" charset="0"/>
              </a:rPr>
              <a:t>On the walk home from school, Taylor begins grumbling to a friend that Ms Brown obviously hates them and starts trying to remember all the times that Ms Brown has “picked on” them.</a:t>
            </a:r>
          </a:p>
          <a:p>
            <a:endParaRPr lang="en-GB" sz="4000" dirty="0">
              <a:latin typeface="Glacial Indifference" panose="020B0604020202020204" charset="0"/>
            </a:endParaRPr>
          </a:p>
          <a:p>
            <a:endParaRPr lang="en-GB" sz="4000" dirty="0">
              <a:latin typeface="Glacial Indifference" panose="020B0604020202020204" charset="0"/>
            </a:endParaRPr>
          </a:p>
          <a:p>
            <a:endParaRPr lang="en-GB" sz="4000" dirty="0">
              <a:latin typeface="Glacial Indifference" panose="020B0604020202020204" charset="0"/>
            </a:endParaRPr>
          </a:p>
          <a:p>
            <a:endParaRPr lang="en-GB" sz="4000" dirty="0">
              <a:latin typeface="Glacial Indifference" panose="020B0604020202020204" charset="0"/>
            </a:endParaRPr>
          </a:p>
        </p:txBody>
      </p:sp>
    </p:spTree>
    <p:extLst>
      <p:ext uri="{BB962C8B-B14F-4D97-AF65-F5344CB8AC3E}">
        <p14:creationId xmlns:p14="http://schemas.microsoft.com/office/powerpoint/2010/main" val="31318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34C7-F4A2-ABFD-F59A-D76CC08E24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3ADBBA-2983-4060-EDB8-9288335487EF}"/>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82DE89C0-4FDA-C491-AA0B-DB4AF5803F9D}"/>
              </a:ext>
            </a:extLst>
          </p:cNvPr>
          <p:cNvSpPr txBox="1"/>
          <p:nvPr/>
        </p:nvSpPr>
        <p:spPr>
          <a:xfrm>
            <a:off x="2933700" y="3848100"/>
            <a:ext cx="12420600" cy="1538883"/>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Where do you think biases come from? How do they develop? </a:t>
            </a:r>
          </a:p>
        </p:txBody>
      </p:sp>
    </p:spTree>
    <p:extLst>
      <p:ext uri="{BB962C8B-B14F-4D97-AF65-F5344CB8AC3E}">
        <p14:creationId xmlns:p14="http://schemas.microsoft.com/office/powerpoint/2010/main" val="164341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1058A-451E-EC70-D308-0D7AE2F17E9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74928B-FA5E-6527-805F-09AEE4872994}"/>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AB5C0210-9883-E120-B082-34D75E62469D}"/>
              </a:ext>
            </a:extLst>
          </p:cNvPr>
          <p:cNvSpPr txBox="1"/>
          <p:nvPr/>
        </p:nvSpPr>
        <p:spPr>
          <a:xfrm>
            <a:off x="-609600" y="1104900"/>
            <a:ext cx="12420600"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Biases can form because of:</a:t>
            </a:r>
          </a:p>
        </p:txBody>
      </p:sp>
      <p:sp>
        <p:nvSpPr>
          <p:cNvPr id="3" name="TextBox 2">
            <a:extLst>
              <a:ext uri="{FF2B5EF4-FFF2-40B4-BE49-F238E27FC236}">
                <a16:creationId xmlns:a16="http://schemas.microsoft.com/office/drawing/2014/main" id="{5EF65EC1-2025-01F6-694C-4CF9C15403E5}"/>
              </a:ext>
            </a:extLst>
          </p:cNvPr>
          <p:cNvSpPr txBox="1"/>
          <p:nvPr/>
        </p:nvSpPr>
        <p:spPr>
          <a:xfrm>
            <a:off x="1371600" y="2622279"/>
            <a:ext cx="16136247" cy="6417141"/>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GB" sz="4000" dirty="0">
                <a:latin typeface="Glacial Indifference" panose="020B0604020202020204" charset="0"/>
              </a:rPr>
              <a:t>Personal experiences, which we then generalise to a whole group</a:t>
            </a:r>
          </a:p>
          <a:p>
            <a:pPr marL="1028700" lvl="1" indent="-571500">
              <a:spcAft>
                <a:spcPts val="1800"/>
              </a:spcAft>
              <a:buFont typeface="Arial" panose="020B0604020202020204" pitchFamily="34" charset="0"/>
              <a:buChar char="•"/>
            </a:pPr>
            <a:r>
              <a:rPr lang="en-GB" sz="3600" b="1" dirty="0">
                <a:highlight>
                  <a:srgbClr val="00FF00"/>
                </a:highlight>
                <a:latin typeface="Glacial Indifference" panose="020B0604020202020204" charset="0"/>
              </a:rPr>
              <a:t>“I was bullied by someone with blonde hair, so all blondes must be bullies.”</a:t>
            </a:r>
          </a:p>
          <a:p>
            <a:pPr marL="571500" indent="-571500">
              <a:spcAft>
                <a:spcPts val="1800"/>
              </a:spcAft>
              <a:buFont typeface="Arial" panose="020B0604020202020204" pitchFamily="34" charset="0"/>
              <a:buChar char="•"/>
            </a:pPr>
            <a:r>
              <a:rPr lang="en-GB" sz="4000" dirty="0">
                <a:latin typeface="Glacial Indifference" panose="020B0604020202020204" charset="0"/>
              </a:rPr>
              <a:t>Media influence</a:t>
            </a:r>
          </a:p>
          <a:p>
            <a:pPr marL="1028700" lvl="1" indent="-571500">
              <a:spcAft>
                <a:spcPts val="1800"/>
              </a:spcAft>
              <a:buFont typeface="Arial" panose="020B0604020202020204" pitchFamily="34" charset="0"/>
              <a:buChar char="•"/>
            </a:pPr>
            <a:r>
              <a:rPr lang="en-GB" sz="3600" b="1" dirty="0">
                <a:highlight>
                  <a:srgbClr val="00FF00"/>
                </a:highlight>
                <a:latin typeface="Glacial Indifference" panose="020B0604020202020204" charset="0"/>
              </a:rPr>
              <a:t>TV shows with blonde villains or bullies; news stories about blonde people being more likely to be mean.</a:t>
            </a:r>
          </a:p>
          <a:p>
            <a:pPr marL="571500" indent="-571500">
              <a:spcAft>
                <a:spcPts val="1800"/>
              </a:spcAft>
              <a:buFont typeface="Arial" panose="020B0604020202020204" pitchFamily="34" charset="0"/>
              <a:buChar char="•"/>
            </a:pPr>
            <a:r>
              <a:rPr lang="en-GB" sz="4000" dirty="0">
                <a:latin typeface="Glacial Indifference" panose="020B0604020202020204" charset="0"/>
              </a:rPr>
              <a:t>Beliefs learned from our friends, families, or communities </a:t>
            </a:r>
          </a:p>
          <a:p>
            <a:pPr marL="1028700" lvl="1" indent="-571500">
              <a:spcAft>
                <a:spcPts val="1800"/>
              </a:spcAft>
              <a:buFont typeface="Arial" panose="020B0604020202020204" pitchFamily="34" charset="0"/>
              <a:buChar char="•"/>
            </a:pPr>
            <a:r>
              <a:rPr lang="en-GB" sz="3600" b="1" dirty="0">
                <a:highlight>
                  <a:srgbClr val="00FF00"/>
                </a:highlight>
                <a:latin typeface="Glacial Indifference" panose="020B0604020202020204" charset="0"/>
              </a:rPr>
              <a:t>My Dad says blonde kids are dangerous, and doesn’t want me to be friends with them.</a:t>
            </a:r>
          </a:p>
        </p:txBody>
      </p:sp>
    </p:spTree>
    <p:extLst>
      <p:ext uri="{BB962C8B-B14F-4D97-AF65-F5344CB8AC3E}">
        <p14:creationId xmlns:p14="http://schemas.microsoft.com/office/powerpoint/2010/main" val="182562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4ED6B-C29B-015F-2010-37C927558B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5DE9BF0-7D82-E86D-9465-2C3922942F6A}"/>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FB98A860-0833-44F2-68A1-E2BD7112F938}"/>
              </a:ext>
            </a:extLst>
          </p:cNvPr>
          <p:cNvSpPr txBox="1"/>
          <p:nvPr/>
        </p:nvSpPr>
        <p:spPr>
          <a:xfrm>
            <a:off x="2933700" y="3848100"/>
            <a:ext cx="12420600"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Why do biases persist?</a:t>
            </a:r>
          </a:p>
        </p:txBody>
      </p:sp>
    </p:spTree>
    <p:extLst>
      <p:ext uri="{BB962C8B-B14F-4D97-AF65-F5344CB8AC3E}">
        <p14:creationId xmlns:p14="http://schemas.microsoft.com/office/powerpoint/2010/main" val="72552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BD0C-07D9-149C-358E-9108190257F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CB9D11-31DB-1AA5-0BCC-E549B00B5EB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E1CE7F6F-D6A4-8BFF-263D-96AF05FAE3B5}"/>
              </a:ext>
            </a:extLst>
          </p:cNvPr>
          <p:cNvSpPr txBox="1"/>
          <p:nvPr/>
        </p:nvSpPr>
        <p:spPr>
          <a:xfrm>
            <a:off x="-533400" y="875753"/>
            <a:ext cx="12420600"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Biases can persist because of:</a:t>
            </a:r>
          </a:p>
        </p:txBody>
      </p:sp>
      <p:sp>
        <p:nvSpPr>
          <p:cNvPr id="3" name="TextBox 2">
            <a:extLst>
              <a:ext uri="{FF2B5EF4-FFF2-40B4-BE49-F238E27FC236}">
                <a16:creationId xmlns:a16="http://schemas.microsoft.com/office/drawing/2014/main" id="{C61A28D3-7839-37C7-C7EA-AAAAEA02F63A}"/>
              </a:ext>
            </a:extLst>
          </p:cNvPr>
          <p:cNvSpPr txBox="1"/>
          <p:nvPr/>
        </p:nvSpPr>
        <p:spPr>
          <a:xfrm>
            <a:off x="1219200" y="1986404"/>
            <a:ext cx="16136247" cy="8586966"/>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GB" sz="3600" dirty="0">
                <a:latin typeface="Glacial Indifference" panose="020B0604020202020204" charset="0"/>
              </a:rPr>
              <a:t>Confirmation bias (only paying attention to information that agrees with us)</a:t>
            </a:r>
          </a:p>
          <a:p>
            <a:pPr marL="1028700" lvl="1" indent="-571500">
              <a:spcAft>
                <a:spcPts val="1800"/>
              </a:spcAft>
              <a:buFont typeface="Arial" panose="020B0604020202020204" pitchFamily="34" charset="0"/>
              <a:buChar char="•"/>
            </a:pPr>
            <a:r>
              <a:rPr lang="en-GB" sz="3200" b="1" dirty="0">
                <a:highlight>
                  <a:srgbClr val="00FF00"/>
                </a:highlight>
                <a:latin typeface="Glacial Indifference" panose="020B0604020202020204" charset="0"/>
              </a:rPr>
              <a:t>All the blonde kids in my class are pretty mean (except for those other blonde students who were quite nice to me, but I won’t remember those!)</a:t>
            </a:r>
          </a:p>
          <a:p>
            <a:pPr marL="571500" indent="-571500">
              <a:spcAft>
                <a:spcPts val="1800"/>
              </a:spcAft>
              <a:buFont typeface="Arial" panose="020B0604020202020204" pitchFamily="34" charset="0"/>
              <a:buChar char="•"/>
            </a:pPr>
            <a:r>
              <a:rPr lang="en-GB" sz="3600" dirty="0">
                <a:latin typeface="Glacial Indifference" panose="020B0604020202020204" charset="0"/>
              </a:rPr>
              <a:t>Social reinforcement</a:t>
            </a:r>
          </a:p>
          <a:p>
            <a:pPr marL="1028700" lvl="1" indent="-571500">
              <a:spcAft>
                <a:spcPts val="1800"/>
              </a:spcAft>
              <a:buFont typeface="Arial" panose="020B0604020202020204" pitchFamily="34" charset="0"/>
              <a:buChar char="•"/>
            </a:pPr>
            <a:r>
              <a:rPr lang="en-GB" sz="3200" b="1" dirty="0">
                <a:highlight>
                  <a:srgbClr val="00FF00"/>
                </a:highlight>
                <a:latin typeface="Glacial Indifference" panose="020B0604020202020204" charset="0"/>
              </a:rPr>
              <a:t>Whenever I talk about how much I dislike blonde people, my friends and family agree with me.</a:t>
            </a:r>
          </a:p>
          <a:p>
            <a:pPr marL="571500" indent="-571500">
              <a:spcAft>
                <a:spcPts val="1800"/>
              </a:spcAft>
              <a:buFont typeface="Arial" panose="020B0604020202020204" pitchFamily="34" charset="0"/>
              <a:buChar char="•"/>
            </a:pPr>
            <a:r>
              <a:rPr lang="en-GB" sz="3600" dirty="0">
                <a:latin typeface="Glacial Indifference" panose="020B0604020202020204" charset="0"/>
              </a:rPr>
              <a:t>Social media echo chambers</a:t>
            </a:r>
          </a:p>
          <a:p>
            <a:pPr marL="1028700" lvl="1" indent="-571500">
              <a:spcAft>
                <a:spcPts val="1800"/>
              </a:spcAft>
              <a:buFont typeface="Arial" panose="020B0604020202020204" pitchFamily="34" charset="0"/>
              <a:buChar char="•"/>
            </a:pPr>
            <a:r>
              <a:rPr lang="en-GB" sz="3200" b="1" dirty="0">
                <a:highlight>
                  <a:srgbClr val="00FF00"/>
                </a:highlight>
                <a:latin typeface="Glacial Indifference" panose="020B0604020202020204" charset="0"/>
              </a:rPr>
              <a:t>Because I engage with videos that make fun of blonde people, the TikTok algorithm keeps sharing more videos that make them look bad.</a:t>
            </a:r>
          </a:p>
          <a:p>
            <a:pPr marL="571500" indent="-571500">
              <a:spcAft>
                <a:spcPts val="1800"/>
              </a:spcAft>
              <a:buFont typeface="Arial" panose="020B0604020202020204" pitchFamily="34" charset="0"/>
              <a:buChar char="•"/>
            </a:pPr>
            <a:r>
              <a:rPr lang="en-GB" sz="3600" dirty="0">
                <a:latin typeface="Glacial Indifference" panose="020B0604020202020204" charset="0"/>
              </a:rPr>
              <a:t>Lack of exposure to counter examples</a:t>
            </a:r>
          </a:p>
          <a:p>
            <a:pPr marL="1028700" lvl="1" indent="-571500">
              <a:spcAft>
                <a:spcPts val="1800"/>
              </a:spcAft>
              <a:buFont typeface="Arial" panose="020B0604020202020204" pitchFamily="34" charset="0"/>
              <a:buChar char="•"/>
            </a:pPr>
            <a:r>
              <a:rPr lang="en-GB" sz="3200" b="1" dirty="0">
                <a:highlight>
                  <a:srgbClr val="00FF00"/>
                </a:highlight>
                <a:latin typeface="Glacial Indifference" panose="020B0604020202020204" charset="0"/>
              </a:rPr>
              <a:t>I actually don’t know that many blonde people, and I never see them portrayed positively on TV or online.</a:t>
            </a:r>
          </a:p>
          <a:p>
            <a:pPr marL="1028700" lvl="1" indent="-571500">
              <a:spcAft>
                <a:spcPts val="1800"/>
              </a:spcAft>
              <a:buFont typeface="Arial" panose="020B0604020202020204" pitchFamily="34" charset="0"/>
              <a:buChar char="•"/>
            </a:pPr>
            <a:endParaRPr lang="en-GB" sz="3200" b="1" dirty="0">
              <a:highlight>
                <a:srgbClr val="00FF00"/>
              </a:highlight>
              <a:latin typeface="Glacial Indifference" panose="020B0604020202020204" charset="0"/>
            </a:endParaRPr>
          </a:p>
        </p:txBody>
      </p:sp>
    </p:spTree>
    <p:extLst>
      <p:ext uri="{BB962C8B-B14F-4D97-AF65-F5344CB8AC3E}">
        <p14:creationId xmlns:p14="http://schemas.microsoft.com/office/powerpoint/2010/main" val="33606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BC044-F327-5C0F-365A-294C2741EDF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17BBDB-3BD4-0E19-B93C-503EA8EF57D8}"/>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pic>
        <p:nvPicPr>
          <p:cNvPr id="1030" name="Picture 6" descr="Parallel Realities: A Profound Lesson Hidden in Optical Illusions">
            <a:extLst>
              <a:ext uri="{FF2B5EF4-FFF2-40B4-BE49-F238E27FC236}">
                <a16:creationId xmlns:a16="http://schemas.microsoft.com/office/drawing/2014/main" id="{76B88BC6-FA83-413A-312D-E7F5E4F7D8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949"/>
          <a:stretch>
            <a:fillRect/>
          </a:stretch>
        </p:blipFill>
        <p:spPr bwMode="auto">
          <a:xfrm>
            <a:off x="1828800" y="2488225"/>
            <a:ext cx="14363700"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39F2A736-953E-FD77-729F-7FF3DC44C7E8}"/>
              </a:ext>
            </a:extLst>
          </p:cNvPr>
          <p:cNvSpPr txBox="1"/>
          <p:nvPr/>
        </p:nvSpPr>
        <p:spPr>
          <a:xfrm>
            <a:off x="-1371600" y="655355"/>
            <a:ext cx="15075863" cy="1213730"/>
          </a:xfrm>
          <a:prstGeom prst="rect">
            <a:avLst/>
          </a:prstGeom>
        </p:spPr>
        <p:txBody>
          <a:bodyPr lIns="0" tIns="0" rIns="0" bIns="0" rtlCol="0" anchor="t">
            <a:spAutoFit/>
          </a:bodyPr>
          <a:lstStyle/>
          <a:p>
            <a:pPr algn="ctr">
              <a:lnSpc>
                <a:spcPts val="10593"/>
              </a:lnSpc>
            </a:pPr>
            <a:r>
              <a:rPr lang="en-US" sz="6600" dirty="0">
                <a:solidFill>
                  <a:srgbClr val="000000"/>
                </a:solidFill>
                <a:latin typeface="Bobby Jones"/>
                <a:ea typeface="Bobby Jones"/>
                <a:cs typeface="Bobby Jones"/>
                <a:sym typeface="Bobby Jones"/>
              </a:rPr>
              <a:t>Do it now: what do you see?</a:t>
            </a:r>
          </a:p>
        </p:txBody>
      </p:sp>
    </p:spTree>
    <p:extLst>
      <p:ext uri="{BB962C8B-B14F-4D97-AF65-F5344CB8AC3E}">
        <p14:creationId xmlns:p14="http://schemas.microsoft.com/office/powerpoint/2010/main" val="87015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68462-4EDB-D6CB-CF9B-C42E9C4FA3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6743E1-AA4D-02A6-F3F6-A7B74FC702DD}"/>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A5C85E7C-D666-B62C-B764-20F393B88B51}"/>
              </a:ext>
            </a:extLst>
          </p:cNvPr>
          <p:cNvSpPr txBox="1"/>
          <p:nvPr/>
        </p:nvSpPr>
        <p:spPr>
          <a:xfrm>
            <a:off x="2933700" y="3848100"/>
            <a:ext cx="12420600" cy="1538883"/>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How are biases </a:t>
            </a:r>
          </a:p>
          <a:p>
            <a:pPr algn="ctr">
              <a:lnSpc>
                <a:spcPts val="6048"/>
              </a:lnSpc>
            </a:pPr>
            <a:r>
              <a:rPr lang="en-US" sz="5759" dirty="0">
                <a:solidFill>
                  <a:srgbClr val="000000"/>
                </a:solidFill>
                <a:latin typeface="Bobby Jones"/>
                <a:ea typeface="Bobby Jones"/>
                <a:cs typeface="Bobby Jones"/>
                <a:sym typeface="Bobby Jones"/>
              </a:rPr>
              <a:t>and stereotypes related?</a:t>
            </a:r>
          </a:p>
        </p:txBody>
      </p:sp>
    </p:spTree>
    <p:extLst>
      <p:ext uri="{BB962C8B-B14F-4D97-AF65-F5344CB8AC3E}">
        <p14:creationId xmlns:p14="http://schemas.microsoft.com/office/powerpoint/2010/main" val="398540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4EE12-C2CE-4D16-2AAD-9F6C47BE6A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8051A1-69F7-36B0-5347-10A789D8A5B8}"/>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2D65D9F4-189B-191D-923D-04E8E217A18E}"/>
              </a:ext>
            </a:extLst>
          </p:cNvPr>
          <p:cNvSpPr txBox="1"/>
          <p:nvPr/>
        </p:nvSpPr>
        <p:spPr>
          <a:xfrm>
            <a:off x="-1600200" y="1104900"/>
            <a:ext cx="12420600" cy="769441"/>
          </a:xfrm>
          <a:prstGeom prst="rect">
            <a:avLst/>
          </a:prstGeom>
        </p:spPr>
        <p:txBody>
          <a:bodyPr wrap="square" lIns="0" tIns="0" rIns="0" bIns="0" rtlCol="0" anchor="t">
            <a:spAutoFit/>
          </a:bodyPr>
          <a:lstStyle/>
          <a:p>
            <a:pPr algn="ctr">
              <a:lnSpc>
                <a:spcPts val="6048"/>
              </a:lnSpc>
            </a:pPr>
            <a:r>
              <a:rPr lang="en-US" sz="5759" dirty="0">
                <a:solidFill>
                  <a:srgbClr val="000000"/>
                </a:solidFill>
                <a:latin typeface="Bobby Jones"/>
                <a:ea typeface="Bobby Jones"/>
                <a:cs typeface="Bobby Jones"/>
                <a:sym typeface="Bobby Jones"/>
              </a:rPr>
              <a:t>Activity: stereotypes </a:t>
            </a:r>
          </a:p>
        </p:txBody>
      </p:sp>
      <p:sp>
        <p:nvSpPr>
          <p:cNvPr id="3" name="TextBox 2">
            <a:extLst>
              <a:ext uri="{FF2B5EF4-FFF2-40B4-BE49-F238E27FC236}">
                <a16:creationId xmlns:a16="http://schemas.microsoft.com/office/drawing/2014/main" id="{22D8253C-3779-29BA-AD46-3D93CCD9CD0D}"/>
              </a:ext>
            </a:extLst>
          </p:cNvPr>
          <p:cNvSpPr txBox="1"/>
          <p:nvPr/>
        </p:nvSpPr>
        <p:spPr>
          <a:xfrm>
            <a:off x="1055282" y="2091522"/>
            <a:ext cx="5193118" cy="7478970"/>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GB" sz="4000" dirty="0">
                <a:latin typeface="Glacial Indifference" panose="020B0604020202020204" charset="0"/>
              </a:rPr>
              <a:t>Athlete</a:t>
            </a:r>
          </a:p>
          <a:p>
            <a:pPr marL="571500" indent="-571500">
              <a:spcAft>
                <a:spcPts val="1800"/>
              </a:spcAft>
              <a:buFont typeface="Arial" panose="020B0604020202020204" pitchFamily="34" charset="0"/>
              <a:buChar char="•"/>
            </a:pPr>
            <a:r>
              <a:rPr lang="en-GB" sz="4000" dirty="0">
                <a:latin typeface="Glacial Indifference" panose="020B0604020202020204" charset="0"/>
              </a:rPr>
              <a:t>Rapper</a:t>
            </a:r>
          </a:p>
          <a:p>
            <a:pPr marL="571500" indent="-571500">
              <a:spcAft>
                <a:spcPts val="1800"/>
              </a:spcAft>
              <a:buFont typeface="Arial" panose="020B0604020202020204" pitchFamily="34" charset="0"/>
              <a:buChar char="•"/>
            </a:pPr>
            <a:r>
              <a:rPr lang="en-GB" sz="4000" dirty="0">
                <a:latin typeface="Glacial Indifference" panose="020B0604020202020204" charset="0"/>
              </a:rPr>
              <a:t>Fashion designer</a:t>
            </a:r>
          </a:p>
          <a:p>
            <a:pPr marL="571500" indent="-571500">
              <a:spcAft>
                <a:spcPts val="1800"/>
              </a:spcAft>
              <a:buFont typeface="Arial" panose="020B0604020202020204" pitchFamily="34" charset="0"/>
              <a:buChar char="•"/>
            </a:pPr>
            <a:r>
              <a:rPr lang="en-GB" sz="4000" dirty="0">
                <a:latin typeface="Glacial Indifference" panose="020B0604020202020204" charset="0"/>
              </a:rPr>
              <a:t>Scientist</a:t>
            </a:r>
          </a:p>
          <a:p>
            <a:pPr marL="571500" indent="-571500">
              <a:spcAft>
                <a:spcPts val="1800"/>
              </a:spcAft>
              <a:buFont typeface="Arial" panose="020B0604020202020204" pitchFamily="34" charset="0"/>
              <a:buChar char="•"/>
            </a:pPr>
            <a:r>
              <a:rPr lang="en-GB" sz="4000" dirty="0">
                <a:latin typeface="Glacial Indifference" panose="020B0604020202020204" charset="0"/>
              </a:rPr>
              <a:t>Parent</a:t>
            </a:r>
          </a:p>
          <a:p>
            <a:pPr marL="571500" indent="-571500">
              <a:spcAft>
                <a:spcPts val="1800"/>
              </a:spcAft>
              <a:buFont typeface="Arial" panose="020B0604020202020204" pitchFamily="34" charset="0"/>
              <a:buChar char="•"/>
            </a:pPr>
            <a:r>
              <a:rPr lang="en-GB" sz="4000" dirty="0">
                <a:latin typeface="Glacial Indifference" panose="020B0604020202020204" charset="0"/>
              </a:rPr>
              <a:t>Gamer</a:t>
            </a:r>
          </a:p>
          <a:p>
            <a:pPr marL="571500" indent="-571500">
              <a:spcAft>
                <a:spcPts val="1800"/>
              </a:spcAft>
              <a:buFont typeface="Arial" panose="020B0604020202020204" pitchFamily="34" charset="0"/>
              <a:buChar char="•"/>
            </a:pPr>
            <a:r>
              <a:rPr lang="en-GB" sz="4000" dirty="0">
                <a:latin typeface="Glacial Indifference" panose="020B0604020202020204" charset="0"/>
              </a:rPr>
              <a:t>Vegetarian</a:t>
            </a:r>
          </a:p>
          <a:p>
            <a:pPr marL="571500" indent="-571500">
              <a:spcAft>
                <a:spcPts val="1800"/>
              </a:spcAft>
              <a:buFont typeface="Arial" panose="020B0604020202020204" pitchFamily="34" charset="0"/>
              <a:buChar char="•"/>
            </a:pPr>
            <a:r>
              <a:rPr lang="en-GB" sz="4000" dirty="0">
                <a:latin typeface="Glacial Indifference" panose="020B0604020202020204" charset="0"/>
              </a:rPr>
              <a:t>Refugee</a:t>
            </a:r>
          </a:p>
          <a:p>
            <a:pPr marL="571500" indent="-571500">
              <a:spcAft>
                <a:spcPts val="1800"/>
              </a:spcAft>
              <a:buFont typeface="Arial" panose="020B0604020202020204" pitchFamily="34" charset="0"/>
              <a:buChar char="•"/>
            </a:pPr>
            <a:r>
              <a:rPr lang="en-GB" sz="4000" dirty="0">
                <a:latin typeface="Glacial Indifference" panose="020B0604020202020204" charset="0"/>
              </a:rPr>
              <a:t>Artist </a:t>
            </a:r>
          </a:p>
        </p:txBody>
      </p:sp>
      <p:sp>
        <p:nvSpPr>
          <p:cNvPr id="4" name="TextBox 3">
            <a:extLst>
              <a:ext uri="{FF2B5EF4-FFF2-40B4-BE49-F238E27FC236}">
                <a16:creationId xmlns:a16="http://schemas.microsoft.com/office/drawing/2014/main" id="{2222539D-7A02-4FC4-F90F-CEE7E1CE3349}"/>
              </a:ext>
            </a:extLst>
          </p:cNvPr>
          <p:cNvSpPr txBox="1"/>
          <p:nvPr/>
        </p:nvSpPr>
        <p:spPr>
          <a:xfrm>
            <a:off x="8484274" y="2071469"/>
            <a:ext cx="5193118" cy="8325356"/>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GB" sz="4000" dirty="0">
                <a:latin typeface="Glacial Indifference" panose="020B0604020202020204" charset="0"/>
              </a:rPr>
              <a:t>Grandparent</a:t>
            </a:r>
          </a:p>
          <a:p>
            <a:pPr marL="571500" indent="-571500">
              <a:spcAft>
                <a:spcPts val="1800"/>
              </a:spcAft>
              <a:buFont typeface="Arial" panose="020B0604020202020204" pitchFamily="34" charset="0"/>
              <a:buChar char="•"/>
            </a:pPr>
            <a:r>
              <a:rPr lang="en-GB" sz="4000" dirty="0">
                <a:latin typeface="Glacial Indifference" panose="020B0604020202020204" charset="0"/>
              </a:rPr>
              <a:t>Model</a:t>
            </a:r>
          </a:p>
          <a:p>
            <a:pPr marL="571500" indent="-571500">
              <a:spcAft>
                <a:spcPts val="1800"/>
              </a:spcAft>
              <a:buFont typeface="Arial" panose="020B0604020202020204" pitchFamily="34" charset="0"/>
              <a:buChar char="•"/>
            </a:pPr>
            <a:r>
              <a:rPr lang="en-GB" sz="4000" dirty="0">
                <a:latin typeface="Glacial Indifference" panose="020B0604020202020204" charset="0"/>
              </a:rPr>
              <a:t>Coder</a:t>
            </a:r>
          </a:p>
          <a:p>
            <a:pPr marL="571500" indent="-571500">
              <a:spcAft>
                <a:spcPts val="1800"/>
              </a:spcAft>
              <a:buFont typeface="Arial" panose="020B0604020202020204" pitchFamily="34" charset="0"/>
              <a:buChar char="•"/>
            </a:pPr>
            <a:r>
              <a:rPr lang="en-GB" sz="4000" dirty="0">
                <a:latin typeface="Glacial Indifference" panose="020B0604020202020204" charset="0"/>
              </a:rPr>
              <a:t>Cyclist</a:t>
            </a:r>
          </a:p>
          <a:p>
            <a:pPr marL="571500" indent="-571500">
              <a:spcAft>
                <a:spcPts val="1800"/>
              </a:spcAft>
              <a:buFont typeface="Arial" panose="020B0604020202020204" pitchFamily="34" charset="0"/>
              <a:buChar char="•"/>
            </a:pPr>
            <a:r>
              <a:rPr lang="en-GB" sz="4000" dirty="0">
                <a:latin typeface="Glacial Indifference" panose="020B0604020202020204" charset="0"/>
              </a:rPr>
              <a:t>Dancer</a:t>
            </a:r>
          </a:p>
          <a:p>
            <a:pPr marL="571500" indent="-571500">
              <a:spcAft>
                <a:spcPts val="1800"/>
              </a:spcAft>
              <a:buFont typeface="Arial" panose="020B0604020202020204" pitchFamily="34" charset="0"/>
              <a:buChar char="•"/>
            </a:pPr>
            <a:r>
              <a:rPr lang="en-GB" sz="4000" dirty="0">
                <a:latin typeface="Glacial Indifference" panose="020B0604020202020204" charset="0"/>
              </a:rPr>
              <a:t>Activist</a:t>
            </a:r>
          </a:p>
          <a:p>
            <a:pPr marL="571500" indent="-571500">
              <a:spcAft>
                <a:spcPts val="1800"/>
              </a:spcAft>
              <a:buFont typeface="Arial" panose="020B0604020202020204" pitchFamily="34" charset="0"/>
              <a:buChar char="•"/>
            </a:pPr>
            <a:r>
              <a:rPr lang="en-GB" sz="4000" dirty="0">
                <a:latin typeface="Glacial Indifference" panose="020B0604020202020204" charset="0"/>
              </a:rPr>
              <a:t>Biker</a:t>
            </a:r>
          </a:p>
          <a:p>
            <a:pPr marL="571500" indent="-571500">
              <a:spcAft>
                <a:spcPts val="1800"/>
              </a:spcAft>
              <a:buFont typeface="Arial" panose="020B0604020202020204" pitchFamily="34" charset="0"/>
              <a:buChar char="•"/>
            </a:pPr>
            <a:r>
              <a:rPr lang="en-GB" sz="4000" dirty="0">
                <a:latin typeface="Glacial Indifference" panose="020B0604020202020204" charset="0"/>
              </a:rPr>
              <a:t>Nurse</a:t>
            </a:r>
          </a:p>
          <a:p>
            <a:pPr marL="571500" indent="-571500">
              <a:spcAft>
                <a:spcPts val="1800"/>
              </a:spcAft>
              <a:buFont typeface="Arial" panose="020B0604020202020204" pitchFamily="34" charset="0"/>
              <a:buChar char="•"/>
            </a:pPr>
            <a:r>
              <a:rPr lang="en-GB" sz="4000" dirty="0">
                <a:latin typeface="Glacial Indifference" panose="020B0604020202020204" charset="0"/>
              </a:rPr>
              <a:t>Tradesperson </a:t>
            </a:r>
          </a:p>
          <a:p>
            <a:pPr marL="571500" indent="-571500">
              <a:spcAft>
                <a:spcPts val="1800"/>
              </a:spcAft>
              <a:buFont typeface="Arial" panose="020B0604020202020204" pitchFamily="34" charset="0"/>
              <a:buChar char="•"/>
            </a:pPr>
            <a:endParaRPr lang="en-GB" sz="4000" dirty="0">
              <a:latin typeface="Glacial Indifference" panose="020B0604020202020204" charset="0"/>
            </a:endParaRPr>
          </a:p>
        </p:txBody>
      </p:sp>
    </p:spTree>
    <p:extLst>
      <p:ext uri="{BB962C8B-B14F-4D97-AF65-F5344CB8AC3E}">
        <p14:creationId xmlns:p14="http://schemas.microsoft.com/office/powerpoint/2010/main" val="218032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68984-4F6A-5232-0CB4-F8A6ED4A1B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C3E6C8D-3267-552E-D865-BA8B16DAA0DA}"/>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E6789F10-DFB6-CF7B-4AAA-70B170704D70}"/>
              </a:ext>
            </a:extLst>
          </p:cNvPr>
          <p:cNvSpPr txBox="1"/>
          <p:nvPr/>
        </p:nvSpPr>
        <p:spPr>
          <a:xfrm>
            <a:off x="838200" y="1104900"/>
            <a:ext cx="15295921" cy="769441"/>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Questions to challenge stereotypes</a:t>
            </a:r>
          </a:p>
        </p:txBody>
      </p:sp>
      <p:sp>
        <p:nvSpPr>
          <p:cNvPr id="3" name="TextBox 2">
            <a:extLst>
              <a:ext uri="{FF2B5EF4-FFF2-40B4-BE49-F238E27FC236}">
                <a16:creationId xmlns:a16="http://schemas.microsoft.com/office/drawing/2014/main" id="{22F772CA-7E2A-0560-3323-48F2061881A9}"/>
              </a:ext>
            </a:extLst>
          </p:cNvPr>
          <p:cNvSpPr txBox="1"/>
          <p:nvPr/>
        </p:nvSpPr>
        <p:spPr>
          <a:xfrm>
            <a:off x="1143000" y="4189727"/>
            <a:ext cx="16811078" cy="5386090"/>
          </a:xfrm>
          <a:prstGeom prst="rect">
            <a:avLst/>
          </a:prstGeom>
          <a:noFill/>
        </p:spPr>
        <p:txBody>
          <a:bodyPr wrap="square" rtlCol="0">
            <a:spAutoFit/>
          </a:bodyPr>
          <a:lstStyle/>
          <a:p>
            <a:pPr marL="571500" indent="-571500">
              <a:spcAft>
                <a:spcPts val="2400"/>
              </a:spcAft>
              <a:buFont typeface="Arial" panose="020B0604020202020204" pitchFamily="34" charset="0"/>
              <a:buChar char="•"/>
            </a:pPr>
            <a:r>
              <a:rPr lang="en-GB" sz="4000" dirty="0">
                <a:latin typeface="Glacial Indifference" panose="020B0604020202020204" charset="0"/>
              </a:rPr>
              <a:t>Where did you first hear that?</a:t>
            </a:r>
          </a:p>
          <a:p>
            <a:pPr marL="571500" indent="-571500">
              <a:spcAft>
                <a:spcPts val="2400"/>
              </a:spcAft>
              <a:buFont typeface="Arial" panose="020B0604020202020204" pitchFamily="34" charset="0"/>
              <a:buChar char="•"/>
            </a:pPr>
            <a:r>
              <a:rPr lang="en-GB" sz="4000" dirty="0">
                <a:latin typeface="Glacial Indifference" panose="020B0604020202020204" charset="0"/>
              </a:rPr>
              <a:t>Is that true for every person you know from that group?</a:t>
            </a:r>
          </a:p>
          <a:p>
            <a:pPr marL="571500" indent="-571500">
              <a:spcAft>
                <a:spcPts val="2400"/>
              </a:spcAft>
              <a:buFont typeface="Arial" panose="020B0604020202020204" pitchFamily="34" charset="0"/>
              <a:buChar char="•"/>
            </a:pPr>
            <a:r>
              <a:rPr lang="en-GB" sz="4000" dirty="0">
                <a:latin typeface="Glacial Indifference" panose="020B0604020202020204" charset="0"/>
              </a:rPr>
              <a:t>Is that a fair way to describe someone you haven’t even met?</a:t>
            </a:r>
          </a:p>
          <a:p>
            <a:pPr marL="571500" indent="-571500">
              <a:spcAft>
                <a:spcPts val="2400"/>
              </a:spcAft>
              <a:buFont typeface="Arial" panose="020B0604020202020204" pitchFamily="34" charset="0"/>
              <a:buChar char="•"/>
            </a:pPr>
            <a:r>
              <a:rPr lang="en-GB" sz="4000" dirty="0">
                <a:latin typeface="Glacial Indifference" panose="020B0604020202020204" charset="0"/>
              </a:rPr>
              <a:t>Has someone ever said something untrue about a group you belong to?</a:t>
            </a:r>
          </a:p>
          <a:p>
            <a:pPr marL="571500" indent="-571500">
              <a:buFont typeface="Arial" panose="020B0604020202020204" pitchFamily="34" charset="0"/>
              <a:buChar char="•"/>
            </a:pPr>
            <a:r>
              <a:rPr lang="en-GB" sz="4000" dirty="0">
                <a:latin typeface="Glacial Indifference" panose="020B0604020202020204" charset="0"/>
              </a:rPr>
              <a:t>What does being X have to do with being Y?</a:t>
            </a:r>
          </a:p>
          <a:p>
            <a:pPr marL="1028700" lvl="1" indent="-571500">
              <a:buFont typeface="Arial" panose="020B0604020202020204" pitchFamily="34" charset="0"/>
              <a:buChar char="•"/>
            </a:pPr>
            <a:r>
              <a:rPr lang="en-GB" sz="3200" dirty="0">
                <a:latin typeface="Glacial Indifference" panose="020B0604020202020204" charset="0"/>
              </a:rPr>
              <a:t>E.g. What does being a boy have to do with being good at sport?</a:t>
            </a:r>
          </a:p>
          <a:p>
            <a:pPr marL="1028700" lvl="1" indent="-571500">
              <a:buFont typeface="Arial" panose="020B0604020202020204" pitchFamily="34" charset="0"/>
              <a:buChar char="•"/>
            </a:pPr>
            <a:endParaRPr lang="en-GB" sz="3200" dirty="0">
              <a:latin typeface="Glacial Indifference" panose="020B0604020202020204" charset="0"/>
            </a:endParaRPr>
          </a:p>
        </p:txBody>
      </p:sp>
      <p:sp>
        <p:nvSpPr>
          <p:cNvPr id="4" name="TextBox 3">
            <a:extLst>
              <a:ext uri="{FF2B5EF4-FFF2-40B4-BE49-F238E27FC236}">
                <a16:creationId xmlns:a16="http://schemas.microsoft.com/office/drawing/2014/main" id="{FFE6A7D6-3274-3885-1A80-09249A8DF902}"/>
              </a:ext>
            </a:extLst>
          </p:cNvPr>
          <p:cNvSpPr txBox="1"/>
          <p:nvPr/>
        </p:nvSpPr>
        <p:spPr>
          <a:xfrm>
            <a:off x="838200" y="2308759"/>
            <a:ext cx="16608552" cy="1446550"/>
          </a:xfrm>
          <a:prstGeom prst="rect">
            <a:avLst/>
          </a:prstGeom>
          <a:noFill/>
        </p:spPr>
        <p:txBody>
          <a:bodyPr wrap="square" rtlCol="0">
            <a:spAutoFit/>
          </a:bodyPr>
          <a:lstStyle/>
          <a:p>
            <a:r>
              <a:rPr lang="en-GB" sz="4400" dirty="0">
                <a:latin typeface="Glacial Indifference" panose="020B0604020202020204" charset="0"/>
              </a:rPr>
              <a:t>What are some of the questions we could ask to challenge stereotypes?</a:t>
            </a:r>
          </a:p>
        </p:txBody>
      </p:sp>
    </p:spTree>
    <p:extLst>
      <p:ext uri="{BB962C8B-B14F-4D97-AF65-F5344CB8AC3E}">
        <p14:creationId xmlns:p14="http://schemas.microsoft.com/office/powerpoint/2010/main" val="53802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A2DDF-C702-2BA7-EC65-B377D070D3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C0C28AA-E7F3-646F-F1EC-0F8C38422725}"/>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5" name="TextBox 5">
            <a:extLst>
              <a:ext uri="{FF2B5EF4-FFF2-40B4-BE49-F238E27FC236}">
                <a16:creationId xmlns:a16="http://schemas.microsoft.com/office/drawing/2014/main" id="{F3EDE3BF-41DD-C528-791F-23FB1D316917}"/>
              </a:ext>
            </a:extLst>
          </p:cNvPr>
          <p:cNvSpPr txBox="1"/>
          <p:nvPr/>
        </p:nvSpPr>
        <p:spPr>
          <a:xfrm>
            <a:off x="1047785" y="1028700"/>
            <a:ext cx="8763000" cy="1538883"/>
          </a:xfrm>
          <a:prstGeom prst="rect">
            <a:avLst/>
          </a:prstGeom>
        </p:spPr>
        <p:txBody>
          <a:bodyPr wrap="square" lIns="0" tIns="0" rIns="0" bIns="0" rtlCol="0" anchor="t">
            <a:spAutoFit/>
          </a:bodyPr>
          <a:lstStyle/>
          <a:p>
            <a:pPr>
              <a:lnSpc>
                <a:spcPts val="6048"/>
              </a:lnSpc>
            </a:pPr>
            <a:r>
              <a:rPr lang="en-US" sz="5759" dirty="0">
                <a:solidFill>
                  <a:srgbClr val="000000"/>
                </a:solidFill>
                <a:latin typeface="Bobby Jones"/>
                <a:ea typeface="Bobby Jones"/>
                <a:cs typeface="Bobby Jones"/>
                <a:sym typeface="Bobby Jones"/>
              </a:rPr>
              <a:t>I think I might have a bias! </a:t>
            </a:r>
          </a:p>
          <a:p>
            <a:pPr>
              <a:lnSpc>
                <a:spcPts val="6048"/>
              </a:lnSpc>
            </a:pPr>
            <a:r>
              <a:rPr lang="en-US" sz="5759" dirty="0">
                <a:solidFill>
                  <a:srgbClr val="000000"/>
                </a:solidFill>
                <a:latin typeface="Bobby Jones"/>
                <a:ea typeface="Bobby Jones"/>
                <a:cs typeface="Bobby Jones"/>
                <a:sym typeface="Bobby Jones"/>
              </a:rPr>
              <a:t>Am I a bad person?</a:t>
            </a:r>
          </a:p>
        </p:txBody>
      </p:sp>
      <p:sp>
        <p:nvSpPr>
          <p:cNvPr id="4" name="TextBox 3">
            <a:extLst>
              <a:ext uri="{FF2B5EF4-FFF2-40B4-BE49-F238E27FC236}">
                <a16:creationId xmlns:a16="http://schemas.microsoft.com/office/drawing/2014/main" id="{39061604-2F76-DBA0-A762-4B05C849C298}"/>
              </a:ext>
            </a:extLst>
          </p:cNvPr>
          <p:cNvSpPr txBox="1"/>
          <p:nvPr/>
        </p:nvSpPr>
        <p:spPr>
          <a:xfrm>
            <a:off x="1043774" y="3070888"/>
            <a:ext cx="16608552" cy="6494085"/>
          </a:xfrm>
          <a:prstGeom prst="rect">
            <a:avLst/>
          </a:prstGeom>
          <a:noFill/>
        </p:spPr>
        <p:txBody>
          <a:bodyPr wrap="square" rtlCol="0">
            <a:spAutoFit/>
          </a:bodyPr>
          <a:lstStyle/>
          <a:p>
            <a:r>
              <a:rPr lang="en-GB" sz="3200" dirty="0">
                <a:latin typeface="Glacial Indifference" panose="020B0604020202020204" charset="0"/>
              </a:rPr>
              <a:t>Having biases doesn’t make you a bad person – it makes you human! </a:t>
            </a:r>
          </a:p>
          <a:p>
            <a:endParaRPr lang="en-GB" sz="3200" dirty="0">
              <a:latin typeface="Glacial Indifference" panose="020B0604020202020204" charset="0"/>
            </a:endParaRPr>
          </a:p>
          <a:p>
            <a:r>
              <a:rPr lang="en-GB" sz="3200" dirty="0">
                <a:latin typeface="Glacial Indifference" panose="020B0604020202020204" charset="0"/>
              </a:rPr>
              <a:t>We are all influenced by our communities, our personal experiences, and the media we consume, so it’s inevitable that some biases will form. Sometimes our brains will automatically produce a biased thought, without us wanting it to.</a:t>
            </a:r>
          </a:p>
          <a:p>
            <a:endParaRPr lang="en-GB" sz="3200" dirty="0">
              <a:latin typeface="Glacial Indifference" panose="020B0604020202020204" charset="0"/>
            </a:endParaRPr>
          </a:p>
          <a:p>
            <a:r>
              <a:rPr lang="en-GB" sz="3200" dirty="0">
                <a:latin typeface="Glacial Indifference" panose="020B0604020202020204" charset="0"/>
              </a:rPr>
              <a:t>We can’t always control the thoughts we have (including our automatic biases and assumptions) but what we </a:t>
            </a:r>
            <a:r>
              <a:rPr lang="en-GB" sz="3200" b="1" dirty="0">
                <a:latin typeface="Glacial Indifference" panose="020B0604020202020204" charset="0"/>
              </a:rPr>
              <a:t>can</a:t>
            </a:r>
            <a:r>
              <a:rPr lang="en-GB" sz="3200" dirty="0">
                <a:latin typeface="Glacial Indifference" panose="020B0604020202020204" charset="0"/>
              </a:rPr>
              <a:t> control is making sure we recognise and respond to these kinds of thoughts.</a:t>
            </a:r>
          </a:p>
          <a:p>
            <a:endParaRPr lang="en-GB" sz="3200" dirty="0">
              <a:latin typeface="Glacial Indifference" panose="020B0604020202020204" charset="0"/>
            </a:endParaRPr>
          </a:p>
          <a:p>
            <a:r>
              <a:rPr lang="en-GB" sz="3200" dirty="0">
                <a:latin typeface="Glacial Indifference" panose="020B0604020202020204" charset="0"/>
              </a:rPr>
              <a:t>If you notice yourself having a biased thought, it’s important to identify it, and try to ask yourself some questions (like those on the previous slide) to consider an alternative perspective. </a:t>
            </a:r>
          </a:p>
        </p:txBody>
      </p:sp>
    </p:spTree>
    <p:extLst>
      <p:ext uri="{BB962C8B-B14F-4D97-AF65-F5344CB8AC3E}">
        <p14:creationId xmlns:p14="http://schemas.microsoft.com/office/powerpoint/2010/main" val="38990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2FE71-B8E3-B280-4F10-659D87AD87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3769B1-81B5-7AD8-18EB-4D5687DF0F9A}"/>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7" name="TextBox 8">
            <a:extLst>
              <a:ext uri="{FF2B5EF4-FFF2-40B4-BE49-F238E27FC236}">
                <a16:creationId xmlns:a16="http://schemas.microsoft.com/office/drawing/2014/main" id="{87ED77AA-2FD0-F246-2275-55076A76FD1E}"/>
              </a:ext>
            </a:extLst>
          </p:cNvPr>
          <p:cNvSpPr txBox="1"/>
          <p:nvPr/>
        </p:nvSpPr>
        <p:spPr>
          <a:xfrm>
            <a:off x="1028700" y="1009650"/>
            <a:ext cx="15894091" cy="788999"/>
          </a:xfrm>
          <a:prstGeom prst="rect">
            <a:avLst/>
          </a:prstGeom>
        </p:spPr>
        <p:txBody>
          <a:bodyPr lIns="0" tIns="0" rIns="0" bIns="0" rtlCol="0" anchor="t">
            <a:spAutoFit/>
          </a:bodyPr>
          <a:lstStyle/>
          <a:p>
            <a:pPr>
              <a:lnSpc>
                <a:spcPts val="6000"/>
              </a:lnSpc>
            </a:pPr>
            <a:r>
              <a:rPr lang="en-US" sz="7200" dirty="0">
                <a:solidFill>
                  <a:srgbClr val="000000"/>
                </a:solidFill>
                <a:latin typeface="Bobby Jones"/>
                <a:ea typeface="Bobby Jones"/>
                <a:cs typeface="Bobby Jones"/>
                <a:sym typeface="Bobby Jones"/>
              </a:rPr>
              <a:t>reflection</a:t>
            </a:r>
          </a:p>
        </p:txBody>
      </p:sp>
      <p:sp>
        <p:nvSpPr>
          <p:cNvPr id="3" name="Freeform 5">
            <a:extLst>
              <a:ext uri="{FF2B5EF4-FFF2-40B4-BE49-F238E27FC236}">
                <a16:creationId xmlns:a16="http://schemas.microsoft.com/office/drawing/2014/main" id="{02238B33-E470-4900-0F78-203490CF4C1F}"/>
              </a:ext>
            </a:extLst>
          </p:cNvPr>
          <p:cNvSpPr/>
          <p:nvPr/>
        </p:nvSpPr>
        <p:spPr>
          <a:xfrm>
            <a:off x="13021604" y="2320722"/>
            <a:ext cx="4006516" cy="6172200"/>
          </a:xfrm>
          <a:custGeom>
            <a:avLst/>
            <a:gdLst/>
            <a:ahLst/>
            <a:cxnLst/>
            <a:rect l="l" t="t" r="r" b="b"/>
            <a:pathLst>
              <a:path w="4006516" h="6172200">
                <a:moveTo>
                  <a:pt x="0" y="0"/>
                </a:moveTo>
                <a:lnTo>
                  <a:pt x="4006516" y="0"/>
                </a:lnTo>
                <a:lnTo>
                  <a:pt x="4006516" y="6172200"/>
                </a:lnTo>
                <a:lnTo>
                  <a:pt x="0" y="6172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latin typeface="Glacial Indifference" panose="020B0604020202020204" charset="0"/>
            </a:endParaRPr>
          </a:p>
        </p:txBody>
      </p:sp>
      <p:sp>
        <p:nvSpPr>
          <p:cNvPr id="4" name="TextBox 3">
            <a:extLst>
              <a:ext uri="{FF2B5EF4-FFF2-40B4-BE49-F238E27FC236}">
                <a16:creationId xmlns:a16="http://schemas.microsoft.com/office/drawing/2014/main" id="{E9D80EF7-EFB4-AD73-0C10-4B9860E0B7BC}"/>
              </a:ext>
            </a:extLst>
          </p:cNvPr>
          <p:cNvSpPr txBox="1"/>
          <p:nvPr/>
        </p:nvSpPr>
        <p:spPr>
          <a:xfrm>
            <a:off x="1107385" y="2088576"/>
            <a:ext cx="11121486" cy="8256106"/>
          </a:xfrm>
          <a:prstGeom prst="rect">
            <a:avLst/>
          </a:prstGeom>
          <a:noFill/>
        </p:spPr>
        <p:txBody>
          <a:bodyPr wrap="square">
            <a:spAutoFit/>
          </a:bodyPr>
          <a:lstStyle/>
          <a:p>
            <a:pPr>
              <a:lnSpc>
                <a:spcPts val="10158"/>
              </a:lnSpc>
              <a:spcBef>
                <a:spcPct val="0"/>
              </a:spcBef>
            </a:pPr>
            <a:r>
              <a:rPr lang="en-US" sz="6600" b="1" dirty="0">
                <a:solidFill>
                  <a:srgbClr val="FF0000"/>
                </a:solidFill>
                <a:latin typeface="Glacial Indifference"/>
                <a:ea typeface="Glacial Indifference"/>
                <a:cs typeface="Glacial Indifference"/>
                <a:sym typeface="Glacial Indifference"/>
              </a:rPr>
              <a:t>ASK</a:t>
            </a:r>
            <a:r>
              <a:rPr lang="en-US" sz="6600" dirty="0">
                <a:solidFill>
                  <a:srgbClr val="000000"/>
                </a:solidFill>
                <a:latin typeface="Glacial Indifference"/>
                <a:ea typeface="Glacial Indifference"/>
                <a:cs typeface="Glacial Indifference"/>
                <a:sym typeface="Glacial Indifference"/>
              </a:rPr>
              <a:t> what are you taking from today’s lesson?</a:t>
            </a:r>
          </a:p>
          <a:p>
            <a:pPr>
              <a:lnSpc>
                <a:spcPts val="10158"/>
              </a:lnSpc>
              <a:spcBef>
                <a:spcPct val="0"/>
              </a:spcBef>
            </a:pPr>
            <a:endParaRPr lang="en-US" sz="6600" dirty="0">
              <a:solidFill>
                <a:srgbClr val="000000"/>
              </a:solidFill>
              <a:latin typeface="Glacial Indifference"/>
              <a:ea typeface="Glacial Indifference"/>
              <a:cs typeface="Glacial Indifference"/>
              <a:sym typeface="Glacial Indifference"/>
            </a:endParaRPr>
          </a:p>
          <a:p>
            <a:pPr algn="ctr"/>
            <a:r>
              <a:rPr lang="en-US" sz="6600" b="1" dirty="0">
                <a:solidFill>
                  <a:srgbClr val="FF3131"/>
                </a:solidFill>
                <a:latin typeface="Glacial Indifference Bold"/>
                <a:ea typeface="Glacial Indifference Bold"/>
                <a:cs typeface="Glacial Indifference Bold"/>
                <a:sym typeface="Glacial Indifference Bold"/>
              </a:rPr>
              <a:t>A</a:t>
            </a:r>
            <a:r>
              <a:rPr lang="en-US" sz="6600" dirty="0">
                <a:solidFill>
                  <a:srgbClr val="000000"/>
                </a:solidFill>
                <a:latin typeface="Glacial Indifference"/>
                <a:ea typeface="Glacial Indifference"/>
                <a:cs typeface="Glacial Indifference"/>
                <a:sym typeface="Glacial Indifference"/>
              </a:rPr>
              <a:t>ttributes?</a:t>
            </a:r>
          </a:p>
          <a:p>
            <a:pPr algn="ctr"/>
            <a:r>
              <a:rPr lang="en-US" sz="6600" b="1" dirty="0">
                <a:solidFill>
                  <a:srgbClr val="FF3131"/>
                </a:solidFill>
                <a:latin typeface="Glacial Indifference Bold"/>
                <a:ea typeface="Glacial Indifference Bold"/>
                <a:cs typeface="Glacial Indifference Bold"/>
                <a:sym typeface="Glacial Indifference Bold"/>
              </a:rPr>
              <a:t>S</a:t>
            </a:r>
            <a:r>
              <a:rPr lang="en-US" sz="6600" dirty="0">
                <a:solidFill>
                  <a:srgbClr val="000000"/>
                </a:solidFill>
                <a:latin typeface="Glacial Indifference"/>
                <a:ea typeface="Glacial Indifference"/>
                <a:cs typeface="Glacial Indifference"/>
                <a:sym typeface="Glacial Indifference"/>
              </a:rPr>
              <a:t>kills?</a:t>
            </a:r>
          </a:p>
          <a:p>
            <a:pPr algn="ctr"/>
            <a:r>
              <a:rPr lang="en-US" sz="6600" b="1" dirty="0">
                <a:solidFill>
                  <a:srgbClr val="FF3131"/>
                </a:solidFill>
                <a:latin typeface="Glacial Indifference Bold"/>
                <a:ea typeface="Glacial Indifference Bold"/>
                <a:cs typeface="Glacial Indifference Bold"/>
                <a:sym typeface="Glacial Indifference Bold"/>
              </a:rPr>
              <a:t>K</a:t>
            </a:r>
            <a:r>
              <a:rPr lang="en-US" sz="6600" dirty="0">
                <a:solidFill>
                  <a:srgbClr val="000000"/>
                </a:solidFill>
                <a:latin typeface="Glacial Indifference"/>
                <a:ea typeface="Glacial Indifference"/>
                <a:cs typeface="Glacial Indifference"/>
                <a:sym typeface="Glacial Indifference"/>
              </a:rPr>
              <a:t>nowledge?</a:t>
            </a:r>
          </a:p>
          <a:p>
            <a:pPr>
              <a:lnSpc>
                <a:spcPts val="10158"/>
              </a:lnSpc>
              <a:spcBef>
                <a:spcPct val="0"/>
              </a:spcBef>
            </a:pPr>
            <a:endParaRPr lang="en-US" sz="6600" dirty="0">
              <a:solidFill>
                <a:srgbClr val="000000"/>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174705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7E5B-AC00-24E3-4957-F01E571705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F34443-1A7B-EB38-5F1A-5C6F415B2F73}"/>
              </a:ext>
            </a:extLst>
          </p:cNvPr>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4" name="TextBox 4">
            <a:extLst>
              <a:ext uri="{FF2B5EF4-FFF2-40B4-BE49-F238E27FC236}">
                <a16:creationId xmlns:a16="http://schemas.microsoft.com/office/drawing/2014/main" id="{1A4E64DB-0346-03CC-2B42-BC266BE7EEDB}"/>
              </a:ext>
            </a:extLst>
          </p:cNvPr>
          <p:cNvSpPr txBox="1"/>
          <p:nvPr/>
        </p:nvSpPr>
        <p:spPr>
          <a:xfrm>
            <a:off x="-5691131" y="1095375"/>
            <a:ext cx="17209727" cy="795089"/>
          </a:xfrm>
          <a:prstGeom prst="rect">
            <a:avLst/>
          </a:prstGeom>
        </p:spPr>
        <p:txBody>
          <a:bodyPr lIns="0" tIns="0" rIns="0" bIns="0" rtlCol="0" anchor="t">
            <a:spAutoFit/>
          </a:bodyPr>
          <a:lstStyle/>
          <a:p>
            <a:pPr algn="ctr">
              <a:lnSpc>
                <a:spcPts val="6239"/>
              </a:lnSpc>
            </a:pPr>
            <a:r>
              <a:rPr lang="en-US" sz="6000" dirty="0">
                <a:solidFill>
                  <a:srgbClr val="000000"/>
                </a:solidFill>
                <a:latin typeface="Bobby Jones"/>
                <a:ea typeface="Bobby Jones"/>
                <a:cs typeface="Bobby Jones"/>
                <a:sym typeface="Bobby Jones"/>
              </a:rPr>
              <a:t>Get support</a:t>
            </a:r>
          </a:p>
        </p:txBody>
      </p:sp>
      <p:sp>
        <p:nvSpPr>
          <p:cNvPr id="7" name="TextBox 6">
            <a:extLst>
              <a:ext uri="{FF2B5EF4-FFF2-40B4-BE49-F238E27FC236}">
                <a16:creationId xmlns:a16="http://schemas.microsoft.com/office/drawing/2014/main" id="{85253E9F-21BF-B29E-7127-E9D924C71B2F}"/>
              </a:ext>
            </a:extLst>
          </p:cNvPr>
          <p:cNvSpPr txBox="1"/>
          <p:nvPr/>
        </p:nvSpPr>
        <p:spPr>
          <a:xfrm>
            <a:off x="1066800" y="2005329"/>
            <a:ext cx="15773400" cy="7755969"/>
          </a:xfrm>
          <a:prstGeom prst="rect">
            <a:avLst/>
          </a:prstGeom>
          <a:noFill/>
        </p:spPr>
        <p:txBody>
          <a:bodyPr wrap="square" rtlCol="0">
            <a:spAutoFit/>
          </a:bodyPr>
          <a:lstStyle/>
          <a:p>
            <a:pPr>
              <a:spcAft>
                <a:spcPts val="2400"/>
              </a:spcAft>
            </a:pPr>
            <a:r>
              <a:rPr lang="en-GB" sz="4000" dirty="0">
                <a:solidFill>
                  <a:srgbClr val="000000"/>
                </a:solidFill>
                <a:latin typeface="Glacial Indifference"/>
              </a:rPr>
              <a:t>To talk with someone confidentially about how you feel, you can:</a:t>
            </a:r>
          </a:p>
          <a:p>
            <a:pPr>
              <a:spcAft>
                <a:spcPts val="2400"/>
              </a:spcAft>
            </a:pPr>
            <a:r>
              <a:rPr lang="en-GB" sz="4000" b="1" dirty="0">
                <a:solidFill>
                  <a:srgbClr val="000000"/>
                </a:solidFill>
                <a:latin typeface="Glacial Indifference"/>
              </a:rPr>
              <a:t>Contact </a:t>
            </a:r>
            <a:r>
              <a:rPr lang="en-GB" sz="4000" b="1" dirty="0">
                <a:solidFill>
                  <a:srgbClr val="0070C0"/>
                </a:solidFill>
                <a:latin typeface="Glacial Indifference"/>
              </a:rPr>
              <a:t>Isle Listen: 01624 679118  </a:t>
            </a:r>
            <a:r>
              <a:rPr lang="en-GB" sz="4000" b="1" dirty="0" err="1">
                <a:solidFill>
                  <a:srgbClr val="0070C0"/>
                </a:solidFill>
                <a:latin typeface="Glacial Indifference"/>
              </a:rPr>
              <a:t>www.islelisten.im</a:t>
            </a:r>
            <a:endParaRPr lang="en-GB" sz="4000" b="1" dirty="0">
              <a:solidFill>
                <a:srgbClr val="0070C0"/>
              </a:solidFill>
              <a:latin typeface="Glacial Indifference"/>
            </a:endParaRPr>
          </a:p>
          <a:p>
            <a:pPr>
              <a:spcAft>
                <a:spcPts val="1200"/>
              </a:spcAft>
            </a:pPr>
            <a:r>
              <a:rPr lang="en-GB" sz="4000" dirty="0">
                <a:solidFill>
                  <a:srgbClr val="000000"/>
                </a:solidFill>
                <a:latin typeface="Glacial Indifference"/>
              </a:rPr>
              <a:t>Text </a:t>
            </a:r>
            <a:r>
              <a:rPr lang="en-GB" sz="4000" b="1" dirty="0">
                <a:solidFill>
                  <a:srgbClr val="000000"/>
                </a:solidFill>
                <a:latin typeface="Glacial Indifference"/>
              </a:rPr>
              <a:t>SHOUT</a:t>
            </a:r>
            <a:r>
              <a:rPr lang="en-GB" sz="4000" dirty="0">
                <a:solidFill>
                  <a:srgbClr val="000000"/>
                </a:solidFill>
                <a:latin typeface="Glacial Indifference"/>
              </a:rPr>
              <a:t> to </a:t>
            </a:r>
            <a:r>
              <a:rPr lang="en-GB" sz="4000" dirty="0">
                <a:solidFill>
                  <a:srgbClr val="0070C0"/>
                </a:solidFill>
                <a:latin typeface="Glacial Indifference"/>
                <a:hlinkClick r:id="rId5" tooltip="85258">
                  <a:extLst>
                    <a:ext uri="{A12FA001-AC4F-418D-AE19-62706E023703}">
                      <ahyp:hlinkClr xmlns:ahyp="http://schemas.microsoft.com/office/drawing/2018/hyperlinkcolor" val="tx"/>
                    </a:ext>
                  </a:extLst>
                </a:hlinkClick>
              </a:rPr>
              <a:t>85258</a:t>
            </a:r>
            <a:r>
              <a:rPr lang="en-GB" sz="4000" dirty="0">
                <a:solidFill>
                  <a:srgbClr val="000000"/>
                </a:solidFill>
                <a:latin typeface="Glacial Indifference"/>
              </a:rPr>
              <a:t> to contact the </a:t>
            </a:r>
            <a:r>
              <a:rPr lang="en-GB" sz="4000" dirty="0">
                <a:solidFill>
                  <a:srgbClr val="0070C0"/>
                </a:solidFill>
                <a:latin typeface="Glacial Indifference"/>
                <a:hlinkClick r:id="rId6" tooltip="Shout website - textline">
                  <a:extLst>
                    <a:ext uri="{A12FA001-AC4F-418D-AE19-62706E023703}">
                      <ahyp:hlinkClr xmlns:ahyp="http://schemas.microsoft.com/office/drawing/2018/hyperlinkcolor" val="tx"/>
                    </a:ext>
                  </a:extLst>
                </a:hlinkClick>
              </a:rPr>
              <a:t>Shout textline</a:t>
            </a:r>
            <a:endParaRPr lang="en-GB" sz="4000" dirty="0">
              <a:solidFill>
                <a:srgbClr val="0070C0"/>
              </a:solidFill>
              <a:latin typeface="Glacial Indifference"/>
            </a:endParaRPr>
          </a:p>
          <a:p>
            <a:pPr>
              <a:spcAft>
                <a:spcPts val="1200"/>
              </a:spcAft>
            </a:pPr>
            <a:r>
              <a:rPr lang="en-GB" sz="4000" dirty="0">
                <a:solidFill>
                  <a:srgbClr val="000000"/>
                </a:solidFill>
                <a:latin typeface="Glacial Indifference"/>
              </a:rPr>
              <a:t>Call </a:t>
            </a:r>
            <a:r>
              <a:rPr lang="en-GB" sz="4000" dirty="0">
                <a:solidFill>
                  <a:srgbClr val="0070C0"/>
                </a:solidFill>
                <a:latin typeface="Glacial Indifference"/>
                <a:hlinkClick r:id="rId7" tooltip="Papyrus website - HOPELINE247">
                  <a:extLst>
                    <a:ext uri="{A12FA001-AC4F-418D-AE19-62706E023703}">
                      <ahyp:hlinkClr xmlns:ahyp="http://schemas.microsoft.com/office/drawing/2018/hyperlinkcolor" val="tx"/>
                    </a:ext>
                  </a:extLst>
                </a:hlinkClick>
              </a:rPr>
              <a:t>HOPELINE247</a:t>
            </a:r>
            <a:r>
              <a:rPr lang="en-GB" sz="4000" dirty="0">
                <a:solidFill>
                  <a:srgbClr val="000000"/>
                </a:solidFill>
                <a:latin typeface="Glacial Indifference"/>
              </a:rPr>
              <a:t> on </a:t>
            </a:r>
            <a:r>
              <a:rPr lang="en-GB" sz="4000" dirty="0">
                <a:solidFill>
                  <a:srgbClr val="0070C0"/>
                </a:solidFill>
                <a:latin typeface="Glacial Indifference"/>
                <a:hlinkClick r:id="rId8" tooltip="0800 068 4141">
                  <a:extLst>
                    <a:ext uri="{A12FA001-AC4F-418D-AE19-62706E023703}">
                      <ahyp:hlinkClr xmlns:ahyp="http://schemas.microsoft.com/office/drawing/2018/hyperlinkcolor" val="tx"/>
                    </a:ext>
                  </a:extLst>
                </a:hlinkClick>
              </a:rPr>
              <a:t>0800 068 4141</a:t>
            </a:r>
            <a:r>
              <a:rPr lang="en-GB" sz="4000" dirty="0">
                <a:solidFill>
                  <a:srgbClr val="0070C0"/>
                </a:solidFill>
                <a:latin typeface="Glacial Indifference"/>
              </a:rPr>
              <a:t> </a:t>
            </a:r>
            <a:r>
              <a:rPr lang="en-GB" sz="4000" dirty="0">
                <a:solidFill>
                  <a:srgbClr val="000000"/>
                </a:solidFill>
                <a:latin typeface="Glacial Indifference"/>
              </a:rPr>
              <a:t>or the NHS on </a:t>
            </a:r>
            <a:r>
              <a:rPr lang="en-GB" sz="4000" dirty="0">
                <a:solidFill>
                  <a:srgbClr val="0070C0"/>
                </a:solidFill>
                <a:latin typeface="Glacial Indifference"/>
                <a:hlinkClick r:id="rId9" tooltip="111">
                  <a:extLst>
                    <a:ext uri="{A12FA001-AC4F-418D-AE19-62706E023703}">
                      <ahyp:hlinkClr xmlns:ahyp="http://schemas.microsoft.com/office/drawing/2018/hyperlinkcolor" val="tx"/>
                    </a:ext>
                  </a:extLst>
                </a:hlinkClick>
              </a:rPr>
              <a:t>111</a:t>
            </a:r>
            <a:r>
              <a:rPr lang="en-GB" sz="4000" dirty="0">
                <a:solidFill>
                  <a:srgbClr val="000000"/>
                </a:solidFill>
                <a:latin typeface="Glacial Indifference"/>
              </a:rPr>
              <a:t> and select option 2</a:t>
            </a:r>
          </a:p>
          <a:p>
            <a:pPr>
              <a:spcAft>
                <a:spcPts val="2400"/>
              </a:spcAft>
            </a:pPr>
            <a:r>
              <a:rPr lang="en-GB" sz="4000" dirty="0">
                <a:solidFill>
                  <a:srgbClr val="000000"/>
                </a:solidFill>
                <a:latin typeface="Glacial Indifference"/>
              </a:rPr>
              <a:t>Contact </a:t>
            </a:r>
            <a:r>
              <a:rPr lang="en-GB" sz="4000" b="1" dirty="0">
                <a:solidFill>
                  <a:srgbClr val="0070C0"/>
                </a:solidFill>
                <a:latin typeface="Glacial Indifference"/>
                <a:hlinkClick r:id="rId10" tooltip="Childline website - contact us">
                  <a:extLst>
                    <a:ext uri="{A12FA001-AC4F-418D-AE19-62706E023703}">
                      <ahyp:hlinkClr xmlns:ahyp="http://schemas.microsoft.com/office/drawing/2018/hyperlinkcolor" val="tx"/>
                    </a:ext>
                  </a:extLst>
                </a:hlinkClick>
              </a:rPr>
              <a:t>Childline</a:t>
            </a:r>
            <a:r>
              <a:rPr lang="en-GB" sz="4000" dirty="0">
                <a:solidFill>
                  <a:srgbClr val="000000"/>
                </a:solidFill>
                <a:latin typeface="Glacial Indifference"/>
              </a:rPr>
              <a:t> by using </a:t>
            </a:r>
            <a:r>
              <a:rPr lang="en-GB" sz="4000" dirty="0">
                <a:solidFill>
                  <a:srgbClr val="0070C0"/>
                </a:solidFill>
                <a:latin typeface="Glacial Indifference"/>
                <a:hlinkClick r:id="rId11" tooltip="Childline website - 1-2-1 chat">
                  <a:extLst>
                    <a:ext uri="{A12FA001-AC4F-418D-AE19-62706E023703}">
                      <ahyp:hlinkClr xmlns:ahyp="http://schemas.microsoft.com/office/drawing/2018/hyperlinkcolor" val="tx"/>
                    </a:ext>
                  </a:extLst>
                </a:hlinkClick>
              </a:rPr>
              <a:t>1-2-1 chat</a:t>
            </a:r>
            <a:r>
              <a:rPr lang="en-GB" sz="4000" dirty="0">
                <a:solidFill>
                  <a:srgbClr val="0070C0"/>
                </a:solidFill>
                <a:latin typeface="Glacial Indifference"/>
              </a:rPr>
              <a:t> </a:t>
            </a:r>
            <a:r>
              <a:rPr lang="en-GB" sz="4000" dirty="0">
                <a:solidFill>
                  <a:srgbClr val="000000"/>
                </a:solidFill>
                <a:latin typeface="Glacial Indifference"/>
              </a:rPr>
              <a:t>or calling </a:t>
            </a:r>
            <a:r>
              <a:rPr lang="en-GB" sz="4000" dirty="0">
                <a:solidFill>
                  <a:srgbClr val="000000"/>
                </a:solidFill>
                <a:latin typeface="Glacial Indifference"/>
                <a:hlinkClick r:id="rId12" tooltip="0800 1111">
                  <a:extLst>
                    <a:ext uri="{A12FA001-AC4F-418D-AE19-62706E023703}">
                      <ahyp:hlinkClr xmlns:ahyp="http://schemas.microsoft.com/office/drawing/2018/hyperlinkcolor" val="tx"/>
                    </a:ext>
                  </a:extLst>
                </a:hlinkClick>
              </a:rPr>
              <a:t>0800 1111</a:t>
            </a:r>
            <a:endParaRPr lang="en-GB" sz="4000" dirty="0">
              <a:solidFill>
                <a:srgbClr val="000000"/>
              </a:solidFill>
              <a:latin typeface="Glacial Indifference"/>
            </a:endParaRPr>
          </a:p>
          <a:p>
            <a:r>
              <a:rPr lang="en-GB" sz="4000" dirty="0">
                <a:solidFill>
                  <a:srgbClr val="000000"/>
                </a:solidFill>
                <a:latin typeface="Glacial Indifference"/>
              </a:rPr>
              <a:t>If you or someone else is seriously hurt, this is an emergency. </a:t>
            </a:r>
          </a:p>
          <a:p>
            <a:r>
              <a:rPr lang="en-GB" sz="4000" dirty="0">
                <a:solidFill>
                  <a:srgbClr val="000000"/>
                </a:solidFill>
                <a:latin typeface="Glacial Indifference"/>
              </a:rPr>
              <a:t>You should:</a:t>
            </a:r>
          </a:p>
          <a:p>
            <a:r>
              <a:rPr lang="en-GB" sz="4000" b="1" dirty="0">
                <a:solidFill>
                  <a:srgbClr val="0070C0"/>
                </a:solidFill>
                <a:latin typeface="Glacial Indifference"/>
              </a:rPr>
              <a:t>Call </a:t>
            </a:r>
            <a:r>
              <a:rPr lang="en-GB" sz="4000" b="1"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and ask for an ambulance</a:t>
            </a:r>
          </a:p>
          <a:p>
            <a:r>
              <a:rPr lang="en-GB" sz="4000" dirty="0">
                <a:solidFill>
                  <a:srgbClr val="000000"/>
                </a:solidFill>
                <a:latin typeface="Glacial Indifference"/>
              </a:rPr>
              <a:t>Tell an adult you trust and ask them to </a:t>
            </a:r>
            <a:r>
              <a:rPr lang="en-GB" sz="4000" b="1" dirty="0">
                <a:solidFill>
                  <a:srgbClr val="0070C0"/>
                </a:solidFill>
                <a:latin typeface="Glacial Indifference"/>
              </a:rPr>
              <a:t>call </a:t>
            </a:r>
            <a:r>
              <a:rPr lang="en-GB" sz="4000" b="1" dirty="0">
                <a:solidFill>
                  <a:srgbClr val="0070C0"/>
                </a:solidFill>
                <a:latin typeface="Glacial Indifference"/>
                <a:hlinkClick r:id="rId13"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for help</a:t>
            </a:r>
          </a:p>
          <a:p>
            <a:endParaRPr lang="en-GB" dirty="0">
              <a:latin typeface="Glacial Indifference" panose="020B0604020202020204" charset="0"/>
            </a:endParaRPr>
          </a:p>
        </p:txBody>
      </p:sp>
    </p:spTree>
    <p:extLst>
      <p:ext uri="{BB962C8B-B14F-4D97-AF65-F5344CB8AC3E}">
        <p14:creationId xmlns:p14="http://schemas.microsoft.com/office/powerpoint/2010/main" val="69611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graphicFrame>
        <p:nvGraphicFramePr>
          <p:cNvPr id="3" name="Table 3"/>
          <p:cNvGraphicFramePr>
            <a:graphicFrameLocks noGrp="1"/>
          </p:cNvGraphicFramePr>
          <p:nvPr>
            <p:extLst>
              <p:ext uri="{D42A27DB-BD31-4B8C-83A1-F6EECF244321}">
                <p14:modId xmlns:p14="http://schemas.microsoft.com/office/powerpoint/2010/main" val="321302852"/>
              </p:ext>
            </p:extLst>
          </p:nvPr>
        </p:nvGraphicFramePr>
        <p:xfrm>
          <a:off x="787063" y="1257300"/>
          <a:ext cx="16713873" cy="7233554"/>
        </p:xfrm>
        <a:graphic>
          <a:graphicData uri="http://schemas.openxmlformats.org/drawingml/2006/table">
            <a:tbl>
              <a:tblPr/>
              <a:tblGrid>
                <a:gridCol w="2252246">
                  <a:extLst>
                    <a:ext uri="{9D8B030D-6E8A-4147-A177-3AD203B41FA5}">
                      <a16:colId xmlns:a16="http://schemas.microsoft.com/office/drawing/2014/main" val="20000"/>
                    </a:ext>
                  </a:extLst>
                </a:gridCol>
                <a:gridCol w="12580785">
                  <a:extLst>
                    <a:ext uri="{9D8B030D-6E8A-4147-A177-3AD203B41FA5}">
                      <a16:colId xmlns:a16="http://schemas.microsoft.com/office/drawing/2014/main" val="20001"/>
                    </a:ext>
                  </a:extLst>
                </a:gridCol>
                <a:gridCol w="1880842">
                  <a:extLst>
                    <a:ext uri="{9D8B030D-6E8A-4147-A177-3AD203B41FA5}">
                      <a16:colId xmlns:a16="http://schemas.microsoft.com/office/drawing/2014/main" val="20002"/>
                    </a:ext>
                  </a:extLst>
                </a:gridCol>
              </a:tblGrid>
              <a:tr h="822536">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Activity</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Description</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Timing</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714">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Introduction</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5 minutes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Responding to the do it now task and baseline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Ask students to share their thoughts from the do it now task. Move on to asking students to define what a bias is and ensure they understand the different types of biases you will be discussing today.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latin typeface="Glacial Indifference" panose="020B0604020202020204" charset="0"/>
                        </a:rPr>
                        <a:t>5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35915"/>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Examples of bias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solidFill>
                            <a:srgbClr val="000000"/>
                          </a:solidFill>
                          <a:latin typeface="Glacial Indifference" panose="020B0604020202020204" charset="0"/>
                          <a:ea typeface="Canva Sans"/>
                          <a:cs typeface="Canva Sans"/>
                          <a:sym typeface="Canva Sans"/>
                        </a:rPr>
                        <a:t>Slides 11-15 pose different scenarios – in small groups or as a whole class, ask students to identify which bias is being described.</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10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74714">
                <a:tc>
                  <a:txBody>
                    <a:bodyPr/>
                    <a:lstStyle/>
                    <a:p>
                      <a:pPr algn="ctr">
                        <a:lnSpc>
                          <a:spcPts val="2520"/>
                        </a:lnSpc>
                        <a:defRPr/>
                      </a:pPr>
                      <a:r>
                        <a:rPr lang="en-US" sz="1800" dirty="0">
                          <a:latin typeface="Glacial Indifference" panose="020B0604020202020204" charset="0"/>
                        </a:rPr>
                        <a:t>How do biases develop and persist?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Ask students to think about where biases come from – how do we learn them, and why do they persist? Give them a few minutes to think/discuss before providing answers.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5-10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Stereotypes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Make connection between biases and stereotypes, and introduce stereotype activity described on slide 21. Following this activity, ask students to discuss effective strategies for responding to stereotypes.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US" sz="1800" dirty="0">
                          <a:solidFill>
                            <a:srgbClr val="000000"/>
                          </a:solidFill>
                          <a:latin typeface="Glacial Indifference" panose="020B0604020202020204" charset="0"/>
                          <a:ea typeface="Canva Sans"/>
                          <a:cs typeface="Canva Sans"/>
                          <a:sym typeface="Canva Sans"/>
                        </a:rPr>
                        <a:t>10-15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Reflection / Get support</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latin typeface="Glacial Indifference" panose="020B0604020202020204" charset="0"/>
                        </a:rPr>
                        <a:t>Please ensure that the students have a few minutes to reflect on their learning and remind them of sources of support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US" sz="1800" dirty="0">
                          <a:solidFill>
                            <a:srgbClr val="000000"/>
                          </a:solidFill>
                          <a:latin typeface="Glacial Indifference" panose="020B0604020202020204" charset="0"/>
                          <a:ea typeface="Canva Sans"/>
                          <a:cs typeface="Canva Sans"/>
                          <a:sym typeface="Canva Sans"/>
                        </a:rPr>
                        <a:t>5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3" name="Freeform 3"/>
          <p:cNvSpPr/>
          <p:nvPr/>
        </p:nvSpPr>
        <p:spPr>
          <a:xfrm rot="552302">
            <a:off x="15874873" y="703236"/>
            <a:ext cx="1434607" cy="1232566"/>
          </a:xfrm>
          <a:custGeom>
            <a:avLst/>
            <a:gdLst/>
            <a:ahLst/>
            <a:cxnLst/>
            <a:rect l="l" t="t" r="r" b="b"/>
            <a:pathLst>
              <a:path w="1434607" h="1232566">
                <a:moveTo>
                  <a:pt x="0" y="0"/>
                </a:moveTo>
                <a:lnTo>
                  <a:pt x="1434607" y="0"/>
                </a:lnTo>
                <a:lnTo>
                  <a:pt x="1434607" y="1232566"/>
                </a:lnTo>
                <a:lnTo>
                  <a:pt x="0" y="1232566"/>
                </a:lnTo>
                <a:lnTo>
                  <a:pt x="0" y="0"/>
                </a:lnTo>
                <a:close/>
              </a:path>
            </a:pathLst>
          </a:custGeom>
          <a:blipFill>
            <a:blip r:embed="rId5">
              <a:extLst>
                <a:ext uri="{96DAC541-7B7A-43D3-8B79-37D633B846F1}">
                  <asvg:svgBlip xmlns:asvg="http://schemas.microsoft.com/office/drawing/2016/SVG/main" r:embed="rId6"/>
                </a:ext>
              </a:extLst>
            </a:blip>
            <a:stretch>
              <a:fillRect t="-102" b="-102"/>
            </a:stretch>
          </a:blipFill>
        </p:spPr>
        <p:txBody>
          <a:bodyPr/>
          <a:lstStyle/>
          <a:p>
            <a:endParaRPr lang="en-GB" dirty="0">
              <a:latin typeface="Glacial Indifference" panose="020B0604020202020204" charset="0"/>
            </a:endParaRPr>
          </a:p>
        </p:txBody>
      </p:sp>
      <p:sp>
        <p:nvSpPr>
          <p:cNvPr id="5" name="TextBox 5"/>
          <p:cNvSpPr txBox="1"/>
          <p:nvPr/>
        </p:nvSpPr>
        <p:spPr>
          <a:xfrm>
            <a:off x="248879" y="1023620"/>
            <a:ext cx="4740684" cy="734672"/>
          </a:xfrm>
          <a:prstGeom prst="rect">
            <a:avLst/>
          </a:prstGeom>
        </p:spPr>
        <p:txBody>
          <a:bodyPr lIns="0" tIns="0" rIns="0" bIns="0" rtlCol="0" anchor="t">
            <a:spAutoFit/>
          </a:bodyPr>
          <a:lstStyle/>
          <a:p>
            <a:pPr algn="ctr">
              <a:lnSpc>
                <a:spcPts val="6048"/>
              </a:lnSpc>
            </a:pPr>
            <a:r>
              <a:rPr lang="en-US" sz="5759">
                <a:solidFill>
                  <a:srgbClr val="000000"/>
                </a:solidFill>
                <a:latin typeface="Bobby Jones"/>
                <a:ea typeface="Bobby Jones"/>
                <a:cs typeface="Bobby Jones"/>
                <a:sym typeface="Bobby Jones"/>
              </a:rPr>
              <a:t>DO IT NOW</a:t>
            </a:r>
          </a:p>
        </p:txBody>
      </p:sp>
      <p:sp>
        <p:nvSpPr>
          <p:cNvPr id="6" name="TextBox 6"/>
          <p:cNvSpPr txBox="1"/>
          <p:nvPr/>
        </p:nvSpPr>
        <p:spPr>
          <a:xfrm>
            <a:off x="1333499" y="3009900"/>
            <a:ext cx="16065329" cy="3424014"/>
          </a:xfrm>
          <a:prstGeom prst="rect">
            <a:avLst/>
          </a:prstGeom>
        </p:spPr>
        <p:txBody>
          <a:bodyPr wrap="square" lIns="0" tIns="0" rIns="0" bIns="0" rtlCol="0" anchor="t">
            <a:spAutoFit/>
          </a:bodyPr>
          <a:lstStyle/>
          <a:p>
            <a:pPr>
              <a:lnSpc>
                <a:spcPts val="6811"/>
              </a:lnSpc>
              <a:spcBef>
                <a:spcPct val="0"/>
              </a:spcBef>
            </a:pPr>
            <a:r>
              <a:rPr lang="en-US" sz="6000" dirty="0">
                <a:solidFill>
                  <a:srgbClr val="000000"/>
                </a:solidFill>
                <a:latin typeface="Glacial Indifference"/>
                <a:ea typeface="Glacial Indifference"/>
                <a:cs typeface="Glacial Indifference"/>
                <a:sym typeface="Glacial Indifference"/>
              </a:rPr>
              <a:t>What do you think the word </a:t>
            </a:r>
            <a:r>
              <a:rPr lang="en-US" sz="6000" b="1" u="sng" dirty="0">
                <a:solidFill>
                  <a:srgbClr val="C00000"/>
                </a:solidFill>
                <a:latin typeface="Glacial Indifference"/>
                <a:ea typeface="Glacial Indifference"/>
                <a:cs typeface="Glacial Indifference"/>
                <a:sym typeface="Glacial Indifference"/>
              </a:rPr>
              <a:t>bias</a:t>
            </a:r>
            <a:r>
              <a:rPr lang="en-US" sz="6000" dirty="0">
                <a:solidFill>
                  <a:srgbClr val="000000"/>
                </a:solidFill>
                <a:latin typeface="Glacial Indifference"/>
                <a:ea typeface="Glacial Indifference"/>
                <a:cs typeface="Glacial Indifference"/>
                <a:sym typeface="Glacial Indifference"/>
              </a:rPr>
              <a:t> means?</a:t>
            </a:r>
          </a:p>
          <a:p>
            <a:pPr>
              <a:lnSpc>
                <a:spcPts val="6811"/>
              </a:lnSpc>
              <a:spcBef>
                <a:spcPct val="0"/>
              </a:spcBef>
            </a:pPr>
            <a:endParaRPr lang="en-US" sz="6000" dirty="0">
              <a:solidFill>
                <a:srgbClr val="000000"/>
              </a:solidFill>
              <a:latin typeface="Glacial Indifference"/>
              <a:ea typeface="Glacial Indifference"/>
              <a:cs typeface="Glacial Indifference"/>
              <a:sym typeface="Glacial Indifference"/>
            </a:endParaRPr>
          </a:p>
          <a:p>
            <a:pPr>
              <a:lnSpc>
                <a:spcPts val="6811"/>
              </a:lnSpc>
              <a:spcBef>
                <a:spcPct val="0"/>
              </a:spcBef>
            </a:pPr>
            <a:r>
              <a:rPr lang="en-US" sz="6000" dirty="0">
                <a:solidFill>
                  <a:srgbClr val="000000"/>
                </a:solidFill>
                <a:latin typeface="Glacial Indifference"/>
                <a:ea typeface="Glacial Indifference"/>
                <a:cs typeface="Glacial Indifference"/>
                <a:sym typeface="Glacial Indifference"/>
              </a:rPr>
              <a:t>Can you think of any examples of bias?</a:t>
            </a:r>
          </a:p>
          <a:p>
            <a:pPr>
              <a:lnSpc>
                <a:spcPts val="6811"/>
              </a:lnSpc>
              <a:spcBef>
                <a:spcPct val="0"/>
              </a:spcBef>
            </a:pPr>
            <a:endParaRPr lang="en-US" sz="4800" dirty="0">
              <a:solidFill>
                <a:srgbClr val="000000"/>
              </a:solidFill>
              <a:latin typeface="Glacial Indifference"/>
              <a:sym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grpSp>
        <p:nvGrpSpPr>
          <p:cNvPr id="3" name="Group 3"/>
          <p:cNvGrpSpPr/>
          <p:nvPr/>
        </p:nvGrpSpPr>
        <p:grpSpPr>
          <a:xfrm>
            <a:off x="798573" y="7622352"/>
            <a:ext cx="1478992" cy="1998212"/>
            <a:chOff x="0" y="0"/>
            <a:chExt cx="1971989" cy="2664283"/>
          </a:xfrm>
        </p:grpSpPr>
        <p:sp>
          <p:nvSpPr>
            <p:cNvPr id="4" name="Freeform 4"/>
            <p:cNvSpPr/>
            <p:nvPr/>
          </p:nvSpPr>
          <p:spPr>
            <a:xfrm>
              <a:off x="0" y="0"/>
              <a:ext cx="1971929" cy="2664333"/>
            </a:xfrm>
            <a:custGeom>
              <a:avLst/>
              <a:gdLst/>
              <a:ahLst/>
              <a:cxnLst/>
              <a:rect l="l" t="t" r="r" b="b"/>
              <a:pathLst>
                <a:path w="1971929" h="2664333">
                  <a:moveTo>
                    <a:pt x="0" y="0"/>
                  </a:moveTo>
                  <a:lnTo>
                    <a:pt x="1971929" y="0"/>
                  </a:lnTo>
                  <a:lnTo>
                    <a:pt x="1971929" y="2664333"/>
                  </a:lnTo>
                  <a:lnTo>
                    <a:pt x="0" y="2664333"/>
                  </a:lnTo>
                  <a:lnTo>
                    <a:pt x="0" y="0"/>
                  </a:lnTo>
                  <a:close/>
                </a:path>
              </a:pathLst>
            </a:custGeom>
            <a:blipFill>
              <a:blip r:embed="rId5"/>
              <a:stretch>
                <a:fillRect r="-3" b="1"/>
              </a:stretch>
            </a:blipFill>
          </p:spPr>
          <p:txBody>
            <a:bodyPr/>
            <a:lstStyle/>
            <a:p>
              <a:endParaRPr lang="en-GB" dirty="0">
                <a:latin typeface="Glacial Indifference" panose="020B0604020202020204" charset="0"/>
              </a:endParaRPr>
            </a:p>
          </p:txBody>
        </p:sp>
      </p:grpSp>
      <p:sp>
        <p:nvSpPr>
          <p:cNvPr id="5" name="TextBox 5"/>
          <p:cNvSpPr txBox="1"/>
          <p:nvPr/>
        </p:nvSpPr>
        <p:spPr>
          <a:xfrm>
            <a:off x="1606069" y="2499877"/>
            <a:ext cx="15075863" cy="2718693"/>
          </a:xfrm>
          <a:prstGeom prst="rect">
            <a:avLst/>
          </a:prstGeom>
        </p:spPr>
        <p:txBody>
          <a:bodyPr lIns="0" tIns="0" rIns="0" bIns="0" rtlCol="0" anchor="t">
            <a:spAutoFit/>
          </a:bodyPr>
          <a:lstStyle/>
          <a:p>
            <a:pPr algn="ctr">
              <a:lnSpc>
                <a:spcPts val="10593"/>
              </a:lnSpc>
            </a:pPr>
            <a:r>
              <a:rPr lang="en-US" sz="10088" dirty="0">
                <a:solidFill>
                  <a:srgbClr val="000000"/>
                </a:solidFill>
                <a:latin typeface="Bobby Jones"/>
                <a:ea typeface="Bobby Jones"/>
                <a:cs typeface="Bobby Jones"/>
                <a:sym typeface="Bobby Jones"/>
              </a:rPr>
              <a:t>understanding bias</a:t>
            </a:r>
          </a:p>
          <a:p>
            <a:pPr algn="ctr">
              <a:lnSpc>
                <a:spcPts val="10593"/>
              </a:lnSpc>
            </a:pPr>
            <a:r>
              <a:rPr lang="en-US" sz="10088" dirty="0">
                <a:solidFill>
                  <a:srgbClr val="000000"/>
                </a:solidFill>
                <a:latin typeface="Bobby Jones"/>
                <a:ea typeface="Bobby Jones"/>
                <a:cs typeface="Bobby Jones"/>
                <a:sym typeface="Bobby Jones"/>
              </a:rPr>
              <a:t>&amp; stereotypes </a:t>
            </a:r>
          </a:p>
        </p:txBody>
      </p:sp>
      <p:sp>
        <p:nvSpPr>
          <p:cNvPr id="6" name="TextBox 6"/>
          <p:cNvSpPr txBox="1"/>
          <p:nvPr/>
        </p:nvSpPr>
        <p:spPr>
          <a:xfrm>
            <a:off x="4405441" y="5693241"/>
            <a:ext cx="9477119" cy="695325"/>
          </a:xfrm>
          <a:prstGeom prst="rect">
            <a:avLst/>
          </a:prstGeom>
        </p:spPr>
        <p:txBody>
          <a:bodyPr lIns="0" tIns="0" rIns="0" bIns="0" rtlCol="0" anchor="t">
            <a:spAutoFit/>
          </a:bodyPr>
          <a:lstStyle/>
          <a:p>
            <a:pPr algn="ctr">
              <a:lnSpc>
                <a:spcPts val="5250"/>
              </a:lnSpc>
            </a:pPr>
            <a:r>
              <a:rPr lang="en-US" sz="4999">
                <a:solidFill>
                  <a:srgbClr val="000000"/>
                </a:solidFill>
                <a:latin typeface="Glacial Indifference"/>
                <a:ea typeface="Glacial Indifference"/>
                <a:cs typeface="Glacial Indifference"/>
                <a:sym typeface="Glacial Indifference"/>
              </a:rPr>
              <a:t>YEAR 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3" name="TextBox 3"/>
          <p:cNvSpPr txBox="1"/>
          <p:nvPr/>
        </p:nvSpPr>
        <p:spPr>
          <a:xfrm>
            <a:off x="762000" y="806599"/>
            <a:ext cx="7486733" cy="837900"/>
          </a:xfrm>
          <a:prstGeom prst="rect">
            <a:avLst/>
          </a:prstGeom>
        </p:spPr>
        <p:txBody>
          <a:bodyPr lIns="0" tIns="0" rIns="0" bIns="0" rtlCol="0" anchor="t">
            <a:spAutoFit/>
          </a:bodyPr>
          <a:lstStyle/>
          <a:p>
            <a:pPr algn="ctr">
              <a:lnSpc>
                <a:spcPts val="6825"/>
              </a:lnSpc>
            </a:pPr>
            <a:r>
              <a:rPr lang="en-US" sz="6500" dirty="0">
                <a:solidFill>
                  <a:srgbClr val="000000"/>
                </a:solidFill>
                <a:latin typeface="Bobby Jones"/>
                <a:ea typeface="Bobby Jones"/>
                <a:cs typeface="Bobby Jones"/>
                <a:sym typeface="Bobby Jones"/>
              </a:rPr>
              <a:t>LEARNING OBJECTIVES </a:t>
            </a:r>
          </a:p>
        </p:txBody>
      </p:sp>
      <p:sp>
        <p:nvSpPr>
          <p:cNvPr id="4" name="TextBox 4"/>
          <p:cNvSpPr txBox="1"/>
          <p:nvPr/>
        </p:nvSpPr>
        <p:spPr>
          <a:xfrm>
            <a:off x="1018556" y="2552700"/>
            <a:ext cx="16250887" cy="4249240"/>
          </a:xfrm>
          <a:prstGeom prst="rect">
            <a:avLst/>
          </a:prstGeom>
        </p:spPr>
        <p:txBody>
          <a:bodyPr wrap="square" lIns="0" tIns="0" rIns="0" bIns="0" rtlCol="0" anchor="t">
            <a:spAutoFit/>
          </a:bodyPr>
          <a:lstStyle/>
          <a:p>
            <a:pPr>
              <a:lnSpc>
                <a:spcPts val="6811"/>
              </a:lnSpc>
            </a:pPr>
            <a:r>
              <a:rPr lang="en-US" sz="4000" dirty="0">
                <a:solidFill>
                  <a:srgbClr val="000000"/>
                </a:solidFill>
                <a:latin typeface="Glacial Indifference" panose="020B0604020202020204" charset="0"/>
                <a:ea typeface="Glacial Indifference"/>
                <a:cs typeface="Glacial Indifference"/>
                <a:sym typeface="Glacial Indifference"/>
              </a:rPr>
              <a:t>By the end of this lesson, students should be able to:</a:t>
            </a:r>
          </a:p>
          <a:p>
            <a:pPr>
              <a:lnSpc>
                <a:spcPts val="6811"/>
              </a:lnSpc>
            </a:pPr>
            <a:endParaRPr lang="en-US" sz="4000" dirty="0">
              <a:solidFill>
                <a:srgbClr val="000000"/>
              </a:solidFill>
              <a:latin typeface="Glacial Indifference" panose="020B0604020202020204" charset="0"/>
              <a:ea typeface="Glacial Indifference"/>
              <a:cs typeface="Glacial Indifference"/>
              <a:sym typeface="Glacial Indifference"/>
            </a:endParaRPr>
          </a:p>
          <a:p>
            <a:pPr marL="685800" indent="-685800">
              <a:lnSpc>
                <a:spcPts val="6811"/>
              </a:lnSpc>
              <a:buFont typeface="Arial" panose="020B0604020202020204" pitchFamily="34" charset="0"/>
              <a:buChar char="•"/>
            </a:pPr>
            <a:r>
              <a:rPr lang="en-GB" sz="4000" dirty="0">
                <a:latin typeface="Glacial Indifference" panose="020B0604020202020204" charset="0"/>
              </a:rPr>
              <a:t>explain what a bias is, how it is formed, and why it sometimes persists </a:t>
            </a:r>
          </a:p>
          <a:p>
            <a:pPr marL="685800" indent="-685800">
              <a:lnSpc>
                <a:spcPts val="6811"/>
              </a:lnSpc>
              <a:buFont typeface="Arial" panose="020B0604020202020204" pitchFamily="34" charset="0"/>
              <a:buChar char="•"/>
            </a:pPr>
            <a:r>
              <a:rPr lang="en-GB" sz="4000" dirty="0">
                <a:latin typeface="Glacial Indifference" panose="020B0604020202020204" charset="0"/>
              </a:rPr>
              <a:t>discuss the impact of biases on individuals and communities</a:t>
            </a:r>
          </a:p>
          <a:p>
            <a:pPr marL="685800" indent="-685800">
              <a:lnSpc>
                <a:spcPts val="6811"/>
              </a:lnSpc>
              <a:buFont typeface="Arial" panose="020B0604020202020204" pitchFamily="34" charset="0"/>
              <a:buChar char="•"/>
            </a:pPr>
            <a:r>
              <a:rPr lang="en-GB" sz="4000" dirty="0">
                <a:latin typeface="Glacial Indifference" panose="020B0604020202020204" charset="0"/>
              </a:rPr>
              <a:t>identify strategies for responding to bias</a:t>
            </a:r>
            <a:endParaRPr lang="en-US" sz="4000" dirty="0">
              <a:solidFill>
                <a:srgbClr val="000000"/>
              </a:solidFill>
              <a:latin typeface="Glacial Indifference" panose="020B0604020202020204" charset="0"/>
              <a:ea typeface="Glacial Indifference"/>
              <a:cs typeface="Glacial Indifference"/>
              <a:sym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674"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sp>
        <p:nvSpPr>
          <p:cNvPr id="3" name="TextBox 3"/>
          <p:cNvSpPr txBox="1"/>
          <p:nvPr/>
        </p:nvSpPr>
        <p:spPr>
          <a:xfrm>
            <a:off x="639685" y="868541"/>
            <a:ext cx="7641221" cy="904556"/>
          </a:xfrm>
          <a:prstGeom prst="rect">
            <a:avLst/>
          </a:prstGeom>
        </p:spPr>
        <p:txBody>
          <a:bodyPr lIns="0" tIns="0" rIns="0" bIns="0" rtlCol="0" anchor="t">
            <a:spAutoFit/>
          </a:bodyPr>
          <a:lstStyle/>
          <a:p>
            <a:pPr algn="ctr">
              <a:lnSpc>
                <a:spcPts val="7416"/>
              </a:lnSpc>
            </a:pPr>
            <a:r>
              <a:rPr lang="en-US" sz="7062" dirty="0">
                <a:solidFill>
                  <a:srgbClr val="000000"/>
                </a:solidFill>
                <a:latin typeface="Bobby Jones"/>
                <a:ea typeface="Bobby Jones"/>
                <a:cs typeface="Bobby Jones"/>
                <a:sym typeface="Bobby Jones"/>
              </a:rPr>
              <a:t>CLASS AGREEMENTS</a:t>
            </a:r>
          </a:p>
        </p:txBody>
      </p:sp>
      <p:sp>
        <p:nvSpPr>
          <p:cNvPr id="4" name="Freeform 4"/>
          <p:cNvSpPr/>
          <p:nvPr/>
        </p:nvSpPr>
        <p:spPr>
          <a:xfrm rot="5400000" flipH="1" flipV="1">
            <a:off x="5116364" y="1382204"/>
            <a:ext cx="7107114" cy="8965396"/>
          </a:xfrm>
          <a:custGeom>
            <a:avLst/>
            <a:gdLst/>
            <a:ahLst/>
            <a:cxnLst/>
            <a:rect l="l" t="t" r="r" b="b"/>
            <a:pathLst>
              <a:path w="7107114" h="8965396">
                <a:moveTo>
                  <a:pt x="7107114" y="8965397"/>
                </a:moveTo>
                <a:lnTo>
                  <a:pt x="0" y="8965397"/>
                </a:lnTo>
                <a:lnTo>
                  <a:pt x="0" y="0"/>
                </a:lnTo>
                <a:lnTo>
                  <a:pt x="7107114" y="0"/>
                </a:lnTo>
                <a:lnTo>
                  <a:pt x="7107114" y="8965397"/>
                </a:lnTo>
                <a:close/>
              </a:path>
            </a:pathLst>
          </a:custGeom>
          <a:blipFill>
            <a:blip r:embed="rId5">
              <a:extLst>
                <a:ext uri="{96DAC541-7B7A-43D3-8B79-37D633B846F1}">
                  <asvg:svgBlip xmlns:asvg="http://schemas.microsoft.com/office/drawing/2016/SVG/main" r:embed="rId6"/>
                </a:ext>
              </a:extLst>
            </a:blip>
            <a:stretch>
              <a:fillRect l="-7" r="-7"/>
            </a:stretch>
          </a:blipFill>
        </p:spPr>
        <p:txBody>
          <a:bodyPr/>
          <a:lstStyle/>
          <a:p>
            <a:endParaRPr lang="en-GB" dirty="0">
              <a:latin typeface="Glacial Indifference" panose="020B0604020202020204" charset="0"/>
            </a:endParaRPr>
          </a:p>
        </p:txBody>
      </p:sp>
      <p:sp>
        <p:nvSpPr>
          <p:cNvPr id="5" name="TextBox 5"/>
          <p:cNvSpPr txBox="1"/>
          <p:nvPr/>
        </p:nvSpPr>
        <p:spPr>
          <a:xfrm>
            <a:off x="12591169" y="8580941"/>
            <a:ext cx="5963959" cy="837518"/>
          </a:xfrm>
          <a:prstGeom prst="rect">
            <a:avLst/>
          </a:prstGeom>
        </p:spPr>
        <p:txBody>
          <a:bodyPr lIns="0" tIns="0" rIns="0" bIns="0" rtlCol="0" anchor="t">
            <a:spAutoFit/>
          </a:bodyPr>
          <a:lstStyle/>
          <a:p>
            <a:pPr algn="ctr">
              <a:lnSpc>
                <a:spcPts val="6859"/>
              </a:lnSpc>
            </a:pPr>
            <a:r>
              <a:rPr lang="en-US" sz="4898">
                <a:solidFill>
                  <a:srgbClr val="000000"/>
                </a:solidFill>
                <a:latin typeface="Glacial Indifference"/>
                <a:ea typeface="Glacial Indifference"/>
                <a:cs typeface="Glacial Indifference"/>
                <a:sym typeface="Glacial Indifference"/>
              </a:rPr>
              <a:t>Any others?</a:t>
            </a:r>
          </a:p>
        </p:txBody>
      </p:sp>
      <p:sp>
        <p:nvSpPr>
          <p:cNvPr id="6" name="TextBox 6"/>
          <p:cNvSpPr txBox="1"/>
          <p:nvPr/>
        </p:nvSpPr>
        <p:spPr>
          <a:xfrm>
            <a:off x="4654945" y="2329540"/>
            <a:ext cx="8257043" cy="6737350"/>
          </a:xfrm>
          <a:prstGeom prst="rect">
            <a:avLst/>
          </a:prstGeom>
        </p:spPr>
        <p:txBody>
          <a:bodyPr lIns="0" tIns="0" rIns="0" bIns="0" rtlCol="0" anchor="t">
            <a:spAutoFit/>
          </a:bodyPr>
          <a:lstStyle/>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No personal comments</a:t>
            </a:r>
          </a:p>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Kindness and respect</a:t>
            </a:r>
          </a:p>
          <a:p>
            <a:pPr marL="1079501" lvl="1" indent="-539750" algn="l">
              <a:lnSpc>
                <a:spcPts val="9450"/>
              </a:lnSpc>
              <a:buFont typeface="Arial"/>
              <a:buChar char="•"/>
            </a:pPr>
            <a:r>
              <a:rPr lang="en-US" sz="5000">
                <a:solidFill>
                  <a:srgbClr val="000000"/>
                </a:solidFill>
                <a:latin typeface="Glacial Indifference"/>
                <a:ea typeface="Glacial Indifference"/>
                <a:cs typeface="Glacial Indifference"/>
                <a:sym typeface="Glacial Indifference"/>
              </a:rPr>
              <a:t>Right to pass</a:t>
            </a:r>
          </a:p>
          <a:p>
            <a:pPr marL="1079501" lvl="1" indent="-539750" algn="l">
              <a:lnSpc>
                <a:spcPts val="8350"/>
              </a:lnSpc>
              <a:buFont typeface="Arial"/>
              <a:buChar char="•"/>
            </a:pPr>
            <a:r>
              <a:rPr lang="en-US" sz="5000">
                <a:solidFill>
                  <a:srgbClr val="000000"/>
                </a:solidFill>
                <a:latin typeface="Glacial Indifference"/>
                <a:ea typeface="Glacial Indifference"/>
                <a:cs typeface="Glacial Indifference"/>
                <a:sym typeface="Glacial Indifference"/>
              </a:rPr>
              <a:t>No such thing as silly  questions</a:t>
            </a:r>
          </a:p>
          <a:p>
            <a:pPr algn="l">
              <a:lnSpc>
                <a:spcPts val="8350"/>
              </a:lnSpc>
            </a:pPr>
            <a:endParaRPr lang="en-US" sz="5000">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E1AFE-D25C-5687-C6A8-8B2894C4A3F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F206A3-8F7A-A132-96D4-A92077FE6091}"/>
              </a:ext>
            </a:extLst>
          </p:cNvPr>
          <p:cNvSpPr/>
          <p:nvPr/>
        </p:nvSpPr>
        <p:spPr>
          <a:xfrm>
            <a:off x="635674" y="472482"/>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Glacial Indifference" panose="020B0604020202020204" charset="0"/>
            </a:endParaRPr>
          </a:p>
        </p:txBody>
      </p:sp>
      <p:pic>
        <p:nvPicPr>
          <p:cNvPr id="2050" name="Picture 2" descr="Parallel Realities: A Profound Lesson Hidden in Optical Illusions">
            <a:extLst>
              <a:ext uri="{FF2B5EF4-FFF2-40B4-BE49-F238E27FC236}">
                <a16:creationId xmlns:a16="http://schemas.microsoft.com/office/drawing/2014/main" id="{EA70B160-ED3A-63AE-E57D-DED98060F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6068" y="903413"/>
            <a:ext cx="15075863" cy="848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7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3177D-A16B-217A-ACA5-79C4CEB3947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9CFF444-0982-6376-C326-C21218BB204E}"/>
              </a:ext>
            </a:extLst>
          </p:cNvPr>
          <p:cNvSpPr/>
          <p:nvPr/>
        </p:nvSpPr>
        <p:spPr>
          <a:xfrm>
            <a:off x="635673" y="511358"/>
            <a:ext cx="17016652" cy="9264284"/>
          </a:xfrm>
          <a:custGeom>
            <a:avLst/>
            <a:gdLst/>
            <a:ahLst/>
            <a:cxnLst/>
            <a:rect l="l" t="t" r="r" b="b"/>
            <a:pathLst>
              <a:path w="17016652" h="9264284">
                <a:moveTo>
                  <a:pt x="0" y="0"/>
                </a:moveTo>
                <a:lnTo>
                  <a:pt x="17016652" y="0"/>
                </a:lnTo>
                <a:lnTo>
                  <a:pt x="17016652" y="9264284"/>
                </a:lnTo>
                <a:lnTo>
                  <a:pt x="0" y="9264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latin typeface="Glacial Indifference" panose="020B0604020202020204" charset="0"/>
            </a:endParaRPr>
          </a:p>
        </p:txBody>
      </p:sp>
      <p:sp>
        <p:nvSpPr>
          <p:cNvPr id="6" name="TextBox 6">
            <a:extLst>
              <a:ext uri="{FF2B5EF4-FFF2-40B4-BE49-F238E27FC236}">
                <a16:creationId xmlns:a16="http://schemas.microsoft.com/office/drawing/2014/main" id="{A9CD06FA-8EAA-80B2-A4E1-75CA46BFF5A3}"/>
              </a:ext>
            </a:extLst>
          </p:cNvPr>
          <p:cNvSpPr txBox="1"/>
          <p:nvPr/>
        </p:nvSpPr>
        <p:spPr>
          <a:xfrm>
            <a:off x="1143000" y="3543300"/>
            <a:ext cx="16262265" cy="7784182"/>
          </a:xfrm>
          <a:prstGeom prst="rect">
            <a:avLst/>
          </a:prstGeom>
        </p:spPr>
        <p:txBody>
          <a:bodyPr wrap="square" lIns="0" tIns="0" rIns="0" bIns="0" rtlCol="0" anchor="t">
            <a:spAutoFit/>
          </a:bodyPr>
          <a:lstStyle/>
          <a:p>
            <a:pPr>
              <a:lnSpc>
                <a:spcPts val="6811"/>
              </a:lnSpc>
              <a:spcBef>
                <a:spcPct val="0"/>
              </a:spcBef>
            </a:pPr>
            <a:r>
              <a:rPr lang="en-GB" sz="4800" b="1" u="sng" noProof="0" dirty="0">
                <a:solidFill>
                  <a:srgbClr val="000000"/>
                </a:solidFill>
                <a:latin typeface="Glacial Indifference"/>
                <a:ea typeface="Glacial Indifference"/>
                <a:cs typeface="Glacial Indifference"/>
                <a:sym typeface="Glacial Indifference"/>
              </a:rPr>
              <a:t>Definition:</a:t>
            </a:r>
          </a:p>
          <a:p>
            <a:pPr>
              <a:lnSpc>
                <a:spcPts val="6811"/>
              </a:lnSpc>
              <a:spcBef>
                <a:spcPct val="0"/>
              </a:spcBef>
            </a:pPr>
            <a:endParaRPr lang="en-GB" sz="4800" b="1" u="sng" noProof="0" dirty="0">
              <a:solidFill>
                <a:srgbClr val="000000"/>
              </a:solidFill>
              <a:latin typeface="Glacial Indifference"/>
              <a:ea typeface="Glacial Indifference"/>
              <a:cs typeface="Glacial Indifference"/>
              <a:sym typeface="Glacial Indifference"/>
            </a:endParaRPr>
          </a:p>
          <a:p>
            <a:pPr>
              <a:lnSpc>
                <a:spcPts val="6811"/>
              </a:lnSpc>
              <a:spcBef>
                <a:spcPct val="0"/>
              </a:spcBef>
            </a:pPr>
            <a:r>
              <a:rPr lang="en-GB" sz="4800" noProof="0" dirty="0">
                <a:solidFill>
                  <a:srgbClr val="000000"/>
                </a:solidFill>
                <a:latin typeface="Glacial Indifference"/>
                <a:ea typeface="Glacial Indifference"/>
                <a:cs typeface="Glacial Indifference"/>
                <a:sym typeface="Glacial Indifference"/>
              </a:rPr>
              <a:t>Our feelings in favour of, or against, a person, group, or idea based on someone’s experiences, opinions or beliefs.</a:t>
            </a:r>
          </a:p>
          <a:p>
            <a:pPr>
              <a:lnSpc>
                <a:spcPts val="6811"/>
              </a:lnSpc>
              <a:spcBef>
                <a:spcPct val="0"/>
              </a:spcBef>
            </a:pPr>
            <a:endParaRPr lang="en-GB" sz="4800" dirty="0">
              <a:solidFill>
                <a:srgbClr val="000000"/>
              </a:solidFill>
              <a:latin typeface="Glacial Indifference"/>
              <a:ea typeface="Glacial Indifference"/>
              <a:cs typeface="Glacial Indifference"/>
              <a:sym typeface="Glacial Indifference"/>
            </a:endParaRPr>
          </a:p>
          <a:p>
            <a:pPr>
              <a:lnSpc>
                <a:spcPts val="6811"/>
              </a:lnSpc>
              <a:spcBef>
                <a:spcPct val="0"/>
              </a:spcBef>
            </a:pPr>
            <a:r>
              <a:rPr lang="en-GB" sz="4800" noProof="0" dirty="0">
                <a:solidFill>
                  <a:srgbClr val="000000"/>
                </a:solidFill>
                <a:latin typeface="Glacial Indifference"/>
                <a:ea typeface="Glacial Indifference"/>
                <a:cs typeface="Glacial Indifference"/>
                <a:sym typeface="Glacial Indifference"/>
              </a:rPr>
              <a:t>There are different types of biases, which we’ll explore further.</a:t>
            </a:r>
          </a:p>
          <a:p>
            <a:pPr>
              <a:lnSpc>
                <a:spcPts val="6811"/>
              </a:lnSpc>
              <a:spcBef>
                <a:spcPct val="0"/>
              </a:spcBef>
            </a:pPr>
            <a:endParaRPr lang="en-GB" sz="4800" noProof="0" dirty="0">
              <a:solidFill>
                <a:srgbClr val="000000"/>
              </a:solidFill>
              <a:latin typeface="Glacial Indifference"/>
              <a:ea typeface="Glacial Indifference"/>
              <a:cs typeface="Glacial Indifference"/>
              <a:sym typeface="Glacial Indifference"/>
            </a:endParaRPr>
          </a:p>
          <a:p>
            <a:pPr>
              <a:lnSpc>
                <a:spcPts val="6811"/>
              </a:lnSpc>
              <a:spcBef>
                <a:spcPct val="0"/>
              </a:spcBef>
            </a:pPr>
            <a:endParaRPr lang="en-GB" sz="4800" noProof="0" dirty="0">
              <a:solidFill>
                <a:srgbClr val="000000"/>
              </a:solidFill>
              <a:latin typeface="Glacial Indifference"/>
              <a:sym typeface="Glacial Indifference"/>
            </a:endParaRPr>
          </a:p>
        </p:txBody>
      </p:sp>
      <p:sp>
        <p:nvSpPr>
          <p:cNvPr id="3" name="Cloud 2">
            <a:extLst>
              <a:ext uri="{FF2B5EF4-FFF2-40B4-BE49-F238E27FC236}">
                <a16:creationId xmlns:a16="http://schemas.microsoft.com/office/drawing/2014/main" id="{05771B0A-DF0D-8DE6-4036-484FC2F70D82}"/>
              </a:ext>
            </a:extLst>
          </p:cNvPr>
          <p:cNvSpPr/>
          <p:nvPr/>
        </p:nvSpPr>
        <p:spPr>
          <a:xfrm>
            <a:off x="6705600" y="1219299"/>
            <a:ext cx="9220200" cy="3296691"/>
          </a:xfrm>
          <a:prstGeom prst="cloud">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0DE02B3A-D1DD-385A-79EA-4795DBA5556E}"/>
              </a:ext>
            </a:extLst>
          </p:cNvPr>
          <p:cNvSpPr txBox="1"/>
          <p:nvPr/>
        </p:nvSpPr>
        <p:spPr>
          <a:xfrm>
            <a:off x="8343900" y="2247900"/>
            <a:ext cx="5943600" cy="1569660"/>
          </a:xfrm>
          <a:prstGeom prst="rect">
            <a:avLst/>
          </a:prstGeom>
          <a:noFill/>
        </p:spPr>
        <p:txBody>
          <a:bodyPr wrap="square" rtlCol="0">
            <a:spAutoFit/>
          </a:bodyPr>
          <a:lstStyle/>
          <a:p>
            <a:r>
              <a:rPr lang="en-GB" sz="7200" noProof="0" dirty="0">
                <a:solidFill>
                  <a:srgbClr val="000000"/>
                </a:solidFill>
                <a:latin typeface="Bobby Jones" panose="020B0604020202020204" charset="0"/>
                <a:sym typeface="Glacial Indifference"/>
              </a:rPr>
              <a:t>What is a bias?</a:t>
            </a:r>
            <a:endParaRPr lang="en-GB" sz="2400" noProof="0" dirty="0">
              <a:solidFill>
                <a:srgbClr val="000000"/>
              </a:solidFill>
              <a:latin typeface="Bobby Jones" panose="020B0604020202020204" charset="0"/>
              <a:ea typeface="Glacial Indifference"/>
              <a:cs typeface="Glacial Indifference"/>
              <a:sym typeface="Glacial Indifference"/>
            </a:endParaRPr>
          </a:p>
          <a:p>
            <a:endParaRPr lang="en-GB" sz="2400" i="1" noProof="0" dirty="0">
              <a:latin typeface="Bobby Jones" panose="020B0604020202020204" charset="0"/>
            </a:endParaRPr>
          </a:p>
        </p:txBody>
      </p:sp>
    </p:spTree>
    <p:extLst>
      <p:ext uri="{BB962C8B-B14F-4D97-AF65-F5344CB8AC3E}">
        <p14:creationId xmlns:p14="http://schemas.microsoft.com/office/powerpoint/2010/main" val="220294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aff647e-10de-4eb1-90e9-d05789ef2c02}" enabled="0" method="" siteId="{0aff647e-10de-4eb1-90e9-d05789ef2c02}" removed="1"/>
</clbl:labelList>
</file>

<file path=docProps/app.xml><?xml version="1.0" encoding="utf-8"?>
<Properties xmlns="http://schemas.openxmlformats.org/officeDocument/2006/extended-properties" xmlns:vt="http://schemas.openxmlformats.org/officeDocument/2006/docPropsVTypes">
  <TotalTime>8647</TotalTime>
  <Words>3424</Words>
  <Application>Microsoft Office PowerPoint</Application>
  <PresentationFormat>Custom</PresentationFormat>
  <Paragraphs>283</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Glacial Indifference</vt:lpstr>
      <vt:lpstr>Bobby Jones</vt:lpstr>
      <vt:lpstr>Glacial Indifference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Discrimination year 8 DESC</dc:title>
  <dc:creator>Isaac, Alyssa</dc:creator>
  <cp:lastModifiedBy>Alyssa Isaac</cp:lastModifiedBy>
  <cp:revision>122</cp:revision>
  <cp:lastPrinted>2025-07-14T10:07:57Z</cp:lastPrinted>
  <dcterms:created xsi:type="dcterms:W3CDTF">2006-08-16T00:00:00Z</dcterms:created>
  <dcterms:modified xsi:type="dcterms:W3CDTF">2025-11-05T00:03:51Z</dcterms:modified>
  <dc:identifier>DAGsAcu4T0o</dc:identifier>
</cp:coreProperties>
</file>