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97" r:id="rId6"/>
    <p:sldId id="257" r:id="rId7"/>
    <p:sldId id="258" r:id="rId8"/>
    <p:sldId id="259" r:id="rId9"/>
    <p:sldId id="260" r:id="rId10"/>
    <p:sldId id="281" r:id="rId11"/>
    <p:sldId id="302" r:id="rId12"/>
    <p:sldId id="301" r:id="rId13"/>
    <p:sldId id="305" r:id="rId14"/>
    <p:sldId id="310" r:id="rId15"/>
    <p:sldId id="304" r:id="rId16"/>
    <p:sldId id="303" r:id="rId17"/>
    <p:sldId id="307" r:id="rId18"/>
    <p:sldId id="308" r:id="rId19"/>
    <p:sldId id="300" r:id="rId20"/>
    <p:sldId id="299" r:id="rId21"/>
  </p:sldIdLst>
  <p:sldSz cx="18288000" cy="10287000"/>
  <p:notesSz cx="6858000" cy="9144000"/>
  <p:embeddedFontLst>
    <p:embeddedFont>
      <p:font typeface="Bobby Jones Soft" panose="020B0604020202020204" charset="0"/>
      <p:regular r:id="rId23"/>
    </p:embeddedFont>
    <p:embeddedFont>
      <p:font typeface="Glacial Indifference" panose="020B0604020202020204" charset="0"/>
      <p:regular r:id="rId24"/>
    </p:embeddedFont>
    <p:embeddedFont>
      <p:font typeface="Playpen San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E1C41-7159-49F7-91B7-CB4914C25B54}" v="7" dt="2026-02-13T08:36:42.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8" autoAdjust="0"/>
    <p:restoredTop sz="82740" autoAdjust="0"/>
  </p:normalViewPr>
  <p:slideViewPr>
    <p:cSldViewPr>
      <p:cViewPr varScale="1">
        <p:scale>
          <a:sx n="58" d="100"/>
          <a:sy n="58" d="100"/>
        </p:scale>
        <p:origin x="4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Benson" userId="S::decdeborahbenson@sch.im::881386fd-5f1e-414e-8beb-48d72ae9b022" providerId="AD" clId="Web-{0FBE1C41-7159-49F7-91B7-CB4914C25B54}"/>
    <pc:docChg chg="modSld">
      <pc:chgData name="Deborah Benson" userId="S::decdeborahbenson@sch.im::881386fd-5f1e-414e-8beb-48d72ae9b022" providerId="AD" clId="Web-{0FBE1C41-7159-49F7-91B7-CB4914C25B54}" dt="2026-02-13T08:36:42.398" v="2" actId="20577"/>
      <pc:docMkLst>
        <pc:docMk/>
      </pc:docMkLst>
      <pc:sldChg chg="modSp">
        <pc:chgData name="Deborah Benson" userId="S::decdeborahbenson@sch.im::881386fd-5f1e-414e-8beb-48d72ae9b022" providerId="AD" clId="Web-{0FBE1C41-7159-49F7-91B7-CB4914C25B54}" dt="2026-02-13T08:36:42.398" v="2" actId="20577"/>
        <pc:sldMkLst>
          <pc:docMk/>
          <pc:sldMk cId="0" sldId="281"/>
        </pc:sldMkLst>
        <pc:spChg chg="mod">
          <ac:chgData name="Deborah Benson" userId="S::decdeborahbenson@sch.im::881386fd-5f1e-414e-8beb-48d72ae9b022" providerId="AD" clId="Web-{0FBE1C41-7159-49F7-91B7-CB4914C25B54}" dt="2026-02-13T08:36:42.398" v="2" actId="20577"/>
          <ac:spMkLst>
            <pc:docMk/>
            <pc:sldMk cId="0" sldId="281"/>
            <ac:spMk id="17" creationId="{0AF56BCA-1FB0-9716-9FDF-103227BED3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Glacial Indifference" panose="020B0604020202020204" charset="0"/>
              </a:defRPr>
            </a:lvl1pPr>
          </a:lstStyle>
          <a:p>
            <a:endParaRPr lang="cs-CZ"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Glacial Indifference" panose="020B0604020202020204" charset="0"/>
              </a:defRPr>
            </a:lvl1pPr>
          </a:lstStyle>
          <a:p>
            <a:fld id="{B7268E1E-0E44-426D-905E-8AD9B19D2182}" type="datetimeFigureOut">
              <a:rPr lang="cs-CZ" smtClean="0"/>
              <a:pPr/>
              <a:t>13.02.2026</a:t>
            </a:fld>
            <a:endParaRPr lang="cs-CZ" dirty="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atin typeface="Glacial Indifference" panose="020B0604020202020204" charset="0"/>
              </a:defRPr>
            </a:lvl1pPr>
          </a:lstStyle>
          <a:p>
            <a:endParaRPr lang="cs-CZ"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atin typeface="Glacial Indifference" panose="020B0604020202020204" charset="0"/>
              </a:defRPr>
            </a:lvl1pPr>
          </a:lstStyle>
          <a:p>
            <a:fld id="{871B2431-D351-4C6E-A3CF-9DFAC0E3E050}" type="slidenum">
              <a:rPr lang="cs-CZ" smtClean="0"/>
              <a:pPr/>
              <a:t>‹#›</a:t>
            </a:fld>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lacial Indifference" panose="020B0604020202020204" charset="0"/>
        <a:ea typeface="+mn-ea"/>
        <a:cs typeface="+mn-cs"/>
      </a:defRPr>
    </a:lvl1pPr>
    <a:lvl2pPr marL="457200" algn="l" defTabSz="914400" rtl="0" eaLnBrk="1" latinLnBrk="0" hangingPunct="1">
      <a:defRPr sz="1200" kern="1200">
        <a:solidFill>
          <a:schemeClr val="tx1"/>
        </a:solidFill>
        <a:latin typeface="Glacial Indifference" panose="020B0604020202020204" charset="0"/>
        <a:ea typeface="+mn-ea"/>
        <a:cs typeface="+mn-cs"/>
      </a:defRPr>
    </a:lvl2pPr>
    <a:lvl3pPr marL="914400" algn="l" defTabSz="914400" rtl="0" eaLnBrk="1" latinLnBrk="0" hangingPunct="1">
      <a:defRPr sz="1200" kern="1200">
        <a:solidFill>
          <a:schemeClr val="tx1"/>
        </a:solidFill>
        <a:latin typeface="Glacial Indifference" panose="020B0604020202020204" charset="0"/>
        <a:ea typeface="+mn-ea"/>
        <a:cs typeface="+mn-cs"/>
      </a:defRPr>
    </a:lvl3pPr>
    <a:lvl4pPr marL="1371600" algn="l" defTabSz="914400" rtl="0" eaLnBrk="1" latinLnBrk="0" hangingPunct="1">
      <a:defRPr sz="1200" kern="1200">
        <a:solidFill>
          <a:schemeClr val="tx1"/>
        </a:solidFill>
        <a:latin typeface="Glacial Indifference" panose="020B0604020202020204" charset="0"/>
        <a:ea typeface="+mn-ea"/>
        <a:cs typeface="+mn-cs"/>
      </a:defRPr>
    </a:lvl4pPr>
    <a:lvl5pPr marL="1828800" algn="l" defTabSz="914400" rtl="0" eaLnBrk="1" latinLnBrk="0" hangingPunct="1">
      <a:defRPr sz="1200" kern="1200">
        <a:solidFill>
          <a:schemeClr val="tx1"/>
        </a:solidFill>
        <a:latin typeface="Glacial Indifference" panose="020B060402020202020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timings are indicative and will vary according to Teacher expectations and the needs of students.</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pPr/>
              <a:t>2</a:t>
            </a:fld>
            <a:endParaRPr lang="cs-CZ" dirty="0"/>
          </a:p>
        </p:txBody>
      </p:sp>
    </p:spTree>
    <p:extLst>
      <p:ext uri="{BB962C8B-B14F-4D97-AF65-F5344CB8AC3E}">
        <p14:creationId xmlns:p14="http://schemas.microsoft.com/office/powerpoint/2010/main" val="27145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FB77-9AE9-D630-D465-6C0D93C5DB5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B60269-A43F-61C6-9AAD-F93EA950911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E27C7428-0E81-C172-F0A4-DF0D94B75FF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80DD9696-E1CB-F8EC-917B-8DDEC464DBA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DEC84D20-1ECC-17C8-1FAF-221849CD342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now revisit the second part of the ‘do it now’ conversation.</a:t>
            </a:r>
          </a:p>
          <a:p>
            <a:endParaRPr lang="en-US" dirty="0"/>
          </a:p>
          <a:p>
            <a:r>
              <a:rPr lang="en-US" dirty="0"/>
              <a:t>Students were asked to identify three benefits of friendship; let’s see if we can get a class list of 10 benefits for showing this slide. Is there anything on this slide we haven’t discussed?</a:t>
            </a:r>
          </a:p>
          <a:p>
            <a:r>
              <a:rPr lang="en-US" dirty="0"/>
              <a:t>What have we discussed that isn’t on this slide?</a:t>
            </a:r>
          </a:p>
        </p:txBody>
      </p:sp>
      <p:sp>
        <p:nvSpPr>
          <p:cNvPr id="6" name="Footer Placeholder 5">
            <a:extLst>
              <a:ext uri="{FF2B5EF4-FFF2-40B4-BE49-F238E27FC236}">
                <a16:creationId xmlns:a16="http://schemas.microsoft.com/office/drawing/2014/main" id="{A3AB1C9F-F757-8FB6-D091-E132F35C0C9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85FA31C9-C940-F28A-20CB-49E56662922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427841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F79C6-7544-185A-E54E-10EDA544C4E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C46F80-03CB-8C00-5949-0A9C758A094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A0548905-DF42-A952-AD8F-5BE0D105B55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AECCA9ED-574E-4B02-4E49-99852C6EBBF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7B53E970-DE6E-980E-8C09-62473D8629F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and the following slide (14) are optional, depending on how much time you have left.</a:t>
            </a:r>
          </a:p>
          <a:p>
            <a:endParaRPr lang="en-US" dirty="0"/>
          </a:p>
          <a:p>
            <a:r>
              <a:rPr lang="en-US" dirty="0"/>
              <a:t>If you use this slide, we recommend asking students to work in small groups and have one group discuss each of the statements before drawing together for a plenary.</a:t>
            </a:r>
          </a:p>
        </p:txBody>
      </p:sp>
      <p:sp>
        <p:nvSpPr>
          <p:cNvPr id="6" name="Footer Placeholder 5">
            <a:extLst>
              <a:ext uri="{FF2B5EF4-FFF2-40B4-BE49-F238E27FC236}">
                <a16:creationId xmlns:a16="http://schemas.microsoft.com/office/drawing/2014/main" id="{6E120F0B-B613-7FCF-80EA-6393B7DBCFC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1DF68ACF-6A32-A982-77BE-4D0B1879BB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313289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EF7F-5CCB-7F93-2CD5-4F27BADF619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6941CF-82A3-ED0C-7F26-989607B1114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8F955EB8-9F78-3FB9-2007-D93FC60762F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9BC513BE-9EF0-1267-D74F-0FAA7692EA4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93EADD10-5FB1-A09F-1F55-916EF657C6B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can be missed if you have completed the previous activity (slide 13).</a:t>
            </a:r>
          </a:p>
          <a:p>
            <a:endParaRPr lang="en-US" dirty="0"/>
          </a:p>
          <a:p>
            <a:r>
              <a:rPr lang="en-US" dirty="0"/>
              <a:t>If you prefer to use this slide, we recommend asking students to work in eight small groups and having two small groups discuss each of the statements, please give students time to reflect on their thinking before sharing in a plenary.</a:t>
            </a:r>
          </a:p>
        </p:txBody>
      </p:sp>
      <p:sp>
        <p:nvSpPr>
          <p:cNvPr id="6" name="Footer Placeholder 5">
            <a:extLst>
              <a:ext uri="{FF2B5EF4-FFF2-40B4-BE49-F238E27FC236}">
                <a16:creationId xmlns:a16="http://schemas.microsoft.com/office/drawing/2014/main" id="{0527C9B2-A7EE-9983-4379-10EA7DAF72E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26385CB9-C56F-E344-867E-682EF4E7E05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415089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AC540-57FC-1ECF-F225-5400DB38A99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E553DB-648A-B40E-BE0A-F5DEB2DE268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C7EE52C8-06B8-EB8A-59F7-C01A036F346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A03721C8-5F09-D313-EAC3-C2024A0FE4A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39618F97-3FA9-EFE0-05EA-02847F10A1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 may wish to ask students, a whole class to briefly discuss some of the questions that people can ask to engage other people to get to know them better.</a:t>
            </a:r>
          </a:p>
          <a:p>
            <a:endParaRPr lang="en-US" dirty="0"/>
          </a:p>
          <a:p>
            <a:r>
              <a:rPr lang="en-US" dirty="0"/>
              <a:t>If you prefer to ask the students to work in small groups and focus on one particular statement from the left-hand column, that’s fine!</a:t>
            </a:r>
          </a:p>
        </p:txBody>
      </p:sp>
      <p:sp>
        <p:nvSpPr>
          <p:cNvPr id="6" name="Footer Placeholder 5">
            <a:extLst>
              <a:ext uri="{FF2B5EF4-FFF2-40B4-BE49-F238E27FC236}">
                <a16:creationId xmlns:a16="http://schemas.microsoft.com/office/drawing/2014/main" id="{74740F63-5E33-CAAB-4198-1C1AB6CC536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85089DB2-6EDE-3F3C-D00F-928AEC1A869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359629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E4911-1355-DA39-3F3B-DEC1C59221B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3851D8-436D-96A4-12E7-13CE1477165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5371C8B5-948C-05D6-0167-164C194593A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EBD76643-C814-BE95-4277-693AF942CE5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D22B0336-C581-8AEF-1F01-BD962F7E85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GB" sz="1200" b="1" kern="1200" dirty="0">
                <a:solidFill>
                  <a:schemeClr val="tx1"/>
                </a:solidFill>
                <a:effectLst/>
                <a:latin typeface="Glacial Indifference" panose="020B0604020202020204" charset="0"/>
                <a:ea typeface="+mn-ea"/>
                <a:cs typeface="+mn-cs"/>
              </a:rPr>
              <a:t>Review:</a:t>
            </a:r>
            <a:r>
              <a:rPr lang="en-GB" sz="1200" kern="1200" dirty="0">
                <a:solidFill>
                  <a:schemeClr val="tx1"/>
                </a:solidFill>
                <a:effectLst/>
                <a:latin typeface="Glacial Indifference" panose="020B0604020202020204" charset="0"/>
                <a:ea typeface="+mn-ea"/>
                <a:cs typeface="+mn-cs"/>
              </a:rPr>
              <a:t> Quickly recap the main points of the lesson: how do we show friendship and empathy?</a:t>
            </a:r>
          </a:p>
          <a:p>
            <a:pPr lvl="0"/>
            <a:endParaRPr lang="en-GB" sz="1200" b="1" kern="1200" dirty="0">
              <a:solidFill>
                <a:schemeClr val="tx1"/>
              </a:solidFill>
              <a:effectLst/>
              <a:latin typeface="Glacial Indifference" panose="020B0604020202020204" charset="0"/>
              <a:ea typeface="+mn-ea"/>
              <a:cs typeface="+mn-cs"/>
            </a:endParaRPr>
          </a:p>
          <a:p>
            <a:pPr lvl="0"/>
            <a:r>
              <a:rPr lang="en-GB" sz="1200" b="1" kern="1200" dirty="0">
                <a:solidFill>
                  <a:schemeClr val="tx1"/>
                </a:solidFill>
                <a:effectLst/>
                <a:latin typeface="Glacial Indifference" panose="020B0604020202020204" charset="0"/>
                <a:ea typeface="+mn-ea"/>
                <a:cs typeface="+mn-cs"/>
              </a:rPr>
              <a:t>Key Takeaway:</a:t>
            </a:r>
            <a:r>
              <a:rPr lang="en-GB" sz="1200" kern="1200" dirty="0">
                <a:solidFill>
                  <a:schemeClr val="tx1"/>
                </a:solidFill>
                <a:effectLst/>
                <a:latin typeface="Glacial Indifference" panose="020B0604020202020204" charset="0"/>
                <a:ea typeface="+mn-ea"/>
                <a:cs typeface="+mn-cs"/>
              </a:rPr>
              <a:t> End the lesson by reinforcing the message of self-worth and safety. Emphasise that a healthy relationship should make them feel happy, safe, and respected. No one deserves to be in a relationship where they feel diminished or controlled.</a:t>
            </a:r>
          </a:p>
          <a:p>
            <a:pPr lvl="0"/>
            <a:endParaRPr lang="en-GB" sz="1200" kern="1200" dirty="0">
              <a:solidFill>
                <a:schemeClr val="tx1"/>
              </a:solidFill>
              <a:effectLst/>
              <a:latin typeface="Glacial Indifference" panose="020B0604020202020204" charset="0"/>
              <a:ea typeface="+mn-ea"/>
              <a:cs typeface="+mn-cs"/>
            </a:endParaRPr>
          </a:p>
          <a:p>
            <a:r>
              <a:rPr lang="en-US" dirty="0"/>
              <a:t>Please ask students to reflect on what</a:t>
            </a:r>
            <a:r>
              <a:rPr lang="en-US" b="1" dirty="0"/>
              <a:t> attributes </a:t>
            </a:r>
            <a:r>
              <a:rPr lang="en-US" dirty="0"/>
              <a:t>(e.g. honesty, integrity, courage, humility, generosity, self-worth, kindness, trustworthiness </a:t>
            </a:r>
            <a:r>
              <a:rPr lang="en-US" dirty="0" err="1"/>
              <a:t>etc</a:t>
            </a:r>
            <a:r>
              <a:rPr lang="en-US" dirty="0"/>
              <a:t>) they have used during this lesson, </a:t>
            </a:r>
          </a:p>
          <a:p>
            <a:endParaRPr lang="en-US" dirty="0"/>
          </a:p>
          <a:p>
            <a:r>
              <a:rPr lang="en-US" dirty="0"/>
              <a:t>what </a:t>
            </a:r>
            <a:r>
              <a:rPr lang="en-US" b="1" dirty="0"/>
              <a:t>skills</a:t>
            </a:r>
            <a:r>
              <a:rPr lang="en-US" dirty="0"/>
              <a:t> (e.g. </a:t>
            </a:r>
            <a:r>
              <a:rPr lang="en-GB" sz="1200" dirty="0">
                <a:solidFill>
                  <a:srgbClr val="0070C0"/>
                </a:solidFill>
                <a:latin typeface="Calibri" panose="020F0502020204030204" pitchFamily="34" charset="0"/>
                <a:cs typeface="Calibri" panose="020F0502020204030204" pitchFamily="34" charset="0"/>
              </a:rPr>
              <a:t>Oracy, Empathy, Compassion, Presentation, Assertiveness, Active listening, Interpersonal skills, Positive peer pressure , Resist unwelcome pressure, Distinguish between fact &amp; opinion) etc </a:t>
            </a:r>
          </a:p>
          <a:p>
            <a:endParaRPr lang="en-GB" sz="1200" dirty="0">
              <a:solidFill>
                <a:srgbClr val="0070C0"/>
              </a:solidFill>
              <a:latin typeface="Calibri" panose="020F0502020204030204" pitchFamily="34" charset="0"/>
              <a:cs typeface="Calibri" panose="020F0502020204030204" pitchFamily="34" charset="0"/>
            </a:endParaRPr>
          </a:p>
          <a:p>
            <a:r>
              <a:rPr lang="en-GB" sz="1200" dirty="0">
                <a:solidFill>
                  <a:srgbClr val="0070C0"/>
                </a:solidFill>
                <a:latin typeface="Calibri" panose="020F0502020204030204" pitchFamily="34" charset="0"/>
                <a:cs typeface="Calibri" panose="020F0502020204030204" pitchFamily="34" charset="0"/>
              </a:rPr>
              <a:t>What knowledge have they used, or developed during this lesson?</a:t>
            </a:r>
          </a:p>
          <a:p>
            <a:endParaRPr lang="en-US" dirty="0"/>
          </a:p>
        </p:txBody>
      </p:sp>
      <p:sp>
        <p:nvSpPr>
          <p:cNvPr id="6" name="Footer Placeholder 5">
            <a:extLst>
              <a:ext uri="{FF2B5EF4-FFF2-40B4-BE49-F238E27FC236}">
                <a16:creationId xmlns:a16="http://schemas.microsoft.com/office/drawing/2014/main" id="{4EBD4F45-F892-573D-44F3-32F9BE94987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325D9024-BD93-4C7E-AC4B-01AC7A29BA0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391313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5BCA-2DAD-DA98-9A4A-B2AB92737DC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D0D649-1833-22CD-82A5-0BF6428C536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5C157024-6B5A-9947-D112-65D59214E5D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9516F5DF-F298-4137-8E5A-DE13EB00A39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18F571FF-AB0F-87A8-FF93-55DDE2DE92C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remind the students they can talk to you, and they can access support via Childline, and Isle Listen</a:t>
            </a:r>
          </a:p>
          <a:p>
            <a:endParaRPr lang="en-US" dirty="0"/>
          </a:p>
        </p:txBody>
      </p:sp>
      <p:sp>
        <p:nvSpPr>
          <p:cNvPr id="6" name="Footer Placeholder 5">
            <a:extLst>
              <a:ext uri="{FF2B5EF4-FFF2-40B4-BE49-F238E27FC236}">
                <a16:creationId xmlns:a16="http://schemas.microsoft.com/office/drawing/2014/main" id="{31FF1158-73AD-99AC-2F88-9EEB695CBCE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A7A6CDC1-20D4-A065-4D4B-785EEFB46FA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92847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this slide is visible to students as they come into the room.</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pPr/>
              <a:t>3</a:t>
            </a:fld>
            <a:endParaRPr lang="cs-CZ" dirty="0"/>
          </a:p>
        </p:txBody>
      </p:sp>
    </p:spTree>
    <p:extLst>
      <p:ext uri="{BB962C8B-B14F-4D97-AF65-F5344CB8AC3E}">
        <p14:creationId xmlns:p14="http://schemas.microsoft.com/office/powerpoint/2010/main" val="312827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ensure the students are clear about the learning objective for this lesson.</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pPr/>
              <a:t>5</a:t>
            </a:fld>
            <a:endParaRPr lang="cs-CZ" dirty="0"/>
          </a:p>
        </p:txBody>
      </p:sp>
    </p:spTree>
    <p:extLst>
      <p:ext uri="{BB962C8B-B14F-4D97-AF65-F5344CB8AC3E}">
        <p14:creationId xmlns:p14="http://schemas.microsoft.com/office/powerpoint/2010/main" val="141473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that you would like the class to create a list of 'agreements' for how everyone will behave and treat one another in the class. Ensure a common understanding. For example:</a:t>
            </a:r>
          </a:p>
          <a:p>
            <a:endParaRPr lang="en-US" dirty="0"/>
          </a:p>
          <a:p>
            <a:r>
              <a:rPr lang="en-US" dirty="0"/>
              <a:t>1. We will treat one another with kindness and respect (listening to each other, speaking one at a time, </a:t>
            </a:r>
            <a:r>
              <a:rPr lang="en-US" dirty="0" err="1"/>
              <a:t>etc</a:t>
            </a:r>
            <a:r>
              <a:rPr lang="en-US" dirty="0"/>
              <a:t>)</a:t>
            </a:r>
          </a:p>
          <a:p>
            <a:r>
              <a:rPr lang="en-US" dirty="0"/>
              <a:t>2. We all have the right to 'pass' on answering a question or participating in an activity that makes us feel uncomfortable.</a:t>
            </a:r>
          </a:p>
          <a:p>
            <a:r>
              <a:rPr lang="en-US" dirty="0"/>
              <a:t>3. We can disagree but will not pass judgments, make fun of, or </a:t>
            </a:r>
            <a:r>
              <a:rPr lang="en-US" dirty="0" err="1"/>
              <a:t>or</a:t>
            </a:r>
            <a:r>
              <a:rPr lang="en-US" dirty="0"/>
              <a:t> put anybody down. 'Challenge the opinion, not the person.'</a:t>
            </a:r>
          </a:p>
          <a:p>
            <a:r>
              <a:rPr lang="en-US" dirty="0"/>
              <a:t>4. Asking questions is encouraged and will be valued by our teacher. We do not ask questions to purposefully embarrass or belittle another.</a:t>
            </a:r>
          </a:p>
          <a:p>
            <a:endParaRPr lang="en-US" dirty="0"/>
          </a:p>
          <a:p>
            <a:r>
              <a:rPr lang="en-US" dirty="0"/>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engage students in some discussion/conversation about the difference between empathy and sympathy. Please use this, and the next slide, to teach about the difference between empathy and sympathy.</a:t>
            </a:r>
          </a:p>
          <a:p>
            <a:endParaRPr lang="en-US" dirty="0"/>
          </a:p>
          <a:p>
            <a:r>
              <a:rPr lang="en-GB" b="1" dirty="0"/>
              <a:t>Empathy</a:t>
            </a:r>
            <a:r>
              <a:rPr lang="en-GB" dirty="0"/>
              <a:t> means </a:t>
            </a:r>
            <a:r>
              <a:rPr lang="en-GB" i="1" dirty="0"/>
              <a:t>feeling with</a:t>
            </a:r>
            <a:r>
              <a:rPr lang="en-GB" dirty="0"/>
              <a:t> someone.</a:t>
            </a:r>
            <a:br>
              <a:rPr lang="en-GB" dirty="0"/>
            </a:br>
            <a:r>
              <a:rPr lang="en-GB" dirty="0"/>
              <a:t>💬 </a:t>
            </a:r>
            <a:r>
              <a:rPr lang="en-GB" b="1" dirty="0"/>
              <a:t>Sympathy</a:t>
            </a:r>
            <a:r>
              <a:rPr lang="en-GB" dirty="0"/>
              <a:t> means </a:t>
            </a:r>
            <a:r>
              <a:rPr lang="en-GB" i="1" dirty="0"/>
              <a:t>feeling for</a:t>
            </a:r>
            <a:r>
              <a:rPr lang="en-GB" dirty="0"/>
              <a:t> someone.</a:t>
            </a:r>
          </a:p>
          <a:p>
            <a:endParaRPr lang="en-GB" dirty="0"/>
          </a:p>
          <a:p>
            <a:r>
              <a:rPr lang="en-GB" dirty="0"/>
              <a:t>Imagine your friend falls and scrapes their knee:</a:t>
            </a:r>
          </a:p>
          <a:p>
            <a:endParaRPr lang="en-GB" dirty="0"/>
          </a:p>
          <a:p>
            <a:r>
              <a:rPr lang="en-GB" dirty="0"/>
              <a:t>If you say, “Ouch! That must really hurt. I’ve felt that before,” and you feel sad with them — that’s </a:t>
            </a:r>
            <a:r>
              <a:rPr lang="en-GB" b="1" dirty="0"/>
              <a:t>empathy</a:t>
            </a:r>
            <a:r>
              <a:rPr lang="en-GB" dirty="0"/>
              <a:t>. You’re putting yourself in their shoes.</a:t>
            </a:r>
          </a:p>
          <a:p>
            <a:endParaRPr lang="en-GB" dirty="0"/>
          </a:p>
          <a:p>
            <a:r>
              <a:rPr lang="en-GB" dirty="0"/>
              <a:t>If you say, “I’m sorry that happened to you,” but you don’t really feel what they’re feeling — that’s </a:t>
            </a:r>
            <a:r>
              <a:rPr lang="en-GB" b="1" dirty="0"/>
              <a:t>sympathy</a:t>
            </a:r>
            <a:r>
              <a:rPr lang="en-GB" dirty="0"/>
              <a:t>. You care, but you’re not feeling it the same way.</a:t>
            </a:r>
          </a:p>
          <a:p>
            <a:endParaRPr lang="en-GB" dirty="0"/>
          </a:p>
          <a:p>
            <a:r>
              <a:rPr lang="en-GB" dirty="0"/>
              <a:t>Think of it like this:</a:t>
            </a:r>
          </a:p>
          <a:p>
            <a:r>
              <a:rPr lang="en-GB" dirty="0"/>
              <a:t>Empathy is like being on the same team with someone’s feelings. Sympathy is cheering for them from the sidelines.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A41F-7110-766D-A46E-2078ED3FFE5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9571C-E414-25C1-E49F-72DB4A5593D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881BF604-956F-1F96-EEB5-5382A95E94E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F5EBA418-1C56-AF15-324B-14E71739A78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B88994BD-22EC-C13A-4F7B-3AA7580E466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use this slide to teach about the difference between sympathy and empathy.</a:t>
            </a:r>
          </a:p>
          <a:p>
            <a:endParaRPr lang="en-US" dirty="0"/>
          </a:p>
          <a:p>
            <a:r>
              <a:rPr lang="en-US" dirty="0"/>
              <a:t>Ask students why empathy may be more powerful than sympathy.</a:t>
            </a:r>
          </a:p>
          <a:p>
            <a:endParaRPr lang="en-US" dirty="0"/>
          </a:p>
          <a:p>
            <a:r>
              <a:rPr lang="en-US" dirty="0"/>
              <a:t>Has anyone ever seen a card “with deepest sympathy”?  Would it be better if this card were rewritten to read:” with deepest empathy”?</a:t>
            </a:r>
          </a:p>
        </p:txBody>
      </p:sp>
      <p:sp>
        <p:nvSpPr>
          <p:cNvPr id="6" name="Footer Placeholder 5">
            <a:extLst>
              <a:ext uri="{FF2B5EF4-FFF2-40B4-BE49-F238E27FC236}">
                <a16:creationId xmlns:a16="http://schemas.microsoft.com/office/drawing/2014/main" id="{75A14D14-1E1C-2768-4822-680E478000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9E29A43A-9980-A91E-367B-776DFEA7C5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79745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0B9D6-007D-0224-540C-73284185FD3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D8C0E2-7368-B42C-B33F-385AF8AC32B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43B427DA-EA9D-8204-8D84-84A99640FC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4427C81E-0DDC-75B4-6738-6BB7C5D367B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A66E9477-0C40-5F90-50ED-9FCF36C7B36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use these phrases and discuss with students why they fail to show either sympathy or </a:t>
            </a:r>
            <a:r>
              <a:rPr lang="en-US"/>
              <a:t>empathy.</a:t>
            </a:r>
            <a:endParaRPr lang="en-US" dirty="0"/>
          </a:p>
        </p:txBody>
      </p:sp>
      <p:sp>
        <p:nvSpPr>
          <p:cNvPr id="6" name="Footer Placeholder 5">
            <a:extLst>
              <a:ext uri="{FF2B5EF4-FFF2-40B4-BE49-F238E27FC236}">
                <a16:creationId xmlns:a16="http://schemas.microsoft.com/office/drawing/2014/main" id="{A863AA18-3CB5-D55C-70C4-3C9125F75BA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17B340BC-6E89-51B4-B7CE-8927E6958F1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171392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2E7C-DCB6-E1E7-0995-ED21B924C72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9C8818-4707-A59E-794A-DE87CB8E990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4DF5114A-5365-0A86-DE30-B0DD3462E2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7CB0A8DD-3BE4-A5C2-88F0-7CFFBD639B1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34647333-1312-89B9-3445-FC404CDE472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 please discuss the five statements which show sympathy. How can these be changed slightly to become more empathic? Please then click through the next five statements.</a:t>
            </a:r>
          </a:p>
        </p:txBody>
      </p:sp>
      <p:sp>
        <p:nvSpPr>
          <p:cNvPr id="6" name="Footer Placeholder 5">
            <a:extLst>
              <a:ext uri="{FF2B5EF4-FFF2-40B4-BE49-F238E27FC236}">
                <a16:creationId xmlns:a16="http://schemas.microsoft.com/office/drawing/2014/main" id="{77D4B23D-963B-E04B-0BE0-34A42F6E1F7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A67D0DC8-B4BF-1A91-384E-D65881FAD8A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89204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0154-84AF-A575-C8DB-7D028B93D5B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83F697-8EC2-F34E-7D5A-A6D10E0FA93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F9ED309C-943A-A9B9-7972-E5F5523F2A1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a:extLst>
              <a:ext uri="{FF2B5EF4-FFF2-40B4-BE49-F238E27FC236}">
                <a16:creationId xmlns:a16="http://schemas.microsoft.com/office/drawing/2014/main" id="{EAAA5F27-E3CF-331D-3E75-17670D55F0F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265CB7A2-9DE6-F8FA-F938-923F2003E0E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prefer not to use this slide, don’t!</a:t>
            </a:r>
          </a:p>
          <a:p>
            <a:endParaRPr lang="en-US" dirty="0"/>
          </a:p>
          <a:p>
            <a:r>
              <a:rPr lang="en-US" dirty="0"/>
              <a:t>If your students are reasonably playful, you may wish to play the tune as they walk around the room.</a:t>
            </a:r>
          </a:p>
          <a:p>
            <a:endParaRPr lang="en-US" dirty="0"/>
          </a:p>
          <a:p>
            <a:r>
              <a:rPr lang="en-US" dirty="0"/>
              <a:t>Please pause the music and call out one of the following emotions, which the students then have to demonstrate with their facial expression and body language:</a:t>
            </a:r>
          </a:p>
          <a:p>
            <a:endParaRPr lang="en-US" dirty="0"/>
          </a:p>
          <a:p>
            <a:r>
              <a:rPr lang="en-US" dirty="0"/>
              <a:t>Happiness; sadness; frustration; confusion; surprise; fear; pride/confidence.</a:t>
            </a:r>
          </a:p>
        </p:txBody>
      </p:sp>
      <p:sp>
        <p:nvSpPr>
          <p:cNvPr id="6" name="Footer Placeholder 5">
            <a:extLst>
              <a:ext uri="{FF2B5EF4-FFF2-40B4-BE49-F238E27FC236}">
                <a16:creationId xmlns:a16="http://schemas.microsoft.com/office/drawing/2014/main" id="{66F28C2E-3104-9F37-8DBF-2A4F627ACB4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DBF2575A-6D84-A1C6-52C3-E954F95DF8C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extLst>
      <p:ext uri="{BB962C8B-B14F-4D97-AF65-F5344CB8AC3E}">
        <p14:creationId xmlns:p14="http://schemas.microsoft.com/office/powerpoint/2010/main" val="215684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Glacial Indifference" panose="020B060402020202020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lacial Indifference" panose="020B060402020202020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lacial Indifference" panose="020B060402020202020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Glacial Indifference" panose="020B0604020202020204" charset="0"/>
              </a:defRPr>
            </a:lvl1pPr>
            <a:lvl2pPr>
              <a:defRPr>
                <a:latin typeface="Glacial Indifference" panose="020B0604020202020204" charset="0"/>
              </a:defRPr>
            </a:lvl2pPr>
            <a:lvl3pPr>
              <a:defRPr>
                <a:latin typeface="Glacial Indifference" panose="020B0604020202020204" charset="0"/>
              </a:defRPr>
            </a:lvl3pPr>
            <a:lvl4pPr>
              <a:defRPr>
                <a:latin typeface="Glacial Indifference" panose="020B0604020202020204" charset="0"/>
              </a:defRPr>
            </a:lvl4pPr>
            <a:lvl5pPr>
              <a:defRPr>
                <a:latin typeface="Glacial Indifference"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Glacial Indifference" panose="020B060402020202020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Glacial Indifference" panose="020B0604020202020204" charset="0"/>
              </a:defRPr>
            </a:lvl1pPr>
            <a:lvl2pPr>
              <a:defRPr>
                <a:latin typeface="Glacial Indifference" panose="020B0604020202020204" charset="0"/>
              </a:defRPr>
            </a:lvl2pPr>
            <a:lvl3pPr>
              <a:defRPr>
                <a:latin typeface="Glacial Indifference" panose="020B0604020202020204" charset="0"/>
              </a:defRPr>
            </a:lvl3pPr>
            <a:lvl4pPr>
              <a:defRPr>
                <a:latin typeface="Glacial Indifference" panose="020B0604020202020204" charset="0"/>
              </a:defRPr>
            </a:lvl4pPr>
            <a:lvl5pPr>
              <a:defRPr>
                <a:latin typeface="Glacial Indifference"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lacial Indifference" panose="020B060402020202020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lacial Indifference" panose="020B0604020202020204" charset="0"/>
              </a:defRPr>
            </a:lvl1pPr>
            <a:lvl2pPr>
              <a:defRPr>
                <a:latin typeface="Glacial Indifference" panose="020B0604020202020204" charset="0"/>
              </a:defRPr>
            </a:lvl2pPr>
            <a:lvl3pPr>
              <a:defRPr>
                <a:latin typeface="Glacial Indifference" panose="020B0604020202020204" charset="0"/>
              </a:defRPr>
            </a:lvl3pPr>
            <a:lvl4pPr>
              <a:defRPr>
                <a:latin typeface="Glacial Indifference" panose="020B0604020202020204" charset="0"/>
              </a:defRPr>
            </a:lvl4pPr>
            <a:lvl5pPr>
              <a:defRPr>
                <a:latin typeface="Glacial Indifference"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Glacial Indifference" panose="020B060402020202020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Glacial Indifference" panose="020B060402020202020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lacial Indifference" panose="020B060402020202020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lacial Indifference" panose="020B0604020202020204" charset="0"/>
              </a:defRPr>
            </a:lvl1pPr>
            <a:lvl2pPr>
              <a:defRPr sz="2400">
                <a:latin typeface="Glacial Indifference" panose="020B0604020202020204" charset="0"/>
              </a:defRPr>
            </a:lvl2pPr>
            <a:lvl3pPr>
              <a:defRPr sz="2000">
                <a:latin typeface="Glacial Indifference" panose="020B0604020202020204" charset="0"/>
              </a:defRPr>
            </a:lvl3pPr>
            <a:lvl4pPr>
              <a:defRPr sz="1800">
                <a:latin typeface="Glacial Indifference" panose="020B0604020202020204" charset="0"/>
              </a:defRPr>
            </a:lvl4pPr>
            <a:lvl5pPr>
              <a:defRPr sz="1800">
                <a:latin typeface="Glacial Indifference" panose="020B060402020202020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lacial Indifference" panose="020B0604020202020204" charset="0"/>
              </a:defRPr>
            </a:lvl1pPr>
            <a:lvl2pPr>
              <a:defRPr sz="2400">
                <a:latin typeface="Glacial Indifference" panose="020B0604020202020204" charset="0"/>
              </a:defRPr>
            </a:lvl2pPr>
            <a:lvl3pPr>
              <a:defRPr sz="2000">
                <a:latin typeface="Glacial Indifference" panose="020B0604020202020204" charset="0"/>
              </a:defRPr>
            </a:lvl3pPr>
            <a:lvl4pPr>
              <a:defRPr sz="1800">
                <a:latin typeface="Glacial Indifference" panose="020B0604020202020204" charset="0"/>
              </a:defRPr>
            </a:lvl4pPr>
            <a:lvl5pPr>
              <a:defRPr sz="1800">
                <a:latin typeface="Glacial Indifference" panose="020B060402020202020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6" name="Footer Placeholder 5"/>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lacial Indifference" panose="020B060402020202020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lacial Indifference" panose="020B0604020202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lacial Indifference" panose="020B0604020202020204" charset="0"/>
              </a:defRPr>
            </a:lvl1pPr>
            <a:lvl2pPr>
              <a:defRPr sz="2000">
                <a:latin typeface="Glacial Indifference" panose="020B0604020202020204" charset="0"/>
              </a:defRPr>
            </a:lvl2pPr>
            <a:lvl3pPr>
              <a:defRPr sz="1800">
                <a:latin typeface="Glacial Indifference" panose="020B0604020202020204" charset="0"/>
              </a:defRPr>
            </a:lvl3pPr>
            <a:lvl4pPr>
              <a:defRPr sz="1600">
                <a:latin typeface="Glacial Indifference" panose="020B0604020202020204" charset="0"/>
              </a:defRPr>
            </a:lvl4pPr>
            <a:lvl5pPr>
              <a:defRPr sz="1600">
                <a:latin typeface="Glacial Indifference" panose="020B060402020202020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lacial Indifference" panose="020B0604020202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lacial Indifference" panose="020B0604020202020204" charset="0"/>
              </a:defRPr>
            </a:lvl1pPr>
            <a:lvl2pPr>
              <a:defRPr sz="2000">
                <a:latin typeface="Glacial Indifference" panose="020B0604020202020204" charset="0"/>
              </a:defRPr>
            </a:lvl2pPr>
            <a:lvl3pPr>
              <a:defRPr sz="1800">
                <a:latin typeface="Glacial Indifference" panose="020B0604020202020204" charset="0"/>
              </a:defRPr>
            </a:lvl3pPr>
            <a:lvl4pPr>
              <a:defRPr sz="1600">
                <a:latin typeface="Glacial Indifference" panose="020B0604020202020204" charset="0"/>
              </a:defRPr>
            </a:lvl4pPr>
            <a:lvl5pPr>
              <a:defRPr sz="1600">
                <a:latin typeface="Glacial Indifference" panose="020B060402020202020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8" name="Footer Placeholder 7"/>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lacial Indifference" panose="020B060402020202020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4" name="Footer Placeholder 3"/>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3" name="Footer Placeholder 2"/>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Glacial Indifference" panose="020B060402020202020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Glacial Indifference" panose="020B0604020202020204" charset="0"/>
              </a:defRPr>
            </a:lvl1pPr>
            <a:lvl2pPr>
              <a:defRPr sz="2800">
                <a:latin typeface="Glacial Indifference" panose="020B0604020202020204" charset="0"/>
              </a:defRPr>
            </a:lvl2pPr>
            <a:lvl3pPr>
              <a:defRPr sz="2400">
                <a:latin typeface="Glacial Indifference" panose="020B0604020202020204" charset="0"/>
              </a:defRPr>
            </a:lvl3pPr>
            <a:lvl4pPr>
              <a:defRPr sz="2000">
                <a:latin typeface="Glacial Indifference" panose="020B0604020202020204" charset="0"/>
              </a:defRPr>
            </a:lvl4pPr>
            <a:lvl5pPr>
              <a:defRPr sz="2000">
                <a:latin typeface="Glacial Indifference" panose="020B060402020202020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Glacial Indifference" panose="020B060402020202020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6" name="Footer Placeholder 5"/>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Glacial Indifference" panose="020B060402020202020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lacial Indifference" panose="020B060402020202020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Glacial Indifference" panose="020B060402020202020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Glacial Indifference" panose="020B0604020202020204" charset="0"/>
              </a:defRPr>
            </a:lvl1pPr>
          </a:lstStyle>
          <a:p>
            <a:fld id="{1D8BD707-D9CF-40AE-B4C6-C98DA3205C09}" type="datetimeFigureOut">
              <a:rPr lang="en-US" smtClean="0"/>
              <a:pPr/>
              <a:t>2/13/2026</a:t>
            </a:fld>
            <a:endParaRPr lang="en-US" dirty="0"/>
          </a:p>
        </p:txBody>
      </p:sp>
      <p:sp>
        <p:nvSpPr>
          <p:cNvPr id="6" name="Footer Placeholder 5"/>
          <p:cNvSpPr>
            <a:spLocks noGrp="1"/>
          </p:cNvSpPr>
          <p:nvPr>
            <p:ph type="ftr" sz="quarter" idx="11"/>
          </p:nvPr>
        </p:nvSpPr>
        <p:spPr/>
        <p:txBody>
          <a:bodyPr/>
          <a:lstStyle>
            <a:lvl1pPr>
              <a:defRPr>
                <a:latin typeface="Glacial Indifference" panose="020B060402020202020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Glacial Indifference" panose="020B0604020202020204" charset="0"/>
              </a:defRPr>
            </a:lvl1p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lacial Indifference" panose="020B0604020202020204" charset="0"/>
              </a:defRPr>
            </a:lvl1pPr>
          </a:lstStyle>
          <a:p>
            <a:fld id="{1D8BD707-D9CF-40AE-B4C6-C98DA3205C09}" type="datetimeFigureOut">
              <a:rPr lang="en-US" smtClean="0"/>
              <a:pPr/>
              <a:t>2/13/2026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lacial Indifference" panose="020B060402020202020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lacial Indifference" panose="020B060402020202020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lacial Indifference" panose="020B060402020202020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lacial Indifference" panose="020B060402020202020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lacial Indifference" panose="020B060402020202020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lacial Indifference" panose="020B060402020202020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lacial Indifference" panose="020B060402020202020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lacial Indifference" panose="020B060402020202020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mpathystudios.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hyperlink" Target="https://www.childline.org.uk/get-support/contacting-childline/" TargetMode="External"/><Relationship Id="rId3" Type="http://schemas.openxmlformats.org/officeDocument/2006/relationships/hyperlink" Target="sms:85258&amp;?body=SHOUT" TargetMode="External"/><Relationship Id="rId7" Type="http://schemas.openxmlformats.org/officeDocument/2006/relationships/hyperlink" Target="tel:11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tel:+44800-068-4141" TargetMode="External"/><Relationship Id="rId5" Type="http://schemas.openxmlformats.org/officeDocument/2006/relationships/hyperlink" Target="https://www.papyrus-uk.org/papyrus-hopeline247/" TargetMode="External"/><Relationship Id="rId10" Type="http://schemas.openxmlformats.org/officeDocument/2006/relationships/hyperlink" Target="tel:+44800-1111" TargetMode="External"/><Relationship Id="rId4" Type="http://schemas.openxmlformats.org/officeDocument/2006/relationships/hyperlink" Target="https://giveusashout.org/get-help/" TargetMode="External"/><Relationship Id="rId9" Type="http://schemas.openxmlformats.org/officeDocument/2006/relationships/hyperlink" Target="https://www.childline.org.uk/get-support/1-2-1-counsellor-cha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5" name="TextBox 5"/>
          <p:cNvSpPr txBox="1"/>
          <p:nvPr/>
        </p:nvSpPr>
        <p:spPr>
          <a:xfrm>
            <a:off x="1028700" y="796943"/>
            <a:ext cx="4502257" cy="766737"/>
          </a:xfrm>
          <a:prstGeom prst="rect">
            <a:avLst/>
          </a:prstGeom>
        </p:spPr>
        <p:txBody>
          <a:bodyPr lIns="0" tIns="0" rIns="0" bIns="0" rtlCol="0" anchor="t">
            <a:spAutoFit/>
          </a:bodyPr>
          <a:lstStyle/>
          <a:p>
            <a:pPr algn="ctr">
              <a:lnSpc>
                <a:spcPts val="5744"/>
              </a:lnSpc>
            </a:pPr>
            <a:r>
              <a:rPr lang="en-US" sz="5470">
                <a:solidFill>
                  <a:srgbClr val="000000"/>
                </a:solidFill>
                <a:latin typeface="Bobby Jones Soft"/>
                <a:ea typeface="Bobby Jones Soft"/>
                <a:cs typeface="Bobby Jones Soft"/>
                <a:sym typeface="Bobby Jones Soft"/>
              </a:rPr>
              <a:t>TEACHER SLIDE</a:t>
            </a:r>
          </a:p>
        </p:txBody>
      </p:sp>
      <p:sp>
        <p:nvSpPr>
          <p:cNvPr id="8" name="TextBox 7">
            <a:extLst>
              <a:ext uri="{FF2B5EF4-FFF2-40B4-BE49-F238E27FC236}">
                <a16:creationId xmlns:a16="http://schemas.microsoft.com/office/drawing/2014/main" id="{245DBDF1-EB2A-5497-B128-0A7F6C520731}"/>
              </a:ext>
            </a:extLst>
          </p:cNvPr>
          <p:cNvSpPr txBox="1"/>
          <p:nvPr/>
        </p:nvSpPr>
        <p:spPr>
          <a:xfrm>
            <a:off x="1048096" y="2280762"/>
            <a:ext cx="16019318" cy="6740307"/>
          </a:xfrm>
          <a:prstGeom prst="rect">
            <a:avLst/>
          </a:prstGeom>
          <a:noFill/>
        </p:spPr>
        <p:txBody>
          <a:bodyPr wrap="square">
            <a:spAutoFit/>
          </a:bodyPr>
          <a:lstStyle/>
          <a:p>
            <a:r>
              <a:rPr lang="en-GB" sz="2400" dirty="0">
                <a:solidFill>
                  <a:srgbClr val="000000"/>
                </a:solidFill>
                <a:latin typeface="Glacial Indifference" panose="020B0604020202020204" charset="0"/>
              </a:rPr>
              <a:t>As the title suggests, this lesson focuses on developing students understanding of friendship, and the role that empathy plays in creating, sustaining and, where necessary, repairing relationships. It also includes opportunities for students to explore strategies for making new friendships. This latter expectation is central to many students' experience of starting secondary school.</a:t>
            </a:r>
          </a:p>
          <a:p>
            <a:endParaRPr lang="en-GB" sz="2400" dirty="0">
              <a:solidFill>
                <a:srgbClr val="000000"/>
              </a:solidFill>
              <a:latin typeface="Glacial Indifference" panose="020B0604020202020204" charset="0"/>
            </a:endParaRPr>
          </a:p>
          <a:p>
            <a:r>
              <a:rPr lang="en-GB" sz="2400" dirty="0">
                <a:solidFill>
                  <a:srgbClr val="000000"/>
                </a:solidFill>
                <a:latin typeface="Glacial Indifference" panose="020B0604020202020204" charset="0"/>
              </a:rPr>
              <a:t>Developing empathy is crucial for students of this age when it comes to building and maintaining relationships. </a:t>
            </a:r>
          </a:p>
          <a:p>
            <a:endParaRPr lang="en-GB" sz="2400" dirty="0">
              <a:solidFill>
                <a:srgbClr val="000000"/>
              </a:solidFill>
              <a:latin typeface="Glacial Indifference" panose="020B0604020202020204" charset="0"/>
            </a:endParaRPr>
          </a:p>
          <a:p>
            <a:r>
              <a:rPr lang="en-GB" sz="2400" dirty="0">
                <a:solidFill>
                  <a:srgbClr val="000000"/>
                </a:solidFill>
                <a:latin typeface="Glacial Indifference" panose="020B0604020202020204" charset="0"/>
              </a:rPr>
              <a:t>Developing empathy also supports conflict resolution, helping young people see disagreement from a friends’ point of view, leading to more constructive mutual understanding rather than just focusing on their own anger or hurt.</a:t>
            </a:r>
          </a:p>
          <a:p>
            <a:endParaRPr lang="en-GB" sz="2400" dirty="0">
              <a:solidFill>
                <a:srgbClr val="000000"/>
              </a:solidFill>
              <a:latin typeface="Glacial Indifference" panose="020B0604020202020204" charset="0"/>
            </a:endParaRPr>
          </a:p>
          <a:p>
            <a:r>
              <a:rPr lang="en-GB" sz="2400" dirty="0">
                <a:solidFill>
                  <a:srgbClr val="000000"/>
                </a:solidFill>
                <a:latin typeface="Glacial Indifference" panose="020B0604020202020204" charset="0"/>
              </a:rPr>
              <a:t>By recognising when a friend is upset, young people can offer genuine support and comfort which deepens trust and makes the friendship feel emotionally safe and reliable.</a:t>
            </a:r>
          </a:p>
          <a:p>
            <a:endParaRPr lang="en-GB" sz="2400" dirty="0">
              <a:solidFill>
                <a:srgbClr val="000000"/>
              </a:solidFill>
              <a:latin typeface="Glacial Indifference" panose="020B0604020202020204" charset="0"/>
            </a:endParaRPr>
          </a:p>
          <a:p>
            <a:r>
              <a:rPr lang="en-GB" sz="2400" dirty="0">
                <a:solidFill>
                  <a:srgbClr val="000000"/>
                </a:solidFill>
                <a:latin typeface="Glacial Indifference" panose="020B0604020202020204" charset="0"/>
              </a:rPr>
              <a:t>Understanding non-verbal cues and emotional context improves communication, ensuring that young people respond appropriately, not just in friendships but also in all relationships, hence contributing to employability skills.</a:t>
            </a:r>
          </a:p>
          <a:p>
            <a:endParaRPr lang="en-GB" sz="2400" dirty="0">
              <a:solidFill>
                <a:srgbClr val="000000"/>
              </a:solidFill>
              <a:latin typeface="Glacial Indifference" panose="020B0604020202020204" charset="0"/>
            </a:endParaRPr>
          </a:p>
          <a:p>
            <a:r>
              <a:rPr lang="en-GB" sz="2400" b="1" dirty="0">
                <a:solidFill>
                  <a:srgbClr val="000000"/>
                </a:solidFill>
                <a:latin typeface="Glacial Indifference" panose="020B0604020202020204" charset="0"/>
              </a:rPr>
              <a:t>Additional resources about empathy </a:t>
            </a:r>
            <a:r>
              <a:rPr lang="en-GB" sz="2400" dirty="0">
                <a:solidFill>
                  <a:srgbClr val="000000"/>
                </a:solidFill>
                <a:latin typeface="Glacial Indifference" panose="020B0604020202020204" charset="0"/>
              </a:rPr>
              <a:t>can be found via </a:t>
            </a:r>
            <a:r>
              <a:rPr lang="en-GB" sz="2400" dirty="0">
                <a:solidFill>
                  <a:srgbClr val="000000"/>
                </a:solidFill>
                <a:latin typeface="Glacial Indifference" panose="020B0604020202020204" charset="0"/>
                <a:hlinkClick r:id="rId2"/>
              </a:rPr>
              <a:t>www.empathystudios.com</a:t>
            </a:r>
            <a:r>
              <a:rPr lang="en-GB" sz="2400" dirty="0">
                <a:solidFill>
                  <a:srgbClr val="000000"/>
                </a:solidFill>
                <a:latin typeface="Glacial Indifference" panose="020B0604020202020204" charset="0"/>
              </a:rPr>
              <a:t> – which uses the power of film and storytelling to develop the skills of empathy in young people aged 5-18.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1A7614DB-9170-4489-77D4-333680A9D29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4D9798-10A0-D62E-4CEE-5E244FEBAC75}"/>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AED43F0D-2494-035B-0D66-6E32D752B52F}"/>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30C4D759-54D3-7057-5A77-CB4EA2D2650E}"/>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D7763224-BE2A-3F3F-484E-CEE0A69A712F}"/>
              </a:ext>
            </a:extLst>
          </p:cNvPr>
          <p:cNvSpPr txBox="1"/>
          <p:nvPr/>
        </p:nvSpPr>
        <p:spPr>
          <a:xfrm>
            <a:off x="1295400" y="1262645"/>
            <a:ext cx="10992906" cy="953851"/>
          </a:xfrm>
          <a:prstGeom prst="rect">
            <a:avLst/>
          </a:prstGeom>
        </p:spPr>
        <p:txBody>
          <a:bodyPr wrap="square" lIns="0" tIns="0" rIns="0" bIns="0" rtlCol="0" anchor="t">
            <a:spAutoFit/>
          </a:bodyPr>
          <a:lstStyle/>
          <a:p>
            <a:pPr>
              <a:lnSpc>
                <a:spcPts val="7842"/>
              </a:lnSpc>
            </a:pPr>
            <a:r>
              <a:rPr lang="en-US" sz="5400" dirty="0">
                <a:solidFill>
                  <a:srgbClr val="000000"/>
                </a:solidFill>
                <a:latin typeface="Bobby Jones Soft"/>
                <a:ea typeface="Bobby Jones Soft"/>
                <a:cs typeface="Bobby Jones Soft"/>
                <a:sym typeface="Bobby Jones Soft"/>
              </a:rPr>
              <a:t>How to show Sympathy &amp; empathy</a:t>
            </a:r>
          </a:p>
        </p:txBody>
      </p:sp>
      <p:pic>
        <p:nvPicPr>
          <p:cNvPr id="7" name="Picture 6">
            <a:extLst>
              <a:ext uri="{FF2B5EF4-FFF2-40B4-BE49-F238E27FC236}">
                <a16:creationId xmlns:a16="http://schemas.microsoft.com/office/drawing/2014/main" id="{D9C5D460-31C1-F1FE-29D6-3B8A66F2143E}"/>
              </a:ext>
            </a:extLst>
          </p:cNvPr>
          <p:cNvPicPr>
            <a:picLocks noChangeAspect="1"/>
          </p:cNvPicPr>
          <p:nvPr/>
        </p:nvPicPr>
        <p:blipFill>
          <a:blip r:embed="rId3"/>
          <a:stretch>
            <a:fillRect/>
          </a:stretch>
        </p:blipFill>
        <p:spPr>
          <a:xfrm>
            <a:off x="12413987" y="717614"/>
            <a:ext cx="4991861" cy="7053435"/>
          </a:xfrm>
          <a:prstGeom prst="rect">
            <a:avLst/>
          </a:prstGeom>
        </p:spPr>
      </p:pic>
      <p:sp>
        <p:nvSpPr>
          <p:cNvPr id="10" name="TextBox 9">
            <a:extLst>
              <a:ext uri="{FF2B5EF4-FFF2-40B4-BE49-F238E27FC236}">
                <a16:creationId xmlns:a16="http://schemas.microsoft.com/office/drawing/2014/main" id="{01469302-68FA-5680-2B4A-D67D668772B9}"/>
              </a:ext>
            </a:extLst>
          </p:cNvPr>
          <p:cNvSpPr txBox="1"/>
          <p:nvPr/>
        </p:nvSpPr>
        <p:spPr>
          <a:xfrm>
            <a:off x="626054" y="2375343"/>
            <a:ext cx="11392442" cy="5940088"/>
          </a:xfrm>
          <a:prstGeom prst="rect">
            <a:avLst/>
          </a:prstGeom>
          <a:noFill/>
        </p:spPr>
        <p:txBody>
          <a:bodyPr wrap="square" rtlCol="0">
            <a:spAutoFit/>
          </a:bodyPr>
          <a:lstStyle/>
          <a:p>
            <a:pPr marL="1112838" indent="-490538">
              <a:spcAft>
                <a:spcPts val="2400"/>
              </a:spcAft>
              <a:buFont typeface="Arial" panose="020B0604020202020204" pitchFamily="34" charset="0"/>
              <a:buChar char="•"/>
            </a:pPr>
            <a:r>
              <a:rPr lang="en-GB" sz="4000" dirty="0">
                <a:solidFill>
                  <a:srgbClr val="000000"/>
                </a:solidFill>
                <a:latin typeface="Glacial Indifference" panose="020B0604020202020204" charset="0"/>
              </a:rPr>
              <a:t>I’m really sorry you’re going through that, it sounds really hard.</a:t>
            </a:r>
          </a:p>
          <a:p>
            <a:pPr marL="1112838" indent="-490538">
              <a:spcAft>
                <a:spcPts val="2400"/>
              </a:spcAft>
              <a:buFont typeface="Arial" panose="020B0604020202020204" pitchFamily="34" charset="0"/>
              <a:buChar char="•"/>
            </a:pPr>
            <a:r>
              <a:rPr lang="en-GB" sz="4000" dirty="0">
                <a:solidFill>
                  <a:srgbClr val="000000"/>
                </a:solidFill>
                <a:latin typeface="Glacial Indifference" panose="020B0604020202020204" charset="0"/>
              </a:rPr>
              <a:t>That must’ve been upsetting, I hope things get better soon.</a:t>
            </a:r>
          </a:p>
          <a:p>
            <a:pPr marL="1112838" indent="-490538">
              <a:spcAft>
                <a:spcPts val="2400"/>
              </a:spcAft>
              <a:buFont typeface="Arial" panose="020B0604020202020204" pitchFamily="34" charset="0"/>
              <a:buChar char="•"/>
            </a:pPr>
            <a:r>
              <a:rPr lang="en-GB" sz="4000" dirty="0">
                <a:solidFill>
                  <a:srgbClr val="000000"/>
                </a:solidFill>
                <a:latin typeface="Glacial Indifference" panose="020B0604020202020204" charset="0"/>
              </a:rPr>
              <a:t>I’m sorry that happened to you, you didn’t deserve that.</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I get why you’re sad, what are you going to do now?</a:t>
            </a:r>
          </a:p>
        </p:txBody>
      </p:sp>
      <p:sp>
        <p:nvSpPr>
          <p:cNvPr id="11" name="Rounded Rectangle 10">
            <a:extLst>
              <a:ext uri="{FF2B5EF4-FFF2-40B4-BE49-F238E27FC236}">
                <a16:creationId xmlns:a16="http://schemas.microsoft.com/office/drawing/2014/main" id="{91CC86AC-1AB4-B7EB-3C46-48B066D82DF4}"/>
              </a:ext>
            </a:extLst>
          </p:cNvPr>
          <p:cNvSpPr/>
          <p:nvPr/>
        </p:nvSpPr>
        <p:spPr>
          <a:xfrm>
            <a:off x="1344028" y="2396625"/>
            <a:ext cx="10674468" cy="1295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D5C5C89-309C-6A48-92FA-F195686073DB}"/>
              </a:ext>
            </a:extLst>
          </p:cNvPr>
          <p:cNvSpPr txBox="1"/>
          <p:nvPr/>
        </p:nvSpPr>
        <p:spPr>
          <a:xfrm>
            <a:off x="1663365" y="2479814"/>
            <a:ext cx="9850677" cy="1323439"/>
          </a:xfrm>
          <a:prstGeom prst="rect">
            <a:avLst/>
          </a:prstGeom>
          <a:noFill/>
        </p:spPr>
        <p:txBody>
          <a:bodyPr wrap="square" rtlCol="0">
            <a:spAutoFit/>
          </a:bodyPr>
          <a:lstStyle/>
          <a:p>
            <a:r>
              <a:rPr lang="en-GB" sz="4000" dirty="0">
                <a:solidFill>
                  <a:schemeClr val="bg1"/>
                </a:solidFill>
                <a:latin typeface="Glacial Indifference" panose="020B0604020202020204" charset="0"/>
              </a:rPr>
              <a:t>I am sorry you’re going through that, what can I do to help</a:t>
            </a:r>
            <a:r>
              <a:rPr lang="en-GB" sz="4000" dirty="0">
                <a:solidFill>
                  <a:schemeClr val="bg1"/>
                </a:solidFill>
              </a:rPr>
              <a:t>?</a:t>
            </a:r>
          </a:p>
        </p:txBody>
      </p:sp>
      <p:sp>
        <p:nvSpPr>
          <p:cNvPr id="13" name="Rounded Rectangle 12">
            <a:extLst>
              <a:ext uri="{FF2B5EF4-FFF2-40B4-BE49-F238E27FC236}">
                <a16:creationId xmlns:a16="http://schemas.microsoft.com/office/drawing/2014/main" id="{82E3D6C7-07F0-1547-8FAD-C5F0CBE2643E}"/>
              </a:ext>
            </a:extLst>
          </p:cNvPr>
          <p:cNvSpPr/>
          <p:nvPr/>
        </p:nvSpPr>
        <p:spPr>
          <a:xfrm>
            <a:off x="1333091" y="3957227"/>
            <a:ext cx="10684511" cy="1295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0B29598-52FD-CE31-A0EE-20B28329BC0C}"/>
              </a:ext>
            </a:extLst>
          </p:cNvPr>
          <p:cNvSpPr txBox="1"/>
          <p:nvPr/>
        </p:nvSpPr>
        <p:spPr>
          <a:xfrm>
            <a:off x="1729476" y="3929188"/>
            <a:ext cx="9859944" cy="1323439"/>
          </a:xfrm>
          <a:prstGeom prst="rect">
            <a:avLst/>
          </a:prstGeom>
          <a:noFill/>
        </p:spPr>
        <p:txBody>
          <a:bodyPr wrap="square" rtlCol="0">
            <a:spAutoFit/>
          </a:bodyPr>
          <a:lstStyle/>
          <a:p>
            <a:r>
              <a:rPr lang="en-GB" sz="4000" dirty="0">
                <a:solidFill>
                  <a:schemeClr val="bg1"/>
                </a:solidFill>
                <a:latin typeface="Glacial Indifference" panose="020B0604020202020204" charset="0"/>
              </a:rPr>
              <a:t>That must have been upsetting, I can only imagine how difficult this must be.</a:t>
            </a:r>
            <a:endParaRPr lang="en-GB" sz="4000" dirty="0">
              <a:solidFill>
                <a:schemeClr val="bg1"/>
              </a:solidFill>
            </a:endParaRPr>
          </a:p>
        </p:txBody>
      </p:sp>
      <p:sp>
        <p:nvSpPr>
          <p:cNvPr id="15" name="Rounded Rectangle 14">
            <a:extLst>
              <a:ext uri="{FF2B5EF4-FFF2-40B4-BE49-F238E27FC236}">
                <a16:creationId xmlns:a16="http://schemas.microsoft.com/office/drawing/2014/main" id="{B26E7CBB-3010-0DBA-2923-CDDA27E8E729}"/>
              </a:ext>
            </a:extLst>
          </p:cNvPr>
          <p:cNvSpPr/>
          <p:nvPr/>
        </p:nvSpPr>
        <p:spPr>
          <a:xfrm>
            <a:off x="1265088" y="5489790"/>
            <a:ext cx="10742820" cy="1295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BB89554-6E27-93DA-E2E2-5DAF855D3AB4}"/>
              </a:ext>
            </a:extLst>
          </p:cNvPr>
          <p:cNvSpPr txBox="1"/>
          <p:nvPr/>
        </p:nvSpPr>
        <p:spPr>
          <a:xfrm>
            <a:off x="1663365" y="5461751"/>
            <a:ext cx="9913753" cy="1323439"/>
          </a:xfrm>
          <a:prstGeom prst="rect">
            <a:avLst/>
          </a:prstGeom>
          <a:noFill/>
        </p:spPr>
        <p:txBody>
          <a:bodyPr wrap="square" rtlCol="0">
            <a:spAutoFit/>
          </a:bodyPr>
          <a:lstStyle/>
          <a:p>
            <a:r>
              <a:rPr lang="en-GB" sz="4000" dirty="0">
                <a:solidFill>
                  <a:schemeClr val="bg1"/>
                </a:solidFill>
                <a:latin typeface="Glacial Indifference" panose="020B0604020202020204" charset="0"/>
              </a:rPr>
              <a:t>I am sorry that happened to you, I’m just wondering what I can do to help</a:t>
            </a:r>
            <a:r>
              <a:rPr lang="en-GB" sz="4000" dirty="0">
                <a:solidFill>
                  <a:schemeClr val="bg1"/>
                </a:solidFill>
              </a:rPr>
              <a:t>?</a:t>
            </a:r>
          </a:p>
        </p:txBody>
      </p:sp>
      <p:sp>
        <p:nvSpPr>
          <p:cNvPr id="17" name="Rounded Rectangle 16">
            <a:extLst>
              <a:ext uri="{FF2B5EF4-FFF2-40B4-BE49-F238E27FC236}">
                <a16:creationId xmlns:a16="http://schemas.microsoft.com/office/drawing/2014/main" id="{33803270-4027-61CB-0EE3-096466B7D516}"/>
              </a:ext>
            </a:extLst>
          </p:cNvPr>
          <p:cNvSpPr/>
          <p:nvPr/>
        </p:nvSpPr>
        <p:spPr>
          <a:xfrm>
            <a:off x="1279698" y="6994314"/>
            <a:ext cx="10709964" cy="1295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98B4D69-3806-E1B6-16EC-7468BF65ED9D}"/>
              </a:ext>
            </a:extLst>
          </p:cNvPr>
          <p:cNvSpPr txBox="1"/>
          <p:nvPr/>
        </p:nvSpPr>
        <p:spPr>
          <a:xfrm>
            <a:off x="1663365" y="6972941"/>
            <a:ext cx="9883433" cy="1323439"/>
          </a:xfrm>
          <a:prstGeom prst="rect">
            <a:avLst/>
          </a:prstGeom>
          <a:noFill/>
        </p:spPr>
        <p:txBody>
          <a:bodyPr wrap="square" rtlCol="0">
            <a:spAutoFit/>
          </a:bodyPr>
          <a:lstStyle/>
          <a:p>
            <a:r>
              <a:rPr lang="en-GB" sz="4000" dirty="0">
                <a:solidFill>
                  <a:schemeClr val="bg1"/>
                </a:solidFill>
                <a:latin typeface="Glacial Indifference" panose="020B0604020202020204" charset="0"/>
              </a:rPr>
              <a:t>I get why you are sad, you have every right to feel like that.</a:t>
            </a:r>
            <a:endParaRPr lang="en-GB" sz="4000" dirty="0">
              <a:solidFill>
                <a:schemeClr val="bg1"/>
              </a:solidFill>
            </a:endParaRPr>
          </a:p>
        </p:txBody>
      </p:sp>
    </p:spTree>
    <p:extLst>
      <p:ext uri="{BB962C8B-B14F-4D97-AF65-F5344CB8AC3E}">
        <p14:creationId xmlns:p14="http://schemas.microsoft.com/office/powerpoint/2010/main" val="95015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2" grpId="0"/>
      <p:bldP spid="13" grpId="0" animBg="1"/>
      <p:bldP spid="14" grpId="0"/>
      <p:bldP spid="15" grpId="0" animBg="1"/>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2F520C0E-521F-7189-E154-7E539027549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48870BD-7079-AB39-FA30-A533C6AB0BFA}"/>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DBB5C04C-E9FF-6072-7491-217E0F34ACF0}"/>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83841560-5A43-306D-1030-726CA1AE2EBD}"/>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B292EEDA-44E7-6720-0B78-56358A1CEC9F}"/>
              </a:ext>
            </a:extLst>
          </p:cNvPr>
          <p:cNvSpPr txBox="1"/>
          <p:nvPr/>
        </p:nvSpPr>
        <p:spPr>
          <a:xfrm>
            <a:off x="1295400" y="1262645"/>
            <a:ext cx="5867400" cy="953851"/>
          </a:xfrm>
          <a:prstGeom prst="rect">
            <a:avLst/>
          </a:prstGeom>
        </p:spPr>
        <p:txBody>
          <a:bodyPr wrap="square" lIns="0" tIns="0" rIns="0" bIns="0" rtlCol="0" anchor="t">
            <a:spAutoFit/>
          </a:bodyPr>
          <a:lstStyle/>
          <a:p>
            <a:pPr>
              <a:lnSpc>
                <a:spcPts val="7842"/>
              </a:lnSpc>
            </a:pPr>
            <a:r>
              <a:rPr lang="en-US" sz="5400" dirty="0">
                <a:solidFill>
                  <a:srgbClr val="000000"/>
                </a:solidFill>
                <a:latin typeface="Bobby Jones Soft"/>
                <a:ea typeface="Bobby Jones Soft"/>
                <a:cs typeface="Bobby Jones Soft"/>
                <a:sym typeface="Bobby Jones Soft"/>
              </a:rPr>
              <a:t>The empathy walk</a:t>
            </a:r>
          </a:p>
        </p:txBody>
      </p:sp>
      <p:pic>
        <p:nvPicPr>
          <p:cNvPr id="5" name="Henry Mancini - The Pink Panther Theme (Official Audio)">
            <a:hlinkClick r:id="" action="ppaction://media"/>
            <a:extLst>
              <a:ext uri="{FF2B5EF4-FFF2-40B4-BE49-F238E27FC236}">
                <a16:creationId xmlns:a16="http://schemas.microsoft.com/office/drawing/2014/main" id="{11C60F22-D47E-F7E9-5738-E1A2F2576C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7048500"/>
            <a:ext cx="2276475" cy="2276475"/>
          </a:xfrm>
          <a:prstGeom prst="rect">
            <a:avLst/>
          </a:prstGeom>
        </p:spPr>
      </p:pic>
      <p:sp>
        <p:nvSpPr>
          <p:cNvPr id="7" name="TextBox 6">
            <a:extLst>
              <a:ext uri="{FF2B5EF4-FFF2-40B4-BE49-F238E27FC236}">
                <a16:creationId xmlns:a16="http://schemas.microsoft.com/office/drawing/2014/main" id="{C0740CE2-85DF-3E42-31E6-104D8E01893F}"/>
              </a:ext>
            </a:extLst>
          </p:cNvPr>
          <p:cNvSpPr txBox="1"/>
          <p:nvPr/>
        </p:nvSpPr>
        <p:spPr>
          <a:xfrm>
            <a:off x="1295400" y="2294247"/>
            <a:ext cx="15316200" cy="4524315"/>
          </a:xfrm>
          <a:prstGeom prst="rect">
            <a:avLst/>
          </a:prstGeom>
          <a:noFill/>
        </p:spPr>
        <p:txBody>
          <a:bodyPr wrap="square" rtlCol="0">
            <a:spAutoFit/>
          </a:bodyPr>
          <a:lstStyle/>
          <a:p>
            <a:r>
              <a:rPr lang="en-GB" sz="4800" dirty="0">
                <a:solidFill>
                  <a:srgbClr val="000000"/>
                </a:solidFill>
                <a:latin typeface="Glacial Indifference" panose="020B0604020202020204" charset="0"/>
              </a:rPr>
              <a:t>When asked, please walk around the room. </a:t>
            </a:r>
          </a:p>
          <a:p>
            <a:r>
              <a:rPr lang="en-GB" sz="4800" dirty="0">
                <a:solidFill>
                  <a:srgbClr val="000000"/>
                </a:solidFill>
                <a:latin typeface="Glacial Indifference" panose="020B0604020202020204" charset="0"/>
              </a:rPr>
              <a:t>When the music stops, freeze!</a:t>
            </a:r>
          </a:p>
          <a:p>
            <a:endParaRPr lang="en-GB" sz="4000" dirty="0">
              <a:solidFill>
                <a:srgbClr val="000000"/>
              </a:solidFill>
              <a:latin typeface="Glacial Indifference" panose="020B0604020202020204" charset="0"/>
            </a:endParaRPr>
          </a:p>
          <a:p>
            <a:r>
              <a:rPr lang="en-GB" sz="4800" dirty="0">
                <a:solidFill>
                  <a:srgbClr val="000000"/>
                </a:solidFill>
                <a:latin typeface="Glacial Indifference" panose="020B0604020202020204" charset="0"/>
              </a:rPr>
              <a:t>Your teacher will call out an emotion, and you have to demonstrate the facial expressions and body language that shows that emotion!</a:t>
            </a:r>
          </a:p>
        </p:txBody>
      </p:sp>
    </p:spTree>
    <p:extLst>
      <p:ext uri="{BB962C8B-B14F-4D97-AF65-F5344CB8AC3E}">
        <p14:creationId xmlns:p14="http://schemas.microsoft.com/office/powerpoint/2010/main" val="26401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0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1F057227-075E-9E1A-BAA1-581B4F0F56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3DDF335-180C-F136-2598-16376835E635}"/>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5B5C5DE9-D705-6A4A-21D2-23F97E31514A}"/>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89ED25C4-A230-BDA9-63EF-AFEC8DBB4116}"/>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FF1139D5-5F13-FB1D-D334-0350F62665B8}"/>
              </a:ext>
            </a:extLst>
          </p:cNvPr>
          <p:cNvSpPr txBox="1"/>
          <p:nvPr/>
        </p:nvSpPr>
        <p:spPr>
          <a:xfrm>
            <a:off x="1289761" y="977199"/>
            <a:ext cx="10551214" cy="1030795"/>
          </a:xfrm>
          <a:prstGeom prst="rect">
            <a:avLst/>
          </a:prstGeom>
        </p:spPr>
        <p:txBody>
          <a:bodyPr lIns="0" tIns="0" rIns="0" bIns="0" rtlCol="0" anchor="t">
            <a:spAutoFit/>
          </a:bodyPr>
          <a:lstStyle/>
          <a:p>
            <a:pPr>
              <a:lnSpc>
                <a:spcPts val="8615"/>
              </a:lnSpc>
            </a:pPr>
            <a:r>
              <a:rPr lang="en-US" sz="4800" dirty="0">
                <a:solidFill>
                  <a:srgbClr val="000000"/>
                </a:solidFill>
                <a:latin typeface="Bobby Jones Soft"/>
                <a:ea typeface="Bobby Jones Soft"/>
                <a:cs typeface="Bobby Jones Soft"/>
                <a:sym typeface="Bobby Jones Soft"/>
              </a:rPr>
              <a:t>Do it now reflection </a:t>
            </a:r>
            <a:r>
              <a:rPr lang="en-US" sz="3200" dirty="0">
                <a:solidFill>
                  <a:srgbClr val="000000"/>
                </a:solidFill>
                <a:latin typeface="Bobby Jones Soft"/>
                <a:ea typeface="Bobby Jones Soft"/>
                <a:cs typeface="Bobby Jones Soft"/>
                <a:sym typeface="Bobby Jones Soft"/>
              </a:rPr>
              <a:t>(2)</a:t>
            </a:r>
          </a:p>
        </p:txBody>
      </p:sp>
      <p:sp>
        <p:nvSpPr>
          <p:cNvPr id="5" name="TextBox 4">
            <a:extLst>
              <a:ext uri="{FF2B5EF4-FFF2-40B4-BE49-F238E27FC236}">
                <a16:creationId xmlns:a16="http://schemas.microsoft.com/office/drawing/2014/main" id="{BF6ABD36-EBF9-2D5C-C23C-DFBC99FAB4B6}"/>
              </a:ext>
            </a:extLst>
          </p:cNvPr>
          <p:cNvSpPr txBox="1"/>
          <p:nvPr/>
        </p:nvSpPr>
        <p:spPr>
          <a:xfrm>
            <a:off x="1066800" y="2085745"/>
            <a:ext cx="15555704" cy="1015663"/>
          </a:xfrm>
          <a:prstGeom prst="rect">
            <a:avLst/>
          </a:prstGeom>
          <a:noFill/>
        </p:spPr>
        <p:txBody>
          <a:bodyPr wrap="square" rtlCol="0">
            <a:spAutoFit/>
          </a:bodyPr>
          <a:lstStyle/>
          <a:p>
            <a:r>
              <a:rPr lang="en-GB" sz="6000" dirty="0">
                <a:solidFill>
                  <a:srgbClr val="000000"/>
                </a:solidFill>
                <a:latin typeface="Glacial Indifference" panose="020B0604020202020204" charset="0"/>
              </a:rPr>
              <a:t>What are the benefits of friendship</a:t>
            </a:r>
            <a:r>
              <a:rPr lang="en-GB" sz="6000" dirty="0">
                <a:solidFill>
                  <a:srgbClr val="000000"/>
                </a:solidFill>
                <a:latin typeface="Glacial Indifference"/>
              </a:rPr>
              <a:t>?</a:t>
            </a:r>
          </a:p>
        </p:txBody>
      </p:sp>
      <p:sp>
        <p:nvSpPr>
          <p:cNvPr id="8" name="TextBox 7">
            <a:extLst>
              <a:ext uri="{FF2B5EF4-FFF2-40B4-BE49-F238E27FC236}">
                <a16:creationId xmlns:a16="http://schemas.microsoft.com/office/drawing/2014/main" id="{7750FDEA-36F6-C22C-72D6-C38120C4C856}"/>
              </a:ext>
            </a:extLst>
          </p:cNvPr>
          <p:cNvSpPr txBox="1"/>
          <p:nvPr/>
        </p:nvSpPr>
        <p:spPr>
          <a:xfrm>
            <a:off x="635674" y="3179159"/>
            <a:ext cx="8736926" cy="6370975"/>
          </a:xfrm>
          <a:prstGeom prst="rect">
            <a:avLst/>
          </a:prstGeom>
          <a:noFill/>
        </p:spPr>
        <p:txBody>
          <a:bodyPr wrap="square" rtlCol="0">
            <a:spAutoFit/>
          </a:bodyPr>
          <a:lstStyle/>
          <a:p>
            <a:pPr marL="622300">
              <a:spcAft>
                <a:spcPts val="2400"/>
              </a:spcAft>
            </a:pPr>
            <a:r>
              <a:rPr lang="en-GB" sz="4000" b="1" dirty="0">
                <a:solidFill>
                  <a:srgbClr val="000000"/>
                </a:solidFill>
                <a:latin typeface="Glacial Indifference" panose="020B0604020202020204" charset="0"/>
              </a:rPr>
              <a:t>Friends: </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Make you feel happy and loved</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Help you when you’re feeling sad</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Make playing and learning more fun</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Cheer you up when you’re feeling down</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Teach you to share and care</a:t>
            </a:r>
          </a:p>
          <a:p>
            <a:endParaRPr lang="en-GB" dirty="0"/>
          </a:p>
        </p:txBody>
      </p:sp>
      <p:sp>
        <p:nvSpPr>
          <p:cNvPr id="11" name="TextBox 10">
            <a:extLst>
              <a:ext uri="{FF2B5EF4-FFF2-40B4-BE49-F238E27FC236}">
                <a16:creationId xmlns:a16="http://schemas.microsoft.com/office/drawing/2014/main" id="{22CC572E-5F8A-811B-8C4B-C7087A553A73}"/>
              </a:ext>
            </a:extLst>
          </p:cNvPr>
          <p:cNvSpPr txBox="1"/>
          <p:nvPr/>
        </p:nvSpPr>
        <p:spPr>
          <a:xfrm>
            <a:off x="8763000" y="4164043"/>
            <a:ext cx="8953500" cy="4401205"/>
          </a:xfrm>
          <a:prstGeom prst="rect">
            <a:avLst/>
          </a:prstGeom>
          <a:noFill/>
        </p:spPr>
        <p:txBody>
          <a:bodyPr wrap="square">
            <a:spAutoFit/>
          </a:bodyPr>
          <a:lstStyle/>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Help you to feel less lonely</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Encourage you to try new things</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Celebrate your successes with you</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Listen when you need to talk</a:t>
            </a:r>
          </a:p>
          <a:p>
            <a:pPr marL="1112838" indent="-490538">
              <a:spcAft>
                <a:spcPts val="1200"/>
              </a:spcAft>
              <a:buFont typeface="Arial" panose="020B0604020202020204" pitchFamily="34" charset="0"/>
              <a:buChar char="•"/>
            </a:pPr>
            <a:r>
              <a:rPr lang="en-GB" sz="4000" dirty="0">
                <a:solidFill>
                  <a:srgbClr val="000000"/>
                </a:solidFill>
                <a:latin typeface="Glacial Indifference" panose="020B0604020202020204" charset="0"/>
              </a:rPr>
              <a:t>Make life more interesting every day</a:t>
            </a:r>
          </a:p>
        </p:txBody>
      </p:sp>
    </p:spTree>
    <p:extLst>
      <p:ext uri="{BB962C8B-B14F-4D97-AF65-F5344CB8AC3E}">
        <p14:creationId xmlns:p14="http://schemas.microsoft.com/office/powerpoint/2010/main" val="350791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D1D0EF53-513A-61DE-5A01-4290CEC597C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1273BA-C694-112D-92DD-AB2CE6B9188D}"/>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4B59041E-0110-B0FC-3AF6-F9FBD32447C4}"/>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8103C65B-0A64-21BB-AE05-24B5E7D91731}"/>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B2F3D09F-EFF9-E345-7E3F-21690A0958D3}"/>
              </a:ext>
            </a:extLst>
          </p:cNvPr>
          <p:cNvSpPr txBox="1"/>
          <p:nvPr/>
        </p:nvSpPr>
        <p:spPr>
          <a:xfrm>
            <a:off x="1289761" y="977199"/>
            <a:ext cx="10551214" cy="1030795"/>
          </a:xfrm>
          <a:prstGeom prst="rect">
            <a:avLst/>
          </a:prstGeom>
        </p:spPr>
        <p:txBody>
          <a:bodyPr lIns="0" tIns="0" rIns="0" bIns="0" rtlCol="0" anchor="t">
            <a:spAutoFit/>
          </a:bodyPr>
          <a:lstStyle/>
          <a:p>
            <a:pPr>
              <a:lnSpc>
                <a:spcPts val="8615"/>
              </a:lnSpc>
            </a:pPr>
            <a:r>
              <a:rPr lang="en-US" sz="4800" dirty="0">
                <a:solidFill>
                  <a:srgbClr val="000000"/>
                </a:solidFill>
                <a:latin typeface="Bobby Jones Soft"/>
                <a:ea typeface="Bobby Jones Soft"/>
                <a:cs typeface="Bobby Jones Soft"/>
                <a:sym typeface="Bobby Jones Soft"/>
              </a:rPr>
              <a:t>Think, pair, share</a:t>
            </a:r>
          </a:p>
        </p:txBody>
      </p:sp>
      <p:sp>
        <p:nvSpPr>
          <p:cNvPr id="5" name="Content Placeholder 1">
            <a:extLst>
              <a:ext uri="{FF2B5EF4-FFF2-40B4-BE49-F238E27FC236}">
                <a16:creationId xmlns:a16="http://schemas.microsoft.com/office/drawing/2014/main" id="{B054143E-78E7-68F6-EA72-C3577D28376D}"/>
              </a:ext>
            </a:extLst>
          </p:cNvPr>
          <p:cNvSpPr txBox="1">
            <a:spLocks/>
          </p:cNvSpPr>
          <p:nvPr/>
        </p:nvSpPr>
        <p:spPr>
          <a:xfrm>
            <a:off x="838200" y="1528837"/>
            <a:ext cx="15977902" cy="6594740"/>
          </a:xfrm>
          <a:prstGeom prst="rect">
            <a:avLst/>
          </a:prstGeom>
        </p:spPr>
        <p:txBody>
          <a:bodyPr vert="horz" lIns="91440" tIns="45720" rIns="91440" bIns="45720" rtlCol="0" anchor="ctr">
            <a:normAutofit fontScale="62500" lnSpcReduction="20000"/>
          </a:bodyPr>
          <a:lstStyle>
            <a:defPPr>
              <a:defRPr lang="en-US"/>
            </a:defPPr>
            <a:lvl1pPr marL="0" algn="l" defTabSz="914400" rtl="0" eaLnBrk="1" latinLnBrk="0" hangingPunct="1">
              <a:defRPr sz="1200" kern="1200">
                <a:solidFill>
                  <a:schemeClr val="tx1">
                    <a:tint val="75000"/>
                  </a:schemeClr>
                </a:solidFill>
                <a:latin typeface="Glacial Indifference"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36700" indent="-914400">
              <a:lnSpc>
                <a:spcPct val="120000"/>
              </a:lnSpc>
              <a:spcAft>
                <a:spcPts val="1200"/>
              </a:spcAft>
              <a:buFont typeface="+mj-lt"/>
              <a:buAutoNum type="arabicPeriod"/>
            </a:pPr>
            <a:r>
              <a:rPr lang="en-GB" sz="4800" b="1" dirty="0">
                <a:solidFill>
                  <a:srgbClr val="000000"/>
                </a:solidFill>
              </a:rPr>
              <a:t>Who catches you when you fall? </a:t>
            </a:r>
            <a:r>
              <a:rPr lang="en-GB" sz="4800" dirty="0">
                <a:solidFill>
                  <a:srgbClr val="000000"/>
                </a:solidFill>
              </a:rPr>
              <a:t>How can friends support you when life gets tough?</a:t>
            </a:r>
          </a:p>
          <a:p>
            <a:pPr marL="1536700" indent="-914400">
              <a:lnSpc>
                <a:spcPct val="120000"/>
              </a:lnSpc>
              <a:spcAft>
                <a:spcPts val="1200"/>
              </a:spcAft>
              <a:buFont typeface="+mj-lt"/>
              <a:buAutoNum type="arabicPeriod"/>
            </a:pPr>
            <a:r>
              <a:rPr lang="en-GB" sz="4800" b="1" dirty="0">
                <a:solidFill>
                  <a:srgbClr val="000000"/>
                </a:solidFill>
              </a:rPr>
              <a:t>Shared secrets and inside jokes; </a:t>
            </a:r>
            <a:r>
              <a:rPr lang="en-GB" sz="4800" dirty="0">
                <a:solidFill>
                  <a:srgbClr val="000000"/>
                </a:solidFill>
              </a:rPr>
              <a:t>why is trust essential for a strong friendship?</a:t>
            </a:r>
          </a:p>
          <a:p>
            <a:pPr marL="1536700" indent="-914400">
              <a:lnSpc>
                <a:spcPct val="120000"/>
              </a:lnSpc>
              <a:spcAft>
                <a:spcPts val="1200"/>
              </a:spcAft>
              <a:buFont typeface="+mj-lt"/>
              <a:buAutoNum type="arabicPeriod"/>
            </a:pPr>
            <a:r>
              <a:rPr lang="en-GB" sz="4800" b="1" dirty="0">
                <a:solidFill>
                  <a:srgbClr val="000000"/>
                </a:solidFill>
              </a:rPr>
              <a:t>One friend or many? </a:t>
            </a:r>
            <a:r>
              <a:rPr lang="en-GB" sz="4800" dirty="0">
                <a:solidFill>
                  <a:srgbClr val="000000"/>
                </a:solidFill>
              </a:rPr>
              <a:t>Discuss the benefit benefits of having different types of friends.</a:t>
            </a:r>
          </a:p>
          <a:p>
            <a:pPr marL="1536700" indent="-914400">
              <a:lnSpc>
                <a:spcPct val="120000"/>
              </a:lnSpc>
              <a:spcAft>
                <a:spcPts val="1200"/>
              </a:spcAft>
              <a:buFont typeface="+mj-lt"/>
              <a:buAutoNum type="arabicPeriod"/>
            </a:pPr>
            <a:r>
              <a:rPr lang="en-GB" sz="4800" b="1" dirty="0">
                <a:solidFill>
                  <a:srgbClr val="000000"/>
                </a:solidFill>
              </a:rPr>
              <a:t>Imagine break time alone</a:t>
            </a:r>
            <a:r>
              <a:rPr lang="en-GB" sz="4800" dirty="0">
                <a:solidFill>
                  <a:srgbClr val="000000"/>
                </a:solidFill>
              </a:rPr>
              <a:t>. How does a good friend make daily life better?</a:t>
            </a:r>
          </a:p>
          <a:p>
            <a:pPr marL="1536700" indent="-914400">
              <a:lnSpc>
                <a:spcPct val="120000"/>
              </a:lnSpc>
              <a:spcAft>
                <a:spcPts val="1200"/>
              </a:spcAft>
              <a:buFont typeface="+mj-lt"/>
              <a:buAutoNum type="arabicPeriod"/>
            </a:pPr>
            <a:r>
              <a:rPr lang="en-GB" sz="4800" b="1" dirty="0">
                <a:solidFill>
                  <a:srgbClr val="000000"/>
                </a:solidFill>
              </a:rPr>
              <a:t>If everyone was exactly the same? </a:t>
            </a:r>
            <a:r>
              <a:rPr lang="en-GB" sz="4800" dirty="0">
                <a:solidFill>
                  <a:srgbClr val="000000"/>
                </a:solidFill>
              </a:rPr>
              <a:t>How can friends help us learn new perspectives?</a:t>
            </a:r>
          </a:p>
          <a:p>
            <a:pPr marL="1536700" indent="-914400">
              <a:lnSpc>
                <a:spcPct val="120000"/>
              </a:lnSpc>
              <a:spcAft>
                <a:spcPts val="1200"/>
              </a:spcAft>
              <a:buFont typeface="+mj-lt"/>
              <a:buAutoNum type="arabicPeriod"/>
            </a:pPr>
            <a:r>
              <a:rPr lang="en-GB" sz="4800" b="1" dirty="0">
                <a:solidFill>
                  <a:srgbClr val="000000"/>
                </a:solidFill>
              </a:rPr>
              <a:t>Can friends disagree and still stay close? </a:t>
            </a:r>
            <a:r>
              <a:rPr lang="en-GB" sz="4800" dirty="0">
                <a:solidFill>
                  <a:srgbClr val="000000"/>
                </a:solidFill>
              </a:rPr>
              <a:t>How can we resolve conflict with friends?</a:t>
            </a:r>
          </a:p>
          <a:p>
            <a:pPr marL="1536700" indent="-914400">
              <a:lnSpc>
                <a:spcPct val="120000"/>
              </a:lnSpc>
              <a:spcAft>
                <a:spcPts val="1200"/>
              </a:spcAft>
              <a:buFont typeface="+mj-lt"/>
              <a:buAutoNum type="arabicPeriod"/>
            </a:pPr>
            <a:r>
              <a:rPr lang="en-GB" sz="4800" b="1" dirty="0">
                <a:solidFill>
                  <a:srgbClr val="000000"/>
                </a:solidFill>
              </a:rPr>
              <a:t>The best advice you ever got came from</a:t>
            </a:r>
            <a:r>
              <a:rPr lang="en-GB" sz="4800" dirty="0">
                <a:solidFill>
                  <a:srgbClr val="000000"/>
                </a:solidFill>
              </a:rPr>
              <a:t>… How can friends be guides and advisor?</a:t>
            </a:r>
          </a:p>
          <a:p>
            <a:pPr marL="1536700" indent="-914400">
              <a:spcAft>
                <a:spcPts val="2400"/>
              </a:spcAft>
              <a:buFont typeface="+mj-lt"/>
              <a:buAutoNum type="arabicPeriod"/>
            </a:pPr>
            <a:r>
              <a:rPr lang="en-GB" sz="4800" b="1" dirty="0">
                <a:solidFill>
                  <a:srgbClr val="000000"/>
                </a:solidFill>
              </a:rPr>
              <a:t>Loyalty is a gift</a:t>
            </a:r>
            <a:r>
              <a:rPr lang="en-GB" sz="4800" dirty="0">
                <a:solidFill>
                  <a:srgbClr val="000000"/>
                </a:solidFill>
              </a:rPr>
              <a:t>. What does it mean to be a truly loyal friend to someone?</a:t>
            </a:r>
          </a:p>
        </p:txBody>
      </p:sp>
    </p:spTree>
    <p:extLst>
      <p:ext uri="{BB962C8B-B14F-4D97-AF65-F5344CB8AC3E}">
        <p14:creationId xmlns:p14="http://schemas.microsoft.com/office/powerpoint/2010/main" val="367886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6A68486A-E5BD-8406-7A21-D00D5489DF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69E942-ED84-F033-FE62-DF0457D4A5DC}"/>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77006C09-88B8-D51F-64D5-5AE90D923A8D}"/>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35C33059-CC5C-BE57-155A-C776BD166A04}"/>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ED285E61-A67C-3131-7630-743E46D19CEC}"/>
              </a:ext>
            </a:extLst>
          </p:cNvPr>
          <p:cNvSpPr txBox="1"/>
          <p:nvPr/>
        </p:nvSpPr>
        <p:spPr>
          <a:xfrm>
            <a:off x="1295400" y="1262645"/>
            <a:ext cx="6553200" cy="953851"/>
          </a:xfrm>
          <a:prstGeom prst="rect">
            <a:avLst/>
          </a:prstGeom>
        </p:spPr>
        <p:txBody>
          <a:bodyPr wrap="square" lIns="0" tIns="0" rIns="0" bIns="0" rtlCol="0" anchor="t">
            <a:spAutoFit/>
          </a:bodyPr>
          <a:lstStyle/>
          <a:p>
            <a:pPr>
              <a:lnSpc>
                <a:spcPts val="7842"/>
              </a:lnSpc>
            </a:pPr>
            <a:r>
              <a:rPr lang="en-US" sz="5400" dirty="0">
                <a:solidFill>
                  <a:srgbClr val="000000"/>
                </a:solidFill>
                <a:latin typeface="Bobby Jones Soft"/>
                <a:ea typeface="Bobby Jones Soft"/>
                <a:cs typeface="Bobby Jones Soft"/>
                <a:sym typeface="Bobby Jones Soft"/>
              </a:rPr>
              <a:t>Good friendships</a:t>
            </a:r>
          </a:p>
        </p:txBody>
      </p:sp>
      <p:sp>
        <p:nvSpPr>
          <p:cNvPr id="5" name="TextBox 4">
            <a:extLst>
              <a:ext uri="{FF2B5EF4-FFF2-40B4-BE49-F238E27FC236}">
                <a16:creationId xmlns:a16="http://schemas.microsoft.com/office/drawing/2014/main" id="{7426D4A7-3876-0AF1-B38D-D657B1FB389A}"/>
              </a:ext>
            </a:extLst>
          </p:cNvPr>
          <p:cNvSpPr txBox="1"/>
          <p:nvPr/>
        </p:nvSpPr>
        <p:spPr>
          <a:xfrm>
            <a:off x="1293541" y="2276459"/>
            <a:ext cx="14935199" cy="707886"/>
          </a:xfrm>
          <a:prstGeom prst="rect">
            <a:avLst/>
          </a:prstGeom>
          <a:noFill/>
        </p:spPr>
        <p:txBody>
          <a:bodyPr wrap="square">
            <a:spAutoFit/>
          </a:bodyPr>
          <a:lstStyle/>
          <a:p>
            <a:pPr marL="44450">
              <a:spcAft>
                <a:spcPts val="2400"/>
              </a:spcAft>
            </a:pPr>
            <a:r>
              <a:rPr lang="en-GB" sz="4000" dirty="0">
                <a:solidFill>
                  <a:srgbClr val="000000"/>
                </a:solidFill>
                <a:latin typeface="Glacial Indifference" panose="020B0604020202020204" charset="0"/>
              </a:rPr>
              <a:t>Please work in small groups to discuss:</a:t>
            </a:r>
          </a:p>
        </p:txBody>
      </p:sp>
      <p:sp>
        <p:nvSpPr>
          <p:cNvPr id="7" name="TextBox 6">
            <a:extLst>
              <a:ext uri="{FF2B5EF4-FFF2-40B4-BE49-F238E27FC236}">
                <a16:creationId xmlns:a16="http://schemas.microsoft.com/office/drawing/2014/main" id="{0B0922BC-E27E-0FD0-F212-8A588182FEB1}"/>
              </a:ext>
            </a:extLst>
          </p:cNvPr>
          <p:cNvSpPr txBox="1"/>
          <p:nvPr/>
        </p:nvSpPr>
        <p:spPr>
          <a:xfrm>
            <a:off x="838200" y="3578560"/>
            <a:ext cx="16358785" cy="3724096"/>
          </a:xfrm>
          <a:prstGeom prst="rect">
            <a:avLst/>
          </a:prstGeom>
          <a:noFill/>
        </p:spPr>
        <p:txBody>
          <a:bodyPr wrap="square" rtlCol="0">
            <a:spAutoFit/>
          </a:bodyPr>
          <a:lstStyle/>
          <a:p>
            <a:pPr marL="1112838" indent="-490538">
              <a:spcAft>
                <a:spcPts val="2400"/>
              </a:spcAft>
              <a:buFont typeface="Arial" panose="020B0604020202020204" pitchFamily="34" charset="0"/>
              <a:buChar char="•"/>
            </a:pPr>
            <a:r>
              <a:rPr lang="en-GB" sz="4400" dirty="0">
                <a:solidFill>
                  <a:srgbClr val="000000"/>
                </a:solidFill>
                <a:latin typeface="Glacial Indifference" panose="020B0604020202020204" charset="0"/>
              </a:rPr>
              <a:t>The key features of a positive friendship</a:t>
            </a:r>
          </a:p>
          <a:p>
            <a:pPr marL="1112838" indent="-490538">
              <a:spcAft>
                <a:spcPts val="2400"/>
              </a:spcAft>
              <a:buFont typeface="Arial" panose="020B0604020202020204" pitchFamily="34" charset="0"/>
              <a:buChar char="•"/>
            </a:pPr>
            <a:r>
              <a:rPr lang="en-GB" sz="4400" dirty="0">
                <a:solidFill>
                  <a:srgbClr val="000000"/>
                </a:solidFill>
                <a:latin typeface="Glacial Indifference" panose="020B0604020202020204" charset="0"/>
              </a:rPr>
              <a:t>How can people get to know each other and become friends?</a:t>
            </a:r>
          </a:p>
          <a:p>
            <a:pPr marL="1112838" indent="-490538">
              <a:spcAft>
                <a:spcPts val="2400"/>
              </a:spcAft>
              <a:buFont typeface="Arial" panose="020B0604020202020204" pitchFamily="34" charset="0"/>
              <a:buChar char="•"/>
            </a:pPr>
            <a:r>
              <a:rPr lang="en-GB" sz="4400" dirty="0">
                <a:solidFill>
                  <a:srgbClr val="000000"/>
                </a:solidFill>
                <a:latin typeface="Glacial Indifference" panose="020B0604020202020204" charset="0"/>
              </a:rPr>
              <a:t>What should friends do to maintain their friendship?</a:t>
            </a:r>
          </a:p>
          <a:p>
            <a:pPr marL="1112838" indent="-490538">
              <a:spcAft>
                <a:spcPts val="2400"/>
              </a:spcAft>
              <a:buFont typeface="Arial" panose="020B0604020202020204" pitchFamily="34" charset="0"/>
              <a:buChar char="•"/>
            </a:pPr>
            <a:r>
              <a:rPr lang="en-GB" sz="4400" dirty="0">
                <a:solidFill>
                  <a:srgbClr val="000000"/>
                </a:solidFill>
                <a:latin typeface="Glacial Indifference" panose="020B0604020202020204" charset="0"/>
              </a:rPr>
              <a:t>How could friends deal with any disruption to their friendship?</a:t>
            </a:r>
          </a:p>
        </p:txBody>
      </p:sp>
    </p:spTree>
    <p:extLst>
      <p:ext uri="{BB962C8B-B14F-4D97-AF65-F5344CB8AC3E}">
        <p14:creationId xmlns:p14="http://schemas.microsoft.com/office/powerpoint/2010/main" val="9747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AB6DD680-9DA6-D4D5-DC90-A29D2D64CD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000265-754E-30B7-0AC5-60CED7B300B7}"/>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A001F18C-504B-A60A-F41E-F9BCCBF88220}"/>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B499C312-E969-78B5-4703-015F29B0C57F}"/>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F402A5FF-5D72-F358-9DBD-90AEEA8ECD62}"/>
              </a:ext>
            </a:extLst>
          </p:cNvPr>
          <p:cNvSpPr txBox="1"/>
          <p:nvPr/>
        </p:nvSpPr>
        <p:spPr>
          <a:xfrm>
            <a:off x="1293541" y="945315"/>
            <a:ext cx="13944600" cy="953851"/>
          </a:xfrm>
          <a:prstGeom prst="rect">
            <a:avLst/>
          </a:prstGeom>
        </p:spPr>
        <p:txBody>
          <a:bodyPr wrap="square" lIns="0" tIns="0" rIns="0" bIns="0" rtlCol="0" anchor="t">
            <a:spAutoFit/>
          </a:bodyPr>
          <a:lstStyle/>
          <a:p>
            <a:pPr>
              <a:lnSpc>
                <a:spcPts val="7842"/>
              </a:lnSpc>
            </a:pPr>
            <a:r>
              <a:rPr lang="en-US" sz="5400" dirty="0">
                <a:solidFill>
                  <a:srgbClr val="000000"/>
                </a:solidFill>
                <a:latin typeface="Bobby Jones Soft"/>
                <a:ea typeface="Bobby Jones Soft"/>
                <a:cs typeface="Bobby Jones Soft"/>
                <a:sym typeface="Bobby Jones Soft"/>
              </a:rPr>
              <a:t>Strategies for getting to know people</a:t>
            </a:r>
          </a:p>
        </p:txBody>
      </p:sp>
      <p:graphicFrame>
        <p:nvGraphicFramePr>
          <p:cNvPr id="5" name="Table 4">
            <a:extLst>
              <a:ext uri="{FF2B5EF4-FFF2-40B4-BE49-F238E27FC236}">
                <a16:creationId xmlns:a16="http://schemas.microsoft.com/office/drawing/2014/main" id="{D16880FF-9947-1F74-7233-D7DCB15FCD36}"/>
              </a:ext>
            </a:extLst>
          </p:cNvPr>
          <p:cNvGraphicFramePr>
            <a:graphicFrameLocks noGrp="1"/>
          </p:cNvGraphicFramePr>
          <p:nvPr>
            <p:extLst>
              <p:ext uri="{D42A27DB-BD31-4B8C-83A1-F6EECF244321}">
                <p14:modId xmlns:p14="http://schemas.microsoft.com/office/powerpoint/2010/main" val="869218239"/>
              </p:ext>
            </p:extLst>
          </p:nvPr>
        </p:nvGraphicFramePr>
        <p:xfrm>
          <a:off x="1295400" y="2294247"/>
          <a:ext cx="15621000" cy="5334000"/>
        </p:xfrm>
        <a:graphic>
          <a:graphicData uri="http://schemas.openxmlformats.org/drawingml/2006/table">
            <a:tbl>
              <a:tblPr firstRow="1" bandRow="1">
                <a:tableStyleId>{327F97BB-C833-4FB7-BDE5-3F7075034690}</a:tableStyleId>
              </a:tblPr>
              <a:tblGrid>
                <a:gridCol w="5791200">
                  <a:extLst>
                    <a:ext uri="{9D8B030D-6E8A-4147-A177-3AD203B41FA5}">
                      <a16:colId xmlns:a16="http://schemas.microsoft.com/office/drawing/2014/main" val="31153733"/>
                    </a:ext>
                  </a:extLst>
                </a:gridCol>
                <a:gridCol w="9829800">
                  <a:extLst>
                    <a:ext uri="{9D8B030D-6E8A-4147-A177-3AD203B41FA5}">
                      <a16:colId xmlns:a16="http://schemas.microsoft.com/office/drawing/2014/main" val="987141656"/>
                    </a:ext>
                  </a:extLst>
                </a:gridCol>
              </a:tblGrid>
              <a:tr h="370840">
                <a:tc>
                  <a:txBody>
                    <a:bodyPr/>
                    <a:lstStyle/>
                    <a:p>
                      <a:pPr algn="ctr"/>
                      <a:r>
                        <a:rPr lang="en-GB" sz="3200" dirty="0">
                          <a:latin typeface="Glacial Indifference" panose="020B0604020202020204" charset="0"/>
                        </a:rPr>
                        <a:t>Starting conversations</a:t>
                      </a:r>
                    </a:p>
                  </a:txBody>
                  <a:tcPr anchor="ctr"/>
                </a:tc>
                <a:tc>
                  <a:txBody>
                    <a:bodyPr/>
                    <a:lstStyle/>
                    <a:p>
                      <a:pPr algn="ctr"/>
                      <a:r>
                        <a:rPr lang="en-GB" sz="3200" b="0" dirty="0">
                          <a:latin typeface="Glacial Indifference" panose="020B0604020202020204" charset="0"/>
                        </a:rPr>
                        <a:t>With people you know: Hi have you watched…?</a:t>
                      </a:r>
                    </a:p>
                    <a:p>
                      <a:pPr algn="ctr"/>
                      <a:r>
                        <a:rPr lang="en-GB" sz="3200" b="0" dirty="0">
                          <a:latin typeface="Glacial Indifference" panose="020B0604020202020204" charset="0"/>
                        </a:rPr>
                        <a:t>With people you don’t know: Hi, I’m Sam, I saw you watching the football …</a:t>
                      </a:r>
                      <a:endParaRPr lang="en-GB" sz="3200" b="0" i="1" dirty="0">
                        <a:latin typeface="Glacial Indifference" panose="020B0604020202020204" charset="0"/>
                      </a:endParaRPr>
                    </a:p>
                  </a:txBody>
                  <a:tcPr anchor="ctr"/>
                </a:tc>
                <a:extLst>
                  <a:ext uri="{0D108BD9-81ED-4DB2-BD59-A6C34878D82A}">
                    <a16:rowId xmlns:a16="http://schemas.microsoft.com/office/drawing/2014/main" val="446756897"/>
                  </a:ext>
                </a:extLst>
              </a:tr>
              <a:tr h="370840">
                <a:tc>
                  <a:txBody>
                    <a:bodyPr/>
                    <a:lstStyle/>
                    <a:p>
                      <a:pPr algn="ctr"/>
                      <a:r>
                        <a:rPr lang="en-GB" sz="3200" dirty="0">
                          <a:latin typeface="Glacial Indifference" panose="020B0604020202020204" charset="0"/>
                        </a:rPr>
                        <a:t>Using questions to get to know someone</a:t>
                      </a:r>
                    </a:p>
                  </a:txBody>
                  <a:tcPr anchor="ctr"/>
                </a:tc>
                <a:tc>
                  <a:txBody>
                    <a:bodyPr/>
                    <a:lstStyle/>
                    <a:p>
                      <a:pPr algn="ctr"/>
                      <a:r>
                        <a:rPr lang="en-GB" sz="3200" dirty="0">
                          <a:latin typeface="Glacial Indifference" panose="020B0604020202020204" charset="0"/>
                        </a:rPr>
                        <a:t>What kind of music do you like?</a:t>
                      </a:r>
                      <a:endParaRPr lang="en-GB" sz="3200" i="1" dirty="0">
                        <a:latin typeface="Glacial Indifference" panose="020B0604020202020204" charset="0"/>
                      </a:endParaRPr>
                    </a:p>
                  </a:txBody>
                  <a:tcPr anchor="ctr"/>
                </a:tc>
                <a:extLst>
                  <a:ext uri="{0D108BD9-81ED-4DB2-BD59-A6C34878D82A}">
                    <a16:rowId xmlns:a16="http://schemas.microsoft.com/office/drawing/2014/main" val="2872370388"/>
                  </a:ext>
                </a:extLst>
              </a:tr>
              <a:tr h="370840">
                <a:tc>
                  <a:txBody>
                    <a:bodyPr/>
                    <a:lstStyle/>
                    <a:p>
                      <a:pPr algn="ctr"/>
                      <a:r>
                        <a:rPr lang="en-GB" sz="3200" dirty="0">
                          <a:latin typeface="Glacial Indifference" panose="020B0604020202020204" charset="0"/>
                        </a:rPr>
                        <a:t>Including people</a:t>
                      </a:r>
                    </a:p>
                  </a:txBody>
                  <a:tcPr anchor="ctr"/>
                </a:tc>
                <a:tc>
                  <a:txBody>
                    <a:bodyPr/>
                    <a:lstStyle/>
                    <a:p>
                      <a:pPr algn="ctr"/>
                      <a:r>
                        <a:rPr lang="en-GB" sz="3200" dirty="0">
                          <a:latin typeface="Glacial Indifference" panose="020B0604020202020204" charset="0"/>
                        </a:rPr>
                        <a:t>Have you heard about the drawing club, would you like to try it with me?</a:t>
                      </a:r>
                      <a:endParaRPr lang="en-GB" sz="3200" i="1" dirty="0">
                        <a:latin typeface="Glacial Indifference" panose="020B0604020202020204" charset="0"/>
                      </a:endParaRPr>
                    </a:p>
                  </a:txBody>
                  <a:tcPr anchor="ctr"/>
                </a:tc>
                <a:extLst>
                  <a:ext uri="{0D108BD9-81ED-4DB2-BD59-A6C34878D82A}">
                    <a16:rowId xmlns:a16="http://schemas.microsoft.com/office/drawing/2014/main" val="967852330"/>
                  </a:ext>
                </a:extLst>
              </a:tr>
              <a:tr h="370840">
                <a:tc>
                  <a:txBody>
                    <a:bodyPr/>
                    <a:lstStyle/>
                    <a:p>
                      <a:pPr algn="ctr"/>
                      <a:r>
                        <a:rPr lang="en-GB" sz="3200" dirty="0">
                          <a:latin typeface="Glacial Indifference" panose="020B0604020202020204" charset="0"/>
                        </a:rPr>
                        <a:t>Picking up on social clues</a:t>
                      </a:r>
                    </a:p>
                  </a:txBody>
                  <a:tcPr anchor="ctr"/>
                </a:tc>
                <a:tc>
                  <a:txBody>
                    <a:bodyPr/>
                    <a:lstStyle/>
                    <a:p>
                      <a:pPr algn="ctr"/>
                      <a:r>
                        <a:rPr lang="en-GB" sz="3200" dirty="0">
                          <a:latin typeface="Glacial Indifference" panose="020B0604020202020204" charset="0"/>
                        </a:rPr>
                        <a:t>Body language …</a:t>
                      </a:r>
                    </a:p>
                  </a:txBody>
                  <a:tcPr anchor="ctr"/>
                </a:tc>
                <a:extLst>
                  <a:ext uri="{0D108BD9-81ED-4DB2-BD59-A6C34878D82A}">
                    <a16:rowId xmlns:a16="http://schemas.microsoft.com/office/drawing/2014/main" val="2794913719"/>
                  </a:ext>
                </a:extLst>
              </a:tr>
              <a:tr h="370840">
                <a:tc>
                  <a:txBody>
                    <a:bodyPr/>
                    <a:lstStyle/>
                    <a:p>
                      <a:pPr algn="ctr"/>
                      <a:r>
                        <a:rPr lang="en-GB" sz="3200" dirty="0">
                          <a:latin typeface="Glacial Indifference" panose="020B0604020202020204" charset="0"/>
                        </a:rPr>
                        <a:t>Asking questions about what someone has said</a:t>
                      </a:r>
                    </a:p>
                  </a:txBody>
                  <a:tcPr anchor="ctr"/>
                </a:tc>
                <a:tc>
                  <a:txBody>
                    <a:bodyPr/>
                    <a:lstStyle/>
                    <a:p>
                      <a:pPr algn="ctr"/>
                      <a:r>
                        <a:rPr lang="en-GB" sz="3200" dirty="0">
                          <a:latin typeface="Glacial Indifference" panose="020B0604020202020204" charset="0"/>
                        </a:rPr>
                        <a:t>Who do you think is going to win? (TV, reality, sporting contest?)</a:t>
                      </a:r>
                    </a:p>
                  </a:txBody>
                  <a:tcPr anchor="ctr"/>
                </a:tc>
                <a:extLst>
                  <a:ext uri="{0D108BD9-81ED-4DB2-BD59-A6C34878D82A}">
                    <a16:rowId xmlns:a16="http://schemas.microsoft.com/office/drawing/2014/main" val="1920105858"/>
                  </a:ext>
                </a:extLst>
              </a:tr>
            </a:tbl>
          </a:graphicData>
        </a:graphic>
      </p:graphicFrame>
      <p:sp>
        <p:nvSpPr>
          <p:cNvPr id="8" name="TextBox 7">
            <a:extLst>
              <a:ext uri="{FF2B5EF4-FFF2-40B4-BE49-F238E27FC236}">
                <a16:creationId xmlns:a16="http://schemas.microsoft.com/office/drawing/2014/main" id="{E21E8D6D-4033-35C8-D82D-6943EC5E1E39}"/>
              </a:ext>
            </a:extLst>
          </p:cNvPr>
          <p:cNvSpPr txBox="1"/>
          <p:nvPr/>
        </p:nvSpPr>
        <p:spPr>
          <a:xfrm>
            <a:off x="1280531" y="8872478"/>
            <a:ext cx="15621000" cy="707886"/>
          </a:xfrm>
          <a:prstGeom prst="rect">
            <a:avLst/>
          </a:prstGeom>
          <a:noFill/>
        </p:spPr>
        <p:txBody>
          <a:bodyPr wrap="square" rtlCol="0">
            <a:spAutoFit/>
          </a:bodyPr>
          <a:lstStyle/>
          <a:p>
            <a:r>
              <a:rPr lang="en-GB" sz="4000" dirty="0">
                <a:latin typeface="Glacial Indifference" panose="020B0604020202020204" charset="0"/>
              </a:rPr>
              <a:t>What are some other ways to develop positive friendships?</a:t>
            </a:r>
          </a:p>
        </p:txBody>
      </p:sp>
    </p:spTree>
    <p:extLst>
      <p:ext uri="{BB962C8B-B14F-4D97-AF65-F5344CB8AC3E}">
        <p14:creationId xmlns:p14="http://schemas.microsoft.com/office/powerpoint/2010/main" val="8856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EB027FDD-7CA3-0903-F7AB-62664939C27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5C4F5FF-0C0C-A412-6306-9BCACC097808}"/>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EC5E4553-99C7-E93C-BF3D-A928B429EAB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2A001454-25FA-0FF7-4A27-6A3072529C1A}"/>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1E27A05F-FB5F-B295-3B33-133FB5521DF9}"/>
              </a:ext>
            </a:extLst>
          </p:cNvPr>
          <p:cNvSpPr txBox="1"/>
          <p:nvPr/>
        </p:nvSpPr>
        <p:spPr>
          <a:xfrm>
            <a:off x="762000" y="1104900"/>
            <a:ext cx="4216354" cy="976549"/>
          </a:xfrm>
          <a:prstGeom prst="rect">
            <a:avLst/>
          </a:prstGeom>
        </p:spPr>
        <p:txBody>
          <a:bodyPr wrap="square" lIns="0" tIns="0" rIns="0" bIns="0" rtlCol="0" anchor="t">
            <a:spAutoFit/>
          </a:bodyPr>
          <a:lstStyle/>
          <a:p>
            <a:pPr algn="ctr">
              <a:lnSpc>
                <a:spcPts val="7842"/>
              </a:lnSpc>
            </a:pPr>
            <a:r>
              <a:rPr lang="en-US" sz="5400" dirty="0">
                <a:solidFill>
                  <a:srgbClr val="000000"/>
                </a:solidFill>
                <a:latin typeface="Bobby Jones Soft"/>
                <a:ea typeface="Bobby Jones Soft"/>
                <a:cs typeface="Bobby Jones Soft"/>
                <a:sym typeface="Bobby Jones Soft"/>
              </a:rPr>
              <a:t>Reflection</a:t>
            </a:r>
          </a:p>
        </p:txBody>
      </p:sp>
      <p:sp>
        <p:nvSpPr>
          <p:cNvPr id="5" name="TextBox 4">
            <a:extLst>
              <a:ext uri="{FF2B5EF4-FFF2-40B4-BE49-F238E27FC236}">
                <a16:creationId xmlns:a16="http://schemas.microsoft.com/office/drawing/2014/main" id="{06F4B8BD-9A82-E080-2F87-0522108CB61E}"/>
              </a:ext>
            </a:extLst>
          </p:cNvPr>
          <p:cNvSpPr txBox="1"/>
          <p:nvPr/>
        </p:nvSpPr>
        <p:spPr>
          <a:xfrm>
            <a:off x="1107385" y="2088576"/>
            <a:ext cx="11121486" cy="2593018"/>
          </a:xfrm>
          <a:prstGeom prst="rect">
            <a:avLst/>
          </a:prstGeom>
          <a:noFill/>
        </p:spPr>
        <p:txBody>
          <a:bodyPr wrap="square">
            <a:spAutoFit/>
          </a:bodyPr>
          <a:lstStyle/>
          <a:p>
            <a:pPr>
              <a:lnSpc>
                <a:spcPts val="10158"/>
              </a:lnSpc>
              <a:spcBef>
                <a:spcPct val="0"/>
              </a:spcBef>
            </a:pPr>
            <a:r>
              <a:rPr lang="en-US" sz="6600" b="1" dirty="0">
                <a:solidFill>
                  <a:srgbClr val="FF0000"/>
                </a:solidFill>
                <a:latin typeface="Glacial Indifference"/>
                <a:ea typeface="Glacial Indifference"/>
                <a:cs typeface="Glacial Indifference"/>
                <a:sym typeface="Glacial Indifference"/>
              </a:rPr>
              <a:t>ASK</a:t>
            </a:r>
            <a:r>
              <a:rPr lang="en-US" sz="6600" dirty="0">
                <a:solidFill>
                  <a:srgbClr val="000000"/>
                </a:solidFill>
                <a:latin typeface="Glacial Indifference"/>
                <a:ea typeface="Glacial Indifference"/>
                <a:cs typeface="Glacial Indifference"/>
                <a:sym typeface="Glacial Indifference"/>
              </a:rPr>
              <a:t> what are you taking from today’s lesson?</a:t>
            </a:r>
          </a:p>
        </p:txBody>
      </p:sp>
      <p:sp>
        <p:nvSpPr>
          <p:cNvPr id="7" name="TextBox 6">
            <a:extLst>
              <a:ext uri="{FF2B5EF4-FFF2-40B4-BE49-F238E27FC236}">
                <a16:creationId xmlns:a16="http://schemas.microsoft.com/office/drawing/2014/main" id="{BA037A76-2B42-4851-3C12-8AAF12A91C3F}"/>
              </a:ext>
            </a:extLst>
          </p:cNvPr>
          <p:cNvSpPr txBox="1"/>
          <p:nvPr/>
        </p:nvSpPr>
        <p:spPr>
          <a:xfrm>
            <a:off x="1070514" y="5429682"/>
            <a:ext cx="12721686" cy="3829766"/>
          </a:xfrm>
          <a:prstGeom prst="rect">
            <a:avLst/>
          </a:prstGeom>
        </p:spPr>
        <p:txBody>
          <a:bodyPr wrap="square" lIns="0" tIns="0" rIns="0" bIns="0" rtlCol="0" anchor="t">
            <a:spAutoFit/>
          </a:bodyPr>
          <a:lstStyle/>
          <a:p>
            <a:pPr>
              <a:lnSpc>
                <a:spcPts val="10158"/>
              </a:lnSpc>
              <a:spcBef>
                <a:spcPct val="0"/>
              </a:spcBef>
            </a:pPr>
            <a:r>
              <a:rPr lang="en-US" sz="6600" dirty="0">
                <a:solidFill>
                  <a:srgbClr val="000000"/>
                </a:solidFill>
                <a:latin typeface="Glacial Indifference"/>
                <a:ea typeface="Glacial Indifference"/>
                <a:cs typeface="Glacial Indifference"/>
                <a:sym typeface="Glacial Indifference"/>
              </a:rPr>
              <a:t>If anyone was concerned about anything from today’s lesson, where could they get help?</a:t>
            </a:r>
          </a:p>
        </p:txBody>
      </p:sp>
      <p:sp>
        <p:nvSpPr>
          <p:cNvPr id="8" name="Freeform 5">
            <a:extLst>
              <a:ext uri="{FF2B5EF4-FFF2-40B4-BE49-F238E27FC236}">
                <a16:creationId xmlns:a16="http://schemas.microsoft.com/office/drawing/2014/main" id="{28040FE4-8A6F-1EC1-B008-66C7FB425568}"/>
              </a:ext>
            </a:extLst>
          </p:cNvPr>
          <p:cNvSpPr/>
          <p:nvPr/>
        </p:nvSpPr>
        <p:spPr>
          <a:xfrm>
            <a:off x="13021604" y="2320722"/>
            <a:ext cx="4006516" cy="6172200"/>
          </a:xfrm>
          <a:custGeom>
            <a:avLst/>
            <a:gdLst/>
            <a:ahLst/>
            <a:cxnLst/>
            <a:rect l="l" t="t" r="r" b="b"/>
            <a:pathLst>
              <a:path w="4006516" h="6172200">
                <a:moveTo>
                  <a:pt x="0" y="0"/>
                </a:moveTo>
                <a:lnTo>
                  <a:pt x="4006516" y="0"/>
                </a:lnTo>
                <a:lnTo>
                  <a:pt x="4006516"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34343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53DBA6C9-0FC3-E445-38A8-C9DCD2E363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4AD775-2AFE-3738-DB4F-15F0EFF30812}"/>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9DC4BF51-C099-4E3D-2BBA-3FF417CD921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C15DA45A-9509-8461-CDBE-B8EA57A7646F}"/>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4E2461BD-A0E9-23F9-5CD6-30BFE74BDE96}"/>
              </a:ext>
            </a:extLst>
          </p:cNvPr>
          <p:cNvSpPr txBox="1"/>
          <p:nvPr/>
        </p:nvSpPr>
        <p:spPr>
          <a:xfrm>
            <a:off x="762000" y="1104900"/>
            <a:ext cx="4216354" cy="976549"/>
          </a:xfrm>
          <a:prstGeom prst="rect">
            <a:avLst/>
          </a:prstGeom>
        </p:spPr>
        <p:txBody>
          <a:bodyPr wrap="square" lIns="0" tIns="0" rIns="0" bIns="0" rtlCol="0" anchor="t">
            <a:spAutoFit/>
          </a:bodyPr>
          <a:lstStyle/>
          <a:p>
            <a:pPr algn="ctr">
              <a:lnSpc>
                <a:spcPts val="7842"/>
              </a:lnSpc>
            </a:pPr>
            <a:r>
              <a:rPr lang="en-US" sz="5400" dirty="0">
                <a:solidFill>
                  <a:srgbClr val="000000"/>
                </a:solidFill>
                <a:latin typeface="Bobby Jones Soft"/>
                <a:ea typeface="Bobby Jones Soft"/>
                <a:cs typeface="Bobby Jones Soft"/>
                <a:sym typeface="Bobby Jones Soft"/>
              </a:rPr>
              <a:t>Get support</a:t>
            </a:r>
          </a:p>
        </p:txBody>
      </p:sp>
      <p:sp>
        <p:nvSpPr>
          <p:cNvPr id="5" name="TextBox 4">
            <a:extLst>
              <a:ext uri="{FF2B5EF4-FFF2-40B4-BE49-F238E27FC236}">
                <a16:creationId xmlns:a16="http://schemas.microsoft.com/office/drawing/2014/main" id="{D09D506A-40B6-06B4-D6DB-2DBFC18B185B}"/>
              </a:ext>
            </a:extLst>
          </p:cNvPr>
          <p:cNvSpPr txBox="1"/>
          <p:nvPr/>
        </p:nvSpPr>
        <p:spPr>
          <a:xfrm>
            <a:off x="1219200" y="2005329"/>
            <a:ext cx="15620999" cy="5201424"/>
          </a:xfrm>
          <a:prstGeom prst="rect">
            <a:avLst/>
          </a:prstGeom>
          <a:noFill/>
        </p:spPr>
        <p:txBody>
          <a:bodyPr wrap="square" rtlCol="0">
            <a:spAutoFit/>
          </a:bodyPr>
          <a:lstStyle/>
          <a:p>
            <a:pPr>
              <a:spcAft>
                <a:spcPts val="1200"/>
              </a:spcAft>
            </a:pPr>
            <a:r>
              <a:rPr lang="en-GB" sz="4400" dirty="0">
                <a:solidFill>
                  <a:srgbClr val="000000"/>
                </a:solidFill>
                <a:latin typeface="Glacial Indifference"/>
              </a:rPr>
              <a:t>To talk with someone confidentially about how you feel, you can:</a:t>
            </a:r>
          </a:p>
          <a:p>
            <a:pPr>
              <a:spcAft>
                <a:spcPts val="1200"/>
              </a:spcAft>
            </a:pPr>
            <a:r>
              <a:rPr lang="en-GB" sz="4400" b="1" dirty="0">
                <a:solidFill>
                  <a:srgbClr val="000000"/>
                </a:solidFill>
                <a:latin typeface="Glacial Indifference"/>
              </a:rPr>
              <a:t>Contact </a:t>
            </a:r>
            <a:r>
              <a:rPr lang="en-GB" sz="4400" b="1" dirty="0">
                <a:solidFill>
                  <a:srgbClr val="0070C0"/>
                </a:solidFill>
                <a:latin typeface="Glacial Indifference"/>
              </a:rPr>
              <a:t>Isle Listen: 01624 679118  </a:t>
            </a:r>
            <a:r>
              <a:rPr lang="en-GB" sz="4400" b="1" dirty="0" err="1">
                <a:solidFill>
                  <a:srgbClr val="0070C0"/>
                </a:solidFill>
                <a:latin typeface="Glacial Indifference"/>
              </a:rPr>
              <a:t>www.islelisten.im</a:t>
            </a:r>
            <a:endParaRPr lang="en-GB" sz="4400" b="1" dirty="0">
              <a:solidFill>
                <a:srgbClr val="0070C0"/>
              </a:solidFill>
              <a:latin typeface="Glacial Indifference"/>
            </a:endParaRPr>
          </a:p>
          <a:p>
            <a:pPr>
              <a:spcAft>
                <a:spcPts val="1200"/>
              </a:spcAft>
            </a:pPr>
            <a:r>
              <a:rPr lang="en-GB" sz="4400" dirty="0">
                <a:solidFill>
                  <a:srgbClr val="000000"/>
                </a:solidFill>
                <a:latin typeface="Glacial Indifference"/>
              </a:rPr>
              <a:t>Text </a:t>
            </a:r>
            <a:r>
              <a:rPr lang="en-GB" sz="4400" b="1" dirty="0">
                <a:solidFill>
                  <a:srgbClr val="000000"/>
                </a:solidFill>
                <a:latin typeface="Glacial Indifference"/>
              </a:rPr>
              <a:t>SHOUT</a:t>
            </a:r>
            <a:r>
              <a:rPr lang="en-GB" sz="4400" dirty="0">
                <a:solidFill>
                  <a:srgbClr val="000000"/>
                </a:solidFill>
                <a:latin typeface="Glacial Indifference"/>
              </a:rPr>
              <a:t> to </a:t>
            </a:r>
            <a:r>
              <a:rPr lang="en-GB" sz="4400" dirty="0">
                <a:solidFill>
                  <a:srgbClr val="0070C0"/>
                </a:solidFill>
                <a:latin typeface="Glacial Indifference"/>
                <a:hlinkClick r:id="rId3" tooltip="85258">
                  <a:extLst>
                    <a:ext uri="{A12FA001-AC4F-418D-AE19-62706E023703}">
                      <ahyp:hlinkClr xmlns:ahyp="http://schemas.microsoft.com/office/drawing/2018/hyperlinkcolor" val="tx"/>
                    </a:ext>
                  </a:extLst>
                </a:hlinkClick>
              </a:rPr>
              <a:t>85258</a:t>
            </a:r>
            <a:r>
              <a:rPr lang="en-GB" sz="4400" dirty="0">
                <a:solidFill>
                  <a:srgbClr val="000000"/>
                </a:solidFill>
                <a:latin typeface="Glacial Indifference"/>
              </a:rPr>
              <a:t> to contact the </a:t>
            </a:r>
            <a:r>
              <a:rPr lang="en-GB" sz="4400" dirty="0">
                <a:solidFill>
                  <a:srgbClr val="0070C0"/>
                </a:solidFill>
                <a:latin typeface="Glacial Indifference"/>
                <a:hlinkClick r:id="rId4" tooltip="Shout website - textline">
                  <a:extLst>
                    <a:ext uri="{A12FA001-AC4F-418D-AE19-62706E023703}">
                      <ahyp:hlinkClr xmlns:ahyp="http://schemas.microsoft.com/office/drawing/2018/hyperlinkcolor" val="tx"/>
                    </a:ext>
                  </a:extLst>
                </a:hlinkClick>
              </a:rPr>
              <a:t>Shout textline</a:t>
            </a:r>
            <a:endParaRPr lang="en-GB" sz="4400" dirty="0">
              <a:solidFill>
                <a:srgbClr val="0070C0"/>
              </a:solidFill>
              <a:latin typeface="Glacial Indifference"/>
            </a:endParaRPr>
          </a:p>
          <a:p>
            <a:pPr>
              <a:spcAft>
                <a:spcPts val="1200"/>
              </a:spcAft>
            </a:pPr>
            <a:r>
              <a:rPr lang="en-GB" sz="4400" dirty="0">
                <a:solidFill>
                  <a:srgbClr val="000000"/>
                </a:solidFill>
                <a:latin typeface="Glacial Indifference"/>
              </a:rPr>
              <a:t>Call </a:t>
            </a:r>
            <a:r>
              <a:rPr lang="en-GB" sz="4400" dirty="0">
                <a:solidFill>
                  <a:srgbClr val="0070C0"/>
                </a:solidFill>
                <a:latin typeface="Glacial Indifference"/>
                <a:hlinkClick r:id="rId5" tooltip="Papyrus website - HOPELINE247">
                  <a:extLst>
                    <a:ext uri="{A12FA001-AC4F-418D-AE19-62706E023703}">
                      <ahyp:hlinkClr xmlns:ahyp="http://schemas.microsoft.com/office/drawing/2018/hyperlinkcolor" val="tx"/>
                    </a:ext>
                  </a:extLst>
                </a:hlinkClick>
              </a:rPr>
              <a:t>HOPELINE247</a:t>
            </a:r>
            <a:r>
              <a:rPr lang="en-GB" sz="4400" dirty="0">
                <a:solidFill>
                  <a:srgbClr val="000000"/>
                </a:solidFill>
                <a:latin typeface="Glacial Indifference"/>
              </a:rPr>
              <a:t> on </a:t>
            </a:r>
            <a:r>
              <a:rPr lang="en-GB" sz="4400" dirty="0">
                <a:solidFill>
                  <a:srgbClr val="0070C0"/>
                </a:solidFill>
                <a:latin typeface="Glacial Indifference"/>
                <a:hlinkClick r:id="rId6" tooltip="0800 068 4141">
                  <a:extLst>
                    <a:ext uri="{A12FA001-AC4F-418D-AE19-62706E023703}">
                      <ahyp:hlinkClr xmlns:ahyp="http://schemas.microsoft.com/office/drawing/2018/hyperlinkcolor" val="tx"/>
                    </a:ext>
                  </a:extLst>
                </a:hlinkClick>
              </a:rPr>
              <a:t>0800 068 4141</a:t>
            </a:r>
            <a:r>
              <a:rPr lang="en-GB" sz="4400" dirty="0">
                <a:solidFill>
                  <a:srgbClr val="0070C0"/>
                </a:solidFill>
                <a:latin typeface="Glacial Indifference"/>
              </a:rPr>
              <a:t> </a:t>
            </a:r>
            <a:r>
              <a:rPr lang="en-GB" sz="4400" dirty="0">
                <a:solidFill>
                  <a:srgbClr val="000000"/>
                </a:solidFill>
                <a:latin typeface="Glacial Indifference"/>
              </a:rPr>
              <a:t>or the NHS on </a:t>
            </a:r>
            <a:r>
              <a:rPr lang="en-GB" sz="4400" dirty="0">
                <a:solidFill>
                  <a:srgbClr val="0070C0"/>
                </a:solidFill>
                <a:latin typeface="Glacial Indifference"/>
                <a:hlinkClick r:id="rId7" tooltip="111">
                  <a:extLst>
                    <a:ext uri="{A12FA001-AC4F-418D-AE19-62706E023703}">
                      <ahyp:hlinkClr xmlns:ahyp="http://schemas.microsoft.com/office/drawing/2018/hyperlinkcolor" val="tx"/>
                    </a:ext>
                  </a:extLst>
                </a:hlinkClick>
              </a:rPr>
              <a:t>111</a:t>
            </a:r>
            <a:r>
              <a:rPr lang="en-GB" sz="4400" dirty="0">
                <a:solidFill>
                  <a:srgbClr val="000000"/>
                </a:solidFill>
                <a:latin typeface="Glacial Indifference"/>
              </a:rPr>
              <a:t> and select option 2</a:t>
            </a:r>
          </a:p>
          <a:p>
            <a:pPr>
              <a:spcAft>
                <a:spcPts val="1200"/>
              </a:spcAft>
            </a:pPr>
            <a:r>
              <a:rPr lang="en-GB" sz="4400" dirty="0">
                <a:solidFill>
                  <a:srgbClr val="000000"/>
                </a:solidFill>
                <a:latin typeface="Glacial Indifference"/>
              </a:rPr>
              <a:t>Contact </a:t>
            </a:r>
            <a:r>
              <a:rPr lang="en-GB" sz="4400" b="1" dirty="0">
                <a:solidFill>
                  <a:srgbClr val="0070C0"/>
                </a:solidFill>
                <a:latin typeface="Glacial Indifference"/>
                <a:hlinkClick r:id="rId8" tooltip="Childline website - contact us">
                  <a:extLst>
                    <a:ext uri="{A12FA001-AC4F-418D-AE19-62706E023703}">
                      <ahyp:hlinkClr xmlns:ahyp="http://schemas.microsoft.com/office/drawing/2018/hyperlinkcolor" val="tx"/>
                    </a:ext>
                  </a:extLst>
                </a:hlinkClick>
              </a:rPr>
              <a:t>Childline</a:t>
            </a:r>
            <a:r>
              <a:rPr lang="en-GB" sz="4400" dirty="0">
                <a:solidFill>
                  <a:srgbClr val="000000"/>
                </a:solidFill>
                <a:latin typeface="Glacial Indifference"/>
              </a:rPr>
              <a:t> by using </a:t>
            </a:r>
            <a:r>
              <a:rPr lang="en-GB" sz="4400" dirty="0">
                <a:solidFill>
                  <a:srgbClr val="0070C0"/>
                </a:solidFill>
                <a:latin typeface="Glacial Indifference"/>
                <a:hlinkClick r:id="rId9" tooltip="Childline website - 1-2-1 chat">
                  <a:extLst>
                    <a:ext uri="{A12FA001-AC4F-418D-AE19-62706E023703}">
                      <ahyp:hlinkClr xmlns:ahyp="http://schemas.microsoft.com/office/drawing/2018/hyperlinkcolor" val="tx"/>
                    </a:ext>
                  </a:extLst>
                </a:hlinkClick>
              </a:rPr>
              <a:t>1-2-1 chat</a:t>
            </a:r>
            <a:r>
              <a:rPr lang="en-GB" sz="4400" dirty="0">
                <a:solidFill>
                  <a:srgbClr val="0070C0"/>
                </a:solidFill>
                <a:latin typeface="Glacial Indifference"/>
              </a:rPr>
              <a:t> </a:t>
            </a:r>
            <a:r>
              <a:rPr lang="en-GB" sz="4400" dirty="0">
                <a:solidFill>
                  <a:srgbClr val="000000"/>
                </a:solidFill>
                <a:latin typeface="Glacial Indifference"/>
              </a:rPr>
              <a:t>or calling </a:t>
            </a:r>
            <a:r>
              <a:rPr lang="en-GB" sz="4400" dirty="0">
                <a:solidFill>
                  <a:srgbClr val="000000"/>
                </a:solidFill>
                <a:latin typeface="Glacial Indifference"/>
                <a:hlinkClick r:id="rId10" tooltip="0800 1111">
                  <a:extLst>
                    <a:ext uri="{A12FA001-AC4F-418D-AE19-62706E023703}">
                      <ahyp:hlinkClr xmlns:ahyp="http://schemas.microsoft.com/office/drawing/2018/hyperlinkcolor" val="tx"/>
                    </a:ext>
                  </a:extLst>
                </a:hlinkClick>
              </a:rPr>
              <a:t>0800 1111</a:t>
            </a:r>
            <a:endParaRPr lang="en-GB" sz="4400" dirty="0">
              <a:solidFill>
                <a:srgbClr val="000000"/>
              </a:solidFill>
              <a:latin typeface="Glacial Indifference"/>
            </a:endParaRPr>
          </a:p>
          <a:p>
            <a:endParaRPr lang="en-GB" dirty="0"/>
          </a:p>
        </p:txBody>
      </p:sp>
    </p:spTree>
    <p:extLst>
      <p:ext uri="{BB962C8B-B14F-4D97-AF65-F5344CB8AC3E}">
        <p14:creationId xmlns:p14="http://schemas.microsoft.com/office/powerpoint/2010/main" val="41827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BD5D9F22-EF33-E298-5817-FA501694E98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38AA694-9DFD-1C4F-C699-71A65E2656A6}"/>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674F17FA-C772-903E-B395-6E4441CF1498}"/>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620059E1-8677-A1BC-7D1D-E0C32E1C3B00}"/>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graphicFrame>
        <p:nvGraphicFramePr>
          <p:cNvPr id="6" name="Table 3">
            <a:extLst>
              <a:ext uri="{FF2B5EF4-FFF2-40B4-BE49-F238E27FC236}">
                <a16:creationId xmlns:a16="http://schemas.microsoft.com/office/drawing/2014/main" id="{8C1B1BF6-6D7B-112D-A528-412452A1BF05}"/>
              </a:ext>
            </a:extLst>
          </p:cNvPr>
          <p:cNvGraphicFramePr>
            <a:graphicFrameLocks noGrp="1"/>
          </p:cNvGraphicFramePr>
          <p:nvPr>
            <p:extLst>
              <p:ext uri="{D42A27DB-BD31-4B8C-83A1-F6EECF244321}">
                <p14:modId xmlns:p14="http://schemas.microsoft.com/office/powerpoint/2010/main" val="1001995371"/>
              </p:ext>
            </p:extLst>
          </p:nvPr>
        </p:nvGraphicFramePr>
        <p:xfrm>
          <a:off x="665303" y="567889"/>
          <a:ext cx="16992599" cy="9881817"/>
        </p:xfrm>
        <a:graphic>
          <a:graphicData uri="http://schemas.openxmlformats.org/drawingml/2006/table">
            <a:tbl>
              <a:tblPr/>
              <a:tblGrid>
                <a:gridCol w="2289805">
                  <a:extLst>
                    <a:ext uri="{9D8B030D-6E8A-4147-A177-3AD203B41FA5}">
                      <a16:colId xmlns:a16="http://schemas.microsoft.com/office/drawing/2014/main" val="20000"/>
                    </a:ext>
                  </a:extLst>
                </a:gridCol>
                <a:gridCol w="12790586">
                  <a:extLst>
                    <a:ext uri="{9D8B030D-6E8A-4147-A177-3AD203B41FA5}">
                      <a16:colId xmlns:a16="http://schemas.microsoft.com/office/drawing/2014/main" val="20001"/>
                    </a:ext>
                  </a:extLst>
                </a:gridCol>
                <a:gridCol w="1912208">
                  <a:extLst>
                    <a:ext uri="{9D8B030D-6E8A-4147-A177-3AD203B41FA5}">
                      <a16:colId xmlns:a16="http://schemas.microsoft.com/office/drawing/2014/main" val="20002"/>
                    </a:ext>
                  </a:extLst>
                </a:gridCol>
              </a:tblGrid>
              <a:tr h="706910">
                <a:tc>
                  <a:txBody>
                    <a:bodyPr/>
                    <a:lstStyle/>
                    <a:p>
                      <a:pPr algn="ctr">
                        <a:lnSpc>
                          <a:spcPts val="2799"/>
                        </a:lnSpc>
                        <a:defRPr/>
                      </a:pPr>
                      <a:r>
                        <a:rPr lang="en-US" sz="1800" b="1" dirty="0">
                          <a:solidFill>
                            <a:schemeClr val="tx1"/>
                          </a:solidFill>
                          <a:latin typeface="Glacial Indifference" panose="020B0604020202020204" charset="0"/>
                          <a:ea typeface="Canva Sans Bold"/>
                          <a:cs typeface="Canva Sans Bold"/>
                          <a:sym typeface="Canva Sans Bold"/>
                        </a:rPr>
                        <a:t>Activity</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800" b="1">
                          <a:solidFill>
                            <a:schemeClr val="tx1"/>
                          </a:solidFill>
                          <a:latin typeface="Glacial Indifference" panose="020B0604020202020204" charset="0"/>
                          <a:ea typeface="Canva Sans Bold"/>
                          <a:cs typeface="Canva Sans Bold"/>
                          <a:sym typeface="Canva Sans Bold"/>
                        </a:rPr>
                        <a:t>Description</a:t>
                      </a:r>
                      <a:endParaRPr lang="en-US" sz="180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800" b="1" dirty="0">
                          <a:solidFill>
                            <a:schemeClr val="tx1"/>
                          </a:solidFill>
                          <a:latin typeface="Glacial Indifference" panose="020B0604020202020204" charset="0"/>
                          <a:ea typeface="Canva Sans Bold"/>
                          <a:cs typeface="Canva Sans Bold"/>
                          <a:sym typeface="Canva Sans Bold"/>
                        </a:rPr>
                        <a:t>Timing</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5810">
                <a:tc>
                  <a:txBody>
                    <a:bodyPr/>
                    <a:lstStyle/>
                    <a:p>
                      <a:pPr algn="ctr">
                        <a:lnSpc>
                          <a:spcPts val="2520"/>
                        </a:lnSpc>
                        <a:defRPr/>
                      </a:pPr>
                      <a:r>
                        <a:rPr lang="en-US" sz="1800" dirty="0">
                          <a:solidFill>
                            <a:schemeClr val="tx1"/>
                          </a:solidFill>
                          <a:latin typeface="Glacial Indifference" panose="020B0604020202020204" charset="0"/>
                          <a:ea typeface="Canva Sans"/>
                          <a:cs typeface="Canva Sans"/>
                          <a:sym typeface="Canva Sans"/>
                        </a:rPr>
                        <a:t>Introduction</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1800" dirty="0">
                          <a:solidFill>
                            <a:schemeClr val="tx1"/>
                          </a:solidFill>
                          <a:latin typeface="Glacial Indifference" panose="020B0604020202020204" charset="0"/>
                          <a:ea typeface="Canva Sans"/>
                          <a:cs typeface="Canva Sans"/>
                          <a:sym typeface="Canva Sans"/>
                        </a:rPr>
                        <a:t>Ask students to complete the ‘do it now’ task. Introduce learning objectives and revisit class agreements. </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dirty="0">
                          <a:solidFill>
                            <a:schemeClr val="tx1"/>
                          </a:solidFill>
                          <a:latin typeface="Glacial Indifference" panose="020B0604020202020204" charset="0"/>
                          <a:ea typeface="Canva Sans"/>
                          <a:cs typeface="Canva Sans"/>
                          <a:sym typeface="Canva Sans"/>
                        </a:rPr>
                        <a:t>5 mins</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5810">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 DIN reflect(1)</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effectLst/>
                          <a:latin typeface="Glacial Indifference" panose="020B0604020202020204" charset="0"/>
                          <a:cs typeface="Calibri" panose="020F0502020204030204" pitchFamily="34" charset="0"/>
                        </a:rPr>
                        <a:t>Please use slides 7 &amp; 8 to teach the difference between sympathy and empathy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rPr>
                        <a:t>5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819443"/>
                  </a:ext>
                </a:extLst>
              </a:tr>
              <a:tr h="928884">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Please don’t say / how to show empathy.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1800" kern="1200" dirty="0">
                          <a:solidFill>
                            <a:schemeClr val="tx1"/>
                          </a:solidFill>
                          <a:latin typeface="Glacial Indifference" panose="020B0604020202020204" charset="0"/>
                        </a:rPr>
                        <a:t>Please discuss the six statements on slide 9 and ask students to why these statements are probably neither sympathetic or empathic.</a:t>
                      </a:r>
                    </a:p>
                    <a:p>
                      <a:pPr algn="just">
                        <a:lnSpc>
                          <a:spcPts val="2520"/>
                        </a:lnSpc>
                        <a:defRPr/>
                      </a:pPr>
                      <a:r>
                        <a:rPr lang="en-US" sz="1800" kern="1200" dirty="0">
                          <a:solidFill>
                            <a:schemeClr val="tx1"/>
                          </a:solidFill>
                          <a:latin typeface="Glacial Indifference" panose="020B0604020202020204" charset="0"/>
                        </a:rPr>
                        <a:t>Then move to slide 10 to demonstrate how statements can be sympathetic but subtly adjusted to become empathic</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ea typeface="Canva Sans"/>
                          <a:cs typeface="Canva Sans"/>
                          <a:sym typeface="Canva Sans"/>
                        </a:rPr>
                        <a:t>10 mins</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4707">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The empathy Walk</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Please spend a few minutes encouraging students to consider how they physically show a particular emotion. NB, this slide uses the music from the pink panther if you wish.</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ea typeface="Canva Sans"/>
                          <a:cs typeface="Canva Sans"/>
                          <a:sym typeface="Canva Sans"/>
                        </a:rPr>
                        <a:t>5 mins</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37068">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Benefits of friendships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18"/>
                        </a:lnSpc>
                        <a:spcBef>
                          <a:spcPts val="0"/>
                        </a:spcBef>
                        <a:spcAft>
                          <a:spcPts val="0"/>
                        </a:spcAft>
                        <a:buClrTx/>
                        <a:buSzTx/>
                        <a:buFontTx/>
                        <a:buNone/>
                        <a:tabLst/>
                        <a:defRPr/>
                      </a:pPr>
                      <a:r>
                        <a:rPr lang="en-GB" sz="1800" dirty="0">
                          <a:solidFill>
                            <a:schemeClr val="tx1"/>
                          </a:solidFill>
                          <a:latin typeface="Glacial Indifference" panose="020B0604020202020204" charset="0"/>
                        </a:rPr>
                        <a:t>Please revisit the second part of the ‘do it now task’ and ask students to identify the benefits of friendship,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rPr>
                        <a:t>10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335915"/>
                  </a:ext>
                </a:extLst>
              </a:tr>
              <a:tr h="937068">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1800" dirty="0">
                          <a:solidFill>
                            <a:schemeClr val="tx1"/>
                          </a:solidFill>
                          <a:latin typeface="Glacial Indifference" panose="020B0604020202020204" charset="0"/>
                          <a:ea typeface="Canva Sans"/>
                          <a:cs typeface="Canva Sans"/>
                          <a:sym typeface="Canva Sans"/>
                        </a:rPr>
                        <a:t>Think, pair, share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8"/>
                        </a:lnSpc>
                        <a:defRPr/>
                      </a:pPr>
                      <a:r>
                        <a:rPr lang="en-GB" dirty="0">
                          <a:solidFill>
                            <a:schemeClr val="tx1"/>
                          </a:solidFill>
                          <a:latin typeface="Glacial Indifference" panose="020B0604020202020204" charset="0"/>
                        </a:rPr>
                        <a:t>Please ask students to work in small groups to discuss one of the eight statements – if you prefer to conduct the next activity (Good friendships) please use that activity instead of this.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rPr>
                        <a:t>10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008284"/>
                  </a:ext>
                </a:extLst>
              </a:tr>
              <a:tr h="937068">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1800" dirty="0">
                          <a:solidFill>
                            <a:schemeClr val="tx1"/>
                          </a:solidFill>
                          <a:highlight>
                            <a:srgbClr val="FFFF00"/>
                          </a:highlight>
                          <a:latin typeface="Glacial Indifference" panose="020B0604020202020204" charset="0"/>
                          <a:ea typeface="Canva Sans"/>
                          <a:cs typeface="Canva Sans"/>
                          <a:sym typeface="Canva Sans"/>
                        </a:rPr>
                        <a:t>Optional – Good Friendships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8"/>
                        </a:lnSpc>
                        <a:defRPr/>
                      </a:pPr>
                      <a:r>
                        <a:rPr lang="en-GB" dirty="0">
                          <a:solidFill>
                            <a:schemeClr val="tx1"/>
                          </a:solidFill>
                          <a:latin typeface="Glacial Indifference" panose="020B0604020202020204" charset="0"/>
                        </a:rPr>
                        <a:t>If time permits, please ask students to work in small groups to discuss one of the four questions on slide 15</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rPr>
                        <a:t>10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906804"/>
                  </a:ext>
                </a:extLst>
              </a:tr>
              <a:tr h="937068">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1800" dirty="0">
                          <a:solidFill>
                            <a:schemeClr val="tx1"/>
                          </a:solidFill>
                          <a:highlight>
                            <a:srgbClr val="FFFF00"/>
                          </a:highlight>
                          <a:latin typeface="Glacial Indifference" panose="020B0604020202020204" charset="0"/>
                          <a:ea typeface="Canva Sans"/>
                          <a:cs typeface="Canva Sans"/>
                          <a:sym typeface="Canva Sans"/>
                        </a:rPr>
                        <a:t>Optional - Friendship strategies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18"/>
                        </a:lnSpc>
                        <a:spcBef>
                          <a:spcPts val="0"/>
                        </a:spcBef>
                        <a:spcAft>
                          <a:spcPts val="0"/>
                        </a:spcAft>
                        <a:buClrTx/>
                        <a:buSzTx/>
                        <a:buFontTx/>
                        <a:buNone/>
                        <a:tabLst/>
                        <a:defRPr/>
                      </a:pPr>
                      <a:r>
                        <a:rPr lang="en-GB" dirty="0">
                          <a:solidFill>
                            <a:schemeClr val="tx1"/>
                          </a:solidFill>
                          <a:latin typeface="Glacial Indifference" panose="020B0604020202020204" charset="0"/>
                        </a:rPr>
                        <a:t>Please only use this slide if you have time and/or need to extend the discussion. </a:t>
                      </a:r>
                      <a:r>
                        <a:rPr lang="en-GB">
                          <a:solidFill>
                            <a:schemeClr val="tx1"/>
                          </a:solidFill>
                          <a:latin typeface="Glacial Indifference" panose="020B0604020202020204" charset="0"/>
                        </a:rPr>
                        <a:t>Please ask students to work in small groups to discuss some of these strategies to get to know people even better.</a:t>
                      </a:r>
                      <a:endParaRPr lang="en-GB"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rPr>
                        <a:t>5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539025"/>
                  </a:ext>
                </a:extLst>
              </a:tr>
              <a:tr h="937068">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Advice and support</a:t>
                      </a:r>
                    </a:p>
                    <a:p>
                      <a:pPr marL="0" marR="0" lvl="0" indent="0" algn="ctr" defTabSz="914400" rtl="0" eaLnBrk="1" fontAlgn="auto" latinLnBrk="0" hangingPunct="1">
                        <a:lnSpc>
                          <a:spcPts val="2520"/>
                        </a:lnSpc>
                        <a:spcBef>
                          <a:spcPts val="0"/>
                        </a:spcBef>
                        <a:spcAft>
                          <a:spcPts val="0"/>
                        </a:spcAft>
                        <a:buClrTx/>
                        <a:buSzTx/>
                        <a:buFontTx/>
                        <a:buNone/>
                        <a:tabLst/>
                        <a:defRPr/>
                      </a:pPr>
                      <a:endParaRPr lang="en-US" sz="1800" dirty="0">
                        <a:solidFill>
                          <a:schemeClr val="tx1"/>
                        </a:solidFill>
                        <a:latin typeface="Glacial Indifference" panose="020B0604020202020204" charset="0"/>
                        <a:ea typeface="Canva Sans"/>
                        <a:cs typeface="Canva Sans"/>
                        <a:sym typeface="Canva San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18"/>
                        </a:lnSpc>
                        <a:spcBef>
                          <a:spcPts val="0"/>
                        </a:spcBef>
                        <a:spcAft>
                          <a:spcPts val="0"/>
                        </a:spcAft>
                        <a:buClrTx/>
                        <a:buSzTx/>
                        <a:buFontTx/>
                        <a:buNone/>
                        <a:tabLst/>
                        <a:defRPr/>
                      </a:pPr>
                      <a:r>
                        <a:rPr lang="en-GB" sz="1800" dirty="0">
                          <a:solidFill>
                            <a:schemeClr val="tx1"/>
                          </a:solidFill>
                          <a:latin typeface="Glacial Indifference" panose="020B0604020202020204" charset="0"/>
                          <a:cs typeface="Calibri" panose="020F0502020204030204" pitchFamily="34" charset="0"/>
                        </a:rPr>
                        <a:t>Please use the ASK reflection for their learning and signpost students to where they can get help. </a:t>
                      </a:r>
                      <a:endParaRPr lang="en-GB"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dirty="0">
                          <a:solidFill>
                            <a:schemeClr val="tx1"/>
                          </a:solidFill>
                          <a:latin typeface="Glacial Indifference" panose="020B0604020202020204" charset="0"/>
                          <a:ea typeface="Canva Sans"/>
                          <a:cs typeface="Canva Sans"/>
                          <a:sym typeface="Canva Sans"/>
                        </a:rPr>
                        <a:t>5 mins</a:t>
                      </a:r>
                      <a:endParaRPr lang="en-US" sz="1800" dirty="0">
                        <a:solidFill>
                          <a:schemeClr val="tx1"/>
                        </a:solidFill>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3948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5" name="TextBox 5"/>
          <p:cNvSpPr txBox="1"/>
          <p:nvPr/>
        </p:nvSpPr>
        <p:spPr>
          <a:xfrm>
            <a:off x="1676400" y="4076700"/>
            <a:ext cx="13449300" cy="1846659"/>
          </a:xfrm>
          <a:prstGeom prst="rect">
            <a:avLst/>
          </a:prstGeom>
        </p:spPr>
        <p:txBody>
          <a:bodyPr wrap="square" lIns="0" tIns="0" rIns="0" bIns="0" rtlCol="0" anchor="t">
            <a:spAutoFit/>
          </a:bodyPr>
          <a:lstStyle/>
          <a:p>
            <a:pPr algn="just">
              <a:lnSpc>
                <a:spcPts val="7175"/>
              </a:lnSpc>
            </a:pPr>
            <a:endParaRPr lang="en-US" sz="6000" dirty="0">
              <a:solidFill>
                <a:srgbClr val="000000"/>
              </a:solidFill>
              <a:latin typeface="Glacial Indifference" panose="020B0604020202020204" charset="0"/>
              <a:ea typeface="Glacial Indifference"/>
              <a:cs typeface="Glacial Indifference"/>
              <a:sym typeface="Glacial Indifference"/>
            </a:endParaRPr>
          </a:p>
          <a:p>
            <a:pPr algn="just">
              <a:lnSpc>
                <a:spcPts val="7175"/>
              </a:lnSpc>
            </a:pPr>
            <a:endParaRPr lang="en-US" sz="6000" dirty="0">
              <a:solidFill>
                <a:srgbClr val="000000"/>
              </a:solidFill>
              <a:latin typeface="Glacial Indifference" panose="020B0604020202020204" charset="0"/>
              <a:ea typeface="Glacial Indifference"/>
              <a:cs typeface="Glacial Indifference"/>
              <a:sym typeface="Glacial Indifference"/>
            </a:endParaRPr>
          </a:p>
        </p:txBody>
      </p:sp>
      <p:sp>
        <p:nvSpPr>
          <p:cNvPr id="7" name="TextBox 7"/>
          <p:cNvSpPr txBox="1"/>
          <p:nvPr/>
        </p:nvSpPr>
        <p:spPr>
          <a:xfrm>
            <a:off x="146333" y="1104900"/>
            <a:ext cx="5049156" cy="858449"/>
          </a:xfrm>
          <a:prstGeom prst="rect">
            <a:avLst/>
          </a:prstGeom>
        </p:spPr>
        <p:txBody>
          <a:bodyPr lIns="0" tIns="0" rIns="0" bIns="0" rtlCol="0" anchor="t">
            <a:spAutoFit/>
          </a:bodyPr>
          <a:lstStyle/>
          <a:p>
            <a:pPr algn="ctr">
              <a:lnSpc>
                <a:spcPts val="6441"/>
              </a:lnSpc>
            </a:pPr>
            <a:r>
              <a:rPr lang="en-US" sz="6135">
                <a:solidFill>
                  <a:srgbClr val="000000"/>
                </a:solidFill>
                <a:latin typeface="Bobby Jones Soft"/>
                <a:ea typeface="Bobby Jones Soft"/>
                <a:cs typeface="Bobby Jones Soft"/>
                <a:sym typeface="Bobby Jones Soft"/>
              </a:rPr>
              <a:t>DO IT NOW</a:t>
            </a:r>
          </a:p>
        </p:txBody>
      </p:sp>
      <p:sp>
        <p:nvSpPr>
          <p:cNvPr id="6" name="Freeform 3">
            <a:extLst>
              <a:ext uri="{FF2B5EF4-FFF2-40B4-BE49-F238E27FC236}">
                <a16:creationId xmlns:a16="http://schemas.microsoft.com/office/drawing/2014/main" id="{F255E47D-0326-6443-90AD-30ABB633F640}"/>
              </a:ext>
            </a:extLst>
          </p:cNvPr>
          <p:cNvSpPr/>
          <p:nvPr/>
        </p:nvSpPr>
        <p:spPr>
          <a:xfrm rot="552302">
            <a:off x="16058195" y="717994"/>
            <a:ext cx="1240380" cy="1353280"/>
          </a:xfrm>
          <a:custGeom>
            <a:avLst/>
            <a:gdLst/>
            <a:ahLst/>
            <a:cxnLst/>
            <a:rect l="l" t="t" r="r" b="b"/>
            <a:pathLst>
              <a:path w="1434607" h="1232566">
                <a:moveTo>
                  <a:pt x="0" y="0"/>
                </a:moveTo>
                <a:lnTo>
                  <a:pt x="1434607" y="0"/>
                </a:lnTo>
                <a:lnTo>
                  <a:pt x="1434607" y="1232566"/>
                </a:lnTo>
                <a:lnTo>
                  <a:pt x="0" y="1232566"/>
                </a:lnTo>
                <a:lnTo>
                  <a:pt x="0" y="0"/>
                </a:lnTo>
                <a:close/>
              </a:path>
            </a:pathLst>
          </a:custGeom>
          <a:blipFill>
            <a:blip r:embed="rId3">
              <a:extLst>
                <a:ext uri="{96DAC541-7B7A-43D3-8B79-37D633B846F1}">
                  <asvg:svgBlip xmlns:asvg="http://schemas.microsoft.com/office/drawing/2016/SVG/main" r:embed="rId4"/>
                </a:ext>
              </a:extLst>
            </a:blip>
            <a:stretch>
              <a:fillRect t="-102" b="-102"/>
            </a:stretch>
          </a:blipFill>
        </p:spPr>
        <p:txBody>
          <a:bodyPr/>
          <a:lstStyle/>
          <a:p>
            <a:endParaRPr lang="en-GB"/>
          </a:p>
        </p:txBody>
      </p:sp>
      <p:sp>
        <p:nvSpPr>
          <p:cNvPr id="9" name="TextBox 8">
            <a:extLst>
              <a:ext uri="{FF2B5EF4-FFF2-40B4-BE49-F238E27FC236}">
                <a16:creationId xmlns:a16="http://schemas.microsoft.com/office/drawing/2014/main" id="{97DE768D-AD91-CEA3-A483-C0B65897DC76}"/>
              </a:ext>
            </a:extLst>
          </p:cNvPr>
          <p:cNvSpPr txBox="1"/>
          <p:nvPr/>
        </p:nvSpPr>
        <p:spPr>
          <a:xfrm>
            <a:off x="1208296" y="3114492"/>
            <a:ext cx="15555704" cy="4339650"/>
          </a:xfrm>
          <a:prstGeom prst="rect">
            <a:avLst/>
          </a:prstGeom>
          <a:noFill/>
        </p:spPr>
        <p:txBody>
          <a:bodyPr wrap="square" rtlCol="0">
            <a:spAutoFit/>
          </a:bodyPr>
          <a:lstStyle/>
          <a:p>
            <a:r>
              <a:rPr lang="en-GB" sz="6000" dirty="0">
                <a:solidFill>
                  <a:srgbClr val="000000"/>
                </a:solidFill>
                <a:latin typeface="Glacial Indifference"/>
              </a:rPr>
              <a:t>What do you think </a:t>
            </a:r>
            <a:r>
              <a:rPr lang="en-GB" sz="6000" b="1" u="sng" dirty="0">
                <a:solidFill>
                  <a:srgbClr val="000000"/>
                </a:solidFill>
                <a:latin typeface="Glacial Indifference"/>
              </a:rPr>
              <a:t>empathy</a:t>
            </a:r>
            <a:r>
              <a:rPr lang="en-GB" sz="6000" dirty="0">
                <a:solidFill>
                  <a:srgbClr val="000000"/>
                </a:solidFill>
                <a:latin typeface="Glacial Indifference"/>
              </a:rPr>
              <a:t> means?</a:t>
            </a:r>
          </a:p>
          <a:p>
            <a:endParaRPr lang="en-GB" sz="6000" dirty="0">
              <a:solidFill>
                <a:srgbClr val="000000"/>
              </a:solidFill>
              <a:latin typeface="Glacial Indifference"/>
            </a:endParaRPr>
          </a:p>
          <a:p>
            <a:r>
              <a:rPr lang="en-GB" sz="6000" dirty="0">
                <a:solidFill>
                  <a:srgbClr val="000000"/>
                </a:solidFill>
                <a:latin typeface="Glacial Indifference" panose="020B0604020202020204" charset="0"/>
              </a:rPr>
              <a:t>What are three benefits of friendship</a:t>
            </a:r>
            <a:r>
              <a:rPr lang="en-GB" sz="6000" dirty="0">
                <a:solidFill>
                  <a:srgbClr val="000000"/>
                </a:solidFill>
                <a:latin typeface="Glacial Indifference"/>
              </a:rPr>
              <a:t>?</a:t>
            </a:r>
          </a:p>
          <a:p>
            <a:endParaRPr lang="en-GB" sz="6000" dirty="0">
              <a:solidFill>
                <a:srgbClr val="000000"/>
              </a:solidFill>
              <a:latin typeface="Glacial Indifference"/>
            </a:endParaRPr>
          </a:p>
          <a:p>
            <a:endParaRPr lang="en-GB" sz="3600" dirty="0">
              <a:solidFill>
                <a:srgbClr val="000000"/>
              </a:solidFill>
              <a:latin typeface="Glacial Indifference"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2"/>
            <a:stretch>
              <a:fillRect/>
            </a:stretch>
          </a:blipFill>
        </p:spPr>
        <p:txBody>
          <a:bodyPr/>
          <a:lstStyle/>
          <a:p>
            <a:endParaRPr lang="en-GB" dirty="0">
              <a:latin typeface="Glacial Indifference" panose="020B0604020202020204" charset="0"/>
            </a:endParaRPr>
          </a:p>
        </p:txBody>
      </p:sp>
      <p:sp>
        <p:nvSpPr>
          <p:cNvPr id="6" name="TextBox 6"/>
          <p:cNvSpPr txBox="1"/>
          <p:nvPr/>
        </p:nvSpPr>
        <p:spPr>
          <a:xfrm>
            <a:off x="2501249" y="2749681"/>
            <a:ext cx="12662551" cy="1881734"/>
          </a:xfrm>
          <a:prstGeom prst="rect">
            <a:avLst/>
          </a:prstGeom>
        </p:spPr>
        <p:txBody>
          <a:bodyPr wrap="square" lIns="0" tIns="0" rIns="0" bIns="0" rtlCol="0" anchor="t">
            <a:spAutoFit/>
          </a:bodyPr>
          <a:lstStyle/>
          <a:p>
            <a:pPr algn="ctr">
              <a:lnSpc>
                <a:spcPts val="15817"/>
              </a:lnSpc>
            </a:pPr>
            <a:r>
              <a:rPr lang="en-US" sz="9600" dirty="0">
                <a:solidFill>
                  <a:srgbClr val="000000"/>
                </a:solidFill>
                <a:latin typeface="Bobby Jones Soft"/>
                <a:ea typeface="Bobby Jones Soft"/>
                <a:cs typeface="Bobby Jones Soft"/>
                <a:sym typeface="Bobby Jones Soft"/>
              </a:rPr>
              <a:t>Friendship &amp; Empathy</a:t>
            </a:r>
          </a:p>
        </p:txBody>
      </p:sp>
      <p:sp>
        <p:nvSpPr>
          <p:cNvPr id="7" name="TextBox 7"/>
          <p:cNvSpPr txBox="1"/>
          <p:nvPr/>
        </p:nvSpPr>
        <p:spPr>
          <a:xfrm>
            <a:off x="4405441" y="5132451"/>
            <a:ext cx="9477119" cy="695325"/>
          </a:xfrm>
          <a:prstGeom prst="rect">
            <a:avLst/>
          </a:prstGeom>
        </p:spPr>
        <p:txBody>
          <a:bodyPr lIns="0" tIns="0" rIns="0" bIns="0" rtlCol="0" anchor="t">
            <a:spAutoFit/>
          </a:bodyPr>
          <a:lstStyle/>
          <a:p>
            <a:pPr algn="ctr">
              <a:lnSpc>
                <a:spcPts val="5250"/>
              </a:lnSpc>
            </a:pPr>
            <a:r>
              <a:rPr lang="en-US" sz="5000" dirty="0">
                <a:solidFill>
                  <a:srgbClr val="000000"/>
                </a:solidFill>
                <a:latin typeface="Glacial Indifference" panose="020B0604020202020204" charset="0"/>
                <a:ea typeface="Glacial Indifference"/>
                <a:cs typeface="Glacial Indifference"/>
                <a:sym typeface="Glacial Indifference"/>
              </a:rPr>
              <a:t>YEAR 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5" name="TextBox 5"/>
          <p:cNvSpPr txBox="1"/>
          <p:nvPr/>
        </p:nvSpPr>
        <p:spPr>
          <a:xfrm>
            <a:off x="1028700" y="1262893"/>
            <a:ext cx="7486733" cy="914100"/>
          </a:xfrm>
          <a:prstGeom prst="rect">
            <a:avLst/>
          </a:prstGeom>
        </p:spPr>
        <p:txBody>
          <a:bodyPr lIns="0" tIns="0" rIns="0" bIns="0" rtlCol="0" anchor="t">
            <a:spAutoFit/>
          </a:bodyPr>
          <a:lstStyle/>
          <a:p>
            <a:pPr algn="ctr">
              <a:lnSpc>
                <a:spcPts val="6825"/>
              </a:lnSpc>
            </a:pPr>
            <a:r>
              <a:rPr lang="en-US" sz="6500">
                <a:solidFill>
                  <a:srgbClr val="000000"/>
                </a:solidFill>
                <a:latin typeface="Bobby Jones Soft"/>
                <a:ea typeface="Bobby Jones Soft"/>
                <a:cs typeface="Bobby Jones Soft"/>
                <a:sym typeface="Bobby Jones Soft"/>
              </a:rPr>
              <a:t>LEARNING OBJECTIVES </a:t>
            </a:r>
          </a:p>
        </p:txBody>
      </p:sp>
      <p:sp>
        <p:nvSpPr>
          <p:cNvPr id="6" name="TextBox 6"/>
          <p:cNvSpPr txBox="1"/>
          <p:nvPr/>
        </p:nvSpPr>
        <p:spPr>
          <a:xfrm>
            <a:off x="1028700" y="2552700"/>
            <a:ext cx="16116300" cy="7182736"/>
          </a:xfrm>
          <a:prstGeom prst="rect">
            <a:avLst/>
          </a:prstGeom>
        </p:spPr>
        <p:txBody>
          <a:bodyPr wrap="square" lIns="0" tIns="0" rIns="0" bIns="0" rtlCol="0" anchor="t">
            <a:spAutoFit/>
          </a:bodyPr>
          <a:lstStyle/>
          <a:p>
            <a:pPr marL="539751" lvl="1" algn="just">
              <a:spcAft>
                <a:spcPts val="2400"/>
              </a:spcAft>
            </a:pPr>
            <a:r>
              <a:rPr lang="en-US" sz="4400" dirty="0">
                <a:solidFill>
                  <a:srgbClr val="000000"/>
                </a:solidFill>
                <a:latin typeface="Glacial Indifference" panose="020B0604020202020204" charset="0"/>
                <a:ea typeface="Glacial Indifference"/>
                <a:cs typeface="Glacial Indifference"/>
                <a:sym typeface="Glacial Indifference"/>
              </a:rPr>
              <a:t>By the end of the lesson, students should be able to: </a:t>
            </a:r>
          </a:p>
          <a:p>
            <a:pPr marL="539751" lvl="1" algn="just">
              <a:spcAft>
                <a:spcPts val="2400"/>
              </a:spcAft>
            </a:pPr>
            <a:endParaRPr lang="en-GB" sz="4400" dirty="0">
              <a:solidFill>
                <a:srgbClr val="000000"/>
              </a:solidFill>
              <a:latin typeface="Glacial Indifference" panose="020B0604020202020204" charset="0"/>
            </a:endParaRPr>
          </a:p>
          <a:p>
            <a:pPr marL="1112838" indent="-490538">
              <a:spcAft>
                <a:spcPts val="2400"/>
              </a:spcAft>
              <a:buFont typeface="Arial" panose="020B0604020202020204" pitchFamily="34" charset="0"/>
              <a:buChar char="•"/>
            </a:pPr>
            <a:r>
              <a:rPr lang="en-US" sz="4400" dirty="0">
                <a:solidFill>
                  <a:srgbClr val="000000"/>
                </a:solidFill>
                <a:latin typeface="Glacial Indifference" panose="020B0604020202020204" charset="0"/>
              </a:rPr>
              <a:t>identify a range of strategies for making and maintaining positive friendships</a:t>
            </a:r>
          </a:p>
          <a:p>
            <a:pPr marL="1112838" indent="-490538">
              <a:spcAft>
                <a:spcPts val="2400"/>
              </a:spcAft>
              <a:buFont typeface="Arial" panose="020B0604020202020204" pitchFamily="34" charset="0"/>
              <a:buChar char="•"/>
            </a:pPr>
            <a:r>
              <a:rPr lang="en-US" sz="4400" dirty="0">
                <a:solidFill>
                  <a:srgbClr val="000000"/>
                </a:solidFill>
                <a:latin typeface="Glacial Indifference" panose="020B0604020202020204" charset="0"/>
              </a:rPr>
              <a:t>describe or demonstrate how to </a:t>
            </a:r>
            <a:r>
              <a:rPr lang="en-US" sz="4400" dirty="0" err="1">
                <a:solidFill>
                  <a:srgbClr val="000000"/>
                </a:solidFill>
                <a:latin typeface="Glacial Indifference" panose="020B0604020202020204" charset="0"/>
              </a:rPr>
              <a:t>empathise</a:t>
            </a:r>
            <a:r>
              <a:rPr lang="en-US" sz="4400" dirty="0">
                <a:solidFill>
                  <a:srgbClr val="000000"/>
                </a:solidFill>
                <a:latin typeface="Glacial Indifference" panose="020B0604020202020204" charset="0"/>
              </a:rPr>
              <a:t> with peers</a:t>
            </a:r>
          </a:p>
          <a:p>
            <a:pPr marL="1112838" indent="-490538">
              <a:buFont typeface="Arial" panose="020B0604020202020204" pitchFamily="34" charset="0"/>
              <a:buChar char="•"/>
            </a:pPr>
            <a:r>
              <a:rPr lang="en-US" sz="4400" dirty="0" err="1">
                <a:solidFill>
                  <a:srgbClr val="000000"/>
                </a:solidFill>
                <a:latin typeface="Glacial Indifference" panose="020B0604020202020204" charset="0"/>
              </a:rPr>
              <a:t>analyse</a:t>
            </a:r>
            <a:r>
              <a:rPr lang="en-US" sz="4400" dirty="0">
                <a:solidFill>
                  <a:srgbClr val="000000"/>
                </a:solidFill>
                <a:latin typeface="Glacial Indifference" panose="020B0604020202020204" charset="0"/>
              </a:rPr>
              <a:t> the effectiveness of strategies that can be used to include other</a:t>
            </a:r>
            <a:r>
              <a:rPr lang="en-GB" sz="4400" dirty="0">
                <a:solidFill>
                  <a:srgbClr val="000000"/>
                </a:solidFill>
                <a:latin typeface="Glacial Indifference" panose="020B0604020202020204" charset="0"/>
              </a:rPr>
              <a:t>s</a:t>
            </a:r>
          </a:p>
          <a:p>
            <a:pPr marL="1079501" lvl="1" indent="-539750" algn="just">
              <a:lnSpc>
                <a:spcPts val="11400"/>
              </a:lnSpc>
              <a:buFont typeface="Arial"/>
              <a:buChar char="•"/>
            </a:pPr>
            <a:endParaRPr lang="en-US" sz="3200" dirty="0">
              <a:solidFill>
                <a:srgbClr val="000000"/>
              </a:solidFill>
              <a:latin typeface="Glacial Indifference" panose="020B0604020202020204" charset="0"/>
              <a:ea typeface="Glacial Indifference"/>
              <a:cs typeface="Glacial Indifference"/>
              <a:sym typeface="Glacial Indifferen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dirty="0">
                <a:latin typeface="Glacial Indifference" panose="020B0604020202020204" charset="0"/>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latin typeface="Glacial Indifference" panose="020B0604020202020204" charset="0"/>
            </a:endParaRPr>
          </a:p>
        </p:txBody>
      </p:sp>
      <p:sp>
        <p:nvSpPr>
          <p:cNvPr id="7" name="TextBox 7"/>
          <p:cNvSpPr txBox="1"/>
          <p:nvPr/>
        </p:nvSpPr>
        <p:spPr>
          <a:xfrm>
            <a:off x="3997474" y="3242586"/>
            <a:ext cx="7576310" cy="5170198"/>
          </a:xfrm>
          <a:prstGeom prst="rect">
            <a:avLst/>
          </a:prstGeom>
        </p:spPr>
        <p:txBody>
          <a:bodyPr lIns="0" tIns="0" rIns="0" bIns="0" rtlCol="0" anchor="t">
            <a:spAutoFit/>
          </a:bodyPr>
          <a:lstStyle/>
          <a:p>
            <a:pPr marL="1050493" lvl="1" indent="-525247" algn="l">
              <a:lnSpc>
                <a:spcPts val="6811"/>
              </a:lnSpc>
              <a:buFont typeface="Arial"/>
              <a:buChar char="•"/>
            </a:pPr>
            <a:r>
              <a:rPr lang="en-US" sz="4865" dirty="0">
                <a:solidFill>
                  <a:srgbClr val="000000"/>
                </a:solidFill>
                <a:latin typeface="Glacial Indifference" panose="020B0604020202020204" charset="0"/>
                <a:ea typeface="Glacial Indifference"/>
                <a:cs typeface="Glacial Indifference"/>
                <a:sym typeface="Glacial Indifference"/>
              </a:rPr>
              <a:t>No personal comments</a:t>
            </a:r>
          </a:p>
          <a:p>
            <a:pPr marL="1050493" lvl="1" indent="-525247" algn="l">
              <a:lnSpc>
                <a:spcPts val="6811"/>
              </a:lnSpc>
              <a:buFont typeface="Arial"/>
              <a:buChar char="•"/>
            </a:pPr>
            <a:r>
              <a:rPr lang="en-US" sz="4865" dirty="0">
                <a:solidFill>
                  <a:srgbClr val="000000"/>
                </a:solidFill>
                <a:latin typeface="Glacial Indifference" panose="020B0604020202020204" charset="0"/>
                <a:ea typeface="Glacial Indifference"/>
                <a:cs typeface="Glacial Indifference"/>
                <a:sym typeface="Glacial Indifference"/>
              </a:rPr>
              <a:t>Right to pass</a:t>
            </a:r>
          </a:p>
          <a:p>
            <a:pPr marL="1050493" lvl="1" indent="-525247" algn="l">
              <a:lnSpc>
                <a:spcPts val="6811"/>
              </a:lnSpc>
              <a:buFont typeface="Arial"/>
              <a:buChar char="•"/>
            </a:pPr>
            <a:r>
              <a:rPr lang="en-US" sz="4865" dirty="0">
                <a:solidFill>
                  <a:srgbClr val="000000"/>
                </a:solidFill>
                <a:latin typeface="Glacial Indifference" panose="020B0604020202020204" charset="0"/>
                <a:ea typeface="Glacial Indifference"/>
                <a:cs typeface="Glacial Indifference"/>
                <a:sym typeface="Glacial Indifference"/>
              </a:rPr>
              <a:t>Nonjudgmental</a:t>
            </a:r>
          </a:p>
          <a:p>
            <a:pPr marL="1050493" lvl="1" indent="-525247" algn="l">
              <a:lnSpc>
                <a:spcPts val="6811"/>
              </a:lnSpc>
              <a:buFont typeface="Arial"/>
              <a:buChar char="•"/>
            </a:pPr>
            <a:r>
              <a:rPr lang="en-US" sz="4865" dirty="0">
                <a:solidFill>
                  <a:srgbClr val="000000"/>
                </a:solidFill>
                <a:latin typeface="Glacial Indifference" panose="020B0604020202020204" charset="0"/>
                <a:ea typeface="Glacial Indifference"/>
                <a:cs typeface="Glacial Indifference"/>
                <a:sym typeface="Glacial Indifference"/>
              </a:rPr>
              <a:t>No such thing as silly </a:t>
            </a:r>
          </a:p>
          <a:p>
            <a:pPr algn="l">
              <a:lnSpc>
                <a:spcPts val="6811"/>
              </a:lnSpc>
            </a:pPr>
            <a:r>
              <a:rPr lang="en-US" sz="4865" dirty="0">
                <a:solidFill>
                  <a:srgbClr val="000000"/>
                </a:solidFill>
                <a:latin typeface="Glacial Indifference" panose="020B0604020202020204" charset="0"/>
                <a:ea typeface="Glacial Indifference"/>
                <a:cs typeface="Glacial Indifference"/>
                <a:sym typeface="Glacial Indifference"/>
              </a:rPr>
              <a:t>        questions</a:t>
            </a:r>
          </a:p>
          <a:p>
            <a:pPr algn="ctr">
              <a:lnSpc>
                <a:spcPts val="6811"/>
              </a:lnSpc>
            </a:pPr>
            <a:endParaRPr lang="en-US" sz="4865" dirty="0">
              <a:solidFill>
                <a:srgbClr val="000000"/>
              </a:solidFill>
              <a:latin typeface="Glacial Indifference" panose="020B0604020202020204" charset="0"/>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11" name="TextBox 10">
            <a:extLst>
              <a:ext uri="{FF2B5EF4-FFF2-40B4-BE49-F238E27FC236}">
                <a16:creationId xmlns:a16="http://schemas.microsoft.com/office/drawing/2014/main" id="{13C758BB-A379-A9D8-A20E-B70D7B095014}"/>
              </a:ext>
            </a:extLst>
          </p:cNvPr>
          <p:cNvSpPr txBox="1"/>
          <p:nvPr/>
        </p:nvSpPr>
        <p:spPr>
          <a:xfrm>
            <a:off x="1289760" y="3910290"/>
            <a:ext cx="13874040" cy="2862322"/>
          </a:xfrm>
          <a:prstGeom prst="rect">
            <a:avLst/>
          </a:prstGeom>
          <a:noFill/>
        </p:spPr>
        <p:txBody>
          <a:bodyPr wrap="square">
            <a:spAutoFit/>
          </a:bodyPr>
          <a:lstStyle/>
          <a:p>
            <a:r>
              <a:rPr lang="en-GB" sz="3600" dirty="0">
                <a:solidFill>
                  <a:srgbClr val="000000"/>
                </a:solidFill>
                <a:latin typeface="Glacial Indifference" panose="020B0604020202020204" charset="0"/>
              </a:rPr>
              <a:t>Empathy means understanding how someone else feels and caring about their feelings. </a:t>
            </a:r>
          </a:p>
          <a:p>
            <a:endParaRPr lang="en-GB" sz="3600" dirty="0">
              <a:solidFill>
                <a:srgbClr val="000000"/>
              </a:solidFill>
              <a:latin typeface="Glacial Indifference" panose="020B0604020202020204" charset="0"/>
            </a:endParaRPr>
          </a:p>
          <a:p>
            <a:r>
              <a:rPr lang="en-GB" sz="3600" dirty="0">
                <a:solidFill>
                  <a:srgbClr val="000000"/>
                </a:solidFill>
                <a:latin typeface="Glacial Indifference" panose="020B0604020202020204" charset="0"/>
              </a:rPr>
              <a:t>When you have empathy, you listen, care, and try to help others feel better</a:t>
            </a:r>
            <a:r>
              <a:rPr lang="en-GB" sz="1600" dirty="0"/>
              <a:t>.</a:t>
            </a:r>
          </a:p>
        </p:txBody>
      </p:sp>
      <p:sp>
        <p:nvSpPr>
          <p:cNvPr id="12" name="TextBox 6">
            <a:extLst>
              <a:ext uri="{FF2B5EF4-FFF2-40B4-BE49-F238E27FC236}">
                <a16:creationId xmlns:a16="http://schemas.microsoft.com/office/drawing/2014/main" id="{8B78F73B-9D98-B608-C27D-A1B574AB4D7E}"/>
              </a:ext>
            </a:extLst>
          </p:cNvPr>
          <p:cNvSpPr txBox="1"/>
          <p:nvPr/>
        </p:nvSpPr>
        <p:spPr>
          <a:xfrm>
            <a:off x="1289761" y="977199"/>
            <a:ext cx="10551214" cy="1030795"/>
          </a:xfrm>
          <a:prstGeom prst="rect">
            <a:avLst/>
          </a:prstGeom>
        </p:spPr>
        <p:txBody>
          <a:bodyPr lIns="0" tIns="0" rIns="0" bIns="0" rtlCol="0" anchor="t">
            <a:spAutoFit/>
          </a:bodyPr>
          <a:lstStyle/>
          <a:p>
            <a:pPr>
              <a:lnSpc>
                <a:spcPts val="8615"/>
              </a:lnSpc>
            </a:pPr>
            <a:r>
              <a:rPr lang="en-US" sz="4800" dirty="0">
                <a:solidFill>
                  <a:srgbClr val="000000"/>
                </a:solidFill>
                <a:latin typeface="Bobby Jones Soft"/>
                <a:ea typeface="Bobby Jones Soft"/>
                <a:cs typeface="Bobby Jones Soft"/>
                <a:sym typeface="Bobby Jones Soft"/>
              </a:rPr>
              <a:t>Do it now reflection </a:t>
            </a:r>
            <a:r>
              <a:rPr lang="en-US" sz="3200" dirty="0">
                <a:solidFill>
                  <a:srgbClr val="000000"/>
                </a:solidFill>
                <a:latin typeface="Bobby Jones Soft"/>
                <a:ea typeface="Bobby Jones Soft"/>
                <a:cs typeface="Bobby Jones Soft"/>
                <a:sym typeface="Bobby Jones Soft"/>
              </a:rPr>
              <a:t>(2)</a:t>
            </a:r>
          </a:p>
        </p:txBody>
      </p:sp>
      <p:pic>
        <p:nvPicPr>
          <p:cNvPr id="13" name="Picture 12">
            <a:extLst>
              <a:ext uri="{FF2B5EF4-FFF2-40B4-BE49-F238E27FC236}">
                <a16:creationId xmlns:a16="http://schemas.microsoft.com/office/drawing/2014/main" id="{45217124-3050-A7D0-7880-8991C10F757A}"/>
              </a:ext>
            </a:extLst>
          </p:cNvPr>
          <p:cNvPicPr>
            <a:picLocks noChangeAspect="1"/>
          </p:cNvPicPr>
          <p:nvPr/>
        </p:nvPicPr>
        <p:blipFill>
          <a:blip r:embed="rId3"/>
          <a:stretch>
            <a:fillRect/>
          </a:stretch>
        </p:blipFill>
        <p:spPr>
          <a:xfrm>
            <a:off x="12916056" y="696441"/>
            <a:ext cx="4495488" cy="3067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783E3FC9-67FC-61F4-3581-F635B7E5E0CB}"/>
              </a:ext>
            </a:extLst>
          </p:cNvPr>
          <p:cNvSpPr txBox="1"/>
          <p:nvPr/>
        </p:nvSpPr>
        <p:spPr>
          <a:xfrm>
            <a:off x="1268978" y="2371408"/>
            <a:ext cx="9144000" cy="769441"/>
          </a:xfrm>
          <a:prstGeom prst="rect">
            <a:avLst/>
          </a:prstGeom>
          <a:noFill/>
        </p:spPr>
        <p:txBody>
          <a:bodyPr wrap="square">
            <a:spAutoFit/>
          </a:bodyPr>
          <a:lstStyle/>
          <a:p>
            <a:r>
              <a:rPr lang="en-GB" sz="4400" b="1" dirty="0">
                <a:solidFill>
                  <a:srgbClr val="000000"/>
                </a:solidFill>
                <a:latin typeface="Glacial Indifference" panose="020B0604020202020204" charset="0"/>
              </a:rPr>
              <a:t>What is empathy?</a:t>
            </a:r>
          </a:p>
        </p:txBody>
      </p:sp>
      <p:sp>
        <p:nvSpPr>
          <p:cNvPr id="16" name="TextBox 15">
            <a:extLst>
              <a:ext uri="{FF2B5EF4-FFF2-40B4-BE49-F238E27FC236}">
                <a16:creationId xmlns:a16="http://schemas.microsoft.com/office/drawing/2014/main" id="{28E0F412-B10C-2B19-6CDC-69C97E03215B}"/>
              </a:ext>
            </a:extLst>
          </p:cNvPr>
          <p:cNvSpPr txBox="1"/>
          <p:nvPr/>
        </p:nvSpPr>
        <p:spPr>
          <a:xfrm>
            <a:off x="1289760" y="7336108"/>
            <a:ext cx="9144000" cy="769441"/>
          </a:xfrm>
          <a:prstGeom prst="rect">
            <a:avLst/>
          </a:prstGeom>
          <a:noFill/>
        </p:spPr>
        <p:txBody>
          <a:bodyPr wrap="square">
            <a:spAutoFit/>
          </a:bodyPr>
          <a:lstStyle/>
          <a:p>
            <a:r>
              <a:rPr lang="en-GB" sz="4400" b="1" dirty="0">
                <a:solidFill>
                  <a:srgbClr val="000000"/>
                </a:solidFill>
                <a:latin typeface="Glacial Indifference" panose="020B0604020202020204" charset="0"/>
              </a:rPr>
              <a:t>What is sympathy?</a:t>
            </a:r>
          </a:p>
        </p:txBody>
      </p:sp>
      <p:sp>
        <p:nvSpPr>
          <p:cNvPr id="17" name="TextBox 16">
            <a:extLst>
              <a:ext uri="{FF2B5EF4-FFF2-40B4-BE49-F238E27FC236}">
                <a16:creationId xmlns:a16="http://schemas.microsoft.com/office/drawing/2014/main" id="{0AF56BCA-1FB0-9716-9FDF-103227BED3EA}"/>
              </a:ext>
            </a:extLst>
          </p:cNvPr>
          <p:cNvSpPr txBox="1"/>
          <p:nvPr/>
        </p:nvSpPr>
        <p:spPr>
          <a:xfrm>
            <a:off x="-533400" y="8395079"/>
            <a:ext cx="15848978" cy="1200329"/>
          </a:xfrm>
          <a:prstGeom prst="rect">
            <a:avLst/>
          </a:prstGeom>
          <a:noFill/>
        </p:spPr>
        <p:txBody>
          <a:bodyPr wrap="square" lIns="91440" tIns="45720" rIns="91440" bIns="45720" rtlCol="0" anchor="t">
            <a:spAutoFit/>
          </a:bodyPr>
          <a:lstStyle/>
          <a:p>
            <a:pPr algn="r"/>
            <a:r>
              <a:rPr lang="en-GB" sz="3600" dirty="0">
                <a:solidFill>
                  <a:srgbClr val="000000"/>
                </a:solidFill>
                <a:latin typeface="Glacial Indifference"/>
              </a:rPr>
              <a:t>Sympathy: </a:t>
            </a:r>
            <a:r>
              <a:rPr lang="en-US" sz="3600" dirty="0">
                <a:solidFill>
                  <a:srgbClr val="000000"/>
                </a:solidFill>
                <a:latin typeface="Glacial Indifference"/>
              </a:rPr>
              <a:t>feelings of pity and sorrow for someone else's misfortune. </a:t>
            </a:r>
            <a:r>
              <a:rPr lang="en-GB" sz="3600" dirty="0">
                <a:solidFill>
                  <a:srgbClr val="000000"/>
                </a:solidFill>
                <a:latin typeface="Glacial Indifference"/>
              </a:rPr>
              <a:t>(Chambers dictionary)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F5D075D1-1916-A393-8C21-95F57C7489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B16008-B019-F6E2-AFDD-C5746DE57FA6}"/>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2DB64BE8-7413-8849-9F45-BA79AD0B2DAD}"/>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EF9076F9-7BB7-5708-C303-B512961E7206}"/>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6" name="TextBox 6">
            <a:extLst>
              <a:ext uri="{FF2B5EF4-FFF2-40B4-BE49-F238E27FC236}">
                <a16:creationId xmlns:a16="http://schemas.microsoft.com/office/drawing/2014/main" id="{7BE70A06-1BB6-BAAA-FE59-F7C28D7267A2}"/>
              </a:ext>
            </a:extLst>
          </p:cNvPr>
          <p:cNvSpPr txBox="1"/>
          <p:nvPr/>
        </p:nvSpPr>
        <p:spPr>
          <a:xfrm>
            <a:off x="1289760" y="977199"/>
            <a:ext cx="14864639" cy="1008225"/>
          </a:xfrm>
          <a:prstGeom prst="rect">
            <a:avLst/>
          </a:prstGeom>
        </p:spPr>
        <p:txBody>
          <a:bodyPr wrap="square" lIns="0" tIns="0" rIns="0" bIns="0" rtlCol="0" anchor="t">
            <a:spAutoFit/>
          </a:bodyPr>
          <a:lstStyle/>
          <a:p>
            <a:pPr>
              <a:lnSpc>
                <a:spcPts val="8615"/>
              </a:lnSpc>
            </a:pPr>
            <a:r>
              <a:rPr lang="en-US" sz="4800" dirty="0">
                <a:solidFill>
                  <a:srgbClr val="000000"/>
                </a:solidFill>
                <a:latin typeface="Bobby Jones Soft"/>
                <a:ea typeface="Bobby Jones Soft"/>
                <a:cs typeface="Bobby Jones Soft"/>
                <a:sym typeface="Bobby Jones Soft"/>
              </a:rPr>
              <a:t>What is the difference between sympathy</a:t>
            </a:r>
          </a:p>
        </p:txBody>
      </p:sp>
      <p:pic>
        <p:nvPicPr>
          <p:cNvPr id="5" name="Picture 4">
            <a:extLst>
              <a:ext uri="{FF2B5EF4-FFF2-40B4-BE49-F238E27FC236}">
                <a16:creationId xmlns:a16="http://schemas.microsoft.com/office/drawing/2014/main" id="{C2AE910A-264A-7041-8262-E731AFFD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760" y="2203495"/>
            <a:ext cx="4876800" cy="7315200"/>
          </a:xfrm>
          <a:prstGeom prst="rect">
            <a:avLst/>
          </a:prstGeom>
        </p:spPr>
      </p:pic>
      <p:sp>
        <p:nvSpPr>
          <p:cNvPr id="13" name="Oval Callout 12">
            <a:extLst>
              <a:ext uri="{FF2B5EF4-FFF2-40B4-BE49-F238E27FC236}">
                <a16:creationId xmlns:a16="http://schemas.microsoft.com/office/drawing/2014/main" id="{BC9F666A-25F9-7E0E-243B-050619C7F7FD}"/>
              </a:ext>
            </a:extLst>
          </p:cNvPr>
          <p:cNvSpPr/>
          <p:nvPr/>
        </p:nvSpPr>
        <p:spPr>
          <a:xfrm>
            <a:off x="6473191" y="2544038"/>
            <a:ext cx="4267200" cy="2599462"/>
          </a:xfrm>
          <a:prstGeom prst="wedgeEllipseCallout">
            <a:avLst>
              <a:gd name="adj1" fmla="val -90345"/>
              <a:gd name="adj2" fmla="val 498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4B652B3-4132-66EE-C4F1-25E05A383EFD}"/>
              </a:ext>
            </a:extLst>
          </p:cNvPr>
          <p:cNvSpPr txBox="1"/>
          <p:nvPr/>
        </p:nvSpPr>
        <p:spPr>
          <a:xfrm>
            <a:off x="6973046" y="2975908"/>
            <a:ext cx="3847354" cy="1938992"/>
          </a:xfrm>
          <a:prstGeom prst="rect">
            <a:avLst/>
          </a:prstGeom>
          <a:noFill/>
        </p:spPr>
        <p:txBody>
          <a:bodyPr wrap="square" rtlCol="0">
            <a:spAutoFit/>
          </a:bodyPr>
          <a:lstStyle/>
          <a:p>
            <a:r>
              <a:rPr lang="en-GB" sz="4000" dirty="0">
                <a:solidFill>
                  <a:schemeClr val="bg1"/>
                </a:solidFill>
              </a:rPr>
              <a:t>I’m stuck in this hole! It’s dark &amp; I’m scared.</a:t>
            </a:r>
          </a:p>
        </p:txBody>
      </p:sp>
      <p:pic>
        <p:nvPicPr>
          <p:cNvPr id="15" name="Picture 14">
            <a:extLst>
              <a:ext uri="{FF2B5EF4-FFF2-40B4-BE49-F238E27FC236}">
                <a16:creationId xmlns:a16="http://schemas.microsoft.com/office/drawing/2014/main" id="{FEA826E5-D159-9FFE-D79F-C7C0FE585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293" y="2206913"/>
            <a:ext cx="5337447" cy="7315200"/>
          </a:xfrm>
          <a:prstGeom prst="rect">
            <a:avLst/>
          </a:prstGeom>
        </p:spPr>
      </p:pic>
      <p:sp>
        <p:nvSpPr>
          <p:cNvPr id="16" name="Oval Callout 15">
            <a:extLst>
              <a:ext uri="{FF2B5EF4-FFF2-40B4-BE49-F238E27FC236}">
                <a16:creationId xmlns:a16="http://schemas.microsoft.com/office/drawing/2014/main" id="{AFDEE255-2B0A-D1E1-5471-602D51901D42}"/>
              </a:ext>
            </a:extLst>
          </p:cNvPr>
          <p:cNvSpPr/>
          <p:nvPr/>
        </p:nvSpPr>
        <p:spPr>
          <a:xfrm>
            <a:off x="11606441" y="2160881"/>
            <a:ext cx="4267200" cy="2599462"/>
          </a:xfrm>
          <a:prstGeom prst="wedgeEllipseCallout">
            <a:avLst>
              <a:gd name="adj1" fmla="val -94003"/>
              <a:gd name="adj2" fmla="val -144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7A5553E-BCBD-B7BC-0E3E-AB0F0EBA68F3}"/>
              </a:ext>
            </a:extLst>
          </p:cNvPr>
          <p:cNvSpPr txBox="1"/>
          <p:nvPr/>
        </p:nvSpPr>
        <p:spPr>
          <a:xfrm>
            <a:off x="12129364" y="2491116"/>
            <a:ext cx="3847354" cy="1938992"/>
          </a:xfrm>
          <a:prstGeom prst="rect">
            <a:avLst/>
          </a:prstGeom>
          <a:noFill/>
        </p:spPr>
        <p:txBody>
          <a:bodyPr wrap="square" rtlCol="0">
            <a:spAutoFit/>
          </a:bodyPr>
          <a:lstStyle/>
          <a:p>
            <a:r>
              <a:rPr lang="en-GB" sz="4000" dirty="0">
                <a:solidFill>
                  <a:schemeClr val="bg1"/>
                </a:solidFill>
              </a:rPr>
              <a:t>I feel sorry for you. At least I’m not in the hole.</a:t>
            </a:r>
          </a:p>
        </p:txBody>
      </p:sp>
      <p:pic>
        <p:nvPicPr>
          <p:cNvPr id="18" name="Picture 17">
            <a:extLst>
              <a:ext uri="{FF2B5EF4-FFF2-40B4-BE49-F238E27FC236}">
                <a16:creationId xmlns:a16="http://schemas.microsoft.com/office/drawing/2014/main" id="{E5339BEC-353F-45AB-4E7F-9ABB6FAF1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574" y="2077114"/>
            <a:ext cx="11180067" cy="6708139"/>
          </a:xfrm>
          <a:prstGeom prst="rect">
            <a:avLst/>
          </a:prstGeom>
        </p:spPr>
      </p:pic>
      <p:sp>
        <p:nvSpPr>
          <p:cNvPr id="19" name="Oval Callout 18">
            <a:extLst>
              <a:ext uri="{FF2B5EF4-FFF2-40B4-BE49-F238E27FC236}">
                <a16:creationId xmlns:a16="http://schemas.microsoft.com/office/drawing/2014/main" id="{28808CD8-001B-69A5-8C7D-14E4345EC9F9}"/>
              </a:ext>
            </a:extLst>
          </p:cNvPr>
          <p:cNvSpPr/>
          <p:nvPr/>
        </p:nvSpPr>
        <p:spPr>
          <a:xfrm>
            <a:off x="1052593" y="2315438"/>
            <a:ext cx="5046900" cy="2599462"/>
          </a:xfrm>
          <a:prstGeom prst="wedgeEllipseCallout">
            <a:avLst>
              <a:gd name="adj1" fmla="val 95282"/>
              <a:gd name="adj2" fmla="val 370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9BEB88F-CC2A-B135-9A4D-42B10D1E51F6}"/>
              </a:ext>
            </a:extLst>
          </p:cNvPr>
          <p:cNvSpPr txBox="1"/>
          <p:nvPr/>
        </p:nvSpPr>
        <p:spPr>
          <a:xfrm>
            <a:off x="1505893" y="2645673"/>
            <a:ext cx="4593600" cy="1938992"/>
          </a:xfrm>
          <a:prstGeom prst="rect">
            <a:avLst/>
          </a:prstGeom>
          <a:noFill/>
        </p:spPr>
        <p:txBody>
          <a:bodyPr wrap="square" rtlCol="0">
            <a:spAutoFit/>
          </a:bodyPr>
          <a:lstStyle/>
          <a:p>
            <a:r>
              <a:rPr lang="en-GB" sz="4000" dirty="0">
                <a:solidFill>
                  <a:schemeClr val="bg1"/>
                </a:solidFill>
              </a:rPr>
              <a:t>I know what it feels like to be scared.</a:t>
            </a:r>
          </a:p>
          <a:p>
            <a:r>
              <a:rPr lang="en-GB" sz="4000" dirty="0">
                <a:solidFill>
                  <a:schemeClr val="bg1"/>
                </a:solidFill>
              </a:rPr>
              <a:t>I’ll just sit with you.</a:t>
            </a:r>
          </a:p>
        </p:txBody>
      </p:sp>
      <p:sp>
        <p:nvSpPr>
          <p:cNvPr id="22" name="TextBox 21">
            <a:extLst>
              <a:ext uri="{FF2B5EF4-FFF2-40B4-BE49-F238E27FC236}">
                <a16:creationId xmlns:a16="http://schemas.microsoft.com/office/drawing/2014/main" id="{4015A5DA-E94A-70A7-5E05-9F10E83FD509}"/>
              </a:ext>
            </a:extLst>
          </p:cNvPr>
          <p:cNvSpPr txBox="1"/>
          <p:nvPr/>
        </p:nvSpPr>
        <p:spPr>
          <a:xfrm>
            <a:off x="12214021" y="1200272"/>
            <a:ext cx="9144000" cy="830997"/>
          </a:xfrm>
          <a:prstGeom prst="rect">
            <a:avLst/>
          </a:prstGeom>
          <a:noFill/>
        </p:spPr>
        <p:txBody>
          <a:bodyPr wrap="square">
            <a:spAutoFit/>
          </a:bodyPr>
          <a:lstStyle/>
          <a:p>
            <a:r>
              <a:rPr lang="en-US" sz="4800" dirty="0">
                <a:solidFill>
                  <a:srgbClr val="0070C0"/>
                </a:solidFill>
                <a:latin typeface="Bobby Jones Soft"/>
                <a:sym typeface="Bobby Jones Soft"/>
              </a:rPr>
              <a:t>&amp; empathy?</a:t>
            </a:r>
            <a:endParaRPr lang="en-GB" sz="4800" dirty="0">
              <a:solidFill>
                <a:srgbClr val="0070C0"/>
              </a:solidFill>
              <a:latin typeface="Bobby Jones Soft"/>
            </a:endParaRPr>
          </a:p>
        </p:txBody>
      </p:sp>
    </p:spTree>
    <p:extLst>
      <p:ext uri="{BB962C8B-B14F-4D97-AF65-F5344CB8AC3E}">
        <p14:creationId xmlns:p14="http://schemas.microsoft.com/office/powerpoint/2010/main" val="23104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a:extLst>
            <a:ext uri="{FF2B5EF4-FFF2-40B4-BE49-F238E27FC236}">
              <a16:creationId xmlns:a16="http://schemas.microsoft.com/office/drawing/2014/main" id="{AEA0DB63-AEA2-FF7E-3EB7-78156D6CA19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54D1156-B699-5628-ADE8-3E6D8A0FD48A}"/>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E818E348-5680-2546-06ED-B19673B72E94}"/>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latin typeface="Glacial Indifference" panose="020B0604020202020204" charset="0"/>
              </a:endParaRPr>
            </a:p>
          </p:txBody>
        </p:sp>
        <p:sp>
          <p:nvSpPr>
            <p:cNvPr id="4" name="TextBox 4">
              <a:extLst>
                <a:ext uri="{FF2B5EF4-FFF2-40B4-BE49-F238E27FC236}">
                  <a16:creationId xmlns:a16="http://schemas.microsoft.com/office/drawing/2014/main" id="{3B873E9C-6B5A-A868-699D-84949A8E71E9}"/>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dirty="0">
                <a:latin typeface="Glacial Indifference" panose="020B0604020202020204" charset="0"/>
              </a:endParaRPr>
            </a:p>
          </p:txBody>
        </p:sp>
      </p:grpSp>
      <p:sp>
        <p:nvSpPr>
          <p:cNvPr id="8" name="TextBox 6">
            <a:extLst>
              <a:ext uri="{FF2B5EF4-FFF2-40B4-BE49-F238E27FC236}">
                <a16:creationId xmlns:a16="http://schemas.microsoft.com/office/drawing/2014/main" id="{C4FE04F4-9C7F-7CE5-6758-04A6BFE2DCE3}"/>
              </a:ext>
            </a:extLst>
          </p:cNvPr>
          <p:cNvSpPr txBox="1"/>
          <p:nvPr/>
        </p:nvSpPr>
        <p:spPr>
          <a:xfrm>
            <a:off x="1293541" y="934264"/>
            <a:ext cx="13639800" cy="953851"/>
          </a:xfrm>
          <a:prstGeom prst="rect">
            <a:avLst/>
          </a:prstGeom>
        </p:spPr>
        <p:txBody>
          <a:bodyPr wrap="square" lIns="0" tIns="0" rIns="0" bIns="0" rtlCol="0" anchor="t">
            <a:spAutoFit/>
          </a:bodyPr>
          <a:lstStyle/>
          <a:p>
            <a:pPr>
              <a:lnSpc>
                <a:spcPts val="7842"/>
              </a:lnSpc>
            </a:pPr>
            <a:r>
              <a:rPr lang="en-US" sz="5400" dirty="0">
                <a:solidFill>
                  <a:srgbClr val="000000"/>
                </a:solidFill>
                <a:latin typeface="Bobby Jones Soft"/>
                <a:ea typeface="Bobby Jones Soft"/>
                <a:cs typeface="Bobby Jones Soft"/>
                <a:sym typeface="Bobby Jones Soft"/>
              </a:rPr>
              <a:t>Sympathy or empathy, please don’t say:</a:t>
            </a:r>
          </a:p>
        </p:txBody>
      </p:sp>
      <p:sp>
        <p:nvSpPr>
          <p:cNvPr id="11" name="TextBox 10">
            <a:extLst>
              <a:ext uri="{FF2B5EF4-FFF2-40B4-BE49-F238E27FC236}">
                <a16:creationId xmlns:a16="http://schemas.microsoft.com/office/drawing/2014/main" id="{DB54D4B9-8A9E-E310-3F92-7A751A58A116}"/>
              </a:ext>
            </a:extLst>
          </p:cNvPr>
          <p:cNvSpPr txBox="1"/>
          <p:nvPr/>
        </p:nvSpPr>
        <p:spPr>
          <a:xfrm>
            <a:off x="1293541" y="2137359"/>
            <a:ext cx="14935199" cy="1200329"/>
          </a:xfrm>
          <a:prstGeom prst="rect">
            <a:avLst/>
          </a:prstGeom>
          <a:noFill/>
        </p:spPr>
        <p:txBody>
          <a:bodyPr wrap="square">
            <a:spAutoFit/>
          </a:bodyPr>
          <a:lstStyle/>
          <a:p>
            <a:pPr marL="44450">
              <a:spcAft>
                <a:spcPts val="2400"/>
              </a:spcAft>
            </a:pPr>
            <a:r>
              <a:rPr lang="en-GB" sz="3600" dirty="0">
                <a:solidFill>
                  <a:srgbClr val="000000"/>
                </a:solidFill>
                <a:latin typeface="Glacial Indifference" panose="020B0604020202020204" charset="0"/>
              </a:rPr>
              <a:t>These phrases are not ‘bad’ and many people may say this sort of thing, but why don’t these show sympathy or empathy?</a:t>
            </a:r>
          </a:p>
        </p:txBody>
      </p:sp>
      <p:sp>
        <p:nvSpPr>
          <p:cNvPr id="5" name="Rectangle 1">
            <a:extLst>
              <a:ext uri="{FF2B5EF4-FFF2-40B4-BE49-F238E27FC236}">
                <a16:creationId xmlns:a16="http://schemas.microsoft.com/office/drawing/2014/main" id="{FD977F98-9D3F-DD56-BE3A-4FB838562B50}"/>
              </a:ext>
            </a:extLst>
          </p:cNvPr>
          <p:cNvSpPr>
            <a:spLocks noChangeArrowheads="1"/>
          </p:cNvSpPr>
          <p:nvPr/>
        </p:nvSpPr>
        <p:spPr bwMode="auto">
          <a:xfrm>
            <a:off x="2209800" y="2917659"/>
            <a:ext cx="12090169" cy="645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“You’ll get over it.”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“That’s not a big deal.”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“Stop crying.”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“Just be happy.”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“It could be worse/other people have it worse.”  </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4000" b="0" i="0" u="none" strike="noStrike" cap="none" normalizeH="0" baseline="0" dirty="0">
                <a:ln>
                  <a:noFill/>
                </a:ln>
                <a:solidFill>
                  <a:schemeClr val="tx1"/>
                </a:solidFill>
                <a:effectLst/>
                <a:latin typeface="Glacial Indifference" panose="020B0604020202020204" charset="0"/>
              </a:rPr>
              <a:t>“I know exactly how you feel.” (when you really don’t) </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4000" b="0" i="0" u="none" strike="noStrike" cap="none" normalizeH="0" baseline="0" dirty="0">
              <a:ln>
                <a:noFill/>
              </a:ln>
              <a:solidFill>
                <a:schemeClr val="tx1"/>
              </a:solidFill>
              <a:effectLst/>
              <a:latin typeface="Glacial Indifference" panose="020B0604020202020204" charset="0"/>
            </a:endParaRPr>
          </a:p>
        </p:txBody>
      </p:sp>
    </p:spTree>
    <p:extLst>
      <p:ext uri="{BB962C8B-B14F-4D97-AF65-F5344CB8AC3E}">
        <p14:creationId xmlns:p14="http://schemas.microsoft.com/office/powerpoint/2010/main" val="827128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329554-cae2-4b18-ad0b-07e5b9404955" xsi:nil="true"/>
    <lcf76f155ced4ddcb4097134ff3c332f xmlns="664e4f4e-7f5b-480b-b13d-15cd8fe738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8704CACC47FE4099DF5D9FCD6386CC" ma:contentTypeVersion="19" ma:contentTypeDescription="Create a new document." ma:contentTypeScope="" ma:versionID="f33f77737f862ec36b7e820ff992483d">
  <xsd:schema xmlns:xsd="http://www.w3.org/2001/XMLSchema" xmlns:xs="http://www.w3.org/2001/XMLSchema" xmlns:p="http://schemas.microsoft.com/office/2006/metadata/properties" xmlns:ns2="664e4f4e-7f5b-480b-b13d-15cd8fe73850" xmlns:ns3="1d329554-cae2-4b18-ad0b-07e5b9404955" targetNamespace="http://schemas.microsoft.com/office/2006/metadata/properties" ma:root="true" ma:fieldsID="17fe4e950016b56d06a71a05b9613b15" ns2:_="" ns3:_="">
    <xsd:import namespace="664e4f4e-7f5b-480b-b13d-15cd8fe73850"/>
    <xsd:import namespace="1d329554-cae2-4b18-ad0b-07e5b94049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e4f4e-7f5b-480b-b13d-15cd8fe73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8ebe94-88d2-4bf1-add6-77528dd3493a"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329554-cae2-4b18-ad0b-07e5b940495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c8972e-ffc8-4c79-ba21-26d25a74f90b}" ma:internalName="TaxCatchAll" ma:showField="CatchAllData" ma:web="1d329554-cae2-4b18-ad0b-07e5b9404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7BA588-A6D8-4541-BE41-FFD763F0E55E}">
  <ds:schemaRefs>
    <ds:schemaRef ds:uri="http://schemas.microsoft.com/office/2006/metadata/properties"/>
    <ds:schemaRef ds:uri="http://schemas.microsoft.com/office/infopath/2007/PartnerControls"/>
    <ds:schemaRef ds:uri="1d329554-cae2-4b18-ad0b-07e5b9404955"/>
    <ds:schemaRef ds:uri="664e4f4e-7f5b-480b-b13d-15cd8fe73850"/>
  </ds:schemaRefs>
</ds:datastoreItem>
</file>

<file path=customXml/itemProps2.xml><?xml version="1.0" encoding="utf-8"?>
<ds:datastoreItem xmlns:ds="http://schemas.openxmlformats.org/officeDocument/2006/customXml" ds:itemID="{9E5ECE49-9ADE-4147-9728-9744A1657C65}">
  <ds:schemaRefs>
    <ds:schemaRef ds:uri="http://schemas.microsoft.com/sharepoint/v3/contenttype/forms"/>
  </ds:schemaRefs>
</ds:datastoreItem>
</file>

<file path=customXml/itemProps3.xml><?xml version="1.0" encoding="utf-8"?>
<ds:datastoreItem xmlns:ds="http://schemas.openxmlformats.org/officeDocument/2006/customXml" ds:itemID="{25ECF8F0-9202-456B-A1D9-FD7A9F674666}"/>
</file>

<file path=docMetadata/LabelInfo.xml><?xml version="1.0" encoding="utf-8"?>
<clbl:labelList xmlns:clbl="http://schemas.microsoft.com/office/2020/mipLabelMetadata">
  <clbl:label id="{0aff647e-10de-4eb1-90e9-d05789ef2c02}" enabled="0" method="" siteId="{0aff647e-10de-4eb1-90e9-d05789ef2c02}" removed="1"/>
</clbl:labelList>
</file>

<file path=docProps/app.xml><?xml version="1.0" encoding="utf-8"?>
<Properties xmlns="http://schemas.openxmlformats.org/officeDocument/2006/extended-properties" xmlns:vt="http://schemas.openxmlformats.org/officeDocument/2006/docPropsVTypes">
  <TotalTime>1198</TotalTime>
  <Words>2412</Words>
  <Application>Microsoft Office PowerPoint</Application>
  <PresentationFormat>Custom</PresentationFormat>
  <Paragraphs>234</Paragraphs>
  <Slides>17</Slides>
  <Notes>15</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7.2.1 - My Body Now (slides)</dc:title>
  <dc:creator>Isaac, Alyssa</dc:creator>
  <cp:lastModifiedBy>Alyssa Isaac</cp:lastModifiedBy>
  <cp:revision>83</cp:revision>
  <dcterms:created xsi:type="dcterms:W3CDTF">2006-08-16T00:00:00Z</dcterms:created>
  <dcterms:modified xsi:type="dcterms:W3CDTF">2026-02-13T08:36:47Z</dcterms:modified>
  <dc:identifier>DAGW7rneCdA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0x0101000B8704CACC47FE4099DF5D9FCD6386CC</vt:lpwstr>
  </property>
  <property fmtid="{D5CDD505-2E9C-101B-9397-08002B2CF9AE}" pid="3" name="MediaServiceImageTags">
    <vt:lpwstr/>
  </property>
</Properties>
</file>