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Bobby Jones Soft" panose="020B0604020202020204" charset="0"/>
      <p:regular r:id="rId32"/>
    </p:embeddedFont>
    <p:embeddedFont>
      <p:font typeface="Glacial Indifference" panose="020B0604020202020204" charset="0"/>
      <p:regular r:id="rId33"/>
    </p:embeddedFont>
    <p:embeddedFont>
      <p:font typeface="Glacial Indifference Bold" panose="020B0604020202020204" charset="0"/>
      <p:regular r:id="rId34"/>
    </p:embeddedFont>
    <p:embeddedFont>
      <p:font typeface="Playpen Sans"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E4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BB0110-FD18-48B8-A128-2C7D328F3D6B}" v="2" dt="2025-11-03T14:40:21.3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102"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yssa Isaac" userId="3ae7964d-d2b5-42a3-b882-d9fb709f2af0" providerId="ADAL" clId="{2FB189AD-3EAB-48A6-BBC1-D0C2C6A74715}"/>
    <pc:docChg chg="undo redo custSel addSld delSld modSld">
      <pc:chgData name="Alyssa Isaac" userId="3ae7964d-d2b5-42a3-b882-d9fb709f2af0" providerId="ADAL" clId="{2FB189AD-3EAB-48A6-BBC1-D0C2C6A74715}" dt="2025-11-03T14:40:34.365" v="133" actId="1076"/>
      <pc:docMkLst>
        <pc:docMk/>
      </pc:docMkLst>
      <pc:sldChg chg="modSp mod">
        <pc:chgData name="Alyssa Isaac" userId="3ae7964d-d2b5-42a3-b882-d9fb709f2af0" providerId="ADAL" clId="{2FB189AD-3EAB-48A6-BBC1-D0C2C6A74715}" dt="2025-11-03T14:37:23.466" v="9" actId="20577"/>
        <pc:sldMkLst>
          <pc:docMk/>
          <pc:sldMk cId="0" sldId="257"/>
        </pc:sldMkLst>
        <pc:graphicFrameChg chg="modGraphic">
          <ac:chgData name="Alyssa Isaac" userId="3ae7964d-d2b5-42a3-b882-d9fb709f2af0" providerId="ADAL" clId="{2FB189AD-3EAB-48A6-BBC1-D0C2C6A74715}" dt="2025-11-03T14:37:23.466" v="9" actId="20577"/>
          <ac:graphicFrameMkLst>
            <pc:docMk/>
            <pc:sldMk cId="0" sldId="257"/>
            <ac:graphicFrameMk id="5" creationId="{00000000-0000-0000-0000-000000000000}"/>
          </ac:graphicFrameMkLst>
        </pc:graphicFrameChg>
      </pc:sldChg>
      <pc:sldChg chg="addSp delSp modSp mod modAnim modNotesTx">
        <pc:chgData name="Alyssa Isaac" userId="3ae7964d-d2b5-42a3-b882-d9fb709f2af0" providerId="ADAL" clId="{2FB189AD-3EAB-48A6-BBC1-D0C2C6A74715}" dt="2025-11-03T14:39:16.661" v="70" actId="20577"/>
        <pc:sldMkLst>
          <pc:docMk/>
          <pc:sldMk cId="0" sldId="264"/>
        </pc:sldMkLst>
        <pc:spChg chg="del">
          <ac:chgData name="Alyssa Isaac" userId="3ae7964d-d2b5-42a3-b882-d9fb709f2af0" providerId="ADAL" clId="{2FB189AD-3EAB-48A6-BBC1-D0C2C6A74715}" dt="2025-11-03T14:38:32.518" v="10" actId="478"/>
          <ac:spMkLst>
            <pc:docMk/>
            <pc:sldMk cId="0" sldId="264"/>
            <ac:spMk id="5" creationId="{00000000-0000-0000-0000-000000000000}"/>
          </ac:spMkLst>
        </pc:spChg>
        <pc:picChg chg="add mod">
          <ac:chgData name="Alyssa Isaac" userId="3ae7964d-d2b5-42a3-b882-d9fb709f2af0" providerId="ADAL" clId="{2FB189AD-3EAB-48A6-BBC1-D0C2C6A74715}" dt="2025-11-03T14:39:04.443" v="15" actId="1076"/>
          <ac:picMkLst>
            <pc:docMk/>
            <pc:sldMk cId="0" sldId="264"/>
            <ac:picMk id="6" creationId="{4E638C79-4F80-D0D6-C2CE-368DB28608D1}"/>
          </ac:picMkLst>
        </pc:picChg>
      </pc:sldChg>
      <pc:sldChg chg="addSp delSp modSp mod modAnim modNotesTx">
        <pc:chgData name="Alyssa Isaac" userId="3ae7964d-d2b5-42a3-b882-d9fb709f2af0" providerId="ADAL" clId="{2FB189AD-3EAB-48A6-BBC1-D0C2C6A74715}" dt="2025-11-03T14:40:34.365" v="133" actId="1076"/>
        <pc:sldMkLst>
          <pc:docMk/>
          <pc:sldMk cId="0" sldId="268"/>
        </pc:sldMkLst>
        <pc:picChg chg="del">
          <ac:chgData name="Alyssa Isaac" userId="3ae7964d-d2b5-42a3-b882-d9fb709f2af0" providerId="ADAL" clId="{2FB189AD-3EAB-48A6-BBC1-D0C2C6A74715}" dt="2025-11-03T14:40:12.457" v="128" actId="478"/>
          <ac:picMkLst>
            <pc:docMk/>
            <pc:sldMk cId="0" sldId="268"/>
            <ac:picMk id="5" creationId="{00000000-0000-0000-0000-000000000000}"/>
          </ac:picMkLst>
        </pc:picChg>
        <pc:picChg chg="add mod">
          <ac:chgData name="Alyssa Isaac" userId="3ae7964d-d2b5-42a3-b882-d9fb709f2af0" providerId="ADAL" clId="{2FB189AD-3EAB-48A6-BBC1-D0C2C6A74715}" dt="2025-11-03T14:40:34.365" v="133" actId="1076"/>
          <ac:picMkLst>
            <pc:docMk/>
            <pc:sldMk cId="0" sldId="268"/>
            <ac:picMk id="6" creationId="{818C7675-6DEE-33C6-15FE-2EA6A1274DE6}"/>
          </ac:picMkLst>
        </pc:picChg>
      </pc:sldChg>
      <pc:sldChg chg="add del">
        <pc:chgData name="Alyssa Isaac" userId="3ae7964d-d2b5-42a3-b882-d9fb709f2af0" providerId="ADAL" clId="{2FB189AD-3EAB-48A6-BBC1-D0C2C6A74715}" dt="2025-10-20T09:55:21.278" v="3" actId="47"/>
        <pc:sldMkLst>
          <pc:docMk/>
          <pc:sldMk cId="0"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03.11.2025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can be done individually, in pairs, or small groups. Ask students to see if they can identify the period products on the slide, and how they are used.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Split the class into 5 groups. </a:t>
            </a:r>
          </a:p>
          <a:p>
            <a:endParaRPr lang="en-US"/>
          </a:p>
          <a:p>
            <a:r>
              <a:rPr lang="en-US"/>
              <a:t>Explain that each group will receive a poster for one common period product, and an information table.</a:t>
            </a:r>
          </a:p>
          <a:p>
            <a:endParaRPr lang="en-US"/>
          </a:p>
          <a:p>
            <a:r>
              <a:rPr lang="en-US"/>
              <a:t>As a group, they should read the poster and fill out the parts of their table that correspond to the product on their poster. </a:t>
            </a:r>
          </a:p>
          <a:p>
            <a:endParaRPr lang="en-US"/>
          </a:p>
          <a:p>
            <a:r>
              <a:rPr lang="en-US"/>
              <a:t>So, if they receive a poster for tampons, they should fill out the part of the table for tampons. </a:t>
            </a:r>
          </a:p>
          <a:p>
            <a:endParaRPr lang="en-US"/>
          </a:p>
          <a:p>
            <a:r>
              <a:rPr lang="en-US"/>
              <a:t>Give them 10 minutes to work on this and then ask each group to present their poster, so the students in other groups can fill out their information table. Once every group has presented, everyone should have a full information table.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the class if they think it’s important for boys/men to learn about periods. Why or why not? </a:t>
            </a:r>
          </a:p>
          <a:p>
            <a:endParaRPr lang="en-US"/>
          </a:p>
          <a:p>
            <a:r>
              <a:rPr lang="en-US"/>
              <a:t>The aim is to help them understand that it is very important for reducing stigma, helping to normalise talking about periods/reduce shame and embarrassment, develop empathy, and because they probably have someone in their life (mum, sister, friend, etc) who experiences or will experience a period at some point.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 through the following slides about common period myths. You can show the myth slide first and ask students whether or not they think it's true, and why/why not.</a:t>
            </a:r>
          </a:p>
          <a:p>
            <a:endParaRPr lang="en-US"/>
          </a:p>
          <a:p>
            <a:r>
              <a:rPr lang="en-US"/>
              <a:t>Ask the class if they have heard any others.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that you would like the class to create a list of 'agreements' for how everyone will behave and treat one another in the class. Ensure a common understanding. For example:</a:t>
            </a:r>
          </a:p>
          <a:p>
            <a:endParaRPr lang="en-US"/>
          </a:p>
          <a:p>
            <a:r>
              <a:rPr lang="en-US"/>
              <a:t>1. We will treat one another with kindness and respect (listening to each other, speaking one at a time, etc)</a:t>
            </a:r>
          </a:p>
          <a:p>
            <a:r>
              <a:rPr lang="en-US"/>
              <a:t>2. We all have the right to 'pass' on answering a question or participating in an activity that makes us feel uncomfortable.</a:t>
            </a:r>
          </a:p>
          <a:p>
            <a:r>
              <a:rPr lang="en-US"/>
              <a:t>3. We can disagree but will not pass judgments, make fun of, or or put anybody down. 'Challenge the opinion, not the person.'</a:t>
            </a:r>
          </a:p>
          <a:p>
            <a:r>
              <a:rPr lang="en-US"/>
              <a:t>4. Asking questions is encouraged and will be valued by our teacher. We do not ask questions to purposefully embarrass or belittle another.</a:t>
            </a:r>
          </a:p>
          <a:p>
            <a:endParaRPr lang="en-US"/>
          </a:p>
          <a:p>
            <a:r>
              <a:rPr lang="en-US"/>
              <a:t>*Feel free to change the agreements to suit your class, and ask whether there are any others they'd add to the list in order to create a safe, comfortable learning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Inform the class that free period products are available at Henry Bloom Noble Library in Douglas. </a:t>
            </a:r>
          </a:p>
          <a:p>
            <a:endParaRPr lang="en-US"/>
          </a:p>
          <a:p>
            <a:r>
              <a:rPr lang="en-US"/>
              <a:t>This is also a good opportunity to tell students how they can access period products at school, if these are available.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time permits, this slide can be further developed into a collective, group reflection.</a:t>
            </a:r>
          </a:p>
          <a:p>
            <a:endParaRPr lang="en-US"/>
          </a:p>
          <a:p>
            <a:r>
              <a:rPr lang="en-US"/>
              <a:t>Please ask students to discuss what Attributes (e.g. honesty, integrity, courage, humility, generosity, self-worth, kindness, trustworthiness etc) they have used during this lesson.</a:t>
            </a:r>
          </a:p>
          <a:p>
            <a:endParaRPr lang="en-US"/>
          </a:p>
          <a:p>
            <a:r>
              <a:rPr lang="en-US"/>
              <a:t>What Skills (e.g. oracy, empathy, compassion, presentation, assertiveness, active listening, interpersonal skills, positive peer pressure, capacity to resist unwelcome pressure, distinguish between fact &amp; opinion , etc.</a:t>
            </a:r>
          </a:p>
          <a:p>
            <a:endParaRPr lang="en-US"/>
          </a:p>
          <a:p>
            <a:r>
              <a:rPr lang="en-US"/>
              <a:t>What Knowledge have they used, or developed during this lesson?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Emphasise the point that girls will start their periods at different times, and that this is completely normal.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embedded video doesn’t work, you can find it here: https://www.youtube.com/watch?v=ypMyH0W1trs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Explain that some pain and discomfort is normal during a period. </a:t>
            </a:r>
          </a:p>
          <a:p>
            <a:endParaRPr lang="en-US"/>
          </a:p>
          <a:p>
            <a:r>
              <a:rPr lang="en-US"/>
              <a:t>Before showing slide 11, ask the class if they can think of any ways that period pain can be managed. </a:t>
            </a:r>
          </a:p>
          <a:p>
            <a:endParaRPr lang="en-US"/>
          </a:p>
          <a:p>
            <a:r>
              <a:rPr lang="en-US"/>
              <a:t>Show slide 11 and ask if the class would add anything to the list. </a:t>
            </a:r>
          </a:p>
          <a:p>
            <a:endParaRPr lang="en-US"/>
          </a:p>
          <a:p>
            <a:r>
              <a:rPr lang="en-US"/>
              <a:t>Move on to slide 12 and explain that while some pain is normal, severe/debilitating pain should be investigated by a doctor.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embedded video doesn’t work, you can find it here: https://www.youtube.com/watch?v=kmWbOC8Fbb0</a:t>
            </a:r>
          </a:p>
          <a:p>
            <a:endParaRPr lang="en-US" dirty="0"/>
          </a:p>
          <a:p>
            <a:endParaRPr lang="en-US" dirty="0"/>
          </a:p>
          <a:p>
            <a:r>
              <a:rPr lang="en-US" dirty="0"/>
              <a:t>Introduce the Amaze video on period products/hygiene. After viewing, ask the class to revisit their “Do It Now” task - how many products did they correctly identify?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svg"/></Relationships>
</file>

<file path=ppt/slides/_rels/slide29.xml.rels><?xml version="1.0" encoding="UTF-8" standalone="yes"?>
<Relationships xmlns="http://schemas.openxmlformats.org/package/2006/relationships"><Relationship Id="rId3" Type="http://schemas.openxmlformats.org/officeDocument/2006/relationships/hyperlink" Target="https://www.childline.org.uk/info-advice/you-your-body/puberty/period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954937"/>
            <a:ext cx="4502257" cy="766737"/>
          </a:xfrm>
          <a:prstGeom prst="rect">
            <a:avLst/>
          </a:prstGeom>
        </p:spPr>
        <p:txBody>
          <a:bodyPr lIns="0" tIns="0" rIns="0" bIns="0" rtlCol="0" anchor="t">
            <a:spAutoFit/>
          </a:bodyPr>
          <a:lstStyle/>
          <a:p>
            <a:pPr algn="ctr">
              <a:lnSpc>
                <a:spcPts val="5744"/>
              </a:lnSpc>
            </a:pPr>
            <a:r>
              <a:rPr lang="en-US" sz="5470">
                <a:solidFill>
                  <a:srgbClr val="000000"/>
                </a:solidFill>
                <a:latin typeface="Bobby Jones Soft"/>
                <a:ea typeface="Bobby Jones Soft"/>
                <a:cs typeface="Bobby Jones Soft"/>
                <a:sym typeface="Bobby Jones Soft"/>
              </a:rPr>
              <a:t>TEACHER SLIDE</a:t>
            </a:r>
          </a:p>
        </p:txBody>
      </p:sp>
      <p:sp>
        <p:nvSpPr>
          <p:cNvPr id="6" name="TextBox 6"/>
          <p:cNvSpPr txBox="1"/>
          <p:nvPr/>
        </p:nvSpPr>
        <p:spPr>
          <a:xfrm>
            <a:off x="1221803" y="1763760"/>
            <a:ext cx="14260541" cy="7743377"/>
          </a:xfrm>
          <a:prstGeom prst="rect">
            <a:avLst/>
          </a:prstGeom>
        </p:spPr>
        <p:txBody>
          <a:bodyPr lIns="0" tIns="0" rIns="0" bIns="0" rtlCol="0" anchor="t">
            <a:spAutoFit/>
          </a:bodyPr>
          <a:lstStyle/>
          <a:p>
            <a:pPr algn="just">
              <a:lnSpc>
                <a:spcPts val="5628"/>
              </a:lnSpc>
            </a:pPr>
            <a:r>
              <a:rPr lang="en-US" sz="3291">
                <a:solidFill>
                  <a:srgbClr val="000000"/>
                </a:solidFill>
                <a:latin typeface="Glacial Indifference"/>
                <a:ea typeface="Glacial Indifference"/>
                <a:cs typeface="Glacial Indifference"/>
                <a:sym typeface="Glacial Indifference"/>
              </a:rPr>
              <a:t>This lesson focuses on menstruation. It is important that male students in the class understand why they are being taught this information. By including male students in learning about periods, we aim to:</a:t>
            </a:r>
          </a:p>
          <a:p>
            <a:pPr algn="just">
              <a:lnSpc>
                <a:spcPts val="5628"/>
              </a:lnSpc>
            </a:pPr>
            <a:endParaRPr lang="en-US" sz="3291">
              <a:solidFill>
                <a:srgbClr val="000000"/>
              </a:solidFill>
              <a:latin typeface="Glacial Indifference"/>
              <a:ea typeface="Glacial Indifference"/>
              <a:cs typeface="Glacial Indifference"/>
              <a:sym typeface="Glacial Indifference"/>
            </a:endParaRPr>
          </a:p>
          <a:p>
            <a:pPr marL="710642" lvl="1" indent="-355321" algn="just">
              <a:lnSpc>
                <a:spcPts val="5628"/>
              </a:lnSpc>
              <a:buFont typeface="Arial"/>
              <a:buChar char="•"/>
            </a:pPr>
            <a:r>
              <a:rPr lang="en-US" sz="3291">
                <a:solidFill>
                  <a:srgbClr val="000000"/>
                </a:solidFill>
                <a:latin typeface="Glacial Indifference"/>
                <a:ea typeface="Glacial Indifference"/>
                <a:cs typeface="Glacial Indifference"/>
                <a:sym typeface="Glacial Indifference"/>
              </a:rPr>
              <a:t>Normalise talking about periods and reduce embarrassment/shame</a:t>
            </a:r>
          </a:p>
          <a:p>
            <a:pPr marL="710642" lvl="1" indent="-355321" algn="just">
              <a:lnSpc>
                <a:spcPts val="5628"/>
              </a:lnSpc>
              <a:buFont typeface="Arial"/>
              <a:buChar char="•"/>
            </a:pPr>
            <a:r>
              <a:rPr lang="en-US" sz="3291">
                <a:solidFill>
                  <a:srgbClr val="000000"/>
                </a:solidFill>
                <a:latin typeface="Glacial Indifference"/>
                <a:ea typeface="Glacial Indifference"/>
                <a:cs typeface="Glacial Indifference"/>
                <a:sym typeface="Glacial Indifference"/>
              </a:rPr>
              <a:t>Dispel myths and misconceptions </a:t>
            </a:r>
          </a:p>
          <a:p>
            <a:pPr marL="710642" lvl="1" indent="-355321" algn="just">
              <a:lnSpc>
                <a:spcPts val="5628"/>
              </a:lnSpc>
              <a:buFont typeface="Arial"/>
              <a:buChar char="•"/>
            </a:pPr>
            <a:r>
              <a:rPr lang="en-US" sz="3291">
                <a:solidFill>
                  <a:srgbClr val="000000"/>
                </a:solidFill>
                <a:latin typeface="Glacial Indifference"/>
                <a:ea typeface="Glacial Indifference"/>
                <a:cs typeface="Glacial Indifference"/>
                <a:sym typeface="Glacial Indifference"/>
              </a:rPr>
              <a:t>Encourage empathy and understanding </a:t>
            </a:r>
          </a:p>
          <a:p>
            <a:pPr algn="just">
              <a:lnSpc>
                <a:spcPts val="5628"/>
              </a:lnSpc>
            </a:pPr>
            <a:endParaRPr lang="en-US" sz="3291">
              <a:solidFill>
                <a:srgbClr val="000000"/>
              </a:solidFill>
              <a:latin typeface="Glacial Indifference"/>
              <a:ea typeface="Glacial Indifference"/>
              <a:cs typeface="Glacial Indifference"/>
              <a:sym typeface="Glacial Indifference"/>
            </a:endParaRPr>
          </a:p>
          <a:p>
            <a:pPr algn="just">
              <a:lnSpc>
                <a:spcPts val="5628"/>
              </a:lnSpc>
            </a:pPr>
            <a:r>
              <a:rPr lang="en-US" sz="3291">
                <a:solidFill>
                  <a:srgbClr val="000000"/>
                </a:solidFill>
                <a:latin typeface="Glacial Indifference"/>
                <a:ea typeface="Glacial Indifference"/>
                <a:cs typeface="Glacial Indifference"/>
                <a:sym typeface="Glacial Indifference"/>
              </a:rPr>
              <a:t>You may also wish to invite students to write any questions they have about menstruation on a piece of paper and submit after class, if they’re not comfortable asking the question during class.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3297859" y="5342198"/>
            <a:ext cx="3625519" cy="4394569"/>
          </a:xfrm>
          <a:custGeom>
            <a:avLst/>
            <a:gdLst/>
            <a:ahLst/>
            <a:cxnLst/>
            <a:rect l="l" t="t" r="r" b="b"/>
            <a:pathLst>
              <a:path w="3625519" h="4394569">
                <a:moveTo>
                  <a:pt x="0" y="0"/>
                </a:moveTo>
                <a:lnTo>
                  <a:pt x="3625520" y="0"/>
                </a:lnTo>
                <a:lnTo>
                  <a:pt x="3625520" y="4394569"/>
                </a:lnTo>
                <a:lnTo>
                  <a:pt x="0" y="4394569"/>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028700" y="2891432"/>
            <a:ext cx="16033225" cy="4739608"/>
          </a:xfrm>
          <a:prstGeom prst="rect">
            <a:avLst/>
          </a:prstGeom>
        </p:spPr>
        <p:txBody>
          <a:bodyPr lIns="0" tIns="0" rIns="0" bIns="0" rtlCol="0" anchor="t">
            <a:spAutoFit/>
          </a:bodyPr>
          <a:lstStyle/>
          <a:p>
            <a:pPr marL="841221" lvl="1" indent="-420610" algn="just">
              <a:lnSpc>
                <a:spcPts val="6351"/>
              </a:lnSpc>
              <a:buFont typeface="Arial"/>
              <a:buChar char="•"/>
            </a:pPr>
            <a:r>
              <a:rPr lang="en-US" sz="3896">
                <a:solidFill>
                  <a:srgbClr val="000000"/>
                </a:solidFill>
                <a:latin typeface="Glacial Indifference"/>
                <a:ea typeface="Glacial Indifference"/>
                <a:cs typeface="Glacial Indifference"/>
                <a:sym typeface="Glacial Indifference"/>
              </a:rPr>
              <a:t>Some girls may experience pain or discomfort during their periods.</a:t>
            </a:r>
          </a:p>
          <a:p>
            <a:pPr algn="just">
              <a:lnSpc>
                <a:spcPts val="6351"/>
              </a:lnSpc>
            </a:pPr>
            <a:endParaRPr lang="en-US" sz="3896">
              <a:solidFill>
                <a:srgbClr val="000000"/>
              </a:solidFill>
              <a:latin typeface="Glacial Indifference"/>
              <a:ea typeface="Glacial Indifference"/>
              <a:cs typeface="Glacial Indifference"/>
              <a:sym typeface="Glacial Indifference"/>
            </a:endParaRPr>
          </a:p>
          <a:p>
            <a:pPr marL="841221" lvl="1" indent="-420610" algn="just">
              <a:lnSpc>
                <a:spcPts val="6351"/>
              </a:lnSpc>
              <a:buFont typeface="Arial"/>
              <a:buChar char="•"/>
            </a:pPr>
            <a:r>
              <a:rPr lang="en-US" sz="3896">
                <a:solidFill>
                  <a:srgbClr val="000000"/>
                </a:solidFill>
                <a:latin typeface="Glacial Indifference"/>
                <a:ea typeface="Glacial Indifference"/>
                <a:cs typeface="Glacial Indifference"/>
                <a:sym typeface="Glacial Indifference"/>
              </a:rPr>
              <a:t>This may begin a few days before a period starts and can also happen during the first few days of a period. </a:t>
            </a:r>
          </a:p>
          <a:p>
            <a:pPr algn="just">
              <a:lnSpc>
                <a:spcPts val="6351"/>
              </a:lnSpc>
            </a:pPr>
            <a:endParaRPr lang="en-US" sz="3896">
              <a:solidFill>
                <a:srgbClr val="000000"/>
              </a:solidFill>
              <a:latin typeface="Glacial Indifference"/>
              <a:ea typeface="Glacial Indifference"/>
              <a:cs typeface="Glacial Indifference"/>
              <a:sym typeface="Glacial Indifference"/>
            </a:endParaRPr>
          </a:p>
          <a:p>
            <a:pPr marL="841221" lvl="1" indent="-420610" algn="just">
              <a:lnSpc>
                <a:spcPts val="6351"/>
              </a:lnSpc>
              <a:buFont typeface="Arial"/>
              <a:buChar char="•"/>
            </a:pPr>
            <a:r>
              <a:rPr lang="en-US" sz="3896">
                <a:solidFill>
                  <a:srgbClr val="000000"/>
                </a:solidFill>
                <a:latin typeface="Glacial Indifference"/>
                <a:ea typeface="Glacial Indifference"/>
                <a:cs typeface="Glacial Indifference"/>
                <a:sym typeface="Glacial Indifference"/>
              </a:rPr>
              <a:t>You may notice a sharp or dull ache in your lower abdomen.</a:t>
            </a:r>
          </a:p>
        </p:txBody>
      </p:sp>
      <p:sp>
        <p:nvSpPr>
          <p:cNvPr id="7" name="TextBox 7"/>
          <p:cNvSpPr txBox="1"/>
          <p:nvPr/>
        </p:nvSpPr>
        <p:spPr>
          <a:xfrm>
            <a:off x="5230811" y="1298003"/>
            <a:ext cx="7826378" cy="945615"/>
          </a:xfrm>
          <a:prstGeom prst="rect">
            <a:avLst/>
          </a:prstGeom>
        </p:spPr>
        <p:txBody>
          <a:bodyPr lIns="0" tIns="0" rIns="0" bIns="0" rtlCol="0" anchor="t">
            <a:spAutoFit/>
          </a:bodyPr>
          <a:lstStyle/>
          <a:p>
            <a:pPr algn="ctr">
              <a:lnSpc>
                <a:spcPts val="7042"/>
              </a:lnSpc>
            </a:pPr>
            <a:r>
              <a:rPr lang="en-US" sz="6707">
                <a:solidFill>
                  <a:srgbClr val="000000"/>
                </a:solidFill>
                <a:latin typeface="Bobby Jones Soft"/>
                <a:ea typeface="Bobby Jones Soft"/>
                <a:cs typeface="Bobby Jones Soft"/>
                <a:sym typeface="Bobby Jones Soft"/>
              </a:rPr>
              <a:t>DO PERIODS HURT?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3219839"/>
            <a:ext cx="16033225" cy="3949645"/>
          </a:xfrm>
          <a:prstGeom prst="rect">
            <a:avLst/>
          </a:prstGeom>
        </p:spPr>
        <p:txBody>
          <a:bodyPr lIns="0" tIns="0" rIns="0" bIns="0" rtlCol="0" anchor="t">
            <a:spAutoFit/>
          </a:bodyPr>
          <a:lstStyle/>
          <a:p>
            <a:pPr marL="841221" lvl="1" indent="-420611" algn="just">
              <a:lnSpc>
                <a:spcPts val="6351"/>
              </a:lnSpc>
              <a:buFont typeface="Arial"/>
              <a:buChar char="•"/>
            </a:pPr>
            <a:r>
              <a:rPr lang="en-US" sz="3896">
                <a:solidFill>
                  <a:srgbClr val="000000"/>
                </a:solidFill>
                <a:latin typeface="Glacial Indifference"/>
                <a:ea typeface="Glacial Indifference"/>
                <a:cs typeface="Glacial Indifference"/>
                <a:sym typeface="Glacial Indifference"/>
              </a:rPr>
              <a:t>Warm baths or showers</a:t>
            </a:r>
          </a:p>
          <a:p>
            <a:pPr marL="841221" lvl="1" indent="-420611" algn="just">
              <a:lnSpc>
                <a:spcPts val="6351"/>
              </a:lnSpc>
              <a:buFont typeface="Arial"/>
              <a:buChar char="•"/>
            </a:pPr>
            <a:r>
              <a:rPr lang="en-US" sz="3896">
                <a:solidFill>
                  <a:srgbClr val="000000"/>
                </a:solidFill>
                <a:latin typeface="Glacial Indifference"/>
                <a:ea typeface="Glacial Indifference"/>
                <a:cs typeface="Glacial Indifference"/>
                <a:sym typeface="Glacial Indifference"/>
              </a:rPr>
              <a:t>Hot water bottle</a:t>
            </a:r>
          </a:p>
          <a:p>
            <a:pPr marL="841221" lvl="1" indent="-420611" algn="just">
              <a:lnSpc>
                <a:spcPts val="6351"/>
              </a:lnSpc>
              <a:buFont typeface="Arial"/>
              <a:buChar char="•"/>
            </a:pPr>
            <a:r>
              <a:rPr lang="en-US" sz="3896">
                <a:solidFill>
                  <a:srgbClr val="000000"/>
                </a:solidFill>
                <a:latin typeface="Glacial Indifference"/>
                <a:ea typeface="Glacial Indifference"/>
                <a:cs typeface="Glacial Indifference"/>
                <a:sym typeface="Glacial Indifference"/>
              </a:rPr>
              <a:t>Pain relief medication (paracetamol, ibuprofen)</a:t>
            </a:r>
          </a:p>
          <a:p>
            <a:pPr marL="841221" lvl="1" indent="-420611" algn="just">
              <a:lnSpc>
                <a:spcPts val="6351"/>
              </a:lnSpc>
              <a:buFont typeface="Arial"/>
              <a:buChar char="•"/>
            </a:pPr>
            <a:r>
              <a:rPr lang="en-US" sz="3896">
                <a:solidFill>
                  <a:srgbClr val="000000"/>
                </a:solidFill>
                <a:latin typeface="Glacial Indifference"/>
                <a:ea typeface="Glacial Indifference"/>
                <a:cs typeface="Glacial Indifference"/>
                <a:sym typeface="Glacial Indifference"/>
              </a:rPr>
              <a:t>Gentle exercise (walking, yoga stretches, swimming)</a:t>
            </a:r>
          </a:p>
          <a:p>
            <a:pPr marL="841221" lvl="1" indent="-420611" algn="just">
              <a:lnSpc>
                <a:spcPts val="6351"/>
              </a:lnSpc>
              <a:buFont typeface="Arial"/>
              <a:buChar char="•"/>
            </a:pPr>
            <a:r>
              <a:rPr lang="en-US" sz="3896">
                <a:solidFill>
                  <a:srgbClr val="000000"/>
                </a:solidFill>
                <a:latin typeface="Glacial Indifference"/>
                <a:ea typeface="Glacial Indifference"/>
                <a:cs typeface="Glacial Indifference"/>
                <a:sym typeface="Glacial Indifference"/>
              </a:rPr>
              <a:t>Massage lower abdomen/back</a:t>
            </a:r>
          </a:p>
        </p:txBody>
      </p:sp>
      <p:sp>
        <p:nvSpPr>
          <p:cNvPr id="6" name="Freeform 6"/>
          <p:cNvSpPr/>
          <p:nvPr/>
        </p:nvSpPr>
        <p:spPr>
          <a:xfrm rot="454425">
            <a:off x="12561389" y="3811165"/>
            <a:ext cx="4500536" cy="5587573"/>
          </a:xfrm>
          <a:custGeom>
            <a:avLst/>
            <a:gdLst/>
            <a:ahLst/>
            <a:cxnLst/>
            <a:rect l="l" t="t" r="r" b="b"/>
            <a:pathLst>
              <a:path w="4500536" h="5587573">
                <a:moveTo>
                  <a:pt x="0" y="0"/>
                </a:moveTo>
                <a:lnTo>
                  <a:pt x="4500536" y="0"/>
                </a:lnTo>
                <a:lnTo>
                  <a:pt x="4500536" y="5587573"/>
                </a:lnTo>
                <a:lnTo>
                  <a:pt x="0" y="55875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2165360" y="1315558"/>
            <a:ext cx="13759905" cy="945615"/>
          </a:xfrm>
          <a:prstGeom prst="rect">
            <a:avLst/>
          </a:prstGeom>
        </p:spPr>
        <p:txBody>
          <a:bodyPr lIns="0" tIns="0" rIns="0" bIns="0" rtlCol="0" anchor="t">
            <a:spAutoFit/>
          </a:bodyPr>
          <a:lstStyle/>
          <a:p>
            <a:pPr algn="ctr">
              <a:lnSpc>
                <a:spcPts val="7042"/>
              </a:lnSpc>
            </a:pPr>
            <a:r>
              <a:rPr lang="en-US" sz="6707">
                <a:solidFill>
                  <a:srgbClr val="000000"/>
                </a:solidFill>
                <a:latin typeface="Bobby Jones Soft"/>
                <a:ea typeface="Bobby Jones Soft"/>
                <a:cs typeface="Bobby Jones Soft"/>
                <a:sym typeface="Bobby Jones Soft"/>
              </a:rPr>
              <a:t>HOW  CAN YOU EASE PERIOD PAIN?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3179099" y="3267487"/>
            <a:ext cx="11929802" cy="3941197"/>
          </a:xfrm>
          <a:prstGeom prst="rect">
            <a:avLst/>
          </a:prstGeom>
        </p:spPr>
        <p:txBody>
          <a:bodyPr lIns="0" tIns="0" rIns="0" bIns="0" rtlCol="0" anchor="t">
            <a:spAutoFit/>
          </a:bodyPr>
          <a:lstStyle/>
          <a:p>
            <a:pPr algn="just">
              <a:lnSpc>
                <a:spcPts val="6351"/>
              </a:lnSpc>
            </a:pPr>
            <a:r>
              <a:rPr lang="en-US" sz="3896">
                <a:solidFill>
                  <a:srgbClr val="000000"/>
                </a:solidFill>
                <a:latin typeface="Glacial Indifference"/>
                <a:ea typeface="Glacial Indifference"/>
                <a:cs typeface="Glacial Indifference"/>
                <a:sym typeface="Glacial Indifference"/>
              </a:rPr>
              <a:t>While some pain and discomfort is (unfortunately!) totally normal, period pain should not be severe. If you are concerned about pain, please tell an adult you trust, and they can help you to make a GP appointment and check for any problems that might be causing it.</a:t>
            </a:r>
          </a:p>
        </p:txBody>
      </p:sp>
      <p:sp>
        <p:nvSpPr>
          <p:cNvPr id="6" name="TextBox 6"/>
          <p:cNvSpPr txBox="1"/>
          <p:nvPr/>
        </p:nvSpPr>
        <p:spPr>
          <a:xfrm>
            <a:off x="5230811" y="1561325"/>
            <a:ext cx="7826378" cy="945615"/>
          </a:xfrm>
          <a:prstGeom prst="rect">
            <a:avLst/>
          </a:prstGeom>
        </p:spPr>
        <p:txBody>
          <a:bodyPr lIns="0" tIns="0" rIns="0" bIns="0" rtlCol="0" anchor="t">
            <a:spAutoFit/>
          </a:bodyPr>
          <a:lstStyle/>
          <a:p>
            <a:pPr algn="ctr">
              <a:lnSpc>
                <a:spcPts val="7042"/>
              </a:lnSpc>
            </a:pPr>
            <a:r>
              <a:rPr lang="en-US" sz="6707">
                <a:solidFill>
                  <a:srgbClr val="000000"/>
                </a:solidFill>
                <a:latin typeface="Bobby Jones Soft"/>
                <a:ea typeface="Bobby Jones Soft"/>
                <a:cs typeface="Bobby Jones Soft"/>
                <a:sym typeface="Bobby Jones Soft"/>
              </a:rPr>
              <a:t>DO PERIODS HURT?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pic>
        <p:nvPicPr>
          <p:cNvPr id="6" name="Period Hygiene Tampons, Pads and Menstrual Cups">
            <a:hlinkClick r:id="" action="ppaction://media"/>
            <a:extLst>
              <a:ext uri="{FF2B5EF4-FFF2-40B4-BE49-F238E27FC236}">
                <a16:creationId xmlns:a16="http://schemas.microsoft.com/office/drawing/2014/main" id="{818C7675-6DEE-33C6-15FE-2EA6A1274DE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14550" y="1189434"/>
            <a:ext cx="14058900" cy="7908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1104900"/>
            <a:ext cx="4192532" cy="945615"/>
          </a:xfrm>
          <a:prstGeom prst="rect">
            <a:avLst/>
          </a:prstGeom>
        </p:spPr>
        <p:txBody>
          <a:bodyPr lIns="0" tIns="0" rIns="0" bIns="0" rtlCol="0" anchor="t">
            <a:spAutoFit/>
          </a:bodyPr>
          <a:lstStyle/>
          <a:p>
            <a:pPr algn="ctr">
              <a:lnSpc>
                <a:spcPts val="7042"/>
              </a:lnSpc>
            </a:pPr>
            <a:r>
              <a:rPr lang="en-US" sz="6707">
                <a:solidFill>
                  <a:srgbClr val="000000"/>
                </a:solidFill>
                <a:latin typeface="Bobby Jones Soft"/>
                <a:ea typeface="Bobby Jones Soft"/>
                <a:cs typeface="Bobby Jones Soft"/>
                <a:sym typeface="Bobby Jones Soft"/>
              </a:rPr>
              <a:t>ACTIVITY</a:t>
            </a:r>
          </a:p>
        </p:txBody>
      </p:sp>
      <p:sp>
        <p:nvSpPr>
          <p:cNvPr id="6" name="TextBox 6"/>
          <p:cNvSpPr txBox="1"/>
          <p:nvPr/>
        </p:nvSpPr>
        <p:spPr>
          <a:xfrm>
            <a:off x="2038036" y="3091939"/>
            <a:ext cx="14211927" cy="3941197"/>
          </a:xfrm>
          <a:prstGeom prst="rect">
            <a:avLst/>
          </a:prstGeom>
        </p:spPr>
        <p:txBody>
          <a:bodyPr lIns="0" tIns="0" rIns="0" bIns="0" rtlCol="0" anchor="t">
            <a:spAutoFit/>
          </a:bodyPr>
          <a:lstStyle/>
          <a:p>
            <a:pPr algn="just">
              <a:lnSpc>
                <a:spcPts val="6351"/>
              </a:lnSpc>
            </a:pPr>
            <a:r>
              <a:rPr lang="en-US" sz="3896">
                <a:solidFill>
                  <a:srgbClr val="000000"/>
                </a:solidFill>
                <a:latin typeface="Glacial Indifference"/>
                <a:ea typeface="Glacial Indifference"/>
                <a:cs typeface="Glacial Indifference"/>
                <a:sym typeface="Glacial Indifference"/>
              </a:rPr>
              <a:t>You will be split into small groups, and each group will be given an information poster about a common period product. In your group, fill in the table for your product using the information from the poster. You will then share this information with the rest of the class. By the end, everyone should have a table full of information!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3353342" y="3250562"/>
            <a:ext cx="3295187" cy="5832190"/>
          </a:xfrm>
          <a:custGeom>
            <a:avLst/>
            <a:gdLst/>
            <a:ahLst/>
            <a:cxnLst/>
            <a:rect l="l" t="t" r="r" b="b"/>
            <a:pathLst>
              <a:path w="3295187" h="5832190">
                <a:moveTo>
                  <a:pt x="0" y="0"/>
                </a:moveTo>
                <a:lnTo>
                  <a:pt x="3295187" y="0"/>
                </a:lnTo>
                <a:lnTo>
                  <a:pt x="3295187" y="5832190"/>
                </a:lnTo>
                <a:lnTo>
                  <a:pt x="0" y="58321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1425071" y="3400887"/>
            <a:ext cx="9897457" cy="3361401"/>
          </a:xfrm>
          <a:prstGeom prst="rect">
            <a:avLst/>
          </a:prstGeom>
        </p:spPr>
        <p:txBody>
          <a:bodyPr lIns="0" tIns="0" rIns="0" bIns="0" rtlCol="0" anchor="t">
            <a:spAutoFit/>
          </a:bodyPr>
          <a:lstStyle/>
          <a:p>
            <a:pPr algn="just">
              <a:lnSpc>
                <a:spcPts val="8975"/>
              </a:lnSpc>
            </a:pPr>
            <a:r>
              <a:rPr lang="en-US" sz="6411">
                <a:solidFill>
                  <a:srgbClr val="000000"/>
                </a:solidFill>
                <a:latin typeface="Glacial Indifference"/>
                <a:ea typeface="Glacial Indifference"/>
                <a:cs typeface="Glacial Indifference"/>
                <a:sym typeface="Glacial Indifference"/>
              </a:rPr>
              <a:t>Do you think it’s important for boys/men to learn about periods? Why or why not?</a:t>
            </a:r>
          </a:p>
        </p:txBody>
      </p:sp>
      <p:sp>
        <p:nvSpPr>
          <p:cNvPr id="7" name="TextBox 7"/>
          <p:cNvSpPr txBox="1"/>
          <p:nvPr/>
        </p:nvSpPr>
        <p:spPr>
          <a:xfrm>
            <a:off x="635674" y="1114425"/>
            <a:ext cx="5492000" cy="938812"/>
          </a:xfrm>
          <a:prstGeom prst="rect">
            <a:avLst/>
          </a:prstGeom>
        </p:spPr>
        <p:txBody>
          <a:bodyPr lIns="0" tIns="0" rIns="0" bIns="0" rtlCol="0" anchor="t">
            <a:spAutoFit/>
          </a:bodyPr>
          <a:lstStyle/>
          <a:p>
            <a:pPr algn="ctr">
              <a:lnSpc>
                <a:spcPts val="7061"/>
              </a:lnSpc>
            </a:pPr>
            <a:r>
              <a:rPr lang="en-US" sz="6725">
                <a:solidFill>
                  <a:srgbClr val="000000"/>
                </a:solidFill>
                <a:latin typeface="Bobby Jones Soft"/>
                <a:ea typeface="Bobby Jones Soft"/>
                <a:cs typeface="Bobby Jones Soft"/>
                <a:sym typeface="Bobby Jones Soft"/>
              </a:rPr>
              <a:t>LET’S CHAT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2220316" y="3819915"/>
            <a:ext cx="5038984" cy="5038984"/>
          </a:xfrm>
          <a:custGeom>
            <a:avLst/>
            <a:gdLst/>
            <a:ahLst/>
            <a:cxnLst/>
            <a:rect l="l" t="t" r="r" b="b"/>
            <a:pathLst>
              <a:path w="5038984" h="5038984">
                <a:moveTo>
                  <a:pt x="0" y="0"/>
                </a:moveTo>
                <a:lnTo>
                  <a:pt x="5038984" y="0"/>
                </a:lnTo>
                <a:lnTo>
                  <a:pt x="5038984" y="5038984"/>
                </a:lnTo>
                <a:lnTo>
                  <a:pt x="0" y="5038984"/>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249522" y="3967624"/>
            <a:ext cx="9897457" cy="2227926"/>
          </a:xfrm>
          <a:prstGeom prst="rect">
            <a:avLst/>
          </a:prstGeom>
        </p:spPr>
        <p:txBody>
          <a:bodyPr lIns="0" tIns="0" rIns="0" bIns="0" rtlCol="0" anchor="t">
            <a:spAutoFit/>
          </a:bodyPr>
          <a:lstStyle/>
          <a:p>
            <a:pPr algn="just">
              <a:lnSpc>
                <a:spcPts val="8975"/>
              </a:lnSpc>
            </a:pPr>
            <a:r>
              <a:rPr lang="en-US" sz="6411">
                <a:solidFill>
                  <a:srgbClr val="000000"/>
                </a:solidFill>
                <a:latin typeface="Glacial Indifference"/>
                <a:ea typeface="Glacial Indifference"/>
                <a:cs typeface="Glacial Indifference"/>
                <a:sym typeface="Glacial Indifference"/>
              </a:rPr>
              <a:t>Have you heard any of these ideas about periods?</a:t>
            </a:r>
          </a:p>
        </p:txBody>
      </p:sp>
      <p:sp>
        <p:nvSpPr>
          <p:cNvPr id="7" name="TextBox 7"/>
          <p:cNvSpPr txBox="1"/>
          <p:nvPr/>
        </p:nvSpPr>
        <p:spPr>
          <a:xfrm>
            <a:off x="881799" y="1114425"/>
            <a:ext cx="5492000" cy="938812"/>
          </a:xfrm>
          <a:prstGeom prst="rect">
            <a:avLst/>
          </a:prstGeom>
        </p:spPr>
        <p:txBody>
          <a:bodyPr lIns="0" tIns="0" rIns="0" bIns="0" rtlCol="0" anchor="t">
            <a:spAutoFit/>
          </a:bodyPr>
          <a:lstStyle/>
          <a:p>
            <a:pPr algn="ctr">
              <a:lnSpc>
                <a:spcPts val="7061"/>
              </a:lnSpc>
            </a:pPr>
            <a:r>
              <a:rPr lang="en-US" sz="6725">
                <a:solidFill>
                  <a:srgbClr val="000000"/>
                </a:solidFill>
                <a:latin typeface="Bobby Jones Soft"/>
                <a:ea typeface="Bobby Jones Soft"/>
                <a:cs typeface="Bobby Jones Soft"/>
                <a:sym typeface="Bobby Jones Soft"/>
              </a:rPr>
              <a:t>MYTH BUSTING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4080187" y="3571387"/>
            <a:ext cx="10127626" cy="1748574"/>
          </a:xfrm>
          <a:prstGeom prst="rect">
            <a:avLst/>
          </a:prstGeom>
        </p:spPr>
        <p:txBody>
          <a:bodyPr lIns="0" tIns="0" rIns="0" bIns="0" rtlCol="0" anchor="t">
            <a:spAutoFit/>
          </a:bodyPr>
          <a:lstStyle/>
          <a:p>
            <a:pPr algn="ctr">
              <a:lnSpc>
                <a:spcPts val="7046"/>
              </a:lnSpc>
            </a:pPr>
            <a:r>
              <a:rPr lang="en-US" sz="5033">
                <a:solidFill>
                  <a:srgbClr val="000000"/>
                </a:solidFill>
                <a:latin typeface="Glacial Indifference"/>
                <a:ea typeface="Glacial Indifference"/>
                <a:cs typeface="Glacial Indifference"/>
                <a:sym typeface="Glacial Indifference"/>
              </a:rPr>
              <a:t>Everyone can tell when you’ve started your period.</a:t>
            </a:r>
          </a:p>
        </p:txBody>
      </p:sp>
      <p:sp>
        <p:nvSpPr>
          <p:cNvPr id="6" name="TextBox 6"/>
          <p:cNvSpPr txBox="1"/>
          <p:nvPr/>
        </p:nvSpPr>
        <p:spPr>
          <a:xfrm>
            <a:off x="1028700" y="9111483"/>
            <a:ext cx="2358947" cy="322210"/>
          </a:xfrm>
          <a:prstGeom prst="rect">
            <a:avLst/>
          </a:prstGeom>
        </p:spPr>
        <p:txBody>
          <a:bodyPr lIns="0" tIns="0" rIns="0" bIns="0" rtlCol="0" anchor="t">
            <a:spAutoFit/>
          </a:bodyPr>
          <a:lstStyle/>
          <a:p>
            <a:pPr algn="ctr">
              <a:lnSpc>
                <a:spcPts val="2420"/>
              </a:lnSpc>
              <a:spcBef>
                <a:spcPct val="0"/>
              </a:spcBef>
            </a:pPr>
            <a:r>
              <a:rPr lang="en-US" sz="2304">
                <a:solidFill>
                  <a:srgbClr val="000000"/>
                </a:solidFill>
                <a:latin typeface="Bobby Jones Soft"/>
                <a:ea typeface="Bobby Jones Soft"/>
                <a:cs typeface="Bobby Jones Soft"/>
                <a:sym typeface="Bobby Jones Soft"/>
              </a:rPr>
              <a:t>©2024 HEY GIRLS CIC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6159277" y="1629912"/>
            <a:ext cx="10127626" cy="1748574"/>
          </a:xfrm>
          <a:prstGeom prst="rect">
            <a:avLst/>
          </a:prstGeom>
        </p:spPr>
        <p:txBody>
          <a:bodyPr lIns="0" tIns="0" rIns="0" bIns="0" rtlCol="0" anchor="t">
            <a:spAutoFit/>
          </a:bodyPr>
          <a:lstStyle/>
          <a:p>
            <a:pPr algn="ctr">
              <a:lnSpc>
                <a:spcPts val="7046"/>
              </a:lnSpc>
            </a:pPr>
            <a:r>
              <a:rPr lang="en-US" sz="5033">
                <a:solidFill>
                  <a:srgbClr val="000000"/>
                </a:solidFill>
                <a:latin typeface="Glacial Indifference"/>
                <a:ea typeface="Glacial Indifference"/>
                <a:cs typeface="Glacial Indifference"/>
                <a:sym typeface="Glacial Indifference"/>
              </a:rPr>
              <a:t>Everyone can tell when you’ve started your period.</a:t>
            </a:r>
          </a:p>
        </p:txBody>
      </p:sp>
      <p:sp>
        <p:nvSpPr>
          <p:cNvPr id="6" name="TextBox 6"/>
          <p:cNvSpPr txBox="1"/>
          <p:nvPr/>
        </p:nvSpPr>
        <p:spPr>
          <a:xfrm>
            <a:off x="466946" y="2130580"/>
            <a:ext cx="4737143" cy="937739"/>
          </a:xfrm>
          <a:prstGeom prst="rect">
            <a:avLst/>
          </a:prstGeom>
        </p:spPr>
        <p:txBody>
          <a:bodyPr lIns="0" tIns="0" rIns="0" bIns="0" rtlCol="0" anchor="t">
            <a:spAutoFit/>
          </a:bodyPr>
          <a:lstStyle/>
          <a:p>
            <a:pPr algn="ctr">
              <a:lnSpc>
                <a:spcPts val="7061"/>
              </a:lnSpc>
            </a:pPr>
            <a:r>
              <a:rPr lang="en-US" sz="6725">
                <a:solidFill>
                  <a:srgbClr val="E41F25"/>
                </a:solidFill>
                <a:latin typeface="Bobby Jones Soft"/>
                <a:ea typeface="Bobby Jones Soft"/>
                <a:cs typeface="Bobby Jones Soft"/>
                <a:sym typeface="Bobby Jones Soft"/>
              </a:rPr>
              <a:t>MYTH</a:t>
            </a:r>
          </a:p>
        </p:txBody>
      </p:sp>
      <p:sp>
        <p:nvSpPr>
          <p:cNvPr id="7" name="TextBox 7"/>
          <p:cNvSpPr txBox="1"/>
          <p:nvPr/>
        </p:nvSpPr>
        <p:spPr>
          <a:xfrm>
            <a:off x="466946" y="6496135"/>
            <a:ext cx="4737143" cy="937739"/>
          </a:xfrm>
          <a:prstGeom prst="rect">
            <a:avLst/>
          </a:prstGeom>
        </p:spPr>
        <p:txBody>
          <a:bodyPr lIns="0" tIns="0" rIns="0" bIns="0" rtlCol="0" anchor="t">
            <a:spAutoFit/>
          </a:bodyPr>
          <a:lstStyle/>
          <a:p>
            <a:pPr algn="ctr">
              <a:lnSpc>
                <a:spcPts val="7061"/>
              </a:lnSpc>
            </a:pPr>
            <a:r>
              <a:rPr lang="en-US" sz="6725">
                <a:solidFill>
                  <a:srgbClr val="00BF63"/>
                </a:solidFill>
                <a:latin typeface="Bobby Jones Soft"/>
                <a:ea typeface="Bobby Jones Soft"/>
                <a:cs typeface="Bobby Jones Soft"/>
                <a:sym typeface="Bobby Jones Soft"/>
              </a:rPr>
              <a:t>FACT</a:t>
            </a:r>
          </a:p>
        </p:txBody>
      </p:sp>
      <p:sp>
        <p:nvSpPr>
          <p:cNvPr id="8" name="TextBox 8"/>
          <p:cNvSpPr txBox="1"/>
          <p:nvPr/>
        </p:nvSpPr>
        <p:spPr>
          <a:xfrm>
            <a:off x="4976084" y="5921065"/>
            <a:ext cx="12283216" cy="1925953"/>
          </a:xfrm>
          <a:prstGeom prst="rect">
            <a:avLst/>
          </a:prstGeom>
        </p:spPr>
        <p:txBody>
          <a:bodyPr lIns="0" tIns="0" rIns="0" bIns="0" rtlCol="0" anchor="t">
            <a:spAutoFit/>
          </a:bodyPr>
          <a:lstStyle/>
          <a:p>
            <a:pPr algn="just">
              <a:lnSpc>
                <a:spcPts val="5145"/>
              </a:lnSpc>
            </a:pPr>
            <a:r>
              <a:rPr lang="en-US" sz="3675">
                <a:solidFill>
                  <a:srgbClr val="000000"/>
                </a:solidFill>
                <a:latin typeface="Glacial Indifference"/>
                <a:ea typeface="Glacial Indifference"/>
                <a:cs typeface="Glacial Indifference"/>
                <a:sym typeface="Glacial Indifference"/>
              </a:rPr>
              <a:t>No-one can tell when you’ve started your period unless you choose to tell them. Periods are private, but don’t have to be a secret. It’s perfectly normal and perfectly natural</a:t>
            </a:r>
          </a:p>
        </p:txBody>
      </p:sp>
      <p:sp>
        <p:nvSpPr>
          <p:cNvPr id="9" name="TextBox 9"/>
          <p:cNvSpPr txBox="1"/>
          <p:nvPr/>
        </p:nvSpPr>
        <p:spPr>
          <a:xfrm>
            <a:off x="1028700" y="9111483"/>
            <a:ext cx="2358947" cy="322210"/>
          </a:xfrm>
          <a:prstGeom prst="rect">
            <a:avLst/>
          </a:prstGeom>
        </p:spPr>
        <p:txBody>
          <a:bodyPr lIns="0" tIns="0" rIns="0" bIns="0" rtlCol="0" anchor="t">
            <a:spAutoFit/>
          </a:bodyPr>
          <a:lstStyle/>
          <a:p>
            <a:pPr algn="ctr">
              <a:lnSpc>
                <a:spcPts val="2420"/>
              </a:lnSpc>
              <a:spcBef>
                <a:spcPct val="0"/>
              </a:spcBef>
            </a:pPr>
            <a:r>
              <a:rPr lang="en-US" sz="2304">
                <a:solidFill>
                  <a:srgbClr val="000000"/>
                </a:solidFill>
                <a:latin typeface="Bobby Jones Soft"/>
                <a:ea typeface="Bobby Jones Soft"/>
                <a:cs typeface="Bobby Jones Soft"/>
                <a:sym typeface="Bobby Jones Soft"/>
              </a:rPr>
              <a:t>©2024 HEY GIRLS CIC</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4080187" y="4216826"/>
            <a:ext cx="10127626" cy="1748574"/>
          </a:xfrm>
          <a:prstGeom prst="rect">
            <a:avLst/>
          </a:prstGeom>
        </p:spPr>
        <p:txBody>
          <a:bodyPr lIns="0" tIns="0" rIns="0" bIns="0" rtlCol="0" anchor="t">
            <a:spAutoFit/>
          </a:bodyPr>
          <a:lstStyle/>
          <a:p>
            <a:pPr algn="ctr">
              <a:lnSpc>
                <a:spcPts val="7046"/>
              </a:lnSpc>
            </a:pPr>
            <a:r>
              <a:rPr lang="en-US" sz="5033">
                <a:solidFill>
                  <a:srgbClr val="000000"/>
                </a:solidFill>
                <a:latin typeface="Glacial Indifference"/>
                <a:ea typeface="Glacial Indifference"/>
                <a:cs typeface="Glacial Indifference"/>
                <a:sym typeface="Glacial Indifference"/>
              </a:rPr>
              <a:t>You can’t go swimming if you have your period.</a:t>
            </a:r>
          </a:p>
        </p:txBody>
      </p:sp>
      <p:sp>
        <p:nvSpPr>
          <p:cNvPr id="6" name="TextBox 6"/>
          <p:cNvSpPr txBox="1"/>
          <p:nvPr/>
        </p:nvSpPr>
        <p:spPr>
          <a:xfrm>
            <a:off x="1028700" y="9111483"/>
            <a:ext cx="2358947" cy="322210"/>
          </a:xfrm>
          <a:prstGeom prst="rect">
            <a:avLst/>
          </a:prstGeom>
        </p:spPr>
        <p:txBody>
          <a:bodyPr lIns="0" tIns="0" rIns="0" bIns="0" rtlCol="0" anchor="t">
            <a:spAutoFit/>
          </a:bodyPr>
          <a:lstStyle/>
          <a:p>
            <a:pPr algn="ctr">
              <a:lnSpc>
                <a:spcPts val="2420"/>
              </a:lnSpc>
              <a:spcBef>
                <a:spcPct val="0"/>
              </a:spcBef>
            </a:pPr>
            <a:r>
              <a:rPr lang="en-US" sz="2304">
                <a:solidFill>
                  <a:srgbClr val="000000"/>
                </a:solidFill>
                <a:latin typeface="Bobby Jones Soft"/>
                <a:ea typeface="Bobby Jones Soft"/>
                <a:cs typeface="Bobby Jones Soft"/>
                <a:sym typeface="Bobby Jones Soft"/>
              </a:rPr>
              <a:t>©2024 HEY GIRLS CIC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graphicFrame>
        <p:nvGraphicFramePr>
          <p:cNvPr id="5" name="Table 5"/>
          <p:cNvGraphicFramePr>
            <a:graphicFrameLocks noGrp="1"/>
          </p:cNvGraphicFramePr>
          <p:nvPr>
            <p:extLst>
              <p:ext uri="{D42A27DB-BD31-4B8C-83A1-F6EECF244321}">
                <p14:modId xmlns:p14="http://schemas.microsoft.com/office/powerpoint/2010/main" val="2505574933"/>
              </p:ext>
            </p:extLst>
          </p:nvPr>
        </p:nvGraphicFramePr>
        <p:xfrm>
          <a:off x="774487" y="586568"/>
          <a:ext cx="16739026" cy="9150199"/>
        </p:xfrm>
        <a:graphic>
          <a:graphicData uri="http://schemas.openxmlformats.org/drawingml/2006/table">
            <a:tbl>
              <a:tblPr/>
              <a:tblGrid>
                <a:gridCol w="2778692">
                  <a:extLst>
                    <a:ext uri="{9D8B030D-6E8A-4147-A177-3AD203B41FA5}">
                      <a16:colId xmlns:a16="http://schemas.microsoft.com/office/drawing/2014/main" val="20000"/>
                    </a:ext>
                  </a:extLst>
                </a:gridCol>
                <a:gridCol w="12056914">
                  <a:extLst>
                    <a:ext uri="{9D8B030D-6E8A-4147-A177-3AD203B41FA5}">
                      <a16:colId xmlns:a16="http://schemas.microsoft.com/office/drawing/2014/main" val="20001"/>
                    </a:ext>
                  </a:extLst>
                </a:gridCol>
                <a:gridCol w="1903420">
                  <a:extLst>
                    <a:ext uri="{9D8B030D-6E8A-4147-A177-3AD203B41FA5}">
                      <a16:colId xmlns:a16="http://schemas.microsoft.com/office/drawing/2014/main" val="20002"/>
                    </a:ext>
                  </a:extLst>
                </a:gridCol>
              </a:tblGrid>
              <a:tr h="977955">
                <a:tc>
                  <a:txBody>
                    <a:bodyPr/>
                    <a:lstStyle/>
                    <a:p>
                      <a:pPr algn="ctr">
                        <a:lnSpc>
                          <a:spcPts val="3079"/>
                        </a:lnSpc>
                        <a:defRPr/>
                      </a:pPr>
                      <a:r>
                        <a:rPr lang="en-US" sz="2199" b="1">
                          <a:solidFill>
                            <a:srgbClr val="000000"/>
                          </a:solidFill>
                          <a:latin typeface="Glacial Indifference Bold"/>
                          <a:ea typeface="Glacial Indifference Bold"/>
                          <a:cs typeface="Glacial Indifference Bold"/>
                          <a:sym typeface="Glacial Indifference Bold"/>
                        </a:rPr>
                        <a:t>Activity</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b="1">
                          <a:solidFill>
                            <a:srgbClr val="000000"/>
                          </a:solidFill>
                          <a:latin typeface="Glacial Indifference Bold"/>
                          <a:ea typeface="Glacial Indifference Bold"/>
                          <a:cs typeface="Glacial Indifference Bold"/>
                          <a:sym typeface="Glacial Indifference Bold"/>
                        </a:rPr>
                        <a:t>Description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b="1">
                          <a:solidFill>
                            <a:srgbClr val="000000"/>
                          </a:solidFill>
                          <a:latin typeface="Glacial Indifference Bold"/>
                          <a:ea typeface="Glacial Indifference Bold"/>
                          <a:cs typeface="Glacial Indifference Bold"/>
                          <a:sym typeface="Glacial Indifference Bold"/>
                        </a:rPr>
                        <a:t>Timing</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53585">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Introduction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Ask students to complete do it now task. Introduce lesson and revisit ground rules.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5 mins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29763">
                <a:tc>
                  <a:txBody>
                    <a:bodyPr/>
                    <a:lstStyle/>
                    <a:p>
                      <a:pPr algn="ctr">
                        <a:lnSpc>
                          <a:spcPts val="2940"/>
                        </a:lnSpc>
                        <a:defRPr/>
                      </a:pPr>
                      <a:r>
                        <a:rPr lang="en-US" sz="2100">
                          <a:solidFill>
                            <a:srgbClr val="000000"/>
                          </a:solidFill>
                          <a:latin typeface="Glacial Indifference"/>
                          <a:ea typeface="Glacial Indifference"/>
                          <a:cs typeface="Glacial Indifference"/>
                          <a:sym typeface="Glacial Indifference"/>
                        </a:rPr>
                        <a:t>What is menstruation?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Introduce menstruation and watch video, checking for understanding/questions afterward. Ask students to think of ways to minimise period pain. They should understand that while periods can be uncomfortable/painful at times, if the pain is severe or debilitating, they should see a doctor.</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10 mins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22530">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Hygiene products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Show video on period products/hygiene, asking students to compare to their ‘do it now’ answers. Students should then be split into 5 small groups. Each group should be given one period product poster, and each student in the group should have an information table. Further instructions on slide 14.</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3079"/>
                        </a:lnSpc>
                        <a:defRPr/>
                      </a:pPr>
                      <a:r>
                        <a:rPr lang="en-US" sz="2199" dirty="0">
                          <a:solidFill>
                            <a:srgbClr val="000000"/>
                          </a:solidFill>
                          <a:latin typeface="Glacial Indifference"/>
                          <a:ea typeface="Glacial Indifference"/>
                          <a:cs typeface="Glacial Indifference"/>
                          <a:sym typeface="Glacial Indifference"/>
                        </a:rPr>
                        <a:t>15-20 mins</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314126">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Discussion</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Does the class think that boys should learn about menstruation? Why or why not?</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5-10 mins </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52240">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Myth busting/Reflections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a:solidFill>
                            <a:srgbClr val="000000"/>
                          </a:solidFill>
                          <a:latin typeface="Glacial Indifference"/>
                          <a:ea typeface="Glacial Indifference"/>
                          <a:cs typeface="Glacial Indifference"/>
                          <a:sym typeface="Glacial Indifference"/>
                        </a:rPr>
                        <a:t>As a final activity, review common period myths with the class and ensure students understand the facts. Ask students to reflect on the lesson using ASK acronym.</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39"/>
                        </a:lnSpc>
                        <a:defRPr/>
                      </a:pPr>
                      <a:r>
                        <a:rPr lang="en-US" sz="2099" dirty="0">
                          <a:solidFill>
                            <a:srgbClr val="000000"/>
                          </a:solidFill>
                          <a:latin typeface="Glacial Indifference"/>
                          <a:ea typeface="Glacial Indifference"/>
                          <a:cs typeface="Glacial Indifference"/>
                          <a:sym typeface="Glacial Indifference"/>
                        </a:rPr>
                        <a:t>10 mins</a:t>
                      </a:r>
                      <a:endParaRPr lang="en-US" sz="1100" dirty="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6159277" y="1629912"/>
            <a:ext cx="10127626" cy="1748574"/>
          </a:xfrm>
          <a:prstGeom prst="rect">
            <a:avLst/>
          </a:prstGeom>
        </p:spPr>
        <p:txBody>
          <a:bodyPr lIns="0" tIns="0" rIns="0" bIns="0" rtlCol="0" anchor="t">
            <a:spAutoFit/>
          </a:bodyPr>
          <a:lstStyle/>
          <a:p>
            <a:pPr algn="ctr">
              <a:lnSpc>
                <a:spcPts val="7046"/>
              </a:lnSpc>
            </a:pPr>
            <a:r>
              <a:rPr lang="en-US" sz="5033">
                <a:solidFill>
                  <a:srgbClr val="000000"/>
                </a:solidFill>
                <a:latin typeface="Glacial Indifference"/>
                <a:ea typeface="Glacial Indifference"/>
                <a:cs typeface="Glacial Indifference"/>
                <a:sym typeface="Glacial Indifference"/>
              </a:rPr>
              <a:t>You can’t go swimming if you have your period.</a:t>
            </a:r>
          </a:p>
        </p:txBody>
      </p:sp>
      <p:sp>
        <p:nvSpPr>
          <p:cNvPr id="6" name="TextBox 6"/>
          <p:cNvSpPr txBox="1"/>
          <p:nvPr/>
        </p:nvSpPr>
        <p:spPr>
          <a:xfrm>
            <a:off x="466946" y="2130580"/>
            <a:ext cx="4737143" cy="937739"/>
          </a:xfrm>
          <a:prstGeom prst="rect">
            <a:avLst/>
          </a:prstGeom>
        </p:spPr>
        <p:txBody>
          <a:bodyPr lIns="0" tIns="0" rIns="0" bIns="0" rtlCol="0" anchor="t">
            <a:spAutoFit/>
          </a:bodyPr>
          <a:lstStyle/>
          <a:p>
            <a:pPr algn="ctr">
              <a:lnSpc>
                <a:spcPts val="7061"/>
              </a:lnSpc>
            </a:pPr>
            <a:r>
              <a:rPr lang="en-US" sz="6725">
                <a:solidFill>
                  <a:srgbClr val="E41F25"/>
                </a:solidFill>
                <a:latin typeface="Bobby Jones Soft"/>
                <a:ea typeface="Bobby Jones Soft"/>
                <a:cs typeface="Bobby Jones Soft"/>
                <a:sym typeface="Bobby Jones Soft"/>
              </a:rPr>
              <a:t>MYTH</a:t>
            </a:r>
          </a:p>
        </p:txBody>
      </p:sp>
      <p:sp>
        <p:nvSpPr>
          <p:cNvPr id="7" name="TextBox 7"/>
          <p:cNvSpPr txBox="1"/>
          <p:nvPr/>
        </p:nvSpPr>
        <p:spPr>
          <a:xfrm>
            <a:off x="466946" y="6496135"/>
            <a:ext cx="4737143" cy="937739"/>
          </a:xfrm>
          <a:prstGeom prst="rect">
            <a:avLst/>
          </a:prstGeom>
        </p:spPr>
        <p:txBody>
          <a:bodyPr lIns="0" tIns="0" rIns="0" bIns="0" rtlCol="0" anchor="t">
            <a:spAutoFit/>
          </a:bodyPr>
          <a:lstStyle/>
          <a:p>
            <a:pPr algn="ctr">
              <a:lnSpc>
                <a:spcPts val="7061"/>
              </a:lnSpc>
            </a:pPr>
            <a:r>
              <a:rPr lang="en-US" sz="6725">
                <a:solidFill>
                  <a:srgbClr val="00BF63"/>
                </a:solidFill>
                <a:latin typeface="Bobby Jones Soft"/>
                <a:ea typeface="Bobby Jones Soft"/>
                <a:cs typeface="Bobby Jones Soft"/>
                <a:sym typeface="Bobby Jones Soft"/>
              </a:rPr>
              <a:t>FACT</a:t>
            </a:r>
          </a:p>
        </p:txBody>
      </p:sp>
      <p:sp>
        <p:nvSpPr>
          <p:cNvPr id="8" name="TextBox 8"/>
          <p:cNvSpPr txBox="1"/>
          <p:nvPr/>
        </p:nvSpPr>
        <p:spPr>
          <a:xfrm>
            <a:off x="4870755" y="5461247"/>
            <a:ext cx="12283216" cy="3869053"/>
          </a:xfrm>
          <a:prstGeom prst="rect">
            <a:avLst/>
          </a:prstGeom>
        </p:spPr>
        <p:txBody>
          <a:bodyPr lIns="0" tIns="0" rIns="0" bIns="0" rtlCol="0" anchor="t">
            <a:spAutoFit/>
          </a:bodyPr>
          <a:lstStyle/>
          <a:p>
            <a:pPr algn="just">
              <a:lnSpc>
                <a:spcPts val="5145"/>
              </a:lnSpc>
            </a:pPr>
            <a:r>
              <a:rPr lang="en-US" sz="3675">
                <a:solidFill>
                  <a:srgbClr val="000000"/>
                </a:solidFill>
                <a:latin typeface="Glacial Indifference"/>
                <a:ea typeface="Glacial Indifference"/>
                <a:cs typeface="Glacial Indifference"/>
                <a:sym typeface="Glacial Indifference"/>
              </a:rPr>
              <a:t>There is no reason to not go swimming when you have your period (you won’t turn the whole pool red, and you won’t be eaten by sharks!). Unfortunately, you can’t really go in the water with a pad on, but using tampons or a cup, and changing them regularly, your period is secured whatever activity you take on.</a:t>
            </a:r>
          </a:p>
        </p:txBody>
      </p:sp>
      <p:sp>
        <p:nvSpPr>
          <p:cNvPr id="9" name="TextBox 9"/>
          <p:cNvSpPr txBox="1"/>
          <p:nvPr/>
        </p:nvSpPr>
        <p:spPr>
          <a:xfrm>
            <a:off x="1028700" y="9111483"/>
            <a:ext cx="2358947" cy="322210"/>
          </a:xfrm>
          <a:prstGeom prst="rect">
            <a:avLst/>
          </a:prstGeom>
        </p:spPr>
        <p:txBody>
          <a:bodyPr lIns="0" tIns="0" rIns="0" bIns="0" rtlCol="0" anchor="t">
            <a:spAutoFit/>
          </a:bodyPr>
          <a:lstStyle/>
          <a:p>
            <a:pPr algn="ctr">
              <a:lnSpc>
                <a:spcPts val="2420"/>
              </a:lnSpc>
              <a:spcBef>
                <a:spcPct val="0"/>
              </a:spcBef>
            </a:pPr>
            <a:r>
              <a:rPr lang="en-US" sz="2304">
                <a:solidFill>
                  <a:srgbClr val="000000"/>
                </a:solidFill>
                <a:latin typeface="Bobby Jones Soft"/>
                <a:ea typeface="Bobby Jones Soft"/>
                <a:cs typeface="Bobby Jones Soft"/>
                <a:sym typeface="Bobby Jones Soft"/>
              </a:rPr>
              <a:t>©2024 HEY GIRLS CIC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4080187" y="3773913"/>
            <a:ext cx="10127626" cy="2634399"/>
          </a:xfrm>
          <a:prstGeom prst="rect">
            <a:avLst/>
          </a:prstGeom>
        </p:spPr>
        <p:txBody>
          <a:bodyPr lIns="0" tIns="0" rIns="0" bIns="0" rtlCol="0" anchor="t">
            <a:spAutoFit/>
          </a:bodyPr>
          <a:lstStyle/>
          <a:p>
            <a:pPr algn="ctr">
              <a:lnSpc>
                <a:spcPts val="7046"/>
              </a:lnSpc>
            </a:pPr>
            <a:r>
              <a:rPr lang="en-US" sz="5033">
                <a:solidFill>
                  <a:srgbClr val="000000"/>
                </a:solidFill>
                <a:latin typeface="Glacial Indifference"/>
                <a:ea typeface="Glacial Indifference"/>
                <a:cs typeface="Glacial Indifference"/>
                <a:sym typeface="Glacial Indifference"/>
              </a:rPr>
              <a:t>Exercise is bad for you when you have your period.</a:t>
            </a:r>
          </a:p>
          <a:p>
            <a:pPr algn="ctr">
              <a:lnSpc>
                <a:spcPts val="7046"/>
              </a:lnSpc>
            </a:pPr>
            <a:endParaRPr lang="en-US" sz="5033">
              <a:solidFill>
                <a:srgbClr val="000000"/>
              </a:solidFill>
              <a:latin typeface="Glacial Indifference"/>
              <a:ea typeface="Glacial Indifference"/>
              <a:cs typeface="Glacial Indifference"/>
              <a:sym typeface="Glacial Indifference"/>
            </a:endParaRPr>
          </a:p>
        </p:txBody>
      </p:sp>
      <p:sp>
        <p:nvSpPr>
          <p:cNvPr id="6" name="TextBox 6"/>
          <p:cNvSpPr txBox="1"/>
          <p:nvPr/>
        </p:nvSpPr>
        <p:spPr>
          <a:xfrm>
            <a:off x="1028700" y="9111483"/>
            <a:ext cx="2358947" cy="322210"/>
          </a:xfrm>
          <a:prstGeom prst="rect">
            <a:avLst/>
          </a:prstGeom>
        </p:spPr>
        <p:txBody>
          <a:bodyPr lIns="0" tIns="0" rIns="0" bIns="0" rtlCol="0" anchor="t">
            <a:spAutoFit/>
          </a:bodyPr>
          <a:lstStyle/>
          <a:p>
            <a:pPr algn="ctr">
              <a:lnSpc>
                <a:spcPts val="2420"/>
              </a:lnSpc>
              <a:spcBef>
                <a:spcPct val="0"/>
              </a:spcBef>
            </a:pPr>
            <a:r>
              <a:rPr lang="en-US" sz="2304">
                <a:solidFill>
                  <a:srgbClr val="000000"/>
                </a:solidFill>
                <a:latin typeface="Bobby Jones Soft"/>
                <a:ea typeface="Bobby Jones Soft"/>
                <a:cs typeface="Bobby Jones Soft"/>
                <a:sym typeface="Bobby Jones Soft"/>
              </a:rPr>
              <a:t>©2024 HEY GIRLS CIC</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6159277" y="1629912"/>
            <a:ext cx="10127626" cy="2634399"/>
          </a:xfrm>
          <a:prstGeom prst="rect">
            <a:avLst/>
          </a:prstGeom>
        </p:spPr>
        <p:txBody>
          <a:bodyPr lIns="0" tIns="0" rIns="0" bIns="0" rtlCol="0" anchor="t">
            <a:spAutoFit/>
          </a:bodyPr>
          <a:lstStyle/>
          <a:p>
            <a:pPr algn="ctr">
              <a:lnSpc>
                <a:spcPts val="7046"/>
              </a:lnSpc>
            </a:pPr>
            <a:r>
              <a:rPr lang="en-US" sz="5033">
                <a:solidFill>
                  <a:srgbClr val="000000"/>
                </a:solidFill>
                <a:latin typeface="Glacial Indifference"/>
                <a:ea typeface="Glacial Indifference"/>
                <a:cs typeface="Glacial Indifference"/>
                <a:sym typeface="Glacial Indifference"/>
              </a:rPr>
              <a:t>Exercise is bad for you when you have your period.</a:t>
            </a:r>
          </a:p>
          <a:p>
            <a:pPr algn="ctr">
              <a:lnSpc>
                <a:spcPts val="7046"/>
              </a:lnSpc>
            </a:pPr>
            <a:endParaRPr lang="en-US" sz="5033">
              <a:solidFill>
                <a:srgbClr val="000000"/>
              </a:solidFill>
              <a:latin typeface="Glacial Indifference"/>
              <a:ea typeface="Glacial Indifference"/>
              <a:cs typeface="Glacial Indifference"/>
              <a:sym typeface="Glacial Indifference"/>
            </a:endParaRPr>
          </a:p>
        </p:txBody>
      </p:sp>
      <p:sp>
        <p:nvSpPr>
          <p:cNvPr id="6" name="TextBox 6"/>
          <p:cNvSpPr txBox="1"/>
          <p:nvPr/>
        </p:nvSpPr>
        <p:spPr>
          <a:xfrm>
            <a:off x="466946" y="2130580"/>
            <a:ext cx="4737143" cy="937739"/>
          </a:xfrm>
          <a:prstGeom prst="rect">
            <a:avLst/>
          </a:prstGeom>
        </p:spPr>
        <p:txBody>
          <a:bodyPr lIns="0" tIns="0" rIns="0" bIns="0" rtlCol="0" anchor="t">
            <a:spAutoFit/>
          </a:bodyPr>
          <a:lstStyle/>
          <a:p>
            <a:pPr algn="ctr">
              <a:lnSpc>
                <a:spcPts val="7061"/>
              </a:lnSpc>
            </a:pPr>
            <a:r>
              <a:rPr lang="en-US" sz="6725">
                <a:solidFill>
                  <a:srgbClr val="E41F25"/>
                </a:solidFill>
                <a:latin typeface="Bobby Jones Soft"/>
                <a:ea typeface="Bobby Jones Soft"/>
                <a:cs typeface="Bobby Jones Soft"/>
                <a:sym typeface="Bobby Jones Soft"/>
              </a:rPr>
              <a:t>MYTH</a:t>
            </a:r>
          </a:p>
        </p:txBody>
      </p:sp>
      <p:sp>
        <p:nvSpPr>
          <p:cNvPr id="7" name="TextBox 7"/>
          <p:cNvSpPr txBox="1"/>
          <p:nvPr/>
        </p:nvSpPr>
        <p:spPr>
          <a:xfrm>
            <a:off x="466946" y="6496135"/>
            <a:ext cx="4737143" cy="937739"/>
          </a:xfrm>
          <a:prstGeom prst="rect">
            <a:avLst/>
          </a:prstGeom>
        </p:spPr>
        <p:txBody>
          <a:bodyPr lIns="0" tIns="0" rIns="0" bIns="0" rtlCol="0" anchor="t">
            <a:spAutoFit/>
          </a:bodyPr>
          <a:lstStyle/>
          <a:p>
            <a:pPr algn="ctr">
              <a:lnSpc>
                <a:spcPts val="7061"/>
              </a:lnSpc>
            </a:pPr>
            <a:r>
              <a:rPr lang="en-US" sz="6725">
                <a:solidFill>
                  <a:srgbClr val="00BF63"/>
                </a:solidFill>
                <a:latin typeface="Bobby Jones Soft"/>
                <a:ea typeface="Bobby Jones Soft"/>
                <a:cs typeface="Bobby Jones Soft"/>
                <a:sym typeface="Bobby Jones Soft"/>
              </a:rPr>
              <a:t>FACT</a:t>
            </a:r>
          </a:p>
        </p:txBody>
      </p:sp>
      <p:sp>
        <p:nvSpPr>
          <p:cNvPr id="8" name="TextBox 8"/>
          <p:cNvSpPr txBox="1"/>
          <p:nvPr/>
        </p:nvSpPr>
        <p:spPr>
          <a:xfrm>
            <a:off x="4870755" y="5461247"/>
            <a:ext cx="12283216" cy="2573653"/>
          </a:xfrm>
          <a:prstGeom prst="rect">
            <a:avLst/>
          </a:prstGeom>
        </p:spPr>
        <p:txBody>
          <a:bodyPr lIns="0" tIns="0" rIns="0" bIns="0" rtlCol="0" anchor="t">
            <a:spAutoFit/>
          </a:bodyPr>
          <a:lstStyle/>
          <a:p>
            <a:pPr algn="just">
              <a:lnSpc>
                <a:spcPts val="5145"/>
              </a:lnSpc>
            </a:pPr>
            <a:r>
              <a:rPr lang="en-US" sz="3675">
                <a:solidFill>
                  <a:srgbClr val="000000"/>
                </a:solidFill>
                <a:latin typeface="Glacial Indifference"/>
                <a:ea typeface="Glacial Indifference"/>
                <a:cs typeface="Glacial Indifference"/>
                <a:sym typeface="Glacial Indifference"/>
              </a:rPr>
              <a:t>Exercising is almost always good for you. If you have cramps during your period, exercise is actually the most effective cure, releasing endorphins into the blood and relieving cramps.</a:t>
            </a:r>
          </a:p>
        </p:txBody>
      </p:sp>
      <p:sp>
        <p:nvSpPr>
          <p:cNvPr id="9" name="TextBox 9"/>
          <p:cNvSpPr txBox="1"/>
          <p:nvPr/>
        </p:nvSpPr>
        <p:spPr>
          <a:xfrm>
            <a:off x="1028700" y="9111483"/>
            <a:ext cx="2358947" cy="322210"/>
          </a:xfrm>
          <a:prstGeom prst="rect">
            <a:avLst/>
          </a:prstGeom>
        </p:spPr>
        <p:txBody>
          <a:bodyPr lIns="0" tIns="0" rIns="0" bIns="0" rtlCol="0" anchor="t">
            <a:spAutoFit/>
          </a:bodyPr>
          <a:lstStyle/>
          <a:p>
            <a:pPr algn="ctr">
              <a:lnSpc>
                <a:spcPts val="2420"/>
              </a:lnSpc>
              <a:spcBef>
                <a:spcPct val="0"/>
              </a:spcBef>
            </a:pPr>
            <a:r>
              <a:rPr lang="en-US" sz="2304">
                <a:solidFill>
                  <a:srgbClr val="000000"/>
                </a:solidFill>
                <a:latin typeface="Bobby Jones Soft"/>
                <a:ea typeface="Bobby Jones Soft"/>
                <a:cs typeface="Bobby Jones Soft"/>
                <a:sym typeface="Bobby Jones Soft"/>
              </a:rPr>
              <a:t>©2024 HEY GIRLS CIC</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3308797" y="4216826"/>
            <a:ext cx="11670405" cy="1748574"/>
          </a:xfrm>
          <a:prstGeom prst="rect">
            <a:avLst/>
          </a:prstGeom>
        </p:spPr>
        <p:txBody>
          <a:bodyPr lIns="0" tIns="0" rIns="0" bIns="0" rtlCol="0" anchor="t">
            <a:spAutoFit/>
          </a:bodyPr>
          <a:lstStyle/>
          <a:p>
            <a:pPr algn="ctr">
              <a:lnSpc>
                <a:spcPts val="7046"/>
              </a:lnSpc>
            </a:pPr>
            <a:r>
              <a:rPr lang="en-US" sz="5033">
                <a:solidFill>
                  <a:srgbClr val="000000"/>
                </a:solidFill>
                <a:latin typeface="Glacial Indifference"/>
                <a:ea typeface="Glacial Indifference"/>
                <a:cs typeface="Glacial Indifference"/>
                <a:sym typeface="Glacial Indifference"/>
              </a:rPr>
              <a:t>Your period comes exactly every 28 days.</a:t>
            </a:r>
          </a:p>
          <a:p>
            <a:pPr algn="ctr">
              <a:lnSpc>
                <a:spcPts val="7046"/>
              </a:lnSpc>
            </a:pPr>
            <a:endParaRPr lang="en-US" sz="5033">
              <a:solidFill>
                <a:srgbClr val="000000"/>
              </a:solidFill>
              <a:latin typeface="Glacial Indifference"/>
              <a:ea typeface="Glacial Indifference"/>
              <a:cs typeface="Glacial Indifference"/>
              <a:sym typeface="Glacial Indifference"/>
            </a:endParaRPr>
          </a:p>
        </p:txBody>
      </p:sp>
      <p:sp>
        <p:nvSpPr>
          <p:cNvPr id="6" name="TextBox 6"/>
          <p:cNvSpPr txBox="1"/>
          <p:nvPr/>
        </p:nvSpPr>
        <p:spPr>
          <a:xfrm>
            <a:off x="1028700" y="9111483"/>
            <a:ext cx="2358947" cy="322210"/>
          </a:xfrm>
          <a:prstGeom prst="rect">
            <a:avLst/>
          </a:prstGeom>
        </p:spPr>
        <p:txBody>
          <a:bodyPr lIns="0" tIns="0" rIns="0" bIns="0" rtlCol="0" anchor="t">
            <a:spAutoFit/>
          </a:bodyPr>
          <a:lstStyle/>
          <a:p>
            <a:pPr algn="ctr">
              <a:lnSpc>
                <a:spcPts val="2420"/>
              </a:lnSpc>
              <a:spcBef>
                <a:spcPct val="0"/>
              </a:spcBef>
            </a:pPr>
            <a:r>
              <a:rPr lang="en-US" sz="2304">
                <a:solidFill>
                  <a:srgbClr val="000000"/>
                </a:solidFill>
                <a:latin typeface="Bobby Jones Soft"/>
                <a:ea typeface="Bobby Jones Soft"/>
                <a:cs typeface="Bobby Jones Soft"/>
                <a:sym typeface="Bobby Jones Soft"/>
              </a:rPr>
              <a:t>©2024 HEY GIRLS CIC</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6159277" y="1629912"/>
            <a:ext cx="7908798" cy="2634399"/>
          </a:xfrm>
          <a:prstGeom prst="rect">
            <a:avLst/>
          </a:prstGeom>
        </p:spPr>
        <p:txBody>
          <a:bodyPr lIns="0" tIns="0" rIns="0" bIns="0" rtlCol="0" anchor="t">
            <a:spAutoFit/>
          </a:bodyPr>
          <a:lstStyle/>
          <a:p>
            <a:pPr algn="ctr">
              <a:lnSpc>
                <a:spcPts val="7046"/>
              </a:lnSpc>
            </a:pPr>
            <a:r>
              <a:rPr lang="en-US" sz="5033">
                <a:solidFill>
                  <a:srgbClr val="000000"/>
                </a:solidFill>
                <a:latin typeface="Glacial Indifference"/>
                <a:ea typeface="Glacial Indifference"/>
                <a:cs typeface="Glacial Indifference"/>
                <a:sym typeface="Glacial Indifference"/>
              </a:rPr>
              <a:t>Your period comes exactly every 28 days.</a:t>
            </a:r>
          </a:p>
          <a:p>
            <a:pPr algn="ctr">
              <a:lnSpc>
                <a:spcPts val="7046"/>
              </a:lnSpc>
            </a:pPr>
            <a:endParaRPr lang="en-US" sz="5033">
              <a:solidFill>
                <a:srgbClr val="000000"/>
              </a:solidFill>
              <a:latin typeface="Glacial Indifference"/>
              <a:ea typeface="Glacial Indifference"/>
              <a:cs typeface="Glacial Indifference"/>
              <a:sym typeface="Glacial Indifference"/>
            </a:endParaRPr>
          </a:p>
        </p:txBody>
      </p:sp>
      <p:sp>
        <p:nvSpPr>
          <p:cNvPr id="6" name="TextBox 6"/>
          <p:cNvSpPr txBox="1"/>
          <p:nvPr/>
        </p:nvSpPr>
        <p:spPr>
          <a:xfrm>
            <a:off x="466946" y="2130580"/>
            <a:ext cx="4737143" cy="937739"/>
          </a:xfrm>
          <a:prstGeom prst="rect">
            <a:avLst/>
          </a:prstGeom>
        </p:spPr>
        <p:txBody>
          <a:bodyPr lIns="0" tIns="0" rIns="0" bIns="0" rtlCol="0" anchor="t">
            <a:spAutoFit/>
          </a:bodyPr>
          <a:lstStyle/>
          <a:p>
            <a:pPr algn="ctr">
              <a:lnSpc>
                <a:spcPts val="7061"/>
              </a:lnSpc>
            </a:pPr>
            <a:r>
              <a:rPr lang="en-US" sz="6725">
                <a:solidFill>
                  <a:srgbClr val="E41F25"/>
                </a:solidFill>
                <a:latin typeface="Bobby Jones Soft"/>
                <a:ea typeface="Bobby Jones Soft"/>
                <a:cs typeface="Bobby Jones Soft"/>
                <a:sym typeface="Bobby Jones Soft"/>
              </a:rPr>
              <a:t>MYTH</a:t>
            </a:r>
          </a:p>
        </p:txBody>
      </p:sp>
      <p:sp>
        <p:nvSpPr>
          <p:cNvPr id="7" name="TextBox 7"/>
          <p:cNvSpPr txBox="1"/>
          <p:nvPr/>
        </p:nvSpPr>
        <p:spPr>
          <a:xfrm>
            <a:off x="466946" y="6496135"/>
            <a:ext cx="4737143" cy="937739"/>
          </a:xfrm>
          <a:prstGeom prst="rect">
            <a:avLst/>
          </a:prstGeom>
        </p:spPr>
        <p:txBody>
          <a:bodyPr lIns="0" tIns="0" rIns="0" bIns="0" rtlCol="0" anchor="t">
            <a:spAutoFit/>
          </a:bodyPr>
          <a:lstStyle/>
          <a:p>
            <a:pPr algn="ctr">
              <a:lnSpc>
                <a:spcPts val="7061"/>
              </a:lnSpc>
            </a:pPr>
            <a:r>
              <a:rPr lang="en-US" sz="6725">
                <a:solidFill>
                  <a:srgbClr val="00BF63"/>
                </a:solidFill>
                <a:latin typeface="Bobby Jones Soft"/>
                <a:ea typeface="Bobby Jones Soft"/>
                <a:cs typeface="Bobby Jones Soft"/>
                <a:sym typeface="Bobby Jones Soft"/>
              </a:rPr>
              <a:t>FACT</a:t>
            </a:r>
          </a:p>
        </p:txBody>
      </p:sp>
      <p:sp>
        <p:nvSpPr>
          <p:cNvPr id="8" name="TextBox 8"/>
          <p:cNvSpPr txBox="1"/>
          <p:nvPr/>
        </p:nvSpPr>
        <p:spPr>
          <a:xfrm>
            <a:off x="4870755" y="5461247"/>
            <a:ext cx="12283216" cy="3869053"/>
          </a:xfrm>
          <a:prstGeom prst="rect">
            <a:avLst/>
          </a:prstGeom>
        </p:spPr>
        <p:txBody>
          <a:bodyPr lIns="0" tIns="0" rIns="0" bIns="0" rtlCol="0" anchor="t">
            <a:spAutoFit/>
          </a:bodyPr>
          <a:lstStyle/>
          <a:p>
            <a:pPr algn="just">
              <a:lnSpc>
                <a:spcPts val="5145"/>
              </a:lnSpc>
            </a:pPr>
            <a:r>
              <a:rPr lang="en-US" sz="3675">
                <a:solidFill>
                  <a:srgbClr val="000000"/>
                </a:solidFill>
                <a:latin typeface="Glacial Indifference"/>
                <a:ea typeface="Glacial Indifference"/>
                <a:cs typeface="Glacial Indifference"/>
                <a:sym typeface="Glacial Indifference"/>
              </a:rPr>
              <a:t>Cycles vary from person to person and can be anywhere from 25 to 35 days long. In the first few years your cycle is likely to be very irregular, but it should then settle down. After changes to your cycle can be caused by stress, travelling between time zones, strenuous exercise, illness, or drastic changes in weight and diet.</a:t>
            </a:r>
          </a:p>
        </p:txBody>
      </p:sp>
      <p:sp>
        <p:nvSpPr>
          <p:cNvPr id="9" name="TextBox 9"/>
          <p:cNvSpPr txBox="1"/>
          <p:nvPr/>
        </p:nvSpPr>
        <p:spPr>
          <a:xfrm>
            <a:off x="1028700" y="9111483"/>
            <a:ext cx="2358947" cy="322210"/>
          </a:xfrm>
          <a:prstGeom prst="rect">
            <a:avLst/>
          </a:prstGeom>
        </p:spPr>
        <p:txBody>
          <a:bodyPr lIns="0" tIns="0" rIns="0" bIns="0" rtlCol="0" anchor="t">
            <a:spAutoFit/>
          </a:bodyPr>
          <a:lstStyle/>
          <a:p>
            <a:pPr algn="ctr">
              <a:lnSpc>
                <a:spcPts val="2420"/>
              </a:lnSpc>
              <a:spcBef>
                <a:spcPct val="0"/>
              </a:spcBef>
            </a:pPr>
            <a:r>
              <a:rPr lang="en-US" sz="2304">
                <a:solidFill>
                  <a:srgbClr val="000000"/>
                </a:solidFill>
                <a:latin typeface="Bobby Jones Soft"/>
                <a:ea typeface="Bobby Jones Soft"/>
                <a:cs typeface="Bobby Jones Soft"/>
                <a:sym typeface="Bobby Jones Soft"/>
              </a:rPr>
              <a:t>©2024 HEY GIRLS CIC</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4080187" y="3773913"/>
            <a:ext cx="10127626" cy="2634399"/>
          </a:xfrm>
          <a:prstGeom prst="rect">
            <a:avLst/>
          </a:prstGeom>
        </p:spPr>
        <p:txBody>
          <a:bodyPr lIns="0" tIns="0" rIns="0" bIns="0" rtlCol="0" anchor="t">
            <a:spAutoFit/>
          </a:bodyPr>
          <a:lstStyle/>
          <a:p>
            <a:pPr algn="ctr">
              <a:lnSpc>
                <a:spcPts val="7046"/>
              </a:lnSpc>
            </a:pPr>
            <a:r>
              <a:rPr lang="en-US" sz="5033">
                <a:solidFill>
                  <a:srgbClr val="000000"/>
                </a:solidFill>
                <a:latin typeface="Glacial Indifference"/>
                <a:ea typeface="Glacial Indifference"/>
                <a:cs typeface="Glacial Indifference"/>
                <a:sym typeface="Glacial Indifference"/>
              </a:rPr>
              <a:t>If you don’t get your period you’re definitely pregnant!</a:t>
            </a:r>
          </a:p>
          <a:p>
            <a:pPr algn="ctr">
              <a:lnSpc>
                <a:spcPts val="7046"/>
              </a:lnSpc>
            </a:pPr>
            <a:endParaRPr lang="en-US" sz="5033">
              <a:solidFill>
                <a:srgbClr val="000000"/>
              </a:solidFill>
              <a:latin typeface="Glacial Indifference"/>
              <a:ea typeface="Glacial Indifference"/>
              <a:cs typeface="Glacial Indifference"/>
              <a:sym typeface="Glacial Indifference"/>
            </a:endParaRPr>
          </a:p>
        </p:txBody>
      </p:sp>
      <p:sp>
        <p:nvSpPr>
          <p:cNvPr id="6" name="TextBox 6"/>
          <p:cNvSpPr txBox="1"/>
          <p:nvPr/>
        </p:nvSpPr>
        <p:spPr>
          <a:xfrm>
            <a:off x="1028700" y="9111483"/>
            <a:ext cx="2358947" cy="322210"/>
          </a:xfrm>
          <a:prstGeom prst="rect">
            <a:avLst/>
          </a:prstGeom>
        </p:spPr>
        <p:txBody>
          <a:bodyPr lIns="0" tIns="0" rIns="0" bIns="0" rtlCol="0" anchor="t">
            <a:spAutoFit/>
          </a:bodyPr>
          <a:lstStyle/>
          <a:p>
            <a:pPr algn="ctr">
              <a:lnSpc>
                <a:spcPts val="2420"/>
              </a:lnSpc>
              <a:spcBef>
                <a:spcPct val="0"/>
              </a:spcBef>
            </a:pPr>
            <a:r>
              <a:rPr lang="en-US" sz="2304">
                <a:solidFill>
                  <a:srgbClr val="000000"/>
                </a:solidFill>
                <a:latin typeface="Bobby Jones Soft"/>
                <a:ea typeface="Bobby Jones Soft"/>
                <a:cs typeface="Bobby Jones Soft"/>
                <a:sym typeface="Bobby Jones Soft"/>
              </a:rPr>
              <a:t>©2024 HEY GIRLS CIC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6159277" y="1629912"/>
            <a:ext cx="10127626" cy="2634399"/>
          </a:xfrm>
          <a:prstGeom prst="rect">
            <a:avLst/>
          </a:prstGeom>
        </p:spPr>
        <p:txBody>
          <a:bodyPr lIns="0" tIns="0" rIns="0" bIns="0" rtlCol="0" anchor="t">
            <a:spAutoFit/>
          </a:bodyPr>
          <a:lstStyle/>
          <a:p>
            <a:pPr algn="ctr">
              <a:lnSpc>
                <a:spcPts val="7046"/>
              </a:lnSpc>
            </a:pPr>
            <a:r>
              <a:rPr lang="en-US" sz="5033">
                <a:solidFill>
                  <a:srgbClr val="000000"/>
                </a:solidFill>
                <a:latin typeface="Glacial Indifference"/>
                <a:ea typeface="Glacial Indifference"/>
                <a:cs typeface="Glacial Indifference"/>
                <a:sym typeface="Glacial Indifference"/>
              </a:rPr>
              <a:t>If you don’t get your period you’re definitely pregnant!</a:t>
            </a:r>
          </a:p>
          <a:p>
            <a:pPr algn="ctr">
              <a:lnSpc>
                <a:spcPts val="7046"/>
              </a:lnSpc>
            </a:pPr>
            <a:endParaRPr lang="en-US" sz="5033">
              <a:solidFill>
                <a:srgbClr val="000000"/>
              </a:solidFill>
              <a:latin typeface="Glacial Indifference"/>
              <a:ea typeface="Glacial Indifference"/>
              <a:cs typeface="Glacial Indifference"/>
              <a:sym typeface="Glacial Indifference"/>
            </a:endParaRPr>
          </a:p>
        </p:txBody>
      </p:sp>
      <p:sp>
        <p:nvSpPr>
          <p:cNvPr id="6" name="TextBox 6"/>
          <p:cNvSpPr txBox="1"/>
          <p:nvPr/>
        </p:nvSpPr>
        <p:spPr>
          <a:xfrm>
            <a:off x="466946" y="2130580"/>
            <a:ext cx="4737143" cy="937739"/>
          </a:xfrm>
          <a:prstGeom prst="rect">
            <a:avLst/>
          </a:prstGeom>
        </p:spPr>
        <p:txBody>
          <a:bodyPr lIns="0" tIns="0" rIns="0" bIns="0" rtlCol="0" anchor="t">
            <a:spAutoFit/>
          </a:bodyPr>
          <a:lstStyle/>
          <a:p>
            <a:pPr algn="ctr">
              <a:lnSpc>
                <a:spcPts val="7061"/>
              </a:lnSpc>
            </a:pPr>
            <a:r>
              <a:rPr lang="en-US" sz="6725">
                <a:solidFill>
                  <a:srgbClr val="E41F25"/>
                </a:solidFill>
                <a:latin typeface="Bobby Jones Soft"/>
                <a:ea typeface="Bobby Jones Soft"/>
                <a:cs typeface="Bobby Jones Soft"/>
                <a:sym typeface="Bobby Jones Soft"/>
              </a:rPr>
              <a:t>MYTH</a:t>
            </a:r>
          </a:p>
        </p:txBody>
      </p:sp>
      <p:sp>
        <p:nvSpPr>
          <p:cNvPr id="7" name="TextBox 7"/>
          <p:cNvSpPr txBox="1"/>
          <p:nvPr/>
        </p:nvSpPr>
        <p:spPr>
          <a:xfrm>
            <a:off x="466946" y="6496135"/>
            <a:ext cx="4737143" cy="937739"/>
          </a:xfrm>
          <a:prstGeom prst="rect">
            <a:avLst/>
          </a:prstGeom>
        </p:spPr>
        <p:txBody>
          <a:bodyPr lIns="0" tIns="0" rIns="0" bIns="0" rtlCol="0" anchor="t">
            <a:spAutoFit/>
          </a:bodyPr>
          <a:lstStyle/>
          <a:p>
            <a:pPr algn="ctr">
              <a:lnSpc>
                <a:spcPts val="7061"/>
              </a:lnSpc>
            </a:pPr>
            <a:r>
              <a:rPr lang="en-US" sz="6725">
                <a:solidFill>
                  <a:srgbClr val="00BF63"/>
                </a:solidFill>
                <a:latin typeface="Bobby Jones Soft"/>
                <a:ea typeface="Bobby Jones Soft"/>
                <a:cs typeface="Bobby Jones Soft"/>
                <a:sym typeface="Bobby Jones Soft"/>
              </a:rPr>
              <a:t>FACT</a:t>
            </a:r>
          </a:p>
        </p:txBody>
      </p:sp>
      <p:sp>
        <p:nvSpPr>
          <p:cNvPr id="8" name="TextBox 8"/>
          <p:cNvSpPr txBox="1"/>
          <p:nvPr/>
        </p:nvSpPr>
        <p:spPr>
          <a:xfrm>
            <a:off x="4870755" y="5461247"/>
            <a:ext cx="12283216" cy="2573653"/>
          </a:xfrm>
          <a:prstGeom prst="rect">
            <a:avLst/>
          </a:prstGeom>
        </p:spPr>
        <p:txBody>
          <a:bodyPr lIns="0" tIns="0" rIns="0" bIns="0" rtlCol="0" anchor="t">
            <a:spAutoFit/>
          </a:bodyPr>
          <a:lstStyle/>
          <a:p>
            <a:pPr algn="just">
              <a:lnSpc>
                <a:spcPts val="5145"/>
              </a:lnSpc>
            </a:pPr>
            <a:r>
              <a:rPr lang="en-US" sz="3675">
                <a:solidFill>
                  <a:srgbClr val="000000"/>
                </a:solidFill>
                <a:latin typeface="Glacial Indifference"/>
                <a:ea typeface="Glacial Indifference"/>
                <a:cs typeface="Glacial Indifference"/>
                <a:sym typeface="Glacial Indifference"/>
              </a:rPr>
              <a:t>There are many factors that can delay your period. So a delay in your period doesn’t necessarily mean you’re pregnant. Your period could be late due to stress, weight gain or loss or other life changes.</a:t>
            </a:r>
          </a:p>
        </p:txBody>
      </p:sp>
      <p:sp>
        <p:nvSpPr>
          <p:cNvPr id="9" name="TextBox 9"/>
          <p:cNvSpPr txBox="1"/>
          <p:nvPr/>
        </p:nvSpPr>
        <p:spPr>
          <a:xfrm>
            <a:off x="1028700" y="9111483"/>
            <a:ext cx="2358947" cy="322210"/>
          </a:xfrm>
          <a:prstGeom prst="rect">
            <a:avLst/>
          </a:prstGeom>
        </p:spPr>
        <p:txBody>
          <a:bodyPr lIns="0" tIns="0" rIns="0" bIns="0" rtlCol="0" anchor="t">
            <a:spAutoFit/>
          </a:bodyPr>
          <a:lstStyle/>
          <a:p>
            <a:pPr algn="ctr">
              <a:lnSpc>
                <a:spcPts val="2420"/>
              </a:lnSpc>
              <a:spcBef>
                <a:spcPct val="0"/>
              </a:spcBef>
            </a:pPr>
            <a:r>
              <a:rPr lang="en-US" sz="2304">
                <a:solidFill>
                  <a:srgbClr val="000000"/>
                </a:solidFill>
                <a:latin typeface="Bobby Jones Soft"/>
                <a:ea typeface="Bobby Jones Soft"/>
                <a:cs typeface="Bobby Jones Soft"/>
                <a:sym typeface="Bobby Jones Soft"/>
              </a:rPr>
              <a:t>©2024 HEY GIRLS CIC</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183106" y="3035905"/>
            <a:ext cx="7960894" cy="5970671"/>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6904617" y="1252839"/>
            <a:ext cx="10126471" cy="937739"/>
          </a:xfrm>
          <a:prstGeom prst="rect">
            <a:avLst/>
          </a:prstGeom>
        </p:spPr>
        <p:txBody>
          <a:bodyPr lIns="0" tIns="0" rIns="0" bIns="0" rtlCol="0" anchor="t">
            <a:spAutoFit/>
          </a:bodyPr>
          <a:lstStyle/>
          <a:p>
            <a:pPr algn="ctr">
              <a:lnSpc>
                <a:spcPts val="7061"/>
              </a:lnSpc>
            </a:pPr>
            <a:r>
              <a:rPr lang="en-US" sz="6725">
                <a:solidFill>
                  <a:srgbClr val="000000"/>
                </a:solidFill>
                <a:latin typeface="Bobby Jones Soft"/>
                <a:ea typeface="Bobby Jones Soft"/>
                <a:cs typeface="Bobby Jones Soft"/>
                <a:sym typeface="Bobby Jones Soft"/>
              </a:rPr>
              <a:t>FREE PERIOD PRODUCTS</a:t>
            </a:r>
          </a:p>
        </p:txBody>
      </p:sp>
      <p:sp>
        <p:nvSpPr>
          <p:cNvPr id="7" name="TextBox 7"/>
          <p:cNvSpPr txBox="1"/>
          <p:nvPr/>
        </p:nvSpPr>
        <p:spPr>
          <a:xfrm>
            <a:off x="9888751" y="3781129"/>
            <a:ext cx="7142336" cy="3617382"/>
          </a:xfrm>
          <a:prstGeom prst="rect">
            <a:avLst/>
          </a:prstGeom>
        </p:spPr>
        <p:txBody>
          <a:bodyPr lIns="0" tIns="0" rIns="0" bIns="0" rtlCol="0" anchor="t">
            <a:spAutoFit/>
          </a:bodyPr>
          <a:lstStyle/>
          <a:p>
            <a:pPr algn="just">
              <a:lnSpc>
                <a:spcPts val="5792"/>
              </a:lnSpc>
            </a:pPr>
            <a:r>
              <a:rPr lang="en-US" sz="4137">
                <a:solidFill>
                  <a:srgbClr val="000000"/>
                </a:solidFill>
                <a:latin typeface="Glacial Indifference"/>
                <a:ea typeface="Glacial Indifference"/>
                <a:cs typeface="Glacial Indifference"/>
                <a:sym typeface="Glacial Indifference"/>
              </a:rPr>
              <a:t>In Henry Bloom Noble Library in Douglas, you can now find a ‘Pick n Mix’ station for period products! These are free to anyone who needs them.</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199971" y="3163644"/>
            <a:ext cx="4374135" cy="4830872"/>
          </a:xfrm>
          <a:custGeom>
            <a:avLst/>
            <a:gdLst/>
            <a:ahLst/>
            <a:cxnLst/>
            <a:rect l="l" t="t" r="r" b="b"/>
            <a:pathLst>
              <a:path w="4374135" h="4830872">
                <a:moveTo>
                  <a:pt x="0" y="0"/>
                </a:moveTo>
                <a:lnTo>
                  <a:pt x="4374135" y="0"/>
                </a:lnTo>
                <a:lnTo>
                  <a:pt x="4374135" y="4830872"/>
                </a:lnTo>
                <a:lnTo>
                  <a:pt x="0" y="4830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6403153" y="3003662"/>
            <a:ext cx="10584306" cy="1690436"/>
          </a:xfrm>
          <a:prstGeom prst="rect">
            <a:avLst/>
          </a:prstGeom>
        </p:spPr>
        <p:txBody>
          <a:bodyPr lIns="0" tIns="0" rIns="0" bIns="0" rtlCol="0" anchor="t">
            <a:spAutoFit/>
          </a:bodyPr>
          <a:lstStyle/>
          <a:p>
            <a:pPr algn="just">
              <a:lnSpc>
                <a:spcPts val="6548"/>
              </a:lnSpc>
            </a:pPr>
            <a:r>
              <a:rPr lang="en-US" sz="6236">
                <a:solidFill>
                  <a:srgbClr val="000000"/>
                </a:solidFill>
                <a:latin typeface="Glacial Indifference"/>
                <a:ea typeface="Glacial Indifference"/>
                <a:cs typeface="Glacial Indifference"/>
                <a:sym typeface="Glacial Indifference"/>
              </a:rPr>
              <a:t>Let’s </a:t>
            </a:r>
            <a:r>
              <a:rPr lang="en-US" sz="6236" b="1">
                <a:solidFill>
                  <a:srgbClr val="FF3131"/>
                </a:solidFill>
                <a:latin typeface="Glacial Indifference Bold"/>
                <a:ea typeface="Glacial Indifference Bold"/>
                <a:cs typeface="Glacial Indifference Bold"/>
                <a:sym typeface="Glacial Indifference Bold"/>
              </a:rPr>
              <a:t>ASK</a:t>
            </a:r>
            <a:r>
              <a:rPr lang="en-US" sz="6236">
                <a:solidFill>
                  <a:srgbClr val="000000"/>
                </a:solidFill>
                <a:latin typeface="Glacial Indifference"/>
                <a:ea typeface="Glacial Indifference"/>
                <a:cs typeface="Glacial Indifference"/>
                <a:sym typeface="Glacial Indifference"/>
              </a:rPr>
              <a:t> ourselves - what are we taking from today’s lesson?</a:t>
            </a:r>
          </a:p>
        </p:txBody>
      </p:sp>
      <p:sp>
        <p:nvSpPr>
          <p:cNvPr id="7" name="TextBox 7"/>
          <p:cNvSpPr txBox="1"/>
          <p:nvPr/>
        </p:nvSpPr>
        <p:spPr>
          <a:xfrm>
            <a:off x="635674" y="1114425"/>
            <a:ext cx="6099297" cy="1052104"/>
          </a:xfrm>
          <a:prstGeom prst="rect">
            <a:avLst/>
          </a:prstGeom>
        </p:spPr>
        <p:txBody>
          <a:bodyPr lIns="0" tIns="0" rIns="0" bIns="0" rtlCol="0" anchor="t">
            <a:spAutoFit/>
          </a:bodyPr>
          <a:lstStyle/>
          <a:p>
            <a:pPr algn="ctr">
              <a:lnSpc>
                <a:spcPts val="7842"/>
              </a:lnSpc>
            </a:pPr>
            <a:r>
              <a:rPr lang="en-US" sz="7468">
                <a:solidFill>
                  <a:srgbClr val="000000"/>
                </a:solidFill>
                <a:latin typeface="Bobby Jones Soft"/>
                <a:ea typeface="Bobby Jones Soft"/>
                <a:cs typeface="Bobby Jones Soft"/>
                <a:sym typeface="Bobby Jones Soft"/>
              </a:rPr>
              <a:t>REFLECTION</a:t>
            </a:r>
          </a:p>
        </p:txBody>
      </p:sp>
      <p:sp>
        <p:nvSpPr>
          <p:cNvPr id="8" name="TextBox 8"/>
          <p:cNvSpPr txBox="1"/>
          <p:nvPr/>
        </p:nvSpPr>
        <p:spPr>
          <a:xfrm>
            <a:off x="8982110" y="5844974"/>
            <a:ext cx="4270301" cy="2149542"/>
          </a:xfrm>
          <a:prstGeom prst="rect">
            <a:avLst/>
          </a:prstGeom>
        </p:spPr>
        <p:txBody>
          <a:bodyPr lIns="0" tIns="0" rIns="0" bIns="0" rtlCol="0" anchor="t">
            <a:spAutoFit/>
          </a:bodyPr>
          <a:lstStyle/>
          <a:p>
            <a:pPr algn="just">
              <a:lnSpc>
                <a:spcPts val="5603"/>
              </a:lnSpc>
            </a:pPr>
            <a:r>
              <a:rPr lang="en-US" sz="5336" b="1">
                <a:solidFill>
                  <a:srgbClr val="FF3131"/>
                </a:solidFill>
                <a:latin typeface="Glacial Indifference Bold"/>
                <a:ea typeface="Glacial Indifference Bold"/>
                <a:cs typeface="Glacial Indifference Bold"/>
                <a:sym typeface="Glacial Indifference Bold"/>
              </a:rPr>
              <a:t>A</a:t>
            </a:r>
            <a:r>
              <a:rPr lang="en-US" sz="5336">
                <a:solidFill>
                  <a:srgbClr val="000000"/>
                </a:solidFill>
                <a:latin typeface="Glacial Indifference"/>
                <a:ea typeface="Glacial Indifference"/>
                <a:cs typeface="Glacial Indifference"/>
                <a:sym typeface="Glacial Indifference"/>
              </a:rPr>
              <a:t>ttributes?</a:t>
            </a:r>
          </a:p>
          <a:p>
            <a:pPr algn="just">
              <a:lnSpc>
                <a:spcPts val="5603"/>
              </a:lnSpc>
            </a:pPr>
            <a:r>
              <a:rPr lang="en-US" sz="5336" b="1">
                <a:solidFill>
                  <a:srgbClr val="FF3131"/>
                </a:solidFill>
                <a:latin typeface="Glacial Indifference Bold"/>
                <a:ea typeface="Glacial Indifference Bold"/>
                <a:cs typeface="Glacial Indifference Bold"/>
                <a:sym typeface="Glacial Indifference Bold"/>
              </a:rPr>
              <a:t>S</a:t>
            </a:r>
            <a:r>
              <a:rPr lang="en-US" sz="5336">
                <a:solidFill>
                  <a:srgbClr val="000000"/>
                </a:solidFill>
                <a:latin typeface="Glacial Indifference"/>
                <a:ea typeface="Glacial Indifference"/>
                <a:cs typeface="Glacial Indifference"/>
                <a:sym typeface="Glacial Indifference"/>
              </a:rPr>
              <a:t>kills?</a:t>
            </a:r>
          </a:p>
          <a:p>
            <a:pPr algn="just">
              <a:lnSpc>
                <a:spcPts val="5603"/>
              </a:lnSpc>
            </a:pPr>
            <a:r>
              <a:rPr lang="en-US" sz="5336" b="1">
                <a:solidFill>
                  <a:srgbClr val="FF3131"/>
                </a:solidFill>
                <a:latin typeface="Glacial Indifference Bold"/>
                <a:ea typeface="Glacial Indifference Bold"/>
                <a:cs typeface="Glacial Indifference Bold"/>
                <a:sym typeface="Glacial Indifference Bold"/>
              </a:rPr>
              <a:t>K</a:t>
            </a:r>
            <a:r>
              <a:rPr lang="en-US" sz="5336">
                <a:solidFill>
                  <a:srgbClr val="000000"/>
                </a:solidFill>
                <a:latin typeface="Glacial Indifference"/>
                <a:ea typeface="Glacial Indifference"/>
                <a:cs typeface="Glacial Indifference"/>
                <a:sym typeface="Glacial Indifference"/>
              </a:rPr>
              <a:t>nowledge?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144914" y="3800070"/>
            <a:ext cx="15742215" cy="5159326"/>
          </a:xfrm>
          <a:prstGeom prst="rect">
            <a:avLst/>
          </a:prstGeom>
        </p:spPr>
        <p:txBody>
          <a:bodyPr lIns="0" tIns="0" rIns="0" bIns="0" rtlCol="0" anchor="t">
            <a:spAutoFit/>
          </a:bodyPr>
          <a:lstStyle/>
          <a:p>
            <a:pPr marL="989822" lvl="1" indent="-494911" algn="just">
              <a:lnSpc>
                <a:spcPts val="6876"/>
              </a:lnSpc>
              <a:buFont typeface="Arial"/>
              <a:buChar char="•"/>
            </a:pPr>
            <a:r>
              <a:rPr lang="en-US" sz="4584">
                <a:solidFill>
                  <a:srgbClr val="000000"/>
                </a:solidFill>
                <a:latin typeface="Glacial Indifference"/>
                <a:ea typeface="Glacial Indifference"/>
                <a:cs typeface="Glacial Indifference"/>
                <a:sym typeface="Glacial Indifference"/>
              </a:rPr>
              <a:t>Talk to a trusted adult</a:t>
            </a:r>
          </a:p>
          <a:p>
            <a:pPr marL="989822" lvl="1" indent="-494911" algn="just">
              <a:lnSpc>
                <a:spcPts val="6876"/>
              </a:lnSpc>
              <a:buFont typeface="Arial"/>
              <a:buChar char="•"/>
            </a:pPr>
            <a:r>
              <a:rPr lang="en-US" sz="4584">
                <a:solidFill>
                  <a:srgbClr val="000000"/>
                </a:solidFill>
                <a:latin typeface="Glacial Indifference"/>
                <a:ea typeface="Glacial Indifference"/>
                <a:cs typeface="Glacial Indifference"/>
                <a:sym typeface="Glacial Indifference"/>
              </a:rPr>
              <a:t>Childline </a:t>
            </a:r>
          </a:p>
          <a:p>
            <a:pPr marL="1979643" lvl="2" indent="-659881" algn="just">
              <a:lnSpc>
                <a:spcPts val="6876"/>
              </a:lnSpc>
              <a:buFont typeface="Arial"/>
              <a:buChar char="⚬"/>
            </a:pPr>
            <a:r>
              <a:rPr lang="en-US" sz="4584" u="sng">
                <a:solidFill>
                  <a:srgbClr val="000000"/>
                </a:solidFill>
                <a:latin typeface="Glacial Indifference"/>
                <a:ea typeface="Glacial Indifference"/>
                <a:cs typeface="Glacial Indifference"/>
                <a:sym typeface="Glacial Indifference"/>
                <a:hlinkClick r:id="rId3" tooltip="https://www.childline.org.uk/info-advice/you-your-body/puberty/periods/"/>
              </a:rPr>
              <a:t>https://www.childline.org.uk/info-advice/you-your-body/puberty/</a:t>
            </a:r>
          </a:p>
          <a:p>
            <a:pPr marL="989822" lvl="1" indent="-494911" algn="just">
              <a:lnSpc>
                <a:spcPts val="6876"/>
              </a:lnSpc>
              <a:buFont typeface="Arial"/>
              <a:buChar char="•"/>
            </a:pPr>
            <a:r>
              <a:rPr lang="en-US" sz="4584">
                <a:solidFill>
                  <a:srgbClr val="000000"/>
                </a:solidFill>
                <a:latin typeface="Glacial Indifference"/>
                <a:ea typeface="Glacial Indifference"/>
                <a:cs typeface="Glacial Indifference"/>
                <a:sym typeface="Glacial Indifference"/>
              </a:rPr>
              <a:t>Hey Girls...</a:t>
            </a:r>
          </a:p>
          <a:p>
            <a:pPr marL="1979643" lvl="2" indent="-659881" algn="just">
              <a:lnSpc>
                <a:spcPts val="6876"/>
              </a:lnSpc>
              <a:buFont typeface="Arial"/>
              <a:buChar char="⚬"/>
            </a:pPr>
            <a:r>
              <a:rPr lang="en-US" sz="4584">
                <a:solidFill>
                  <a:srgbClr val="000000"/>
                </a:solidFill>
                <a:latin typeface="Glacial Indifference"/>
                <a:ea typeface="Glacial Indifference"/>
                <a:cs typeface="Glacial Indifference"/>
                <a:sym typeface="Glacial Indifference"/>
              </a:rPr>
              <a:t>https://www.heygirls.co.uk/learn/you/</a:t>
            </a:r>
          </a:p>
        </p:txBody>
      </p:sp>
      <p:sp>
        <p:nvSpPr>
          <p:cNvPr id="6" name="TextBox 6"/>
          <p:cNvSpPr txBox="1"/>
          <p:nvPr/>
        </p:nvSpPr>
        <p:spPr>
          <a:xfrm>
            <a:off x="1028700" y="1240717"/>
            <a:ext cx="9348051" cy="1445851"/>
          </a:xfrm>
          <a:prstGeom prst="rect">
            <a:avLst/>
          </a:prstGeom>
        </p:spPr>
        <p:txBody>
          <a:bodyPr lIns="0" tIns="0" rIns="0" bIns="0" rtlCol="0" anchor="t">
            <a:spAutoFit/>
          </a:bodyPr>
          <a:lstStyle/>
          <a:p>
            <a:pPr algn="ctr">
              <a:lnSpc>
                <a:spcPts val="5524"/>
              </a:lnSpc>
            </a:pPr>
            <a:r>
              <a:rPr lang="en-US" sz="5261">
                <a:solidFill>
                  <a:srgbClr val="000000"/>
                </a:solidFill>
                <a:latin typeface="Bobby Jones Soft"/>
                <a:ea typeface="Bobby Jones Soft"/>
                <a:cs typeface="Bobby Jones Soft"/>
                <a:sym typeface="Bobby Jones Soft"/>
              </a:rPr>
              <a:t>IF YOU HAVE ANY QUESTIONS OR WORRIES ABOUT PERIODS...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rot="-337688" flipH="1">
            <a:off x="967489" y="794303"/>
            <a:ext cx="1950909" cy="1676156"/>
          </a:xfrm>
          <a:custGeom>
            <a:avLst/>
            <a:gdLst/>
            <a:ahLst/>
            <a:cxnLst/>
            <a:rect l="l" t="t" r="r" b="b"/>
            <a:pathLst>
              <a:path w="1950909" h="1676156">
                <a:moveTo>
                  <a:pt x="1950909" y="0"/>
                </a:moveTo>
                <a:lnTo>
                  <a:pt x="0" y="0"/>
                </a:lnTo>
                <a:lnTo>
                  <a:pt x="0" y="1676156"/>
                </a:lnTo>
                <a:lnTo>
                  <a:pt x="1950909" y="1676156"/>
                </a:lnTo>
                <a:lnTo>
                  <a:pt x="1950909"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rot="1241306">
            <a:off x="1756979" y="3127224"/>
            <a:ext cx="3335905" cy="4731780"/>
          </a:xfrm>
          <a:custGeom>
            <a:avLst/>
            <a:gdLst/>
            <a:ahLst/>
            <a:cxnLst/>
            <a:rect l="l" t="t" r="r" b="b"/>
            <a:pathLst>
              <a:path w="3335905" h="4731780">
                <a:moveTo>
                  <a:pt x="0" y="0"/>
                </a:moveTo>
                <a:lnTo>
                  <a:pt x="3335905" y="0"/>
                </a:lnTo>
                <a:lnTo>
                  <a:pt x="3335905" y="4731780"/>
                </a:lnTo>
                <a:lnTo>
                  <a:pt x="0" y="4731780"/>
                </a:lnTo>
                <a:lnTo>
                  <a:pt x="0" y="0"/>
                </a:lnTo>
                <a:close/>
              </a:path>
            </a:pathLst>
          </a:custGeom>
          <a:blipFill>
            <a:blip r:embed="rId5"/>
            <a:stretch>
              <a:fillRect/>
            </a:stretch>
          </a:blipFill>
        </p:spPr>
        <p:txBody>
          <a:bodyPr/>
          <a:lstStyle/>
          <a:p>
            <a:endParaRPr lang="en-GB"/>
          </a:p>
        </p:txBody>
      </p:sp>
      <p:sp>
        <p:nvSpPr>
          <p:cNvPr id="7" name="Freeform 7"/>
          <p:cNvSpPr/>
          <p:nvPr/>
        </p:nvSpPr>
        <p:spPr>
          <a:xfrm>
            <a:off x="13997708" y="5493114"/>
            <a:ext cx="3261592" cy="3765186"/>
          </a:xfrm>
          <a:custGeom>
            <a:avLst/>
            <a:gdLst/>
            <a:ahLst/>
            <a:cxnLst/>
            <a:rect l="l" t="t" r="r" b="b"/>
            <a:pathLst>
              <a:path w="3261592" h="3765186">
                <a:moveTo>
                  <a:pt x="0" y="0"/>
                </a:moveTo>
                <a:lnTo>
                  <a:pt x="3261592" y="0"/>
                </a:lnTo>
                <a:lnTo>
                  <a:pt x="3261592" y="3765186"/>
                </a:lnTo>
                <a:lnTo>
                  <a:pt x="0" y="37651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Freeform 8"/>
          <p:cNvSpPr/>
          <p:nvPr/>
        </p:nvSpPr>
        <p:spPr>
          <a:xfrm rot="-1228092">
            <a:off x="10276523" y="4885849"/>
            <a:ext cx="2585879" cy="3700722"/>
          </a:xfrm>
          <a:custGeom>
            <a:avLst/>
            <a:gdLst/>
            <a:ahLst/>
            <a:cxnLst/>
            <a:rect l="l" t="t" r="r" b="b"/>
            <a:pathLst>
              <a:path w="2585879" h="3700722">
                <a:moveTo>
                  <a:pt x="0" y="0"/>
                </a:moveTo>
                <a:lnTo>
                  <a:pt x="2585880" y="0"/>
                </a:lnTo>
                <a:lnTo>
                  <a:pt x="2585880" y="3700722"/>
                </a:lnTo>
                <a:lnTo>
                  <a:pt x="0" y="37007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9" name="Freeform 9"/>
          <p:cNvSpPr/>
          <p:nvPr/>
        </p:nvSpPr>
        <p:spPr>
          <a:xfrm>
            <a:off x="5230381" y="6312357"/>
            <a:ext cx="3470798" cy="3054302"/>
          </a:xfrm>
          <a:custGeom>
            <a:avLst/>
            <a:gdLst/>
            <a:ahLst/>
            <a:cxnLst/>
            <a:rect l="l" t="t" r="r" b="b"/>
            <a:pathLst>
              <a:path w="3470798" h="3054302">
                <a:moveTo>
                  <a:pt x="0" y="0"/>
                </a:moveTo>
                <a:lnTo>
                  <a:pt x="3470798" y="0"/>
                </a:lnTo>
                <a:lnTo>
                  <a:pt x="3470798" y="3054302"/>
                </a:lnTo>
                <a:lnTo>
                  <a:pt x="0" y="3054302"/>
                </a:lnTo>
                <a:lnTo>
                  <a:pt x="0" y="0"/>
                </a:lnTo>
                <a:close/>
              </a:path>
            </a:pathLst>
          </a:custGeom>
          <a:blipFill>
            <a:blip r:embed="rId10"/>
            <a:stretch>
              <a:fillRect/>
            </a:stretch>
          </a:blipFill>
        </p:spPr>
        <p:txBody>
          <a:bodyPr/>
          <a:lstStyle/>
          <a:p>
            <a:endParaRPr lang="en-GB"/>
          </a:p>
        </p:txBody>
      </p:sp>
      <p:sp>
        <p:nvSpPr>
          <p:cNvPr id="10" name="TextBox 10"/>
          <p:cNvSpPr txBox="1"/>
          <p:nvPr/>
        </p:nvSpPr>
        <p:spPr>
          <a:xfrm>
            <a:off x="7296511" y="938342"/>
            <a:ext cx="9487967" cy="3085558"/>
          </a:xfrm>
          <a:prstGeom prst="rect">
            <a:avLst/>
          </a:prstGeom>
        </p:spPr>
        <p:txBody>
          <a:bodyPr lIns="0" tIns="0" rIns="0" bIns="0" rtlCol="0" anchor="t">
            <a:spAutoFit/>
          </a:bodyPr>
          <a:lstStyle/>
          <a:p>
            <a:pPr algn="just">
              <a:lnSpc>
                <a:spcPts val="6240"/>
              </a:lnSpc>
            </a:pPr>
            <a:r>
              <a:rPr lang="en-US" sz="3876">
                <a:solidFill>
                  <a:srgbClr val="000000"/>
                </a:solidFill>
                <a:latin typeface="Glacial Indifference"/>
                <a:ea typeface="Glacial Indifference"/>
                <a:cs typeface="Glacial Indifference"/>
                <a:sym typeface="Glacial Indifference"/>
              </a:rPr>
              <a:t>These images show different products that women/girls may use when they have their period. How many do you recognise? What are they called and how are they used?</a:t>
            </a:r>
          </a:p>
        </p:txBody>
      </p:sp>
      <p:sp>
        <p:nvSpPr>
          <p:cNvPr id="11" name="TextBox 11"/>
          <p:cNvSpPr txBox="1"/>
          <p:nvPr/>
        </p:nvSpPr>
        <p:spPr>
          <a:xfrm>
            <a:off x="2816378" y="1283974"/>
            <a:ext cx="2922325" cy="763488"/>
          </a:xfrm>
          <a:prstGeom prst="rect">
            <a:avLst/>
          </a:prstGeom>
        </p:spPr>
        <p:txBody>
          <a:bodyPr lIns="0" tIns="0" rIns="0" bIns="0" rtlCol="0" anchor="t">
            <a:spAutoFit/>
          </a:bodyPr>
          <a:lstStyle/>
          <a:p>
            <a:pPr algn="ctr">
              <a:lnSpc>
                <a:spcPts val="5721"/>
              </a:lnSpc>
            </a:pPr>
            <a:r>
              <a:rPr lang="en-US" sz="5449">
                <a:solidFill>
                  <a:srgbClr val="000000"/>
                </a:solidFill>
                <a:latin typeface="Bobby Jones Soft"/>
                <a:ea typeface="Bobby Jones Soft"/>
                <a:cs typeface="Bobby Jones Soft"/>
                <a:sym typeface="Bobby Jones Soft"/>
              </a:rPr>
              <a:t>DO IT NOW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798573" y="7622352"/>
            <a:ext cx="1478992" cy="1998212"/>
          </a:xfrm>
          <a:custGeom>
            <a:avLst/>
            <a:gdLst/>
            <a:ahLst/>
            <a:cxnLst/>
            <a:rect l="l" t="t" r="r" b="b"/>
            <a:pathLst>
              <a:path w="1478992" h="1998212">
                <a:moveTo>
                  <a:pt x="0" y="0"/>
                </a:moveTo>
                <a:lnTo>
                  <a:pt x="1478992" y="0"/>
                </a:lnTo>
                <a:lnTo>
                  <a:pt x="1478992" y="1998212"/>
                </a:lnTo>
                <a:lnTo>
                  <a:pt x="0" y="1998212"/>
                </a:lnTo>
                <a:lnTo>
                  <a:pt x="0" y="0"/>
                </a:lnTo>
                <a:close/>
              </a:path>
            </a:pathLst>
          </a:custGeom>
          <a:blipFill>
            <a:blip r:embed="rId2"/>
            <a:stretch>
              <a:fillRect/>
            </a:stretch>
          </a:blipFill>
        </p:spPr>
        <p:txBody>
          <a:bodyPr/>
          <a:lstStyle/>
          <a:p>
            <a:endParaRPr lang="en-GB"/>
          </a:p>
        </p:txBody>
      </p:sp>
      <p:sp>
        <p:nvSpPr>
          <p:cNvPr id="6" name="TextBox 6"/>
          <p:cNvSpPr txBox="1"/>
          <p:nvPr/>
        </p:nvSpPr>
        <p:spPr>
          <a:xfrm>
            <a:off x="1923751" y="2604514"/>
            <a:ext cx="14440498" cy="1902543"/>
          </a:xfrm>
          <a:prstGeom prst="rect">
            <a:avLst/>
          </a:prstGeom>
        </p:spPr>
        <p:txBody>
          <a:bodyPr lIns="0" tIns="0" rIns="0" bIns="0" rtlCol="0" anchor="t">
            <a:spAutoFit/>
          </a:bodyPr>
          <a:lstStyle/>
          <a:p>
            <a:pPr algn="ctr">
              <a:lnSpc>
                <a:spcPts val="14294"/>
              </a:lnSpc>
            </a:pPr>
            <a:r>
              <a:rPr lang="en-US" sz="13613">
                <a:solidFill>
                  <a:srgbClr val="000000"/>
                </a:solidFill>
                <a:latin typeface="Bobby Jones Soft"/>
                <a:ea typeface="Bobby Jones Soft"/>
                <a:cs typeface="Bobby Jones Soft"/>
                <a:sym typeface="Bobby Jones Soft"/>
              </a:rPr>
              <a:t>MENSTRUATION</a:t>
            </a:r>
          </a:p>
        </p:txBody>
      </p:sp>
      <p:sp>
        <p:nvSpPr>
          <p:cNvPr id="7" name="TextBox 7"/>
          <p:cNvSpPr txBox="1"/>
          <p:nvPr/>
        </p:nvSpPr>
        <p:spPr>
          <a:xfrm>
            <a:off x="4405441" y="5132451"/>
            <a:ext cx="9477119" cy="695325"/>
          </a:xfrm>
          <a:prstGeom prst="rect">
            <a:avLst/>
          </a:prstGeom>
        </p:spPr>
        <p:txBody>
          <a:bodyPr lIns="0" tIns="0" rIns="0" bIns="0" rtlCol="0" anchor="t">
            <a:spAutoFit/>
          </a:bodyPr>
          <a:lstStyle/>
          <a:p>
            <a:pPr algn="ctr">
              <a:lnSpc>
                <a:spcPts val="5250"/>
              </a:lnSpc>
            </a:pPr>
            <a:r>
              <a:rPr lang="en-US" sz="5000">
                <a:solidFill>
                  <a:srgbClr val="000000"/>
                </a:solidFill>
                <a:latin typeface="Glacial Indifference"/>
                <a:ea typeface="Glacial Indifference"/>
                <a:cs typeface="Glacial Indifference"/>
                <a:sym typeface="Glacial Indifference"/>
              </a:rPr>
              <a:t>YEAR 7</a:t>
            </a:r>
          </a:p>
        </p:txBody>
      </p:sp>
      <p:sp>
        <p:nvSpPr>
          <p:cNvPr id="8" name="TextBox 8"/>
          <p:cNvSpPr txBox="1"/>
          <p:nvPr/>
        </p:nvSpPr>
        <p:spPr>
          <a:xfrm>
            <a:off x="11269662" y="8640508"/>
            <a:ext cx="5989638" cy="801367"/>
          </a:xfrm>
          <a:prstGeom prst="rect">
            <a:avLst/>
          </a:prstGeom>
        </p:spPr>
        <p:txBody>
          <a:bodyPr lIns="0" tIns="0" rIns="0" bIns="0" rtlCol="0" anchor="t">
            <a:spAutoFit/>
          </a:bodyPr>
          <a:lstStyle/>
          <a:p>
            <a:pPr algn="just">
              <a:lnSpc>
                <a:spcPts val="2058"/>
              </a:lnSpc>
            </a:pPr>
            <a:r>
              <a:rPr lang="en-US" sz="1960">
                <a:solidFill>
                  <a:srgbClr val="000000"/>
                </a:solidFill>
                <a:latin typeface="Glacial Indifference"/>
                <a:ea typeface="Glacial Indifference"/>
                <a:cs typeface="Glacial Indifference"/>
                <a:sym typeface="Glacial Indifference"/>
              </a:rPr>
              <a:t>This presentation has been adapted for the Isle of Man from Scotland’s national resource for relationships, sexual health, and parenthood (RSHP) education.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1578880"/>
            <a:ext cx="7486733" cy="914100"/>
          </a:xfrm>
          <a:prstGeom prst="rect">
            <a:avLst/>
          </a:prstGeom>
        </p:spPr>
        <p:txBody>
          <a:bodyPr lIns="0" tIns="0" rIns="0" bIns="0" rtlCol="0" anchor="t">
            <a:spAutoFit/>
          </a:bodyPr>
          <a:lstStyle/>
          <a:p>
            <a:pPr algn="ctr">
              <a:lnSpc>
                <a:spcPts val="6825"/>
              </a:lnSpc>
            </a:pPr>
            <a:r>
              <a:rPr lang="en-US" sz="6500">
                <a:solidFill>
                  <a:srgbClr val="000000"/>
                </a:solidFill>
                <a:latin typeface="Bobby Jones Soft"/>
                <a:ea typeface="Bobby Jones Soft"/>
                <a:cs typeface="Bobby Jones Soft"/>
                <a:sym typeface="Bobby Jones Soft"/>
              </a:rPr>
              <a:t>LEARNING OBJECTIVES </a:t>
            </a:r>
          </a:p>
        </p:txBody>
      </p:sp>
      <p:sp>
        <p:nvSpPr>
          <p:cNvPr id="6" name="TextBox 6"/>
          <p:cNvSpPr txBox="1"/>
          <p:nvPr/>
        </p:nvSpPr>
        <p:spPr>
          <a:xfrm>
            <a:off x="635674" y="3583283"/>
            <a:ext cx="17259300" cy="4365525"/>
          </a:xfrm>
          <a:prstGeom prst="rect">
            <a:avLst/>
          </a:prstGeom>
        </p:spPr>
        <p:txBody>
          <a:bodyPr lIns="0" tIns="0" rIns="0" bIns="0" rtlCol="0" anchor="t">
            <a:spAutoFit/>
          </a:bodyPr>
          <a:lstStyle/>
          <a:p>
            <a:pPr marL="966806" lvl="1" indent="-483403" algn="just">
              <a:lnSpc>
                <a:spcPts val="8821"/>
              </a:lnSpc>
              <a:buFont typeface="Arial"/>
              <a:buChar char="•"/>
            </a:pPr>
            <a:r>
              <a:rPr lang="en-US" sz="4478">
                <a:solidFill>
                  <a:srgbClr val="000000"/>
                </a:solidFill>
                <a:latin typeface="Glacial Indifference"/>
                <a:ea typeface="Glacial Indifference"/>
                <a:cs typeface="Glacial Indifference"/>
                <a:sym typeface="Glacial Indifference"/>
              </a:rPr>
              <a:t>Explain what menstruation is </a:t>
            </a:r>
          </a:p>
          <a:p>
            <a:pPr marL="966806" lvl="1" indent="-483403" algn="just">
              <a:lnSpc>
                <a:spcPts val="8821"/>
              </a:lnSpc>
              <a:buFont typeface="Arial"/>
              <a:buChar char="•"/>
            </a:pPr>
            <a:r>
              <a:rPr lang="en-US" sz="4478">
                <a:solidFill>
                  <a:srgbClr val="000000"/>
                </a:solidFill>
                <a:latin typeface="Glacial Indifference"/>
                <a:ea typeface="Glacial Indifference"/>
                <a:cs typeface="Glacial Indifference"/>
                <a:sym typeface="Glacial Indifference"/>
              </a:rPr>
              <a:t>Describe different period products that are available</a:t>
            </a:r>
          </a:p>
          <a:p>
            <a:pPr marL="966806" lvl="1" indent="-483403" algn="just">
              <a:lnSpc>
                <a:spcPts val="8821"/>
              </a:lnSpc>
              <a:buFont typeface="Arial"/>
              <a:buChar char="•"/>
            </a:pPr>
            <a:r>
              <a:rPr lang="en-US" sz="4478">
                <a:solidFill>
                  <a:srgbClr val="000000"/>
                </a:solidFill>
                <a:latin typeface="Glacial Indifference"/>
                <a:ea typeface="Glacial Indifference"/>
                <a:cs typeface="Glacial Indifference"/>
                <a:sym typeface="Glacial Indifference"/>
              </a:rPr>
              <a:t>Understand where to go for help if I have a question or worry</a:t>
            </a:r>
          </a:p>
          <a:p>
            <a:pPr algn="just">
              <a:lnSpc>
                <a:spcPts val="8821"/>
              </a:lnSpc>
            </a:pPr>
            <a:endParaRPr lang="en-US" sz="4478">
              <a:solidFill>
                <a:srgbClr val="000000"/>
              </a:solidFill>
              <a:latin typeface="Glacial Indifference"/>
              <a:ea typeface="Glacial Indifference"/>
              <a:cs typeface="Glacial Indifference"/>
              <a:sym typeface="Glacial Indifferenc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1028700" y="1114425"/>
            <a:ext cx="7641221" cy="990281"/>
          </a:xfrm>
          <a:prstGeom prst="rect">
            <a:avLst/>
          </a:prstGeom>
        </p:spPr>
        <p:txBody>
          <a:bodyPr lIns="0" tIns="0" rIns="0" bIns="0" rtlCol="0" anchor="t">
            <a:spAutoFit/>
          </a:bodyPr>
          <a:lstStyle/>
          <a:p>
            <a:pPr algn="ctr">
              <a:lnSpc>
                <a:spcPts val="7416"/>
              </a:lnSpc>
            </a:pPr>
            <a:r>
              <a:rPr lang="en-US" sz="7062">
                <a:solidFill>
                  <a:srgbClr val="000000"/>
                </a:solidFill>
                <a:latin typeface="Bobby Jones Soft"/>
                <a:ea typeface="Bobby Jones Soft"/>
                <a:cs typeface="Bobby Jones Soft"/>
                <a:sym typeface="Bobby Jones Soft"/>
              </a:rPr>
              <a:t>CLASS AGREEMENTS</a:t>
            </a:r>
          </a:p>
        </p:txBody>
      </p:sp>
      <p:sp>
        <p:nvSpPr>
          <p:cNvPr id="6" name="Freeform 6"/>
          <p:cNvSpPr/>
          <p:nvPr/>
        </p:nvSpPr>
        <p:spPr>
          <a:xfrm rot="5400000" flipH="1" flipV="1">
            <a:off x="4543789" y="1970205"/>
            <a:ext cx="6115859" cy="7714960"/>
          </a:xfrm>
          <a:custGeom>
            <a:avLst/>
            <a:gdLst/>
            <a:ahLst/>
            <a:cxnLst/>
            <a:rect l="l" t="t" r="r" b="b"/>
            <a:pathLst>
              <a:path w="6115859" h="7714960">
                <a:moveTo>
                  <a:pt x="6115859" y="7714960"/>
                </a:moveTo>
                <a:lnTo>
                  <a:pt x="0" y="7714960"/>
                </a:lnTo>
                <a:lnTo>
                  <a:pt x="0" y="0"/>
                </a:lnTo>
                <a:lnTo>
                  <a:pt x="6115859" y="0"/>
                </a:lnTo>
                <a:lnTo>
                  <a:pt x="6115859" y="771496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4249892" y="3222479"/>
            <a:ext cx="7576310" cy="5115163"/>
          </a:xfrm>
          <a:prstGeom prst="rect">
            <a:avLst/>
          </a:prstGeom>
        </p:spPr>
        <p:txBody>
          <a:bodyPr lIns="0" tIns="0" rIns="0" bIns="0" rtlCol="0" anchor="t">
            <a:spAutoFit/>
          </a:bodyPr>
          <a:lstStyle/>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Kindness and respect</a:t>
            </a:r>
          </a:p>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Right to pass</a:t>
            </a:r>
          </a:p>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Nonjudgmental</a:t>
            </a:r>
          </a:p>
          <a:p>
            <a:pPr marL="1050493" lvl="1" indent="-525247" algn="l">
              <a:lnSpc>
                <a:spcPts val="6811"/>
              </a:lnSpc>
              <a:buFont typeface="Arial"/>
              <a:buChar char="•"/>
            </a:pPr>
            <a:r>
              <a:rPr lang="en-US" sz="4865">
                <a:solidFill>
                  <a:srgbClr val="000000"/>
                </a:solidFill>
                <a:latin typeface="Glacial Indifference"/>
                <a:ea typeface="Glacial Indifference"/>
                <a:cs typeface="Glacial Indifference"/>
                <a:sym typeface="Glacial Indifference"/>
              </a:rPr>
              <a:t>No such thing as silly </a:t>
            </a:r>
          </a:p>
          <a:p>
            <a:pPr algn="l">
              <a:lnSpc>
                <a:spcPts val="6811"/>
              </a:lnSpc>
            </a:pPr>
            <a:r>
              <a:rPr lang="en-US" sz="4865">
                <a:solidFill>
                  <a:srgbClr val="000000"/>
                </a:solidFill>
                <a:latin typeface="Glacial Indifference"/>
                <a:ea typeface="Glacial Indifference"/>
                <a:cs typeface="Glacial Indifference"/>
                <a:sym typeface="Glacial Indifference"/>
              </a:rPr>
              <a:t>        questions</a:t>
            </a:r>
          </a:p>
          <a:p>
            <a:pPr algn="ctr">
              <a:lnSpc>
                <a:spcPts val="6811"/>
              </a:lnSpc>
            </a:pPr>
            <a:endParaRPr lang="en-US" sz="4865">
              <a:solidFill>
                <a:srgbClr val="000000"/>
              </a:solidFill>
              <a:latin typeface="Glacial Indifference"/>
              <a:ea typeface="Glacial Indifference"/>
              <a:cs typeface="Glacial Indifference"/>
              <a:sym typeface="Glacial Indifference"/>
            </a:endParaRPr>
          </a:p>
        </p:txBody>
      </p:sp>
      <p:sp>
        <p:nvSpPr>
          <p:cNvPr id="8" name="TextBox 8"/>
          <p:cNvSpPr txBox="1"/>
          <p:nvPr/>
        </p:nvSpPr>
        <p:spPr>
          <a:xfrm>
            <a:off x="11459198" y="8305225"/>
            <a:ext cx="5963959" cy="580390"/>
          </a:xfrm>
          <a:prstGeom prst="rect">
            <a:avLst/>
          </a:prstGeom>
        </p:spPr>
        <p:txBody>
          <a:bodyPr lIns="0" tIns="0" rIns="0" bIns="0" rtlCol="0" anchor="t">
            <a:spAutoFit/>
          </a:bodyPr>
          <a:lstStyle/>
          <a:p>
            <a:pPr algn="ctr">
              <a:lnSpc>
                <a:spcPts val="4759"/>
              </a:lnSpc>
            </a:pPr>
            <a:r>
              <a:rPr lang="en-US" sz="3399">
                <a:solidFill>
                  <a:srgbClr val="000000"/>
                </a:solidFill>
                <a:latin typeface="Playpen Sans"/>
                <a:ea typeface="Playpen Sans"/>
                <a:cs typeface="Playpen Sans"/>
                <a:sym typeface="Playpen Sans"/>
              </a:rPr>
              <a:t>any others?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TextBox 5"/>
          <p:cNvSpPr txBox="1"/>
          <p:nvPr/>
        </p:nvSpPr>
        <p:spPr>
          <a:xfrm>
            <a:off x="6141930" y="2724480"/>
            <a:ext cx="10660755" cy="6788600"/>
          </a:xfrm>
          <a:prstGeom prst="rect">
            <a:avLst/>
          </a:prstGeom>
        </p:spPr>
        <p:txBody>
          <a:bodyPr lIns="0" tIns="0" rIns="0" bIns="0" rtlCol="0" anchor="t">
            <a:spAutoFit/>
          </a:bodyPr>
          <a:lstStyle/>
          <a:p>
            <a:pPr algn="ctr">
              <a:lnSpc>
                <a:spcPts val="4875"/>
              </a:lnSpc>
            </a:pPr>
            <a:r>
              <a:rPr lang="en-US" sz="3482">
                <a:solidFill>
                  <a:srgbClr val="000000"/>
                </a:solidFill>
                <a:latin typeface="Glacial Indifference"/>
                <a:ea typeface="Glacial Indifference"/>
                <a:cs typeface="Glacial Indifference"/>
                <a:sym typeface="Glacial Indifference"/>
              </a:rPr>
              <a:t>Each month, the female body prepares for the possibility of pregnancy. An egg is released from the ovaries, and the lining of the uterus thickens. </a:t>
            </a:r>
          </a:p>
          <a:p>
            <a:pPr algn="ctr">
              <a:lnSpc>
                <a:spcPts val="4875"/>
              </a:lnSpc>
            </a:pPr>
            <a:endParaRPr lang="en-US" sz="3482">
              <a:solidFill>
                <a:srgbClr val="000000"/>
              </a:solidFill>
              <a:latin typeface="Glacial Indifference"/>
              <a:ea typeface="Glacial Indifference"/>
              <a:cs typeface="Glacial Indifference"/>
              <a:sym typeface="Glacial Indifference"/>
            </a:endParaRPr>
          </a:p>
          <a:p>
            <a:pPr algn="ctr">
              <a:lnSpc>
                <a:spcPts val="4875"/>
              </a:lnSpc>
            </a:pPr>
            <a:r>
              <a:rPr lang="en-US" sz="3482">
                <a:solidFill>
                  <a:srgbClr val="000000"/>
                </a:solidFill>
                <a:latin typeface="Glacial Indifference"/>
                <a:ea typeface="Glacial Indifference"/>
                <a:cs typeface="Glacial Indifference"/>
                <a:sym typeface="Glacial Indifference"/>
              </a:rPr>
              <a:t>If an egg is not fertilised and no pregnancy occurs, the uterus will break down this lining (basically to get rid of what it doesn’t need!)</a:t>
            </a:r>
          </a:p>
          <a:p>
            <a:pPr algn="ctr">
              <a:lnSpc>
                <a:spcPts val="4875"/>
              </a:lnSpc>
            </a:pPr>
            <a:endParaRPr lang="en-US" sz="3482">
              <a:solidFill>
                <a:srgbClr val="000000"/>
              </a:solidFill>
              <a:latin typeface="Glacial Indifference"/>
              <a:ea typeface="Glacial Indifference"/>
              <a:cs typeface="Glacial Indifference"/>
              <a:sym typeface="Glacial Indifference"/>
            </a:endParaRPr>
          </a:p>
          <a:p>
            <a:pPr algn="ctr">
              <a:lnSpc>
                <a:spcPts val="4875"/>
              </a:lnSpc>
            </a:pPr>
            <a:r>
              <a:rPr lang="en-US" sz="3482">
                <a:solidFill>
                  <a:srgbClr val="000000"/>
                </a:solidFill>
                <a:latin typeface="Glacial Indifference"/>
                <a:ea typeface="Glacial Indifference"/>
                <a:cs typeface="Glacial Indifference"/>
                <a:sym typeface="Glacial Indifference"/>
              </a:rPr>
              <a:t>The lining will then come out through the vagina in the form of bleeding and other fluids. This is what’s known as menstruation, or as most people call them, </a:t>
            </a:r>
            <a:r>
              <a:rPr lang="en-US" sz="3482" b="1">
                <a:solidFill>
                  <a:srgbClr val="000000"/>
                </a:solidFill>
                <a:latin typeface="Glacial Indifference Bold"/>
                <a:ea typeface="Glacial Indifference Bold"/>
                <a:cs typeface="Glacial Indifference Bold"/>
                <a:sym typeface="Glacial Indifference Bold"/>
              </a:rPr>
              <a:t>periods</a:t>
            </a:r>
            <a:r>
              <a:rPr lang="en-US" sz="3482">
                <a:solidFill>
                  <a:srgbClr val="000000"/>
                </a:solidFill>
                <a:latin typeface="Glacial Indifference"/>
                <a:ea typeface="Glacial Indifference"/>
                <a:cs typeface="Glacial Indifference"/>
                <a:sym typeface="Glacial Indifference"/>
              </a:rPr>
              <a:t>.</a:t>
            </a:r>
          </a:p>
        </p:txBody>
      </p:sp>
      <p:sp>
        <p:nvSpPr>
          <p:cNvPr id="6" name="Freeform 6"/>
          <p:cNvSpPr/>
          <p:nvPr/>
        </p:nvSpPr>
        <p:spPr>
          <a:xfrm>
            <a:off x="635674" y="3568107"/>
            <a:ext cx="5330708" cy="3478287"/>
          </a:xfrm>
          <a:custGeom>
            <a:avLst/>
            <a:gdLst/>
            <a:ahLst/>
            <a:cxnLst/>
            <a:rect l="l" t="t" r="r" b="b"/>
            <a:pathLst>
              <a:path w="5330708" h="3478287">
                <a:moveTo>
                  <a:pt x="0" y="0"/>
                </a:moveTo>
                <a:lnTo>
                  <a:pt x="5330708" y="0"/>
                </a:lnTo>
                <a:lnTo>
                  <a:pt x="5330708" y="3478287"/>
                </a:lnTo>
                <a:lnTo>
                  <a:pt x="0" y="3478287"/>
                </a:lnTo>
                <a:lnTo>
                  <a:pt x="0" y="0"/>
                </a:lnTo>
                <a:close/>
              </a:path>
            </a:pathLst>
          </a:custGeom>
          <a:blipFill>
            <a:blip r:embed="rId3">
              <a:alphaModFix amt="70000"/>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TextBox 7"/>
          <p:cNvSpPr txBox="1"/>
          <p:nvPr/>
        </p:nvSpPr>
        <p:spPr>
          <a:xfrm>
            <a:off x="6838083" y="1245338"/>
            <a:ext cx="8917354" cy="980269"/>
          </a:xfrm>
          <a:prstGeom prst="rect">
            <a:avLst/>
          </a:prstGeom>
        </p:spPr>
        <p:txBody>
          <a:bodyPr lIns="0" tIns="0" rIns="0" bIns="0" rtlCol="0" anchor="t">
            <a:spAutoFit/>
          </a:bodyPr>
          <a:lstStyle/>
          <a:p>
            <a:pPr algn="ctr">
              <a:lnSpc>
                <a:spcPts val="7281"/>
              </a:lnSpc>
            </a:pPr>
            <a:r>
              <a:rPr lang="en-US" sz="6934">
                <a:solidFill>
                  <a:srgbClr val="000000"/>
                </a:solidFill>
                <a:latin typeface="Bobby Jones Soft"/>
                <a:ea typeface="Bobby Jones Soft"/>
                <a:cs typeface="Bobby Jones Soft"/>
                <a:sym typeface="Bobby Jones Soft"/>
              </a:rPr>
              <a:t>WHAT IS MENSTRUATION?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sp>
        <p:nvSpPr>
          <p:cNvPr id="5" name="Freeform 5"/>
          <p:cNvSpPr/>
          <p:nvPr/>
        </p:nvSpPr>
        <p:spPr>
          <a:xfrm>
            <a:off x="11385366" y="5261670"/>
            <a:ext cx="4100898" cy="4328125"/>
          </a:xfrm>
          <a:custGeom>
            <a:avLst/>
            <a:gdLst/>
            <a:ahLst/>
            <a:cxnLst/>
            <a:rect l="l" t="t" r="r" b="b"/>
            <a:pathLst>
              <a:path w="4100898" h="4328125">
                <a:moveTo>
                  <a:pt x="0" y="0"/>
                </a:moveTo>
                <a:lnTo>
                  <a:pt x="4100898" y="0"/>
                </a:lnTo>
                <a:lnTo>
                  <a:pt x="4100898" y="4328124"/>
                </a:lnTo>
                <a:lnTo>
                  <a:pt x="0" y="4328124"/>
                </a:lnTo>
                <a:lnTo>
                  <a:pt x="0" y="0"/>
                </a:lnTo>
                <a:close/>
              </a:path>
            </a:pathLst>
          </a:custGeom>
          <a:blipFill>
            <a:blip r:embed="rId3"/>
            <a:stretch>
              <a:fillRect/>
            </a:stretch>
          </a:blipFill>
        </p:spPr>
        <p:txBody>
          <a:bodyPr/>
          <a:lstStyle/>
          <a:p>
            <a:endParaRPr lang="en-GB"/>
          </a:p>
        </p:txBody>
      </p:sp>
      <p:sp>
        <p:nvSpPr>
          <p:cNvPr id="6" name="TextBox 6"/>
          <p:cNvSpPr txBox="1"/>
          <p:nvPr/>
        </p:nvSpPr>
        <p:spPr>
          <a:xfrm>
            <a:off x="1028700" y="2237605"/>
            <a:ext cx="17898684" cy="5306964"/>
          </a:xfrm>
          <a:prstGeom prst="rect">
            <a:avLst/>
          </a:prstGeom>
        </p:spPr>
        <p:txBody>
          <a:bodyPr lIns="0" tIns="0" rIns="0" bIns="0" rtlCol="0" anchor="t">
            <a:spAutoFit/>
          </a:bodyPr>
          <a:lstStyle/>
          <a:p>
            <a:pPr algn="just">
              <a:lnSpc>
                <a:spcPts val="10851"/>
              </a:lnSpc>
            </a:pPr>
            <a:r>
              <a:rPr lang="en-US" sz="4637">
                <a:solidFill>
                  <a:srgbClr val="000000"/>
                </a:solidFill>
                <a:latin typeface="Glacial Indifference"/>
                <a:ea typeface="Glacial Indifference"/>
                <a:cs typeface="Glacial Indifference"/>
                <a:sym typeface="Glacial Indifference"/>
              </a:rPr>
              <a:t>Most girls start their period between the age of 10 and 16.</a:t>
            </a:r>
          </a:p>
          <a:p>
            <a:pPr algn="just">
              <a:lnSpc>
                <a:spcPts val="10851"/>
              </a:lnSpc>
            </a:pPr>
            <a:r>
              <a:rPr lang="en-US" sz="4637">
                <a:solidFill>
                  <a:srgbClr val="000000"/>
                </a:solidFill>
                <a:latin typeface="Glacial Indifference"/>
                <a:ea typeface="Glacial Indifference"/>
                <a:cs typeface="Glacial Indifference"/>
                <a:sym typeface="Glacial Indifference"/>
              </a:rPr>
              <a:t>Some girls start earlier, some later.</a:t>
            </a:r>
          </a:p>
          <a:p>
            <a:pPr algn="just">
              <a:lnSpc>
                <a:spcPts val="10851"/>
              </a:lnSpc>
            </a:pPr>
            <a:r>
              <a:rPr lang="en-US" sz="4637">
                <a:solidFill>
                  <a:srgbClr val="000000"/>
                </a:solidFill>
                <a:latin typeface="Glacial Indifference"/>
                <a:ea typeface="Glacial Indifference"/>
                <a:cs typeface="Glacial Indifference"/>
                <a:sym typeface="Glacial Indifference"/>
              </a:rPr>
              <a:t>All girls are different and unique.</a:t>
            </a:r>
          </a:p>
          <a:p>
            <a:pPr algn="just">
              <a:lnSpc>
                <a:spcPts val="10851"/>
              </a:lnSpc>
            </a:pPr>
            <a:endParaRPr lang="en-US" sz="4637">
              <a:solidFill>
                <a:srgbClr val="000000"/>
              </a:solidFill>
              <a:latin typeface="Glacial Indifference"/>
              <a:ea typeface="Glacial Indifference"/>
              <a:cs typeface="Glacial Indifference"/>
              <a:sym typeface="Glacial Indifferenc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4E494"/>
        </a:solidFill>
        <a:effectLst/>
      </p:bgPr>
    </p:bg>
    <p:spTree>
      <p:nvGrpSpPr>
        <p:cNvPr id="1" name=""/>
        <p:cNvGrpSpPr/>
        <p:nvPr/>
      </p:nvGrpSpPr>
      <p:grpSpPr>
        <a:xfrm>
          <a:off x="0" y="0"/>
          <a:ext cx="0" cy="0"/>
          <a:chOff x="0" y="0"/>
          <a:chExt cx="0" cy="0"/>
        </a:xfrm>
      </p:grpSpPr>
      <p:grpSp>
        <p:nvGrpSpPr>
          <p:cNvPr id="2" name="Group 2"/>
          <p:cNvGrpSpPr/>
          <p:nvPr/>
        </p:nvGrpSpPr>
        <p:grpSpPr>
          <a:xfrm>
            <a:off x="635674" y="550233"/>
            <a:ext cx="17016652" cy="9186533"/>
            <a:chOff x="0" y="0"/>
            <a:chExt cx="6253988" cy="3376250"/>
          </a:xfrm>
        </p:grpSpPr>
        <p:sp>
          <p:nvSpPr>
            <p:cNvPr id="3" name="Freeform 3"/>
            <p:cNvSpPr/>
            <p:nvPr/>
          </p:nvSpPr>
          <p:spPr>
            <a:xfrm>
              <a:off x="0" y="0"/>
              <a:ext cx="6253988" cy="3376250"/>
            </a:xfrm>
            <a:custGeom>
              <a:avLst/>
              <a:gdLst/>
              <a:ahLst/>
              <a:cxnLst/>
              <a:rect l="l" t="t" r="r" b="b"/>
              <a:pathLst>
                <a:path w="6253988" h="3376250">
                  <a:moveTo>
                    <a:pt x="0" y="0"/>
                  </a:moveTo>
                  <a:lnTo>
                    <a:pt x="6253988" y="0"/>
                  </a:lnTo>
                  <a:lnTo>
                    <a:pt x="6253988" y="3376250"/>
                  </a:lnTo>
                  <a:lnTo>
                    <a:pt x="0" y="3376250"/>
                  </a:lnTo>
                  <a:close/>
                </a:path>
              </a:pathLst>
            </a:custGeom>
            <a:solidFill>
              <a:srgbClr val="FFFFFF"/>
            </a:solidFill>
          </p:spPr>
          <p:txBody>
            <a:bodyPr/>
            <a:lstStyle/>
            <a:p>
              <a:endParaRPr lang="en-GB"/>
            </a:p>
          </p:txBody>
        </p:sp>
        <p:sp>
          <p:nvSpPr>
            <p:cNvPr id="4" name="TextBox 4"/>
            <p:cNvSpPr txBox="1"/>
            <p:nvPr/>
          </p:nvSpPr>
          <p:spPr>
            <a:xfrm>
              <a:off x="0" y="-28575"/>
              <a:ext cx="6253988" cy="3404825"/>
            </a:xfrm>
            <a:prstGeom prst="rect">
              <a:avLst/>
            </a:prstGeom>
          </p:spPr>
          <p:txBody>
            <a:bodyPr lIns="50800" tIns="50800" rIns="50800" bIns="50800" rtlCol="0" anchor="ctr"/>
            <a:lstStyle/>
            <a:p>
              <a:pPr algn="r">
                <a:lnSpc>
                  <a:spcPts val="1960"/>
                </a:lnSpc>
                <a:spcBef>
                  <a:spcPct val="0"/>
                </a:spcBef>
              </a:pPr>
              <a:endParaRPr/>
            </a:p>
          </p:txBody>
        </p:sp>
      </p:grpSp>
      <p:pic>
        <p:nvPicPr>
          <p:cNvPr id="6" name="Chapter 3 Talking periods">
            <a:hlinkClick r:id="" action="ppaction://media"/>
            <a:extLst>
              <a:ext uri="{FF2B5EF4-FFF2-40B4-BE49-F238E27FC236}">
                <a16:creationId xmlns:a16="http://schemas.microsoft.com/office/drawing/2014/main" id="{4E638C79-4F80-D0D6-C2CE-368DB28608D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76500" y="1393031"/>
            <a:ext cx="13335000" cy="75009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2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2097</Words>
  <Application>Microsoft Office PowerPoint</Application>
  <PresentationFormat>Custom</PresentationFormat>
  <Paragraphs>216</Paragraphs>
  <Slides>29</Slides>
  <Notes>25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Glacial Indifference</vt:lpstr>
      <vt:lpstr>Arial</vt:lpstr>
      <vt:lpstr>Bobby Jones Soft</vt:lpstr>
      <vt:lpstr>Glacial Indifference Bold</vt:lpstr>
      <vt:lpstr>Playpen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7.2.3 - Menstruation </dc:title>
  <cp:lastModifiedBy>Alyssa Isaac</cp:lastModifiedBy>
  <cp:revision>1</cp:revision>
  <dcterms:created xsi:type="dcterms:W3CDTF">2006-08-16T00:00:00Z</dcterms:created>
  <dcterms:modified xsi:type="dcterms:W3CDTF">2025-11-03T14:40:43Z</dcterms:modified>
  <dc:identifier>DAGXG9rfhjg</dc:identifier>
</cp:coreProperties>
</file>