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Bobby Jones Soft" panose="020B0604020202020204" charset="0"/>
      <p:regular r:id="rId25"/>
    </p:embeddedFont>
    <p:embeddedFont>
      <p:font typeface="Canva Sans" panose="020B0604020202020204" charset="0"/>
      <p:regular r:id="rId26"/>
    </p:embeddedFont>
    <p:embeddedFont>
      <p:font typeface="Glacial Indifference" panose="020B0604020202020204" charset="0"/>
      <p:regular r:id="rId27"/>
    </p:embeddedFont>
    <p:embeddedFont>
      <p:font typeface="Glacial Indifference Bold" panose="020B0604020202020204" charset="0"/>
      <p:regular r:id="rId28"/>
    </p:embeddedFont>
    <p:embeddedFont>
      <p:font typeface="Playpen San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6093" autoAdjust="0"/>
  </p:normalViewPr>
  <p:slideViewPr>
    <p:cSldViewPr>
      <p:cViewPr varScale="1">
        <p:scale>
          <a:sx n="53" d="100"/>
          <a:sy n="53" d="100"/>
        </p:scale>
        <p:origin x="8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undo custSel addSld delSld modSld">
      <pc:chgData name="Alyssa Isaac" userId="3ae7964d-d2b5-42a3-b882-d9fb709f2af0" providerId="ADAL" clId="{2FB189AD-3EAB-48A6-BBC1-D0C2C6A74715}" dt="2025-11-03T15:11:51.979" v="152" actId="20577"/>
      <pc:docMkLst>
        <pc:docMk/>
      </pc:docMkLst>
      <pc:sldChg chg="modNotesTx">
        <pc:chgData name="Alyssa Isaac" userId="3ae7964d-d2b5-42a3-b882-d9fb709f2af0" providerId="ADAL" clId="{2FB189AD-3EAB-48A6-BBC1-D0C2C6A74715}" dt="2025-11-03T15:11:51.979" v="152" actId="20577"/>
        <pc:sldMkLst>
          <pc:docMk/>
          <pc:sldMk cId="0" sldId="264"/>
        </pc:sldMkLst>
      </pc:sldChg>
      <pc:sldChg chg="modSp mod">
        <pc:chgData name="Alyssa Isaac" userId="3ae7964d-d2b5-42a3-b882-d9fb709f2af0" providerId="ADAL" clId="{2FB189AD-3EAB-48A6-BBC1-D0C2C6A74715}" dt="2025-11-03T15:10:00.193" v="45" actId="20577"/>
        <pc:sldMkLst>
          <pc:docMk/>
          <pc:sldMk cId="0" sldId="266"/>
        </pc:sldMkLst>
        <pc:spChg chg="mod">
          <ac:chgData name="Alyssa Isaac" userId="3ae7964d-d2b5-42a3-b882-d9fb709f2af0" providerId="ADAL" clId="{2FB189AD-3EAB-48A6-BBC1-D0C2C6A74715}" dt="2025-11-03T15:10:00.193" v="45" actId="20577"/>
          <ac:spMkLst>
            <pc:docMk/>
            <pc:sldMk cId="0" sldId="266"/>
            <ac:spMk id="5" creationId="{00000000-0000-0000-0000-000000000000}"/>
          </ac:spMkLst>
        </pc:spChg>
      </pc:sldChg>
      <pc:sldChg chg="modSp mod">
        <pc:chgData name="Alyssa Isaac" userId="3ae7964d-d2b5-42a3-b882-d9fb709f2af0" providerId="ADAL" clId="{2FB189AD-3EAB-48A6-BBC1-D0C2C6A74715}" dt="2025-11-03T15:10:26.286" v="46" actId="20577"/>
        <pc:sldMkLst>
          <pc:docMk/>
          <pc:sldMk cId="0" sldId="268"/>
        </pc:sldMkLst>
        <pc:spChg chg="mod">
          <ac:chgData name="Alyssa Isaac" userId="3ae7964d-d2b5-42a3-b882-d9fb709f2af0" providerId="ADAL" clId="{2FB189AD-3EAB-48A6-BBC1-D0C2C6A74715}" dt="2025-11-03T15:10:26.286" v="46" actId="20577"/>
          <ac:spMkLst>
            <pc:docMk/>
            <pc:sldMk cId="0" sldId="268"/>
            <ac:spMk id="6" creationId="{00000000-0000-0000-0000-000000000000}"/>
          </ac:spMkLst>
        </pc:spChg>
      </pc:sldChg>
      <pc:sldChg chg="modNotesTx">
        <pc:chgData name="Alyssa Isaac" userId="3ae7964d-d2b5-42a3-b882-d9fb709f2af0" providerId="ADAL" clId="{2FB189AD-3EAB-48A6-BBC1-D0C2C6A74715}" dt="2025-11-03T15:11:22.023" v="135" actId="20577"/>
        <pc:sldMkLst>
          <pc:docMk/>
          <pc:sldMk cId="0" sldId="269"/>
        </pc:sldMkLst>
      </pc:sldChg>
      <pc:sldChg chg="modNotesTx">
        <pc:chgData name="Alyssa Isaac" userId="3ae7964d-d2b5-42a3-b882-d9fb709f2af0" providerId="ADAL" clId="{2FB189AD-3EAB-48A6-BBC1-D0C2C6A74715}" dt="2025-11-03T15:09:15.535" v="42" actId="20577"/>
        <pc:sldMkLst>
          <pc:docMk/>
          <pc:sldMk cId="0" sldId="270"/>
        </pc:sldMkLst>
      </pc:sldChg>
      <pc:sldChg chg="addSp delSp modSp mod modNotes">
        <pc:chgData name="Alyssa Isaac" userId="3ae7964d-d2b5-42a3-b882-d9fb709f2af0" providerId="ADAL" clId="{2FB189AD-3EAB-48A6-BBC1-D0C2C6A74715}" dt="2025-10-20T09:56:35.770" v="31" actId="1076"/>
        <pc:sldMkLst>
          <pc:docMk/>
          <pc:sldMk cId="0" sldId="277"/>
        </pc:sldMkLst>
        <pc:spChg chg="mod">
          <ac:chgData name="Alyssa Isaac" userId="3ae7964d-d2b5-42a3-b882-d9fb709f2af0" providerId="ADAL" clId="{2FB189AD-3EAB-48A6-BBC1-D0C2C6A74715}" dt="2025-10-20T09:56:35.770" v="31" actId="1076"/>
          <ac:spMkLst>
            <pc:docMk/>
            <pc:sldMk cId="0" sldId="277"/>
            <ac:spMk id="5" creationId="{00000000-0000-0000-0000-000000000000}"/>
          </ac:spMkLst>
        </pc:spChg>
        <pc:grpChg chg="mod">
          <ac:chgData name="Alyssa Isaac" userId="3ae7964d-d2b5-42a3-b882-d9fb709f2af0" providerId="ADAL" clId="{2FB189AD-3EAB-48A6-BBC1-D0C2C6A74715}" dt="2025-10-20T09:51:50.391" v="25" actId="1076"/>
          <ac:grpSpMkLst>
            <pc:docMk/>
            <pc:sldMk cId="0" sldId="277"/>
            <ac:grpSpMk id="2"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Students should reflect on this question either individually or in pairs, before feeding back to the class.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Students should consider that rigid gender stereotypes can have a negative impact on self esteem and body image. </a:t>
            </a:r>
          </a:p>
          <a:p>
            <a:endParaRPr lang="en-US" dirty="0"/>
          </a:p>
          <a:p>
            <a:r>
              <a:rPr lang="en-US" dirty="0"/>
              <a:t>For example, men who enjoy traditionally 'feminine' pursuits may feel they are not 'manly enough.' Athletic women whose bodies do not adhere to the strict societal ideas of femininity might feel unattractive or less than.</a:t>
            </a:r>
          </a:p>
          <a:p>
            <a:endParaRPr lang="en-US" dirty="0"/>
          </a:p>
          <a:p>
            <a:r>
              <a:rPr lang="en-US" dirty="0"/>
              <a:t>It is important to have role models that break gender stereotypes because it shows us that anyone can follow their dreams, no matter what others expect. It helps everyone feel free to be themselves and reminds us that talents and interests aren’t limited by gender.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Could not download &amp; embed video, so go to this website:</a:t>
            </a:r>
          </a:p>
          <a:p>
            <a:endParaRPr lang="en-US" dirty="0"/>
          </a:p>
          <a:p>
            <a:r>
              <a:rPr lang="en-US" dirty="0"/>
              <a:t>https://www.bbc.co.uk/newsround/46311187 </a:t>
            </a:r>
          </a:p>
          <a:p>
            <a:endParaRPr lang="en-US" dirty="0"/>
          </a:p>
          <a:p>
            <a:endParaRPr lang="en-US" dirty="0"/>
          </a:p>
          <a:p>
            <a:r>
              <a:rPr lang="en-US" dirty="0"/>
              <a:t>Watch the short clip ‘Boys are affected too.’ (45 seconds)</a:t>
            </a:r>
          </a:p>
          <a:p>
            <a:endParaRPr lang="en-US" dirty="0"/>
          </a:p>
          <a:p>
            <a:r>
              <a:rPr lang="en-US" dirty="0"/>
              <a:t>As a reminder that these issues and pressures affect boys too. Discuss any issues that arise and ask the class for their thoughts. Can they think of any examples of how body image issues affect boys (e.g. feeling insecure if they are not as physically developed as their friends; purchasing dangerous supplements to chase unrealistic fitness ideals, </a:t>
            </a:r>
            <a:r>
              <a:rPr lang="en-US" dirty="0" err="1"/>
              <a:t>etc</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Reflect back to young people that they have been considering the way that images can be manipulated, that we all get messages about how we should look that then in turn manipulate how we feel about ourselves. </a:t>
            </a:r>
          </a:p>
          <a:p>
            <a:endParaRPr lang="en-US"/>
          </a:p>
          <a:p>
            <a:r>
              <a:rPr lang="en-US"/>
              <a:t>Share the slide/pose the question for small or full group conversation: </a:t>
            </a:r>
          </a:p>
          <a:p>
            <a:endParaRPr lang="en-US"/>
          </a:p>
          <a:p>
            <a:r>
              <a:rPr lang="en-US"/>
              <a:t>Do we need to protect ourselves from the negative images and messages we get from </a:t>
            </a:r>
          </a:p>
          <a:p>
            <a:r>
              <a:rPr lang="en-US"/>
              <a:t>social media?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is a self-portrait with a difference – no drawing, just talking. </a:t>
            </a:r>
          </a:p>
          <a:p>
            <a:endParaRPr lang="en-US"/>
          </a:p>
          <a:p>
            <a:r>
              <a:rPr lang="en-US"/>
              <a:t>In a pair/3s, young people are to talk about each other one at a time.</a:t>
            </a:r>
          </a:p>
          <a:p>
            <a:endParaRPr lang="en-US"/>
          </a:p>
          <a:p>
            <a:r>
              <a:rPr lang="en-US"/>
              <a:t>The group is to identify 5 things that describe this person positively – there will be no group feedback about what they decide, but the group will talk about how it felt to do it.</a:t>
            </a:r>
          </a:p>
          <a:p>
            <a:r>
              <a:rPr lang="en-US"/>
              <a:t> </a:t>
            </a:r>
          </a:p>
          <a:p>
            <a:r>
              <a:rPr lang="en-US"/>
              <a:t>Complete the task, and then have that discussion.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with the class and invite feedback. Is there anything they would add?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Split class into small groups and ask them to come up with a poster/poem/rap/song that promotes positive self esteem.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time permits, this slide can be further developed into a collective, group reflection.</a:t>
            </a:r>
          </a:p>
          <a:p>
            <a:endParaRPr lang="en-US" dirty="0"/>
          </a:p>
          <a:p>
            <a:r>
              <a:rPr lang="en-US" dirty="0"/>
              <a:t>Please ask students to discuss what Attributes (e.g. honesty, integrity, courage, humility, generosity, self-worth, kindness, trustworthiness </a:t>
            </a:r>
            <a:r>
              <a:rPr lang="en-US" dirty="0" err="1"/>
              <a:t>etc</a:t>
            </a:r>
            <a:r>
              <a:rPr lang="en-US" dirty="0"/>
              <a:t>) they have used during this lesson.</a:t>
            </a:r>
          </a:p>
          <a:p>
            <a:endParaRPr lang="en-US" dirty="0"/>
          </a:p>
          <a:p>
            <a:r>
              <a:rPr lang="en-US" dirty="0"/>
              <a:t>What Skills (e.g. oracy, empathy, compassion, presentation, assertiveness, active listening, interpersonal skills, positive peer pressure, capacity to resist unwelcome pressure, distinguish between fact &amp; opinion , etc.</a:t>
            </a:r>
          </a:p>
          <a:p>
            <a:endParaRPr lang="en-US" dirty="0"/>
          </a:p>
          <a:p>
            <a:r>
              <a:rPr lang="en-US" dirty="0"/>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Recap ‘what is body image?’ from previous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self esteem.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Tell the class that you’re going to spend some time thinking about how stereotypes, particularly gender stereotypes, can affect how we see ourselves - not only physically, but our value as people.</a:t>
            </a:r>
          </a:p>
          <a:p>
            <a:endParaRPr lang="en-US" dirty="0"/>
          </a:p>
          <a:p>
            <a:r>
              <a:rPr lang="en-US" dirty="0"/>
              <a:t>Explain that you are going to read a few slides about what it means to be a “real” man or woman, and invite the class to discuss (either in groups or as a whole class, depending on your preference). </a:t>
            </a:r>
          </a:p>
          <a:p>
            <a:endParaRPr lang="en-US" dirty="0"/>
          </a:p>
          <a:p>
            <a:r>
              <a:rPr lang="en-US" dirty="0"/>
              <a:t>After each slide is read, invite students to share their thoughts.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newsround/4631118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954937"/>
            <a:ext cx="4502257" cy="766737"/>
          </a:xfrm>
          <a:prstGeom prst="rect">
            <a:avLst/>
          </a:prstGeom>
        </p:spPr>
        <p:txBody>
          <a:bodyPr lIns="0" tIns="0" rIns="0" bIns="0" rtlCol="0" anchor="t">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id="6" name="TextBox 6"/>
          <p:cNvSpPr txBox="1"/>
          <p:nvPr/>
        </p:nvSpPr>
        <p:spPr>
          <a:xfrm>
            <a:off x="1550084" y="2676028"/>
            <a:ext cx="14908549" cy="4753970"/>
          </a:xfrm>
          <a:prstGeom prst="rect">
            <a:avLst/>
          </a:prstGeom>
        </p:spPr>
        <p:txBody>
          <a:bodyPr lIns="0" tIns="0" rIns="0" bIns="0" rtlCol="0" anchor="t">
            <a:spAutoFit/>
          </a:bodyPr>
          <a:lstStyle/>
          <a:p>
            <a:pPr algn="just">
              <a:lnSpc>
                <a:spcPts val="6373"/>
              </a:lnSpc>
            </a:pPr>
            <a:r>
              <a:rPr lang="en-US" sz="3727">
                <a:solidFill>
                  <a:srgbClr val="000000"/>
                </a:solidFill>
                <a:latin typeface="Glacial Indifference"/>
                <a:ea typeface="Glacial Indifference"/>
                <a:cs typeface="Glacial Indifference"/>
                <a:sym typeface="Glacial Indifference"/>
              </a:rPr>
              <a:t>The material in this activity draws from both the RSHP and the Dove self-esteem project. Teachers/educators can register online and access resources and activity plans that would support further work on the issues addressed in this lesson. </a:t>
            </a:r>
          </a:p>
          <a:p>
            <a:pPr algn="just">
              <a:lnSpc>
                <a:spcPts val="6373"/>
              </a:lnSpc>
            </a:pPr>
            <a:endParaRPr lang="en-US" sz="3727">
              <a:solidFill>
                <a:srgbClr val="000000"/>
              </a:solidFill>
              <a:latin typeface="Glacial Indifference"/>
              <a:ea typeface="Glacial Indifference"/>
              <a:cs typeface="Glacial Indifference"/>
              <a:sym typeface="Glacial Indifference"/>
            </a:endParaRPr>
          </a:p>
          <a:p>
            <a:pPr algn="just">
              <a:lnSpc>
                <a:spcPts val="6373"/>
              </a:lnSpc>
            </a:pPr>
            <a:r>
              <a:rPr lang="en-US" sz="3727">
                <a:solidFill>
                  <a:srgbClr val="000000"/>
                </a:solidFill>
                <a:latin typeface="Glacial Indifference"/>
                <a:ea typeface="Glacial Indifference"/>
                <a:cs typeface="Glacial Indifference"/>
                <a:sym typeface="Glacial Indifference"/>
              </a:rPr>
              <a:t>https://www.dove.com/uk/dove-self-esteem-project.html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997107" y="3155749"/>
            <a:ext cx="11619485" cy="5847592"/>
          </a:xfrm>
          <a:prstGeom prst="rect">
            <a:avLst/>
          </a:prstGeom>
        </p:spPr>
        <p:txBody>
          <a:bodyPr lIns="0" tIns="0" rIns="0" bIns="0" rtlCol="0" anchor="t">
            <a:spAutoFit/>
          </a:bodyPr>
          <a:lstStyle/>
          <a:p>
            <a:pPr algn="ctr">
              <a:lnSpc>
                <a:spcPts val="5816"/>
              </a:lnSpc>
            </a:pPr>
            <a:r>
              <a:rPr lang="en-US" sz="4154">
                <a:solidFill>
                  <a:srgbClr val="000000"/>
                </a:solidFill>
                <a:latin typeface="Glacial Indifference"/>
                <a:ea typeface="Glacial Indifference"/>
                <a:cs typeface="Glacial Indifference"/>
                <a:sym typeface="Glacial Indifference"/>
              </a:rPr>
              <a:t>Andrew has always loved being creative, using colours and fabrics to make clothes and soft furnishings. Can he still be a ‘real man’? </a:t>
            </a:r>
          </a:p>
          <a:p>
            <a:pPr algn="ctr">
              <a:lnSpc>
                <a:spcPts val="5816"/>
              </a:lnSpc>
            </a:pPr>
            <a:endParaRPr lang="en-US" sz="4154">
              <a:solidFill>
                <a:srgbClr val="000000"/>
              </a:solidFill>
              <a:latin typeface="Glacial Indifference"/>
              <a:ea typeface="Glacial Indifference"/>
              <a:cs typeface="Glacial Indifference"/>
              <a:sym typeface="Glacial Indifference"/>
            </a:endParaRPr>
          </a:p>
          <a:p>
            <a:pPr algn="ctr">
              <a:lnSpc>
                <a:spcPts val="5816"/>
              </a:lnSpc>
            </a:pPr>
            <a:endParaRPr lang="en-US" sz="4154">
              <a:solidFill>
                <a:srgbClr val="000000"/>
              </a:solidFill>
              <a:latin typeface="Glacial Indifference"/>
              <a:ea typeface="Glacial Indifference"/>
              <a:cs typeface="Glacial Indifference"/>
              <a:sym typeface="Glacial Indifference"/>
            </a:endParaRPr>
          </a:p>
          <a:p>
            <a:pPr algn="ctr">
              <a:lnSpc>
                <a:spcPts val="5816"/>
              </a:lnSpc>
            </a:pPr>
            <a:r>
              <a:rPr lang="en-US" sz="4154">
                <a:solidFill>
                  <a:srgbClr val="000000"/>
                </a:solidFill>
                <a:latin typeface="Glacial Indifference"/>
                <a:ea typeface="Glacial Indifference"/>
                <a:cs typeface="Glacial Indifference"/>
                <a:sym typeface="Glacial Indifference"/>
              </a:rPr>
              <a:t>Can you name 3 famous men who design clothes, fragrances or interior design?</a:t>
            </a:r>
          </a:p>
          <a:p>
            <a:pPr algn="ctr">
              <a:lnSpc>
                <a:spcPts val="5816"/>
              </a:lnSpc>
            </a:pPr>
            <a:endParaRPr lang="en-US" sz="4154">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645980" y="3241474"/>
            <a:ext cx="3964921" cy="6357745"/>
          </a:xfrm>
          <a:custGeom>
            <a:avLst/>
            <a:gdLst/>
            <a:ahLst/>
            <a:cxnLst/>
            <a:rect l="l" t="t" r="r" b="b"/>
            <a:pathLst>
              <a:path w="3964921" h="6357745">
                <a:moveTo>
                  <a:pt x="0" y="0"/>
                </a:moveTo>
                <a:lnTo>
                  <a:pt x="3964922" y="0"/>
                </a:lnTo>
                <a:lnTo>
                  <a:pt x="3964922" y="6357746"/>
                </a:lnTo>
                <a:lnTo>
                  <a:pt x="0" y="63577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3975931" y="1085850"/>
            <a:ext cx="10336137" cy="1384554"/>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LET’S CHAT: WHAT DOES IT MEAN TO BE A (WO)MAN?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997107" y="3155749"/>
            <a:ext cx="11619485" cy="5847592"/>
          </a:xfrm>
          <a:prstGeom prst="rect">
            <a:avLst/>
          </a:prstGeom>
        </p:spPr>
        <p:txBody>
          <a:bodyPr lIns="0" tIns="0" rIns="0" bIns="0" rtlCol="0" anchor="t">
            <a:spAutoFit/>
          </a:bodyPr>
          <a:lstStyle/>
          <a:p>
            <a:pPr algn="ctr">
              <a:lnSpc>
                <a:spcPts val="5816"/>
              </a:lnSpc>
            </a:pPr>
            <a:r>
              <a:rPr lang="en-US" sz="4154" dirty="0">
                <a:solidFill>
                  <a:srgbClr val="000000"/>
                </a:solidFill>
                <a:latin typeface="Glacial Indifference"/>
                <a:ea typeface="Glacial Indifference"/>
                <a:cs typeface="Glacial Indifference"/>
                <a:sym typeface="Glacial Indifference"/>
              </a:rPr>
              <a:t>Sarah loves all sports and has recently started playing rugby and started weight training. Can she still be a ‘real woman’? </a:t>
            </a: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a:p>
            <a:pPr algn="ctr">
              <a:lnSpc>
                <a:spcPts val="5816"/>
              </a:lnSpc>
            </a:pPr>
            <a:r>
              <a:rPr lang="en-US" sz="4154" dirty="0">
                <a:solidFill>
                  <a:srgbClr val="000000"/>
                </a:solidFill>
                <a:latin typeface="Glacial Indifference"/>
                <a:ea typeface="Glacial Indifference"/>
                <a:cs typeface="Glacial Indifference"/>
                <a:sym typeface="Glacial Indifference"/>
              </a:rPr>
              <a:t>Can you name 3 famous women who are known for their athletic or physical ability?</a:t>
            </a: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028700" y="3933646"/>
            <a:ext cx="4565891" cy="5324654"/>
          </a:xfrm>
          <a:custGeom>
            <a:avLst/>
            <a:gdLst/>
            <a:ahLst/>
            <a:cxnLst/>
            <a:rect l="l" t="t" r="r" b="b"/>
            <a:pathLst>
              <a:path w="4565891" h="5324654">
                <a:moveTo>
                  <a:pt x="0" y="0"/>
                </a:moveTo>
                <a:lnTo>
                  <a:pt x="4565891" y="0"/>
                </a:lnTo>
                <a:lnTo>
                  <a:pt x="4565891" y="5324654"/>
                </a:lnTo>
                <a:lnTo>
                  <a:pt x="0" y="53246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3975931" y="1085850"/>
            <a:ext cx="10336137" cy="1384554"/>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LET’S CHAT: WHAT DOES IT MEAN TO BE A (WO)MAN?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119991" y="3577065"/>
            <a:ext cx="12655219" cy="4380742"/>
          </a:xfrm>
          <a:prstGeom prst="rect">
            <a:avLst/>
          </a:prstGeom>
        </p:spPr>
        <p:txBody>
          <a:bodyPr lIns="0" tIns="0" rIns="0" bIns="0" rtlCol="0" anchor="t">
            <a:spAutoFit/>
          </a:bodyPr>
          <a:lstStyle/>
          <a:p>
            <a:pPr algn="ctr">
              <a:lnSpc>
                <a:spcPts val="5816"/>
              </a:lnSpc>
            </a:pPr>
            <a:r>
              <a:rPr lang="en-US" sz="4154" dirty="0">
                <a:solidFill>
                  <a:srgbClr val="000000"/>
                </a:solidFill>
                <a:latin typeface="Glacial Indifference"/>
                <a:ea typeface="Glacial Indifference"/>
                <a:cs typeface="Glacial Indifference"/>
                <a:sym typeface="Glacial Indifference"/>
              </a:rPr>
              <a:t>Dave is an excellent rugby player and he finds other men attractive. Can he still be a ‘real man’?</a:t>
            </a: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a:p>
            <a:pPr algn="ctr">
              <a:lnSpc>
                <a:spcPts val="5816"/>
              </a:lnSpc>
            </a:pPr>
            <a:r>
              <a:rPr lang="en-US" sz="4154" dirty="0">
                <a:solidFill>
                  <a:srgbClr val="000000"/>
                </a:solidFill>
                <a:latin typeface="Glacial Indifference"/>
                <a:ea typeface="Glacial Indifference"/>
                <a:cs typeface="Glacial Indifference"/>
                <a:sym typeface="Glacial Indifference"/>
              </a:rPr>
              <a:t> Can you name 3 famous male athletes who are gay? </a:t>
            </a: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265267" y="3306847"/>
            <a:ext cx="4966758" cy="5951453"/>
          </a:xfrm>
          <a:custGeom>
            <a:avLst/>
            <a:gdLst/>
            <a:ahLst/>
            <a:cxnLst/>
            <a:rect l="l" t="t" r="r" b="b"/>
            <a:pathLst>
              <a:path w="4966758" h="5951453">
                <a:moveTo>
                  <a:pt x="0" y="0"/>
                </a:moveTo>
                <a:lnTo>
                  <a:pt x="4966758" y="0"/>
                </a:lnTo>
                <a:lnTo>
                  <a:pt x="4966758" y="5951453"/>
                </a:lnTo>
                <a:lnTo>
                  <a:pt x="0" y="5951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3975931" y="1085850"/>
            <a:ext cx="10336137" cy="1384554"/>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LET’S CHAT: WHAT DOES IT MEAN TO BE A (WO)MAN?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028700" y="4044262"/>
            <a:ext cx="5155380" cy="5214038"/>
          </a:xfrm>
          <a:custGeom>
            <a:avLst/>
            <a:gdLst/>
            <a:ahLst/>
            <a:cxnLst/>
            <a:rect l="l" t="t" r="r" b="b"/>
            <a:pathLst>
              <a:path w="5155380" h="5214038">
                <a:moveTo>
                  <a:pt x="0" y="0"/>
                </a:moveTo>
                <a:lnTo>
                  <a:pt x="5155380" y="0"/>
                </a:lnTo>
                <a:lnTo>
                  <a:pt x="5155380" y="5214038"/>
                </a:lnTo>
                <a:lnTo>
                  <a:pt x="0" y="5214038"/>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5924061" y="2821020"/>
            <a:ext cx="11009629" cy="6641370"/>
          </a:xfrm>
          <a:prstGeom prst="rect">
            <a:avLst/>
          </a:prstGeom>
        </p:spPr>
        <p:txBody>
          <a:bodyPr lIns="0" tIns="0" rIns="0" bIns="0" rtlCol="0" anchor="t">
            <a:spAutoFit/>
          </a:bodyPr>
          <a:lstStyle/>
          <a:p>
            <a:pPr algn="ctr">
              <a:lnSpc>
                <a:spcPts val="5816"/>
              </a:lnSpc>
            </a:pPr>
            <a:r>
              <a:rPr lang="en-US" sz="4154" dirty="0">
                <a:solidFill>
                  <a:srgbClr val="000000"/>
                </a:solidFill>
                <a:latin typeface="Glacial Indifference"/>
                <a:ea typeface="Glacial Indifference"/>
                <a:cs typeface="Glacial Indifference"/>
                <a:sym typeface="Glacial Indifference"/>
              </a:rPr>
              <a:t>Aisha is fascinated by science and would love to run her own research laboratory someday. When she told her friends, some of them laughed and said scientists are usually men.</a:t>
            </a:r>
          </a:p>
          <a:p>
            <a:pPr algn="ctr">
              <a:lnSpc>
                <a:spcPts val="5816"/>
              </a:lnSpc>
            </a:pPr>
            <a:r>
              <a:rPr lang="en-US" sz="4154" dirty="0">
                <a:solidFill>
                  <a:srgbClr val="000000"/>
                </a:solidFill>
                <a:latin typeface="Glacial Indifference"/>
                <a:ea typeface="Glacial Indifference"/>
                <a:cs typeface="Glacial Indifference"/>
                <a:sym typeface="Glacial Indifference"/>
              </a:rPr>
              <a:t> </a:t>
            </a: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a:p>
            <a:pPr algn="ctr">
              <a:lnSpc>
                <a:spcPts val="5816"/>
              </a:lnSpc>
            </a:pPr>
            <a:r>
              <a:rPr lang="en-US" sz="4154" dirty="0">
                <a:solidFill>
                  <a:srgbClr val="000000"/>
                </a:solidFill>
                <a:latin typeface="Glacial Indifference"/>
                <a:ea typeface="Glacial Indifference"/>
                <a:cs typeface="Glacial Indifference"/>
                <a:sym typeface="Glacial Indifference"/>
              </a:rPr>
              <a:t> Can you name 3 women who are successful scientists?  </a:t>
            </a:r>
          </a:p>
          <a:p>
            <a:pPr algn="ctr">
              <a:lnSpc>
                <a:spcPts val="5816"/>
              </a:lnSpc>
            </a:pPr>
            <a:endParaRPr lang="en-US" sz="4154" dirty="0">
              <a:solidFill>
                <a:srgbClr val="000000"/>
              </a:solidFill>
              <a:latin typeface="Glacial Indifference"/>
              <a:ea typeface="Glacial Indifference"/>
              <a:cs typeface="Glacial Indifference"/>
              <a:sym typeface="Glacial Indifference"/>
            </a:endParaRPr>
          </a:p>
        </p:txBody>
      </p:sp>
      <p:sp>
        <p:nvSpPr>
          <p:cNvPr id="7" name="TextBox 7"/>
          <p:cNvSpPr txBox="1"/>
          <p:nvPr/>
        </p:nvSpPr>
        <p:spPr>
          <a:xfrm>
            <a:off x="3975931" y="1085850"/>
            <a:ext cx="10336137" cy="1384554"/>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LET’S CHAT: WHAT DOES IT MEAN TO BE A (WO)MAN?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45088" y="2426106"/>
            <a:ext cx="14449924" cy="5688207"/>
          </a:xfrm>
          <a:prstGeom prst="rect">
            <a:avLst/>
          </a:prstGeom>
        </p:spPr>
        <p:txBody>
          <a:bodyPr lIns="0" tIns="0" rIns="0" bIns="0" rtlCol="0" anchor="t">
            <a:spAutoFit/>
          </a:bodyPr>
          <a:lstStyle/>
          <a:p>
            <a:pPr algn="just">
              <a:lnSpc>
                <a:spcPts val="5676"/>
              </a:lnSpc>
            </a:pPr>
            <a:r>
              <a:rPr lang="en-US" sz="4054">
                <a:solidFill>
                  <a:srgbClr val="000000"/>
                </a:solidFill>
                <a:latin typeface="Glacial Indifference"/>
                <a:ea typeface="Glacial Indifference"/>
                <a:cs typeface="Glacial Indifference"/>
                <a:sym typeface="Glacial Indifference"/>
              </a:rPr>
              <a:t>How might rigid gender stereotypes have affected the way that Andrew, Sarah, Dave, and Aisha felt about themselves, or their abilities?</a:t>
            </a:r>
          </a:p>
          <a:p>
            <a:pPr algn="just">
              <a:lnSpc>
                <a:spcPts val="5676"/>
              </a:lnSpc>
            </a:pPr>
            <a:endParaRPr lang="en-US" sz="4054">
              <a:solidFill>
                <a:srgbClr val="000000"/>
              </a:solidFill>
              <a:latin typeface="Glacial Indifference"/>
              <a:ea typeface="Glacial Indifference"/>
              <a:cs typeface="Glacial Indifference"/>
              <a:sym typeface="Glacial Indifference"/>
            </a:endParaRPr>
          </a:p>
          <a:p>
            <a:pPr algn="just">
              <a:lnSpc>
                <a:spcPts val="5676"/>
              </a:lnSpc>
            </a:pPr>
            <a:r>
              <a:rPr lang="en-US" sz="4054">
                <a:solidFill>
                  <a:srgbClr val="000000"/>
                </a:solidFill>
                <a:latin typeface="Glacial Indifference"/>
                <a:ea typeface="Glacial Indifference"/>
                <a:cs typeface="Glacial Indifference"/>
                <a:sym typeface="Glacial Indifference"/>
              </a:rPr>
              <a:t>Why is it important for our self-esteem to have role models that break gender stereotypes?</a:t>
            </a:r>
          </a:p>
          <a:p>
            <a:pPr algn="just">
              <a:lnSpc>
                <a:spcPts val="5676"/>
              </a:lnSpc>
            </a:pPr>
            <a:endParaRPr lang="en-US" sz="4054">
              <a:solidFill>
                <a:srgbClr val="000000"/>
              </a:solidFill>
              <a:latin typeface="Glacial Indifference"/>
              <a:ea typeface="Glacial Indifference"/>
              <a:cs typeface="Glacial Indifference"/>
              <a:sym typeface="Glacial Indifference"/>
            </a:endParaRPr>
          </a:p>
          <a:p>
            <a:pPr algn="just">
              <a:lnSpc>
                <a:spcPts val="5676"/>
              </a:lnSpc>
              <a:spcBef>
                <a:spcPct val="0"/>
              </a:spcBef>
            </a:pPr>
            <a:endParaRPr lang="en-US" sz="4054">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007446" y="4765675"/>
            <a:ext cx="6273107" cy="679450"/>
          </a:xfrm>
          <a:prstGeom prst="rect">
            <a:avLst/>
          </a:prstGeom>
        </p:spPr>
        <p:txBody>
          <a:bodyPr lIns="0" tIns="0" rIns="0" bIns="0" rtlCol="0" anchor="t">
            <a:spAutoFit/>
          </a:bodyPr>
          <a:lstStyle/>
          <a:p>
            <a:pPr algn="ctr">
              <a:lnSpc>
                <a:spcPts val="5599"/>
              </a:lnSpc>
              <a:spcBef>
                <a:spcPct val="0"/>
              </a:spcBef>
            </a:pPr>
            <a:r>
              <a:rPr lang="en-US" sz="3999" u="sng">
                <a:solidFill>
                  <a:srgbClr val="000000"/>
                </a:solidFill>
                <a:latin typeface="Canva Sans"/>
                <a:ea typeface="Canva Sans"/>
                <a:cs typeface="Canva Sans"/>
                <a:sym typeface="Canva Sans"/>
                <a:hlinkClick r:id="rId3" tooltip="https://www.bbc.co.uk/newsround/46311187"/>
              </a:rPr>
              <a:t>Boys Are Affected Too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3086948"/>
            <a:ext cx="16230600" cy="6504405"/>
          </a:xfrm>
          <a:prstGeom prst="rect">
            <a:avLst/>
          </a:prstGeom>
        </p:spPr>
        <p:txBody>
          <a:bodyPr lIns="0" tIns="0" rIns="0" bIns="0" rtlCol="0" anchor="t">
            <a:spAutoFit/>
          </a:bodyPr>
          <a:lstStyle/>
          <a:p>
            <a:pPr algn="ctr">
              <a:lnSpc>
                <a:spcPts val="7414"/>
              </a:lnSpc>
            </a:pPr>
            <a:r>
              <a:rPr lang="en-US" sz="5296">
                <a:solidFill>
                  <a:srgbClr val="000000"/>
                </a:solidFill>
                <a:latin typeface="Glacial Indifference"/>
                <a:ea typeface="Glacial Indifference"/>
                <a:cs typeface="Glacial Indifference"/>
                <a:sym typeface="Glacial Indifference"/>
              </a:rPr>
              <a:t>So, what can we do?</a:t>
            </a:r>
          </a:p>
          <a:p>
            <a:pPr algn="ctr">
              <a:lnSpc>
                <a:spcPts val="7414"/>
              </a:lnSpc>
            </a:pPr>
            <a:endParaRPr lang="en-US" sz="5296">
              <a:solidFill>
                <a:srgbClr val="000000"/>
              </a:solidFill>
              <a:latin typeface="Glacial Indifference"/>
              <a:ea typeface="Glacial Indifference"/>
              <a:cs typeface="Glacial Indifference"/>
              <a:sym typeface="Glacial Indifference"/>
            </a:endParaRPr>
          </a:p>
          <a:p>
            <a:pPr algn="ctr">
              <a:lnSpc>
                <a:spcPts val="7414"/>
              </a:lnSpc>
            </a:pPr>
            <a:r>
              <a:rPr lang="en-US" sz="5296">
                <a:solidFill>
                  <a:srgbClr val="000000"/>
                </a:solidFill>
                <a:latin typeface="Glacial Indifference"/>
                <a:ea typeface="Glacial Indifference"/>
                <a:cs typeface="Glacial Indifference"/>
                <a:sym typeface="Glacial Indifference"/>
              </a:rPr>
              <a:t>Do we need to protect ourselves from the negative images and messages we get from social media?</a:t>
            </a:r>
          </a:p>
          <a:p>
            <a:pPr algn="ctr">
              <a:lnSpc>
                <a:spcPts val="7414"/>
              </a:lnSpc>
            </a:pPr>
            <a:endParaRPr lang="en-US" sz="5296">
              <a:solidFill>
                <a:srgbClr val="000000"/>
              </a:solidFill>
              <a:latin typeface="Glacial Indifference"/>
              <a:ea typeface="Glacial Indifference"/>
              <a:cs typeface="Glacial Indifference"/>
              <a:sym typeface="Glacial Indifference"/>
            </a:endParaRPr>
          </a:p>
          <a:p>
            <a:pPr algn="ctr">
              <a:lnSpc>
                <a:spcPts val="7414"/>
              </a:lnSpc>
            </a:pPr>
            <a:r>
              <a:rPr lang="en-US" sz="5296">
                <a:solidFill>
                  <a:srgbClr val="000000"/>
                </a:solidFill>
                <a:latin typeface="Glacial Indifference"/>
                <a:ea typeface="Glacial Indifference"/>
                <a:cs typeface="Glacial Indifference"/>
                <a:sym typeface="Glacial Indifference"/>
              </a:rPr>
              <a:t>How?</a:t>
            </a:r>
          </a:p>
          <a:p>
            <a:pPr algn="ctr">
              <a:lnSpc>
                <a:spcPts val="7414"/>
              </a:lnSpc>
              <a:spcBef>
                <a:spcPct val="0"/>
              </a:spcBef>
            </a:pPr>
            <a:endParaRPr lang="en-US" sz="5296">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635674" y="927857"/>
            <a:ext cx="4543049" cy="711777"/>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60126" y="2887327"/>
            <a:ext cx="16230600" cy="903705"/>
          </a:xfrm>
          <a:prstGeom prst="rect">
            <a:avLst/>
          </a:prstGeom>
        </p:spPr>
        <p:txBody>
          <a:bodyPr lIns="0" tIns="0" rIns="0" bIns="0" rtlCol="0" anchor="t">
            <a:spAutoFit/>
          </a:bodyPr>
          <a:lstStyle/>
          <a:p>
            <a:pPr algn="ctr">
              <a:lnSpc>
                <a:spcPts val="7414"/>
              </a:lnSpc>
              <a:spcBef>
                <a:spcPct val="0"/>
              </a:spcBef>
            </a:pPr>
            <a:r>
              <a:rPr lang="en-US" sz="5296">
                <a:solidFill>
                  <a:srgbClr val="000000"/>
                </a:solidFill>
                <a:latin typeface="Glacial Indifference"/>
                <a:ea typeface="Glacial Indifference"/>
                <a:cs typeface="Glacial Indifference"/>
                <a:sym typeface="Glacial Indifference"/>
              </a:rPr>
              <a:t>Self Portrait: Gimme 5</a:t>
            </a:r>
          </a:p>
        </p:txBody>
      </p:sp>
      <p:sp>
        <p:nvSpPr>
          <p:cNvPr id="6" name="TextBox 6"/>
          <p:cNvSpPr txBox="1"/>
          <p:nvPr/>
        </p:nvSpPr>
        <p:spPr>
          <a:xfrm>
            <a:off x="635674" y="927857"/>
            <a:ext cx="4543049" cy="711777"/>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ACTIVITY</a:t>
            </a:r>
          </a:p>
        </p:txBody>
      </p:sp>
      <p:sp>
        <p:nvSpPr>
          <p:cNvPr id="7" name="TextBox 7"/>
          <p:cNvSpPr txBox="1"/>
          <p:nvPr/>
        </p:nvSpPr>
        <p:spPr>
          <a:xfrm>
            <a:off x="3516620" y="5076825"/>
            <a:ext cx="10468707" cy="2454276"/>
          </a:xfrm>
          <a:prstGeom prst="rect">
            <a:avLst/>
          </a:prstGeom>
        </p:spPr>
        <p:txBody>
          <a:bodyPr lIns="0" tIns="0" rIns="0" bIns="0" rtlCol="0" anchor="t">
            <a:spAutoFit/>
          </a:bodyPr>
          <a:lstStyle/>
          <a:p>
            <a:pPr algn="ctr">
              <a:lnSpc>
                <a:spcPts val="4899"/>
              </a:lnSpc>
              <a:spcBef>
                <a:spcPct val="0"/>
              </a:spcBef>
            </a:pPr>
            <a:r>
              <a:rPr lang="en-US" sz="3499">
                <a:solidFill>
                  <a:srgbClr val="000000"/>
                </a:solidFill>
                <a:latin typeface="Glacial Indifference"/>
                <a:ea typeface="Glacial Indifference"/>
                <a:cs typeface="Glacial Indifference"/>
                <a:sym typeface="Glacial Indifference"/>
              </a:rPr>
              <a:t>This is a self-portrait with a difference – no drawing, just talking. In a pair or small group, talk about each other one at a time. The group is to identify 5 things that describe each person positively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60126" y="2887327"/>
            <a:ext cx="16230600" cy="903705"/>
          </a:xfrm>
          <a:prstGeom prst="rect">
            <a:avLst/>
          </a:prstGeom>
        </p:spPr>
        <p:txBody>
          <a:bodyPr lIns="0" tIns="0" rIns="0" bIns="0" rtlCol="0" anchor="t">
            <a:spAutoFit/>
          </a:bodyPr>
          <a:lstStyle/>
          <a:p>
            <a:pPr algn="ctr">
              <a:lnSpc>
                <a:spcPts val="7414"/>
              </a:lnSpc>
              <a:spcBef>
                <a:spcPct val="0"/>
              </a:spcBef>
            </a:pPr>
            <a:r>
              <a:rPr lang="en-US" sz="5296">
                <a:solidFill>
                  <a:srgbClr val="000000"/>
                </a:solidFill>
                <a:latin typeface="Glacial Indifference"/>
                <a:ea typeface="Glacial Indifference"/>
                <a:cs typeface="Glacial Indifference"/>
                <a:sym typeface="Glacial Indifference"/>
              </a:rPr>
              <a:t>Self Portrait: Gimme 5</a:t>
            </a:r>
          </a:p>
        </p:txBody>
      </p:sp>
      <p:sp>
        <p:nvSpPr>
          <p:cNvPr id="6" name="TextBox 6"/>
          <p:cNvSpPr txBox="1"/>
          <p:nvPr/>
        </p:nvSpPr>
        <p:spPr>
          <a:xfrm>
            <a:off x="635674" y="927857"/>
            <a:ext cx="4543049" cy="711777"/>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DISCUSSION</a:t>
            </a:r>
          </a:p>
        </p:txBody>
      </p:sp>
      <p:sp>
        <p:nvSpPr>
          <p:cNvPr id="7" name="TextBox 7"/>
          <p:cNvSpPr txBox="1"/>
          <p:nvPr/>
        </p:nvSpPr>
        <p:spPr>
          <a:xfrm>
            <a:off x="1507573" y="4724316"/>
            <a:ext cx="14135706" cy="4324987"/>
          </a:xfrm>
          <a:prstGeom prst="rect">
            <a:avLst/>
          </a:prstGeom>
        </p:spPr>
        <p:txBody>
          <a:bodyPr lIns="0" tIns="0" rIns="0" bIns="0" rtlCol="0" anchor="t">
            <a:spAutoFit/>
          </a:bodyPr>
          <a:lstStyle/>
          <a:p>
            <a:pPr algn="ctr">
              <a:lnSpc>
                <a:spcPts val="5739"/>
              </a:lnSpc>
            </a:pPr>
            <a:r>
              <a:rPr lang="en-US" sz="4099">
                <a:solidFill>
                  <a:srgbClr val="000000"/>
                </a:solidFill>
                <a:latin typeface="Glacial Indifference"/>
                <a:ea typeface="Glacial Indifference"/>
                <a:cs typeface="Glacial Indifference"/>
                <a:sym typeface="Glacial Indifference"/>
              </a:rPr>
              <a:t>How did it feel to do this activity?</a:t>
            </a:r>
          </a:p>
          <a:p>
            <a:pPr algn="ctr">
              <a:lnSpc>
                <a:spcPts val="5739"/>
              </a:lnSpc>
            </a:pPr>
            <a:endParaRPr lang="en-US" sz="4099">
              <a:solidFill>
                <a:srgbClr val="000000"/>
              </a:solidFill>
              <a:latin typeface="Glacial Indifference"/>
              <a:ea typeface="Glacial Indifference"/>
              <a:cs typeface="Glacial Indifference"/>
              <a:sym typeface="Glacial Indifference"/>
            </a:endParaRPr>
          </a:p>
          <a:p>
            <a:pPr algn="ctr">
              <a:lnSpc>
                <a:spcPts val="5739"/>
              </a:lnSpc>
            </a:pPr>
            <a:r>
              <a:rPr lang="en-US" sz="4099">
                <a:solidFill>
                  <a:srgbClr val="000000"/>
                </a:solidFill>
                <a:latin typeface="Glacial Indifference"/>
                <a:ea typeface="Glacial Indifference"/>
                <a:cs typeface="Glacial Indifference"/>
                <a:sym typeface="Glacial Indifference"/>
              </a:rPr>
              <a:t>Were you surprised by any of the positive things people said about you?</a:t>
            </a:r>
          </a:p>
          <a:p>
            <a:pPr algn="ctr">
              <a:lnSpc>
                <a:spcPts val="5739"/>
              </a:lnSpc>
            </a:pPr>
            <a:endParaRPr lang="en-US" sz="4099">
              <a:solidFill>
                <a:srgbClr val="000000"/>
              </a:solidFill>
              <a:latin typeface="Glacial Indifference"/>
              <a:ea typeface="Glacial Indifference"/>
              <a:cs typeface="Glacial Indifference"/>
              <a:sym typeface="Glacial Indifference"/>
            </a:endParaRPr>
          </a:p>
          <a:p>
            <a:pPr algn="ctr">
              <a:lnSpc>
                <a:spcPts val="5739"/>
              </a:lnSpc>
              <a:spcBef>
                <a:spcPct val="0"/>
              </a:spcBef>
            </a:pPr>
            <a:r>
              <a:rPr lang="en-US" sz="4099">
                <a:solidFill>
                  <a:srgbClr val="000000"/>
                </a:solidFill>
                <a:latin typeface="Glacial Indifference"/>
                <a:ea typeface="Glacial Indifference"/>
                <a:cs typeface="Glacial Indifference"/>
                <a:sym typeface="Glacial Indifference"/>
              </a:rPr>
              <a:t>What kinds of positive things can you say about yourself?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296142" y="1752933"/>
            <a:ext cx="14267758" cy="711777"/>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TIPS FOR BUILDING GOOD SELF ESTEEM &amp; BODY IMAGE</a:t>
            </a:r>
          </a:p>
        </p:txBody>
      </p:sp>
      <p:sp>
        <p:nvSpPr>
          <p:cNvPr id="6" name="TextBox 6"/>
          <p:cNvSpPr txBox="1"/>
          <p:nvPr/>
        </p:nvSpPr>
        <p:spPr>
          <a:xfrm>
            <a:off x="877741" y="2133171"/>
            <a:ext cx="17067360" cy="6496687"/>
          </a:xfrm>
          <a:prstGeom prst="rect">
            <a:avLst/>
          </a:prstGeom>
        </p:spPr>
        <p:txBody>
          <a:bodyPr lIns="0" tIns="0" rIns="0" bIns="0" rtlCol="0" anchor="t">
            <a:spAutoFit/>
          </a:bodyPr>
          <a:lstStyle/>
          <a:p>
            <a:pPr algn="l">
              <a:lnSpc>
                <a:spcPts val="5739"/>
              </a:lnSpc>
            </a:pPr>
            <a:endParaRPr/>
          </a:p>
          <a:p>
            <a:pPr algn="l">
              <a:lnSpc>
                <a:spcPts val="5739"/>
              </a:lnSpc>
            </a:pPr>
            <a:endParaRPr/>
          </a:p>
          <a:p>
            <a:pPr algn="l">
              <a:lnSpc>
                <a:spcPts val="5739"/>
              </a:lnSpc>
            </a:pPr>
            <a:r>
              <a:rPr lang="en-US" sz="4099">
                <a:solidFill>
                  <a:srgbClr val="000000"/>
                </a:solidFill>
                <a:latin typeface="Glacial Indifference"/>
                <a:ea typeface="Glacial Indifference"/>
                <a:cs typeface="Glacial Indifference"/>
                <a:sym typeface="Glacial Indifference"/>
              </a:rPr>
              <a:t>1.Remember what you see online might be fake (or at least a bit fake)</a:t>
            </a:r>
          </a:p>
          <a:p>
            <a:pPr algn="l">
              <a:lnSpc>
                <a:spcPts val="5739"/>
              </a:lnSpc>
            </a:pPr>
            <a:r>
              <a:rPr lang="en-US" sz="4099">
                <a:solidFill>
                  <a:srgbClr val="000000"/>
                </a:solidFill>
                <a:latin typeface="Glacial Indifference"/>
                <a:ea typeface="Glacial Indifference"/>
                <a:cs typeface="Glacial Indifference"/>
                <a:sym typeface="Glacial Indifference"/>
              </a:rPr>
              <a:t>2.Stop criticising yourself – be your own friend.</a:t>
            </a:r>
          </a:p>
          <a:p>
            <a:pPr algn="l">
              <a:lnSpc>
                <a:spcPts val="5739"/>
              </a:lnSpc>
            </a:pPr>
            <a:r>
              <a:rPr lang="en-US" sz="4099">
                <a:solidFill>
                  <a:srgbClr val="000000"/>
                </a:solidFill>
                <a:latin typeface="Glacial Indifference"/>
                <a:ea typeface="Glacial Indifference"/>
                <a:cs typeface="Glacial Indifference"/>
                <a:sym typeface="Glacial Indifference"/>
              </a:rPr>
              <a:t>3.Don’t put you or your body down, be kind to yourself.</a:t>
            </a:r>
          </a:p>
          <a:p>
            <a:pPr algn="l">
              <a:lnSpc>
                <a:spcPts val="5739"/>
              </a:lnSpc>
            </a:pPr>
            <a:r>
              <a:rPr lang="en-US" sz="4099">
                <a:solidFill>
                  <a:srgbClr val="000000"/>
                </a:solidFill>
                <a:latin typeface="Glacial Indifference"/>
                <a:ea typeface="Glacial Indifference"/>
                <a:cs typeface="Glacial Indifference"/>
                <a:sym typeface="Glacial Indifference"/>
              </a:rPr>
              <a:t>4.Find things to like about yourself – both physical and the kind of person you are.</a:t>
            </a:r>
          </a:p>
          <a:p>
            <a:pPr algn="l">
              <a:lnSpc>
                <a:spcPts val="5739"/>
              </a:lnSpc>
            </a:pPr>
            <a:r>
              <a:rPr lang="en-US" sz="4099">
                <a:solidFill>
                  <a:srgbClr val="000000"/>
                </a:solidFill>
                <a:latin typeface="Glacial Indifference"/>
                <a:ea typeface="Glacial Indifference"/>
                <a:cs typeface="Glacial Indifference"/>
                <a:sym typeface="Glacial Indifference"/>
              </a:rPr>
              <a:t>5.Think about what you can do, not just what you find difficult or can’t do.</a:t>
            </a:r>
          </a:p>
          <a:p>
            <a:pPr algn="l">
              <a:lnSpc>
                <a:spcPts val="5739"/>
              </a:lnSpc>
              <a:spcBef>
                <a:spcPct val="0"/>
              </a:spcBef>
            </a:pPr>
            <a:endParaRPr lang="en-US" sz="4099">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5" name="Table 5"/>
          <p:cNvGraphicFramePr>
            <a:graphicFrameLocks noGrp="1"/>
          </p:cNvGraphicFramePr>
          <p:nvPr/>
        </p:nvGraphicFramePr>
        <p:xfrm>
          <a:off x="774487" y="550233"/>
          <a:ext cx="16739026" cy="9384594"/>
        </p:xfrm>
        <a:graphic>
          <a:graphicData uri="http://schemas.openxmlformats.org/drawingml/2006/table">
            <a:tbl>
              <a:tblPr/>
              <a:tblGrid>
                <a:gridCol w="2778692">
                  <a:extLst>
                    <a:ext uri="{9D8B030D-6E8A-4147-A177-3AD203B41FA5}">
                      <a16:colId xmlns:a16="http://schemas.microsoft.com/office/drawing/2014/main" val="20000"/>
                    </a:ext>
                  </a:extLst>
                </a:gridCol>
                <a:gridCol w="12056914">
                  <a:extLst>
                    <a:ext uri="{9D8B030D-6E8A-4147-A177-3AD203B41FA5}">
                      <a16:colId xmlns:a16="http://schemas.microsoft.com/office/drawing/2014/main" val="20001"/>
                    </a:ext>
                  </a:extLst>
                </a:gridCol>
                <a:gridCol w="1903420">
                  <a:extLst>
                    <a:ext uri="{9D8B030D-6E8A-4147-A177-3AD203B41FA5}">
                      <a16:colId xmlns:a16="http://schemas.microsoft.com/office/drawing/2014/main" val="20002"/>
                    </a:ext>
                  </a:extLst>
                </a:gridCol>
              </a:tblGrid>
              <a:tr h="977852">
                <a:tc>
                  <a:txBody>
                    <a:bodyPr/>
                    <a:lstStyle/>
                    <a:p>
                      <a:pPr algn="ctr">
                        <a:lnSpc>
                          <a:spcPts val="3079"/>
                        </a:lnSpc>
                        <a:defRPr/>
                      </a:pPr>
                      <a:r>
                        <a:rPr lang="en-US" sz="2199" b="1">
                          <a:solidFill>
                            <a:srgbClr val="000000"/>
                          </a:solidFill>
                          <a:latin typeface="Glacial Indifference Bold"/>
                          <a:ea typeface="Glacial Indifference Bold"/>
                          <a:cs typeface="Glacial Indifference Bold"/>
                          <a:sym typeface="Glacial Indifference Bold"/>
                        </a:rPr>
                        <a:t>Activity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a:solidFill>
                            <a:srgbClr val="000000"/>
                          </a:solidFill>
                          <a:latin typeface="Glacial Indifference Bold"/>
                          <a:ea typeface="Glacial Indifference Bold"/>
                          <a:cs typeface="Glacial Indifference Bold"/>
                          <a:sym typeface="Glacial Indifference Bold"/>
                        </a:rPr>
                        <a:t>Description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a:solidFill>
                            <a:srgbClr val="000000"/>
                          </a:solidFill>
                          <a:latin typeface="Glacial Indifference Bold"/>
                          <a:ea typeface="Glacial Indifference Bold"/>
                          <a:cs typeface="Glacial Indifference Bold"/>
                          <a:sym typeface="Glacial Indifference Bold"/>
                        </a:rPr>
                        <a:t>Timing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3423">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Introduction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Ask students to complete do it now task. Introduce lesson and revisit ground rules.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5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9593">
                <a:tc>
                  <a:txBody>
                    <a:bodyPr/>
                    <a:lstStyle/>
                    <a:p>
                      <a:pPr algn="ctr">
                        <a:lnSpc>
                          <a:spcPts val="2940"/>
                        </a:lnSpc>
                        <a:defRPr/>
                      </a:pPr>
                      <a:r>
                        <a:rPr lang="en-US" sz="2100">
                          <a:solidFill>
                            <a:srgbClr val="000000"/>
                          </a:solidFill>
                          <a:latin typeface="Glacial Indifference"/>
                          <a:ea typeface="Glacial Indifference"/>
                          <a:cs typeface="Glacial Indifference"/>
                          <a:sym typeface="Glacial Indifference"/>
                        </a:rPr>
                        <a:t>Body image/self esteem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Recap body image from the last lesson, and introduce topic of self esteem. Ask the class to consider how gender stereotypes might impact self esteem, discussing the scenarios on the following slides.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10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2329">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Video/Take 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Play short clip (45 seconds) “Boys are Affected Too.” Ask class for feedback. Discuss how people can protect themselves from negative messages and influences. Split class into small groups or pairs to do “Take 5” activity, which encourages them to identify 5 things they like about their peers. Follow with whole class reflection on how the activity felt.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a:solidFill>
                            <a:srgbClr val="000000"/>
                          </a:solidFill>
                          <a:latin typeface="Glacial Indifference"/>
                          <a:ea typeface="Glacial Indifference"/>
                          <a:cs typeface="Glacial Indifference"/>
                          <a:sym typeface="Glacial Indifference"/>
                        </a:rPr>
                        <a:t>10-15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9340">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Building good self esteem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Share tips for building good self esteem and ask class if there is anything they would add. Split class again into pairs or small groups and ask them to come up with a poster/song/rap/poem/dance/etc that encourages good self esteem or shares a positive message.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15-20 mins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52057">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Reflections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Ask students to reflect on the lesson using ASK acronym.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5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872475" y="1928481"/>
            <a:ext cx="4543049" cy="711777"/>
          </a:xfrm>
          <a:prstGeom prst="rect">
            <a:avLst/>
          </a:prstGeom>
        </p:spPr>
        <p:txBody>
          <a:bodyPr lIns="0" tIns="0" rIns="0" bIns="0" rtlCol="0" anchor="t">
            <a:spAutoFit/>
          </a:bodyPr>
          <a:lstStyle/>
          <a:p>
            <a:pPr algn="ctr">
              <a:lnSpc>
                <a:spcPts val="5299"/>
              </a:lnSpc>
            </a:pPr>
            <a:r>
              <a:rPr lang="en-US" sz="5047">
                <a:solidFill>
                  <a:srgbClr val="000000"/>
                </a:solidFill>
                <a:latin typeface="Bobby Jones Soft"/>
                <a:ea typeface="Bobby Jones Soft"/>
                <a:cs typeface="Bobby Jones Soft"/>
                <a:sym typeface="Bobby Jones Soft"/>
              </a:rPr>
              <a:t>TIPS</a:t>
            </a:r>
          </a:p>
        </p:txBody>
      </p:sp>
      <p:sp>
        <p:nvSpPr>
          <p:cNvPr id="6" name="TextBox 6"/>
          <p:cNvSpPr txBox="1"/>
          <p:nvPr/>
        </p:nvSpPr>
        <p:spPr>
          <a:xfrm>
            <a:off x="1220640" y="3326898"/>
            <a:ext cx="17067360" cy="5048887"/>
          </a:xfrm>
          <a:prstGeom prst="rect">
            <a:avLst/>
          </a:prstGeom>
        </p:spPr>
        <p:txBody>
          <a:bodyPr lIns="0" tIns="0" rIns="0" bIns="0" rtlCol="0" anchor="t">
            <a:spAutoFit/>
          </a:bodyPr>
          <a:lstStyle/>
          <a:p>
            <a:pPr algn="l">
              <a:lnSpc>
                <a:spcPts val="5739"/>
              </a:lnSpc>
            </a:pPr>
            <a:r>
              <a:rPr lang="en-US" sz="4099">
                <a:solidFill>
                  <a:srgbClr val="000000"/>
                </a:solidFill>
                <a:latin typeface="Glacial Indifference"/>
                <a:ea typeface="Glacial Indifference"/>
                <a:cs typeface="Glacial Indifference"/>
                <a:sym typeface="Glacial Indifference"/>
              </a:rPr>
              <a:t>6. Understand your body – know when to rest or when to be active.</a:t>
            </a:r>
          </a:p>
          <a:p>
            <a:pPr algn="l">
              <a:lnSpc>
                <a:spcPts val="5739"/>
              </a:lnSpc>
            </a:pPr>
            <a:r>
              <a:rPr lang="en-US" sz="4099">
                <a:solidFill>
                  <a:srgbClr val="000000"/>
                </a:solidFill>
                <a:latin typeface="Glacial Indifference"/>
                <a:ea typeface="Glacial Indifference"/>
                <a:cs typeface="Glacial Indifference"/>
                <a:sym typeface="Glacial Indifference"/>
              </a:rPr>
              <a:t>7. Get enough sleep.</a:t>
            </a:r>
          </a:p>
          <a:p>
            <a:pPr algn="l">
              <a:lnSpc>
                <a:spcPts val="5739"/>
              </a:lnSpc>
            </a:pPr>
            <a:r>
              <a:rPr lang="en-US" sz="4099">
                <a:solidFill>
                  <a:srgbClr val="000000"/>
                </a:solidFill>
                <a:latin typeface="Glacial Indifference"/>
                <a:ea typeface="Glacial Indifference"/>
                <a:cs typeface="Glacial Indifference"/>
                <a:sym typeface="Glacial Indifference"/>
              </a:rPr>
              <a:t>8. Be active every day.</a:t>
            </a:r>
          </a:p>
          <a:p>
            <a:pPr algn="l">
              <a:lnSpc>
                <a:spcPts val="5739"/>
              </a:lnSpc>
            </a:pPr>
            <a:r>
              <a:rPr lang="en-US" sz="4099">
                <a:solidFill>
                  <a:srgbClr val="000000"/>
                </a:solidFill>
                <a:latin typeface="Glacial Indifference"/>
                <a:ea typeface="Glacial Indifference"/>
                <a:cs typeface="Glacial Indifference"/>
                <a:sym typeface="Glacial Indifference"/>
              </a:rPr>
              <a:t>9. Keep a healthy weight but avoid ‘diets’</a:t>
            </a:r>
          </a:p>
          <a:p>
            <a:pPr algn="l">
              <a:lnSpc>
                <a:spcPts val="5739"/>
              </a:lnSpc>
            </a:pPr>
            <a:r>
              <a:rPr lang="en-US" sz="4099">
                <a:solidFill>
                  <a:srgbClr val="000000"/>
                </a:solidFill>
                <a:latin typeface="Glacial Indifference"/>
                <a:ea typeface="Glacial Indifference"/>
                <a:cs typeface="Glacial Indifference"/>
                <a:sym typeface="Glacial Indifference"/>
              </a:rPr>
              <a:t>10. If you feel worried or anxious or have questions – talk to someone.</a:t>
            </a:r>
          </a:p>
          <a:p>
            <a:pPr algn="l">
              <a:lnSpc>
                <a:spcPts val="5739"/>
              </a:lnSpc>
            </a:pPr>
            <a:r>
              <a:rPr lang="en-US" sz="4099">
                <a:solidFill>
                  <a:srgbClr val="000000"/>
                </a:solidFill>
                <a:latin typeface="Glacial Indifference"/>
                <a:ea typeface="Glacial Indifference"/>
                <a:cs typeface="Glacial Indifference"/>
                <a:sym typeface="Glacial Indifference"/>
              </a:rPr>
              <a:t>11. Think about spending less time online…..</a:t>
            </a:r>
          </a:p>
          <a:p>
            <a:pPr algn="l">
              <a:lnSpc>
                <a:spcPts val="5739"/>
              </a:lnSpc>
              <a:spcBef>
                <a:spcPct val="0"/>
              </a:spcBef>
            </a:pPr>
            <a:endParaRPr lang="en-US" sz="4099">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2037713"/>
            <a:ext cx="11323630" cy="6496687"/>
          </a:xfrm>
          <a:prstGeom prst="rect">
            <a:avLst/>
          </a:prstGeom>
        </p:spPr>
        <p:txBody>
          <a:bodyPr lIns="0" tIns="0" rIns="0" bIns="0" rtlCol="0" anchor="t">
            <a:spAutoFit/>
          </a:bodyPr>
          <a:lstStyle/>
          <a:p>
            <a:pPr algn="l">
              <a:lnSpc>
                <a:spcPts val="5739"/>
              </a:lnSpc>
            </a:pPr>
            <a:r>
              <a:rPr lang="en-US" sz="4099">
                <a:solidFill>
                  <a:srgbClr val="000000"/>
                </a:solidFill>
                <a:latin typeface="Glacial Indifference"/>
                <a:ea typeface="Glacial Indifference"/>
                <a:cs typeface="Glacial Indifference"/>
                <a:sym typeface="Glacial Indifference"/>
              </a:rPr>
              <a:t>Last week we talked about ways to make our school a place where we promote positive body image.</a:t>
            </a:r>
          </a:p>
          <a:p>
            <a:pPr algn="l">
              <a:lnSpc>
                <a:spcPts val="5739"/>
              </a:lnSpc>
            </a:pPr>
            <a:endParaRPr lang="en-US" sz="4099">
              <a:solidFill>
                <a:srgbClr val="000000"/>
              </a:solidFill>
              <a:latin typeface="Glacial Indifference"/>
              <a:ea typeface="Glacial Indifference"/>
              <a:cs typeface="Glacial Indifference"/>
              <a:sym typeface="Glacial Indifference"/>
            </a:endParaRPr>
          </a:p>
          <a:p>
            <a:pPr algn="l">
              <a:lnSpc>
                <a:spcPts val="5739"/>
              </a:lnSpc>
              <a:spcBef>
                <a:spcPct val="0"/>
              </a:spcBef>
            </a:pPr>
            <a:r>
              <a:rPr lang="en-US" sz="4099" b="1">
                <a:solidFill>
                  <a:srgbClr val="000000"/>
                </a:solidFill>
                <a:latin typeface="Glacial Indifference Bold"/>
                <a:ea typeface="Glacial Indifference Bold"/>
                <a:cs typeface="Glacial Indifference Bold"/>
                <a:sym typeface="Glacial Indifference Bold"/>
              </a:rPr>
              <a:t>This week, let’s focus on self esteem. </a:t>
            </a:r>
            <a:r>
              <a:rPr lang="en-US" sz="4099">
                <a:solidFill>
                  <a:srgbClr val="000000"/>
                </a:solidFill>
                <a:latin typeface="Glacial Indifference"/>
                <a:ea typeface="Glacial Indifference"/>
                <a:cs typeface="Glacial Indifference"/>
                <a:sym typeface="Glacial Indifference"/>
              </a:rPr>
              <a:t>In your groups, design a poster that promotes good self esteem - this could be positive messages about self acceptance, encouragement to try new things, or ways to uplift your peers.</a:t>
            </a:r>
          </a:p>
        </p:txBody>
      </p:sp>
      <p:sp>
        <p:nvSpPr>
          <p:cNvPr id="6" name="Freeform 6"/>
          <p:cNvSpPr/>
          <p:nvPr/>
        </p:nvSpPr>
        <p:spPr>
          <a:xfrm>
            <a:off x="12352330" y="4339820"/>
            <a:ext cx="5299996" cy="5396947"/>
          </a:xfrm>
          <a:custGeom>
            <a:avLst/>
            <a:gdLst/>
            <a:ahLst/>
            <a:cxnLst/>
            <a:rect l="l" t="t" r="r" b="b"/>
            <a:pathLst>
              <a:path w="5299996" h="5396947">
                <a:moveTo>
                  <a:pt x="0" y="0"/>
                </a:moveTo>
                <a:lnTo>
                  <a:pt x="5299996" y="0"/>
                </a:lnTo>
                <a:lnTo>
                  <a:pt x="5299996" y="5396947"/>
                </a:lnTo>
                <a:lnTo>
                  <a:pt x="0" y="5396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315987" y="919827"/>
            <a:ext cx="5576200" cy="877117"/>
          </a:xfrm>
          <a:prstGeom prst="rect">
            <a:avLst/>
          </a:prstGeom>
        </p:spPr>
        <p:txBody>
          <a:bodyPr lIns="0" tIns="0" rIns="0" bIns="0" rtlCol="0" anchor="t">
            <a:spAutoFit/>
          </a:bodyPr>
          <a:lstStyle/>
          <a:p>
            <a:pPr algn="ctr">
              <a:lnSpc>
                <a:spcPts val="6504"/>
              </a:lnSpc>
            </a:pPr>
            <a:r>
              <a:rPr lang="en-US" sz="6195">
                <a:solidFill>
                  <a:srgbClr val="000000"/>
                </a:solidFill>
                <a:latin typeface="Bobby Jones Soft"/>
                <a:ea typeface="Bobby Jones Soft"/>
                <a:cs typeface="Bobby Jones Soft"/>
                <a:sym typeface="Bobby Jones Soft"/>
              </a:rPr>
              <a:t>ACTIVITY</a:t>
            </a:r>
          </a:p>
        </p:txBody>
      </p:sp>
      <p:sp>
        <p:nvSpPr>
          <p:cNvPr id="8" name="TextBox 8"/>
          <p:cNvSpPr txBox="1"/>
          <p:nvPr/>
        </p:nvSpPr>
        <p:spPr>
          <a:xfrm>
            <a:off x="13229947" y="7226455"/>
            <a:ext cx="3544763" cy="1086805"/>
          </a:xfrm>
          <a:prstGeom prst="rect">
            <a:avLst/>
          </a:prstGeom>
        </p:spPr>
        <p:txBody>
          <a:bodyPr lIns="0" tIns="0" rIns="0" bIns="0" rtlCol="0" anchor="t">
            <a:spAutoFit/>
          </a:bodyPr>
          <a:lstStyle/>
          <a:p>
            <a:pPr algn="ctr">
              <a:lnSpc>
                <a:spcPts val="4135"/>
              </a:lnSpc>
            </a:pPr>
            <a:r>
              <a:rPr lang="en-US" sz="3938">
                <a:solidFill>
                  <a:srgbClr val="5E17EB"/>
                </a:solidFill>
                <a:latin typeface="Bobby Jones Soft"/>
                <a:ea typeface="Bobby Jones Soft"/>
                <a:cs typeface="Bobby Jones Soft"/>
                <a:sym typeface="Bobby Jones Soft"/>
              </a:rPr>
              <a:t>YOU ARE VALUABLE!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752600" y="4145259"/>
            <a:ext cx="3306980" cy="3612777"/>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Let’s </a:t>
            </a:r>
            <a:r>
              <a:rPr lang="en-US" sz="6236" b="1">
                <a:solidFill>
                  <a:srgbClr val="FF3131"/>
                </a:solidFill>
                <a:latin typeface="Glacial Indifference Bold"/>
                <a:ea typeface="Glacial Indifference Bold"/>
                <a:cs typeface="Glacial Indifference Bold"/>
                <a:sym typeface="Glacial Indifference Bold"/>
              </a:rPr>
              <a:t>ASK</a:t>
            </a:r>
            <a:r>
              <a:rPr lang="en-US" sz="6236">
                <a:solidFill>
                  <a:srgbClr val="000000"/>
                </a:solidFill>
                <a:latin typeface="Glacial Indifference"/>
                <a:ea typeface="Glacial Indifference"/>
                <a:cs typeface="Glacial Indifference"/>
                <a:sym typeface="Glacial Indifference"/>
              </a:rPr>
              <a:t> ourselves - what are we taking from today’s lesson?</a:t>
            </a:r>
          </a:p>
        </p:txBody>
      </p:sp>
      <p:sp>
        <p:nvSpPr>
          <p:cNvPr id="7" name="TextBox 7"/>
          <p:cNvSpPr txBox="1"/>
          <p:nvPr/>
        </p:nvSpPr>
        <p:spPr>
          <a:xfrm>
            <a:off x="635674" y="1114425"/>
            <a:ext cx="6099297" cy="1052104"/>
          </a:xfrm>
          <a:prstGeom prst="rect">
            <a:avLst/>
          </a:prstGeom>
        </p:spPr>
        <p:txBody>
          <a:bodyPr lIns="0" tIns="0" rIns="0" bIns="0" rtlCol="0" anchor="t">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A</a:t>
            </a:r>
            <a:r>
              <a:rPr lang="en-US" sz="5336">
                <a:solidFill>
                  <a:srgbClr val="000000"/>
                </a:solidFill>
                <a:latin typeface="Glacial Indifference"/>
                <a:ea typeface="Glacial Indifference"/>
                <a:cs typeface="Glacial Indifference"/>
                <a:sym typeface="Glacial Indifference"/>
              </a:rPr>
              <a:t>ttributes?</a:t>
            </a:r>
          </a:p>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S</a:t>
            </a:r>
            <a:r>
              <a:rPr lang="en-US" sz="5336">
                <a:solidFill>
                  <a:srgbClr val="000000"/>
                </a:solidFill>
                <a:latin typeface="Glacial Indifference"/>
                <a:ea typeface="Glacial Indifference"/>
                <a:cs typeface="Glacial Indifference"/>
                <a:sym typeface="Glacial Indifference"/>
              </a:rPr>
              <a:t>kills?</a:t>
            </a:r>
          </a:p>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K</a:t>
            </a:r>
            <a:r>
              <a:rPr lang="en-US" sz="5336">
                <a:solidFill>
                  <a:srgbClr val="000000"/>
                </a:solidFill>
                <a:latin typeface="Glacial Indifference"/>
                <a:ea typeface="Glacial Indifference"/>
                <a:cs typeface="Glacial Indifference"/>
                <a:sym typeface="Glacial Indifference"/>
              </a:rPr>
              <a:t>nowledge?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337688" flipH="1">
            <a:off x="1083401" y="905975"/>
            <a:ext cx="1594054" cy="1369558"/>
          </a:xfrm>
          <a:custGeom>
            <a:avLst/>
            <a:gdLst/>
            <a:ahLst/>
            <a:cxnLst/>
            <a:rect l="l" t="t" r="r" b="b"/>
            <a:pathLst>
              <a:path w="1594054" h="1369558">
                <a:moveTo>
                  <a:pt x="1594054" y="0"/>
                </a:moveTo>
                <a:lnTo>
                  <a:pt x="0" y="0"/>
                </a:lnTo>
                <a:lnTo>
                  <a:pt x="0" y="1369558"/>
                </a:lnTo>
                <a:lnTo>
                  <a:pt x="1594054" y="1369558"/>
                </a:lnTo>
                <a:lnTo>
                  <a:pt x="159405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2740770" y="1291429"/>
            <a:ext cx="2576774" cy="665325"/>
          </a:xfrm>
          <a:prstGeom prst="rect">
            <a:avLst/>
          </a:prstGeom>
        </p:spPr>
        <p:txBody>
          <a:bodyPr lIns="0" tIns="0" rIns="0" bIns="0" rtlCol="0" anchor="t">
            <a:spAutoFit/>
          </a:bodyPr>
          <a:lstStyle/>
          <a:p>
            <a:pPr algn="ctr">
              <a:lnSpc>
                <a:spcPts val="5045"/>
              </a:lnSpc>
            </a:pPr>
            <a:r>
              <a:rPr lang="en-US" sz="4804">
                <a:solidFill>
                  <a:srgbClr val="000000"/>
                </a:solidFill>
                <a:latin typeface="Bobby Jones Soft"/>
                <a:ea typeface="Bobby Jones Soft"/>
                <a:cs typeface="Bobby Jones Soft"/>
                <a:sym typeface="Bobby Jones Soft"/>
              </a:rPr>
              <a:t>DO IT NOW</a:t>
            </a:r>
          </a:p>
        </p:txBody>
      </p:sp>
      <p:sp>
        <p:nvSpPr>
          <p:cNvPr id="7" name="TextBox 7"/>
          <p:cNvSpPr txBox="1"/>
          <p:nvPr/>
        </p:nvSpPr>
        <p:spPr>
          <a:xfrm>
            <a:off x="1473905" y="2732672"/>
            <a:ext cx="15340189" cy="6350195"/>
          </a:xfrm>
          <a:prstGeom prst="rect">
            <a:avLst/>
          </a:prstGeom>
        </p:spPr>
        <p:txBody>
          <a:bodyPr lIns="0" tIns="0" rIns="0" bIns="0" rtlCol="0" anchor="t">
            <a:spAutoFit/>
          </a:bodyPr>
          <a:lstStyle/>
          <a:p>
            <a:pPr algn="just">
              <a:lnSpc>
                <a:spcPts val="5666"/>
              </a:lnSpc>
            </a:pPr>
            <a:r>
              <a:rPr lang="en-US" sz="3313">
                <a:solidFill>
                  <a:srgbClr val="000000"/>
                </a:solidFill>
                <a:latin typeface="Glacial Indifference"/>
                <a:ea typeface="Glacial Indifference"/>
                <a:cs typeface="Glacial Indifference"/>
                <a:sym typeface="Glacial Indifference"/>
              </a:rPr>
              <a:t>Today we’re going to continue our learning about body image, as well as self-esteem. In our last lesson, we learned about the ways that social media and other factors can influence the way we feel about how we look.</a:t>
            </a:r>
          </a:p>
          <a:p>
            <a:pPr algn="just">
              <a:lnSpc>
                <a:spcPts val="5666"/>
              </a:lnSpc>
            </a:pPr>
            <a:endParaRPr lang="en-US" sz="3313">
              <a:solidFill>
                <a:srgbClr val="000000"/>
              </a:solidFill>
              <a:latin typeface="Glacial Indifference"/>
              <a:ea typeface="Glacial Indifference"/>
              <a:cs typeface="Glacial Indifference"/>
              <a:sym typeface="Glacial Indifference"/>
            </a:endParaRPr>
          </a:p>
          <a:p>
            <a:pPr algn="just">
              <a:lnSpc>
                <a:spcPts val="5666"/>
              </a:lnSpc>
            </a:pPr>
            <a:r>
              <a:rPr lang="en-US" sz="3313">
                <a:solidFill>
                  <a:srgbClr val="000000"/>
                </a:solidFill>
                <a:latin typeface="Glacial Indifference"/>
                <a:ea typeface="Glacial Indifference"/>
                <a:cs typeface="Glacial Indifference"/>
                <a:sym typeface="Glacial Indifference"/>
              </a:rPr>
              <a:t>What do you think that a poor body image, or low self-esteem, can do to a young person? How might this affect the way they think, feel, or behave?</a:t>
            </a:r>
          </a:p>
          <a:p>
            <a:pPr algn="just">
              <a:lnSpc>
                <a:spcPts val="5666"/>
              </a:lnSpc>
            </a:pPr>
            <a:endParaRPr lang="en-US" sz="3313">
              <a:solidFill>
                <a:srgbClr val="000000"/>
              </a:solidFill>
              <a:latin typeface="Glacial Indifference"/>
              <a:ea typeface="Glacial Indifference"/>
              <a:cs typeface="Glacial Indifference"/>
              <a:sym typeface="Glacial Indifference"/>
            </a:endParaRPr>
          </a:p>
          <a:p>
            <a:pPr algn="just">
              <a:lnSpc>
                <a:spcPts val="5666"/>
              </a:lnSpc>
            </a:pPr>
            <a:endParaRPr lang="en-US" sz="3313">
              <a:solidFill>
                <a:srgbClr val="000000"/>
              </a:solidFill>
              <a:latin typeface="Glacial Indifference"/>
              <a:ea typeface="Glacial Indifference"/>
              <a:cs typeface="Glacial Indifference"/>
              <a:sym typeface="Glacial Indifference"/>
            </a:endParaRPr>
          </a:p>
          <a:p>
            <a:pPr algn="just">
              <a:lnSpc>
                <a:spcPts val="5666"/>
              </a:lnSpc>
            </a:pPr>
            <a:endParaRPr lang="en-US" sz="331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2228639" y="2512254"/>
            <a:ext cx="13830722" cy="1430714"/>
          </a:xfrm>
          <a:prstGeom prst="rect">
            <a:avLst/>
          </a:prstGeom>
        </p:spPr>
        <p:txBody>
          <a:bodyPr lIns="0" tIns="0" rIns="0" bIns="0" rtlCol="0" anchor="t">
            <a:spAutoFit/>
          </a:bodyPr>
          <a:lstStyle/>
          <a:p>
            <a:pPr algn="ctr">
              <a:lnSpc>
                <a:spcPts val="10648"/>
              </a:lnSpc>
            </a:pPr>
            <a:r>
              <a:rPr lang="en-US" sz="10141">
                <a:solidFill>
                  <a:srgbClr val="000000"/>
                </a:solidFill>
                <a:latin typeface="Bobby Jones Soft"/>
                <a:ea typeface="Bobby Jones Soft"/>
                <a:cs typeface="Bobby Jones Soft"/>
                <a:sym typeface="Bobby Jones Soft"/>
              </a:rPr>
              <a:t>BODY CONFIDENCE</a:t>
            </a:r>
          </a:p>
        </p:txBody>
      </p:sp>
      <p:sp>
        <p:nvSpPr>
          <p:cNvPr id="7" name="TextBox 7"/>
          <p:cNvSpPr txBox="1"/>
          <p:nvPr/>
        </p:nvSpPr>
        <p:spPr>
          <a:xfrm>
            <a:off x="4405441" y="4829175"/>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7</a:t>
            </a:r>
          </a:p>
        </p:txBody>
      </p:sp>
      <p:sp>
        <p:nvSpPr>
          <p:cNvPr id="8" name="TextBox 8"/>
          <p:cNvSpPr txBox="1"/>
          <p:nvPr/>
        </p:nvSpPr>
        <p:spPr>
          <a:xfrm>
            <a:off x="11269662" y="8640508"/>
            <a:ext cx="5989638" cy="801367"/>
          </a:xfrm>
          <a:prstGeom prst="rect">
            <a:avLst/>
          </a:prstGeom>
        </p:spPr>
        <p:txBody>
          <a:bodyPr lIns="0" tIns="0" rIns="0" bIns="0" rtlCol="0" anchor="t">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578880"/>
            <a:ext cx="7486733" cy="914100"/>
          </a:xfrm>
          <a:prstGeom prst="rect">
            <a:avLst/>
          </a:prstGeom>
        </p:spPr>
        <p:txBody>
          <a:bodyPr lIns="0" tIns="0" rIns="0" bIns="0" rtlCol="0" anchor="t">
            <a:spAutoFit/>
          </a:bodyPr>
          <a:lstStyle/>
          <a:p>
            <a:pPr algn="ctr">
              <a:lnSpc>
                <a:spcPts val="6825"/>
              </a:lnSpc>
            </a:pPr>
            <a:r>
              <a:rPr lang="en-US" sz="6500">
                <a:solidFill>
                  <a:srgbClr val="000000"/>
                </a:solidFill>
                <a:latin typeface="Bobby Jones Soft"/>
                <a:ea typeface="Bobby Jones Soft"/>
                <a:cs typeface="Bobby Jones Soft"/>
                <a:sym typeface="Bobby Jones Soft"/>
              </a:rPr>
              <a:t>LEARNING OBJECTIVES </a:t>
            </a:r>
          </a:p>
        </p:txBody>
      </p:sp>
      <p:sp>
        <p:nvSpPr>
          <p:cNvPr id="6" name="TextBox 6"/>
          <p:cNvSpPr txBox="1"/>
          <p:nvPr/>
        </p:nvSpPr>
        <p:spPr>
          <a:xfrm>
            <a:off x="635674" y="2779693"/>
            <a:ext cx="16049202" cy="6794296"/>
          </a:xfrm>
          <a:prstGeom prst="rect">
            <a:avLst/>
          </a:prstGeom>
        </p:spPr>
        <p:txBody>
          <a:bodyPr lIns="0" tIns="0" rIns="0" bIns="0" rtlCol="0" anchor="t">
            <a:spAutoFit/>
          </a:bodyPr>
          <a:lstStyle/>
          <a:p>
            <a:pPr marL="866571" lvl="1" indent="-433285" algn="just">
              <a:lnSpc>
                <a:spcPts val="6662"/>
              </a:lnSpc>
              <a:buFont typeface="Arial"/>
              <a:buChar char="•"/>
            </a:pPr>
            <a:r>
              <a:rPr lang="en-US" sz="4013">
                <a:solidFill>
                  <a:srgbClr val="000000"/>
                </a:solidFill>
                <a:latin typeface="Glacial Indifference"/>
                <a:ea typeface="Glacial Indifference"/>
                <a:cs typeface="Glacial Indifference"/>
                <a:sym typeface="Glacial Indifference"/>
              </a:rPr>
              <a:t>Describe how popular culture and social media promote stereotypes and unrealistic representations that can affect body image and self esteem.</a:t>
            </a:r>
          </a:p>
          <a:p>
            <a:pPr algn="just">
              <a:lnSpc>
                <a:spcPts val="6662"/>
              </a:lnSpc>
            </a:pPr>
            <a:endParaRPr lang="en-US" sz="4013">
              <a:solidFill>
                <a:srgbClr val="000000"/>
              </a:solidFill>
              <a:latin typeface="Glacial Indifference"/>
              <a:ea typeface="Glacial Indifference"/>
              <a:cs typeface="Glacial Indifference"/>
              <a:sym typeface="Glacial Indifference"/>
            </a:endParaRPr>
          </a:p>
          <a:p>
            <a:pPr marL="866571" lvl="1" indent="-433285" algn="just">
              <a:lnSpc>
                <a:spcPts val="7024"/>
              </a:lnSpc>
              <a:buFont typeface="Arial"/>
              <a:buChar char="•"/>
            </a:pPr>
            <a:r>
              <a:rPr lang="en-US" sz="4013">
                <a:solidFill>
                  <a:srgbClr val="000000"/>
                </a:solidFill>
                <a:latin typeface="Glacial Indifference"/>
                <a:ea typeface="Glacial Indifference"/>
                <a:cs typeface="Glacial Indifference"/>
                <a:sym typeface="Glacial Indifference"/>
              </a:rPr>
              <a:t>Describe myself positively and can talk about my unique attributes and interests. </a:t>
            </a:r>
          </a:p>
          <a:p>
            <a:pPr algn="just">
              <a:lnSpc>
                <a:spcPts val="7024"/>
              </a:lnSpc>
            </a:pPr>
            <a:endParaRPr lang="en-US" sz="4013">
              <a:solidFill>
                <a:srgbClr val="000000"/>
              </a:solidFill>
              <a:latin typeface="Glacial Indifference"/>
              <a:ea typeface="Glacial Indifference"/>
              <a:cs typeface="Glacial Indifference"/>
              <a:sym typeface="Glacial Indifference"/>
            </a:endParaRPr>
          </a:p>
          <a:p>
            <a:pPr marL="866571" lvl="1" indent="-433285" algn="just">
              <a:lnSpc>
                <a:spcPts val="6823"/>
              </a:lnSpc>
              <a:buFont typeface="Arial"/>
              <a:buChar char="•"/>
            </a:pPr>
            <a:r>
              <a:rPr lang="en-US" sz="4013">
                <a:solidFill>
                  <a:srgbClr val="000000"/>
                </a:solidFill>
                <a:latin typeface="Glacial Indifference"/>
                <a:ea typeface="Glacial Indifference"/>
                <a:cs typeface="Glacial Indifference"/>
                <a:sym typeface="Glacial Indifference"/>
              </a:rPr>
              <a:t>Understand and accept diversity amongst peers.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560124" y="2632912"/>
            <a:ext cx="10397433" cy="9265100"/>
          </a:xfrm>
          <a:prstGeom prst="rect">
            <a:avLst/>
          </a:prstGeom>
        </p:spPr>
        <p:txBody>
          <a:bodyPr lIns="0" tIns="0" rIns="0" bIns="0" rtlCol="0" anchor="t">
            <a:spAutoFit/>
          </a:bodyPr>
          <a:lstStyle/>
          <a:p>
            <a:pPr algn="ctr">
              <a:lnSpc>
                <a:spcPts val="4875"/>
              </a:lnSpc>
            </a:pPr>
            <a:r>
              <a:rPr lang="en-US" sz="3482">
                <a:solidFill>
                  <a:srgbClr val="000000"/>
                </a:solidFill>
                <a:latin typeface="Glacial Indifference"/>
                <a:ea typeface="Glacial Indifference"/>
                <a:cs typeface="Glacial Indifference"/>
                <a:sym typeface="Glacial Indifference"/>
              </a:rPr>
              <a:t>Body image describes our idea of how our body looks and how we think it is viewed by others. </a:t>
            </a:r>
          </a:p>
          <a:p>
            <a:pPr algn="ctr">
              <a:lnSpc>
                <a:spcPts val="4875"/>
              </a:lnSpc>
            </a:pPr>
            <a:endParaRPr lang="en-US" sz="3482">
              <a:solidFill>
                <a:srgbClr val="000000"/>
              </a:solidFill>
              <a:latin typeface="Glacial Indifference"/>
              <a:ea typeface="Glacial Indifference"/>
              <a:cs typeface="Glacial Indifference"/>
              <a:sym typeface="Glacial Indifference"/>
            </a:endParaRPr>
          </a:p>
          <a:p>
            <a:pPr algn="ctr">
              <a:lnSpc>
                <a:spcPts val="4875"/>
              </a:lnSpc>
            </a:pPr>
            <a:r>
              <a:rPr lang="en-US" sz="3482">
                <a:solidFill>
                  <a:srgbClr val="000000"/>
                </a:solidFill>
                <a:latin typeface="Glacial Indifference"/>
                <a:ea typeface="Glacial Indifference"/>
                <a:cs typeface="Glacial Indifference"/>
                <a:sym typeface="Glacial Indifference"/>
              </a:rPr>
              <a:t>This can include our thoughts and feelings about our height, weight, shape, skin, colour, and our appearance and attractiveness more broadly. </a:t>
            </a:r>
          </a:p>
          <a:p>
            <a:pPr algn="ctr">
              <a:lnSpc>
                <a:spcPts val="4875"/>
              </a:lnSpc>
            </a:pPr>
            <a:endParaRPr lang="en-US" sz="3482">
              <a:solidFill>
                <a:srgbClr val="000000"/>
              </a:solidFill>
              <a:latin typeface="Glacial Indifference"/>
              <a:ea typeface="Glacial Indifference"/>
              <a:cs typeface="Glacial Indifference"/>
              <a:sym typeface="Glacial Indifference"/>
            </a:endParaRPr>
          </a:p>
          <a:p>
            <a:pPr algn="ctr">
              <a:lnSpc>
                <a:spcPts val="4875"/>
              </a:lnSpc>
            </a:pPr>
            <a:r>
              <a:rPr lang="en-US" sz="3482">
                <a:solidFill>
                  <a:srgbClr val="000000"/>
                </a:solidFill>
                <a:latin typeface="Glacial Indifference"/>
                <a:ea typeface="Glacial Indifference"/>
                <a:cs typeface="Glacial Indifference"/>
                <a:sym typeface="Glacial Indifference"/>
              </a:rPr>
              <a:t>We can have positive or negative body image. We might think positively or negative because of things like what we see around us in our family and friends and what we see and hear online. </a:t>
            </a:r>
          </a:p>
          <a:p>
            <a:pPr algn="ctr">
              <a:lnSpc>
                <a:spcPts val="4875"/>
              </a:lnSpc>
            </a:pPr>
            <a:endParaRPr lang="en-US" sz="3482">
              <a:solidFill>
                <a:srgbClr val="000000"/>
              </a:solidFill>
              <a:latin typeface="Glacial Indifference"/>
              <a:ea typeface="Glacial Indifference"/>
              <a:cs typeface="Glacial Indifference"/>
              <a:sym typeface="Glacial Indifference"/>
            </a:endParaRPr>
          </a:p>
          <a:p>
            <a:pPr algn="ctr">
              <a:lnSpc>
                <a:spcPts val="4875"/>
              </a:lnSpc>
            </a:pPr>
            <a:endParaRPr lang="en-US" sz="3482">
              <a:solidFill>
                <a:srgbClr val="000000"/>
              </a:solidFill>
              <a:latin typeface="Glacial Indifference"/>
              <a:ea typeface="Glacial Indifference"/>
              <a:cs typeface="Glacial Indifference"/>
              <a:sym typeface="Glacial Indifference"/>
            </a:endParaRPr>
          </a:p>
          <a:p>
            <a:pPr algn="ctr">
              <a:lnSpc>
                <a:spcPts val="4875"/>
              </a:lnSpc>
            </a:pPr>
            <a:endParaRPr lang="en-US" sz="3482">
              <a:solidFill>
                <a:srgbClr val="000000"/>
              </a:solidFill>
              <a:latin typeface="Glacial Indifference"/>
              <a:ea typeface="Glacial Indifference"/>
              <a:cs typeface="Glacial Indifference"/>
              <a:sym typeface="Glacial Indifference"/>
            </a:endParaRPr>
          </a:p>
          <a:p>
            <a:pPr algn="ctr">
              <a:lnSpc>
                <a:spcPts val="4875"/>
              </a:lnSpc>
            </a:pPr>
            <a:endParaRPr lang="en-US" sz="3482">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3388004" y="2699587"/>
            <a:ext cx="3541300" cy="6172200"/>
          </a:xfrm>
          <a:custGeom>
            <a:avLst/>
            <a:gdLst/>
            <a:ahLst/>
            <a:cxnLst/>
            <a:rect l="l" t="t" r="r" b="b"/>
            <a:pathLst>
              <a:path w="3541300" h="6172200">
                <a:moveTo>
                  <a:pt x="0" y="0"/>
                </a:moveTo>
                <a:lnTo>
                  <a:pt x="3541299" y="0"/>
                </a:lnTo>
                <a:lnTo>
                  <a:pt x="3541299"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2300164" y="1104900"/>
            <a:ext cx="10111081" cy="980269"/>
          </a:xfrm>
          <a:prstGeom prst="rect">
            <a:avLst/>
          </a:prstGeom>
        </p:spPr>
        <p:txBody>
          <a:bodyPr lIns="0" tIns="0" rIns="0" bIns="0" rtlCol="0" anchor="t">
            <a:spAutoFit/>
          </a:bodyPr>
          <a:lstStyle/>
          <a:p>
            <a:pPr algn="ctr">
              <a:lnSpc>
                <a:spcPts val="7281"/>
              </a:lnSpc>
            </a:pPr>
            <a:r>
              <a:rPr lang="en-US" sz="6934">
                <a:solidFill>
                  <a:srgbClr val="000000"/>
                </a:solidFill>
                <a:latin typeface="Bobby Jones Soft"/>
                <a:ea typeface="Bobby Jones Soft"/>
                <a:cs typeface="Bobby Jones Soft"/>
                <a:sym typeface="Bobby Jones Soft"/>
              </a:rPr>
              <a:t>RECAP: WHAT IS BODY IMAGE?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1505728" y="2699587"/>
            <a:ext cx="6146598" cy="6232292"/>
          </a:xfrm>
          <a:custGeom>
            <a:avLst/>
            <a:gdLst/>
            <a:ahLst/>
            <a:cxnLst/>
            <a:rect l="l" t="t" r="r" b="b"/>
            <a:pathLst>
              <a:path w="6146598" h="6232292">
                <a:moveTo>
                  <a:pt x="0" y="0"/>
                </a:moveTo>
                <a:lnTo>
                  <a:pt x="6146598" y="0"/>
                </a:lnTo>
                <a:lnTo>
                  <a:pt x="6146598" y="6232293"/>
                </a:lnTo>
                <a:lnTo>
                  <a:pt x="0" y="6232293"/>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1108295" y="2632912"/>
            <a:ext cx="10397433" cy="6788600"/>
          </a:xfrm>
          <a:prstGeom prst="rect">
            <a:avLst/>
          </a:prstGeom>
        </p:spPr>
        <p:txBody>
          <a:bodyPr lIns="0" tIns="0" rIns="0" bIns="0" rtlCol="0" anchor="t">
            <a:spAutoFit/>
          </a:bodyPr>
          <a:lstStyle/>
          <a:p>
            <a:pPr algn="ctr">
              <a:lnSpc>
                <a:spcPts val="4875"/>
              </a:lnSpc>
            </a:pPr>
            <a:r>
              <a:rPr lang="en-US" sz="3482">
                <a:solidFill>
                  <a:srgbClr val="000000"/>
                </a:solidFill>
                <a:latin typeface="Glacial Indifference"/>
                <a:ea typeface="Glacial Indifference"/>
                <a:cs typeface="Glacial Indifference"/>
                <a:sym typeface="Glacial Indifference"/>
              </a:rPr>
              <a:t>Self esteem is about how much we like and believe in ourselves. It’s about feeling good about who we are, even when things don’t go perfectly.</a:t>
            </a:r>
          </a:p>
          <a:p>
            <a:pPr algn="ctr">
              <a:lnSpc>
                <a:spcPts val="4875"/>
              </a:lnSpc>
            </a:pPr>
            <a:endParaRPr lang="en-US" sz="3482">
              <a:solidFill>
                <a:srgbClr val="000000"/>
              </a:solidFill>
              <a:latin typeface="Glacial Indifference"/>
              <a:ea typeface="Glacial Indifference"/>
              <a:cs typeface="Glacial Indifference"/>
              <a:sym typeface="Glacial Indifference"/>
            </a:endParaRPr>
          </a:p>
          <a:p>
            <a:pPr algn="ctr">
              <a:lnSpc>
                <a:spcPts val="4875"/>
              </a:lnSpc>
            </a:pPr>
            <a:r>
              <a:rPr lang="en-US" sz="3482">
                <a:solidFill>
                  <a:srgbClr val="000000"/>
                </a:solidFill>
                <a:latin typeface="Glacial Indifference"/>
                <a:ea typeface="Glacial Indifference"/>
                <a:cs typeface="Glacial Indifference"/>
                <a:sym typeface="Glacial Indifference"/>
              </a:rPr>
              <a:t>You can think of it as a little inner voice - when our self esteem is high, that voice usually says nice things about us. When our self esteem is low, the voice might be more critical or demanding.</a:t>
            </a:r>
          </a:p>
          <a:p>
            <a:pPr algn="ctr">
              <a:lnSpc>
                <a:spcPts val="4875"/>
              </a:lnSpc>
            </a:pPr>
            <a:endParaRPr lang="en-US" sz="3482">
              <a:solidFill>
                <a:srgbClr val="000000"/>
              </a:solidFill>
              <a:latin typeface="Glacial Indifference"/>
              <a:ea typeface="Glacial Indifference"/>
              <a:cs typeface="Glacial Indifference"/>
              <a:sym typeface="Glacial Indifference"/>
            </a:endParaRPr>
          </a:p>
          <a:p>
            <a:pPr algn="ctr">
              <a:lnSpc>
                <a:spcPts val="4875"/>
              </a:lnSpc>
            </a:pPr>
            <a:r>
              <a:rPr lang="en-US" sz="3482">
                <a:solidFill>
                  <a:srgbClr val="000000"/>
                </a:solidFill>
                <a:latin typeface="Glacial Indifference"/>
                <a:ea typeface="Glacial Indifference"/>
                <a:cs typeface="Glacial Indifference"/>
                <a:sym typeface="Glacial Indifference"/>
              </a:rPr>
              <a:t>It’s normal for self esteem to go up and down sometimes, and positive self esteem takes work!</a:t>
            </a:r>
          </a:p>
        </p:txBody>
      </p:sp>
      <p:sp>
        <p:nvSpPr>
          <p:cNvPr id="7" name="TextBox 7"/>
          <p:cNvSpPr txBox="1"/>
          <p:nvPr/>
        </p:nvSpPr>
        <p:spPr>
          <a:xfrm>
            <a:off x="1970806" y="1104900"/>
            <a:ext cx="11584522" cy="980269"/>
          </a:xfrm>
          <a:prstGeom prst="rect">
            <a:avLst/>
          </a:prstGeom>
        </p:spPr>
        <p:txBody>
          <a:bodyPr lIns="0" tIns="0" rIns="0" bIns="0" rtlCol="0" anchor="t">
            <a:spAutoFit/>
          </a:bodyPr>
          <a:lstStyle/>
          <a:p>
            <a:pPr algn="ctr">
              <a:lnSpc>
                <a:spcPts val="7281"/>
              </a:lnSpc>
            </a:pPr>
            <a:r>
              <a:rPr lang="en-US" sz="6934">
                <a:solidFill>
                  <a:srgbClr val="000000"/>
                </a:solidFill>
                <a:latin typeface="Bobby Jones Soft"/>
                <a:ea typeface="Bobby Jones Soft"/>
                <a:cs typeface="Bobby Jones Soft"/>
                <a:sym typeface="Bobby Jones Soft"/>
              </a:rPr>
              <a:t>WHAT IS SELF ESTEEM?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E49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546555" y="3369471"/>
            <a:ext cx="10111081" cy="2828994"/>
          </a:xfrm>
          <a:prstGeom prst="rect">
            <a:avLst/>
          </a:prstGeom>
        </p:spPr>
        <p:txBody>
          <a:bodyPr lIns="0" tIns="0" rIns="0" bIns="0" rtlCol="0" anchor="t">
            <a:spAutoFit/>
          </a:bodyPr>
          <a:lstStyle/>
          <a:p>
            <a:pPr algn="ctr">
              <a:lnSpc>
                <a:spcPts val="7281"/>
              </a:lnSpc>
            </a:pPr>
            <a:r>
              <a:rPr lang="en-US" sz="6934">
                <a:solidFill>
                  <a:srgbClr val="000000"/>
                </a:solidFill>
                <a:latin typeface="Bobby Jones Soft"/>
                <a:ea typeface="Bobby Jones Soft"/>
                <a:cs typeface="Bobby Jones Soft"/>
                <a:sym typeface="Bobby Jones Soft"/>
              </a:rPr>
              <a:t>HOW MIGHT GENDER STEREOTYPES AFFECT OUR IMAGE OF OURSELVES?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2124</Words>
  <Application>Microsoft Office PowerPoint</Application>
  <PresentationFormat>Custom</PresentationFormat>
  <Paragraphs>210</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Canva Sans</vt:lpstr>
      <vt:lpstr>Glacial Indifference Bold</vt:lpstr>
      <vt:lpstr>Playpen Sans</vt:lpstr>
      <vt:lpstr>Glacial Indifference</vt:lpstr>
      <vt:lpstr>Bobby Jones Soft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7.2.6 - Body Confidence </dc:title>
  <cp:lastModifiedBy>Alyssa Isaac</cp:lastModifiedBy>
  <cp:revision>1</cp:revision>
  <dcterms:created xsi:type="dcterms:W3CDTF">2006-08-16T00:00:00Z</dcterms:created>
  <dcterms:modified xsi:type="dcterms:W3CDTF">2025-11-03T15:12:03Z</dcterms:modified>
  <dc:identifier>DAGXNm_weg8</dc:identifier>
</cp:coreProperties>
</file>