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Calibri (MS)" panose="020B0604020202020204" charset="0"/>
      <p:regular r:id="rId42"/>
    </p:embeddedFont>
    <p:embeddedFont>
      <p:font typeface="Calibri (MS) Bold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10.06.2025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(2 mins)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oral, anal, vaginal sex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Play the first part of the video here.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Play the first part of the video here.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Play the first part of the video here.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Using a condom reduces risk of pregnancy </a:t>
            </a:r>
          </a:p>
          <a:p>
            <a:r>
              <a:rPr lang="en-US"/>
              <a:t>Using a condom reduces risk of STI transmission</a:t>
            </a:r>
          </a:p>
          <a:p>
            <a:r>
              <a:rPr lang="en-US"/>
              <a:t>Condoms are free from GP and MISH </a:t>
            </a:r>
          </a:p>
          <a:p>
            <a:r>
              <a:rPr lang="en-US"/>
              <a:t>Check the date </a:t>
            </a:r>
          </a:p>
          <a:p>
            <a:r>
              <a:rPr lang="en-US"/>
              <a:t>Check for Damage </a:t>
            </a:r>
          </a:p>
          <a:p>
            <a:r>
              <a:rPr lang="en-US"/>
              <a:t>Check for CE mark or kitemark </a:t>
            </a:r>
          </a:p>
          <a:p>
            <a:r>
              <a:rPr lang="en-US"/>
              <a:t>Don’t use anything sharp to open the packet </a:t>
            </a:r>
          </a:p>
          <a:p>
            <a:r>
              <a:rPr lang="en-US"/>
              <a:t>The rolled rim should be on the outside </a:t>
            </a:r>
          </a:p>
          <a:p>
            <a:r>
              <a:rPr lang="en-US"/>
              <a:t>Penis should be erect </a:t>
            </a:r>
          </a:p>
          <a:p>
            <a:r>
              <a:rPr lang="en-US"/>
              <a:t>Pull the foreskin back gently </a:t>
            </a:r>
          </a:p>
          <a:p>
            <a:r>
              <a:rPr lang="en-US"/>
              <a:t>Pinch the tip of the condom </a:t>
            </a:r>
          </a:p>
          <a:p>
            <a:r>
              <a:rPr lang="en-US"/>
              <a:t>Pinch and roll </a:t>
            </a:r>
          </a:p>
          <a:p>
            <a:r>
              <a:rPr lang="en-US"/>
              <a:t>A good fit is a snug fit </a:t>
            </a:r>
          </a:p>
          <a:p>
            <a:r>
              <a:rPr lang="en-US"/>
              <a:t>If it’s inside out, throw it away and start again </a:t>
            </a:r>
          </a:p>
          <a:p>
            <a:r>
              <a:rPr lang="en-US"/>
              <a:t>Only use water or silicone based lubricants </a:t>
            </a:r>
          </a:p>
          <a:p>
            <a:r>
              <a:rPr lang="en-US"/>
              <a:t>Remove carefully </a:t>
            </a:r>
          </a:p>
          <a:p>
            <a:r>
              <a:rPr lang="en-US"/>
              <a:t>Tie the used condom in a knot </a:t>
            </a:r>
          </a:p>
          <a:p>
            <a:r>
              <a:rPr lang="en-US"/>
              <a:t>Wrap the used condom in a tissue</a:t>
            </a:r>
          </a:p>
          <a:p>
            <a:r>
              <a:rPr lang="en-US"/>
              <a:t>Through the used condom in a bin </a:t>
            </a:r>
          </a:p>
          <a:p>
            <a:r>
              <a:rPr lang="en-US"/>
              <a:t>Contact MISH clinic if a condom breaks or falls off during sex.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jpe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46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45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48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47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0.svg"/><Relationship Id="rId9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5.sv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50.svg"/><Relationship Id="rId9" Type="http://schemas.openxmlformats.org/officeDocument/2006/relationships/image" Target="../media/image5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54.png"/><Relationship Id="rId7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35.svg"/><Relationship Id="rId5" Type="http://schemas.openxmlformats.org/officeDocument/2006/relationships/image" Target="../media/image16.png"/><Relationship Id="rId10" Type="http://schemas.openxmlformats.org/officeDocument/2006/relationships/image" Target="../media/image34.png"/><Relationship Id="rId4" Type="http://schemas.openxmlformats.org/officeDocument/2006/relationships/image" Target="../media/image50.svg"/><Relationship Id="rId9" Type="http://schemas.openxmlformats.org/officeDocument/2006/relationships/image" Target="../media/image5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0.svg"/><Relationship Id="rId9" Type="http://schemas.openxmlformats.org/officeDocument/2006/relationships/image" Target="../media/image5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sv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1.jpeg"/><Relationship Id="rId21" Type="http://schemas.openxmlformats.org/officeDocument/2006/relationships/image" Target="../media/image21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33" Type="http://schemas.openxmlformats.org/officeDocument/2006/relationships/image" Target="../media/image33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23" Type="http://schemas.openxmlformats.org/officeDocument/2006/relationships/image" Target="../media/image23.sv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svg"/><Relationship Id="rId31" Type="http://schemas.openxmlformats.org/officeDocument/2006/relationships/image" Target="../media/image31.sv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svg"/><Relationship Id="rId30" Type="http://schemas.openxmlformats.org/officeDocument/2006/relationships/image" Target="../media/image30.png"/><Relationship Id="rId8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5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svg"/><Relationship Id="rId4" Type="http://schemas.openxmlformats.org/officeDocument/2006/relationships/image" Target="../media/image66.svg"/><Relationship Id="rId9" Type="http://schemas.openxmlformats.org/officeDocument/2006/relationships/image" Target="../media/image7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svg"/><Relationship Id="rId13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53.svg"/><Relationship Id="rId5" Type="http://schemas.openxmlformats.org/officeDocument/2006/relationships/image" Target="../media/image69.png"/><Relationship Id="rId10" Type="http://schemas.openxmlformats.org/officeDocument/2006/relationships/image" Target="../media/image52.png"/><Relationship Id="rId4" Type="http://schemas.openxmlformats.org/officeDocument/2006/relationships/image" Target="../media/image68.svg"/><Relationship Id="rId9" Type="http://schemas.openxmlformats.org/officeDocument/2006/relationships/image" Target="../media/image74.png"/><Relationship Id="rId14" Type="http://schemas.openxmlformats.org/officeDocument/2006/relationships/image" Target="../media/image7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1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svg"/><Relationship Id="rId3" Type="http://schemas.openxmlformats.org/officeDocument/2006/relationships/image" Target="../media/image80.pn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3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83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39.sv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3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32" Type="http://schemas.openxmlformats.org/officeDocument/2006/relationships/image" Target="../media/image33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051883" y="128923"/>
            <a:ext cx="8079205" cy="3517700"/>
            <a:chOff x="0" y="0"/>
            <a:chExt cx="2127857" cy="92647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7857" cy="926473"/>
            </a:xfrm>
            <a:custGeom>
              <a:avLst/>
              <a:gdLst/>
              <a:ahLst/>
              <a:cxnLst/>
              <a:rect l="l" t="t" r="r" b="b"/>
              <a:pathLst>
                <a:path w="2127857" h="926473">
                  <a:moveTo>
                    <a:pt x="0" y="0"/>
                  </a:moveTo>
                  <a:lnTo>
                    <a:pt x="2127857" y="0"/>
                  </a:lnTo>
                  <a:lnTo>
                    <a:pt x="2127857" y="926473"/>
                  </a:lnTo>
                  <a:lnTo>
                    <a:pt x="0" y="92647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27857" cy="9645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-6135502" y="632650"/>
            <a:ext cx="17434759" cy="82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8"/>
              </a:lnSpc>
            </a:pPr>
            <a:r>
              <a:rPr lang="en-US" sz="5600" spc="-11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Teachers slide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5529" y="3867723"/>
            <a:ext cx="17133800" cy="6505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83"/>
              </a:lnSpc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focuses on teaching the correct and effective use of condoms.</a:t>
            </a:r>
          </a:p>
          <a:p>
            <a:pPr algn="l">
              <a:lnSpc>
                <a:spcPts val="3383"/>
              </a:lnSpc>
            </a:pPr>
            <a:r>
              <a:rPr lang="en-US" sz="3253" u="sng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Video Resource</a:t>
            </a:r>
          </a:p>
          <a:p>
            <a:pPr algn="l">
              <a:lnSpc>
                <a:spcPts val="3383"/>
              </a:lnSpc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The lesson includes a helpful video designed to ease the conversation and support teachers in delivering the content confidently and without discomfort. The video is divided into two parts: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Part 1: Clear, straightforward instructions on how to properly put on a condom.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Part 2: Step-by-step guidance for students to follow along, provided they have access to condom demonstrators and condoms.</a:t>
            </a:r>
          </a:p>
          <a:p>
            <a:pPr algn="l">
              <a:lnSpc>
                <a:spcPts val="3383"/>
              </a:lnSpc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If condom demonstrators are not available, please show only the first part of the video.</a:t>
            </a:r>
          </a:p>
          <a:p>
            <a:pPr algn="l">
              <a:lnSpc>
                <a:spcPts val="3383"/>
              </a:lnSpc>
            </a:pPr>
            <a:endParaRPr lang="en-US" sz="3253" spc="-65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l">
              <a:lnSpc>
                <a:spcPts val="3383"/>
              </a:lnSpc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Materials Needed: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Projector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Whiteboard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Post-it notes or scrap paper</a:t>
            </a:r>
          </a:p>
          <a:p>
            <a:pPr marL="702335" lvl="1" indent="-351168" algn="l">
              <a:lnSpc>
                <a:spcPts val="3383"/>
              </a:lnSpc>
              <a:buFont typeface="Arial"/>
              <a:buChar char="•"/>
            </a:pPr>
            <a:r>
              <a:rPr lang="en-US" sz="3253" spc="-65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Prizes or merits for student engagement</a:t>
            </a:r>
          </a:p>
          <a:p>
            <a:pPr algn="l">
              <a:lnSpc>
                <a:spcPts val="3383"/>
              </a:lnSpc>
              <a:spcBef>
                <a:spcPct val="0"/>
              </a:spcBef>
            </a:pPr>
            <a:endParaRPr lang="en-US" sz="3253" spc="-65">
              <a:solidFill>
                <a:srgbClr val="2B2B2B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383253" y="213647"/>
            <a:ext cx="5582653" cy="3248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This lesson was created by Hannah Grove. If you wish to use it in any context other than the one intended, please seek permission beforehand. Thank you!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spc="-60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www.hannahpants.com</a:t>
            </a:r>
          </a:p>
        </p:txBody>
      </p:sp>
      <p:sp>
        <p:nvSpPr>
          <p:cNvPr id="9" name="Freeform 9"/>
          <p:cNvSpPr/>
          <p:nvPr/>
        </p:nvSpPr>
        <p:spPr>
          <a:xfrm>
            <a:off x="16211249" y="604075"/>
            <a:ext cx="1600500" cy="1431342"/>
          </a:xfrm>
          <a:custGeom>
            <a:avLst/>
            <a:gdLst/>
            <a:ahLst/>
            <a:cxnLst/>
            <a:rect l="l" t="t" r="r" b="b"/>
            <a:pathLst>
              <a:path w="1600500" h="1431342">
                <a:moveTo>
                  <a:pt x="0" y="0"/>
                </a:moveTo>
                <a:lnTo>
                  <a:pt x="1600500" y="0"/>
                </a:lnTo>
                <a:lnTo>
                  <a:pt x="1600500" y="1431342"/>
                </a:lnTo>
                <a:lnTo>
                  <a:pt x="0" y="1431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2848" t="-60800" r="-113390" b="-57163"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8">
              <a:alphaModFix amt="7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3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3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3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73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73000"/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alphaModFix amt="73000"/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alphaModFix amt="73000"/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591331" y="1465493"/>
            <a:ext cx="3476238" cy="2728847"/>
          </a:xfrm>
          <a:custGeom>
            <a:avLst/>
            <a:gdLst/>
            <a:ahLst/>
            <a:cxnLst/>
            <a:rect l="l" t="t" r="r" b="b"/>
            <a:pathLst>
              <a:path w="3476238" h="2728847">
                <a:moveTo>
                  <a:pt x="0" y="0"/>
                </a:moveTo>
                <a:lnTo>
                  <a:pt x="3476238" y="0"/>
                </a:lnTo>
                <a:lnTo>
                  <a:pt x="3476238" y="2728847"/>
                </a:lnTo>
                <a:lnTo>
                  <a:pt x="0" y="272884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5368359" y="1612810"/>
            <a:ext cx="11242610" cy="2423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6"/>
              </a:lnSpc>
              <a:spcBef>
                <a:spcPct val="0"/>
              </a:spcBef>
            </a:pPr>
            <a:r>
              <a:rPr lang="en-US" sz="4400" spc="-8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There are condoms designed for female people to use as well. They work in a similar way- speak to your GP or staff at the MISH clinic, if you think this option works better for you!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53553" y="4748085"/>
            <a:ext cx="15257416" cy="2772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3"/>
              </a:lnSpc>
            </a:pPr>
            <a:r>
              <a:rPr lang="en-US" sz="6599" spc="-13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Today’s lesson focuses on Male Condoms: </a:t>
            </a:r>
          </a:p>
          <a:p>
            <a:pPr algn="ctr">
              <a:lnSpc>
                <a:spcPts val="6863"/>
              </a:lnSpc>
            </a:pPr>
            <a:r>
              <a:rPr lang="en-US" sz="6599" spc="-13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fit over a penis and can be used for </a:t>
            </a:r>
          </a:p>
          <a:p>
            <a:pPr algn="ctr">
              <a:lnSpc>
                <a:spcPts val="6863"/>
              </a:lnSpc>
              <a:spcBef>
                <a:spcPct val="0"/>
              </a:spcBef>
            </a:pPr>
            <a:r>
              <a:rPr lang="en-US" sz="6599" spc="-13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 types of penetrative sex.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920785" y="1449287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>
            <a:off x="5822450" y="833698"/>
            <a:ext cx="10519573" cy="382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endParaRPr/>
          </a:p>
          <a:p>
            <a:pPr algn="ctr">
              <a:lnSpc>
                <a:spcPts val="5823"/>
              </a:lnSpc>
            </a:pPr>
            <a:r>
              <a:rPr lang="en-US" sz="5599" b="1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Remember: </a:t>
            </a:r>
          </a:p>
          <a:p>
            <a:pPr algn="ctr">
              <a:lnSpc>
                <a:spcPts val="5823"/>
              </a:lnSpc>
            </a:pPr>
            <a:endParaRPr lang="en-US" sz="5599" b="1" spc="-111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age of consent is 16 on the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Isle of Man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060863" y="5866927"/>
            <a:ext cx="14739727" cy="30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can access information and confidential advice about sexual health, contraception and STI testing from the MISH clinic or your GP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u="sng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even if you are not yet 16.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01336" y="-192512"/>
            <a:ext cx="4152550" cy="10287000"/>
          </a:xfrm>
          <a:custGeom>
            <a:avLst/>
            <a:gdLst/>
            <a:ahLst/>
            <a:cxnLst/>
            <a:rect l="l" t="t" r="r" b="b"/>
            <a:pathLst>
              <a:path w="4152550" h="10287000">
                <a:moveTo>
                  <a:pt x="0" y="0"/>
                </a:moveTo>
                <a:lnTo>
                  <a:pt x="4152551" y="0"/>
                </a:lnTo>
                <a:lnTo>
                  <a:pt x="41525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7280" t="-57688" r="-564704" b="-622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298450">
            <a:off x="2816283" y="4410659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7" y="0"/>
                </a:lnTo>
                <a:lnTo>
                  <a:pt x="1732487" y="539236"/>
                </a:lnTo>
                <a:lnTo>
                  <a:pt x="0" y="53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3904245">
            <a:off x="1419757" y="2886913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6" y="0"/>
                </a:lnTo>
                <a:lnTo>
                  <a:pt x="1732486" y="539237"/>
                </a:lnTo>
                <a:lnTo>
                  <a:pt x="0" y="539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340642" y="1585160"/>
            <a:ext cx="10918658" cy="30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 can be called a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BARRIER METHOD of contraception because they create a barrier between two people.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31206" y="6576536"/>
            <a:ext cx="10918658" cy="3095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Semen, viruses and bacteria can’t get </a:t>
            </a:r>
          </a:p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THROUGH a condom</a:t>
            </a:r>
          </a:p>
          <a:p>
            <a:pPr algn="ctr">
              <a:lnSpc>
                <a:spcPts val="5823"/>
              </a:lnSpc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01336" y="-192512"/>
            <a:ext cx="4152550" cy="10287000"/>
          </a:xfrm>
          <a:custGeom>
            <a:avLst/>
            <a:gdLst/>
            <a:ahLst/>
            <a:cxnLst/>
            <a:rect l="l" t="t" r="r" b="b"/>
            <a:pathLst>
              <a:path w="4152550" h="10287000">
                <a:moveTo>
                  <a:pt x="0" y="0"/>
                </a:moveTo>
                <a:lnTo>
                  <a:pt x="4152551" y="0"/>
                </a:lnTo>
                <a:lnTo>
                  <a:pt x="41525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7280" t="-57688" r="-564704" b="-622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298450">
            <a:off x="2816283" y="4410659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7" y="0"/>
                </a:lnTo>
                <a:lnTo>
                  <a:pt x="1732487" y="539236"/>
                </a:lnTo>
                <a:lnTo>
                  <a:pt x="0" y="53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3904245">
            <a:off x="1419757" y="2886913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6" y="0"/>
                </a:lnTo>
                <a:lnTo>
                  <a:pt x="1732486" y="539237"/>
                </a:lnTo>
                <a:lnTo>
                  <a:pt x="0" y="539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053887" y="1326410"/>
            <a:ext cx="10673751" cy="4600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5642" u="sng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effective are condoms?</a:t>
            </a:r>
          </a:p>
          <a:p>
            <a:pPr algn="ctr">
              <a:lnSpc>
                <a:spcPts val="5868"/>
              </a:lnSpc>
            </a:pPr>
            <a:endParaRPr lang="en-US" sz="5642" u="sng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68"/>
              </a:lnSpc>
              <a:spcBef>
                <a:spcPct val="0"/>
              </a:spcBef>
            </a:pPr>
            <a:r>
              <a:rPr lang="en-US" sz="5642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Will a condom ALWAYS prevent pregnancy?</a:t>
            </a:r>
          </a:p>
          <a:p>
            <a:pPr algn="ctr">
              <a:lnSpc>
                <a:spcPts val="5868"/>
              </a:lnSpc>
              <a:spcBef>
                <a:spcPct val="0"/>
              </a:spcBef>
            </a:pPr>
            <a:r>
              <a:rPr lang="en-US" sz="5642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(If a male and female person are having sexual intercourse)</a:t>
            </a:r>
          </a:p>
        </p:txBody>
      </p:sp>
      <p:sp>
        <p:nvSpPr>
          <p:cNvPr id="11" name="Freeform 11"/>
          <p:cNvSpPr/>
          <p:nvPr/>
        </p:nvSpPr>
        <p:spPr>
          <a:xfrm>
            <a:off x="9743043" y="6629398"/>
            <a:ext cx="3295439" cy="3130667"/>
          </a:xfrm>
          <a:custGeom>
            <a:avLst/>
            <a:gdLst/>
            <a:ahLst/>
            <a:cxnLst/>
            <a:rect l="l" t="t" r="r" b="b"/>
            <a:pathLst>
              <a:path w="3295439" h="3130667">
                <a:moveTo>
                  <a:pt x="0" y="0"/>
                </a:moveTo>
                <a:lnTo>
                  <a:pt x="3295439" y="0"/>
                </a:lnTo>
                <a:lnTo>
                  <a:pt x="3295439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-788625" y="-1814364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57200" y="1097602"/>
            <a:ext cx="17015184" cy="8392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9"/>
              </a:lnSpc>
              <a:spcBef>
                <a:spcPct val="0"/>
              </a:spcBef>
            </a:pPr>
            <a:r>
              <a:rPr lang="en-US" sz="5499" u="sng" spc="-10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No, condoms are not the most effective form of contraception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5499" u="sng" spc="-10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Condoms can be effective when used correctly, but other methods of hormonal contraception (e.g.IUD and implants) have a better rate of preventing pregnancy.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r>
              <a:rPr lang="en-US" sz="4900" spc="-9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To minimise the risk of pregnancy and STI’s</a:t>
            </a:r>
          </a:p>
          <a:p>
            <a:pPr algn="ctr">
              <a:lnSpc>
                <a:spcPts val="5096"/>
              </a:lnSpc>
              <a:spcBef>
                <a:spcPct val="0"/>
              </a:spcBef>
            </a:pPr>
            <a:r>
              <a:rPr lang="en-US" sz="4900" spc="-9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You and your partner can choose to use a different type of contraception AND a condom!</a:t>
            </a:r>
          </a:p>
        </p:txBody>
      </p:sp>
      <p:sp>
        <p:nvSpPr>
          <p:cNvPr id="5" name="Freeform 5"/>
          <p:cNvSpPr/>
          <p:nvPr/>
        </p:nvSpPr>
        <p:spPr>
          <a:xfrm>
            <a:off x="-691510" y="8100763"/>
            <a:ext cx="3440420" cy="3008803"/>
          </a:xfrm>
          <a:custGeom>
            <a:avLst/>
            <a:gdLst/>
            <a:ahLst/>
            <a:cxnLst/>
            <a:rect l="l" t="t" r="r" b="b"/>
            <a:pathLst>
              <a:path w="3440420" h="3008803">
                <a:moveTo>
                  <a:pt x="0" y="0"/>
                </a:moveTo>
                <a:lnTo>
                  <a:pt x="3440420" y="0"/>
                </a:lnTo>
                <a:lnTo>
                  <a:pt x="3440420" y="3008803"/>
                </a:lnTo>
                <a:lnTo>
                  <a:pt x="0" y="300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365259" y="-1008680"/>
            <a:ext cx="3440420" cy="3008803"/>
          </a:xfrm>
          <a:custGeom>
            <a:avLst/>
            <a:gdLst/>
            <a:ahLst/>
            <a:cxnLst/>
            <a:rect l="l" t="t" r="r" b="b"/>
            <a:pathLst>
              <a:path w="3440420" h="3008803">
                <a:moveTo>
                  <a:pt x="0" y="0"/>
                </a:moveTo>
                <a:lnTo>
                  <a:pt x="3440419" y="0"/>
                </a:lnTo>
                <a:lnTo>
                  <a:pt x="3440419" y="3008803"/>
                </a:lnTo>
                <a:lnTo>
                  <a:pt x="0" y="300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5400000">
            <a:off x="1704217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746410" y="4842711"/>
            <a:ext cx="2795180" cy="2194217"/>
          </a:xfrm>
          <a:custGeom>
            <a:avLst/>
            <a:gdLst/>
            <a:ahLst/>
            <a:cxnLst/>
            <a:rect l="l" t="t" r="r" b="b"/>
            <a:pathLst>
              <a:path w="2795180" h="2194217">
                <a:moveTo>
                  <a:pt x="0" y="0"/>
                </a:moveTo>
                <a:lnTo>
                  <a:pt x="2795180" y="0"/>
                </a:lnTo>
                <a:lnTo>
                  <a:pt x="2795180" y="2194216"/>
                </a:lnTo>
                <a:lnTo>
                  <a:pt x="0" y="219421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01336" y="-192512"/>
            <a:ext cx="4152550" cy="10287000"/>
          </a:xfrm>
          <a:custGeom>
            <a:avLst/>
            <a:gdLst/>
            <a:ahLst/>
            <a:cxnLst/>
            <a:rect l="l" t="t" r="r" b="b"/>
            <a:pathLst>
              <a:path w="4152550" h="10287000">
                <a:moveTo>
                  <a:pt x="0" y="0"/>
                </a:moveTo>
                <a:lnTo>
                  <a:pt x="4152551" y="0"/>
                </a:lnTo>
                <a:lnTo>
                  <a:pt x="41525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7280" t="-57688" r="-564704" b="-622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298450">
            <a:off x="2816283" y="4410659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7" y="0"/>
                </a:lnTo>
                <a:lnTo>
                  <a:pt x="1732487" y="539236"/>
                </a:lnTo>
                <a:lnTo>
                  <a:pt x="0" y="53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3904245">
            <a:off x="1419757" y="2886913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6" y="0"/>
                </a:lnTo>
                <a:lnTo>
                  <a:pt x="1732486" y="539237"/>
                </a:lnTo>
                <a:lnTo>
                  <a:pt x="0" y="539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6053887" y="1326410"/>
            <a:ext cx="10673751" cy="385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8"/>
              </a:lnSpc>
            </a:pPr>
            <a:r>
              <a:rPr lang="en-US" sz="5642" u="sng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 effective are condoms?</a:t>
            </a:r>
          </a:p>
          <a:p>
            <a:pPr algn="ctr">
              <a:lnSpc>
                <a:spcPts val="5868"/>
              </a:lnSpc>
            </a:pPr>
            <a:endParaRPr lang="en-US" sz="5642" u="sng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68"/>
              </a:lnSpc>
              <a:spcBef>
                <a:spcPct val="0"/>
              </a:spcBef>
            </a:pPr>
            <a:r>
              <a:rPr lang="en-US" sz="5642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Will a condom ALWAYS prevent the transmission of STI’s?</a:t>
            </a:r>
          </a:p>
          <a:p>
            <a:pPr algn="ctr">
              <a:lnSpc>
                <a:spcPts val="5868"/>
              </a:lnSpc>
              <a:spcBef>
                <a:spcPct val="0"/>
              </a:spcBef>
            </a:pPr>
            <a:endParaRPr lang="en-US" sz="5642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743043" y="5881932"/>
            <a:ext cx="3295439" cy="3130667"/>
          </a:xfrm>
          <a:custGeom>
            <a:avLst/>
            <a:gdLst/>
            <a:ahLst/>
            <a:cxnLst/>
            <a:rect l="l" t="t" r="r" b="b"/>
            <a:pathLst>
              <a:path w="3295439" h="3130667">
                <a:moveTo>
                  <a:pt x="0" y="0"/>
                </a:moveTo>
                <a:lnTo>
                  <a:pt x="3295439" y="0"/>
                </a:lnTo>
                <a:lnTo>
                  <a:pt x="3295439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-788625" y="-1814364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457200" y="802183"/>
            <a:ext cx="17015184" cy="11775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When used correctly,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 are highly effective at preventing the spread of sexually transmitted infections or STI’s. 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(HIV, gonorrhoea, and chlamydia etc)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u="sng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However, they are not 100% effective!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4700" u="sng" spc="-94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condom won't completely eliminate the risk of catching an STI, especially those spread through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skin-to-skin contact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(pubic lice, genital herpes, genital warts etc)</a:t>
            </a: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888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096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-691510" y="8100763"/>
            <a:ext cx="3440420" cy="3008803"/>
          </a:xfrm>
          <a:custGeom>
            <a:avLst/>
            <a:gdLst/>
            <a:ahLst/>
            <a:cxnLst/>
            <a:rect l="l" t="t" r="r" b="b"/>
            <a:pathLst>
              <a:path w="3440420" h="3008803">
                <a:moveTo>
                  <a:pt x="0" y="0"/>
                </a:moveTo>
                <a:lnTo>
                  <a:pt x="3440420" y="0"/>
                </a:lnTo>
                <a:lnTo>
                  <a:pt x="3440420" y="3008803"/>
                </a:lnTo>
                <a:lnTo>
                  <a:pt x="0" y="300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365259" y="-1008680"/>
            <a:ext cx="3440420" cy="3008803"/>
          </a:xfrm>
          <a:custGeom>
            <a:avLst/>
            <a:gdLst/>
            <a:ahLst/>
            <a:cxnLst/>
            <a:rect l="l" t="t" r="r" b="b"/>
            <a:pathLst>
              <a:path w="3440420" h="3008803">
                <a:moveTo>
                  <a:pt x="0" y="0"/>
                </a:moveTo>
                <a:lnTo>
                  <a:pt x="3440419" y="0"/>
                </a:lnTo>
                <a:lnTo>
                  <a:pt x="3440419" y="3008803"/>
                </a:lnTo>
                <a:lnTo>
                  <a:pt x="0" y="30088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9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 rot="5400000">
            <a:off x="1704217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901336" y="-192512"/>
            <a:ext cx="4152550" cy="10287000"/>
          </a:xfrm>
          <a:custGeom>
            <a:avLst/>
            <a:gdLst/>
            <a:ahLst/>
            <a:cxnLst/>
            <a:rect l="l" t="t" r="r" b="b"/>
            <a:pathLst>
              <a:path w="4152550" h="10287000">
                <a:moveTo>
                  <a:pt x="0" y="0"/>
                </a:moveTo>
                <a:lnTo>
                  <a:pt x="4152551" y="0"/>
                </a:lnTo>
                <a:lnTo>
                  <a:pt x="41525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47280" t="-57688" r="-564704" b="-6227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-5298450">
            <a:off x="2816283" y="4410659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7" y="0"/>
                </a:lnTo>
                <a:lnTo>
                  <a:pt x="1732487" y="539236"/>
                </a:lnTo>
                <a:lnTo>
                  <a:pt x="0" y="539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3904245">
            <a:off x="1419757" y="2886913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6" y="0"/>
                </a:lnTo>
                <a:lnTo>
                  <a:pt x="1732486" y="539237"/>
                </a:lnTo>
                <a:lnTo>
                  <a:pt x="0" y="5392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5493591" y="1855871"/>
            <a:ext cx="12403383" cy="676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They may not be 100% effective </a:t>
            </a:r>
          </a:p>
          <a:p>
            <a:pPr algn="ctr">
              <a:lnSpc>
                <a:spcPts val="5823"/>
              </a:lnSpc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BUT </a:t>
            </a:r>
          </a:p>
          <a:p>
            <a:pPr algn="ctr">
              <a:lnSpc>
                <a:spcPts val="5823"/>
              </a:lnSpc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 </a:t>
            </a:r>
            <a:r>
              <a:rPr lang="en-US" sz="5599" u="sng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reduce</a:t>
            </a: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the risk of pregnancy and spreading STI’s. </a:t>
            </a:r>
          </a:p>
          <a:p>
            <a:pPr algn="ctr">
              <a:lnSpc>
                <a:spcPts val="5823"/>
              </a:lnSpc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It’s important to do everything you can, to protect yourself AND your partner.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320966" y="1320466"/>
            <a:ext cx="7646068" cy="7646068"/>
          </a:xfrm>
          <a:custGeom>
            <a:avLst/>
            <a:gdLst/>
            <a:ahLst/>
            <a:cxnLst/>
            <a:rect l="l" t="t" r="r" b="b"/>
            <a:pathLst>
              <a:path w="7646068" h="7646068">
                <a:moveTo>
                  <a:pt x="0" y="0"/>
                </a:moveTo>
                <a:lnTo>
                  <a:pt x="7646068" y="0"/>
                </a:lnTo>
                <a:lnTo>
                  <a:pt x="7646068" y="7646068"/>
                </a:lnTo>
                <a:lnTo>
                  <a:pt x="0" y="7646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5890769" y="2455602"/>
            <a:ext cx="6506463" cy="6986806"/>
            <a:chOff x="0" y="0"/>
            <a:chExt cx="8675284" cy="93157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675284" cy="9315741"/>
            </a:xfrm>
            <a:custGeom>
              <a:avLst/>
              <a:gdLst/>
              <a:ahLst/>
              <a:cxnLst/>
              <a:rect l="l" t="t" r="r" b="b"/>
              <a:pathLst>
                <a:path w="8675284" h="9315741">
                  <a:moveTo>
                    <a:pt x="0" y="0"/>
                  </a:moveTo>
                  <a:lnTo>
                    <a:pt x="8675284" y="0"/>
                  </a:lnTo>
                  <a:lnTo>
                    <a:pt x="8675284" y="9315741"/>
                  </a:lnTo>
                  <a:lnTo>
                    <a:pt x="0" y="9315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1006563" y="2402184"/>
              <a:ext cx="6272518" cy="5872645"/>
            </a:xfrm>
            <a:custGeom>
              <a:avLst/>
              <a:gdLst/>
              <a:ahLst/>
              <a:cxnLst/>
              <a:rect l="l" t="t" r="r" b="b"/>
              <a:pathLst>
                <a:path w="6272518" h="5872645">
                  <a:moveTo>
                    <a:pt x="0" y="0"/>
                  </a:moveTo>
                  <a:lnTo>
                    <a:pt x="6272518" y="0"/>
                  </a:lnTo>
                  <a:lnTo>
                    <a:pt x="6272518" y="5872644"/>
                  </a:lnTo>
                  <a:lnTo>
                    <a:pt x="0" y="5872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84923" y="990600"/>
            <a:ext cx="11518153" cy="852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  <a:spcBef>
                <a:spcPct val="0"/>
              </a:spcBef>
            </a:pPr>
            <a:r>
              <a:rPr lang="en-US" sz="5399" b="1" u="sng" spc="-10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Draw a grid like this onto a piece of paper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297973" y="1680460"/>
            <a:ext cx="11692053" cy="8272128"/>
          </a:xfrm>
          <a:custGeom>
            <a:avLst/>
            <a:gdLst/>
            <a:ahLst/>
            <a:cxnLst/>
            <a:rect l="l" t="t" r="r" b="b"/>
            <a:pathLst>
              <a:path w="11692053" h="8272128">
                <a:moveTo>
                  <a:pt x="0" y="0"/>
                </a:moveTo>
                <a:lnTo>
                  <a:pt x="11692054" y="0"/>
                </a:lnTo>
                <a:lnTo>
                  <a:pt x="11692054" y="8272127"/>
                </a:lnTo>
                <a:lnTo>
                  <a:pt x="0" y="82721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459984" y="557467"/>
            <a:ext cx="7849295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u="sng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‘Roadmap’ for this block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6497857" y="3575308"/>
            <a:ext cx="5292287" cy="5682992"/>
            <a:chOff x="0" y="0"/>
            <a:chExt cx="7056382" cy="75773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56382" cy="7577323"/>
            </a:xfrm>
            <a:custGeom>
              <a:avLst/>
              <a:gdLst/>
              <a:ahLst/>
              <a:cxnLst/>
              <a:rect l="l" t="t" r="r" b="b"/>
              <a:pathLst>
                <a:path w="7056382" h="7577323">
                  <a:moveTo>
                    <a:pt x="0" y="0"/>
                  </a:moveTo>
                  <a:lnTo>
                    <a:pt x="7056382" y="0"/>
                  </a:lnTo>
                  <a:lnTo>
                    <a:pt x="7056382" y="7577323"/>
                  </a:lnTo>
                  <a:lnTo>
                    <a:pt x="0" y="75773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Freeform 5"/>
            <p:cNvSpPr/>
            <p:nvPr/>
          </p:nvSpPr>
          <p:spPr>
            <a:xfrm>
              <a:off x="818727" y="1953910"/>
              <a:ext cx="5101998" cy="4776746"/>
            </a:xfrm>
            <a:custGeom>
              <a:avLst/>
              <a:gdLst/>
              <a:ahLst/>
              <a:cxnLst/>
              <a:rect l="l" t="t" r="r" b="b"/>
              <a:pathLst>
                <a:path w="5101998" h="4776746">
                  <a:moveTo>
                    <a:pt x="0" y="0"/>
                  </a:moveTo>
                  <a:lnTo>
                    <a:pt x="5101999" y="0"/>
                  </a:lnTo>
                  <a:lnTo>
                    <a:pt x="5101999" y="4776746"/>
                  </a:lnTo>
                  <a:lnTo>
                    <a:pt x="0" y="4776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384923" y="990600"/>
            <a:ext cx="11518153" cy="2262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15"/>
              </a:lnSpc>
            </a:pPr>
            <a:r>
              <a:rPr lang="en-US" sz="5399" b="1" u="sng" spc="-10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can you remember from the video? </a:t>
            </a:r>
          </a:p>
          <a:p>
            <a:pPr algn="ctr">
              <a:lnSpc>
                <a:spcPts val="5615"/>
              </a:lnSpc>
            </a:pPr>
            <a:endParaRPr lang="en-US" sz="5399" b="1" u="sng" spc="-107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615"/>
              </a:lnSpc>
              <a:spcBef>
                <a:spcPct val="0"/>
              </a:spcBef>
            </a:pPr>
            <a:r>
              <a:rPr lang="en-US" sz="5399" spc="-107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Write down 1 thing in each box 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3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8">
              <a:alphaModFix amt="7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73000"/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73000"/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73000"/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alphaModFix amt="73000"/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3000"/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alphaModFix amt="73000"/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73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alphaModFix amt="73000"/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alphaModFix amt="73000"/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alphaModFix amt="73000"/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3475316" y="3927529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10800000">
            <a:off x="14181395" y="3927529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TextBox 19"/>
          <p:cNvSpPr txBox="1"/>
          <p:nvPr/>
        </p:nvSpPr>
        <p:spPr>
          <a:xfrm>
            <a:off x="4998554" y="4048125"/>
            <a:ext cx="8680153" cy="174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3"/>
              </a:lnSpc>
              <a:spcBef>
                <a:spcPct val="0"/>
              </a:spcBef>
            </a:pPr>
            <a:r>
              <a:rPr lang="en-US" sz="11099" spc="-22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Condom BINGO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28700" y="8801931"/>
            <a:ext cx="10215289" cy="8746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4"/>
              </a:lnSpc>
              <a:spcBef>
                <a:spcPct val="0"/>
              </a:spcBef>
            </a:pPr>
            <a:r>
              <a:rPr lang="en-US" sz="5543" spc="-11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Check the packet for the CE MARK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85782" y="2011968"/>
            <a:ext cx="8770147" cy="1627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08"/>
              </a:lnSpc>
            </a:pPr>
            <a:r>
              <a:rPr lang="en-US" sz="5585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Check the packet</a:t>
            </a:r>
          </a:p>
          <a:p>
            <a:pPr algn="ctr">
              <a:lnSpc>
                <a:spcPts val="5808"/>
              </a:lnSpc>
              <a:spcBef>
                <a:spcPct val="0"/>
              </a:spcBef>
            </a:pPr>
            <a:r>
              <a:rPr lang="en-US" sz="5585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for the use by DATE</a:t>
            </a:r>
          </a:p>
        </p:txBody>
      </p:sp>
      <p:sp>
        <p:nvSpPr>
          <p:cNvPr id="5" name="Freeform 5"/>
          <p:cNvSpPr/>
          <p:nvPr/>
        </p:nvSpPr>
        <p:spPr>
          <a:xfrm rot="1896679">
            <a:off x="14002390" y="750894"/>
            <a:ext cx="4054700" cy="4202144"/>
          </a:xfrm>
          <a:custGeom>
            <a:avLst/>
            <a:gdLst/>
            <a:ahLst/>
            <a:cxnLst/>
            <a:rect l="l" t="t" r="r" b="b"/>
            <a:pathLst>
              <a:path w="4054700" h="4202144">
                <a:moveTo>
                  <a:pt x="0" y="0"/>
                </a:moveTo>
                <a:lnTo>
                  <a:pt x="4054699" y="0"/>
                </a:lnTo>
                <a:lnTo>
                  <a:pt x="4054699" y="4202144"/>
                </a:lnTo>
                <a:lnTo>
                  <a:pt x="0" y="4202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81460" t="-166456" r="-248127" b="-15417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1379600">
            <a:off x="12786946" y="2582348"/>
            <a:ext cx="1732487" cy="539237"/>
          </a:xfrm>
          <a:custGeom>
            <a:avLst/>
            <a:gdLst/>
            <a:ahLst/>
            <a:cxnLst/>
            <a:rect l="l" t="t" r="r" b="b"/>
            <a:pathLst>
              <a:path w="1732487" h="539237">
                <a:moveTo>
                  <a:pt x="0" y="0"/>
                </a:moveTo>
                <a:lnTo>
                  <a:pt x="1732487" y="0"/>
                </a:lnTo>
                <a:lnTo>
                  <a:pt x="1732487" y="539236"/>
                </a:lnTo>
                <a:lnTo>
                  <a:pt x="0" y="539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211515" y="5918139"/>
            <a:ext cx="3818225" cy="4566897"/>
          </a:xfrm>
          <a:custGeom>
            <a:avLst/>
            <a:gdLst/>
            <a:ahLst/>
            <a:cxnLst/>
            <a:rect l="l" t="t" r="r" b="b"/>
            <a:pathLst>
              <a:path w="3818225" h="4566897">
                <a:moveTo>
                  <a:pt x="0" y="0"/>
                </a:moveTo>
                <a:lnTo>
                  <a:pt x="3818225" y="0"/>
                </a:lnTo>
                <a:lnTo>
                  <a:pt x="3818225" y="4566896"/>
                </a:lnTo>
                <a:lnTo>
                  <a:pt x="0" y="45668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426738" t="-158820" r="-260071" b="-13423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 rot="1770235">
            <a:off x="1102312" y="3588692"/>
            <a:ext cx="3918951" cy="4136670"/>
          </a:xfrm>
          <a:custGeom>
            <a:avLst/>
            <a:gdLst/>
            <a:ahLst/>
            <a:cxnLst/>
            <a:rect l="l" t="t" r="r" b="b"/>
            <a:pathLst>
              <a:path w="3918951" h="4136670">
                <a:moveTo>
                  <a:pt x="0" y="0"/>
                </a:moveTo>
                <a:lnTo>
                  <a:pt x="3918951" y="0"/>
                </a:lnTo>
                <a:lnTo>
                  <a:pt x="3918951" y="4136670"/>
                </a:lnTo>
                <a:lnTo>
                  <a:pt x="0" y="413667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95931" t="-171719" r="-247166" b="-14891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4999121" y="4819172"/>
            <a:ext cx="7019562" cy="1628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4"/>
              </a:lnSpc>
              <a:spcBef>
                <a:spcPct val="0"/>
              </a:spcBef>
            </a:pPr>
            <a:r>
              <a:rPr lang="en-US" sz="5590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Check the packet for DAMAGE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18221" y="605409"/>
            <a:ext cx="13937708" cy="8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  <a:spcBef>
                <a:spcPct val="0"/>
              </a:spcBef>
            </a:pPr>
            <a:r>
              <a:rPr lang="en-US" sz="5100" u="sng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Three things to remember BEFORE using a condom</a:t>
            </a:r>
          </a:p>
        </p:txBody>
      </p:sp>
      <p:sp>
        <p:nvSpPr>
          <p:cNvPr id="11" name="Freeform 11"/>
          <p:cNvSpPr/>
          <p:nvPr/>
        </p:nvSpPr>
        <p:spPr>
          <a:xfrm rot="-903616" flipH="1">
            <a:off x="4748353" y="5583509"/>
            <a:ext cx="2150229" cy="669259"/>
          </a:xfrm>
          <a:custGeom>
            <a:avLst/>
            <a:gdLst/>
            <a:ahLst/>
            <a:cxnLst/>
            <a:rect l="l" t="t" r="r" b="b"/>
            <a:pathLst>
              <a:path w="2150229" h="669259">
                <a:moveTo>
                  <a:pt x="2150229" y="0"/>
                </a:moveTo>
                <a:lnTo>
                  <a:pt x="0" y="0"/>
                </a:lnTo>
                <a:lnTo>
                  <a:pt x="0" y="669259"/>
                </a:lnTo>
                <a:lnTo>
                  <a:pt x="2150229" y="669259"/>
                </a:lnTo>
                <a:lnTo>
                  <a:pt x="215022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547425">
            <a:off x="10649135" y="8684236"/>
            <a:ext cx="1873701" cy="583190"/>
          </a:xfrm>
          <a:custGeom>
            <a:avLst/>
            <a:gdLst/>
            <a:ahLst/>
            <a:cxnLst/>
            <a:rect l="l" t="t" r="r" b="b"/>
            <a:pathLst>
              <a:path w="1873701" h="583190">
                <a:moveTo>
                  <a:pt x="0" y="0"/>
                </a:moveTo>
                <a:lnTo>
                  <a:pt x="1873702" y="0"/>
                </a:lnTo>
                <a:lnTo>
                  <a:pt x="1873702" y="583190"/>
                </a:lnTo>
                <a:lnTo>
                  <a:pt x="0" y="5831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318674" y="8845184"/>
            <a:ext cx="3751278" cy="2612254"/>
          </a:xfrm>
          <a:custGeom>
            <a:avLst/>
            <a:gdLst/>
            <a:ahLst/>
            <a:cxnLst/>
            <a:rect l="l" t="t" r="r" b="b"/>
            <a:pathLst>
              <a:path w="3751278" h="2612254">
                <a:moveTo>
                  <a:pt x="0" y="0"/>
                </a:moveTo>
                <a:lnTo>
                  <a:pt x="3751278" y="0"/>
                </a:lnTo>
                <a:lnTo>
                  <a:pt x="3751278" y="2612254"/>
                </a:lnTo>
                <a:lnTo>
                  <a:pt x="0" y="2612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3051485" y="1681659"/>
            <a:ext cx="4623659" cy="4351679"/>
          </a:xfrm>
          <a:custGeom>
            <a:avLst/>
            <a:gdLst/>
            <a:ahLst/>
            <a:cxnLst/>
            <a:rect l="l" t="t" r="r" b="b"/>
            <a:pathLst>
              <a:path w="4623659" h="4351679">
                <a:moveTo>
                  <a:pt x="0" y="0"/>
                </a:moveTo>
                <a:lnTo>
                  <a:pt x="4623659" y="0"/>
                </a:lnTo>
                <a:lnTo>
                  <a:pt x="4623659" y="4351678"/>
                </a:lnTo>
                <a:lnTo>
                  <a:pt x="0" y="435167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36869" t="-135167" r="-249941" b="-26433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8611089" y="1360172"/>
            <a:ext cx="3515739" cy="7605475"/>
          </a:xfrm>
          <a:custGeom>
            <a:avLst/>
            <a:gdLst/>
            <a:ahLst/>
            <a:cxnLst/>
            <a:rect l="l" t="t" r="r" b="b"/>
            <a:pathLst>
              <a:path w="3515739" h="7605475">
                <a:moveTo>
                  <a:pt x="0" y="0"/>
                </a:moveTo>
                <a:lnTo>
                  <a:pt x="3515739" y="0"/>
                </a:lnTo>
                <a:lnTo>
                  <a:pt x="3515739" y="7605475"/>
                </a:lnTo>
                <a:lnTo>
                  <a:pt x="0" y="7605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0006" t="-62533" r="-498918" b="-63656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3051485" y="4767135"/>
            <a:ext cx="4623659" cy="259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Ensure the rolled edges are on the outside of the condom.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39238" y="4767135"/>
            <a:ext cx="9525" cy="7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endParaRPr/>
          </a:p>
        </p:txBody>
      </p:sp>
      <p:sp>
        <p:nvSpPr>
          <p:cNvPr id="11" name="TextBox 11"/>
          <p:cNvSpPr txBox="1"/>
          <p:nvPr/>
        </p:nvSpPr>
        <p:spPr>
          <a:xfrm>
            <a:off x="11353274" y="4148010"/>
            <a:ext cx="4623659" cy="197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Roll the condom down to the base of the penis.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-1328922" y="8100335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15561337" y="-1937162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7"/>
                </a:lnTo>
                <a:lnTo>
                  <a:pt x="0" y="410301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367565" y="2096952"/>
            <a:ext cx="3792022" cy="8560070"/>
            <a:chOff x="0" y="0"/>
            <a:chExt cx="5056029" cy="11413427"/>
          </a:xfrm>
        </p:grpSpPr>
        <p:sp>
          <p:nvSpPr>
            <p:cNvPr id="7" name="Freeform 7"/>
            <p:cNvSpPr/>
            <p:nvPr/>
          </p:nvSpPr>
          <p:spPr>
            <a:xfrm rot="-10800000">
              <a:off x="396669" y="2008421"/>
              <a:ext cx="4659360" cy="9405005"/>
            </a:xfrm>
            <a:custGeom>
              <a:avLst/>
              <a:gdLst/>
              <a:ahLst/>
              <a:cxnLst/>
              <a:rect l="l" t="t" r="r" b="b"/>
              <a:pathLst>
                <a:path w="4659360" h="9405005">
                  <a:moveTo>
                    <a:pt x="0" y="0"/>
                  </a:moveTo>
                  <a:lnTo>
                    <a:pt x="4659360" y="0"/>
                  </a:lnTo>
                  <a:lnTo>
                    <a:pt x="4659360" y="9405006"/>
                  </a:lnTo>
                  <a:lnTo>
                    <a:pt x="0" y="940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94080" t="-58605" r="-449018" b="-61358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Freeform 8"/>
            <p:cNvSpPr/>
            <p:nvPr/>
          </p:nvSpPr>
          <p:spPr>
            <a:xfrm rot="4197797">
              <a:off x="-421533" y="2713725"/>
              <a:ext cx="2309982" cy="718982"/>
            </a:xfrm>
            <a:custGeom>
              <a:avLst/>
              <a:gdLst/>
              <a:ahLst/>
              <a:cxnLst/>
              <a:rect l="l" t="t" r="r" b="b"/>
              <a:pathLst>
                <a:path w="2309982" h="718982">
                  <a:moveTo>
                    <a:pt x="0" y="0"/>
                  </a:moveTo>
                  <a:lnTo>
                    <a:pt x="2309982" y="0"/>
                  </a:lnTo>
                  <a:lnTo>
                    <a:pt x="2309982" y="718982"/>
                  </a:lnTo>
                  <a:lnTo>
                    <a:pt x="0" y="718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96669" y="-19050"/>
              <a:ext cx="4443502" cy="2622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8"/>
                </a:lnSpc>
                <a:spcBef>
                  <a:spcPct val="0"/>
                </a:spcBef>
              </a:pPr>
              <a:r>
                <a:rPr lang="en-US" sz="4700" spc="-9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Take the  used  condom off carefully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16497" y="2338697"/>
            <a:ext cx="4031059" cy="6919603"/>
            <a:chOff x="0" y="0"/>
            <a:chExt cx="5374746" cy="9226138"/>
          </a:xfrm>
        </p:grpSpPr>
        <p:sp>
          <p:nvSpPr>
            <p:cNvPr id="11" name="Freeform 11"/>
            <p:cNvSpPr/>
            <p:nvPr/>
          </p:nvSpPr>
          <p:spPr>
            <a:xfrm rot="-10800000">
              <a:off x="1155861" y="1746662"/>
              <a:ext cx="3063023" cy="7479475"/>
            </a:xfrm>
            <a:custGeom>
              <a:avLst/>
              <a:gdLst/>
              <a:ahLst/>
              <a:cxnLst/>
              <a:rect l="l" t="t" r="r" b="b"/>
              <a:pathLst>
                <a:path w="3063023" h="7479475">
                  <a:moveTo>
                    <a:pt x="0" y="0"/>
                  </a:moveTo>
                  <a:lnTo>
                    <a:pt x="3063024" y="0"/>
                  </a:lnTo>
                  <a:lnTo>
                    <a:pt x="3063024" y="7479476"/>
                  </a:lnTo>
                  <a:lnTo>
                    <a:pt x="0" y="74794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62333" t="-63695" r="-570860" b="-64647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16777" y="4990931"/>
              <a:ext cx="12700" cy="9718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8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9050"/>
              <a:ext cx="5374746" cy="1797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8"/>
                </a:lnSpc>
              </a:pPr>
              <a:r>
                <a:rPr lang="en-US" sz="4700" spc="-9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Tie the used </a:t>
              </a:r>
            </a:p>
            <a:p>
              <a:pPr algn="ctr">
                <a:lnSpc>
                  <a:spcPts val="4888"/>
                </a:lnSpc>
                <a:spcBef>
                  <a:spcPct val="0"/>
                </a:spcBef>
              </a:pPr>
              <a:r>
                <a:rPr lang="en-US" sz="4700" spc="-9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condom in a knot</a:t>
              </a:r>
            </a:p>
          </p:txBody>
        </p:sp>
        <p:sp>
          <p:nvSpPr>
            <p:cNvPr id="14" name="Freeform 14"/>
            <p:cNvSpPr/>
            <p:nvPr/>
          </p:nvSpPr>
          <p:spPr>
            <a:xfrm rot="4197797">
              <a:off x="-71672" y="2627101"/>
              <a:ext cx="2309982" cy="718982"/>
            </a:xfrm>
            <a:custGeom>
              <a:avLst/>
              <a:gdLst/>
              <a:ahLst/>
              <a:cxnLst/>
              <a:rect l="l" t="t" r="r" b="b"/>
              <a:pathLst>
                <a:path w="2309982" h="718982">
                  <a:moveTo>
                    <a:pt x="0" y="0"/>
                  </a:moveTo>
                  <a:lnTo>
                    <a:pt x="2309982" y="0"/>
                  </a:lnTo>
                  <a:lnTo>
                    <a:pt x="2309982" y="718982"/>
                  </a:lnTo>
                  <a:lnTo>
                    <a:pt x="0" y="718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108024" y="3089787"/>
            <a:ext cx="5740797" cy="6386324"/>
            <a:chOff x="0" y="0"/>
            <a:chExt cx="7654396" cy="8515098"/>
          </a:xfrm>
        </p:grpSpPr>
        <p:sp>
          <p:nvSpPr>
            <p:cNvPr id="16" name="Freeform 16"/>
            <p:cNvSpPr/>
            <p:nvPr/>
          </p:nvSpPr>
          <p:spPr>
            <a:xfrm>
              <a:off x="1409700" y="0"/>
              <a:ext cx="4443502" cy="4323759"/>
            </a:xfrm>
            <a:custGeom>
              <a:avLst/>
              <a:gdLst/>
              <a:ahLst/>
              <a:cxnLst/>
              <a:rect l="l" t="t" r="r" b="b"/>
              <a:pathLst>
                <a:path w="4443502" h="4323759">
                  <a:moveTo>
                    <a:pt x="0" y="0"/>
                  </a:moveTo>
                  <a:lnTo>
                    <a:pt x="4443502" y="0"/>
                  </a:lnTo>
                  <a:lnTo>
                    <a:pt x="4443502" y="4323759"/>
                  </a:lnTo>
                  <a:lnTo>
                    <a:pt x="0" y="43237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70346" b="-26921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066709"/>
              <a:ext cx="7654396" cy="34483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88"/>
                </a:lnSpc>
              </a:pPr>
              <a:r>
                <a:rPr lang="en-US" sz="4700" spc="-9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Wrap the used condom in a tissue and throw the used </a:t>
              </a:r>
            </a:p>
            <a:p>
              <a:pPr algn="ctr">
                <a:lnSpc>
                  <a:spcPts val="4888"/>
                </a:lnSpc>
                <a:spcBef>
                  <a:spcPct val="0"/>
                </a:spcBef>
              </a:pPr>
              <a:r>
                <a:rPr lang="en-US" sz="4700" spc="-94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condom in a bin </a:t>
              </a:r>
            </a:p>
          </p:txBody>
        </p:sp>
        <p:sp>
          <p:nvSpPr>
            <p:cNvPr id="18" name="Freeform 18"/>
            <p:cNvSpPr/>
            <p:nvPr/>
          </p:nvSpPr>
          <p:spPr>
            <a:xfrm rot="-6187389">
              <a:off x="4926811" y="3519820"/>
              <a:ext cx="2309982" cy="718982"/>
            </a:xfrm>
            <a:custGeom>
              <a:avLst/>
              <a:gdLst/>
              <a:ahLst/>
              <a:cxnLst/>
              <a:rect l="l" t="t" r="r" b="b"/>
              <a:pathLst>
                <a:path w="2309982" h="718982">
                  <a:moveTo>
                    <a:pt x="0" y="0"/>
                  </a:moveTo>
                  <a:lnTo>
                    <a:pt x="2309982" y="0"/>
                  </a:lnTo>
                  <a:lnTo>
                    <a:pt x="2309982" y="718982"/>
                  </a:lnTo>
                  <a:lnTo>
                    <a:pt x="0" y="718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618221" y="605409"/>
            <a:ext cx="13937708" cy="8084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4"/>
              </a:lnSpc>
              <a:spcBef>
                <a:spcPct val="0"/>
              </a:spcBef>
            </a:pPr>
            <a:r>
              <a:rPr lang="en-US" sz="5100" u="sng" spc="-10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Three things to remember AFTER using a condom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1855871"/>
            <a:ext cx="17391407" cy="7713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55"/>
              </a:lnSpc>
            </a:pPr>
            <a:r>
              <a:rPr lang="en-US" sz="6399" b="1" spc="-12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Some STI’s can be transmitted through </a:t>
            </a:r>
          </a:p>
          <a:p>
            <a:pPr algn="ctr">
              <a:lnSpc>
                <a:spcPts val="6655"/>
              </a:lnSpc>
            </a:pPr>
            <a:r>
              <a:rPr lang="en-US" sz="6399" b="1" spc="-127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direct skin to skin contact </a:t>
            </a:r>
          </a:p>
          <a:p>
            <a:pPr algn="ctr">
              <a:lnSpc>
                <a:spcPts val="5824"/>
              </a:lnSpc>
            </a:pPr>
            <a:endParaRPr lang="en-US" sz="6399" b="1" spc="-127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 examples are: 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Herpes 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HPV 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Pubic lice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Syphilis </a:t>
            </a:r>
          </a:p>
          <a:p>
            <a:pPr algn="ctr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5400000">
            <a:off x="15561337" y="-2184859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259300" y="698230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2" y="0"/>
                </a:lnTo>
                <a:lnTo>
                  <a:pt x="3198742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5400000">
            <a:off x="-217125" y="8235491"/>
            <a:ext cx="2491650" cy="4103017"/>
          </a:xfrm>
          <a:custGeom>
            <a:avLst/>
            <a:gdLst/>
            <a:ahLst/>
            <a:cxnLst/>
            <a:rect l="l" t="t" r="r" b="b"/>
            <a:pathLst>
              <a:path w="2491650" h="4103017">
                <a:moveTo>
                  <a:pt x="0" y="0"/>
                </a:moveTo>
                <a:lnTo>
                  <a:pt x="2491650" y="0"/>
                </a:lnTo>
                <a:lnTo>
                  <a:pt x="2491650" y="4103018"/>
                </a:lnTo>
                <a:lnTo>
                  <a:pt x="0" y="4103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-1297405" y="-893949"/>
            <a:ext cx="3198742" cy="2797445"/>
          </a:xfrm>
          <a:custGeom>
            <a:avLst/>
            <a:gdLst/>
            <a:ahLst/>
            <a:cxnLst/>
            <a:rect l="l" t="t" r="r" b="b"/>
            <a:pathLst>
              <a:path w="3198742" h="2797445">
                <a:moveTo>
                  <a:pt x="0" y="0"/>
                </a:moveTo>
                <a:lnTo>
                  <a:pt x="3198741" y="0"/>
                </a:lnTo>
                <a:lnTo>
                  <a:pt x="3198741" y="2797445"/>
                </a:lnTo>
                <a:lnTo>
                  <a:pt x="0" y="27974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896593" y="1434460"/>
            <a:ext cx="17391407" cy="9187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7"/>
              </a:lnSpc>
            </a:pPr>
            <a:r>
              <a:rPr lang="en-US" sz="6199" b="1" spc="-12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Some STI’s can be transmitted through </a:t>
            </a:r>
          </a:p>
          <a:p>
            <a:pPr algn="ctr">
              <a:lnSpc>
                <a:spcPts val="6447"/>
              </a:lnSpc>
            </a:pPr>
            <a:r>
              <a:rPr lang="en-US" sz="6199" b="1" spc="-12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transference of bodily fluids such as </a:t>
            </a:r>
          </a:p>
          <a:p>
            <a:pPr algn="ctr">
              <a:lnSpc>
                <a:spcPts val="6447"/>
              </a:lnSpc>
            </a:pPr>
            <a:r>
              <a:rPr lang="en-US" sz="6199" b="1" spc="-12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semen, vaginal fluid, anal fluid and blood</a:t>
            </a:r>
          </a:p>
          <a:p>
            <a:pPr algn="ctr">
              <a:lnSpc>
                <a:spcPts val="5824"/>
              </a:lnSpc>
            </a:pPr>
            <a:endParaRPr lang="en-US" sz="6199" b="1" spc="-123">
              <a:solidFill>
                <a:srgbClr val="000000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Some examples are: 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Chlamydia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Hepatitis B and C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HIV</a:t>
            </a:r>
          </a:p>
          <a:p>
            <a:pPr algn="ctr">
              <a:lnSpc>
                <a:spcPts val="5824"/>
              </a:lnSpc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Gonorrhoea </a:t>
            </a:r>
          </a:p>
          <a:p>
            <a:pPr algn="ctr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516168" y="2289718"/>
            <a:ext cx="1255664" cy="2853782"/>
          </a:xfrm>
          <a:custGeom>
            <a:avLst/>
            <a:gdLst/>
            <a:ahLst/>
            <a:cxnLst/>
            <a:rect l="l" t="t" r="r" b="b"/>
            <a:pathLst>
              <a:path w="1255664" h="2853782">
                <a:moveTo>
                  <a:pt x="0" y="0"/>
                </a:moveTo>
                <a:lnTo>
                  <a:pt x="1255664" y="0"/>
                </a:lnTo>
                <a:lnTo>
                  <a:pt x="1255664" y="2853782"/>
                </a:lnTo>
                <a:lnTo>
                  <a:pt x="0" y="2853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147757" y="550692"/>
            <a:ext cx="13992486" cy="1352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b="1" spc="-94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Let’s have a look at how effective use of a condom reduces the risk of catching an STI</a:t>
            </a:r>
          </a:p>
        </p:txBody>
      </p:sp>
      <p:sp>
        <p:nvSpPr>
          <p:cNvPr id="5" name="AutoShape 5"/>
          <p:cNvSpPr/>
          <p:nvPr/>
        </p:nvSpPr>
        <p:spPr>
          <a:xfrm flipH="1">
            <a:off x="5897880" y="5143500"/>
            <a:ext cx="2195763" cy="189498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4246963" y="6404518"/>
            <a:ext cx="1255664" cy="2853782"/>
          </a:xfrm>
          <a:custGeom>
            <a:avLst/>
            <a:gdLst/>
            <a:ahLst/>
            <a:cxnLst/>
            <a:rect l="l" t="t" r="r" b="b"/>
            <a:pathLst>
              <a:path w="1255664" h="2853782">
                <a:moveTo>
                  <a:pt x="0" y="0"/>
                </a:moveTo>
                <a:lnTo>
                  <a:pt x="1255664" y="0"/>
                </a:lnTo>
                <a:lnTo>
                  <a:pt x="1255664" y="2853782"/>
                </a:lnTo>
                <a:lnTo>
                  <a:pt x="0" y="2853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AutoShape 7"/>
          <p:cNvSpPr/>
          <p:nvPr/>
        </p:nvSpPr>
        <p:spPr>
          <a:xfrm>
            <a:off x="10194041" y="5157758"/>
            <a:ext cx="2170777" cy="192355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2758452" y="6404518"/>
            <a:ext cx="1255664" cy="2853782"/>
          </a:xfrm>
          <a:custGeom>
            <a:avLst/>
            <a:gdLst/>
            <a:ahLst/>
            <a:cxnLst/>
            <a:rect l="l" t="t" r="r" b="b"/>
            <a:pathLst>
              <a:path w="1255664" h="2853782">
                <a:moveTo>
                  <a:pt x="0" y="0"/>
                </a:moveTo>
                <a:lnTo>
                  <a:pt x="1255664" y="0"/>
                </a:lnTo>
                <a:lnTo>
                  <a:pt x="1255664" y="2853782"/>
                </a:lnTo>
                <a:lnTo>
                  <a:pt x="0" y="28537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109510" y="3697559"/>
            <a:ext cx="2648942" cy="733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person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44294" y="6934200"/>
            <a:ext cx="4199413" cy="259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8"/>
              </a:lnSpc>
              <a:spcBef>
                <a:spcPct val="0"/>
              </a:spcBef>
            </a:pPr>
            <a:r>
              <a:rPr lang="en-US" sz="4700" spc="-9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Has unprotected sexual  intercourse with two people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648886" y="577516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3" y="0"/>
                </a:lnTo>
                <a:lnTo>
                  <a:pt x="1011923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6538841" y="2877342"/>
            <a:ext cx="1769537" cy="152714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208388" y="3893580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4" y="0"/>
                </a:lnTo>
                <a:lnTo>
                  <a:pt x="1011924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10001062" y="2888832"/>
            <a:ext cx="1749401" cy="155016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2067688" y="3893580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4" y="0"/>
                </a:lnTo>
                <a:lnTo>
                  <a:pt x="1011924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559647" y="6204223"/>
            <a:ext cx="596458" cy="153795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>
            <a:off x="6195676" y="6204100"/>
            <a:ext cx="546243" cy="153807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 flipH="1">
            <a:off x="11416225" y="6209266"/>
            <a:ext cx="596458" cy="1537956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AutoShape 11"/>
          <p:cNvSpPr/>
          <p:nvPr/>
        </p:nvSpPr>
        <p:spPr>
          <a:xfrm>
            <a:off x="13052410" y="6214047"/>
            <a:ext cx="546243" cy="1538079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3524877" y="7527758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4" y="0"/>
                </a:lnTo>
                <a:lnTo>
                  <a:pt x="1011924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6703819" y="7527758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4" y="0"/>
                </a:lnTo>
                <a:lnTo>
                  <a:pt x="1011924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0432876" y="7527758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4" y="0"/>
                </a:lnTo>
                <a:lnTo>
                  <a:pt x="1011924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13541504" y="7527758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3" y="0"/>
                </a:lnTo>
                <a:lnTo>
                  <a:pt x="1011923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1140684" y="1022452"/>
            <a:ext cx="6539526" cy="15364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1"/>
              </a:lnSpc>
              <a:spcBef>
                <a:spcPct val="0"/>
              </a:spcBef>
            </a:pPr>
            <a:r>
              <a:rPr lang="en-US" sz="5299" spc="-10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they each have unprotected sex...</a:t>
            </a:r>
          </a:p>
        </p:txBody>
      </p:sp>
      <p:sp>
        <p:nvSpPr>
          <p:cNvPr id="17" name="Freeform 17"/>
          <p:cNvSpPr/>
          <p:nvPr/>
        </p:nvSpPr>
        <p:spPr>
          <a:xfrm>
            <a:off x="5159901" y="7527758"/>
            <a:ext cx="1011924" cy="2299826"/>
          </a:xfrm>
          <a:custGeom>
            <a:avLst/>
            <a:gdLst/>
            <a:ahLst/>
            <a:cxnLst/>
            <a:rect l="l" t="t" r="r" b="b"/>
            <a:pathLst>
              <a:path w="1011924" h="2299826">
                <a:moveTo>
                  <a:pt x="0" y="0"/>
                </a:moveTo>
                <a:lnTo>
                  <a:pt x="1011923" y="0"/>
                </a:lnTo>
                <a:lnTo>
                  <a:pt x="1011923" y="2299826"/>
                </a:lnTo>
                <a:lnTo>
                  <a:pt x="0" y="22998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AutoShape 18"/>
          <p:cNvSpPr/>
          <p:nvPr/>
        </p:nvSpPr>
        <p:spPr>
          <a:xfrm flipH="1">
            <a:off x="5714350" y="6419227"/>
            <a:ext cx="14093" cy="68325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AutoShape 28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Freeform 38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TextBox 40"/>
          <p:cNvSpPr txBox="1"/>
          <p:nvPr/>
        </p:nvSpPr>
        <p:spPr>
          <a:xfrm>
            <a:off x="10547065" y="681670"/>
            <a:ext cx="7097288" cy="162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then they have unprotected sex...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alphaModFix amt="7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3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3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3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3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3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73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73000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158741" y="3983745"/>
            <a:ext cx="13937976" cy="15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7"/>
              </a:lnSpc>
            </a:pPr>
            <a:r>
              <a:rPr lang="en-US" sz="10618" spc="-21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</a:t>
            </a:r>
          </a:p>
        </p:txBody>
      </p:sp>
      <p:sp>
        <p:nvSpPr>
          <p:cNvPr id="18" name="Freeform 18"/>
          <p:cNvSpPr/>
          <p:nvPr/>
        </p:nvSpPr>
        <p:spPr>
          <a:xfrm>
            <a:off x="5313568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1920141" y="395517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954441" y="5733468"/>
            <a:ext cx="4346575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Block 3 lesson 4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360840" y="2681935"/>
            <a:ext cx="2166177" cy="4923131"/>
          </a:xfrm>
          <a:custGeom>
            <a:avLst/>
            <a:gdLst/>
            <a:ahLst/>
            <a:cxnLst/>
            <a:rect l="l" t="t" r="r" b="b"/>
            <a:pathLst>
              <a:path w="2166177" h="4923131">
                <a:moveTo>
                  <a:pt x="0" y="0"/>
                </a:moveTo>
                <a:lnTo>
                  <a:pt x="2166178" y="0"/>
                </a:lnTo>
                <a:lnTo>
                  <a:pt x="2166178" y="4923130"/>
                </a:lnTo>
                <a:lnTo>
                  <a:pt x="0" y="4923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127281" y="2894816"/>
            <a:ext cx="10666983" cy="6028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b="1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person shown in pink has an STI which can be transmitted through bodily fluids</a:t>
            </a:r>
          </a:p>
          <a:p>
            <a:pPr algn="ctr">
              <a:lnSpc>
                <a:spcPts val="5823"/>
              </a:lnSpc>
            </a:pPr>
            <a:r>
              <a:rPr lang="en-US" sz="5599" b="1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eg: chlamydia</a:t>
            </a:r>
          </a:p>
          <a:p>
            <a:pPr algn="ctr">
              <a:lnSpc>
                <a:spcPts val="5824"/>
              </a:lnSpc>
            </a:pPr>
            <a:r>
              <a:rPr lang="en-US" sz="5600" b="1" spc="-11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whiteboard marker, circle everyone who is likely to have caught the STI.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11042531" y="566210"/>
            <a:ext cx="6708672" cy="164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whiteboard marker, circle everyone who is likely to have caught the STI.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407855" y="330117"/>
            <a:ext cx="3058420" cy="1266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  <a:spcBef>
                <a:spcPct val="0"/>
              </a:spcBef>
            </a:pPr>
            <a:r>
              <a:rPr lang="en-US" sz="7993" b="1" spc="-159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Answer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1042531" y="566210"/>
            <a:ext cx="6708672" cy="112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People shown in pink are likely to have caught the STI.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3360840" y="2681935"/>
            <a:ext cx="2166177" cy="4923131"/>
          </a:xfrm>
          <a:custGeom>
            <a:avLst/>
            <a:gdLst/>
            <a:ahLst/>
            <a:cxnLst/>
            <a:rect l="l" t="t" r="r" b="b"/>
            <a:pathLst>
              <a:path w="2166177" h="4923131">
                <a:moveTo>
                  <a:pt x="0" y="0"/>
                </a:moveTo>
                <a:lnTo>
                  <a:pt x="2166178" y="0"/>
                </a:lnTo>
                <a:lnTo>
                  <a:pt x="2166178" y="4923130"/>
                </a:lnTo>
                <a:lnTo>
                  <a:pt x="0" y="49231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6048110" y="3105940"/>
            <a:ext cx="10666983" cy="3828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b="1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This person has used a condom</a:t>
            </a:r>
          </a:p>
          <a:p>
            <a:pPr algn="ctr">
              <a:lnSpc>
                <a:spcPts val="5824"/>
              </a:lnSpc>
            </a:pPr>
            <a:r>
              <a:rPr lang="en-US" sz="5600" b="1" spc="-112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algn="ctr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whiteboard marker, circle everyone who is likely to have caught the STI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11042531" y="1009650"/>
            <a:ext cx="6708672" cy="164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whiteboard marker, circle everyone who likely to have caught that STI.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11042531" y="566210"/>
            <a:ext cx="6708672" cy="112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People shown in pink are likely to have caught the STI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12605" y="220260"/>
            <a:ext cx="2943461" cy="1211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1"/>
              </a:lnSpc>
              <a:spcBef>
                <a:spcPct val="0"/>
              </a:spcBef>
            </a:pPr>
            <a:r>
              <a:rPr lang="en-US" sz="7693" b="1" spc="-153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Answer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11042531" y="566210"/>
            <a:ext cx="6708672" cy="1641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Using a whiteboard marker, circle everyone who is likely to have caught the STI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8870725" y="691493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AutoShape 4"/>
          <p:cNvSpPr/>
          <p:nvPr/>
        </p:nvSpPr>
        <p:spPr>
          <a:xfrm flipH="1">
            <a:off x="7393217" y="2301891"/>
            <a:ext cx="1239076" cy="10693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6446667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AutoShape 6"/>
          <p:cNvSpPr/>
          <p:nvPr/>
        </p:nvSpPr>
        <p:spPr>
          <a:xfrm>
            <a:off x="9817554" y="2309937"/>
            <a:ext cx="1224976" cy="108546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1264660" y="301348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AutoShape 8"/>
          <p:cNvSpPr/>
          <p:nvPr/>
        </p:nvSpPr>
        <p:spPr>
          <a:xfrm flipH="1">
            <a:off x="4174850" y="4631460"/>
            <a:ext cx="2250139" cy="841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9" name="AutoShape 9"/>
          <p:cNvSpPr/>
          <p:nvPr/>
        </p:nvSpPr>
        <p:spPr>
          <a:xfrm flipH="1">
            <a:off x="10808488" y="4634991"/>
            <a:ext cx="417656" cy="107691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0" name="AutoShape 10"/>
          <p:cNvSpPr/>
          <p:nvPr/>
        </p:nvSpPr>
        <p:spPr>
          <a:xfrm>
            <a:off x="11954188" y="4638339"/>
            <a:ext cx="382494" cy="107700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3466275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6257880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011992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296664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4848572" y="5558234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AutoShape 16"/>
          <p:cNvSpPr/>
          <p:nvPr/>
        </p:nvSpPr>
        <p:spPr>
          <a:xfrm flipH="1">
            <a:off x="5557148" y="4623886"/>
            <a:ext cx="1243807" cy="9343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02958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>
            <a:off x="2233458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AutoShape 19"/>
          <p:cNvSpPr/>
          <p:nvPr/>
        </p:nvSpPr>
        <p:spPr>
          <a:xfrm flipH="1">
            <a:off x="6890255" y="4636553"/>
            <a:ext cx="152400" cy="91694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33408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4848572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>
            <a:off x="7537955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>
            <a:off x="9502040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1055608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Freeform 25"/>
          <p:cNvSpPr/>
          <p:nvPr/>
        </p:nvSpPr>
        <p:spPr>
          <a:xfrm>
            <a:off x="12650951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6" name="Freeform 26"/>
          <p:cNvSpPr/>
          <p:nvPr/>
        </p:nvSpPr>
        <p:spPr>
          <a:xfrm>
            <a:off x="13540753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6" y="0"/>
                </a:lnTo>
                <a:lnTo>
                  <a:pt x="708576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7" name="Freeform 27"/>
          <p:cNvSpPr/>
          <p:nvPr/>
        </p:nvSpPr>
        <p:spPr>
          <a:xfrm>
            <a:off x="1443030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8" name="Freeform 28"/>
          <p:cNvSpPr/>
          <p:nvPr/>
        </p:nvSpPr>
        <p:spPr>
          <a:xfrm>
            <a:off x="15319854" y="8208499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8"/>
                </a:lnTo>
                <a:lnTo>
                  <a:pt x="0" y="1610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9" name="AutoShape 29"/>
          <p:cNvSpPr/>
          <p:nvPr/>
        </p:nvSpPr>
        <p:spPr>
          <a:xfrm flipH="1">
            <a:off x="1738158" y="7273323"/>
            <a:ext cx="1905903" cy="97280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0" name="AutoShape 30"/>
          <p:cNvSpPr/>
          <p:nvPr/>
        </p:nvSpPr>
        <p:spPr>
          <a:xfrm flipH="1">
            <a:off x="2942033" y="7273323"/>
            <a:ext cx="878530" cy="112323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1" name="AutoShape 31"/>
          <p:cNvSpPr/>
          <p:nvPr/>
        </p:nvSpPr>
        <p:spPr>
          <a:xfrm>
            <a:off x="5202860" y="7168632"/>
            <a:ext cx="0" cy="87035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2" name="AutoShape 32"/>
          <p:cNvSpPr/>
          <p:nvPr/>
        </p:nvSpPr>
        <p:spPr>
          <a:xfrm>
            <a:off x="6634327" y="7207779"/>
            <a:ext cx="44525" cy="96157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" name="AutoShape 33"/>
          <p:cNvSpPr/>
          <p:nvPr/>
        </p:nvSpPr>
        <p:spPr>
          <a:xfrm>
            <a:off x="6867992" y="7208220"/>
            <a:ext cx="895275" cy="895275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4" name="AutoShape 34"/>
          <p:cNvSpPr/>
          <p:nvPr/>
        </p:nvSpPr>
        <p:spPr>
          <a:xfrm flipH="1">
            <a:off x="10056460" y="7276767"/>
            <a:ext cx="272290" cy="80233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5" name="AutoShape 35"/>
          <p:cNvSpPr/>
          <p:nvPr/>
        </p:nvSpPr>
        <p:spPr>
          <a:xfrm>
            <a:off x="10547065" y="7279828"/>
            <a:ext cx="281432" cy="7992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6" name="AutoShape 36"/>
          <p:cNvSpPr/>
          <p:nvPr/>
        </p:nvSpPr>
        <p:spPr>
          <a:xfrm>
            <a:off x="12659927" y="7276511"/>
            <a:ext cx="288809" cy="7624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7" name="AutoShape 37"/>
          <p:cNvSpPr/>
          <p:nvPr/>
        </p:nvSpPr>
        <p:spPr>
          <a:xfrm>
            <a:off x="12832583" y="7272746"/>
            <a:ext cx="825588" cy="935753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8" name="AutoShape 38"/>
          <p:cNvSpPr/>
          <p:nvPr/>
        </p:nvSpPr>
        <p:spPr>
          <a:xfrm>
            <a:off x="12953969" y="7176591"/>
            <a:ext cx="1615819" cy="926904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39" name="AutoShape 39"/>
          <p:cNvSpPr/>
          <p:nvPr/>
        </p:nvSpPr>
        <p:spPr>
          <a:xfrm>
            <a:off x="13181429" y="7143939"/>
            <a:ext cx="2223226" cy="9834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0" name="Freeform 40"/>
          <p:cNvSpPr/>
          <p:nvPr/>
        </p:nvSpPr>
        <p:spPr>
          <a:xfrm>
            <a:off x="3466275" y="8197748"/>
            <a:ext cx="708575" cy="1610398"/>
          </a:xfrm>
          <a:custGeom>
            <a:avLst/>
            <a:gdLst/>
            <a:ahLst/>
            <a:cxnLst/>
            <a:rect l="l" t="t" r="r" b="b"/>
            <a:pathLst>
              <a:path w="708575" h="1610398">
                <a:moveTo>
                  <a:pt x="0" y="0"/>
                </a:moveTo>
                <a:lnTo>
                  <a:pt x="708575" y="0"/>
                </a:lnTo>
                <a:lnTo>
                  <a:pt x="708575" y="1610399"/>
                </a:lnTo>
                <a:lnTo>
                  <a:pt x="0" y="16103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1" name="AutoShape 41"/>
          <p:cNvSpPr/>
          <p:nvPr/>
        </p:nvSpPr>
        <p:spPr>
          <a:xfrm flipH="1">
            <a:off x="3820563" y="7224811"/>
            <a:ext cx="126245" cy="81417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GB"/>
          </a:p>
        </p:txBody>
      </p:sp>
      <p:sp>
        <p:nvSpPr>
          <p:cNvPr id="42" name="TextBox 42"/>
          <p:cNvSpPr txBox="1"/>
          <p:nvPr/>
        </p:nvSpPr>
        <p:spPr>
          <a:xfrm>
            <a:off x="11042531" y="566210"/>
            <a:ext cx="6708672" cy="112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6"/>
              </a:lnSpc>
              <a:spcBef>
                <a:spcPct val="0"/>
              </a:spcBef>
            </a:pPr>
            <a:r>
              <a:rPr lang="en-US" sz="3900" spc="-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People shown in pink are likely to have caught the STI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12605" y="220260"/>
            <a:ext cx="2885584" cy="1188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3"/>
              </a:lnSpc>
              <a:spcBef>
                <a:spcPct val="0"/>
              </a:spcBef>
            </a:pPr>
            <a:r>
              <a:rPr lang="en-US" sz="7542" b="1" spc="-150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Answer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77743" y="7672834"/>
            <a:ext cx="1078935" cy="2452126"/>
          </a:xfrm>
          <a:custGeom>
            <a:avLst/>
            <a:gdLst/>
            <a:ahLst/>
            <a:cxnLst/>
            <a:rect l="l" t="t" r="r" b="b"/>
            <a:pathLst>
              <a:path w="1078935" h="2452126">
                <a:moveTo>
                  <a:pt x="0" y="0"/>
                </a:moveTo>
                <a:lnTo>
                  <a:pt x="1078936" y="0"/>
                </a:lnTo>
                <a:lnTo>
                  <a:pt x="1078936" y="2452126"/>
                </a:lnTo>
                <a:lnTo>
                  <a:pt x="0" y="245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5018884" y="2502692"/>
            <a:ext cx="12778215" cy="236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 are really effective at </a:t>
            </a:r>
          </a:p>
          <a:p>
            <a:pPr algn="ctr">
              <a:lnSpc>
                <a:spcPts val="5823"/>
              </a:lnSpc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REDUCING the RISK of unwanted pregnancy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REDUCING the spread of STI’s.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32518" y="742950"/>
            <a:ext cx="5603148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b="1" u="sng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Remember</a:t>
            </a:r>
          </a:p>
        </p:txBody>
      </p:sp>
      <p:sp>
        <p:nvSpPr>
          <p:cNvPr id="6" name="Freeform 6"/>
          <p:cNvSpPr/>
          <p:nvPr/>
        </p:nvSpPr>
        <p:spPr>
          <a:xfrm>
            <a:off x="10088472" y="7672834"/>
            <a:ext cx="1078935" cy="2452126"/>
          </a:xfrm>
          <a:custGeom>
            <a:avLst/>
            <a:gdLst/>
            <a:ahLst/>
            <a:cxnLst/>
            <a:rect l="l" t="t" r="r" b="b"/>
            <a:pathLst>
              <a:path w="1078935" h="2452126">
                <a:moveTo>
                  <a:pt x="0" y="0"/>
                </a:moveTo>
                <a:lnTo>
                  <a:pt x="1078935" y="0"/>
                </a:lnTo>
                <a:lnTo>
                  <a:pt x="1078935" y="2452126"/>
                </a:lnTo>
                <a:lnTo>
                  <a:pt x="0" y="24521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5732444"/>
            <a:ext cx="16230600" cy="1628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b="1" spc="-11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Always do everything you can to protect yourself and your partner.</a:t>
            </a:r>
          </a:p>
        </p:txBody>
      </p:sp>
      <p:sp>
        <p:nvSpPr>
          <p:cNvPr id="8" name="Freeform 8"/>
          <p:cNvSpPr/>
          <p:nvPr/>
        </p:nvSpPr>
        <p:spPr>
          <a:xfrm>
            <a:off x="884105" y="1891806"/>
            <a:ext cx="4134780" cy="3631088"/>
          </a:xfrm>
          <a:custGeom>
            <a:avLst/>
            <a:gdLst/>
            <a:ahLst/>
            <a:cxnLst/>
            <a:rect l="l" t="t" r="r" b="b"/>
            <a:pathLst>
              <a:path w="4134780" h="3631088">
                <a:moveTo>
                  <a:pt x="0" y="0"/>
                </a:moveTo>
                <a:lnTo>
                  <a:pt x="4134779" y="0"/>
                </a:lnTo>
                <a:lnTo>
                  <a:pt x="4134779" y="3631088"/>
                </a:lnTo>
                <a:lnTo>
                  <a:pt x="0" y="36310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888971" y="1028700"/>
            <a:ext cx="9924944" cy="8679815"/>
          </a:xfrm>
          <a:custGeom>
            <a:avLst/>
            <a:gdLst/>
            <a:ahLst/>
            <a:cxnLst/>
            <a:rect l="l" t="t" r="r" b="b"/>
            <a:pathLst>
              <a:path w="9924944" h="8679815">
                <a:moveTo>
                  <a:pt x="0" y="0"/>
                </a:moveTo>
                <a:lnTo>
                  <a:pt x="9924944" y="0"/>
                </a:lnTo>
                <a:lnTo>
                  <a:pt x="9924944" y="8679815"/>
                </a:lnTo>
                <a:lnTo>
                  <a:pt x="0" y="86798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9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2852595" y="1662862"/>
            <a:ext cx="13539204" cy="7084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6912" spc="-13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Contact the MISH clinic for </a:t>
            </a:r>
          </a:p>
          <a:p>
            <a:pPr algn="ctr">
              <a:lnSpc>
                <a:spcPts val="8601"/>
              </a:lnSpc>
            </a:pPr>
            <a:r>
              <a:rPr lang="en-US" sz="8270" spc="-165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information, advice or treatment </a:t>
            </a:r>
          </a:p>
          <a:p>
            <a:pPr algn="ctr">
              <a:lnSpc>
                <a:spcPts val="7189"/>
              </a:lnSpc>
            </a:pPr>
            <a:endParaRPr lang="en-US" sz="8270" spc="-165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7189"/>
              </a:lnSpc>
            </a:pPr>
            <a:r>
              <a:rPr lang="en-US" sz="6912" spc="-13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M.I.S.H </a:t>
            </a:r>
          </a:p>
          <a:p>
            <a:pPr algn="ctr">
              <a:lnSpc>
                <a:spcPts val="7189"/>
              </a:lnSpc>
              <a:spcBef>
                <a:spcPct val="0"/>
              </a:spcBef>
            </a:pPr>
            <a:r>
              <a:rPr lang="en-US" sz="6912" spc="-13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(Manx integrated Sexual health clinic)</a:t>
            </a:r>
          </a:p>
          <a:p>
            <a:pPr algn="ctr">
              <a:lnSpc>
                <a:spcPts val="7189"/>
              </a:lnSpc>
              <a:spcBef>
                <a:spcPct val="0"/>
              </a:spcBef>
            </a:pPr>
            <a:endParaRPr lang="en-US" sz="6912" spc="-138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10013"/>
              </a:lnSpc>
              <a:spcBef>
                <a:spcPct val="0"/>
              </a:spcBef>
            </a:pPr>
            <a:r>
              <a:rPr lang="en-US" sz="9628" spc="-19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650710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029479" y="2673229"/>
            <a:ext cx="5200571" cy="4940543"/>
          </a:xfrm>
          <a:custGeom>
            <a:avLst/>
            <a:gdLst/>
            <a:ahLst/>
            <a:cxnLst/>
            <a:rect l="l" t="t" r="r" b="b"/>
            <a:pathLst>
              <a:path w="5200571" h="4940543">
                <a:moveTo>
                  <a:pt x="0" y="0"/>
                </a:moveTo>
                <a:lnTo>
                  <a:pt x="5200571" y="0"/>
                </a:lnTo>
                <a:lnTo>
                  <a:pt x="5200571" y="4940542"/>
                </a:lnTo>
                <a:lnTo>
                  <a:pt x="0" y="49405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7576966" y="2681589"/>
            <a:ext cx="9201071" cy="4932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47"/>
              </a:lnSpc>
              <a:spcBef>
                <a:spcPct val="0"/>
              </a:spcBef>
            </a:pPr>
            <a:r>
              <a:rPr lang="en-US" sz="6819" spc="-136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This symbol means, discuss in groups or pairs- you’ll find it throughout this lesson!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-1261362" y="303590"/>
            <a:ext cx="8829535" cy="1050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68"/>
              </a:lnSpc>
              <a:spcBef>
                <a:spcPct val="0"/>
              </a:spcBef>
            </a:pPr>
            <a:r>
              <a:rPr lang="en-US" sz="6700" spc="-134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Class agreement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63706" y="1638802"/>
            <a:ext cx="6390902" cy="3688770"/>
            <a:chOff x="0" y="0"/>
            <a:chExt cx="8521202" cy="491836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402384" y="826451"/>
              <a:ext cx="6343917" cy="40919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4"/>
                </a:lnSpc>
              </a:pPr>
              <a:r>
                <a:rPr lang="en-US" sz="5600" spc="-112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Respect other people’s opinions</a:t>
              </a:r>
            </a:p>
            <a:p>
              <a:pPr algn="ctr">
                <a:lnSpc>
                  <a:spcPts val="5824"/>
                </a:lnSpc>
                <a:spcBef>
                  <a:spcPct val="0"/>
                </a:spcBef>
              </a:pPr>
              <a:endPara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63825" y="1638802"/>
            <a:ext cx="6390902" cy="3567285"/>
            <a:chOff x="0" y="0"/>
            <a:chExt cx="8521202" cy="47563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365011" y="1840170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Right to pass</a:t>
              </a:r>
            </a:p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endPara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63706" y="5831769"/>
            <a:ext cx="6390902" cy="3567285"/>
            <a:chOff x="0" y="0"/>
            <a:chExt cx="8521202" cy="47563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402384" y="1331668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Non judgemental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763825" y="5831769"/>
            <a:ext cx="6390902" cy="3567285"/>
            <a:chOff x="0" y="0"/>
            <a:chExt cx="8521202" cy="47563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521202" cy="4756380"/>
            </a:xfrm>
            <a:custGeom>
              <a:avLst/>
              <a:gdLst/>
              <a:ahLst/>
              <a:cxnLst/>
              <a:rect l="l" t="t" r="r" b="b"/>
              <a:pathLst>
                <a:path w="8521202" h="4756380">
                  <a:moveTo>
                    <a:pt x="0" y="0"/>
                  </a:moveTo>
                  <a:lnTo>
                    <a:pt x="8521202" y="0"/>
                  </a:lnTo>
                  <a:lnTo>
                    <a:pt x="8521202" y="4756380"/>
                  </a:lnTo>
                  <a:lnTo>
                    <a:pt x="0" y="4756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65011" y="841375"/>
              <a:ext cx="6343917" cy="21551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23"/>
                </a:lnSpc>
                <a:spcBef>
                  <a:spcPct val="0"/>
                </a:spcBef>
              </a:pPr>
              <a:r>
                <a:rPr lang="en-US" sz="5599" spc="-111">
                  <a:solidFill>
                    <a:srgbClr val="000000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No such thing as a silly question </a:t>
              </a:r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58876" y="7615411"/>
            <a:ext cx="2417321" cy="2296455"/>
          </a:xfrm>
          <a:custGeom>
            <a:avLst/>
            <a:gdLst/>
            <a:ahLst/>
            <a:cxnLst/>
            <a:rect l="l" t="t" r="r" b="b"/>
            <a:pathLst>
              <a:path w="2417321" h="2296455">
                <a:moveTo>
                  <a:pt x="0" y="0"/>
                </a:moveTo>
                <a:lnTo>
                  <a:pt x="2417322" y="0"/>
                </a:lnTo>
                <a:lnTo>
                  <a:pt x="2417322" y="2296456"/>
                </a:lnTo>
                <a:lnTo>
                  <a:pt x="0" y="229645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flipH="1">
            <a:off x="532204" y="395202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32204" y="198682"/>
            <a:ext cx="3760351" cy="3144593"/>
          </a:xfrm>
          <a:custGeom>
            <a:avLst/>
            <a:gdLst/>
            <a:ahLst/>
            <a:cxnLst/>
            <a:rect l="l" t="t" r="r" b="b"/>
            <a:pathLst>
              <a:path w="3760351" h="3144593">
                <a:moveTo>
                  <a:pt x="0" y="0"/>
                </a:moveTo>
                <a:lnTo>
                  <a:pt x="3760350" y="0"/>
                </a:lnTo>
                <a:lnTo>
                  <a:pt x="3760350" y="3144593"/>
                </a:lnTo>
                <a:lnTo>
                  <a:pt x="0" y="3144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5633665" y="1076325"/>
            <a:ext cx="10066855" cy="8803922"/>
          </a:xfrm>
          <a:custGeom>
            <a:avLst/>
            <a:gdLst/>
            <a:ahLst/>
            <a:cxnLst/>
            <a:rect l="l" t="t" r="r" b="b"/>
            <a:pathLst>
              <a:path w="10066855" h="8803922">
                <a:moveTo>
                  <a:pt x="0" y="0"/>
                </a:moveTo>
                <a:lnTo>
                  <a:pt x="10066855" y="0"/>
                </a:lnTo>
                <a:lnTo>
                  <a:pt x="10066855" y="8803922"/>
                </a:lnTo>
                <a:lnTo>
                  <a:pt x="0" y="88039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4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683580" y="2414610"/>
            <a:ext cx="12850376" cy="6077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9"/>
              </a:lnSpc>
            </a:pPr>
            <a:r>
              <a:rPr lang="en-US" sz="8941" u="sng" spc="-1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Discuss: </a:t>
            </a:r>
            <a:r>
              <a:rPr lang="en-US" sz="8941" spc="-1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is a condom? </a:t>
            </a:r>
          </a:p>
          <a:p>
            <a:pPr algn="ctr">
              <a:lnSpc>
                <a:spcPts val="9299"/>
              </a:lnSpc>
            </a:pPr>
            <a:endParaRPr lang="en-US" sz="8941" spc="-178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9299"/>
              </a:lnSpc>
              <a:spcBef>
                <a:spcPct val="0"/>
              </a:spcBef>
            </a:pPr>
            <a:r>
              <a:rPr lang="en-US" sz="8941" u="sng" spc="-1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Identify:</a:t>
            </a:r>
            <a:r>
              <a:rPr lang="en-US" sz="8941" spc="-178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Two reasons why a person may choose to use a condom.  </a:t>
            </a:r>
          </a:p>
        </p:txBody>
      </p:sp>
      <p:sp>
        <p:nvSpPr>
          <p:cNvPr id="7" name="Freeform 7"/>
          <p:cNvSpPr/>
          <p:nvPr/>
        </p:nvSpPr>
        <p:spPr>
          <a:xfrm>
            <a:off x="736084" y="4005511"/>
            <a:ext cx="3295439" cy="3130667"/>
          </a:xfrm>
          <a:custGeom>
            <a:avLst/>
            <a:gdLst/>
            <a:ahLst/>
            <a:cxnLst/>
            <a:rect l="l" t="t" r="r" b="b"/>
            <a:pathLst>
              <a:path w="3295439" h="3130667">
                <a:moveTo>
                  <a:pt x="0" y="0"/>
                </a:moveTo>
                <a:lnTo>
                  <a:pt x="3295440" y="0"/>
                </a:lnTo>
                <a:lnTo>
                  <a:pt x="3295440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32204" y="395202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0" y="0"/>
                </a:moveTo>
                <a:lnTo>
                  <a:pt x="0" y="0"/>
                </a:lnTo>
                <a:lnTo>
                  <a:pt x="0" y="2751553"/>
                </a:lnTo>
                <a:lnTo>
                  <a:pt x="3057280" y="2751553"/>
                </a:lnTo>
                <a:lnTo>
                  <a:pt x="305728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532204" y="198682"/>
            <a:ext cx="3760351" cy="3144593"/>
          </a:xfrm>
          <a:custGeom>
            <a:avLst/>
            <a:gdLst/>
            <a:ahLst/>
            <a:cxnLst/>
            <a:rect l="l" t="t" r="r" b="b"/>
            <a:pathLst>
              <a:path w="3760351" h="3144593">
                <a:moveTo>
                  <a:pt x="0" y="0"/>
                </a:moveTo>
                <a:lnTo>
                  <a:pt x="3760350" y="0"/>
                </a:lnTo>
                <a:lnTo>
                  <a:pt x="3760350" y="3144593"/>
                </a:lnTo>
                <a:lnTo>
                  <a:pt x="0" y="3144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36084" y="4005511"/>
            <a:ext cx="3295439" cy="3130667"/>
          </a:xfrm>
          <a:custGeom>
            <a:avLst/>
            <a:gdLst/>
            <a:ahLst/>
            <a:cxnLst/>
            <a:rect l="l" t="t" r="r" b="b"/>
            <a:pathLst>
              <a:path w="3295439" h="3130667">
                <a:moveTo>
                  <a:pt x="0" y="0"/>
                </a:moveTo>
                <a:lnTo>
                  <a:pt x="3295440" y="0"/>
                </a:lnTo>
                <a:lnTo>
                  <a:pt x="3295440" y="3130668"/>
                </a:lnTo>
                <a:lnTo>
                  <a:pt x="0" y="31306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587354" y="6207211"/>
            <a:ext cx="6004007" cy="3824617"/>
          </a:xfrm>
          <a:custGeom>
            <a:avLst/>
            <a:gdLst/>
            <a:ahLst/>
            <a:cxnLst/>
            <a:rect l="l" t="t" r="r" b="b"/>
            <a:pathLst>
              <a:path w="6004007" h="3824617">
                <a:moveTo>
                  <a:pt x="0" y="0"/>
                </a:moveTo>
                <a:lnTo>
                  <a:pt x="6004007" y="0"/>
                </a:lnTo>
                <a:lnTo>
                  <a:pt x="6004007" y="3824616"/>
                </a:lnTo>
                <a:lnTo>
                  <a:pt x="0" y="38246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633665" y="671767"/>
            <a:ext cx="11625635" cy="5295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condom is a thin sheath, typically made of latex. </a:t>
            </a:r>
          </a:p>
          <a:p>
            <a:pPr algn="ctr">
              <a:lnSpc>
                <a:spcPts val="5823"/>
              </a:lnSpc>
              <a:spcBef>
                <a:spcPct val="0"/>
              </a:spcBef>
            </a:pPr>
            <a:endParaRPr lang="en-US" sz="5599" spc="-111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 condom can be used during sexual activity to prevent unwanted </a:t>
            </a:r>
            <a:r>
              <a:rPr lang="en-US" sz="5599" u="sng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pregnancy </a:t>
            </a:r>
            <a:r>
              <a:rPr lang="en-US" sz="5599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 reduce the risk of </a:t>
            </a:r>
            <a:r>
              <a:rPr lang="en-US" sz="5599" u="sng" spc="-11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sexually transmitted infections (STIs).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3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alphaModFix amt="73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3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73000"/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73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73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alphaModFix amt="73000"/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alphaModFix amt="73000"/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alphaModFix amt="73000"/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73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alphaModFix amt="73000"/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alphaModFix amt="73000"/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2158741" y="3983745"/>
            <a:ext cx="13937976" cy="1584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087"/>
              </a:lnSpc>
            </a:pPr>
            <a:r>
              <a:rPr lang="en-US" sz="10618" spc="-212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Condoms</a:t>
            </a:r>
          </a:p>
        </p:txBody>
      </p:sp>
      <p:sp>
        <p:nvSpPr>
          <p:cNvPr id="18" name="Freeform 18"/>
          <p:cNvSpPr/>
          <p:nvPr/>
        </p:nvSpPr>
        <p:spPr>
          <a:xfrm>
            <a:off x="5313568" y="3790368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10800000">
            <a:off x="11920141" y="3955170"/>
            <a:ext cx="1018413" cy="2057400"/>
          </a:xfrm>
          <a:custGeom>
            <a:avLst/>
            <a:gdLst/>
            <a:ahLst/>
            <a:cxnLst/>
            <a:rect l="l" t="t" r="r" b="b"/>
            <a:pathLst>
              <a:path w="1018413" h="2057400">
                <a:moveTo>
                  <a:pt x="0" y="0"/>
                </a:moveTo>
                <a:lnTo>
                  <a:pt x="1018413" y="0"/>
                </a:lnTo>
                <a:lnTo>
                  <a:pt x="1018413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TextBox 20"/>
          <p:cNvSpPr txBox="1"/>
          <p:nvPr/>
        </p:nvSpPr>
        <p:spPr>
          <a:xfrm>
            <a:off x="6954441" y="5733468"/>
            <a:ext cx="4346575" cy="894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23"/>
              </a:lnSpc>
              <a:spcBef>
                <a:spcPct val="0"/>
              </a:spcBef>
            </a:pPr>
            <a:r>
              <a:rPr lang="en-US" sz="5599" spc="-111">
                <a:solidFill>
                  <a:srgbClr val="2B2B2B"/>
                </a:solidFill>
                <a:latin typeface="Calibri (MS)"/>
                <a:ea typeface="Calibri (MS)"/>
                <a:cs typeface="Calibri (MS)"/>
                <a:sym typeface="Calibri (MS)"/>
              </a:rPr>
              <a:t>Block 3 lesson 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44" b="-984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 rot="1737559">
            <a:off x="2514574" y="8661324"/>
            <a:ext cx="4277568" cy="2978743"/>
          </a:xfrm>
          <a:custGeom>
            <a:avLst/>
            <a:gdLst/>
            <a:ahLst/>
            <a:cxnLst/>
            <a:rect l="l" t="t" r="r" b="b"/>
            <a:pathLst>
              <a:path w="4277568" h="2978743">
                <a:moveTo>
                  <a:pt x="0" y="0"/>
                </a:moveTo>
                <a:lnTo>
                  <a:pt x="4277569" y="0"/>
                </a:lnTo>
                <a:lnTo>
                  <a:pt x="4277569" y="2978743"/>
                </a:lnTo>
                <a:lnTo>
                  <a:pt x="0" y="29787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7096905" y="3925196"/>
            <a:ext cx="2854557" cy="2956698"/>
          </a:xfrm>
          <a:custGeom>
            <a:avLst/>
            <a:gdLst/>
            <a:ahLst/>
            <a:cxnLst/>
            <a:rect l="l" t="t" r="r" b="b"/>
            <a:pathLst>
              <a:path w="2854557" h="2956698">
                <a:moveTo>
                  <a:pt x="0" y="0"/>
                </a:moveTo>
                <a:lnTo>
                  <a:pt x="2854557" y="0"/>
                </a:lnTo>
                <a:lnTo>
                  <a:pt x="2854557" y="2956698"/>
                </a:lnTo>
                <a:lnTo>
                  <a:pt x="0" y="29566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flipH="1">
            <a:off x="-1136496" y="8228619"/>
            <a:ext cx="3057281" cy="2751553"/>
          </a:xfrm>
          <a:custGeom>
            <a:avLst/>
            <a:gdLst/>
            <a:ahLst/>
            <a:cxnLst/>
            <a:rect l="l" t="t" r="r" b="b"/>
            <a:pathLst>
              <a:path w="3057281" h="2751553">
                <a:moveTo>
                  <a:pt x="3057281" y="0"/>
                </a:moveTo>
                <a:lnTo>
                  <a:pt x="0" y="0"/>
                </a:lnTo>
                <a:lnTo>
                  <a:pt x="0" y="2751552"/>
                </a:lnTo>
                <a:lnTo>
                  <a:pt x="3057281" y="2751552"/>
                </a:lnTo>
                <a:lnTo>
                  <a:pt x="305728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6413011" y="7395331"/>
            <a:ext cx="4539051" cy="4810170"/>
          </a:xfrm>
          <a:custGeom>
            <a:avLst/>
            <a:gdLst/>
            <a:ahLst/>
            <a:cxnLst/>
            <a:rect l="l" t="t" r="r" b="b"/>
            <a:pathLst>
              <a:path w="4539051" h="4810170">
                <a:moveTo>
                  <a:pt x="0" y="0"/>
                </a:moveTo>
                <a:lnTo>
                  <a:pt x="4539051" y="0"/>
                </a:lnTo>
                <a:lnTo>
                  <a:pt x="4539051" y="4810170"/>
                </a:lnTo>
                <a:lnTo>
                  <a:pt x="0" y="48101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-1029695" y="4662240"/>
            <a:ext cx="2058395" cy="3339578"/>
          </a:xfrm>
          <a:custGeom>
            <a:avLst/>
            <a:gdLst/>
            <a:ahLst/>
            <a:cxnLst/>
            <a:rect l="l" t="t" r="r" b="b"/>
            <a:pathLst>
              <a:path w="2058395" h="3339578">
                <a:moveTo>
                  <a:pt x="0" y="0"/>
                </a:moveTo>
                <a:lnTo>
                  <a:pt x="2058395" y="0"/>
                </a:lnTo>
                <a:lnTo>
                  <a:pt x="2058395" y="3339578"/>
                </a:lnTo>
                <a:lnTo>
                  <a:pt x="0" y="33395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7426264" y="8847163"/>
            <a:ext cx="2906489" cy="3358338"/>
          </a:xfrm>
          <a:custGeom>
            <a:avLst/>
            <a:gdLst/>
            <a:ahLst/>
            <a:cxnLst/>
            <a:rect l="l" t="t" r="r" b="b"/>
            <a:pathLst>
              <a:path w="2906489" h="3358338">
                <a:moveTo>
                  <a:pt x="0" y="0"/>
                </a:moveTo>
                <a:lnTo>
                  <a:pt x="2906488" y="0"/>
                </a:lnTo>
                <a:lnTo>
                  <a:pt x="2906488" y="3358338"/>
                </a:lnTo>
                <a:lnTo>
                  <a:pt x="0" y="335833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7096905" y="1028700"/>
            <a:ext cx="2886146" cy="25240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rot="-10800000">
            <a:off x="10696671" y="9261214"/>
            <a:ext cx="5352421" cy="2530235"/>
          </a:xfrm>
          <a:custGeom>
            <a:avLst/>
            <a:gdLst/>
            <a:ahLst/>
            <a:cxnLst/>
            <a:rect l="l" t="t" r="r" b="b"/>
            <a:pathLst>
              <a:path w="5352421" h="2530235">
                <a:moveTo>
                  <a:pt x="0" y="0"/>
                </a:moveTo>
                <a:lnTo>
                  <a:pt x="5352421" y="0"/>
                </a:lnTo>
                <a:lnTo>
                  <a:pt x="5352421" y="2530235"/>
                </a:lnTo>
                <a:lnTo>
                  <a:pt x="0" y="253023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-417113" y="-1667348"/>
            <a:ext cx="2477977" cy="3577131"/>
          </a:xfrm>
          <a:custGeom>
            <a:avLst/>
            <a:gdLst/>
            <a:ahLst/>
            <a:cxnLst/>
            <a:rect l="l" t="t" r="r" b="b"/>
            <a:pathLst>
              <a:path w="2477977" h="3577131">
                <a:moveTo>
                  <a:pt x="0" y="0"/>
                </a:moveTo>
                <a:lnTo>
                  <a:pt x="2477976" y="0"/>
                </a:lnTo>
                <a:lnTo>
                  <a:pt x="2477976" y="3577131"/>
                </a:lnTo>
                <a:lnTo>
                  <a:pt x="0" y="357713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2060863" y="-1667348"/>
            <a:ext cx="3006706" cy="2766169"/>
          </a:xfrm>
          <a:custGeom>
            <a:avLst/>
            <a:gdLst/>
            <a:ahLst/>
            <a:cxnLst/>
            <a:rect l="l" t="t" r="r" b="b"/>
            <a:pathLst>
              <a:path w="3006706" h="2766169">
                <a:moveTo>
                  <a:pt x="0" y="0"/>
                </a:moveTo>
                <a:lnTo>
                  <a:pt x="3006706" y="0"/>
                </a:lnTo>
                <a:lnTo>
                  <a:pt x="3006706" y="2766169"/>
                </a:lnTo>
                <a:lnTo>
                  <a:pt x="0" y="276616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4182716">
            <a:off x="5683694" y="-2327113"/>
            <a:ext cx="3249068" cy="4006698"/>
          </a:xfrm>
          <a:custGeom>
            <a:avLst/>
            <a:gdLst/>
            <a:ahLst/>
            <a:cxnLst/>
            <a:rect l="l" t="t" r="r" b="b"/>
            <a:pathLst>
              <a:path w="3249068" h="4006698">
                <a:moveTo>
                  <a:pt x="0" y="0"/>
                </a:moveTo>
                <a:lnTo>
                  <a:pt x="3249068" y="0"/>
                </a:lnTo>
                <a:lnTo>
                  <a:pt x="3249068" y="4006699"/>
                </a:lnTo>
                <a:lnTo>
                  <a:pt x="0" y="400669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4181395" y="-3285587"/>
            <a:ext cx="4859148" cy="4691287"/>
          </a:xfrm>
          <a:custGeom>
            <a:avLst/>
            <a:gdLst/>
            <a:ahLst/>
            <a:cxnLst/>
            <a:rect l="l" t="t" r="r" b="b"/>
            <a:pathLst>
              <a:path w="4859148" h="4691287">
                <a:moveTo>
                  <a:pt x="0" y="0"/>
                </a:moveTo>
                <a:lnTo>
                  <a:pt x="4859148" y="0"/>
                </a:lnTo>
                <a:lnTo>
                  <a:pt x="4859148" y="4691287"/>
                </a:lnTo>
                <a:lnTo>
                  <a:pt x="0" y="469128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 rot="5400000">
            <a:off x="10684014" y="-1843014"/>
            <a:ext cx="2262958" cy="3726427"/>
          </a:xfrm>
          <a:custGeom>
            <a:avLst/>
            <a:gdLst/>
            <a:ahLst/>
            <a:cxnLst/>
            <a:rect l="l" t="t" r="r" b="b"/>
            <a:pathLst>
              <a:path w="2262958" h="3726427">
                <a:moveTo>
                  <a:pt x="0" y="0"/>
                </a:moveTo>
                <a:lnTo>
                  <a:pt x="2262958" y="0"/>
                </a:lnTo>
                <a:lnTo>
                  <a:pt x="2262958" y="3726427"/>
                </a:lnTo>
                <a:lnTo>
                  <a:pt x="0" y="372642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-972660" y="2160503"/>
            <a:ext cx="2001360" cy="2251018"/>
          </a:xfrm>
          <a:custGeom>
            <a:avLst/>
            <a:gdLst/>
            <a:ahLst/>
            <a:cxnLst/>
            <a:rect l="l" t="t" r="r" b="b"/>
            <a:pathLst>
              <a:path w="2001360" h="2251018">
                <a:moveTo>
                  <a:pt x="0" y="0"/>
                </a:moveTo>
                <a:lnTo>
                  <a:pt x="2001360" y="0"/>
                </a:lnTo>
                <a:lnTo>
                  <a:pt x="2001360" y="2251018"/>
                </a:lnTo>
                <a:lnTo>
                  <a:pt x="0" y="2251018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17" name="TextBox 17"/>
          <p:cNvSpPr txBox="1"/>
          <p:nvPr/>
        </p:nvSpPr>
        <p:spPr>
          <a:xfrm>
            <a:off x="6553390" y="2122403"/>
            <a:ext cx="5722640" cy="962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43"/>
              </a:lnSpc>
              <a:spcBef>
                <a:spcPct val="0"/>
              </a:spcBef>
            </a:pPr>
            <a:r>
              <a:rPr lang="en-US" sz="6099" u="sng" spc="-121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Learning outcomes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903686" y="3394545"/>
            <a:ext cx="9454257" cy="5276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Students will learn :</a:t>
            </a:r>
          </a:p>
          <a:p>
            <a:pPr algn="just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1) What a condom is</a:t>
            </a:r>
          </a:p>
          <a:p>
            <a:pPr algn="just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2) The benefits of using a condom </a:t>
            </a:r>
          </a:p>
          <a:p>
            <a:pPr algn="just">
              <a:lnSpc>
                <a:spcPts val="5824"/>
              </a:lnSpc>
              <a:spcBef>
                <a:spcPct val="0"/>
              </a:spcBef>
            </a:pPr>
            <a:endParaRPr lang="en-US" sz="5600" spc="-112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5824"/>
              </a:lnSpc>
              <a:spcBef>
                <a:spcPct val="0"/>
              </a:spcBef>
            </a:pPr>
            <a:r>
              <a:rPr lang="en-US" sz="5600" spc="-112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3) How to use a condom correctly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1213</Words>
  <Application>Microsoft Office PowerPoint</Application>
  <PresentationFormat>Custom</PresentationFormat>
  <Paragraphs>200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Calibri (MS)</vt:lpstr>
      <vt:lpstr>Arial</vt:lpstr>
      <vt:lpstr>Calibri (MS)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Condoms yr 10</dc:title>
  <dc:creator>Isaac, Alyssa</dc:creator>
  <cp:lastModifiedBy>Alyssa Isaac</cp:lastModifiedBy>
  <cp:revision>1</cp:revision>
  <dcterms:created xsi:type="dcterms:W3CDTF">2006-08-16T00:00:00Z</dcterms:created>
  <dcterms:modified xsi:type="dcterms:W3CDTF">2025-06-10T11:29:30Z</dcterms:modified>
  <dc:identifier>DAGo0oYvP5Q</dc:identifier>
</cp:coreProperties>
</file>