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8288000" cy="10287000"/>
  <p:notesSz cx="6858000" cy="9144000"/>
  <p:embeddedFontLst>
    <p:embeddedFont>
      <p:font typeface="Calibri (MS)" charset="1" panose="020F0502020204030204"/>
      <p:regular r:id="rId37"/>
    </p:embeddedFont>
    <p:embeddedFont>
      <p:font typeface="Calibri (MS) Bold" charset="1" panose="020F0702030404030204"/>
      <p:regular r:id="rId43"/>
    </p:embeddedFont>
    <p:embeddedFont>
      <p:font typeface="Calibri (MS) Italics" charset="1" panose="020F05020202040A0204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2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Slide" Target="notesSlides/notesSlide3.xml"/><Relationship Id="rId47" Type="http://schemas.openxmlformats.org/officeDocument/2006/relationships/customXml" Target="../customXml/item1.xml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7.fntdata"/><Relationship Id="rId40" Type="http://schemas.openxmlformats.org/officeDocument/2006/relationships/notesSlide" Target="notesSlides/notesSlide1.xml"/><Relationship Id="rId45" Type="http://schemas.openxmlformats.org/officeDocument/2006/relationships/font" Target="fonts/font45.fntdata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5" Type="http://schemas.openxmlformats.org/officeDocument/2006/relationships/tableStyles" Target="tableStyles.xml"/><Relationship Id="rId49" Type="http://schemas.openxmlformats.org/officeDocument/2006/relationships/customXml" Target="../customXml/item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Slide" Target="notesSlides/notes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" Type="http://schemas.openxmlformats.org/officeDocument/2006/relationships/theme" Target="theme/theme1.xml"/><Relationship Id="rId43" Type="http://schemas.openxmlformats.org/officeDocument/2006/relationships/font" Target="fonts/font43.fntdata"/><Relationship Id="rId9" Type="http://schemas.openxmlformats.org/officeDocument/2006/relationships/slide" Target="slides/slide4.xml"/><Relationship Id="rId48" Type="http://schemas.openxmlformats.org/officeDocument/2006/relationships/customXml" Target="../customXml/item2.xml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notesSlide" Target="notesSlides/notesSlide5.xml"/><Relationship Id="rId20" Type="http://schemas.openxmlformats.org/officeDocument/2006/relationships/slide" Target="slides/slide15.xml"/><Relationship Id="rId41" Type="http://schemas.openxmlformats.org/officeDocument/2006/relationships/notesSlide" Target="notesSlides/notesSlide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(2 mins)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Finish this task on slide 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Word Cloud: </a:t>
            </a:r>
          </a:p>
          <a:p>
            <a:r>
              <a:rPr lang="en-US"/>
              <a:t>how many types of communication did the students think of in their 'do it now task'? </a:t>
            </a:r>
          </a:p>
          <a:p>
            <a:r>
              <a:rPr lang="en-US"/>
              <a:t>Allow them time to look through and hopefully point out some that I’ve missed! (5 mins)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*Please make sure you have also read through the lesson plan provided for this session.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Please share this slide at the end, so that students know what their topic will be next PSHE lesson.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41.svg" Type="http://schemas.openxmlformats.org/officeDocument/2006/relationships/image"/><Relationship Id="rId2" Target="../notesSlides/notesSlide4.xml" Type="http://schemas.openxmlformats.org/officeDocument/2006/relationships/notesSlide"/><Relationship Id="rId3" Target="../media/image1.jpe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36.png" Type="http://schemas.openxmlformats.org/officeDocument/2006/relationships/image"/><Relationship Id="rId7" Target="../media/image37.svg" Type="http://schemas.openxmlformats.org/officeDocument/2006/relationships/image"/><Relationship Id="rId8" Target="../media/image51.png" Type="http://schemas.openxmlformats.org/officeDocument/2006/relationships/image"/><Relationship Id="rId9" Target="../media/image5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svg" Type="http://schemas.openxmlformats.org/officeDocument/2006/relationships/image"/><Relationship Id="rId11" Target="../media/image53.png" Type="http://schemas.openxmlformats.org/officeDocument/2006/relationships/image"/><Relationship Id="rId12" Target="../media/image34.png" Type="http://schemas.openxmlformats.org/officeDocument/2006/relationships/image"/><Relationship Id="rId13" Target="../media/image35.svg" Type="http://schemas.openxmlformats.org/officeDocument/2006/relationships/image"/><Relationship Id="rId2" Target="../media/image1.jpeg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51.png" Type="http://schemas.openxmlformats.org/officeDocument/2006/relationships/image"/><Relationship Id="rId6" Target="../media/image52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svg" Type="http://schemas.openxmlformats.org/officeDocument/2006/relationships/image"/><Relationship Id="rId11" Target="../media/image54.png" Type="http://schemas.openxmlformats.org/officeDocument/2006/relationships/image"/><Relationship Id="rId12" Target="../media/image34.png" Type="http://schemas.openxmlformats.org/officeDocument/2006/relationships/image"/><Relationship Id="rId13" Target="../media/image35.svg" Type="http://schemas.openxmlformats.org/officeDocument/2006/relationships/image"/><Relationship Id="rId2" Target="../media/image1.jpeg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svg" Type="http://schemas.openxmlformats.org/officeDocument/2006/relationships/image"/><Relationship Id="rId2" Target="../media/image1.jpe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51.png" Type="http://schemas.openxmlformats.org/officeDocument/2006/relationships/image"/><Relationship Id="rId6" Target="../media/image52.svg" Type="http://schemas.openxmlformats.org/officeDocument/2006/relationships/image"/><Relationship Id="rId7" Target="../media/image55.png" Type="http://schemas.openxmlformats.org/officeDocument/2006/relationships/image"/><Relationship Id="rId8" Target="../media/image56.sv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svg" Type="http://schemas.openxmlformats.org/officeDocument/2006/relationships/image"/><Relationship Id="rId11" Target="../media/image57.png" Type="http://schemas.openxmlformats.org/officeDocument/2006/relationships/image"/><Relationship Id="rId12" Target="../media/image34.png" Type="http://schemas.openxmlformats.org/officeDocument/2006/relationships/image"/><Relationship Id="rId13" Target="../media/image35.svg" Type="http://schemas.openxmlformats.org/officeDocument/2006/relationships/image"/><Relationship Id="rId2" Target="../media/image1.jpeg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51.png" Type="http://schemas.openxmlformats.org/officeDocument/2006/relationships/image"/><Relationship Id="rId6" Target="../media/image52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png" Type="http://schemas.openxmlformats.org/officeDocument/2006/relationships/image"/><Relationship Id="rId14" Target="../media/image15.svg" Type="http://schemas.openxmlformats.org/officeDocument/2006/relationships/image"/><Relationship Id="rId15" Target="../media/image16.png" Type="http://schemas.openxmlformats.org/officeDocument/2006/relationships/image"/><Relationship Id="rId16" Target="../media/image17.svg" Type="http://schemas.openxmlformats.org/officeDocument/2006/relationships/image"/><Relationship Id="rId17" Target="../media/image18.png" Type="http://schemas.openxmlformats.org/officeDocument/2006/relationships/image"/><Relationship Id="rId18" Target="../media/image19.svg" Type="http://schemas.openxmlformats.org/officeDocument/2006/relationships/image"/><Relationship Id="rId19" Target="../media/image20.png" Type="http://schemas.openxmlformats.org/officeDocument/2006/relationships/image"/><Relationship Id="rId2" Target="../media/image1.jpeg" Type="http://schemas.openxmlformats.org/officeDocument/2006/relationships/image"/><Relationship Id="rId20" Target="../media/image21.svg" Type="http://schemas.openxmlformats.org/officeDocument/2006/relationships/image"/><Relationship Id="rId21" Target="../media/image22.png" Type="http://schemas.openxmlformats.org/officeDocument/2006/relationships/image"/><Relationship Id="rId22" Target="../media/image23.svg" Type="http://schemas.openxmlformats.org/officeDocument/2006/relationships/image"/><Relationship Id="rId23" Target="../media/image24.png" Type="http://schemas.openxmlformats.org/officeDocument/2006/relationships/image"/><Relationship Id="rId24" Target="../media/image25.svg" Type="http://schemas.openxmlformats.org/officeDocument/2006/relationships/image"/><Relationship Id="rId25" Target="../media/image26.png" Type="http://schemas.openxmlformats.org/officeDocument/2006/relationships/image"/><Relationship Id="rId26" Target="../media/image27.svg" Type="http://schemas.openxmlformats.org/officeDocument/2006/relationships/image"/><Relationship Id="rId27" Target="../media/image28.png" Type="http://schemas.openxmlformats.org/officeDocument/2006/relationships/image"/><Relationship Id="rId28" Target="../media/image29.svg" Type="http://schemas.openxmlformats.org/officeDocument/2006/relationships/image"/><Relationship Id="rId29" Target="../media/image30.png" Type="http://schemas.openxmlformats.org/officeDocument/2006/relationships/image"/><Relationship Id="rId3" Target="../media/image4.png" Type="http://schemas.openxmlformats.org/officeDocument/2006/relationships/image"/><Relationship Id="rId30" Target="../media/image31.sv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png" Type="http://schemas.openxmlformats.org/officeDocument/2006/relationships/image"/><Relationship Id="rId14" Target="../media/image15.svg" Type="http://schemas.openxmlformats.org/officeDocument/2006/relationships/image"/><Relationship Id="rId15" Target="../media/image16.png" Type="http://schemas.openxmlformats.org/officeDocument/2006/relationships/image"/><Relationship Id="rId16" Target="../media/image17.svg" Type="http://schemas.openxmlformats.org/officeDocument/2006/relationships/image"/><Relationship Id="rId17" Target="../media/image18.png" Type="http://schemas.openxmlformats.org/officeDocument/2006/relationships/image"/><Relationship Id="rId18" Target="../media/image19.svg" Type="http://schemas.openxmlformats.org/officeDocument/2006/relationships/image"/><Relationship Id="rId19" Target="../media/image20.png" Type="http://schemas.openxmlformats.org/officeDocument/2006/relationships/image"/><Relationship Id="rId2" Target="../media/image1.jpeg" Type="http://schemas.openxmlformats.org/officeDocument/2006/relationships/image"/><Relationship Id="rId20" Target="../media/image21.svg" Type="http://schemas.openxmlformats.org/officeDocument/2006/relationships/image"/><Relationship Id="rId21" Target="../media/image22.png" Type="http://schemas.openxmlformats.org/officeDocument/2006/relationships/image"/><Relationship Id="rId22" Target="../media/image23.svg" Type="http://schemas.openxmlformats.org/officeDocument/2006/relationships/image"/><Relationship Id="rId23" Target="../media/image24.png" Type="http://schemas.openxmlformats.org/officeDocument/2006/relationships/image"/><Relationship Id="rId24" Target="../media/image25.svg" Type="http://schemas.openxmlformats.org/officeDocument/2006/relationships/image"/><Relationship Id="rId25" Target="../media/image26.png" Type="http://schemas.openxmlformats.org/officeDocument/2006/relationships/image"/><Relationship Id="rId26" Target="../media/image27.svg" Type="http://schemas.openxmlformats.org/officeDocument/2006/relationships/image"/><Relationship Id="rId27" Target="../media/image28.png" Type="http://schemas.openxmlformats.org/officeDocument/2006/relationships/image"/><Relationship Id="rId28" Target="../media/image29.svg" Type="http://schemas.openxmlformats.org/officeDocument/2006/relationships/image"/><Relationship Id="rId29" Target="../media/image30.png" Type="http://schemas.openxmlformats.org/officeDocument/2006/relationships/image"/><Relationship Id="rId3" Target="../media/image4.png" Type="http://schemas.openxmlformats.org/officeDocument/2006/relationships/image"/><Relationship Id="rId30" Target="../media/image31.sv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5.png" Type="http://schemas.openxmlformats.org/officeDocument/2006/relationships/image"/><Relationship Id="rId4" Target="../media/image56.svg" Type="http://schemas.openxmlformats.org/officeDocument/2006/relationships/image"/><Relationship Id="rId5" Target="../media/image58.png" Type="http://schemas.openxmlformats.org/officeDocument/2006/relationships/image"/><Relationship Id="rId6" Target="../media/image59.svg" Type="http://schemas.openxmlformats.org/officeDocument/2006/relationships/image"/><Relationship Id="rId7" Target="../media/image42.png" Type="http://schemas.openxmlformats.org/officeDocument/2006/relationships/image"/><Relationship Id="rId8" Target="../media/image43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24.png" Type="http://schemas.openxmlformats.org/officeDocument/2006/relationships/image"/><Relationship Id="rId14" Target="../media/image25.svg" Type="http://schemas.openxmlformats.org/officeDocument/2006/relationships/image"/><Relationship Id="rId15" Target="../media/image26.png" Type="http://schemas.openxmlformats.org/officeDocument/2006/relationships/image"/><Relationship Id="rId16" Target="../media/image27.svg" Type="http://schemas.openxmlformats.org/officeDocument/2006/relationships/image"/><Relationship Id="rId17" Target="../media/image28.png" Type="http://schemas.openxmlformats.org/officeDocument/2006/relationships/image"/><Relationship Id="rId18" Target="../media/image29.svg" Type="http://schemas.openxmlformats.org/officeDocument/2006/relationships/image"/><Relationship Id="rId19" Target="../media/image30.png" Type="http://schemas.openxmlformats.org/officeDocument/2006/relationships/image"/><Relationship Id="rId2" Target="../media/image1.jpeg" Type="http://schemas.openxmlformats.org/officeDocument/2006/relationships/image"/><Relationship Id="rId20" Target="../media/image31.svg" Type="http://schemas.openxmlformats.org/officeDocument/2006/relationships/image"/><Relationship Id="rId21" Target="../media/image55.png" Type="http://schemas.openxmlformats.org/officeDocument/2006/relationships/image"/><Relationship Id="rId22" Target="../media/image56.sv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0.png" Type="http://schemas.openxmlformats.org/officeDocument/2006/relationships/image"/><Relationship Id="rId4" Target="../media/image61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2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3.png" Type="http://schemas.openxmlformats.org/officeDocument/2006/relationships/image"/><Relationship Id="rId4" Target="../media/image64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5.png" Type="http://schemas.openxmlformats.org/officeDocument/2006/relationships/image"/><Relationship Id="rId4" Target="../media/image66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7.png" Type="http://schemas.openxmlformats.org/officeDocument/2006/relationships/image"/><Relationship Id="rId4" Target="../media/image6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png" Type="http://schemas.openxmlformats.org/officeDocument/2006/relationships/image"/><Relationship Id="rId14" Target="../media/image15.svg" Type="http://schemas.openxmlformats.org/officeDocument/2006/relationships/image"/><Relationship Id="rId15" Target="../media/image16.png" Type="http://schemas.openxmlformats.org/officeDocument/2006/relationships/image"/><Relationship Id="rId16" Target="../media/image17.svg" Type="http://schemas.openxmlformats.org/officeDocument/2006/relationships/image"/><Relationship Id="rId17" Target="../media/image18.png" Type="http://schemas.openxmlformats.org/officeDocument/2006/relationships/image"/><Relationship Id="rId18" Target="../media/image19.svg" Type="http://schemas.openxmlformats.org/officeDocument/2006/relationships/image"/><Relationship Id="rId19" Target="../media/image20.png" Type="http://schemas.openxmlformats.org/officeDocument/2006/relationships/image"/><Relationship Id="rId2" Target="../media/image1.jpeg" Type="http://schemas.openxmlformats.org/officeDocument/2006/relationships/image"/><Relationship Id="rId20" Target="../media/image21.svg" Type="http://schemas.openxmlformats.org/officeDocument/2006/relationships/image"/><Relationship Id="rId21" Target="../media/image22.png" Type="http://schemas.openxmlformats.org/officeDocument/2006/relationships/image"/><Relationship Id="rId22" Target="../media/image23.svg" Type="http://schemas.openxmlformats.org/officeDocument/2006/relationships/image"/><Relationship Id="rId23" Target="../media/image24.png" Type="http://schemas.openxmlformats.org/officeDocument/2006/relationships/image"/><Relationship Id="rId24" Target="../media/image25.svg" Type="http://schemas.openxmlformats.org/officeDocument/2006/relationships/image"/><Relationship Id="rId25" Target="../media/image26.png" Type="http://schemas.openxmlformats.org/officeDocument/2006/relationships/image"/><Relationship Id="rId26" Target="../media/image27.svg" Type="http://schemas.openxmlformats.org/officeDocument/2006/relationships/image"/><Relationship Id="rId27" Target="../media/image28.png" Type="http://schemas.openxmlformats.org/officeDocument/2006/relationships/image"/><Relationship Id="rId28" Target="../media/image29.svg" Type="http://schemas.openxmlformats.org/officeDocument/2006/relationships/image"/><Relationship Id="rId29" Target="../media/image30.png" Type="http://schemas.openxmlformats.org/officeDocument/2006/relationships/image"/><Relationship Id="rId3" Target="../media/image4.png" Type="http://schemas.openxmlformats.org/officeDocument/2006/relationships/image"/><Relationship Id="rId30" Target="../media/image31.svg" Type="http://schemas.openxmlformats.org/officeDocument/2006/relationships/image"/><Relationship Id="rId31" Target="../media/image32.png" Type="http://schemas.openxmlformats.org/officeDocument/2006/relationships/image"/><Relationship Id="rId32" Target="../media/image33.sv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9.png" Type="http://schemas.openxmlformats.org/officeDocument/2006/relationships/image"/><Relationship Id="rId4" Target="../media/image70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jpeg" Type="http://schemas.openxmlformats.org/officeDocument/2006/relationships/image"/><Relationship Id="rId4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jpe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1.jpe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40.png" Type="http://schemas.openxmlformats.org/officeDocument/2006/relationships/image"/><Relationship Id="rId9" Target="../media/image4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png" Type="http://schemas.openxmlformats.org/officeDocument/2006/relationships/image"/><Relationship Id="rId14" Target="../media/image15.svg" Type="http://schemas.openxmlformats.org/officeDocument/2006/relationships/image"/><Relationship Id="rId15" Target="../media/image16.png" Type="http://schemas.openxmlformats.org/officeDocument/2006/relationships/image"/><Relationship Id="rId16" Target="../media/image17.svg" Type="http://schemas.openxmlformats.org/officeDocument/2006/relationships/image"/><Relationship Id="rId17" Target="../media/image18.png" Type="http://schemas.openxmlformats.org/officeDocument/2006/relationships/image"/><Relationship Id="rId18" Target="../media/image19.svg" Type="http://schemas.openxmlformats.org/officeDocument/2006/relationships/image"/><Relationship Id="rId19" Target="../media/image20.png" Type="http://schemas.openxmlformats.org/officeDocument/2006/relationships/image"/><Relationship Id="rId2" Target="../media/image1.jpeg" Type="http://schemas.openxmlformats.org/officeDocument/2006/relationships/image"/><Relationship Id="rId20" Target="../media/image21.svg" Type="http://schemas.openxmlformats.org/officeDocument/2006/relationships/image"/><Relationship Id="rId21" Target="../media/image22.png" Type="http://schemas.openxmlformats.org/officeDocument/2006/relationships/image"/><Relationship Id="rId22" Target="../media/image23.svg" Type="http://schemas.openxmlformats.org/officeDocument/2006/relationships/image"/><Relationship Id="rId23" Target="../media/image24.png" Type="http://schemas.openxmlformats.org/officeDocument/2006/relationships/image"/><Relationship Id="rId24" Target="../media/image25.svg" Type="http://schemas.openxmlformats.org/officeDocument/2006/relationships/image"/><Relationship Id="rId25" Target="../media/image26.png" Type="http://schemas.openxmlformats.org/officeDocument/2006/relationships/image"/><Relationship Id="rId26" Target="../media/image27.svg" Type="http://schemas.openxmlformats.org/officeDocument/2006/relationships/image"/><Relationship Id="rId27" Target="../media/image28.png" Type="http://schemas.openxmlformats.org/officeDocument/2006/relationships/image"/><Relationship Id="rId28" Target="../media/image29.svg" Type="http://schemas.openxmlformats.org/officeDocument/2006/relationships/image"/><Relationship Id="rId29" Target="../media/image30.png" Type="http://schemas.openxmlformats.org/officeDocument/2006/relationships/image"/><Relationship Id="rId3" Target="../media/image4.png" Type="http://schemas.openxmlformats.org/officeDocument/2006/relationships/image"/><Relationship Id="rId30" Target="../media/image31.svg" Type="http://schemas.openxmlformats.org/officeDocument/2006/relationships/image"/><Relationship Id="rId31" Target="../media/image32.png" Type="http://schemas.openxmlformats.org/officeDocument/2006/relationships/image"/><Relationship Id="rId32" Target="../media/image33.sv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png" Type="http://schemas.openxmlformats.org/officeDocument/2006/relationships/image"/><Relationship Id="rId14" Target="../media/image15.svg" Type="http://schemas.openxmlformats.org/officeDocument/2006/relationships/image"/><Relationship Id="rId15" Target="../media/image16.png" Type="http://schemas.openxmlformats.org/officeDocument/2006/relationships/image"/><Relationship Id="rId16" Target="../media/image17.svg" Type="http://schemas.openxmlformats.org/officeDocument/2006/relationships/image"/><Relationship Id="rId17" Target="../media/image18.png" Type="http://schemas.openxmlformats.org/officeDocument/2006/relationships/image"/><Relationship Id="rId18" Target="../media/image19.svg" Type="http://schemas.openxmlformats.org/officeDocument/2006/relationships/image"/><Relationship Id="rId19" Target="../media/image20.png" Type="http://schemas.openxmlformats.org/officeDocument/2006/relationships/image"/><Relationship Id="rId2" Target="../media/image1.jpeg" Type="http://schemas.openxmlformats.org/officeDocument/2006/relationships/image"/><Relationship Id="rId20" Target="../media/image21.svg" Type="http://schemas.openxmlformats.org/officeDocument/2006/relationships/image"/><Relationship Id="rId21" Target="../media/image22.png" Type="http://schemas.openxmlformats.org/officeDocument/2006/relationships/image"/><Relationship Id="rId22" Target="../media/image23.svg" Type="http://schemas.openxmlformats.org/officeDocument/2006/relationships/image"/><Relationship Id="rId23" Target="../media/image24.png" Type="http://schemas.openxmlformats.org/officeDocument/2006/relationships/image"/><Relationship Id="rId24" Target="../media/image25.svg" Type="http://schemas.openxmlformats.org/officeDocument/2006/relationships/image"/><Relationship Id="rId25" Target="../media/image26.png" Type="http://schemas.openxmlformats.org/officeDocument/2006/relationships/image"/><Relationship Id="rId26" Target="../media/image27.svg" Type="http://schemas.openxmlformats.org/officeDocument/2006/relationships/image"/><Relationship Id="rId27" Target="../media/image28.png" Type="http://schemas.openxmlformats.org/officeDocument/2006/relationships/image"/><Relationship Id="rId28" Target="../media/image29.svg" Type="http://schemas.openxmlformats.org/officeDocument/2006/relationships/image"/><Relationship Id="rId29" Target="../media/image30.png" Type="http://schemas.openxmlformats.org/officeDocument/2006/relationships/image"/><Relationship Id="rId3" Target="../media/image4.png" Type="http://schemas.openxmlformats.org/officeDocument/2006/relationships/image"/><Relationship Id="rId30" Target="../media/image31.sv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jpeg" Type="http://schemas.openxmlformats.org/officeDocument/2006/relationships/image"/><Relationship Id="rId4" Target="../media/image4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051883" y="128923"/>
            <a:ext cx="8079205" cy="3807995"/>
            <a:chOff x="0" y="0"/>
            <a:chExt cx="2127857" cy="10029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27857" cy="1002929"/>
            </a:xfrm>
            <a:custGeom>
              <a:avLst/>
              <a:gdLst/>
              <a:ahLst/>
              <a:cxnLst/>
              <a:rect r="r" b="b" t="t" l="l"/>
              <a:pathLst>
                <a:path h="1002929" w="2127857">
                  <a:moveTo>
                    <a:pt x="0" y="0"/>
                  </a:moveTo>
                  <a:lnTo>
                    <a:pt x="2127857" y="0"/>
                  </a:lnTo>
                  <a:lnTo>
                    <a:pt x="2127857" y="1002929"/>
                  </a:lnTo>
                  <a:lnTo>
                    <a:pt x="0" y="100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127857" cy="10410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81102" y="1662448"/>
            <a:ext cx="17406116" cy="9222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This lesson is about communication.</a:t>
            </a:r>
          </a:p>
          <a:p>
            <a:pPr algn="l">
              <a:lnSpc>
                <a:spcPts val="4160"/>
              </a:lnSpc>
            </a:pPr>
          </a:p>
          <a:p>
            <a:pPr algn="l">
              <a:lnSpc>
                <a:spcPts val="4160"/>
              </a:lnSpc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Good communication enables us to:</a:t>
            </a:r>
          </a:p>
          <a:p>
            <a:pPr algn="l" marL="863608" indent="-431804" lvl="1">
              <a:lnSpc>
                <a:spcPts val="4160"/>
              </a:lnSpc>
              <a:buFont typeface="Arial"/>
              <a:buChar char="•"/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Express our emotions</a:t>
            </a:r>
          </a:p>
          <a:p>
            <a:pPr algn="l" marL="863608" indent="-431804" lvl="1">
              <a:lnSpc>
                <a:spcPts val="4160"/>
              </a:lnSpc>
              <a:buFont typeface="Arial"/>
              <a:buChar char="•"/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Share our thoughts and feelings</a:t>
            </a:r>
          </a:p>
          <a:p>
            <a:pPr algn="l" marL="863608" indent="-431804" lvl="1">
              <a:lnSpc>
                <a:spcPts val="4160"/>
              </a:lnSpc>
              <a:buFont typeface="Arial"/>
              <a:buChar char="•"/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Build and strengthen relationships</a:t>
            </a:r>
          </a:p>
          <a:p>
            <a:pPr algn="l">
              <a:lnSpc>
                <a:spcPts val="4160"/>
              </a:lnSpc>
            </a:pPr>
          </a:p>
          <a:p>
            <a:pPr algn="l">
              <a:lnSpc>
                <a:spcPts val="4160"/>
              </a:lnSpc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The students will spend much of this lesson in group discussion, which is a great way for them to practise communication skills such as active listening, sharing ideas, building confidence, getting to know each other better, hearing different/ conflicting ideas and opinions. </a:t>
            </a:r>
          </a:p>
          <a:p>
            <a:pPr algn="l">
              <a:lnSpc>
                <a:spcPts val="4160"/>
              </a:lnSpc>
            </a:pPr>
          </a:p>
          <a:p>
            <a:pPr algn="l">
              <a:lnSpc>
                <a:spcPts val="4160"/>
              </a:lnSpc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For this lesson you will also need: </a:t>
            </a:r>
          </a:p>
          <a:p>
            <a:pPr algn="l">
              <a:lnSpc>
                <a:spcPts val="4160"/>
              </a:lnSpc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Paper for each groups/ table </a:t>
            </a:r>
          </a:p>
          <a:p>
            <a:pPr algn="l">
              <a:lnSpc>
                <a:spcPts val="4160"/>
              </a:lnSpc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Print outs of option A, B, C from the lesson plan or alternatively, write Option A, B C on three separate pieces of paper and stick to three separate walls around the room. </a:t>
            </a:r>
          </a:p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spc="-111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211249" y="604075"/>
            <a:ext cx="1600500" cy="1431342"/>
          </a:xfrm>
          <a:custGeom>
            <a:avLst/>
            <a:gdLst/>
            <a:ahLst/>
            <a:cxnLst/>
            <a:rect r="r" b="b" t="t" l="l"/>
            <a:pathLst>
              <a:path h="1431342" w="1600500">
                <a:moveTo>
                  <a:pt x="0" y="0"/>
                </a:moveTo>
                <a:lnTo>
                  <a:pt x="1600500" y="0"/>
                </a:lnTo>
                <a:lnTo>
                  <a:pt x="1600500" y="1431342"/>
                </a:lnTo>
                <a:lnTo>
                  <a:pt x="0" y="1431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2848" t="-60800" r="-113390" b="-57163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-6135502" y="632650"/>
            <a:ext cx="17434759" cy="82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8"/>
              </a:lnSpc>
            </a:pPr>
            <a:r>
              <a:rPr lang="en-US" sz="5600" spc="-112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Teachers slide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55617" y="480250"/>
            <a:ext cx="5955632" cy="3248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6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This lesson was created by Hannah Grove. If you wish to use it in any context other than the one intended, please seek permission beforehand. Thank you!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-6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www.hannahpants.com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2318674" y="8845184"/>
            <a:ext cx="3751278" cy="2612254"/>
          </a:xfrm>
          <a:custGeom>
            <a:avLst/>
            <a:gdLst/>
            <a:ahLst/>
            <a:cxnLst/>
            <a:rect r="r" b="b" t="t" l="l"/>
            <a:pathLst>
              <a:path h="2612254" w="3751278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true" flipV="false" rot="0">
            <a:off x="-1367022" y="8290835"/>
            <a:ext cx="3057281" cy="2751553"/>
          </a:xfrm>
          <a:custGeom>
            <a:avLst/>
            <a:gdLst/>
            <a:ahLst/>
            <a:cxnLst/>
            <a:rect r="r" b="b" t="t" l="l"/>
            <a:pathLst>
              <a:path h="2751553" w="3057281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5400000">
            <a:off x="15561337" y="-2184859"/>
            <a:ext cx="2491650" cy="4103017"/>
          </a:xfrm>
          <a:custGeom>
            <a:avLst/>
            <a:gdLst/>
            <a:ahLst/>
            <a:cxnLst/>
            <a:rect r="r" b="b" t="t" l="l"/>
            <a:pathLst>
              <a:path h="4103017" w="2491650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259300" y="698230"/>
            <a:ext cx="3198742" cy="2797445"/>
          </a:xfrm>
          <a:custGeom>
            <a:avLst/>
            <a:gdLst/>
            <a:ahLst/>
            <a:cxnLst/>
            <a:rect r="r" b="b" t="t" l="l"/>
            <a:pathLst>
              <a:path h="2797445" w="3198742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844589" y="2670679"/>
            <a:ext cx="16446422" cy="5021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Humans have been communicating with one another for a veeeeeeeeeery long time! </a:t>
            </a:r>
          </a:p>
          <a:p>
            <a:pPr algn="ctr">
              <a:lnSpc>
                <a:spcPts val="6448"/>
              </a:lnSpc>
            </a:pPr>
          </a:p>
          <a:p>
            <a:pPr algn="ctr">
              <a:lnSpc>
                <a:spcPts val="6448"/>
              </a:lnSpc>
              <a:spcBef>
                <a:spcPct val="0"/>
              </a:spcBef>
            </a:pP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We have invented </a:t>
            </a:r>
            <a:r>
              <a:rPr lang="en-US" b="true" sz="6200" spc="-12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</a:t>
            </a: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many different ways of communicating because it’s so important to us as a species.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2318674" y="8845184"/>
            <a:ext cx="3751278" cy="2612254"/>
          </a:xfrm>
          <a:custGeom>
            <a:avLst/>
            <a:gdLst/>
            <a:ahLst/>
            <a:cxnLst/>
            <a:rect r="r" b="b" t="t" l="l"/>
            <a:pathLst>
              <a:path h="2612254" w="3751278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true" flipV="false" rot="0">
            <a:off x="-1328922" y="8100335"/>
            <a:ext cx="3057281" cy="2751553"/>
          </a:xfrm>
          <a:custGeom>
            <a:avLst/>
            <a:gdLst/>
            <a:ahLst/>
            <a:cxnLst/>
            <a:rect r="r" b="b" t="t" l="l"/>
            <a:pathLst>
              <a:path h="2751553" w="3057281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5400000">
            <a:off x="15561337" y="-1937162"/>
            <a:ext cx="2491650" cy="4103017"/>
          </a:xfrm>
          <a:custGeom>
            <a:avLst/>
            <a:gdLst/>
            <a:ahLst/>
            <a:cxnLst/>
            <a:rect r="r" b="b" t="t" l="l"/>
            <a:pathLst>
              <a:path h="4103017" w="2491650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259300" y="574405"/>
            <a:ext cx="3198742" cy="2797445"/>
          </a:xfrm>
          <a:custGeom>
            <a:avLst/>
            <a:gdLst/>
            <a:ahLst/>
            <a:cxnLst/>
            <a:rect r="r" b="b" t="t" l="l"/>
            <a:pathLst>
              <a:path h="2797445" w="3198742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0" y="1935027"/>
            <a:ext cx="18288000" cy="5831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8"/>
              </a:lnSpc>
              <a:spcBef>
                <a:spcPct val="0"/>
              </a:spcBef>
            </a:pP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</a:t>
            </a: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ommunication is considered a fundamental need for humans. </a:t>
            </a:r>
          </a:p>
          <a:p>
            <a:pPr algn="ctr">
              <a:lnSpc>
                <a:spcPts val="6448"/>
              </a:lnSpc>
              <a:spcBef>
                <a:spcPct val="0"/>
              </a:spcBef>
            </a:pPr>
          </a:p>
          <a:p>
            <a:pPr algn="ctr">
              <a:lnSpc>
                <a:spcPts val="6448"/>
              </a:lnSpc>
              <a:spcBef>
                <a:spcPct val="0"/>
              </a:spcBef>
            </a:pP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Communication is fundamental because it allows us to:</a:t>
            </a:r>
          </a:p>
          <a:p>
            <a:pPr algn="l" marL="1338668" indent="-669334" lvl="1">
              <a:lnSpc>
                <a:spcPts val="6448"/>
              </a:lnSpc>
              <a:buFont typeface="Arial"/>
              <a:buChar char="•"/>
            </a:pP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Express our emotions</a:t>
            </a:r>
          </a:p>
          <a:p>
            <a:pPr algn="l" marL="1338668" indent="-669334" lvl="1">
              <a:lnSpc>
                <a:spcPts val="6448"/>
              </a:lnSpc>
              <a:buFont typeface="Arial"/>
              <a:buChar char="•"/>
            </a:pP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Share our thoughts</a:t>
            </a:r>
          </a:p>
          <a:p>
            <a:pPr algn="l" marL="1338668" indent="-669334" lvl="1">
              <a:lnSpc>
                <a:spcPts val="6448"/>
              </a:lnSpc>
              <a:spcBef>
                <a:spcPct val="0"/>
              </a:spcBef>
              <a:buFont typeface="Arial"/>
              <a:buChar char="•"/>
            </a:pP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</a:t>
            </a: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uild relationships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2318674" y="8845184"/>
            <a:ext cx="3751278" cy="2612254"/>
          </a:xfrm>
          <a:custGeom>
            <a:avLst/>
            <a:gdLst/>
            <a:ahLst/>
            <a:cxnLst/>
            <a:rect r="r" b="b" t="t" l="l"/>
            <a:pathLst>
              <a:path h="2612254" w="3751278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true" flipV="false" rot="0">
            <a:off x="-1328922" y="8100335"/>
            <a:ext cx="3057281" cy="2751553"/>
          </a:xfrm>
          <a:custGeom>
            <a:avLst/>
            <a:gdLst/>
            <a:ahLst/>
            <a:cxnLst/>
            <a:rect r="r" b="b" t="t" l="l"/>
            <a:pathLst>
              <a:path h="2751553" w="3057281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7259300" y="698230"/>
            <a:ext cx="3198742" cy="2797445"/>
          </a:xfrm>
          <a:custGeom>
            <a:avLst/>
            <a:gdLst/>
            <a:ahLst/>
            <a:cxnLst/>
            <a:rect r="r" b="b" t="t" l="l"/>
            <a:pathLst>
              <a:path h="2797445" w="3198742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5400000">
            <a:off x="15561337" y="-1937162"/>
            <a:ext cx="2491650" cy="4103017"/>
          </a:xfrm>
          <a:custGeom>
            <a:avLst/>
            <a:gdLst/>
            <a:ahLst/>
            <a:cxnLst/>
            <a:rect r="r" b="b" t="t" l="l"/>
            <a:pathLst>
              <a:path h="4103017" w="2491650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772215" y="971550"/>
            <a:ext cx="8743570" cy="5825403"/>
          </a:xfrm>
          <a:custGeom>
            <a:avLst/>
            <a:gdLst/>
            <a:ahLst/>
            <a:cxnLst/>
            <a:rect r="r" b="b" t="t" l="l"/>
            <a:pathLst>
              <a:path h="5825403" w="8743570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4152281" y="7594426"/>
            <a:ext cx="9983439" cy="973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8"/>
              </a:lnSpc>
              <a:spcBef>
                <a:spcPct val="0"/>
              </a:spcBef>
            </a:pPr>
            <a:r>
              <a:rPr lang="en-US" b="true" sz="6200" spc="-12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being communicated?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196906" y="7379590"/>
            <a:ext cx="2502217" cy="2377106"/>
          </a:xfrm>
          <a:custGeom>
            <a:avLst/>
            <a:gdLst/>
            <a:ahLst/>
            <a:cxnLst/>
            <a:rect r="r" b="b" t="t" l="l"/>
            <a:pathLst>
              <a:path h="2377106" w="2502217">
                <a:moveTo>
                  <a:pt x="0" y="0"/>
                </a:moveTo>
                <a:lnTo>
                  <a:pt x="2502217" y="0"/>
                </a:lnTo>
                <a:lnTo>
                  <a:pt x="2502217" y="2377107"/>
                </a:lnTo>
                <a:lnTo>
                  <a:pt x="0" y="2377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59300" y="698230"/>
            <a:ext cx="3198742" cy="2797445"/>
          </a:xfrm>
          <a:custGeom>
            <a:avLst/>
            <a:gdLst/>
            <a:ahLst/>
            <a:cxnLst/>
            <a:rect r="r" b="b" t="t" l="l"/>
            <a:pathLst>
              <a:path h="2797445" w="3198742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5400000">
            <a:off x="15561337" y="-1937162"/>
            <a:ext cx="2491650" cy="4103017"/>
          </a:xfrm>
          <a:custGeom>
            <a:avLst/>
            <a:gdLst/>
            <a:ahLst/>
            <a:cxnLst/>
            <a:rect r="r" b="b" t="t" l="l"/>
            <a:pathLst>
              <a:path h="4103017" w="2491650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797485" y="7679557"/>
            <a:ext cx="2502217" cy="2377106"/>
          </a:xfrm>
          <a:custGeom>
            <a:avLst/>
            <a:gdLst/>
            <a:ahLst/>
            <a:cxnLst/>
            <a:rect r="r" b="b" t="t" l="l"/>
            <a:pathLst>
              <a:path h="2377106" w="2502217">
                <a:moveTo>
                  <a:pt x="0" y="0"/>
                </a:moveTo>
                <a:lnTo>
                  <a:pt x="2502217" y="0"/>
                </a:lnTo>
                <a:lnTo>
                  <a:pt x="2502217" y="2377107"/>
                </a:lnTo>
                <a:lnTo>
                  <a:pt x="0" y="2377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532256" y="389756"/>
            <a:ext cx="11594848" cy="733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b="true" sz="4700" spc="-94" u="sng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being communicated?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94798" y="1312547"/>
            <a:ext cx="16926904" cy="3829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hunger </a:t>
            </a:r>
          </a:p>
          <a:p>
            <a:pPr algn="just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cold </a:t>
            </a:r>
          </a:p>
          <a:p>
            <a:pPr algn="just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hot </a:t>
            </a:r>
          </a:p>
          <a:p>
            <a:pPr algn="just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uncomfortable </a:t>
            </a:r>
          </a:p>
          <a:p>
            <a:pPr algn="just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scared lonely </a:t>
            </a:r>
          </a:p>
          <a:p>
            <a:pPr algn="just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basic human need is not being met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94798" y="5307299"/>
            <a:ext cx="17462254" cy="2591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8"/>
              </a:lnSpc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What would happen if this baby couldn’t communicate? </a:t>
            </a:r>
          </a:p>
          <a:p>
            <a:pPr algn="ctr">
              <a:lnSpc>
                <a:spcPts val="4888"/>
              </a:lnSpc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Or </a:t>
            </a:r>
          </a:p>
          <a:p>
            <a:pPr algn="ctr">
              <a:lnSpc>
                <a:spcPts val="4888"/>
              </a:lnSpc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If no one was around to understand what the baby needs?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2318674" y="8845184"/>
            <a:ext cx="3751278" cy="2612254"/>
          </a:xfrm>
          <a:custGeom>
            <a:avLst/>
            <a:gdLst/>
            <a:ahLst/>
            <a:cxnLst/>
            <a:rect r="r" b="b" t="t" l="l"/>
            <a:pathLst>
              <a:path h="2612254" w="3751278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true" flipV="false" rot="0">
            <a:off x="-1328922" y="8100335"/>
            <a:ext cx="3057281" cy="2751553"/>
          </a:xfrm>
          <a:custGeom>
            <a:avLst/>
            <a:gdLst/>
            <a:ahLst/>
            <a:cxnLst/>
            <a:rect r="r" b="b" t="t" l="l"/>
            <a:pathLst>
              <a:path h="2751553" w="3057281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7259300" y="698230"/>
            <a:ext cx="3198742" cy="2797445"/>
          </a:xfrm>
          <a:custGeom>
            <a:avLst/>
            <a:gdLst/>
            <a:ahLst/>
            <a:cxnLst/>
            <a:rect r="r" b="b" t="t" l="l"/>
            <a:pathLst>
              <a:path h="2797445" w="3198742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5400000">
            <a:off x="15561337" y="-1937162"/>
            <a:ext cx="2491650" cy="4103017"/>
          </a:xfrm>
          <a:custGeom>
            <a:avLst/>
            <a:gdLst/>
            <a:ahLst/>
            <a:cxnLst/>
            <a:rect r="r" b="b" t="t" l="l"/>
            <a:pathLst>
              <a:path h="4103017" w="2491650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753165" y="1188722"/>
            <a:ext cx="8743570" cy="5825403"/>
          </a:xfrm>
          <a:custGeom>
            <a:avLst/>
            <a:gdLst/>
            <a:ahLst/>
            <a:cxnLst/>
            <a:rect r="r" b="b" t="t" l="l"/>
            <a:pathLst>
              <a:path h="5825403" w="8743570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4152281" y="7594426"/>
            <a:ext cx="9983439" cy="973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8"/>
              </a:lnSpc>
              <a:spcBef>
                <a:spcPct val="0"/>
              </a:spcBef>
            </a:pPr>
            <a:r>
              <a:rPr lang="en-US" b="true" sz="6200" spc="-12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being communicated?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196906" y="7379590"/>
            <a:ext cx="2502217" cy="2377106"/>
          </a:xfrm>
          <a:custGeom>
            <a:avLst/>
            <a:gdLst/>
            <a:ahLst/>
            <a:cxnLst/>
            <a:rect r="r" b="b" t="t" l="l"/>
            <a:pathLst>
              <a:path h="2377106" w="2502217">
                <a:moveTo>
                  <a:pt x="0" y="0"/>
                </a:moveTo>
                <a:lnTo>
                  <a:pt x="2502217" y="0"/>
                </a:lnTo>
                <a:lnTo>
                  <a:pt x="2502217" y="2377107"/>
                </a:lnTo>
                <a:lnTo>
                  <a:pt x="0" y="2377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59300" y="698230"/>
            <a:ext cx="3198742" cy="2797445"/>
          </a:xfrm>
          <a:custGeom>
            <a:avLst/>
            <a:gdLst/>
            <a:ahLst/>
            <a:cxnLst/>
            <a:rect r="r" b="b" t="t" l="l"/>
            <a:pathLst>
              <a:path h="2797445" w="3198742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5400000">
            <a:off x="15561337" y="-1937162"/>
            <a:ext cx="2491650" cy="4103017"/>
          </a:xfrm>
          <a:custGeom>
            <a:avLst/>
            <a:gdLst/>
            <a:ahLst/>
            <a:cxnLst/>
            <a:rect r="r" b="b" t="t" l="l"/>
            <a:pathLst>
              <a:path h="4103017" w="2491650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56698" y="1485675"/>
            <a:ext cx="16926904" cy="3829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Love </a:t>
            </a:r>
          </a:p>
          <a:p>
            <a:pPr algn="just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commitment </a:t>
            </a:r>
          </a:p>
          <a:p>
            <a:pPr algn="just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sharing joy with family/ bringing a family together</a:t>
            </a:r>
          </a:p>
          <a:p>
            <a:pPr algn="just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shared values  </a:t>
            </a:r>
          </a:p>
          <a:p>
            <a:pPr algn="just">
              <a:lnSpc>
                <a:spcPts val="4888"/>
              </a:lnSpc>
            </a:pPr>
          </a:p>
          <a:p>
            <a:pPr algn="just">
              <a:lnSpc>
                <a:spcPts val="4888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323795" y="4289931"/>
            <a:ext cx="17552975" cy="2728785"/>
            <a:chOff x="0" y="0"/>
            <a:chExt cx="4623006" cy="71869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623006" cy="718692"/>
            </a:xfrm>
            <a:custGeom>
              <a:avLst/>
              <a:gdLst/>
              <a:ahLst/>
              <a:cxnLst/>
              <a:rect r="r" b="b" t="t" l="l"/>
              <a:pathLst>
                <a:path h="718692" w="4623006">
                  <a:moveTo>
                    <a:pt x="0" y="0"/>
                  </a:moveTo>
                  <a:lnTo>
                    <a:pt x="4623006" y="0"/>
                  </a:lnTo>
                  <a:lnTo>
                    <a:pt x="4623006" y="718692"/>
                  </a:lnTo>
                  <a:lnTo>
                    <a:pt x="0" y="7186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623006" cy="7567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719042" y="4754084"/>
            <a:ext cx="2319133" cy="1820519"/>
          </a:xfrm>
          <a:custGeom>
            <a:avLst/>
            <a:gdLst/>
            <a:ahLst/>
            <a:cxnLst/>
            <a:rect r="r" b="b" t="t" l="l"/>
            <a:pathLst>
              <a:path h="1820519" w="2319133">
                <a:moveTo>
                  <a:pt x="0" y="0"/>
                </a:moveTo>
                <a:lnTo>
                  <a:pt x="2319132" y="0"/>
                </a:lnTo>
                <a:lnTo>
                  <a:pt x="2319132" y="1820519"/>
                </a:lnTo>
                <a:lnTo>
                  <a:pt x="0" y="18205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091932" y="8284429"/>
            <a:ext cx="1875536" cy="1781759"/>
          </a:xfrm>
          <a:custGeom>
            <a:avLst/>
            <a:gdLst/>
            <a:ahLst/>
            <a:cxnLst/>
            <a:rect r="r" b="b" t="t" l="l"/>
            <a:pathLst>
              <a:path h="1781759" w="1875536">
                <a:moveTo>
                  <a:pt x="0" y="0"/>
                </a:moveTo>
                <a:lnTo>
                  <a:pt x="1875536" y="0"/>
                </a:lnTo>
                <a:lnTo>
                  <a:pt x="1875536" y="1781760"/>
                </a:lnTo>
                <a:lnTo>
                  <a:pt x="0" y="17817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532256" y="493896"/>
            <a:ext cx="11594848" cy="733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b="true" sz="4700" spc="-94" u="sng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being communicated?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427481" y="4649309"/>
            <a:ext cx="14439764" cy="1971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88"/>
              </a:lnSpc>
              <a:spcBef>
                <a:spcPct val="0"/>
              </a:spcBef>
            </a:pPr>
            <a:r>
              <a:rPr lang="en-US" sz="4700" i="true" spc="-94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The first recorded evidence of marriage ceremonies uniting one woman and one man dates from about 2350 B.C., in Mesopotamia (modern day Iraq).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08496" y="7211279"/>
            <a:ext cx="16471007" cy="733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What would our world look like if marriage had never been ‘invented’?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2318674" y="8845184"/>
            <a:ext cx="3751278" cy="2612254"/>
          </a:xfrm>
          <a:custGeom>
            <a:avLst/>
            <a:gdLst/>
            <a:ahLst/>
            <a:cxnLst/>
            <a:rect r="r" b="b" t="t" l="l"/>
            <a:pathLst>
              <a:path h="2612254" w="3751278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true" flipV="false" rot="0">
            <a:off x="-1328922" y="8100335"/>
            <a:ext cx="3057281" cy="2751553"/>
          </a:xfrm>
          <a:custGeom>
            <a:avLst/>
            <a:gdLst/>
            <a:ahLst/>
            <a:cxnLst/>
            <a:rect r="r" b="b" t="t" l="l"/>
            <a:pathLst>
              <a:path h="2751553" w="3057281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7259300" y="698230"/>
            <a:ext cx="3198742" cy="2797445"/>
          </a:xfrm>
          <a:custGeom>
            <a:avLst/>
            <a:gdLst/>
            <a:ahLst/>
            <a:cxnLst/>
            <a:rect r="r" b="b" t="t" l="l"/>
            <a:pathLst>
              <a:path h="2797445" w="3198742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5400000">
            <a:off x="15561337" y="-1937162"/>
            <a:ext cx="2491650" cy="4103017"/>
          </a:xfrm>
          <a:custGeom>
            <a:avLst/>
            <a:gdLst/>
            <a:ahLst/>
            <a:cxnLst/>
            <a:rect r="r" b="b" t="t" l="l"/>
            <a:pathLst>
              <a:path h="4103017" w="2491650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327804" y="1028700"/>
            <a:ext cx="7632392" cy="6039130"/>
          </a:xfrm>
          <a:custGeom>
            <a:avLst/>
            <a:gdLst/>
            <a:ahLst/>
            <a:cxnLst/>
            <a:rect r="r" b="b" t="t" l="l"/>
            <a:pathLst>
              <a:path h="6039130" w="7632392">
                <a:moveTo>
                  <a:pt x="0" y="0"/>
                </a:moveTo>
                <a:lnTo>
                  <a:pt x="7632392" y="0"/>
                </a:lnTo>
                <a:lnTo>
                  <a:pt x="7632392" y="6039130"/>
                </a:lnTo>
                <a:lnTo>
                  <a:pt x="0" y="60391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4152281" y="7594426"/>
            <a:ext cx="9983439" cy="973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8"/>
              </a:lnSpc>
              <a:spcBef>
                <a:spcPct val="0"/>
              </a:spcBef>
            </a:pPr>
            <a:r>
              <a:rPr lang="en-US" b="true" sz="6200" spc="-12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being communicated?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196906" y="7379590"/>
            <a:ext cx="2502217" cy="2377106"/>
          </a:xfrm>
          <a:custGeom>
            <a:avLst/>
            <a:gdLst/>
            <a:ahLst/>
            <a:cxnLst/>
            <a:rect r="r" b="b" t="t" l="l"/>
            <a:pathLst>
              <a:path h="2377106" w="2502217">
                <a:moveTo>
                  <a:pt x="0" y="0"/>
                </a:moveTo>
                <a:lnTo>
                  <a:pt x="2502217" y="0"/>
                </a:lnTo>
                <a:lnTo>
                  <a:pt x="2502217" y="2377107"/>
                </a:lnTo>
                <a:lnTo>
                  <a:pt x="0" y="2377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59300" y="698230"/>
            <a:ext cx="3198742" cy="2797445"/>
          </a:xfrm>
          <a:custGeom>
            <a:avLst/>
            <a:gdLst/>
            <a:ahLst/>
            <a:cxnLst/>
            <a:rect r="r" b="b" t="t" l="l"/>
            <a:pathLst>
              <a:path h="2797445" w="3198742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5400000">
            <a:off x="15561337" y="-1937162"/>
            <a:ext cx="2491650" cy="4103017"/>
          </a:xfrm>
          <a:custGeom>
            <a:avLst/>
            <a:gdLst/>
            <a:ahLst/>
            <a:cxnLst/>
            <a:rect r="r" b="b" t="t" l="l"/>
            <a:pathLst>
              <a:path h="4103017" w="2491650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91932" y="8255854"/>
            <a:ext cx="1875536" cy="1781759"/>
          </a:xfrm>
          <a:custGeom>
            <a:avLst/>
            <a:gdLst/>
            <a:ahLst/>
            <a:cxnLst/>
            <a:rect r="r" b="b" t="t" l="l"/>
            <a:pathLst>
              <a:path h="1781759" w="1875536">
                <a:moveTo>
                  <a:pt x="0" y="0"/>
                </a:moveTo>
                <a:lnTo>
                  <a:pt x="1875536" y="0"/>
                </a:lnTo>
                <a:lnTo>
                  <a:pt x="1875536" y="1781760"/>
                </a:lnTo>
                <a:lnTo>
                  <a:pt x="0" y="17817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532256" y="493896"/>
            <a:ext cx="11594848" cy="733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b="true" sz="4700" spc="-94" u="sng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being communicated?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37866" y="6434830"/>
            <a:ext cx="14812268" cy="1352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8"/>
              </a:lnSpc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What is the difference between graffiti (tagging) and Street art? 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Are they communicating something different?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57092" y="2116002"/>
            <a:ext cx="6673652" cy="3210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critique of authority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challenge to authority 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Irony 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joke 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Raising awareness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2514574" y="8661324"/>
            <a:ext cx="4277568" cy="2978743"/>
          </a:xfrm>
          <a:custGeom>
            <a:avLst/>
            <a:gdLst/>
            <a:ahLst/>
            <a:cxnLst/>
            <a:rect r="r" b="b" t="t" l="l"/>
            <a:pathLst>
              <a:path h="2978743" w="4277568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7096905" y="3925196"/>
            <a:ext cx="2854557" cy="2956698"/>
          </a:xfrm>
          <a:custGeom>
            <a:avLst/>
            <a:gdLst/>
            <a:ahLst/>
            <a:cxnLst/>
            <a:rect r="r" b="b" t="t" l="l"/>
            <a:pathLst>
              <a:path h="2956698" w="2854557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136496" y="8228619"/>
            <a:ext cx="3057281" cy="2751553"/>
          </a:xfrm>
          <a:custGeom>
            <a:avLst/>
            <a:gdLst/>
            <a:ahLst/>
            <a:cxnLst/>
            <a:rect r="r" b="b" t="t" l="l"/>
            <a:pathLst>
              <a:path h="2751553" w="3057281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3011" y="7395331"/>
            <a:ext cx="4539051" cy="4810170"/>
          </a:xfrm>
          <a:custGeom>
            <a:avLst/>
            <a:gdLst/>
            <a:ahLst/>
            <a:cxnLst/>
            <a:rect r="r" b="b" t="t" l="l"/>
            <a:pathLst>
              <a:path h="4810170" w="4539051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029695" y="4662240"/>
            <a:ext cx="2058395" cy="3339578"/>
          </a:xfrm>
          <a:custGeom>
            <a:avLst/>
            <a:gdLst/>
            <a:ahLst/>
            <a:cxnLst/>
            <a:rect r="r" b="b" t="t" l="l"/>
            <a:pathLst>
              <a:path h="3339578" w="2058395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7426264" y="8847163"/>
            <a:ext cx="2906489" cy="3358338"/>
          </a:xfrm>
          <a:custGeom>
            <a:avLst/>
            <a:gdLst/>
            <a:ahLst/>
            <a:cxnLst/>
            <a:rect r="r" b="b" t="t" l="l"/>
            <a:pathLst>
              <a:path h="3358338" w="2906489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7096905" y="1028700"/>
            <a:ext cx="2886146" cy="2524065"/>
          </a:xfrm>
          <a:custGeom>
            <a:avLst/>
            <a:gdLst/>
            <a:ahLst/>
            <a:cxnLst/>
            <a:rect r="r" b="b" t="t" l="l"/>
            <a:pathLst>
              <a:path h="2524065" w="2886146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800000">
            <a:off x="10696671" y="9261214"/>
            <a:ext cx="5352421" cy="2530235"/>
          </a:xfrm>
          <a:custGeom>
            <a:avLst/>
            <a:gdLst/>
            <a:ahLst/>
            <a:cxnLst/>
            <a:rect r="r" b="b" t="t" l="l"/>
            <a:pathLst>
              <a:path h="2530235" w="5352421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417113" y="-1667348"/>
            <a:ext cx="2477977" cy="3577131"/>
          </a:xfrm>
          <a:custGeom>
            <a:avLst/>
            <a:gdLst/>
            <a:ahLst/>
            <a:cxnLst/>
            <a:rect r="r" b="b" t="t" l="l"/>
            <a:pathLst>
              <a:path h="3577131" w="2477977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2060863" y="-1667348"/>
            <a:ext cx="3006706" cy="2766169"/>
          </a:xfrm>
          <a:custGeom>
            <a:avLst/>
            <a:gdLst/>
            <a:ahLst/>
            <a:cxnLst/>
            <a:rect r="r" b="b" t="t" l="l"/>
            <a:pathLst>
              <a:path h="2766169" w="3006706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4182716">
            <a:off x="5683694" y="-2327113"/>
            <a:ext cx="3249068" cy="4006698"/>
          </a:xfrm>
          <a:custGeom>
            <a:avLst/>
            <a:gdLst/>
            <a:ahLst/>
            <a:cxnLst/>
            <a:rect r="r" b="b" t="t" l="l"/>
            <a:pathLst>
              <a:path h="4006698" w="324906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181395" y="-3285587"/>
            <a:ext cx="4859148" cy="4691287"/>
          </a:xfrm>
          <a:custGeom>
            <a:avLst/>
            <a:gdLst/>
            <a:ahLst/>
            <a:cxnLst/>
            <a:rect r="r" b="b" t="t" l="l"/>
            <a:pathLst>
              <a:path h="4691287" w="4859148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400000">
            <a:off x="10684014" y="-1843014"/>
            <a:ext cx="2262958" cy="3726427"/>
          </a:xfrm>
          <a:custGeom>
            <a:avLst/>
            <a:gdLst/>
            <a:ahLst/>
            <a:cxnLst/>
            <a:rect r="r" b="b" t="t" l="l"/>
            <a:pathLst>
              <a:path h="3726427" w="2262958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972660" y="2160503"/>
            <a:ext cx="2001360" cy="2251018"/>
          </a:xfrm>
          <a:custGeom>
            <a:avLst/>
            <a:gdLst/>
            <a:ahLst/>
            <a:cxnLst/>
            <a:rect r="r" b="b" t="t" l="l"/>
            <a:pathLst>
              <a:path h="2251018" w="2001360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1521789" y="4007994"/>
            <a:ext cx="15244422" cy="2223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7"/>
              </a:lnSpc>
              <a:spcBef>
                <a:spcPct val="0"/>
              </a:spcBef>
            </a:pP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We can </a:t>
            </a:r>
            <a:r>
              <a:rPr lang="en-US" b="true" sz="7699" spc="-15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choose</a:t>
            </a: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how we communicate with other people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2514574" y="8661324"/>
            <a:ext cx="4277568" cy="2978743"/>
          </a:xfrm>
          <a:custGeom>
            <a:avLst/>
            <a:gdLst/>
            <a:ahLst/>
            <a:cxnLst/>
            <a:rect r="r" b="b" t="t" l="l"/>
            <a:pathLst>
              <a:path h="2978743" w="4277568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7096905" y="3925196"/>
            <a:ext cx="2854557" cy="2956698"/>
          </a:xfrm>
          <a:custGeom>
            <a:avLst/>
            <a:gdLst/>
            <a:ahLst/>
            <a:cxnLst/>
            <a:rect r="r" b="b" t="t" l="l"/>
            <a:pathLst>
              <a:path h="2956698" w="2854557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136496" y="8228619"/>
            <a:ext cx="3057281" cy="2751553"/>
          </a:xfrm>
          <a:custGeom>
            <a:avLst/>
            <a:gdLst/>
            <a:ahLst/>
            <a:cxnLst/>
            <a:rect r="r" b="b" t="t" l="l"/>
            <a:pathLst>
              <a:path h="2751553" w="3057281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3011" y="7395331"/>
            <a:ext cx="4539051" cy="4810170"/>
          </a:xfrm>
          <a:custGeom>
            <a:avLst/>
            <a:gdLst/>
            <a:ahLst/>
            <a:cxnLst/>
            <a:rect r="r" b="b" t="t" l="l"/>
            <a:pathLst>
              <a:path h="4810170" w="4539051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029695" y="4662240"/>
            <a:ext cx="2058395" cy="3339578"/>
          </a:xfrm>
          <a:custGeom>
            <a:avLst/>
            <a:gdLst/>
            <a:ahLst/>
            <a:cxnLst/>
            <a:rect r="r" b="b" t="t" l="l"/>
            <a:pathLst>
              <a:path h="3339578" w="2058395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7426264" y="8847163"/>
            <a:ext cx="2906489" cy="3358338"/>
          </a:xfrm>
          <a:custGeom>
            <a:avLst/>
            <a:gdLst/>
            <a:ahLst/>
            <a:cxnLst/>
            <a:rect r="r" b="b" t="t" l="l"/>
            <a:pathLst>
              <a:path h="3358338" w="2906489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7096905" y="1028700"/>
            <a:ext cx="2886146" cy="2524065"/>
          </a:xfrm>
          <a:custGeom>
            <a:avLst/>
            <a:gdLst/>
            <a:ahLst/>
            <a:cxnLst/>
            <a:rect r="r" b="b" t="t" l="l"/>
            <a:pathLst>
              <a:path h="2524065" w="2886146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800000">
            <a:off x="10696671" y="9261214"/>
            <a:ext cx="5352421" cy="2530235"/>
          </a:xfrm>
          <a:custGeom>
            <a:avLst/>
            <a:gdLst/>
            <a:ahLst/>
            <a:cxnLst/>
            <a:rect r="r" b="b" t="t" l="l"/>
            <a:pathLst>
              <a:path h="2530235" w="5352421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417113" y="-1667348"/>
            <a:ext cx="2477977" cy="3577131"/>
          </a:xfrm>
          <a:custGeom>
            <a:avLst/>
            <a:gdLst/>
            <a:ahLst/>
            <a:cxnLst/>
            <a:rect r="r" b="b" t="t" l="l"/>
            <a:pathLst>
              <a:path h="3577131" w="2477977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2060863" y="-1667348"/>
            <a:ext cx="3006706" cy="2766169"/>
          </a:xfrm>
          <a:custGeom>
            <a:avLst/>
            <a:gdLst/>
            <a:ahLst/>
            <a:cxnLst/>
            <a:rect r="r" b="b" t="t" l="l"/>
            <a:pathLst>
              <a:path h="2766169" w="3006706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4182716">
            <a:off x="5683694" y="-2327113"/>
            <a:ext cx="3249068" cy="4006698"/>
          </a:xfrm>
          <a:custGeom>
            <a:avLst/>
            <a:gdLst/>
            <a:ahLst/>
            <a:cxnLst/>
            <a:rect r="r" b="b" t="t" l="l"/>
            <a:pathLst>
              <a:path h="4006698" w="324906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181395" y="-3285587"/>
            <a:ext cx="4859148" cy="4691287"/>
          </a:xfrm>
          <a:custGeom>
            <a:avLst/>
            <a:gdLst/>
            <a:ahLst/>
            <a:cxnLst/>
            <a:rect r="r" b="b" t="t" l="l"/>
            <a:pathLst>
              <a:path h="4691287" w="4859148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400000">
            <a:off x="10684014" y="-1843014"/>
            <a:ext cx="2262958" cy="3726427"/>
          </a:xfrm>
          <a:custGeom>
            <a:avLst/>
            <a:gdLst/>
            <a:ahLst/>
            <a:cxnLst/>
            <a:rect r="r" b="b" t="t" l="l"/>
            <a:pathLst>
              <a:path h="3726427" w="2262958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972660" y="2160503"/>
            <a:ext cx="2001360" cy="2251018"/>
          </a:xfrm>
          <a:custGeom>
            <a:avLst/>
            <a:gdLst/>
            <a:ahLst/>
            <a:cxnLst/>
            <a:rect r="r" b="b" t="t" l="l"/>
            <a:pathLst>
              <a:path h="2251018" w="2001360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1521789" y="1847003"/>
            <a:ext cx="15244422" cy="8281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7"/>
              </a:lnSpc>
            </a:pP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is especially important with people that we are in </a:t>
            </a:r>
            <a:r>
              <a:rPr lang="en-US" b="true" sz="7699" spc="-15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relationships</a:t>
            </a: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with because it helps us to:</a:t>
            </a:r>
          </a:p>
          <a:p>
            <a:pPr algn="l" marL="1662419" indent="-831210" lvl="1">
              <a:lnSpc>
                <a:spcPts val="8007"/>
              </a:lnSpc>
              <a:buFont typeface="Arial"/>
              <a:buChar char="•"/>
            </a:pP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Express our emotions</a:t>
            </a:r>
          </a:p>
          <a:p>
            <a:pPr algn="l" marL="1662419" indent="-831210" lvl="1">
              <a:lnSpc>
                <a:spcPts val="8007"/>
              </a:lnSpc>
              <a:buFont typeface="Arial"/>
              <a:buChar char="•"/>
            </a:pP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Share our thoughts and feelings </a:t>
            </a:r>
          </a:p>
          <a:p>
            <a:pPr algn="l" marL="1662419" indent="-831210" lvl="1">
              <a:lnSpc>
                <a:spcPts val="8007"/>
              </a:lnSpc>
              <a:buFont typeface="Arial"/>
              <a:buChar char="•"/>
            </a:pP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Build relationships and make them stronger </a:t>
            </a:r>
          </a:p>
          <a:p>
            <a:pPr algn="ctr">
              <a:lnSpc>
                <a:spcPts val="8007"/>
              </a:lnSpc>
              <a:spcBef>
                <a:spcPct val="0"/>
              </a:spcBef>
            </a:pP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27224" y="1719331"/>
            <a:ext cx="11575534" cy="8189690"/>
          </a:xfrm>
          <a:custGeom>
            <a:avLst/>
            <a:gdLst/>
            <a:ahLst/>
            <a:cxnLst/>
            <a:rect r="r" b="b" t="t" l="l"/>
            <a:pathLst>
              <a:path h="8189690" w="11575534">
                <a:moveTo>
                  <a:pt x="0" y="0"/>
                </a:moveTo>
                <a:lnTo>
                  <a:pt x="11575534" y="0"/>
                </a:lnTo>
                <a:lnTo>
                  <a:pt x="11575534" y="8189690"/>
                </a:lnTo>
                <a:lnTo>
                  <a:pt x="0" y="8189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735150" y="385694"/>
            <a:ext cx="9479437" cy="1066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67"/>
              </a:lnSpc>
              <a:spcBef>
                <a:spcPct val="0"/>
              </a:spcBef>
            </a:pPr>
            <a:r>
              <a:rPr lang="en-US" sz="5619" spc="-112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Our ‘roadmap’ for this block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40459" y="300736"/>
            <a:ext cx="17252633" cy="3086100"/>
            <a:chOff x="0" y="0"/>
            <a:chExt cx="4543903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43903" cy="812800"/>
            </a:xfrm>
            <a:custGeom>
              <a:avLst/>
              <a:gdLst/>
              <a:ahLst/>
              <a:cxnLst/>
              <a:rect r="r" b="b" t="t" l="l"/>
              <a:pathLst>
                <a:path h="812800" w="4543903">
                  <a:moveTo>
                    <a:pt x="0" y="0"/>
                  </a:moveTo>
                  <a:lnTo>
                    <a:pt x="4543903" y="0"/>
                  </a:lnTo>
                  <a:lnTo>
                    <a:pt x="454390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85725"/>
              <a:ext cx="454390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28700" y="698230"/>
            <a:ext cx="3056484" cy="2399340"/>
          </a:xfrm>
          <a:custGeom>
            <a:avLst/>
            <a:gdLst/>
            <a:ahLst/>
            <a:cxnLst/>
            <a:rect r="r" b="b" t="t" l="l"/>
            <a:pathLst>
              <a:path h="2399340" w="3056484">
                <a:moveTo>
                  <a:pt x="0" y="0"/>
                </a:moveTo>
                <a:lnTo>
                  <a:pt x="3056484" y="0"/>
                </a:lnTo>
                <a:lnTo>
                  <a:pt x="3056484" y="2399340"/>
                </a:lnTo>
                <a:lnTo>
                  <a:pt x="0" y="2399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558533" y="866775"/>
            <a:ext cx="12700767" cy="1792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3"/>
              </a:lnSpc>
            </a:pPr>
            <a:r>
              <a:rPr lang="en-US" sz="51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term ‘Relationship’ means everyone that you are </a:t>
            </a:r>
            <a:r>
              <a:rPr lang="en-US" b="true" sz="5199" u="sng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connected </a:t>
            </a:r>
            <a:r>
              <a:rPr lang="en-US" sz="51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with.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540459" y="3824108"/>
            <a:ext cx="8603541" cy="6100692"/>
          </a:xfrm>
          <a:custGeom>
            <a:avLst/>
            <a:gdLst/>
            <a:ahLst/>
            <a:cxnLst/>
            <a:rect r="r" b="b" t="t" l="l"/>
            <a:pathLst>
              <a:path h="6100692" w="8603541">
                <a:moveTo>
                  <a:pt x="0" y="0"/>
                </a:moveTo>
                <a:lnTo>
                  <a:pt x="8603541" y="0"/>
                </a:lnTo>
                <a:lnTo>
                  <a:pt x="8603541" y="6100693"/>
                </a:lnTo>
                <a:lnTo>
                  <a:pt x="0" y="6100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872084" y="4456544"/>
            <a:ext cx="7806941" cy="4508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b="true" sz="5000" spc="-1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This could be :</a:t>
            </a:r>
          </a:p>
          <a:p>
            <a:pPr algn="l">
              <a:lnSpc>
                <a:spcPts val="4888"/>
              </a:lnSpc>
            </a:pP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Teacher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Classmates 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Close family members 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Romantic Partner 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Best friend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776383" y="4749673"/>
            <a:ext cx="7806941" cy="4508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b="true" sz="5000" spc="-1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This could be :</a:t>
            </a:r>
          </a:p>
          <a:p>
            <a:pPr algn="l">
              <a:lnSpc>
                <a:spcPts val="4888"/>
              </a:lnSpc>
            </a:pP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Teacher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Classmates 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Close family members 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Romantic Partner 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Best friend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470585" y="3824108"/>
            <a:ext cx="8322507" cy="4645472"/>
          </a:xfrm>
          <a:custGeom>
            <a:avLst/>
            <a:gdLst/>
            <a:ahLst/>
            <a:cxnLst/>
            <a:rect r="r" b="b" t="t" l="l"/>
            <a:pathLst>
              <a:path h="4645472" w="8322507">
                <a:moveTo>
                  <a:pt x="0" y="0"/>
                </a:moveTo>
                <a:lnTo>
                  <a:pt x="8322507" y="0"/>
                </a:lnTo>
                <a:lnTo>
                  <a:pt x="8322507" y="4645472"/>
                </a:lnTo>
                <a:lnTo>
                  <a:pt x="0" y="4645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9490025" y="6146844"/>
            <a:ext cx="8322507" cy="3574616"/>
          </a:xfrm>
          <a:custGeom>
            <a:avLst/>
            <a:gdLst/>
            <a:ahLst/>
            <a:cxnLst/>
            <a:rect r="r" b="b" t="t" l="l"/>
            <a:pathLst>
              <a:path h="3574616" w="8322507">
                <a:moveTo>
                  <a:pt x="0" y="0"/>
                </a:moveTo>
                <a:lnTo>
                  <a:pt x="8322508" y="0"/>
                </a:lnTo>
                <a:lnTo>
                  <a:pt x="8322508" y="3574616"/>
                </a:lnTo>
                <a:lnTo>
                  <a:pt x="0" y="3574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-29957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3" id="13"/>
          <p:cNvSpPr txBox="true"/>
          <p:nvPr/>
        </p:nvSpPr>
        <p:spPr>
          <a:xfrm rot="0">
            <a:off x="10005592" y="4456544"/>
            <a:ext cx="7806941" cy="4508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b="true" sz="5000" spc="-1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It could also be :</a:t>
            </a:r>
          </a:p>
          <a:p>
            <a:pPr algn="l">
              <a:lnSpc>
                <a:spcPts val="4888"/>
              </a:lnSpc>
            </a:pP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Next door neighbour 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Best friends parents 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Extended family 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sports coach </a:t>
            </a:r>
          </a:p>
          <a:p>
            <a:pPr algn="l" marL="1014732" indent="-507366" lvl="1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youth worker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96905" y="3925196"/>
            <a:ext cx="2854557" cy="2956698"/>
          </a:xfrm>
          <a:custGeom>
            <a:avLst/>
            <a:gdLst/>
            <a:ahLst/>
            <a:cxnLst/>
            <a:rect r="r" b="b" t="t" l="l"/>
            <a:pathLst>
              <a:path h="2956698" w="2854557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029695" y="4662240"/>
            <a:ext cx="2058395" cy="3339578"/>
          </a:xfrm>
          <a:custGeom>
            <a:avLst/>
            <a:gdLst/>
            <a:ahLst/>
            <a:cxnLst/>
            <a:rect r="r" b="b" t="t" l="l"/>
            <a:pathLst>
              <a:path h="3339578" w="2058395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7096905" y="1028700"/>
            <a:ext cx="2886146" cy="2524065"/>
          </a:xfrm>
          <a:custGeom>
            <a:avLst/>
            <a:gdLst/>
            <a:ahLst/>
            <a:cxnLst/>
            <a:rect r="r" b="b" t="t" l="l"/>
            <a:pathLst>
              <a:path h="2524065" w="2886146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417113" y="-1667348"/>
            <a:ext cx="2477977" cy="3577131"/>
          </a:xfrm>
          <a:custGeom>
            <a:avLst/>
            <a:gdLst/>
            <a:ahLst/>
            <a:cxnLst/>
            <a:rect r="r" b="b" t="t" l="l"/>
            <a:pathLst>
              <a:path h="3577131" w="2477977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2060863" y="-1667348"/>
            <a:ext cx="3006706" cy="2766169"/>
          </a:xfrm>
          <a:custGeom>
            <a:avLst/>
            <a:gdLst/>
            <a:ahLst/>
            <a:cxnLst/>
            <a:rect r="r" b="b" t="t" l="l"/>
            <a:pathLst>
              <a:path h="2766169" w="3006706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4182716">
            <a:off x="5683694" y="-2327113"/>
            <a:ext cx="3249068" cy="4006698"/>
          </a:xfrm>
          <a:custGeom>
            <a:avLst/>
            <a:gdLst/>
            <a:ahLst/>
            <a:cxnLst/>
            <a:rect r="r" b="b" t="t" l="l"/>
            <a:pathLst>
              <a:path h="4006698" w="324906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181395" y="-3285587"/>
            <a:ext cx="4859148" cy="4691287"/>
          </a:xfrm>
          <a:custGeom>
            <a:avLst/>
            <a:gdLst/>
            <a:ahLst/>
            <a:cxnLst/>
            <a:rect r="r" b="b" t="t" l="l"/>
            <a:pathLst>
              <a:path h="4691287" w="4859148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400000">
            <a:off x="10684014" y="-1843014"/>
            <a:ext cx="2262958" cy="3726427"/>
          </a:xfrm>
          <a:custGeom>
            <a:avLst/>
            <a:gdLst/>
            <a:ahLst/>
            <a:cxnLst/>
            <a:rect r="r" b="b" t="t" l="l"/>
            <a:pathLst>
              <a:path h="3726427" w="2262958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72660" y="2160503"/>
            <a:ext cx="2001360" cy="2251018"/>
          </a:xfrm>
          <a:custGeom>
            <a:avLst/>
            <a:gdLst/>
            <a:ahLst/>
            <a:cxnLst/>
            <a:rect r="r" b="b" t="t" l="l"/>
            <a:pathLst>
              <a:path h="2251018" w="2001360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2060863" y="2687496"/>
            <a:ext cx="3119663" cy="3463558"/>
            <a:chOff x="0" y="0"/>
            <a:chExt cx="4159551" cy="4618078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4159551" cy="4618078"/>
              <a:chOff x="0" y="0"/>
              <a:chExt cx="1172719" cy="1301993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172719" cy="1301993"/>
              </a:xfrm>
              <a:custGeom>
                <a:avLst/>
                <a:gdLst/>
                <a:ahLst/>
                <a:cxnLst/>
                <a:rect r="r" b="b" t="t" l="l"/>
                <a:pathLst>
                  <a:path h="1301993" w="1172719">
                    <a:moveTo>
                      <a:pt x="0" y="0"/>
                    </a:moveTo>
                    <a:lnTo>
                      <a:pt x="1172719" y="0"/>
                    </a:lnTo>
                    <a:lnTo>
                      <a:pt x="1172719" y="1301993"/>
                    </a:lnTo>
                    <a:lnTo>
                      <a:pt x="0" y="130199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85725"/>
                <a:ext cx="1172719" cy="121626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25"/>
                  </a:lnSpc>
                </a:pP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536444" y="714029"/>
              <a:ext cx="3057939" cy="22421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47"/>
                </a:lnSpc>
              </a:pPr>
              <a:r>
                <a:rPr lang="en-US" sz="5815" spc="-11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OPTION</a:t>
              </a:r>
            </a:p>
            <a:p>
              <a:pPr algn="ctr">
                <a:lnSpc>
                  <a:spcPts val="6047"/>
                </a:lnSpc>
                <a:spcBef>
                  <a:spcPct val="0"/>
                </a:spcBef>
              </a:pPr>
              <a:r>
                <a:rPr lang="en-US" sz="5815" spc="-11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 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364282" y="2706546"/>
            <a:ext cx="3153482" cy="3463558"/>
            <a:chOff x="0" y="0"/>
            <a:chExt cx="830547" cy="91221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30547" cy="912213"/>
            </a:xfrm>
            <a:custGeom>
              <a:avLst/>
              <a:gdLst/>
              <a:ahLst/>
              <a:cxnLst/>
              <a:rect r="r" b="b" t="t" l="l"/>
              <a:pathLst>
                <a:path h="912213" w="830547">
                  <a:moveTo>
                    <a:pt x="0" y="0"/>
                  </a:moveTo>
                  <a:lnTo>
                    <a:pt x="830547" y="0"/>
                  </a:lnTo>
                  <a:lnTo>
                    <a:pt x="830547" y="912213"/>
                  </a:lnTo>
                  <a:lnTo>
                    <a:pt x="0" y="9122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85725"/>
              <a:ext cx="830547" cy="826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7234814" y="3238387"/>
            <a:ext cx="3273425" cy="1679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31"/>
              </a:lnSpc>
            </a:pPr>
            <a:r>
              <a:rPr lang="en-US" sz="5799" spc="-11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OPTION</a:t>
            </a:r>
          </a:p>
          <a:p>
            <a:pPr algn="ctr">
              <a:lnSpc>
                <a:spcPts val="6031"/>
              </a:lnSpc>
              <a:spcBef>
                <a:spcPct val="0"/>
              </a:spcBef>
            </a:pPr>
            <a:r>
              <a:rPr lang="en-US" sz="5799" spc="-11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2773963" y="2697021"/>
            <a:ext cx="3119663" cy="3463558"/>
            <a:chOff x="0" y="0"/>
            <a:chExt cx="4159551" cy="4618078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4159551" cy="4618078"/>
              <a:chOff x="0" y="0"/>
              <a:chExt cx="1172719" cy="1301993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1172719" cy="1301993"/>
              </a:xfrm>
              <a:custGeom>
                <a:avLst/>
                <a:gdLst/>
                <a:ahLst/>
                <a:cxnLst/>
                <a:rect r="r" b="b" t="t" l="l"/>
                <a:pathLst>
                  <a:path h="1301993" w="1172719">
                    <a:moveTo>
                      <a:pt x="0" y="0"/>
                    </a:moveTo>
                    <a:lnTo>
                      <a:pt x="1172719" y="0"/>
                    </a:lnTo>
                    <a:lnTo>
                      <a:pt x="1172719" y="1301993"/>
                    </a:lnTo>
                    <a:lnTo>
                      <a:pt x="0" y="130199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85725"/>
                <a:ext cx="1172719" cy="121626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25"/>
                  </a:lnSpc>
                </a:pPr>
              </a:p>
            </p:txBody>
          </p:sp>
        </p:grpSp>
        <p:sp>
          <p:nvSpPr>
            <p:cNvPr name="TextBox 25" id="25"/>
            <p:cNvSpPr txBox="true"/>
            <p:nvPr/>
          </p:nvSpPr>
          <p:spPr>
            <a:xfrm rot="0">
              <a:off x="536444" y="714029"/>
              <a:ext cx="3057939" cy="22421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47"/>
                </a:lnSpc>
              </a:pPr>
              <a:r>
                <a:rPr lang="en-US" sz="5815" spc="-11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OPTION</a:t>
              </a:r>
            </a:p>
            <a:p>
              <a:pPr algn="ctr">
                <a:lnSpc>
                  <a:spcPts val="6047"/>
                </a:lnSpc>
                <a:spcBef>
                  <a:spcPct val="0"/>
                </a:spcBef>
              </a:pPr>
              <a:r>
                <a:rPr lang="en-US" sz="5815" spc="-11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6151761" y="1367600"/>
            <a:ext cx="5984478" cy="962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43"/>
              </a:lnSpc>
              <a:spcBef>
                <a:spcPct val="0"/>
              </a:spcBef>
            </a:pPr>
            <a:r>
              <a:rPr lang="en-US" sz="6099" spc="-121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Vote with your feet 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370459" y="8125643"/>
            <a:ext cx="2535516" cy="1990380"/>
          </a:xfrm>
          <a:custGeom>
            <a:avLst/>
            <a:gdLst/>
            <a:ahLst/>
            <a:cxnLst/>
            <a:rect r="r" b="b" t="t" l="l"/>
            <a:pathLst>
              <a:path h="1990380" w="2535516">
                <a:moveTo>
                  <a:pt x="0" y="0"/>
                </a:moveTo>
                <a:lnTo>
                  <a:pt x="2535517" y="0"/>
                </a:lnTo>
                <a:lnTo>
                  <a:pt x="2535517" y="1990381"/>
                </a:lnTo>
                <a:lnTo>
                  <a:pt x="0" y="199038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3367503" y="8492056"/>
            <a:ext cx="15382024" cy="1352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can have your own opinion- you don’t have to choose the same as the person next to you!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95437" y="6513004"/>
            <a:ext cx="15734730" cy="733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Stand by the option that you agree with the most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5001" y="554408"/>
            <a:ext cx="17852999" cy="1731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240"/>
              </a:lnSpc>
            </a:pPr>
            <a:r>
              <a:rPr lang="en-US" sz="6000" spc="-12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It’s your best friend’s birthday, you’ve known them since you were in nursery, they’re really special to you. Will you...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40760" y="3154101"/>
            <a:ext cx="16987429" cy="1750111"/>
            <a:chOff x="0" y="0"/>
            <a:chExt cx="5686682" cy="5858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686682" cy="585864"/>
            </a:xfrm>
            <a:custGeom>
              <a:avLst/>
              <a:gdLst/>
              <a:ahLst/>
              <a:cxnLst/>
              <a:rect r="r" b="b" t="t" l="l"/>
              <a:pathLst>
                <a:path h="585864" w="5686682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92630" y="5542387"/>
            <a:ext cx="16987429" cy="1750111"/>
            <a:chOff x="0" y="0"/>
            <a:chExt cx="5686682" cy="58586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686682" cy="585864"/>
            </a:xfrm>
            <a:custGeom>
              <a:avLst/>
              <a:gdLst/>
              <a:ahLst/>
              <a:cxnLst/>
              <a:rect r="r" b="b" t="t" l="l"/>
              <a:pathLst>
                <a:path h="585864" w="5686682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92630" y="7930673"/>
            <a:ext cx="16987429" cy="1750111"/>
            <a:chOff x="0" y="0"/>
            <a:chExt cx="5686682" cy="58586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686682" cy="585864"/>
            </a:xfrm>
            <a:custGeom>
              <a:avLst/>
              <a:gdLst/>
              <a:ahLst/>
              <a:cxnLst/>
              <a:rect r="r" b="b" t="t" l="l"/>
              <a:pathLst>
                <a:path h="585864" w="5686682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06980" y="3633741"/>
            <a:ext cx="15958729" cy="79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A) Drop them a text message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06980" y="6022028"/>
            <a:ext cx="15958729" cy="79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B) Send them a card with a special message 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06980" y="8505571"/>
            <a:ext cx="15958729" cy="79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C) Wish them a happy birthday face to face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59060" y="836121"/>
            <a:ext cx="12149019" cy="8614759"/>
          </a:xfrm>
          <a:custGeom>
            <a:avLst/>
            <a:gdLst/>
            <a:ahLst/>
            <a:cxnLst/>
            <a:rect r="r" b="b" t="t" l="l"/>
            <a:pathLst>
              <a:path h="8614759" w="12149019">
                <a:moveTo>
                  <a:pt x="0" y="0"/>
                </a:moveTo>
                <a:lnTo>
                  <a:pt x="12149019" y="0"/>
                </a:lnTo>
                <a:lnTo>
                  <a:pt x="12149019" y="8614758"/>
                </a:lnTo>
                <a:lnTo>
                  <a:pt x="0" y="8614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3878137" y="2232747"/>
            <a:ext cx="11310865" cy="1971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Which option w</a:t>
            </a:r>
            <a:r>
              <a:rPr lang="en-US" sz="4700" spc="-94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ould mean the most to </a:t>
            </a:r>
            <a:r>
              <a:rPr lang="en-US" b="true" sz="4700" spc="-94">
                <a:solidFill>
                  <a:srgbClr val="2B2B2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YOUR</a:t>
            </a:r>
            <a:r>
              <a:rPr lang="en-US" sz="4700" spc="-94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 best friend? This might be different to other people.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878137" y="5772837"/>
            <a:ext cx="11310865" cy="1352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How would </a:t>
            </a:r>
            <a:r>
              <a:rPr lang="en-US" b="true" sz="4700" spc="-94">
                <a:solidFill>
                  <a:srgbClr val="2B2B2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your</a:t>
            </a:r>
            <a:r>
              <a:rPr lang="en-US" sz="4700" spc="-94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 best friend feel if you had chosen one of the other options?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0760" y="3154101"/>
            <a:ext cx="16987429" cy="1750111"/>
            <a:chOff x="0" y="0"/>
            <a:chExt cx="5686682" cy="5858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686682" cy="585864"/>
            </a:xfrm>
            <a:custGeom>
              <a:avLst/>
              <a:gdLst/>
              <a:ahLst/>
              <a:cxnLst/>
              <a:rect r="r" b="b" t="t" l="l"/>
              <a:pathLst>
                <a:path h="585864" w="5686682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BFDB7F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92630" y="5542387"/>
            <a:ext cx="16987429" cy="1750111"/>
            <a:chOff x="0" y="0"/>
            <a:chExt cx="5686682" cy="58586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686682" cy="585864"/>
            </a:xfrm>
            <a:custGeom>
              <a:avLst/>
              <a:gdLst/>
              <a:ahLst/>
              <a:cxnLst/>
              <a:rect r="r" b="b" t="t" l="l"/>
              <a:pathLst>
                <a:path h="585864" w="5686682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BFDB7F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92630" y="7930673"/>
            <a:ext cx="16987429" cy="1750111"/>
            <a:chOff x="0" y="0"/>
            <a:chExt cx="5686682" cy="58586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686682" cy="585864"/>
            </a:xfrm>
            <a:custGeom>
              <a:avLst/>
              <a:gdLst/>
              <a:ahLst/>
              <a:cxnLst/>
              <a:rect r="r" b="b" t="t" l="l"/>
              <a:pathLst>
                <a:path h="585864" w="5686682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BFDB7F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3656821" y="3388573"/>
            <a:ext cx="1281165" cy="1281165"/>
          </a:xfrm>
          <a:custGeom>
            <a:avLst/>
            <a:gdLst/>
            <a:ahLst/>
            <a:cxnLst/>
            <a:rect r="r" b="b" t="t" l="l"/>
            <a:pathLst>
              <a:path h="1281165" w="1281165">
                <a:moveTo>
                  <a:pt x="0" y="0"/>
                </a:moveTo>
                <a:lnTo>
                  <a:pt x="1281166" y="0"/>
                </a:lnTo>
                <a:lnTo>
                  <a:pt x="1281166" y="1281166"/>
                </a:lnTo>
                <a:lnTo>
                  <a:pt x="0" y="1281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92630" y="263895"/>
            <a:ext cx="17245058" cy="2522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240"/>
              </a:lnSpc>
            </a:pPr>
            <a:r>
              <a:rPr lang="en-US" sz="6000" spc="-12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Your parent is away on a work trip, you had some friends round and her favourite vase got accidentally smashed. Will you...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06980" y="3633741"/>
            <a:ext cx="15958729" cy="79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A) Send them a photo on whatsapp with this emoji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06980" y="6022028"/>
            <a:ext cx="15958729" cy="79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B) Facetime them so that you can apologise straight away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06980" y="8225237"/>
            <a:ext cx="16421210" cy="1312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84"/>
              </a:lnSpc>
              <a:spcBef>
                <a:spcPct val="0"/>
              </a:spcBef>
            </a:pPr>
            <a:r>
              <a:rPr lang="en-US" sz="4600" spc="-92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C) Buy a replacement vase and apologise face to face, once they’re home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59060" y="836121"/>
            <a:ext cx="12149019" cy="8614759"/>
          </a:xfrm>
          <a:custGeom>
            <a:avLst/>
            <a:gdLst/>
            <a:ahLst/>
            <a:cxnLst/>
            <a:rect r="r" b="b" t="t" l="l"/>
            <a:pathLst>
              <a:path h="8614759" w="12149019">
                <a:moveTo>
                  <a:pt x="0" y="0"/>
                </a:moveTo>
                <a:lnTo>
                  <a:pt x="12149019" y="0"/>
                </a:lnTo>
                <a:lnTo>
                  <a:pt x="12149019" y="8614758"/>
                </a:lnTo>
                <a:lnTo>
                  <a:pt x="0" y="8614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3878137" y="3430894"/>
            <a:ext cx="11310865" cy="289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5199" spc="-103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Which option w</a:t>
            </a:r>
            <a:r>
              <a:rPr lang="en-US" sz="5199" spc="-103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ould strengthen </a:t>
            </a:r>
            <a:r>
              <a:rPr lang="en-US" b="true" sz="5199" spc="-103">
                <a:solidFill>
                  <a:srgbClr val="2B2B2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YOUR</a:t>
            </a:r>
            <a:r>
              <a:rPr lang="en-US" sz="5199" spc="-103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 relationship the most? </a:t>
            </a:r>
          </a:p>
          <a:p>
            <a:pPr algn="ctr">
              <a:lnSpc>
                <a:spcPts val="5407"/>
              </a:lnSpc>
              <a:spcBef>
                <a:spcPct val="0"/>
              </a:spcBef>
            </a:pPr>
          </a:p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5199" spc="-103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Do you want to move to a different option? 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04695" y="368220"/>
            <a:ext cx="17553798" cy="2411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28"/>
              </a:lnSpc>
            </a:pPr>
            <a:r>
              <a:rPr lang="en-US" sz="5700" spc="-114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You are walking down the street at night, you see a pregnant woman being followed by a drunk and aggressive man.</a:t>
            </a:r>
          </a:p>
          <a:p>
            <a:pPr algn="l" marL="0" indent="0" lvl="0">
              <a:lnSpc>
                <a:spcPts val="5928"/>
              </a:lnSpc>
            </a:pPr>
            <a:r>
              <a:rPr lang="en-US" sz="5700" spc="-114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Will you...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40760" y="3154101"/>
            <a:ext cx="16987429" cy="1750111"/>
            <a:chOff x="0" y="0"/>
            <a:chExt cx="5686682" cy="5858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686682" cy="585864"/>
            </a:xfrm>
            <a:custGeom>
              <a:avLst/>
              <a:gdLst/>
              <a:ahLst/>
              <a:cxnLst/>
              <a:rect r="r" b="b" t="t" l="l"/>
              <a:pathLst>
                <a:path h="585864" w="5686682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65C7F1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92630" y="5542387"/>
            <a:ext cx="16987429" cy="1750111"/>
            <a:chOff x="0" y="0"/>
            <a:chExt cx="5686682" cy="58586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686682" cy="585864"/>
            </a:xfrm>
            <a:custGeom>
              <a:avLst/>
              <a:gdLst/>
              <a:ahLst/>
              <a:cxnLst/>
              <a:rect r="r" b="b" t="t" l="l"/>
              <a:pathLst>
                <a:path h="585864" w="5686682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65C7F1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92630" y="7930673"/>
            <a:ext cx="16987429" cy="1750111"/>
            <a:chOff x="0" y="0"/>
            <a:chExt cx="5686682" cy="58586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686682" cy="585864"/>
            </a:xfrm>
            <a:custGeom>
              <a:avLst/>
              <a:gdLst/>
              <a:ahLst/>
              <a:cxnLst/>
              <a:rect r="r" b="b" t="t" l="l"/>
              <a:pathLst>
                <a:path h="585864" w="5686682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65C7F1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06980" y="3633741"/>
            <a:ext cx="15958729" cy="79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A) Head straight towards him to confront him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06980" y="6022028"/>
            <a:ext cx="15958729" cy="79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B) Do nothing ‘none of my business’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06980" y="8505571"/>
            <a:ext cx="15958729" cy="79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C) Call the police quietly from a safe distance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59060" y="836121"/>
            <a:ext cx="12149019" cy="8614759"/>
          </a:xfrm>
          <a:custGeom>
            <a:avLst/>
            <a:gdLst/>
            <a:ahLst/>
            <a:cxnLst/>
            <a:rect r="r" b="b" t="t" l="l"/>
            <a:pathLst>
              <a:path h="8614759" w="12149019">
                <a:moveTo>
                  <a:pt x="0" y="0"/>
                </a:moveTo>
                <a:lnTo>
                  <a:pt x="12149019" y="0"/>
                </a:lnTo>
                <a:lnTo>
                  <a:pt x="12149019" y="8614758"/>
                </a:lnTo>
                <a:lnTo>
                  <a:pt x="0" y="8614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3878137" y="3278494"/>
            <a:ext cx="11310865" cy="4709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3"/>
              </a:lnSpc>
            </a:pPr>
            <a:r>
              <a:rPr lang="en-US" sz="5399" spc="-107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Why have you made the choice you have? </a:t>
            </a:r>
          </a:p>
          <a:p>
            <a:pPr algn="ctr">
              <a:lnSpc>
                <a:spcPts val="7343"/>
              </a:lnSpc>
            </a:pPr>
          </a:p>
          <a:p>
            <a:pPr algn="ctr">
              <a:lnSpc>
                <a:spcPts val="7343"/>
              </a:lnSpc>
            </a:pPr>
            <a:r>
              <a:rPr lang="en-US" sz="5399" spc="-107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What is stopping you from making a different choice? </a:t>
            </a:r>
          </a:p>
          <a:p>
            <a:pPr algn="ctr">
              <a:lnSpc>
                <a:spcPts val="7343"/>
              </a:lnSpc>
            </a:pPr>
            <a:r>
              <a:rPr lang="en-US" sz="5399" spc="-107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59810" y="669972"/>
            <a:ext cx="17852999" cy="1731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240"/>
              </a:lnSpc>
            </a:pPr>
            <a:r>
              <a:rPr lang="en-US" sz="6000" spc="-12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You need to resign from your saturday job due to other commitments. Will you...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40760" y="3154101"/>
            <a:ext cx="16987429" cy="1750111"/>
            <a:chOff x="0" y="0"/>
            <a:chExt cx="5686682" cy="5858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686682" cy="585864"/>
            </a:xfrm>
            <a:custGeom>
              <a:avLst/>
              <a:gdLst/>
              <a:ahLst/>
              <a:cxnLst/>
              <a:rect r="r" b="b" t="t" l="l"/>
              <a:pathLst>
                <a:path h="585864" w="5686682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F7B4D1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92630" y="5542387"/>
            <a:ext cx="16987429" cy="1750111"/>
            <a:chOff x="0" y="0"/>
            <a:chExt cx="5686682" cy="58586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686682" cy="585864"/>
            </a:xfrm>
            <a:custGeom>
              <a:avLst/>
              <a:gdLst/>
              <a:ahLst/>
              <a:cxnLst/>
              <a:rect r="r" b="b" t="t" l="l"/>
              <a:pathLst>
                <a:path h="585864" w="5686682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F7B4D1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92630" y="7930673"/>
            <a:ext cx="16987429" cy="1750111"/>
            <a:chOff x="0" y="0"/>
            <a:chExt cx="5686682" cy="58586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686682" cy="585864"/>
            </a:xfrm>
            <a:custGeom>
              <a:avLst/>
              <a:gdLst/>
              <a:ahLst/>
              <a:cxnLst/>
              <a:rect r="r" b="b" t="t" l="l"/>
              <a:pathLst>
                <a:path h="585864" w="5686682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F7B4D1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06980" y="3633741"/>
            <a:ext cx="15958729" cy="79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A) Drop them a text message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06980" y="6022028"/>
            <a:ext cx="15958729" cy="79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B) Send them an email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06980" y="8102809"/>
            <a:ext cx="15958729" cy="1454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C) Write your boss a formal resignation letter and hand it in person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59060" y="836121"/>
            <a:ext cx="12149019" cy="8614759"/>
          </a:xfrm>
          <a:custGeom>
            <a:avLst/>
            <a:gdLst/>
            <a:ahLst/>
            <a:cxnLst/>
            <a:rect r="r" b="b" t="t" l="l"/>
            <a:pathLst>
              <a:path h="8614759" w="12149019">
                <a:moveTo>
                  <a:pt x="0" y="0"/>
                </a:moveTo>
                <a:lnTo>
                  <a:pt x="12149019" y="0"/>
                </a:lnTo>
                <a:lnTo>
                  <a:pt x="12149019" y="8614758"/>
                </a:lnTo>
                <a:lnTo>
                  <a:pt x="0" y="8614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3878137" y="2610728"/>
            <a:ext cx="11310865" cy="5633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3"/>
              </a:lnSpc>
            </a:pPr>
            <a:r>
              <a:rPr lang="en-US" sz="5399" spc="-107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On a scale of 1-10 how awkward is the choice you made? </a:t>
            </a:r>
          </a:p>
          <a:p>
            <a:pPr algn="ctr">
              <a:lnSpc>
                <a:spcPts val="7343"/>
              </a:lnSpc>
            </a:pPr>
          </a:p>
          <a:p>
            <a:pPr algn="ctr">
              <a:lnSpc>
                <a:spcPts val="7343"/>
              </a:lnSpc>
            </a:pPr>
            <a:r>
              <a:rPr lang="en-US" sz="5399" spc="-107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Are there any long term consequences to your decision?</a:t>
            </a:r>
          </a:p>
          <a:p>
            <a:pPr algn="ctr">
              <a:lnSpc>
                <a:spcPts val="7343"/>
              </a:lnSpc>
            </a:pPr>
            <a:r>
              <a:rPr lang="en-US" sz="5399" spc="-107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2514574" y="8661324"/>
            <a:ext cx="4277568" cy="2978743"/>
          </a:xfrm>
          <a:custGeom>
            <a:avLst/>
            <a:gdLst/>
            <a:ahLst/>
            <a:cxnLst/>
            <a:rect r="r" b="b" t="t" l="l"/>
            <a:pathLst>
              <a:path h="2978743" w="4277568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7096905" y="3925196"/>
            <a:ext cx="2854557" cy="2956698"/>
          </a:xfrm>
          <a:custGeom>
            <a:avLst/>
            <a:gdLst/>
            <a:ahLst/>
            <a:cxnLst/>
            <a:rect r="r" b="b" t="t" l="l"/>
            <a:pathLst>
              <a:path h="2956698" w="2854557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136496" y="8228619"/>
            <a:ext cx="3057281" cy="2751553"/>
          </a:xfrm>
          <a:custGeom>
            <a:avLst/>
            <a:gdLst/>
            <a:ahLst/>
            <a:cxnLst/>
            <a:rect r="r" b="b" t="t" l="l"/>
            <a:pathLst>
              <a:path h="2751553" w="3057281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3011" y="7395331"/>
            <a:ext cx="4539051" cy="4810170"/>
          </a:xfrm>
          <a:custGeom>
            <a:avLst/>
            <a:gdLst/>
            <a:ahLst/>
            <a:cxnLst/>
            <a:rect r="r" b="b" t="t" l="l"/>
            <a:pathLst>
              <a:path h="4810170" w="4539051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029695" y="4662240"/>
            <a:ext cx="2058395" cy="3339578"/>
          </a:xfrm>
          <a:custGeom>
            <a:avLst/>
            <a:gdLst/>
            <a:ahLst/>
            <a:cxnLst/>
            <a:rect r="r" b="b" t="t" l="l"/>
            <a:pathLst>
              <a:path h="3339578" w="2058395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7426264" y="8847163"/>
            <a:ext cx="2906489" cy="3358338"/>
          </a:xfrm>
          <a:custGeom>
            <a:avLst/>
            <a:gdLst/>
            <a:ahLst/>
            <a:cxnLst/>
            <a:rect r="r" b="b" t="t" l="l"/>
            <a:pathLst>
              <a:path h="3358338" w="2906489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7096905" y="1028700"/>
            <a:ext cx="2886146" cy="2524065"/>
          </a:xfrm>
          <a:custGeom>
            <a:avLst/>
            <a:gdLst/>
            <a:ahLst/>
            <a:cxnLst/>
            <a:rect r="r" b="b" t="t" l="l"/>
            <a:pathLst>
              <a:path h="2524065" w="2886146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800000">
            <a:off x="10696671" y="9261214"/>
            <a:ext cx="5352421" cy="2530235"/>
          </a:xfrm>
          <a:custGeom>
            <a:avLst/>
            <a:gdLst/>
            <a:ahLst/>
            <a:cxnLst/>
            <a:rect r="r" b="b" t="t" l="l"/>
            <a:pathLst>
              <a:path h="2530235" w="5352421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417113" y="-1667348"/>
            <a:ext cx="2477977" cy="3577131"/>
          </a:xfrm>
          <a:custGeom>
            <a:avLst/>
            <a:gdLst/>
            <a:ahLst/>
            <a:cxnLst/>
            <a:rect r="r" b="b" t="t" l="l"/>
            <a:pathLst>
              <a:path h="3577131" w="2477977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2060863" y="-1667348"/>
            <a:ext cx="3006706" cy="2766169"/>
          </a:xfrm>
          <a:custGeom>
            <a:avLst/>
            <a:gdLst/>
            <a:ahLst/>
            <a:cxnLst/>
            <a:rect r="r" b="b" t="t" l="l"/>
            <a:pathLst>
              <a:path h="2766169" w="3006706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4182716">
            <a:off x="5683694" y="-2327113"/>
            <a:ext cx="3249068" cy="4006698"/>
          </a:xfrm>
          <a:custGeom>
            <a:avLst/>
            <a:gdLst/>
            <a:ahLst/>
            <a:cxnLst/>
            <a:rect r="r" b="b" t="t" l="l"/>
            <a:pathLst>
              <a:path h="4006698" w="324906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181395" y="-3285587"/>
            <a:ext cx="4859148" cy="4691287"/>
          </a:xfrm>
          <a:custGeom>
            <a:avLst/>
            <a:gdLst/>
            <a:ahLst/>
            <a:cxnLst/>
            <a:rect r="r" b="b" t="t" l="l"/>
            <a:pathLst>
              <a:path h="4691287" w="4859148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400000">
            <a:off x="10684014" y="-1843014"/>
            <a:ext cx="2262958" cy="3726427"/>
          </a:xfrm>
          <a:custGeom>
            <a:avLst/>
            <a:gdLst/>
            <a:ahLst/>
            <a:cxnLst/>
            <a:rect r="r" b="b" t="t" l="l"/>
            <a:pathLst>
              <a:path h="3726427" w="2262958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972660" y="2160503"/>
            <a:ext cx="2001360" cy="2251018"/>
          </a:xfrm>
          <a:custGeom>
            <a:avLst/>
            <a:gdLst/>
            <a:ahLst/>
            <a:cxnLst/>
            <a:rect r="r" b="b" t="t" l="l"/>
            <a:pathLst>
              <a:path h="2251018" w="2001360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3283224" y="4046690"/>
            <a:ext cx="11683452" cy="3367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12"/>
              </a:lnSpc>
            </a:pPr>
            <a:r>
              <a:rPr lang="en-US" sz="12118" spc="-242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Communication</a:t>
            </a:r>
          </a:p>
          <a:p>
            <a:pPr algn="ctr">
              <a:lnSpc>
                <a:spcPts val="6478"/>
              </a:lnSpc>
            </a:pPr>
          </a:p>
          <a:p>
            <a:pPr algn="ctr" marL="0" indent="0" lvl="0">
              <a:lnSpc>
                <a:spcPts val="6478"/>
              </a:lnSpc>
            </a:pPr>
            <a:r>
              <a:rPr lang="en-US" sz="6819" spc="-136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Block 3 lesson 1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2454932" y="3790368"/>
            <a:ext cx="1018413" cy="2057400"/>
          </a:xfrm>
          <a:custGeom>
            <a:avLst/>
            <a:gdLst/>
            <a:ahLst/>
            <a:cxnLst/>
            <a:rect r="r" b="b" t="t" l="l"/>
            <a:pathLst>
              <a:path h="2057400" w="1018413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0800000">
            <a:off x="14814655" y="3790368"/>
            <a:ext cx="1018413" cy="2057400"/>
          </a:xfrm>
          <a:custGeom>
            <a:avLst/>
            <a:gdLst/>
            <a:ahLst/>
            <a:cxnLst/>
            <a:rect r="r" b="b" t="t" l="l"/>
            <a:pathLst>
              <a:path h="2057400" w="1018413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4912" y="2683209"/>
            <a:ext cx="5603148" cy="4920583"/>
          </a:xfrm>
          <a:custGeom>
            <a:avLst/>
            <a:gdLst/>
            <a:ahLst/>
            <a:cxnLst/>
            <a:rect r="r" b="b" t="t" l="l"/>
            <a:pathLst>
              <a:path h="4920583" w="5603148">
                <a:moveTo>
                  <a:pt x="0" y="0"/>
                </a:moveTo>
                <a:lnTo>
                  <a:pt x="5603149" y="0"/>
                </a:lnTo>
                <a:lnTo>
                  <a:pt x="5603149" y="4920582"/>
                </a:lnTo>
                <a:lnTo>
                  <a:pt x="0" y="4920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132518" y="742950"/>
            <a:ext cx="5603148" cy="894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b="true" sz="5599" spc="-111" u="sng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Remember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559833" y="2283159"/>
            <a:ext cx="9699467" cy="7475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4"/>
              </a:lnSpc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can </a:t>
            </a:r>
            <a:r>
              <a:rPr lang="en-US" b="true" sz="5100" spc="-102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choose </a:t>
            </a: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how you communicate with the people around you. </a:t>
            </a:r>
          </a:p>
          <a:p>
            <a:pPr algn="ctr">
              <a:lnSpc>
                <a:spcPts val="5304"/>
              </a:lnSpc>
            </a:pPr>
          </a:p>
          <a:p>
            <a:pPr algn="ctr">
              <a:lnSpc>
                <a:spcPts val="5304"/>
              </a:lnSpc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Making good choices helps you to:</a:t>
            </a:r>
          </a:p>
          <a:p>
            <a:pPr algn="ctr">
              <a:lnSpc>
                <a:spcPts val="5304"/>
              </a:lnSpc>
            </a:pPr>
          </a:p>
          <a:p>
            <a:pPr algn="l" marL="1101090" indent="-550545" lvl="1">
              <a:lnSpc>
                <a:spcPts val="5304"/>
              </a:lnSpc>
              <a:buFont typeface="Arial"/>
              <a:buChar char="•"/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Express your emotions </a:t>
            </a:r>
          </a:p>
          <a:p>
            <a:pPr algn="l" marL="1101090" indent="-550545" lvl="1">
              <a:lnSpc>
                <a:spcPts val="5304"/>
              </a:lnSpc>
              <a:buFont typeface="Arial"/>
              <a:buChar char="•"/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Share your thoughts and feelings </a:t>
            </a:r>
          </a:p>
          <a:p>
            <a:pPr algn="l" marL="1101090" indent="-550545" lvl="1">
              <a:lnSpc>
                <a:spcPts val="5304"/>
              </a:lnSpc>
              <a:buFont typeface="Arial"/>
              <a:buChar char="•"/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Build and strengthen your relationships</a:t>
            </a:r>
          </a:p>
          <a:p>
            <a:pPr algn="ctr">
              <a:lnSpc>
                <a:spcPts val="530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27224" y="1719331"/>
            <a:ext cx="11575534" cy="8189690"/>
          </a:xfrm>
          <a:custGeom>
            <a:avLst/>
            <a:gdLst/>
            <a:ahLst/>
            <a:cxnLst/>
            <a:rect r="r" b="b" t="t" l="l"/>
            <a:pathLst>
              <a:path h="8189690" w="11575534">
                <a:moveTo>
                  <a:pt x="0" y="0"/>
                </a:moveTo>
                <a:lnTo>
                  <a:pt x="11575534" y="0"/>
                </a:lnTo>
                <a:lnTo>
                  <a:pt x="11575534" y="8189690"/>
                </a:lnTo>
                <a:lnTo>
                  <a:pt x="0" y="8189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735150" y="385694"/>
            <a:ext cx="9479437" cy="1066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67"/>
              </a:lnSpc>
              <a:spcBef>
                <a:spcPct val="0"/>
              </a:spcBef>
            </a:pPr>
            <a:r>
              <a:rPr lang="en-US" sz="5619" spc="-112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Our ‘roadmap’ for this block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29479" y="2673229"/>
            <a:ext cx="5200571" cy="4940543"/>
          </a:xfrm>
          <a:custGeom>
            <a:avLst/>
            <a:gdLst/>
            <a:ahLst/>
            <a:cxnLst/>
            <a:rect r="r" b="b" t="t" l="l"/>
            <a:pathLst>
              <a:path h="4940543" w="5200571">
                <a:moveTo>
                  <a:pt x="0" y="0"/>
                </a:moveTo>
                <a:lnTo>
                  <a:pt x="5200571" y="0"/>
                </a:lnTo>
                <a:lnTo>
                  <a:pt x="5200571" y="4940542"/>
                </a:lnTo>
                <a:lnTo>
                  <a:pt x="0" y="49405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576966" y="2681589"/>
            <a:ext cx="9201071" cy="4932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7"/>
              </a:lnSpc>
              <a:spcBef>
                <a:spcPct val="0"/>
              </a:spcBef>
            </a:pPr>
            <a:r>
              <a:rPr lang="en-US" sz="6819" spc="-13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symbol means, discuss in groups or pairs- you’ll find it throughout this lesson!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532204" y="395202"/>
            <a:ext cx="3057281" cy="2751553"/>
          </a:xfrm>
          <a:custGeom>
            <a:avLst/>
            <a:gdLst/>
            <a:ahLst/>
            <a:cxnLst/>
            <a:rect r="r" b="b" t="t" l="l"/>
            <a:pathLst>
              <a:path h="2751553" w="3057281">
                <a:moveTo>
                  <a:pt x="3057280" y="0"/>
                </a:moveTo>
                <a:lnTo>
                  <a:pt x="0" y="0"/>
                </a:lnTo>
                <a:lnTo>
                  <a:pt x="0" y="2751553"/>
                </a:lnTo>
                <a:lnTo>
                  <a:pt x="3057280" y="2751553"/>
                </a:lnTo>
                <a:lnTo>
                  <a:pt x="30572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532204" y="198682"/>
            <a:ext cx="3760351" cy="3144593"/>
          </a:xfrm>
          <a:custGeom>
            <a:avLst/>
            <a:gdLst/>
            <a:ahLst/>
            <a:cxnLst/>
            <a:rect r="r" b="b" t="t" l="l"/>
            <a:pathLst>
              <a:path h="3144593" w="3760351">
                <a:moveTo>
                  <a:pt x="0" y="0"/>
                </a:moveTo>
                <a:lnTo>
                  <a:pt x="3760350" y="0"/>
                </a:lnTo>
                <a:lnTo>
                  <a:pt x="3760350" y="3144593"/>
                </a:lnTo>
                <a:lnTo>
                  <a:pt x="0" y="3144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81190" y="1133475"/>
            <a:ext cx="10066855" cy="8803922"/>
          </a:xfrm>
          <a:custGeom>
            <a:avLst/>
            <a:gdLst/>
            <a:ahLst/>
            <a:cxnLst/>
            <a:rect r="r" b="b" t="t" l="l"/>
            <a:pathLst>
              <a:path h="8803922" w="10066855">
                <a:moveTo>
                  <a:pt x="0" y="0"/>
                </a:moveTo>
                <a:lnTo>
                  <a:pt x="10066855" y="0"/>
                </a:lnTo>
                <a:lnTo>
                  <a:pt x="10066855" y="8803922"/>
                </a:lnTo>
                <a:lnTo>
                  <a:pt x="0" y="88039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9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2265199" y="2813380"/>
            <a:ext cx="15298836" cy="544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35"/>
              </a:lnSpc>
            </a:pPr>
            <a:r>
              <a:rPr lang="en-US" sz="9841" spc="-19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Write down as many</a:t>
            </a:r>
          </a:p>
          <a:p>
            <a:pPr algn="ctr">
              <a:lnSpc>
                <a:spcPts val="10235"/>
              </a:lnSpc>
            </a:pPr>
            <a:r>
              <a:rPr lang="en-US" sz="9841" spc="-19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different types of </a:t>
            </a:r>
          </a:p>
          <a:p>
            <a:pPr algn="ctr">
              <a:lnSpc>
                <a:spcPts val="10235"/>
              </a:lnSpc>
            </a:pPr>
            <a:r>
              <a:rPr lang="en-US" sz="9841" spc="-19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communication </a:t>
            </a:r>
          </a:p>
          <a:p>
            <a:pPr algn="ctr">
              <a:lnSpc>
                <a:spcPts val="10235"/>
              </a:lnSpc>
              <a:spcBef>
                <a:spcPct val="0"/>
              </a:spcBef>
            </a:pPr>
            <a:r>
              <a:rPr lang="en-US" sz="9841" spc="-19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 you can think of....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736084" y="4005511"/>
            <a:ext cx="3295439" cy="3130667"/>
          </a:xfrm>
          <a:custGeom>
            <a:avLst/>
            <a:gdLst/>
            <a:ahLst/>
            <a:cxnLst/>
            <a:rect r="r" b="b" t="t" l="l"/>
            <a:pathLst>
              <a:path h="3130667" w="3295439">
                <a:moveTo>
                  <a:pt x="0" y="0"/>
                </a:moveTo>
                <a:lnTo>
                  <a:pt x="3295440" y="0"/>
                </a:lnTo>
                <a:lnTo>
                  <a:pt x="3295440" y="3130668"/>
                </a:lnTo>
                <a:lnTo>
                  <a:pt x="0" y="31306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1261362" y="303590"/>
            <a:ext cx="8829535" cy="1050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68"/>
              </a:lnSpc>
              <a:spcBef>
                <a:spcPct val="0"/>
              </a:spcBef>
            </a:pPr>
            <a:r>
              <a:rPr lang="en-US" sz="6700" spc="-13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Class agreement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463706" y="1638802"/>
            <a:ext cx="6390902" cy="3688770"/>
            <a:chOff x="0" y="0"/>
            <a:chExt cx="8521202" cy="49183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521202" cy="4756380"/>
            </a:xfrm>
            <a:custGeom>
              <a:avLst/>
              <a:gdLst/>
              <a:ahLst/>
              <a:cxnLst/>
              <a:rect r="r" b="b" t="t" l="l"/>
              <a:pathLst>
                <a:path h="4756380" w="8521202">
                  <a:moveTo>
                    <a:pt x="0" y="0"/>
                  </a:moveTo>
                  <a:lnTo>
                    <a:pt x="8521202" y="0"/>
                  </a:lnTo>
                  <a:lnTo>
                    <a:pt x="8521202" y="4756380"/>
                  </a:lnTo>
                  <a:lnTo>
                    <a:pt x="0" y="4756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 rot="0">
              <a:off x="1402384" y="826451"/>
              <a:ext cx="6343917" cy="40919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24"/>
                </a:lnSpc>
              </a:pPr>
              <a:r>
                <a:rPr lang="en-US" sz="5600" spc="-112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Respect other people’s opinions</a:t>
              </a:r>
            </a:p>
            <a:p>
              <a:pPr algn="ctr">
                <a:lnSpc>
                  <a:spcPts val="582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763825" y="1638802"/>
            <a:ext cx="6390902" cy="3567285"/>
            <a:chOff x="0" y="0"/>
            <a:chExt cx="8521202" cy="47563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521202" cy="4756380"/>
            </a:xfrm>
            <a:custGeom>
              <a:avLst/>
              <a:gdLst/>
              <a:ahLst/>
              <a:cxnLst/>
              <a:rect r="r" b="b" t="t" l="l"/>
              <a:pathLst>
                <a:path h="4756380" w="8521202">
                  <a:moveTo>
                    <a:pt x="0" y="0"/>
                  </a:moveTo>
                  <a:lnTo>
                    <a:pt x="8521202" y="0"/>
                  </a:lnTo>
                  <a:lnTo>
                    <a:pt x="8521202" y="4756380"/>
                  </a:lnTo>
                  <a:lnTo>
                    <a:pt x="0" y="4756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 rot="0">
              <a:off x="1365011" y="1840170"/>
              <a:ext cx="6343917" cy="2155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23"/>
                </a:lnSpc>
              </a:pPr>
              <a:r>
                <a:rPr lang="en-US" sz="5599" spc="-111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Right to pass</a:t>
              </a:r>
            </a:p>
            <a:p>
              <a:pPr algn="ctr">
                <a:lnSpc>
                  <a:spcPts val="582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463706" y="5831769"/>
            <a:ext cx="6390902" cy="3567285"/>
            <a:chOff x="0" y="0"/>
            <a:chExt cx="8521202" cy="47563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521202" cy="4756380"/>
            </a:xfrm>
            <a:custGeom>
              <a:avLst/>
              <a:gdLst/>
              <a:ahLst/>
              <a:cxnLst/>
              <a:rect r="r" b="b" t="t" l="l"/>
              <a:pathLst>
                <a:path h="4756380" w="8521202">
                  <a:moveTo>
                    <a:pt x="0" y="0"/>
                  </a:moveTo>
                  <a:lnTo>
                    <a:pt x="8521202" y="0"/>
                  </a:lnTo>
                  <a:lnTo>
                    <a:pt x="8521202" y="4756380"/>
                  </a:lnTo>
                  <a:lnTo>
                    <a:pt x="0" y="4756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 rot="0">
              <a:off x="1402384" y="1331668"/>
              <a:ext cx="6343917" cy="2155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23"/>
                </a:lnSpc>
                <a:spcBef>
                  <a:spcPct val="0"/>
                </a:spcBef>
              </a:pPr>
              <a:r>
                <a:rPr lang="en-US" sz="5599" spc="-111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Non judgemental 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8763825" y="5831769"/>
            <a:ext cx="6390902" cy="3567285"/>
            <a:chOff x="0" y="0"/>
            <a:chExt cx="8521202" cy="47563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521202" cy="4756380"/>
            </a:xfrm>
            <a:custGeom>
              <a:avLst/>
              <a:gdLst/>
              <a:ahLst/>
              <a:cxnLst/>
              <a:rect r="r" b="b" t="t" l="l"/>
              <a:pathLst>
                <a:path h="4756380" w="8521202">
                  <a:moveTo>
                    <a:pt x="0" y="0"/>
                  </a:moveTo>
                  <a:lnTo>
                    <a:pt x="8521202" y="0"/>
                  </a:lnTo>
                  <a:lnTo>
                    <a:pt x="8521202" y="4756380"/>
                  </a:lnTo>
                  <a:lnTo>
                    <a:pt x="0" y="4756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 rot="0">
              <a:off x="1365011" y="841375"/>
              <a:ext cx="6343917" cy="2155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23"/>
                </a:lnSpc>
                <a:spcBef>
                  <a:spcPct val="0"/>
                </a:spcBef>
              </a:pPr>
              <a:r>
                <a:rPr lang="en-US" sz="5599" spc="-111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No such thing as a silly question 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5658876" y="7615411"/>
            <a:ext cx="2417321" cy="2296455"/>
          </a:xfrm>
          <a:custGeom>
            <a:avLst/>
            <a:gdLst/>
            <a:ahLst/>
            <a:cxnLst/>
            <a:rect r="r" b="b" t="t" l="l"/>
            <a:pathLst>
              <a:path h="2296455" w="2417321">
                <a:moveTo>
                  <a:pt x="0" y="0"/>
                </a:moveTo>
                <a:lnTo>
                  <a:pt x="2417322" y="0"/>
                </a:lnTo>
                <a:lnTo>
                  <a:pt x="2417322" y="2296456"/>
                </a:lnTo>
                <a:lnTo>
                  <a:pt x="0" y="2296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2514574" y="8661324"/>
            <a:ext cx="4277568" cy="2978743"/>
          </a:xfrm>
          <a:custGeom>
            <a:avLst/>
            <a:gdLst/>
            <a:ahLst/>
            <a:cxnLst/>
            <a:rect r="r" b="b" t="t" l="l"/>
            <a:pathLst>
              <a:path h="2978743" w="4277568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7096905" y="3925196"/>
            <a:ext cx="2854557" cy="2956698"/>
          </a:xfrm>
          <a:custGeom>
            <a:avLst/>
            <a:gdLst/>
            <a:ahLst/>
            <a:cxnLst/>
            <a:rect r="r" b="b" t="t" l="l"/>
            <a:pathLst>
              <a:path h="2956698" w="2854557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136496" y="8228619"/>
            <a:ext cx="3057281" cy="2751553"/>
          </a:xfrm>
          <a:custGeom>
            <a:avLst/>
            <a:gdLst/>
            <a:ahLst/>
            <a:cxnLst/>
            <a:rect r="r" b="b" t="t" l="l"/>
            <a:pathLst>
              <a:path h="2751553" w="3057281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3011" y="7395331"/>
            <a:ext cx="4539051" cy="4810170"/>
          </a:xfrm>
          <a:custGeom>
            <a:avLst/>
            <a:gdLst/>
            <a:ahLst/>
            <a:cxnLst/>
            <a:rect r="r" b="b" t="t" l="l"/>
            <a:pathLst>
              <a:path h="4810170" w="4539051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029695" y="4662240"/>
            <a:ext cx="2058395" cy="3339578"/>
          </a:xfrm>
          <a:custGeom>
            <a:avLst/>
            <a:gdLst/>
            <a:ahLst/>
            <a:cxnLst/>
            <a:rect r="r" b="b" t="t" l="l"/>
            <a:pathLst>
              <a:path h="3339578" w="2058395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7426264" y="8847163"/>
            <a:ext cx="2906489" cy="3358338"/>
          </a:xfrm>
          <a:custGeom>
            <a:avLst/>
            <a:gdLst/>
            <a:ahLst/>
            <a:cxnLst/>
            <a:rect r="r" b="b" t="t" l="l"/>
            <a:pathLst>
              <a:path h="3358338" w="2906489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7096905" y="1028700"/>
            <a:ext cx="2886146" cy="2524065"/>
          </a:xfrm>
          <a:custGeom>
            <a:avLst/>
            <a:gdLst/>
            <a:ahLst/>
            <a:cxnLst/>
            <a:rect r="r" b="b" t="t" l="l"/>
            <a:pathLst>
              <a:path h="2524065" w="2886146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800000">
            <a:off x="10696671" y="9261214"/>
            <a:ext cx="5352421" cy="2530235"/>
          </a:xfrm>
          <a:custGeom>
            <a:avLst/>
            <a:gdLst/>
            <a:ahLst/>
            <a:cxnLst/>
            <a:rect r="r" b="b" t="t" l="l"/>
            <a:pathLst>
              <a:path h="2530235" w="5352421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417113" y="-1667348"/>
            <a:ext cx="2477977" cy="3577131"/>
          </a:xfrm>
          <a:custGeom>
            <a:avLst/>
            <a:gdLst/>
            <a:ahLst/>
            <a:cxnLst/>
            <a:rect r="r" b="b" t="t" l="l"/>
            <a:pathLst>
              <a:path h="3577131" w="2477977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2060863" y="-1667348"/>
            <a:ext cx="3006706" cy="2766169"/>
          </a:xfrm>
          <a:custGeom>
            <a:avLst/>
            <a:gdLst/>
            <a:ahLst/>
            <a:cxnLst/>
            <a:rect r="r" b="b" t="t" l="l"/>
            <a:pathLst>
              <a:path h="2766169" w="3006706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4182716">
            <a:off x="5683694" y="-2327113"/>
            <a:ext cx="3249068" cy="4006698"/>
          </a:xfrm>
          <a:custGeom>
            <a:avLst/>
            <a:gdLst/>
            <a:ahLst/>
            <a:cxnLst/>
            <a:rect r="r" b="b" t="t" l="l"/>
            <a:pathLst>
              <a:path h="4006698" w="324906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181395" y="-3285587"/>
            <a:ext cx="4859148" cy="4691287"/>
          </a:xfrm>
          <a:custGeom>
            <a:avLst/>
            <a:gdLst/>
            <a:ahLst/>
            <a:cxnLst/>
            <a:rect r="r" b="b" t="t" l="l"/>
            <a:pathLst>
              <a:path h="4691287" w="4859148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400000">
            <a:off x="10684014" y="-1843014"/>
            <a:ext cx="2262958" cy="3726427"/>
          </a:xfrm>
          <a:custGeom>
            <a:avLst/>
            <a:gdLst/>
            <a:ahLst/>
            <a:cxnLst/>
            <a:rect r="r" b="b" t="t" l="l"/>
            <a:pathLst>
              <a:path h="3726427" w="2262958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972660" y="2160503"/>
            <a:ext cx="2001360" cy="2251018"/>
          </a:xfrm>
          <a:custGeom>
            <a:avLst/>
            <a:gdLst/>
            <a:ahLst/>
            <a:cxnLst/>
            <a:rect r="r" b="b" t="t" l="l"/>
            <a:pathLst>
              <a:path h="2251018" w="2001360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3283224" y="4046690"/>
            <a:ext cx="11683452" cy="3367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12"/>
              </a:lnSpc>
            </a:pPr>
            <a:r>
              <a:rPr lang="en-US" sz="12118" spc="-242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Communication</a:t>
            </a:r>
          </a:p>
          <a:p>
            <a:pPr algn="ctr">
              <a:lnSpc>
                <a:spcPts val="6478"/>
              </a:lnSpc>
            </a:pPr>
          </a:p>
          <a:p>
            <a:pPr algn="ctr" marL="0" indent="0" lvl="0">
              <a:lnSpc>
                <a:spcPts val="6478"/>
              </a:lnSpc>
            </a:pPr>
            <a:r>
              <a:rPr lang="en-US" sz="6819" spc="-136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Block 3 lesson 1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2454932" y="3790368"/>
            <a:ext cx="1018413" cy="2057400"/>
          </a:xfrm>
          <a:custGeom>
            <a:avLst/>
            <a:gdLst/>
            <a:ahLst/>
            <a:cxnLst/>
            <a:rect r="r" b="b" t="t" l="l"/>
            <a:pathLst>
              <a:path h="2057400" w="1018413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0800000">
            <a:off x="14814655" y="3790368"/>
            <a:ext cx="1018413" cy="2057400"/>
          </a:xfrm>
          <a:custGeom>
            <a:avLst/>
            <a:gdLst/>
            <a:ahLst/>
            <a:cxnLst/>
            <a:rect r="r" b="b" t="t" l="l"/>
            <a:pathLst>
              <a:path h="2057400" w="1018413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2514574" y="8661324"/>
            <a:ext cx="4277568" cy="2978743"/>
          </a:xfrm>
          <a:custGeom>
            <a:avLst/>
            <a:gdLst/>
            <a:ahLst/>
            <a:cxnLst/>
            <a:rect r="r" b="b" t="t" l="l"/>
            <a:pathLst>
              <a:path h="2978743" w="4277568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7096905" y="3925196"/>
            <a:ext cx="2854557" cy="2956698"/>
          </a:xfrm>
          <a:custGeom>
            <a:avLst/>
            <a:gdLst/>
            <a:ahLst/>
            <a:cxnLst/>
            <a:rect r="r" b="b" t="t" l="l"/>
            <a:pathLst>
              <a:path h="2956698" w="2854557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136496" y="8228619"/>
            <a:ext cx="3057281" cy="2751553"/>
          </a:xfrm>
          <a:custGeom>
            <a:avLst/>
            <a:gdLst/>
            <a:ahLst/>
            <a:cxnLst/>
            <a:rect r="r" b="b" t="t" l="l"/>
            <a:pathLst>
              <a:path h="2751553" w="3057281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3011" y="7395331"/>
            <a:ext cx="4539051" cy="4810170"/>
          </a:xfrm>
          <a:custGeom>
            <a:avLst/>
            <a:gdLst/>
            <a:ahLst/>
            <a:cxnLst/>
            <a:rect r="r" b="b" t="t" l="l"/>
            <a:pathLst>
              <a:path h="4810170" w="4539051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029695" y="4662240"/>
            <a:ext cx="2058395" cy="3339578"/>
          </a:xfrm>
          <a:custGeom>
            <a:avLst/>
            <a:gdLst/>
            <a:ahLst/>
            <a:cxnLst/>
            <a:rect r="r" b="b" t="t" l="l"/>
            <a:pathLst>
              <a:path h="3339578" w="2058395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7426264" y="8847163"/>
            <a:ext cx="2906489" cy="3358338"/>
          </a:xfrm>
          <a:custGeom>
            <a:avLst/>
            <a:gdLst/>
            <a:ahLst/>
            <a:cxnLst/>
            <a:rect r="r" b="b" t="t" l="l"/>
            <a:pathLst>
              <a:path h="3358338" w="2906489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7096905" y="1028700"/>
            <a:ext cx="2886146" cy="2524065"/>
          </a:xfrm>
          <a:custGeom>
            <a:avLst/>
            <a:gdLst/>
            <a:ahLst/>
            <a:cxnLst/>
            <a:rect r="r" b="b" t="t" l="l"/>
            <a:pathLst>
              <a:path h="2524065" w="2886146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800000">
            <a:off x="10696671" y="9261214"/>
            <a:ext cx="5352421" cy="2530235"/>
          </a:xfrm>
          <a:custGeom>
            <a:avLst/>
            <a:gdLst/>
            <a:ahLst/>
            <a:cxnLst/>
            <a:rect r="r" b="b" t="t" l="l"/>
            <a:pathLst>
              <a:path h="2530235" w="5352421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417113" y="-1667348"/>
            <a:ext cx="2477977" cy="3577131"/>
          </a:xfrm>
          <a:custGeom>
            <a:avLst/>
            <a:gdLst/>
            <a:ahLst/>
            <a:cxnLst/>
            <a:rect r="r" b="b" t="t" l="l"/>
            <a:pathLst>
              <a:path h="3577131" w="2477977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2060863" y="-1667348"/>
            <a:ext cx="3006706" cy="2766169"/>
          </a:xfrm>
          <a:custGeom>
            <a:avLst/>
            <a:gdLst/>
            <a:ahLst/>
            <a:cxnLst/>
            <a:rect r="r" b="b" t="t" l="l"/>
            <a:pathLst>
              <a:path h="2766169" w="3006706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4182716">
            <a:off x="5683694" y="-2327113"/>
            <a:ext cx="3249068" cy="4006698"/>
          </a:xfrm>
          <a:custGeom>
            <a:avLst/>
            <a:gdLst/>
            <a:ahLst/>
            <a:cxnLst/>
            <a:rect r="r" b="b" t="t" l="l"/>
            <a:pathLst>
              <a:path h="4006698" w="324906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181395" y="-3285587"/>
            <a:ext cx="4859148" cy="4691287"/>
          </a:xfrm>
          <a:custGeom>
            <a:avLst/>
            <a:gdLst/>
            <a:ahLst/>
            <a:cxnLst/>
            <a:rect r="r" b="b" t="t" l="l"/>
            <a:pathLst>
              <a:path h="4691287" w="4859148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400000">
            <a:off x="10684014" y="-1843014"/>
            <a:ext cx="2262958" cy="3726427"/>
          </a:xfrm>
          <a:custGeom>
            <a:avLst/>
            <a:gdLst/>
            <a:ahLst/>
            <a:cxnLst/>
            <a:rect r="r" b="b" t="t" l="l"/>
            <a:pathLst>
              <a:path h="3726427" w="2262958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972660" y="2160503"/>
            <a:ext cx="2001360" cy="2251018"/>
          </a:xfrm>
          <a:custGeom>
            <a:avLst/>
            <a:gdLst/>
            <a:ahLst/>
            <a:cxnLst/>
            <a:rect r="r" b="b" t="t" l="l"/>
            <a:pathLst>
              <a:path h="2251018" w="2001360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1766540" y="3625518"/>
            <a:ext cx="14754920" cy="4808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4"/>
              </a:lnSpc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Students will learn that: </a:t>
            </a:r>
          </a:p>
          <a:p>
            <a:pPr algn="l">
              <a:lnSpc>
                <a:spcPts val="5304"/>
              </a:lnSpc>
            </a:pPr>
          </a:p>
          <a:p>
            <a:pPr algn="l">
              <a:lnSpc>
                <a:spcPts val="5304"/>
              </a:lnSpc>
              <a:spcBef>
                <a:spcPct val="0"/>
              </a:spcBef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1) </a:t>
            </a: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There are different types of communication</a:t>
            </a:r>
          </a:p>
          <a:p>
            <a:pPr algn="l">
              <a:lnSpc>
                <a:spcPts val="5304"/>
              </a:lnSpc>
              <a:spcBef>
                <a:spcPct val="0"/>
              </a:spcBef>
            </a:pPr>
          </a:p>
          <a:p>
            <a:pPr algn="l">
              <a:lnSpc>
                <a:spcPts val="5304"/>
              </a:lnSpc>
              <a:spcBef>
                <a:spcPct val="0"/>
              </a:spcBef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2) We can choose how we communicate with other people</a:t>
            </a:r>
          </a:p>
          <a:p>
            <a:pPr algn="l">
              <a:lnSpc>
                <a:spcPts val="5304"/>
              </a:lnSpc>
              <a:spcBef>
                <a:spcPct val="0"/>
              </a:spcBef>
            </a:pPr>
          </a:p>
          <a:p>
            <a:pPr algn="l">
              <a:lnSpc>
                <a:spcPts val="5304"/>
              </a:lnSpc>
              <a:spcBef>
                <a:spcPct val="0"/>
              </a:spcBef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3) Communication is essential in relationships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553390" y="2122403"/>
            <a:ext cx="5722640" cy="962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43"/>
              </a:lnSpc>
              <a:spcBef>
                <a:spcPct val="0"/>
              </a:spcBef>
            </a:pPr>
            <a:r>
              <a:rPr lang="en-US" sz="6099" spc="-121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Learning outcomes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23744" y="-459684"/>
            <a:ext cx="14183463" cy="11872533"/>
          </a:xfrm>
          <a:custGeom>
            <a:avLst/>
            <a:gdLst/>
            <a:ahLst/>
            <a:cxnLst/>
            <a:rect r="r" b="b" t="t" l="l"/>
            <a:pathLst>
              <a:path h="11872533" w="14183463">
                <a:moveTo>
                  <a:pt x="0" y="0"/>
                </a:moveTo>
                <a:lnTo>
                  <a:pt x="14183462" y="0"/>
                </a:lnTo>
                <a:lnTo>
                  <a:pt x="14183462" y="11872533"/>
                </a:lnTo>
                <a:lnTo>
                  <a:pt x="0" y="11872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982" r="0" b="-982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8704CACC47FE4099DF5D9FCD6386CC" ma:contentTypeVersion="19" ma:contentTypeDescription="Create a new document." ma:contentTypeScope="" ma:versionID="71ea7b34becbe056279cf03db1dcfab3">
  <xsd:schema xmlns:xsd="http://www.w3.org/2001/XMLSchema" xmlns:xs="http://www.w3.org/2001/XMLSchema" xmlns:p="http://schemas.microsoft.com/office/2006/metadata/properties" xmlns:ns2="664e4f4e-7f5b-480b-b13d-15cd8fe73850" xmlns:ns3="1d329554-cae2-4b18-ad0b-07e5b9404955" targetNamespace="http://schemas.microsoft.com/office/2006/metadata/properties" ma:root="true" ma:fieldsID="07472d60a39d5e5e5665092f117296b9" ns2:_="" ns3:_="">
    <xsd:import namespace="664e4f4e-7f5b-480b-b13d-15cd8fe73850"/>
    <xsd:import namespace="1d329554-cae2-4b18-ad0b-07e5b94049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e4f4e-7f5b-480b-b13d-15cd8fe738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68ebe94-88d2-4bf1-add6-77528dd349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329554-cae2-4b18-ad0b-07e5b9404955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3c8972e-ffc8-4c79-ba21-26d25a74f90b}" ma:internalName="TaxCatchAll" ma:showField="CatchAllData" ma:web="1d329554-cae2-4b18-ad0b-07e5b94049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329554-cae2-4b18-ad0b-07e5b9404955" xsi:nil="true"/>
    <lcf76f155ced4ddcb4097134ff3c332f xmlns="664e4f4e-7f5b-480b-b13d-15cd8fe7385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29552C0-0907-4427-A505-B1AC3C518707}"/>
</file>

<file path=customXml/itemProps2.xml><?xml version="1.0" encoding="utf-8"?>
<ds:datastoreItem xmlns:ds="http://schemas.openxmlformats.org/officeDocument/2006/customXml" ds:itemID="{FC820937-255C-47F8-8CD5-51A733B04E01}"/>
</file>

<file path=customXml/itemProps3.xml><?xml version="1.0" encoding="utf-8"?>
<ds:datastoreItem xmlns:ds="http://schemas.openxmlformats.org/officeDocument/2006/customXml" ds:itemID="{2E0F90C6-BBF3-4DB1-891F-4945A51D6FD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yr 10 </dc:title>
  <cp:revision>1</cp:revision>
  <dcterms:created xsi:type="dcterms:W3CDTF">2006-08-16T00:00:00Z</dcterms:created>
  <dcterms:modified xsi:type="dcterms:W3CDTF">2011-08-01T06:04:30Z</dcterms:modified>
  <dc:identifier>DAGgZBTGSRs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0x0101000B8704CACC47FE4099DF5D9FCD6386CC</vt:lpwstr>
  </property>
</Properties>
</file>