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288" r:id="rId5"/>
    <p:sldId id="298" r:id="rId6"/>
    <p:sldId id="289" r:id="rId7"/>
    <p:sldId id="256" r:id="rId8"/>
    <p:sldId id="272" r:id="rId9"/>
    <p:sldId id="271" r:id="rId10"/>
    <p:sldId id="278" r:id="rId11"/>
    <p:sldId id="284" r:id="rId12"/>
    <p:sldId id="295" r:id="rId13"/>
    <p:sldId id="296" r:id="rId14"/>
    <p:sldId id="297" r:id="rId15"/>
    <p:sldId id="294" r:id="rId16"/>
    <p:sldId id="263" r:id="rId17"/>
    <p:sldId id="281" r:id="rId18"/>
    <p:sldId id="290" r:id="rId19"/>
    <p:sldId id="283" r:id="rId20"/>
    <p:sldId id="286" r:id="rId21"/>
    <p:sldId id="276" r:id="rId22"/>
    <p:sldId id="279" r:id="rId23"/>
    <p:sldId id="277"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y Barksfield" initials="JB" lastIdx="2" clrIdx="0">
    <p:extLst>
      <p:ext uri="{19B8F6BF-5375-455C-9EA6-DF929625EA0E}">
        <p15:presenceInfo xmlns:p15="http://schemas.microsoft.com/office/powerpoint/2012/main" userId="S-1-5-21-1285066173-1815393381-3561576999-22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51AB8E-55B7-4988-A6E7-6257A8077354}" v="7" dt="2025-01-14T14:40:50.4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9" autoAdjust="0"/>
    <p:restoredTop sz="70364" autoAdjust="0"/>
  </p:normalViewPr>
  <p:slideViewPr>
    <p:cSldViewPr>
      <p:cViewPr varScale="1">
        <p:scale>
          <a:sx n="73" d="100"/>
          <a:sy n="73" d="100"/>
        </p:scale>
        <p:origin x="17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C92799-8053-44FE-92DA-174869E559B1}" type="datetimeFigureOut">
              <a:rPr lang="en-GB" smtClean="0"/>
              <a:t>14/01/2025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528886-4662-4318-8CDB-AEEC2630371C}" type="slidenum">
              <a:rPr lang="en-GB" smtClean="0"/>
              <a:t>‹#›</a:t>
            </a:fld>
            <a:endParaRPr lang="en-GB"/>
          </a:p>
        </p:txBody>
      </p:sp>
    </p:spTree>
    <p:extLst>
      <p:ext uri="{BB962C8B-B14F-4D97-AF65-F5344CB8AC3E}">
        <p14:creationId xmlns:p14="http://schemas.microsoft.com/office/powerpoint/2010/main" val="174386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stalkinghelpline.org/"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file:///C:\Users\Anne\Downloads\getsafeonline.org"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60675" y="512763"/>
            <a:ext cx="3422650" cy="25669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71B2431-D351-4C6E-A3CF-9DFAC0E3E050}" type="slidenum">
              <a:rPr lang="cs-CZ" smtClean="0"/>
              <a:t>1</a:t>
            </a:fld>
            <a:endParaRPr lang="cs-CZ"/>
          </a:p>
        </p:txBody>
      </p:sp>
    </p:spTree>
    <p:extLst>
      <p:ext uri="{BB962C8B-B14F-4D97-AF65-F5344CB8AC3E}">
        <p14:creationId xmlns:p14="http://schemas.microsoft.com/office/powerpoint/2010/main" val="1600507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A39C8F-C75D-0736-7A28-FC02F3E173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BF7E3D-8ED8-D154-7ACC-40C6471F9DE9}"/>
              </a:ext>
            </a:extLst>
          </p:cNvPr>
          <p:cNvSpPr>
            <a:spLocks noGrp="1" noRot="1" noChangeAspect="1"/>
          </p:cNvSpPr>
          <p:nvPr>
            <p:ph type="sldImg"/>
          </p:nvPr>
        </p:nvSpPr>
        <p:spPr>
          <a:xfrm>
            <a:off x="2860675" y="512763"/>
            <a:ext cx="3422650" cy="2566987"/>
          </a:xfrm>
        </p:spPr>
      </p:sp>
      <p:sp>
        <p:nvSpPr>
          <p:cNvPr id="3" name="Notes Placeholder 2">
            <a:extLst>
              <a:ext uri="{FF2B5EF4-FFF2-40B4-BE49-F238E27FC236}">
                <a16:creationId xmlns:a16="http://schemas.microsoft.com/office/drawing/2014/main" id="{73293231-3FEF-9C27-7448-9A3977BE372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7B5FE240-D36D-33AE-7BF0-AC3003DAE48A}"/>
              </a:ext>
            </a:extLst>
          </p:cNvPr>
          <p:cNvSpPr>
            <a:spLocks noGrp="1"/>
          </p:cNvSpPr>
          <p:nvPr>
            <p:ph type="sldNum" sz="quarter" idx="5"/>
          </p:nvPr>
        </p:nvSpPr>
        <p:spPr/>
        <p:txBody>
          <a:bodyPr/>
          <a:lstStyle/>
          <a:p>
            <a:fld id="{871B2431-D351-4C6E-A3CF-9DFAC0E3E050}" type="slidenum">
              <a:rPr lang="cs-CZ" smtClean="0"/>
              <a:t>10</a:t>
            </a:fld>
            <a:endParaRPr lang="cs-CZ"/>
          </a:p>
        </p:txBody>
      </p:sp>
    </p:spTree>
    <p:extLst>
      <p:ext uri="{BB962C8B-B14F-4D97-AF65-F5344CB8AC3E}">
        <p14:creationId xmlns:p14="http://schemas.microsoft.com/office/powerpoint/2010/main" val="2326210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1CEEAE-E77E-02AE-2CF9-3814755358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1507DF-2618-4103-76FB-17349441275F}"/>
              </a:ext>
            </a:extLst>
          </p:cNvPr>
          <p:cNvSpPr>
            <a:spLocks noGrp="1" noRot="1" noChangeAspect="1"/>
          </p:cNvSpPr>
          <p:nvPr>
            <p:ph type="sldImg"/>
          </p:nvPr>
        </p:nvSpPr>
        <p:spPr>
          <a:xfrm>
            <a:off x="2860675" y="512763"/>
            <a:ext cx="3422650" cy="2566987"/>
          </a:xfrm>
        </p:spPr>
      </p:sp>
      <p:sp>
        <p:nvSpPr>
          <p:cNvPr id="3" name="Notes Placeholder 2">
            <a:extLst>
              <a:ext uri="{FF2B5EF4-FFF2-40B4-BE49-F238E27FC236}">
                <a16:creationId xmlns:a16="http://schemas.microsoft.com/office/drawing/2014/main" id="{8334EFC0-28CA-0137-8B99-755CC3CFA615}"/>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4F3E59C-ED8B-E215-361B-FA73F6A545EA}"/>
              </a:ext>
            </a:extLst>
          </p:cNvPr>
          <p:cNvSpPr>
            <a:spLocks noGrp="1"/>
          </p:cNvSpPr>
          <p:nvPr>
            <p:ph type="sldNum" sz="quarter" idx="5"/>
          </p:nvPr>
        </p:nvSpPr>
        <p:spPr/>
        <p:txBody>
          <a:bodyPr/>
          <a:lstStyle/>
          <a:p>
            <a:fld id="{871B2431-D351-4C6E-A3CF-9DFAC0E3E050}" type="slidenum">
              <a:rPr lang="cs-CZ" smtClean="0"/>
              <a:t>11</a:t>
            </a:fld>
            <a:endParaRPr lang="cs-CZ"/>
          </a:p>
        </p:txBody>
      </p:sp>
    </p:spTree>
    <p:extLst>
      <p:ext uri="{BB962C8B-B14F-4D97-AF65-F5344CB8AC3E}">
        <p14:creationId xmlns:p14="http://schemas.microsoft.com/office/powerpoint/2010/main" val="1064047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6D590A-1023-A700-599D-1EB9D0CB46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BC9A1E-128C-2961-6CDC-9D4977676AA7}"/>
              </a:ext>
            </a:extLst>
          </p:cNvPr>
          <p:cNvSpPr>
            <a:spLocks noGrp="1" noRot="1" noChangeAspect="1"/>
          </p:cNvSpPr>
          <p:nvPr>
            <p:ph type="sldImg"/>
          </p:nvPr>
        </p:nvSpPr>
        <p:spPr>
          <a:xfrm>
            <a:off x="2860675" y="512763"/>
            <a:ext cx="3422650" cy="2566987"/>
          </a:xfrm>
        </p:spPr>
      </p:sp>
      <p:sp>
        <p:nvSpPr>
          <p:cNvPr id="3" name="Notes Placeholder 2">
            <a:extLst>
              <a:ext uri="{FF2B5EF4-FFF2-40B4-BE49-F238E27FC236}">
                <a16:creationId xmlns:a16="http://schemas.microsoft.com/office/drawing/2014/main" id="{819E0B04-ECD7-9120-6B28-23A00897446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566E63C-0FEB-1029-6CC0-765193DD8C49}"/>
              </a:ext>
            </a:extLst>
          </p:cNvPr>
          <p:cNvSpPr>
            <a:spLocks noGrp="1"/>
          </p:cNvSpPr>
          <p:nvPr>
            <p:ph type="sldNum" sz="quarter" idx="5"/>
          </p:nvPr>
        </p:nvSpPr>
        <p:spPr/>
        <p:txBody>
          <a:bodyPr/>
          <a:lstStyle/>
          <a:p>
            <a:fld id="{871B2431-D351-4C6E-A3CF-9DFAC0E3E050}" type="slidenum">
              <a:rPr lang="cs-CZ" smtClean="0"/>
              <a:t>12</a:t>
            </a:fld>
            <a:endParaRPr lang="cs-CZ"/>
          </a:p>
        </p:txBody>
      </p:sp>
    </p:spTree>
    <p:extLst>
      <p:ext uri="{BB962C8B-B14F-4D97-AF65-F5344CB8AC3E}">
        <p14:creationId xmlns:p14="http://schemas.microsoft.com/office/powerpoint/2010/main" val="3742160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Allocate one of the statements (using </a:t>
            </a:r>
            <a:r>
              <a:rPr lang="en-GB" sz="1200" i="1" kern="1200" dirty="0">
                <a:solidFill>
                  <a:schemeClr val="tx1"/>
                </a:solidFill>
                <a:effectLst/>
                <a:latin typeface="+mn-lt"/>
                <a:ea typeface="+mn-ea"/>
                <a:cs typeface="+mn-cs"/>
              </a:rPr>
              <a:t>Resource 2: barriers to help-seeking </a:t>
            </a:r>
            <a:r>
              <a:rPr lang="en-GB" sz="1200" i="0" kern="1200" dirty="0">
                <a:solidFill>
                  <a:schemeClr val="tx1"/>
                </a:solidFill>
                <a:effectLst/>
                <a:latin typeface="+mn-lt"/>
                <a:ea typeface="+mn-ea"/>
                <a:cs typeface="+mn-cs"/>
              </a:rPr>
              <a:t>if</a:t>
            </a:r>
            <a:r>
              <a:rPr lang="en-GB" sz="1200" i="0" kern="1200" baseline="0" dirty="0">
                <a:solidFill>
                  <a:schemeClr val="tx1"/>
                </a:solidFill>
                <a:effectLst/>
                <a:latin typeface="+mn-lt"/>
                <a:ea typeface="+mn-ea"/>
                <a:cs typeface="+mn-cs"/>
              </a:rPr>
              <a:t> preferred)</a:t>
            </a:r>
            <a:r>
              <a:rPr lang="en-GB" sz="1200"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to a group/pair of students. Ask them to read the statement and identify the barrier to early help-seeking. Ask students to explain why any assumptions are unhelpful and provide advice to challenge the assumption. </a:t>
            </a:r>
          </a:p>
          <a:p>
            <a:pPr lvl="0"/>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During feedback, ensure all statements are considered. Elicit the following key points:</a:t>
            </a: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No-one deserves to be stalked, whatever they may or may not have done.</a:t>
            </a: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The importance of early help-seeking and trusting your instincts – if something doesn’t feel right, speak to someone who can help.</a:t>
            </a:r>
          </a:p>
        </p:txBody>
      </p:sp>
      <p:sp>
        <p:nvSpPr>
          <p:cNvPr id="4" name="Slide Number Placeholder 3"/>
          <p:cNvSpPr>
            <a:spLocks noGrp="1"/>
          </p:cNvSpPr>
          <p:nvPr>
            <p:ph type="sldNum" sz="quarter" idx="10"/>
          </p:nvPr>
        </p:nvSpPr>
        <p:spPr/>
        <p:txBody>
          <a:bodyPr/>
          <a:lstStyle/>
          <a:p>
            <a:fld id="{69528886-4662-4318-8CDB-AEEC2630371C}" type="slidenum">
              <a:rPr lang="en-GB" smtClean="0"/>
              <a:t>13</a:t>
            </a:fld>
            <a:endParaRPr lang="en-GB"/>
          </a:p>
        </p:txBody>
      </p:sp>
    </p:spTree>
    <p:extLst>
      <p:ext uri="{BB962C8B-B14F-4D97-AF65-F5344CB8AC3E}">
        <p14:creationId xmlns:p14="http://schemas.microsoft.com/office/powerpoint/2010/main" val="4212546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Ask students to explain why any assumptions are unhelpful and provide advice to challenge the assumption. </a:t>
            </a:r>
          </a:p>
          <a:p>
            <a:pPr lvl="0"/>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During feedback, ensure all statements are considered. Elicit the following key points:</a:t>
            </a: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Checking in with a trusted person around new relationships can help if someone commonly finds reading social cues difficult.</a:t>
            </a: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There have been times in the past when not every case of stalking has been taken as seriously as it should have. Share the outline of Alice </a:t>
            </a:r>
            <a:r>
              <a:rPr lang="en-GB" sz="1200" kern="1200" dirty="0" err="1">
                <a:solidFill>
                  <a:schemeClr val="tx1"/>
                </a:solidFill>
                <a:effectLst/>
                <a:latin typeface="+mn-lt"/>
                <a:ea typeface="+mn-ea"/>
                <a:cs typeface="+mn-cs"/>
              </a:rPr>
              <a:t>Ruggles</a:t>
            </a:r>
            <a:r>
              <a:rPr lang="en-GB" sz="1200" kern="1200" dirty="0">
                <a:solidFill>
                  <a:schemeClr val="tx1"/>
                </a:solidFill>
                <a:effectLst/>
                <a:latin typeface="+mn-lt"/>
                <a:ea typeface="+mn-ea"/>
                <a:cs typeface="+mn-cs"/>
              </a:rPr>
              <a:t>’ story on the next slide to help explain how past tragedies have led to police procedural changes.</a:t>
            </a:r>
          </a:p>
        </p:txBody>
      </p:sp>
      <p:sp>
        <p:nvSpPr>
          <p:cNvPr id="4" name="Slide Number Placeholder 3"/>
          <p:cNvSpPr>
            <a:spLocks noGrp="1"/>
          </p:cNvSpPr>
          <p:nvPr>
            <p:ph type="sldNum" sz="quarter" idx="10"/>
          </p:nvPr>
        </p:nvSpPr>
        <p:spPr/>
        <p:txBody>
          <a:bodyPr/>
          <a:lstStyle/>
          <a:p>
            <a:fld id="{69528886-4662-4318-8CDB-AEEC2630371C}" type="slidenum">
              <a:rPr lang="en-GB" smtClean="0"/>
              <a:t>14</a:t>
            </a:fld>
            <a:endParaRPr lang="en-GB"/>
          </a:p>
        </p:txBody>
      </p:sp>
    </p:spTree>
    <p:extLst>
      <p:ext uri="{BB962C8B-B14F-4D97-AF65-F5344CB8AC3E}">
        <p14:creationId xmlns:p14="http://schemas.microsoft.com/office/powerpoint/2010/main" val="37066051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9528886-4662-4318-8CDB-AEEC2630371C}" type="slidenum">
              <a:rPr lang="en-GB" smtClean="0"/>
              <a:t>15</a:t>
            </a:fld>
            <a:endParaRPr lang="en-GB"/>
          </a:p>
        </p:txBody>
      </p:sp>
    </p:spTree>
    <p:extLst>
      <p:ext uri="{BB962C8B-B14F-4D97-AF65-F5344CB8AC3E}">
        <p14:creationId xmlns:p14="http://schemas.microsoft.com/office/powerpoint/2010/main" val="29188811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outline of Alice </a:t>
            </a:r>
            <a:r>
              <a:rPr lang="en-GB" sz="1200" kern="1200" dirty="0" err="1">
                <a:solidFill>
                  <a:schemeClr val="tx1"/>
                </a:solidFill>
                <a:effectLst/>
                <a:latin typeface="+mn-lt"/>
                <a:ea typeface="+mn-ea"/>
                <a:cs typeface="+mn-cs"/>
              </a:rPr>
              <a:t>Ruggles</a:t>
            </a:r>
            <a:r>
              <a:rPr lang="en-GB" sz="1200" kern="1200" dirty="0">
                <a:solidFill>
                  <a:schemeClr val="tx1"/>
                </a:solidFill>
                <a:effectLst/>
                <a:latin typeface="+mn-lt"/>
                <a:ea typeface="+mn-ea"/>
                <a:cs typeface="+mn-cs"/>
              </a:rPr>
              <a:t>’ story helps explain how past tragedies have led to police procedural changes.</a:t>
            </a:r>
          </a:p>
        </p:txBody>
      </p:sp>
      <p:sp>
        <p:nvSpPr>
          <p:cNvPr id="4" name="Slide Number Placeholder 3"/>
          <p:cNvSpPr>
            <a:spLocks noGrp="1"/>
          </p:cNvSpPr>
          <p:nvPr>
            <p:ph type="sldNum" sz="quarter" idx="10"/>
          </p:nvPr>
        </p:nvSpPr>
        <p:spPr/>
        <p:txBody>
          <a:bodyPr/>
          <a:lstStyle/>
          <a:p>
            <a:fld id="{69528886-4662-4318-8CDB-AEEC2630371C}" type="slidenum">
              <a:rPr lang="en-GB" smtClean="0"/>
              <a:t>16</a:t>
            </a:fld>
            <a:endParaRPr lang="en-GB"/>
          </a:p>
        </p:txBody>
      </p:sp>
    </p:spTree>
    <p:extLst>
      <p:ext uri="{BB962C8B-B14F-4D97-AF65-F5344CB8AC3E}">
        <p14:creationId xmlns:p14="http://schemas.microsoft.com/office/powerpoint/2010/main" val="25371344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outline of Alice </a:t>
            </a:r>
            <a:r>
              <a:rPr lang="en-GB" sz="1200" kern="1200" dirty="0" err="1">
                <a:solidFill>
                  <a:schemeClr val="tx1"/>
                </a:solidFill>
                <a:effectLst/>
                <a:latin typeface="+mn-lt"/>
                <a:ea typeface="+mn-ea"/>
                <a:cs typeface="+mn-cs"/>
              </a:rPr>
              <a:t>Ruggles</a:t>
            </a:r>
            <a:r>
              <a:rPr lang="en-GB" sz="1200" kern="1200" dirty="0">
                <a:solidFill>
                  <a:schemeClr val="tx1"/>
                </a:solidFill>
                <a:effectLst/>
                <a:latin typeface="+mn-lt"/>
                <a:ea typeface="+mn-ea"/>
                <a:cs typeface="+mn-cs"/>
              </a:rPr>
              <a:t>’ story helps explain how past tragedies have led to police procedural changes.</a:t>
            </a:r>
          </a:p>
        </p:txBody>
      </p:sp>
      <p:sp>
        <p:nvSpPr>
          <p:cNvPr id="4" name="Slide Number Placeholder 3"/>
          <p:cNvSpPr>
            <a:spLocks noGrp="1"/>
          </p:cNvSpPr>
          <p:nvPr>
            <p:ph type="sldNum" sz="quarter" idx="10"/>
          </p:nvPr>
        </p:nvSpPr>
        <p:spPr/>
        <p:txBody>
          <a:bodyPr/>
          <a:lstStyle/>
          <a:p>
            <a:fld id="{69528886-4662-4318-8CDB-AEEC2630371C}" type="slidenum">
              <a:rPr lang="en-GB" smtClean="0"/>
              <a:t>17</a:t>
            </a:fld>
            <a:endParaRPr lang="en-GB"/>
          </a:p>
        </p:txBody>
      </p:sp>
    </p:spTree>
    <p:extLst>
      <p:ext uri="{BB962C8B-B14F-4D97-AF65-F5344CB8AC3E}">
        <p14:creationId xmlns:p14="http://schemas.microsoft.com/office/powerpoint/2010/main" val="39489891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Remind students of the above guidance for those experiencing</a:t>
            </a:r>
            <a:r>
              <a:rPr lang="en-GB" sz="1200" kern="1200" baseline="0" dirty="0">
                <a:solidFill>
                  <a:schemeClr val="tx1"/>
                </a:solidFill>
                <a:effectLst/>
                <a:latin typeface="+mn-lt"/>
                <a:ea typeface="+mn-ea"/>
                <a:cs typeface="+mn-cs"/>
              </a:rPr>
              <a:t> stalking</a:t>
            </a:r>
            <a:r>
              <a:rPr lang="en-GB" sz="1200" kern="1200" dirty="0">
                <a:solidFill>
                  <a:schemeClr val="tx1"/>
                </a:solidFill>
                <a:effectLst/>
                <a:latin typeface="+mn-lt"/>
                <a:ea typeface="+mn-ea"/>
                <a:cs typeface="+mn-cs"/>
              </a:rPr>
              <a:t>. </a:t>
            </a:r>
          </a:p>
          <a:p>
            <a:pPr lvl="0"/>
            <a:r>
              <a:rPr lang="en-GB" b="1" dirty="0"/>
              <a:t>Call the police: </a:t>
            </a:r>
            <a:r>
              <a:rPr lang="en-GB" dirty="0"/>
              <a:t>Stalking is a crime. Those</a:t>
            </a:r>
            <a:r>
              <a:rPr lang="en-GB" baseline="0" dirty="0"/>
              <a:t> being stalked should c</a:t>
            </a:r>
            <a:r>
              <a:rPr lang="en-GB" dirty="0"/>
              <a:t>all the police on 101 or 999 in an emergency and say they are being stalked.</a:t>
            </a:r>
          </a:p>
          <a:p>
            <a:pPr lvl="0"/>
            <a:r>
              <a:rPr lang="en-GB" b="1" dirty="0"/>
              <a:t>Seek support: </a:t>
            </a:r>
            <a:r>
              <a:rPr lang="en-GB" b="0" dirty="0"/>
              <a:t>St</a:t>
            </a:r>
            <a:r>
              <a:rPr lang="en-GB" dirty="0"/>
              <a:t>alking support services can help</a:t>
            </a:r>
            <a:r>
              <a:rPr lang="en-GB" baseline="0" dirty="0"/>
              <a:t> </a:t>
            </a:r>
            <a:r>
              <a:rPr lang="en-GB" dirty="0"/>
              <a:t>including the National Stalking Helpline: </a:t>
            </a:r>
            <a:r>
              <a:rPr lang="en-GB" u="sng" dirty="0">
                <a:hlinkClick r:id="rId3"/>
              </a:rPr>
              <a:t>www.stalkinghelpline.org</a:t>
            </a:r>
            <a:r>
              <a:rPr lang="en-GB" u="none" dirty="0"/>
              <a:t>.</a:t>
            </a:r>
            <a:r>
              <a:rPr lang="en-GB" u="none" baseline="0" dirty="0"/>
              <a:t> </a:t>
            </a:r>
          </a:p>
          <a:p>
            <a:pPr lvl="0"/>
            <a:r>
              <a:rPr lang="en-GB" b="1" u="none" baseline="0" dirty="0"/>
              <a:t>Tell people: </a:t>
            </a:r>
            <a:r>
              <a:rPr lang="en-GB" dirty="0"/>
              <a:t>Tell as many trusted people as</a:t>
            </a:r>
            <a:r>
              <a:rPr lang="en-GB" baseline="0" dirty="0"/>
              <a:t> possible about </a:t>
            </a:r>
            <a:r>
              <a:rPr lang="en-GB" dirty="0"/>
              <a:t>what is happening and keep track of who has been told (e.g. GP, tutor </a:t>
            </a:r>
            <a:r>
              <a:rPr lang="en-GB" dirty="0" err="1"/>
              <a:t>etc</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Be cyber secure: </a:t>
            </a:r>
            <a:r>
              <a:rPr lang="en-GB" dirty="0"/>
              <a:t>Change passwords, check privacy settings, scan for spyware, visit </a:t>
            </a:r>
            <a:r>
              <a:rPr lang="en-GB" sz="1200" u="sng" kern="1200" dirty="0">
                <a:solidFill>
                  <a:schemeClr val="tx1"/>
                </a:solidFill>
                <a:effectLst/>
                <a:latin typeface="+mn-lt"/>
                <a:ea typeface="+mn-ea"/>
                <a:cs typeface="+mn-cs"/>
                <a:hlinkClick r:id="rId4"/>
              </a:rPr>
              <a:t>getsafeonline.org</a:t>
            </a:r>
            <a:r>
              <a:rPr lang="en-GB" dirty="0"/>
              <a:t>.</a:t>
            </a:r>
          </a:p>
          <a:p>
            <a:pPr lvl="0"/>
            <a:r>
              <a:rPr lang="en-GB" b="1" dirty="0"/>
              <a:t>Avoid contact: </a:t>
            </a:r>
            <a:r>
              <a:rPr lang="en-GB" b="0" dirty="0"/>
              <a:t>As</a:t>
            </a:r>
            <a:r>
              <a:rPr lang="en-GB" b="0" baseline="0" dirty="0"/>
              <a:t> long as it feels</a:t>
            </a:r>
            <a:r>
              <a:rPr lang="en-GB" dirty="0"/>
              <a:t> safe to do so, keep contact with the stalker to an absolute minimum.</a:t>
            </a:r>
          </a:p>
          <a:p>
            <a:pPr lvl="0"/>
            <a:r>
              <a:rPr lang="en-GB" b="1" dirty="0"/>
              <a:t>Vary routines: </a:t>
            </a:r>
            <a:r>
              <a:rPr lang="en-GB" dirty="0"/>
              <a:t>Avoid going to the same coffee shop at the same time each day, for example, and make sure a trusted</a:t>
            </a:r>
            <a:r>
              <a:rPr lang="en-GB" baseline="0" dirty="0"/>
              <a:t> person</a:t>
            </a:r>
            <a:r>
              <a:rPr lang="en-GB" dirty="0"/>
              <a:t> knows your location in case of emergency</a:t>
            </a:r>
            <a:r>
              <a:rPr lang="en-GB"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Record all</a:t>
            </a:r>
            <a:r>
              <a:rPr lang="en-GB" b="1" baseline="0" dirty="0"/>
              <a:t> contact</a:t>
            </a:r>
            <a:r>
              <a:rPr lang="en-GB" b="1" dirty="0"/>
              <a:t>: </a:t>
            </a:r>
            <a:r>
              <a:rPr lang="en-GB" dirty="0"/>
              <a:t>Capture everything: screenshots, call logs, keep a diary: time, dates, locations of incidents, any witnesses and include how the behaviours felt at the time in any entries. This helps the police do their job to protect a target of stalking.</a:t>
            </a:r>
          </a:p>
        </p:txBody>
      </p:sp>
      <p:sp>
        <p:nvSpPr>
          <p:cNvPr id="4" name="Slide Number Placeholder 3"/>
          <p:cNvSpPr>
            <a:spLocks noGrp="1"/>
          </p:cNvSpPr>
          <p:nvPr>
            <p:ph type="sldNum" sz="quarter" idx="10"/>
          </p:nvPr>
        </p:nvSpPr>
        <p:spPr/>
        <p:txBody>
          <a:bodyPr/>
          <a:lstStyle/>
          <a:p>
            <a:fld id="{69528886-4662-4318-8CDB-AEEC2630371C}" type="slidenum">
              <a:rPr lang="en-GB" smtClean="0"/>
              <a:t>18</a:t>
            </a:fld>
            <a:endParaRPr lang="en-GB"/>
          </a:p>
        </p:txBody>
      </p:sp>
    </p:spTree>
    <p:extLst>
      <p:ext uri="{BB962C8B-B14F-4D97-AF65-F5344CB8AC3E}">
        <p14:creationId xmlns:p14="http://schemas.microsoft.com/office/powerpoint/2010/main" val="7226398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Revisit the baseline quote and ask students how the lesson has added to their understanding on this issue.</a:t>
            </a:r>
            <a:endParaRPr lang="en-GB" dirty="0">
              <a:solidFill>
                <a:schemeClr val="bg1"/>
              </a:solidFill>
            </a:endParaRPr>
          </a:p>
        </p:txBody>
      </p:sp>
      <p:sp>
        <p:nvSpPr>
          <p:cNvPr id="4" name="Slide Number Placeholder 3"/>
          <p:cNvSpPr>
            <a:spLocks noGrp="1"/>
          </p:cNvSpPr>
          <p:nvPr>
            <p:ph type="sldNum" sz="quarter" idx="10"/>
          </p:nvPr>
        </p:nvSpPr>
        <p:spPr/>
        <p:txBody>
          <a:bodyPr/>
          <a:lstStyle/>
          <a:p>
            <a:fld id="{69528886-4662-4318-8CDB-AEEC2630371C}" type="slidenum">
              <a:rPr lang="en-GB" smtClean="0"/>
              <a:t>19</a:t>
            </a:fld>
            <a:endParaRPr lang="en-GB"/>
          </a:p>
        </p:txBody>
      </p:sp>
    </p:spTree>
    <p:extLst>
      <p:ext uri="{BB962C8B-B14F-4D97-AF65-F5344CB8AC3E}">
        <p14:creationId xmlns:p14="http://schemas.microsoft.com/office/powerpoint/2010/main" val="1054377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F9B65-B732-760A-E10F-1CBF0AF18F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16433-E80B-A7F6-E707-070CAE727294}"/>
              </a:ext>
            </a:extLst>
          </p:cNvPr>
          <p:cNvSpPr>
            <a:spLocks noGrp="1" noRot="1" noChangeAspect="1"/>
          </p:cNvSpPr>
          <p:nvPr>
            <p:ph type="sldImg"/>
          </p:nvPr>
        </p:nvSpPr>
        <p:spPr>
          <a:xfrm>
            <a:off x="2860675" y="512763"/>
            <a:ext cx="3422650" cy="2566987"/>
          </a:xfrm>
        </p:spPr>
      </p:sp>
      <p:sp>
        <p:nvSpPr>
          <p:cNvPr id="3" name="Notes Placeholder 2">
            <a:extLst>
              <a:ext uri="{FF2B5EF4-FFF2-40B4-BE49-F238E27FC236}">
                <a16:creationId xmlns:a16="http://schemas.microsoft.com/office/drawing/2014/main" id="{A072378D-8FEF-5FEA-30E9-84780465EB11}"/>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A51EFD4-9770-058B-620B-19DE5B3CD1CD}"/>
              </a:ext>
            </a:extLst>
          </p:cNvPr>
          <p:cNvSpPr>
            <a:spLocks noGrp="1"/>
          </p:cNvSpPr>
          <p:nvPr>
            <p:ph type="sldNum" sz="quarter" idx="5"/>
          </p:nvPr>
        </p:nvSpPr>
        <p:spPr/>
        <p:txBody>
          <a:bodyPr/>
          <a:lstStyle/>
          <a:p>
            <a:fld id="{871B2431-D351-4C6E-A3CF-9DFAC0E3E050}" type="slidenum">
              <a:rPr lang="cs-CZ" smtClean="0"/>
              <a:t>2</a:t>
            </a:fld>
            <a:endParaRPr lang="cs-CZ"/>
          </a:p>
        </p:txBody>
      </p:sp>
    </p:spTree>
    <p:extLst>
      <p:ext uri="{BB962C8B-B14F-4D97-AF65-F5344CB8AC3E}">
        <p14:creationId xmlns:p14="http://schemas.microsoft.com/office/powerpoint/2010/main" val="8990126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To evidence progress, ask students to write a paragraph on an exit postcard about how this series of lessons has supported their understanding of unhealthy relationships and stalking, and any new understanding around seeking support for themselves or others.</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Ask students to hand this in as they leave to assess progress and identify any future learning which may be required.</a:t>
            </a:r>
          </a:p>
          <a:p>
            <a:endParaRPr lang="en-GB" dirty="0"/>
          </a:p>
        </p:txBody>
      </p:sp>
      <p:sp>
        <p:nvSpPr>
          <p:cNvPr id="4" name="Slide Number Placeholder 3"/>
          <p:cNvSpPr>
            <a:spLocks noGrp="1"/>
          </p:cNvSpPr>
          <p:nvPr>
            <p:ph type="sldNum" sz="quarter" idx="10"/>
          </p:nvPr>
        </p:nvSpPr>
        <p:spPr/>
        <p:txBody>
          <a:bodyPr/>
          <a:lstStyle/>
          <a:p>
            <a:fld id="{69528886-4662-4318-8CDB-AEEC2630371C}" type="slidenum">
              <a:rPr lang="en-GB" smtClean="0"/>
              <a:t>20</a:t>
            </a:fld>
            <a:endParaRPr lang="en-GB"/>
          </a:p>
        </p:txBody>
      </p:sp>
    </p:spTree>
    <p:extLst>
      <p:ext uri="{BB962C8B-B14F-4D97-AF65-F5344CB8AC3E}">
        <p14:creationId xmlns:p14="http://schemas.microsoft.com/office/powerpoint/2010/main" val="3728111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Ask students to suggest situations, dialogue, non-verbal cues that might show that someone’s attentions might be welcome e.g. smiling, flirting, agreeing to share numbers, or unwelcome e.g. walking away, blocking online contact.</a:t>
            </a:r>
          </a:p>
        </p:txBody>
      </p:sp>
      <p:sp>
        <p:nvSpPr>
          <p:cNvPr id="4" name="Slide Number Placeholder 3"/>
          <p:cNvSpPr>
            <a:spLocks noGrp="1"/>
          </p:cNvSpPr>
          <p:nvPr>
            <p:ph type="sldNum" sz="quarter" idx="10"/>
          </p:nvPr>
        </p:nvSpPr>
        <p:spPr/>
        <p:txBody>
          <a:bodyPr/>
          <a:lstStyle/>
          <a:p>
            <a:fld id="{69528886-4662-4318-8CDB-AEEC2630371C}" type="slidenum">
              <a:rPr lang="en-GB" smtClean="0"/>
              <a:t>21</a:t>
            </a:fld>
            <a:endParaRPr lang="en-GB"/>
          </a:p>
        </p:txBody>
      </p:sp>
    </p:spTree>
    <p:extLst>
      <p:ext uri="{BB962C8B-B14F-4D97-AF65-F5344CB8AC3E}">
        <p14:creationId xmlns:p14="http://schemas.microsoft.com/office/powerpoint/2010/main" val="3096985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EC2C11-23DB-EFBB-DD7B-13F4343A1C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FB8DA9-B642-8727-BFBC-C4672AF5CE47}"/>
              </a:ext>
            </a:extLst>
          </p:cNvPr>
          <p:cNvSpPr>
            <a:spLocks noGrp="1" noRot="1" noChangeAspect="1"/>
          </p:cNvSpPr>
          <p:nvPr>
            <p:ph type="sldImg"/>
          </p:nvPr>
        </p:nvSpPr>
        <p:spPr>
          <a:xfrm>
            <a:off x="2860675" y="512763"/>
            <a:ext cx="3422650" cy="2566987"/>
          </a:xfrm>
        </p:spPr>
      </p:sp>
      <p:sp>
        <p:nvSpPr>
          <p:cNvPr id="3" name="Notes Placeholder 2">
            <a:extLst>
              <a:ext uri="{FF2B5EF4-FFF2-40B4-BE49-F238E27FC236}">
                <a16:creationId xmlns:a16="http://schemas.microsoft.com/office/drawing/2014/main" id="{591185E0-5BB4-ED8C-A194-93A923C4E953}"/>
              </a:ext>
            </a:extLst>
          </p:cNvPr>
          <p:cNvSpPr>
            <a:spLocks noGrp="1"/>
          </p:cNvSpPr>
          <p:nvPr>
            <p:ph type="body" idx="1"/>
          </p:nvPr>
        </p:nvSpPr>
        <p:spPr/>
        <p:txBody>
          <a:bodyPr/>
          <a:lstStyle/>
          <a:p>
            <a:r>
              <a:rPr lang="en-GB" dirty="0"/>
              <a:t>Although we would like the students to have this as a thinking activity before the lesson fully starts, the questions do not need to be answered here – they will be addressed later in the lesson.</a:t>
            </a:r>
          </a:p>
        </p:txBody>
      </p:sp>
      <p:sp>
        <p:nvSpPr>
          <p:cNvPr id="4" name="Slide Number Placeholder 3">
            <a:extLst>
              <a:ext uri="{FF2B5EF4-FFF2-40B4-BE49-F238E27FC236}">
                <a16:creationId xmlns:a16="http://schemas.microsoft.com/office/drawing/2014/main" id="{ABEDE069-C523-2435-0DDC-E3AF7555D2C4}"/>
              </a:ext>
            </a:extLst>
          </p:cNvPr>
          <p:cNvSpPr>
            <a:spLocks noGrp="1"/>
          </p:cNvSpPr>
          <p:nvPr>
            <p:ph type="sldNum" sz="quarter" idx="5"/>
          </p:nvPr>
        </p:nvSpPr>
        <p:spPr/>
        <p:txBody>
          <a:bodyPr/>
          <a:lstStyle/>
          <a:p>
            <a:fld id="{871B2431-D351-4C6E-A3CF-9DFAC0E3E050}" type="slidenum">
              <a:rPr lang="cs-CZ" smtClean="0"/>
              <a:t>3</a:t>
            </a:fld>
            <a:endParaRPr lang="cs-CZ"/>
          </a:p>
        </p:txBody>
      </p:sp>
    </p:spTree>
    <p:extLst>
      <p:ext uri="{BB962C8B-B14F-4D97-AF65-F5344CB8AC3E}">
        <p14:creationId xmlns:p14="http://schemas.microsoft.com/office/powerpoint/2010/main" val="3076559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528886-4662-4318-8CDB-AEEC2630371C}" type="slidenum">
              <a:rPr lang="en-GB" smtClean="0"/>
              <a:t>4</a:t>
            </a:fld>
            <a:endParaRPr lang="en-GB"/>
          </a:p>
        </p:txBody>
      </p:sp>
    </p:spTree>
    <p:extLst>
      <p:ext uri="{BB962C8B-B14F-4D97-AF65-F5344CB8AC3E}">
        <p14:creationId xmlns:p14="http://schemas.microsoft.com/office/powerpoint/2010/main" val="3825815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Revisit or introduce ground rules.</a:t>
            </a:r>
          </a:p>
          <a:p>
            <a:endParaRPr lang="en-GB" dirty="0"/>
          </a:p>
        </p:txBody>
      </p:sp>
      <p:sp>
        <p:nvSpPr>
          <p:cNvPr id="4" name="Slide Number Placeholder 3"/>
          <p:cNvSpPr>
            <a:spLocks noGrp="1"/>
          </p:cNvSpPr>
          <p:nvPr>
            <p:ph type="sldNum" sz="quarter" idx="10"/>
          </p:nvPr>
        </p:nvSpPr>
        <p:spPr/>
        <p:txBody>
          <a:bodyPr/>
          <a:lstStyle/>
          <a:p>
            <a:fld id="{69528886-4662-4318-8CDB-AEEC2630371C}" type="slidenum">
              <a:rPr lang="en-GB" smtClean="0"/>
              <a:t>5</a:t>
            </a:fld>
            <a:endParaRPr lang="en-GB"/>
          </a:p>
        </p:txBody>
      </p:sp>
    </p:spTree>
    <p:extLst>
      <p:ext uri="{BB962C8B-B14F-4D97-AF65-F5344CB8AC3E}">
        <p14:creationId xmlns:p14="http://schemas.microsoft.com/office/powerpoint/2010/main" val="2988965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Introduce the learning objectives and outcomes – today’s lesson focus is on reducing the impacts of stalking by discussing</a:t>
            </a:r>
            <a:r>
              <a:rPr lang="en-GB" sz="1200" kern="1200" baseline="0" dirty="0">
                <a:solidFill>
                  <a:schemeClr val="tx1"/>
                </a:solidFill>
                <a:effectLst/>
                <a:latin typeface="+mn-lt"/>
                <a:ea typeface="+mn-ea"/>
                <a:cs typeface="+mn-cs"/>
              </a:rPr>
              <a:t> how perpetrators, targets and friends can act to end stalking behaviour before it spirals.</a:t>
            </a:r>
            <a:endParaRPr lang="en-GB" dirty="0"/>
          </a:p>
        </p:txBody>
      </p:sp>
      <p:sp>
        <p:nvSpPr>
          <p:cNvPr id="4" name="Slide Number Placeholder 3"/>
          <p:cNvSpPr>
            <a:spLocks noGrp="1"/>
          </p:cNvSpPr>
          <p:nvPr>
            <p:ph type="sldNum" sz="quarter" idx="10"/>
          </p:nvPr>
        </p:nvSpPr>
        <p:spPr/>
        <p:txBody>
          <a:bodyPr/>
          <a:lstStyle/>
          <a:p>
            <a:fld id="{69528886-4662-4318-8CDB-AEEC2630371C}" type="slidenum">
              <a:rPr lang="en-GB" smtClean="0"/>
              <a:t>6</a:t>
            </a:fld>
            <a:endParaRPr lang="en-GB"/>
          </a:p>
        </p:txBody>
      </p:sp>
    </p:spTree>
    <p:extLst>
      <p:ext uri="{BB962C8B-B14F-4D97-AF65-F5344CB8AC3E}">
        <p14:creationId xmlns:p14="http://schemas.microsoft.com/office/powerpoint/2010/main" val="1982916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Ask students to imagine they have overheard this comment. Ask them to explain how far they agree/disagree with the statement and what they could do if someone said that to them.</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This is an opportunity to check understanding of prior lessons around unacceptable and illegal behaviours. It is also an opportunity to explore where romantic pursuit becomes stalking.</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This could involve discussion of media messages around characters persisting to try and win the partner of their dreams, and using ‘grand gestures’ to overcome initial reluctance to date/continue dating. </a:t>
            </a:r>
          </a:p>
          <a:p>
            <a:pPr lvl="0"/>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Discussion could also include conversation suggestions to discuss what is acceptable or unacceptable with friends and could dispel any barriers to doing so (e.g. embarrassment, not knowing what to say, not wanting to seem like preaching).</a:t>
            </a:r>
            <a:endParaRPr lang="en-GB" dirty="0"/>
          </a:p>
        </p:txBody>
      </p:sp>
      <p:sp>
        <p:nvSpPr>
          <p:cNvPr id="4" name="Slide Number Placeholder 3"/>
          <p:cNvSpPr>
            <a:spLocks noGrp="1"/>
          </p:cNvSpPr>
          <p:nvPr>
            <p:ph type="sldNum" sz="quarter" idx="10"/>
          </p:nvPr>
        </p:nvSpPr>
        <p:spPr/>
        <p:txBody>
          <a:bodyPr/>
          <a:lstStyle/>
          <a:p>
            <a:fld id="{69528886-4662-4318-8CDB-AEEC2630371C}" type="slidenum">
              <a:rPr lang="en-GB" smtClean="0"/>
              <a:t>7</a:t>
            </a:fld>
            <a:endParaRPr lang="en-GB"/>
          </a:p>
        </p:txBody>
      </p:sp>
    </p:spTree>
    <p:extLst>
      <p:ext uri="{BB962C8B-B14F-4D97-AF65-F5344CB8AC3E}">
        <p14:creationId xmlns:p14="http://schemas.microsoft.com/office/powerpoint/2010/main" val="3194397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Split class into two halves to look at different perspectives on cyber-enabled stalking of a ‘crush’ in </a:t>
            </a:r>
            <a:r>
              <a:rPr lang="en-GB" sz="1200" i="1" kern="1200" dirty="0">
                <a:solidFill>
                  <a:schemeClr val="tx1"/>
                </a:solidFill>
                <a:effectLst/>
                <a:latin typeface="+mn-lt"/>
                <a:ea typeface="+mn-ea"/>
                <a:cs typeface="+mn-cs"/>
              </a:rPr>
              <a:t>Resource 1: Stalking scenario timeline</a:t>
            </a:r>
            <a:r>
              <a:rPr lang="en-GB" sz="1200" kern="1200" dirty="0">
                <a:solidFill>
                  <a:schemeClr val="tx1"/>
                </a:solidFill>
                <a:effectLst/>
                <a:latin typeface="+mn-lt"/>
                <a:ea typeface="+mn-ea"/>
                <a:cs typeface="+mn-cs"/>
              </a:rPr>
              <a:t>. One side focus on the perpetrator’s perspective, the other on the friend of a target’s perspective.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In the scenario, Li clearly rejected Cerys’ attentions but the stalker’s obsessive behaviours, unwittingly supported by Roe’s behaviours, have led to an escalation of the situation.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Ask the students looking at Cerys’ perspective to annotate their timeline with comments exploring how better self-awareness could have led Cerys to seek help to stop her behaviour escalating.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Ask the students looking at Roe’s perspective to suggest where Roe could have acted differently to better support Li if they had been more alert to the signs of stalking. Inform students that this activity is not about ‘blaming’ Roe for what happened – it is to highlight ways that people can unwittingly contribute to an escalation of a difficult situation and delay help-seeking so we can see how to better support those around us.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Once students have had time to review their character’s perspective, ask students to swap so they can compare the two perspectives. Explore key ideas as a class – teacher notes are provided.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Support: </a:t>
            </a:r>
            <a:r>
              <a:rPr lang="en-GB" sz="1200" kern="1200" dirty="0">
                <a:solidFill>
                  <a:schemeClr val="tx1"/>
                </a:solidFill>
                <a:effectLst/>
                <a:latin typeface="+mn-lt"/>
                <a:ea typeface="+mn-ea"/>
                <a:cs typeface="+mn-cs"/>
              </a:rPr>
              <a:t>Use the differentiated sheet which shows a simplified version. Ask students to identify how Cerys acted in unhealthy ways and how the characters could get help to stop the stalking behaviour getting worse.</a:t>
            </a:r>
          </a:p>
          <a:p>
            <a:r>
              <a:rPr lang="en-GB" sz="1200" b="0" kern="1200" dirty="0">
                <a:solidFill>
                  <a:schemeClr val="tx1"/>
                </a:solidFill>
                <a:effectLst/>
                <a:latin typeface="+mn-lt"/>
                <a:ea typeface="+mn-ea"/>
                <a:cs typeface="+mn-cs"/>
              </a:rPr>
              <a:t>Extension:  </a:t>
            </a:r>
            <a:r>
              <a:rPr lang="en-GB" sz="1200" kern="1200" dirty="0">
                <a:solidFill>
                  <a:schemeClr val="tx1"/>
                </a:solidFill>
                <a:effectLst/>
                <a:latin typeface="+mn-lt"/>
                <a:ea typeface="+mn-ea"/>
                <a:cs typeface="+mn-cs"/>
              </a:rPr>
              <a:t>Ask students to annotate both perspectives before comparing with others.</a:t>
            </a:r>
          </a:p>
        </p:txBody>
      </p:sp>
      <p:sp>
        <p:nvSpPr>
          <p:cNvPr id="4" name="Slide Number Placeholder 3"/>
          <p:cNvSpPr>
            <a:spLocks noGrp="1"/>
          </p:cNvSpPr>
          <p:nvPr>
            <p:ph type="sldNum" sz="quarter" idx="10"/>
          </p:nvPr>
        </p:nvSpPr>
        <p:spPr/>
        <p:txBody>
          <a:bodyPr/>
          <a:lstStyle/>
          <a:p>
            <a:fld id="{69528886-4662-4318-8CDB-AEEC2630371C}" type="slidenum">
              <a:rPr lang="en-GB" smtClean="0"/>
              <a:t>8</a:t>
            </a:fld>
            <a:endParaRPr lang="en-GB"/>
          </a:p>
        </p:txBody>
      </p:sp>
    </p:spTree>
    <p:extLst>
      <p:ext uri="{BB962C8B-B14F-4D97-AF65-F5344CB8AC3E}">
        <p14:creationId xmlns:p14="http://schemas.microsoft.com/office/powerpoint/2010/main" val="3434537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6AD8FE-5BF4-3D0C-6EF7-D49A8F8361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7A9D60-3806-636D-0418-3934D90DE1DA}"/>
              </a:ext>
            </a:extLst>
          </p:cNvPr>
          <p:cNvSpPr>
            <a:spLocks noGrp="1" noRot="1" noChangeAspect="1"/>
          </p:cNvSpPr>
          <p:nvPr>
            <p:ph type="sldImg"/>
          </p:nvPr>
        </p:nvSpPr>
        <p:spPr>
          <a:xfrm>
            <a:off x="2860675" y="512763"/>
            <a:ext cx="3422650" cy="2566987"/>
          </a:xfrm>
        </p:spPr>
      </p:sp>
      <p:sp>
        <p:nvSpPr>
          <p:cNvPr id="3" name="Notes Placeholder 2">
            <a:extLst>
              <a:ext uri="{FF2B5EF4-FFF2-40B4-BE49-F238E27FC236}">
                <a16:creationId xmlns:a16="http://schemas.microsoft.com/office/drawing/2014/main" id="{7CC3A478-DF38-C279-E960-9D44FA5E194A}"/>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3BA69D2-5CF2-0072-1887-E1AD2651F277}"/>
              </a:ext>
            </a:extLst>
          </p:cNvPr>
          <p:cNvSpPr>
            <a:spLocks noGrp="1"/>
          </p:cNvSpPr>
          <p:nvPr>
            <p:ph type="sldNum" sz="quarter" idx="5"/>
          </p:nvPr>
        </p:nvSpPr>
        <p:spPr/>
        <p:txBody>
          <a:bodyPr/>
          <a:lstStyle/>
          <a:p>
            <a:fld id="{871B2431-D351-4C6E-A3CF-9DFAC0E3E050}" type="slidenum">
              <a:rPr lang="cs-CZ" smtClean="0"/>
              <a:t>9</a:t>
            </a:fld>
            <a:endParaRPr lang="cs-CZ"/>
          </a:p>
        </p:txBody>
      </p:sp>
    </p:spTree>
    <p:extLst>
      <p:ext uri="{BB962C8B-B14F-4D97-AF65-F5344CB8AC3E}">
        <p14:creationId xmlns:p14="http://schemas.microsoft.com/office/powerpoint/2010/main" val="6432953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412776"/>
            <a:ext cx="1981200" cy="5295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79616" y="260648"/>
            <a:ext cx="1642768" cy="101952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70888" y="6356350"/>
            <a:ext cx="2133600" cy="274320"/>
          </a:xfrm>
          <a:prstGeom prst="rect">
            <a:avLst/>
          </a:prstGeom>
        </p:spPr>
        <p:txBody>
          <a:bodyPr/>
          <a:lstStyle/>
          <a:p>
            <a:fld id="{F9D260BB-3466-485A-ADEB-E41AD71F226B}" type="datetimeFigureOut">
              <a:rPr lang="en-GB" smtClean="0"/>
              <a:t>14/01/2025</a:t>
            </a:fld>
            <a:endParaRPr lang="en-GB"/>
          </a:p>
        </p:txBody>
      </p:sp>
      <p:sp>
        <p:nvSpPr>
          <p:cNvPr id="5" name="Footer Placeholder 4"/>
          <p:cNvSpPr>
            <a:spLocks noGrp="1"/>
          </p:cNvSpPr>
          <p:nvPr>
            <p:ph type="ftr" sz="quarter" idx="11"/>
          </p:nvPr>
        </p:nvSpPr>
        <p:spPr>
          <a:xfrm>
            <a:off x="3048000" y="6356350"/>
            <a:ext cx="3352800" cy="274320"/>
          </a:xfrm>
          <a:prstGeom prst="rect">
            <a:avLst/>
          </a:prstGeom>
        </p:spPr>
        <p:txBody>
          <a:bodyPr/>
          <a:lstStyle/>
          <a:p>
            <a:endParaRPr lang="en-GB"/>
          </a:p>
        </p:txBody>
      </p:sp>
      <p:sp>
        <p:nvSpPr>
          <p:cNvPr id="6" name="Slide Number Placeholder 5"/>
          <p:cNvSpPr>
            <a:spLocks noGrp="1"/>
          </p:cNvSpPr>
          <p:nvPr>
            <p:ph type="sldNum" sz="quarter" idx="12"/>
          </p:nvPr>
        </p:nvSpPr>
        <p:spPr>
          <a:xfrm>
            <a:off x="8234680" y="6355080"/>
            <a:ext cx="582966" cy="274320"/>
          </a:xfrm>
          <a:prstGeom prst="rect">
            <a:avLst/>
          </a:prstGeom>
        </p:spPr>
        <p:txBody>
          <a:bodyPr/>
          <a:lstStyle/>
          <a:p>
            <a:fld id="{E7F2673E-179E-42F4-A8C8-08481BF20A9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268759"/>
            <a:ext cx="1956046" cy="543480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1484784"/>
            <a:ext cx="1676400" cy="46413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70888" y="6356350"/>
            <a:ext cx="2133600" cy="274320"/>
          </a:xfrm>
          <a:prstGeom prst="rect">
            <a:avLst/>
          </a:prstGeom>
        </p:spPr>
        <p:txBody>
          <a:bodyPr/>
          <a:lstStyle/>
          <a:p>
            <a:fld id="{F9D260BB-3466-485A-ADEB-E41AD71F226B}" type="datetimeFigureOut">
              <a:rPr lang="en-GB" smtClean="0"/>
              <a:t>14/01/2025</a:t>
            </a:fld>
            <a:endParaRPr lang="en-GB"/>
          </a:p>
        </p:txBody>
      </p:sp>
      <p:sp>
        <p:nvSpPr>
          <p:cNvPr id="5" name="Footer Placeholder 4"/>
          <p:cNvSpPr>
            <a:spLocks noGrp="1"/>
          </p:cNvSpPr>
          <p:nvPr>
            <p:ph type="ftr" sz="quarter" idx="11"/>
          </p:nvPr>
        </p:nvSpPr>
        <p:spPr>
          <a:xfrm>
            <a:off x="3048000" y="6356350"/>
            <a:ext cx="3352800" cy="274320"/>
          </a:xfrm>
          <a:prstGeom prst="rect">
            <a:avLst/>
          </a:prstGeom>
        </p:spPr>
        <p:txBody>
          <a:bodyPr/>
          <a:lstStyle/>
          <a:p>
            <a:endParaRPr lang="en-GB"/>
          </a:p>
        </p:txBody>
      </p:sp>
      <p:sp>
        <p:nvSpPr>
          <p:cNvPr id="6" name="Slide Number Placeholder 5"/>
          <p:cNvSpPr>
            <a:spLocks noGrp="1"/>
          </p:cNvSpPr>
          <p:nvPr>
            <p:ph type="sldNum" sz="quarter" idx="12"/>
          </p:nvPr>
        </p:nvSpPr>
        <p:spPr>
          <a:xfrm>
            <a:off x="8234680" y="6355080"/>
            <a:ext cx="582966" cy="274320"/>
          </a:xfrm>
          <a:prstGeom prst="rect">
            <a:avLst/>
          </a:prstGeom>
        </p:spPr>
        <p:txBody>
          <a:bodyPr/>
          <a:lstStyle>
            <a:lvl1pPr>
              <a:defRPr>
                <a:solidFill>
                  <a:schemeClr val="bg2"/>
                </a:solidFill>
              </a:defRPr>
            </a:lvl1pPr>
          </a:lstStyle>
          <a:p>
            <a:fld id="{E7F2673E-179E-42F4-A8C8-08481BF20A9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268759"/>
            <a:ext cx="1981200" cy="5439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77704" y="249234"/>
            <a:ext cx="1642768" cy="101952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a:off x="370888" y="6356350"/>
            <a:ext cx="2133600" cy="274320"/>
          </a:xfrm>
          <a:prstGeom prst="rect">
            <a:avLst/>
          </a:prstGeom>
        </p:spPr>
        <p:txBody>
          <a:bodyPr/>
          <a:lstStyle/>
          <a:p>
            <a:fld id="{F9D260BB-3466-485A-ADEB-E41AD71F226B}" type="datetimeFigureOut">
              <a:rPr lang="en-GB" smtClean="0"/>
              <a:t>14/01/2025</a:t>
            </a:fld>
            <a:endParaRPr lang="en-GB"/>
          </a:p>
        </p:txBody>
      </p:sp>
      <p:sp>
        <p:nvSpPr>
          <p:cNvPr id="3" name="Footer Placeholder 2"/>
          <p:cNvSpPr>
            <a:spLocks noGrp="1"/>
          </p:cNvSpPr>
          <p:nvPr>
            <p:ph type="ftr" sz="quarter" idx="11"/>
          </p:nvPr>
        </p:nvSpPr>
        <p:spPr>
          <a:xfrm>
            <a:off x="3048000" y="6356350"/>
            <a:ext cx="3352800" cy="274320"/>
          </a:xfrm>
          <a:prstGeom prst="rect">
            <a:avLst/>
          </a:prstGeom>
        </p:spPr>
        <p:txBody>
          <a:bodyPr/>
          <a:lstStyle/>
          <a:p>
            <a:endParaRPr lang="en-GB"/>
          </a:p>
        </p:txBody>
      </p:sp>
      <p:sp>
        <p:nvSpPr>
          <p:cNvPr id="4" name="Slide Number Placeholder 3"/>
          <p:cNvSpPr>
            <a:spLocks noGrp="1"/>
          </p:cNvSpPr>
          <p:nvPr>
            <p:ph type="sldNum" sz="quarter" idx="12"/>
          </p:nvPr>
        </p:nvSpPr>
        <p:spPr>
          <a:xfrm>
            <a:off x="8234680" y="6355080"/>
            <a:ext cx="582966" cy="274320"/>
          </a:xfrm>
          <a:prstGeom prst="rect">
            <a:avLst/>
          </a:prstGeom>
        </p:spPr>
        <p:txBody>
          <a:bodyPr/>
          <a:lstStyle/>
          <a:p>
            <a:fld id="{E7F2673E-179E-42F4-A8C8-08481BF20A97}" type="slidenum">
              <a:rPr lang="en-GB" smtClean="0"/>
              <a:t>‹#›</a:t>
            </a:fld>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109" y="249234"/>
            <a:ext cx="1642768" cy="1019525"/>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1584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64324" y="3501008"/>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itle 10"/>
          <p:cNvSpPr>
            <a:spLocks noGrp="1"/>
          </p:cNvSpPr>
          <p:nvPr>
            <p:ph type="title"/>
          </p:nvPr>
        </p:nvSpPr>
        <p:spPr>
          <a:xfrm>
            <a:off x="7144812" y="1556746"/>
            <a:ext cx="1675660" cy="1673352"/>
          </a:xfrm>
        </p:spPr>
        <p:txBody>
          <a:bodyPr anchor="b"/>
          <a:lstStyle>
            <a:lvl1pPr algn="l">
              <a:defRPr sz="2000" spc="150" baseline="0"/>
            </a:lvl1pPr>
          </a:lstStyle>
          <a:p>
            <a:r>
              <a:rPr lang="en-US"/>
              <a:t>Click to edit Master title style</a:t>
            </a: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109" y="249234"/>
            <a:ext cx="1642768" cy="101952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70888" y="6356350"/>
            <a:ext cx="2133600" cy="274320"/>
          </a:xfrm>
          <a:prstGeom prst="rect">
            <a:avLst/>
          </a:prstGeom>
        </p:spPr>
        <p:txBody>
          <a:bodyPr/>
          <a:lstStyle/>
          <a:p>
            <a:fld id="{F9D260BB-3466-485A-ADEB-E41AD71F226B}" type="datetimeFigureOut">
              <a:rPr lang="en-GB" smtClean="0"/>
              <a:t>14/01/2025</a:t>
            </a:fld>
            <a:endParaRPr lang="en-GB"/>
          </a:p>
        </p:txBody>
      </p:sp>
      <p:sp>
        <p:nvSpPr>
          <p:cNvPr id="6" name="Footer Placeholder 5"/>
          <p:cNvSpPr>
            <a:spLocks noGrp="1"/>
          </p:cNvSpPr>
          <p:nvPr>
            <p:ph type="ftr" sz="quarter" idx="11"/>
          </p:nvPr>
        </p:nvSpPr>
        <p:spPr>
          <a:xfrm>
            <a:off x="3048000" y="6356350"/>
            <a:ext cx="3352800" cy="274320"/>
          </a:xfrm>
          <a:prstGeom prst="rect">
            <a:avLst/>
          </a:prstGeom>
        </p:spPr>
        <p:txBody>
          <a:bodyPr/>
          <a:lstStyle/>
          <a:p>
            <a:endParaRPr lang="en-GB"/>
          </a:p>
        </p:txBody>
      </p:sp>
      <p:sp>
        <p:nvSpPr>
          <p:cNvPr id="7" name="Slide Number Placeholder 6"/>
          <p:cNvSpPr>
            <a:spLocks noGrp="1"/>
          </p:cNvSpPr>
          <p:nvPr>
            <p:ph type="sldNum" sz="quarter" idx="12"/>
          </p:nvPr>
        </p:nvSpPr>
        <p:spPr>
          <a:xfrm>
            <a:off x="8234680" y="6355080"/>
            <a:ext cx="582966" cy="274320"/>
          </a:xfrm>
          <a:prstGeom prst="rect">
            <a:avLst/>
          </a:prstGeom>
        </p:spPr>
        <p:txBody>
          <a:bodyPr/>
          <a:lstStyle/>
          <a:p>
            <a:fld id="{E7F2673E-179E-42F4-A8C8-08481BF20A97}" type="slidenum">
              <a:rPr lang="en-GB" smtClean="0"/>
              <a:t>‹#›</a:t>
            </a:fld>
            <a:endParaRPr lang="en-GB"/>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0109" y="5517232"/>
            <a:ext cx="1642768" cy="101952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7011889"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6639272"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300109" y="249234"/>
            <a:ext cx="1642768" cy="1019525"/>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stalkinghelpline.org/" TargetMode="External"/><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5CC3F2F-C910-C210-FBB5-8EA8DE4F3CBA}"/>
              </a:ext>
            </a:extLst>
          </p:cNvPr>
          <p:cNvGrpSpPr/>
          <p:nvPr/>
        </p:nvGrpSpPr>
        <p:grpSpPr>
          <a:xfrm>
            <a:off x="0" y="0"/>
            <a:ext cx="9143999" cy="6857999"/>
            <a:chOff x="0" y="0"/>
            <a:chExt cx="6253988" cy="3376250"/>
          </a:xfrm>
        </p:grpSpPr>
        <p:sp>
          <p:nvSpPr>
            <p:cNvPr id="4" name="Freeform 3">
              <a:extLst>
                <a:ext uri="{FF2B5EF4-FFF2-40B4-BE49-F238E27FC236}">
                  <a16:creationId xmlns:a16="http://schemas.microsoft.com/office/drawing/2014/main" id="{21DFB784-8EA8-56F3-6F23-D525C13A76CF}"/>
                </a:ext>
              </a:extLst>
            </p:cNvPr>
            <p:cNvSpPr/>
            <p:nvPr/>
          </p:nvSpPr>
          <p:spPr>
            <a:xfrm>
              <a:off x="0" y="0"/>
              <a:ext cx="6253988" cy="3376250"/>
            </a:xfrm>
            <a:custGeom>
              <a:avLst/>
              <a:gdLst/>
              <a:ahLst/>
              <a:cxnLst/>
              <a:rect l="l" t="t" r="r" b="b"/>
              <a:pathLst>
                <a:path w="6253988" h="3376250">
                  <a:moveTo>
                    <a:pt x="0" y="0"/>
                  </a:moveTo>
                  <a:lnTo>
                    <a:pt x="6253988" y="0"/>
                  </a:lnTo>
                  <a:lnTo>
                    <a:pt x="6253988" y="3376250"/>
                  </a:lnTo>
                  <a:lnTo>
                    <a:pt x="0" y="3376250"/>
                  </a:lnTo>
                  <a:close/>
                </a:path>
              </a:pathLst>
            </a:custGeom>
            <a:solidFill>
              <a:srgbClr val="FFFFFF"/>
            </a:solidFill>
          </p:spPr>
          <p:txBody>
            <a:bodyPr/>
            <a:lstStyle/>
            <a:p>
              <a:endParaRPr lang="en-GB" sz="900"/>
            </a:p>
          </p:txBody>
        </p:sp>
        <p:sp>
          <p:nvSpPr>
            <p:cNvPr id="5" name="TextBox 4">
              <a:extLst>
                <a:ext uri="{FF2B5EF4-FFF2-40B4-BE49-F238E27FC236}">
                  <a16:creationId xmlns:a16="http://schemas.microsoft.com/office/drawing/2014/main" id="{03D3A882-3C1B-5FCB-6B00-2C37630F409C}"/>
                </a:ext>
              </a:extLst>
            </p:cNvPr>
            <p:cNvSpPr txBox="1"/>
            <p:nvPr/>
          </p:nvSpPr>
          <p:spPr>
            <a:xfrm>
              <a:off x="0" y="-28575"/>
              <a:ext cx="6253988" cy="3404825"/>
            </a:xfrm>
            <a:prstGeom prst="rect">
              <a:avLst/>
            </a:prstGeom>
          </p:spPr>
          <p:txBody>
            <a:bodyPr lIns="25400" tIns="25400" rIns="25400" bIns="25400" rtlCol="0" anchor="ctr"/>
            <a:lstStyle/>
            <a:p>
              <a:pPr algn="r">
                <a:lnSpc>
                  <a:spcPts val="980"/>
                </a:lnSpc>
                <a:spcBef>
                  <a:spcPct val="0"/>
                </a:spcBef>
              </a:pPr>
              <a:endParaRPr sz="900"/>
            </a:p>
          </p:txBody>
        </p:sp>
      </p:grpSp>
      <p:sp>
        <p:nvSpPr>
          <p:cNvPr id="7" name="TextBox 6">
            <a:extLst>
              <a:ext uri="{FF2B5EF4-FFF2-40B4-BE49-F238E27FC236}">
                <a16:creationId xmlns:a16="http://schemas.microsoft.com/office/drawing/2014/main" id="{82B5BEF4-9C6F-3C03-1B75-BCB15B4E0D70}"/>
              </a:ext>
            </a:extLst>
          </p:cNvPr>
          <p:cNvSpPr txBox="1"/>
          <p:nvPr/>
        </p:nvSpPr>
        <p:spPr>
          <a:xfrm>
            <a:off x="395536" y="997953"/>
            <a:ext cx="2630115" cy="328103"/>
          </a:xfrm>
          <a:prstGeom prst="rect">
            <a:avLst/>
          </a:prstGeom>
        </p:spPr>
        <p:txBody>
          <a:bodyPr wrap="square" lIns="0" tIns="0" rIns="0" bIns="0" rtlCol="0" anchor="t">
            <a:spAutoFit/>
          </a:bodyPr>
          <a:lstStyle/>
          <a:p>
            <a:pPr algn="ctr">
              <a:lnSpc>
                <a:spcPts val="2523"/>
              </a:lnSpc>
            </a:pPr>
            <a:r>
              <a:rPr lang="en-US" sz="3000" dirty="0">
                <a:solidFill>
                  <a:srgbClr val="000000"/>
                </a:solidFill>
                <a:latin typeface="Bobby Jones Soft"/>
                <a:ea typeface="Bobby Jones Soft"/>
                <a:cs typeface="Bobby Jones Soft"/>
                <a:sym typeface="Bobby Jones Soft"/>
              </a:rPr>
              <a:t>Teacher slide</a:t>
            </a:r>
          </a:p>
        </p:txBody>
      </p:sp>
      <p:sp>
        <p:nvSpPr>
          <p:cNvPr id="8" name="TextBox 7">
            <a:extLst>
              <a:ext uri="{FF2B5EF4-FFF2-40B4-BE49-F238E27FC236}">
                <a16:creationId xmlns:a16="http://schemas.microsoft.com/office/drawing/2014/main" id="{B8F23F30-FB80-8112-9A4E-8039BCDDBC80}"/>
              </a:ext>
            </a:extLst>
          </p:cNvPr>
          <p:cNvSpPr txBox="1"/>
          <p:nvPr/>
        </p:nvSpPr>
        <p:spPr>
          <a:xfrm>
            <a:off x="539552" y="1484784"/>
            <a:ext cx="8352928" cy="4308872"/>
          </a:xfrm>
          <a:prstGeom prst="rect">
            <a:avLst/>
          </a:prstGeom>
        </p:spPr>
        <p:txBody>
          <a:bodyPr wrap="square" lIns="0" tIns="0" rIns="0" bIns="0" rtlCol="0" anchor="t">
            <a:spAutoFit/>
          </a:bodyPr>
          <a:lstStyle/>
          <a:p>
            <a:pPr algn="l"/>
            <a:endParaRPr lang="en-GB" sz="2000" b="0" i="0" u="none" strike="noStrike" baseline="0" dirty="0">
              <a:solidFill>
                <a:srgbClr val="000000"/>
              </a:solidFill>
              <a:latin typeface="Abadi" panose="020B0604020104020204" pitchFamily="34" charset="0"/>
            </a:endParaRPr>
          </a:p>
          <a:p>
            <a:r>
              <a:rPr lang="en-GB" sz="2000" b="0" i="0" u="none" strike="noStrike" baseline="0" dirty="0">
                <a:solidFill>
                  <a:srgbClr val="000000"/>
                </a:solidFill>
                <a:latin typeface="Abadi" panose="020B0604020104020204" pitchFamily="34" charset="0"/>
              </a:rPr>
              <a:t>This lesson</a:t>
            </a:r>
            <a:r>
              <a:rPr lang="en-GB" sz="2000" dirty="0">
                <a:solidFill>
                  <a:srgbClr val="000000"/>
                </a:solidFill>
                <a:latin typeface="Abadi" panose="020B0604020104020204" pitchFamily="34" charset="0"/>
              </a:rPr>
              <a:t> has </a:t>
            </a:r>
            <a:r>
              <a:rPr lang="en-GB" sz="2000" b="0" i="0" u="none" strike="noStrike" baseline="0" dirty="0">
                <a:solidFill>
                  <a:srgbClr val="000000"/>
                </a:solidFill>
                <a:latin typeface="Abadi" panose="020B0604020104020204" pitchFamily="34" charset="0"/>
              </a:rPr>
              <a:t>been developed by the PSHE Association in collaboration with the Alice Ruggles Trust to promote awareness of unhealthy relationship behaviours and stalking in order to help protect young people from the potential risks in such situations. </a:t>
            </a:r>
            <a:endParaRPr lang="en-GB" sz="2000" dirty="0">
              <a:solidFill>
                <a:srgbClr val="000000"/>
              </a:solidFill>
              <a:latin typeface="Abadi" panose="020B0604020104020204" pitchFamily="34" charset="0"/>
            </a:endParaRPr>
          </a:p>
          <a:p>
            <a:endParaRPr lang="en-GB" sz="2000" b="0" i="0" u="none" strike="noStrike" baseline="0" dirty="0">
              <a:solidFill>
                <a:srgbClr val="000000"/>
              </a:solidFill>
              <a:latin typeface="Abadi" panose="020B0604020104020204" pitchFamily="34" charset="0"/>
            </a:endParaRPr>
          </a:p>
          <a:p>
            <a:r>
              <a:rPr lang="en-GB" sz="2000" b="0" u="none" strike="noStrike" baseline="0" dirty="0">
                <a:solidFill>
                  <a:srgbClr val="000000"/>
                </a:solidFill>
                <a:latin typeface="Abadi" panose="020B0604020104020204" pitchFamily="34" charset="0"/>
              </a:rPr>
              <a:t>Make sure you have read the accompanying teacher guidance notes before teaching this lesson for guidance on establishing ground rules, the limits of confidentiality, communication and handling questions effectively. </a:t>
            </a:r>
          </a:p>
          <a:p>
            <a:endParaRPr lang="en-GB" sz="2000" i="1" dirty="0">
              <a:solidFill>
                <a:srgbClr val="000000"/>
              </a:solidFill>
              <a:latin typeface="Abadi" panose="020B0604020104020204" pitchFamily="34" charset="0"/>
            </a:endParaRPr>
          </a:p>
          <a:p>
            <a:r>
              <a:rPr lang="en-GB" sz="2000" b="1" i="1" u="none" strike="noStrike" baseline="0" dirty="0">
                <a:solidFill>
                  <a:srgbClr val="000000"/>
                </a:solidFill>
                <a:latin typeface="Abadi" panose="020B0604020104020204" pitchFamily="34" charset="0"/>
              </a:rPr>
              <a:t>Please note the ‘Do It Now’ task, and slide with local resources, were written by the Isle of Man Department of Education, Sport, and Culture, to ensure that these resources are as relevant as possible for young people on the Isle of Man.</a:t>
            </a:r>
            <a:r>
              <a:rPr lang="en-GB" sz="2000" b="1" i="0" u="none" strike="noStrike" baseline="0" dirty="0">
                <a:solidFill>
                  <a:srgbClr val="000000"/>
                </a:solidFill>
                <a:latin typeface="Abadi" panose="020B0604020104020204" pitchFamily="34" charset="0"/>
              </a:rPr>
              <a:t>	</a:t>
            </a:r>
          </a:p>
        </p:txBody>
      </p:sp>
    </p:spTree>
    <p:extLst>
      <p:ext uri="{BB962C8B-B14F-4D97-AF65-F5344CB8AC3E}">
        <p14:creationId xmlns:p14="http://schemas.microsoft.com/office/powerpoint/2010/main" val="999479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C5F8E2-A41A-6FAE-C1A1-A262E1A965B1}"/>
            </a:ext>
          </a:extLst>
        </p:cNvPr>
        <p:cNvGrpSpPr/>
        <p:nvPr/>
      </p:nvGrpSpPr>
      <p:grpSpPr>
        <a:xfrm>
          <a:off x="0" y="0"/>
          <a:ext cx="0" cy="0"/>
          <a:chOff x="0" y="0"/>
          <a:chExt cx="0" cy="0"/>
        </a:xfrm>
      </p:grpSpPr>
      <p:grpSp>
        <p:nvGrpSpPr>
          <p:cNvPr id="3" name="Group 2">
            <a:extLst>
              <a:ext uri="{FF2B5EF4-FFF2-40B4-BE49-F238E27FC236}">
                <a16:creationId xmlns:a16="http://schemas.microsoft.com/office/drawing/2014/main" id="{341474B1-59F6-DD1A-D215-92AECDAD013C}"/>
              </a:ext>
            </a:extLst>
          </p:cNvPr>
          <p:cNvGrpSpPr/>
          <p:nvPr/>
        </p:nvGrpSpPr>
        <p:grpSpPr>
          <a:xfrm>
            <a:off x="0" y="0"/>
            <a:ext cx="9143999" cy="6857999"/>
            <a:chOff x="0" y="0"/>
            <a:chExt cx="6253988" cy="3376250"/>
          </a:xfrm>
        </p:grpSpPr>
        <p:sp>
          <p:nvSpPr>
            <p:cNvPr id="4" name="Freeform 3">
              <a:extLst>
                <a:ext uri="{FF2B5EF4-FFF2-40B4-BE49-F238E27FC236}">
                  <a16:creationId xmlns:a16="http://schemas.microsoft.com/office/drawing/2014/main" id="{417FDB2A-1E8C-AD56-5276-E8BF80C21C5C}"/>
                </a:ext>
              </a:extLst>
            </p:cNvPr>
            <p:cNvSpPr/>
            <p:nvPr/>
          </p:nvSpPr>
          <p:spPr>
            <a:xfrm>
              <a:off x="0" y="0"/>
              <a:ext cx="6253988" cy="3376250"/>
            </a:xfrm>
            <a:custGeom>
              <a:avLst/>
              <a:gdLst/>
              <a:ahLst/>
              <a:cxnLst/>
              <a:rect l="l" t="t" r="r" b="b"/>
              <a:pathLst>
                <a:path w="6253988" h="3376250">
                  <a:moveTo>
                    <a:pt x="0" y="0"/>
                  </a:moveTo>
                  <a:lnTo>
                    <a:pt x="6253988" y="0"/>
                  </a:lnTo>
                  <a:lnTo>
                    <a:pt x="6253988" y="3376250"/>
                  </a:lnTo>
                  <a:lnTo>
                    <a:pt x="0" y="3376250"/>
                  </a:lnTo>
                  <a:close/>
                </a:path>
              </a:pathLst>
            </a:custGeom>
            <a:solidFill>
              <a:srgbClr val="FFFFFF"/>
            </a:solidFill>
          </p:spPr>
          <p:txBody>
            <a:bodyPr/>
            <a:lstStyle/>
            <a:p>
              <a:endParaRPr lang="en-GB" sz="900"/>
            </a:p>
          </p:txBody>
        </p:sp>
        <p:sp>
          <p:nvSpPr>
            <p:cNvPr id="5" name="TextBox 4">
              <a:extLst>
                <a:ext uri="{FF2B5EF4-FFF2-40B4-BE49-F238E27FC236}">
                  <a16:creationId xmlns:a16="http://schemas.microsoft.com/office/drawing/2014/main" id="{486D7A41-0506-D1B3-598F-1A1B167C36E0}"/>
                </a:ext>
              </a:extLst>
            </p:cNvPr>
            <p:cNvSpPr txBox="1"/>
            <p:nvPr/>
          </p:nvSpPr>
          <p:spPr>
            <a:xfrm>
              <a:off x="0" y="-28575"/>
              <a:ext cx="6253988" cy="3404825"/>
            </a:xfrm>
            <a:prstGeom prst="rect">
              <a:avLst/>
            </a:prstGeom>
          </p:spPr>
          <p:txBody>
            <a:bodyPr lIns="25400" tIns="25400" rIns="25400" bIns="25400" rtlCol="0" anchor="ctr"/>
            <a:lstStyle/>
            <a:p>
              <a:pPr algn="r">
                <a:lnSpc>
                  <a:spcPts val="980"/>
                </a:lnSpc>
                <a:spcBef>
                  <a:spcPct val="0"/>
                </a:spcBef>
              </a:pPr>
              <a:endParaRPr sz="900"/>
            </a:p>
          </p:txBody>
        </p:sp>
      </p:grpSp>
      <p:sp>
        <p:nvSpPr>
          <p:cNvPr id="7" name="TextBox 6">
            <a:extLst>
              <a:ext uri="{FF2B5EF4-FFF2-40B4-BE49-F238E27FC236}">
                <a16:creationId xmlns:a16="http://schemas.microsoft.com/office/drawing/2014/main" id="{2CD409A9-6E74-49B1-63C0-902DDC8AE960}"/>
              </a:ext>
            </a:extLst>
          </p:cNvPr>
          <p:cNvSpPr txBox="1"/>
          <p:nvPr/>
        </p:nvSpPr>
        <p:spPr>
          <a:xfrm>
            <a:off x="30750" y="248579"/>
            <a:ext cx="2630115" cy="342017"/>
          </a:xfrm>
          <a:prstGeom prst="rect">
            <a:avLst/>
          </a:prstGeom>
        </p:spPr>
        <p:txBody>
          <a:bodyPr wrap="square" lIns="0" tIns="0" rIns="0" bIns="0" rtlCol="0" anchor="t">
            <a:spAutoFit/>
          </a:bodyPr>
          <a:lstStyle/>
          <a:p>
            <a:pPr algn="ctr">
              <a:lnSpc>
                <a:spcPts val="2523"/>
              </a:lnSpc>
            </a:pPr>
            <a:r>
              <a:rPr lang="en-US" sz="3000" dirty="0">
                <a:solidFill>
                  <a:srgbClr val="000000"/>
                </a:solidFill>
                <a:latin typeface="Bobby Jones Soft"/>
                <a:ea typeface="Bobby Jones Soft"/>
                <a:cs typeface="Bobby Jones Soft"/>
                <a:sym typeface="Bobby Jones Soft"/>
              </a:rPr>
              <a:t>Timeline - Cerys</a:t>
            </a:r>
          </a:p>
        </p:txBody>
      </p:sp>
      <p:pic>
        <p:nvPicPr>
          <p:cNvPr id="8" name="Picture 7">
            <a:extLst>
              <a:ext uri="{FF2B5EF4-FFF2-40B4-BE49-F238E27FC236}">
                <a16:creationId xmlns:a16="http://schemas.microsoft.com/office/drawing/2014/main" id="{5AB7533B-E7FA-866F-F360-DCECF7083DB5}"/>
              </a:ext>
            </a:extLst>
          </p:cNvPr>
          <p:cNvPicPr>
            <a:picLocks noChangeAspect="1"/>
          </p:cNvPicPr>
          <p:nvPr/>
        </p:nvPicPr>
        <p:blipFill>
          <a:blip r:embed="rId3"/>
          <a:stretch>
            <a:fillRect/>
          </a:stretch>
        </p:blipFill>
        <p:spPr>
          <a:xfrm>
            <a:off x="882651" y="1077176"/>
            <a:ext cx="7378698" cy="5223534"/>
          </a:xfrm>
          <a:prstGeom prst="rect">
            <a:avLst/>
          </a:prstGeom>
        </p:spPr>
      </p:pic>
    </p:spTree>
    <p:extLst>
      <p:ext uri="{BB962C8B-B14F-4D97-AF65-F5344CB8AC3E}">
        <p14:creationId xmlns:p14="http://schemas.microsoft.com/office/powerpoint/2010/main" val="744535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802984-C410-0D85-2985-AB95BE24089A}"/>
            </a:ext>
          </a:extLst>
        </p:cNvPr>
        <p:cNvGrpSpPr/>
        <p:nvPr/>
      </p:nvGrpSpPr>
      <p:grpSpPr>
        <a:xfrm>
          <a:off x="0" y="0"/>
          <a:ext cx="0" cy="0"/>
          <a:chOff x="0" y="0"/>
          <a:chExt cx="0" cy="0"/>
        </a:xfrm>
      </p:grpSpPr>
      <p:grpSp>
        <p:nvGrpSpPr>
          <p:cNvPr id="3" name="Group 2">
            <a:extLst>
              <a:ext uri="{FF2B5EF4-FFF2-40B4-BE49-F238E27FC236}">
                <a16:creationId xmlns:a16="http://schemas.microsoft.com/office/drawing/2014/main" id="{2FDAE659-096F-389C-CF84-F020C06D4AA4}"/>
              </a:ext>
            </a:extLst>
          </p:cNvPr>
          <p:cNvGrpSpPr/>
          <p:nvPr/>
        </p:nvGrpSpPr>
        <p:grpSpPr>
          <a:xfrm>
            <a:off x="0" y="0"/>
            <a:ext cx="9143999" cy="6857999"/>
            <a:chOff x="0" y="0"/>
            <a:chExt cx="6253988" cy="3376250"/>
          </a:xfrm>
        </p:grpSpPr>
        <p:sp>
          <p:nvSpPr>
            <p:cNvPr id="4" name="Freeform 3">
              <a:extLst>
                <a:ext uri="{FF2B5EF4-FFF2-40B4-BE49-F238E27FC236}">
                  <a16:creationId xmlns:a16="http://schemas.microsoft.com/office/drawing/2014/main" id="{B37E2CE9-4B71-F3AE-7AB0-DB4E94F7127F}"/>
                </a:ext>
              </a:extLst>
            </p:cNvPr>
            <p:cNvSpPr/>
            <p:nvPr/>
          </p:nvSpPr>
          <p:spPr>
            <a:xfrm>
              <a:off x="0" y="0"/>
              <a:ext cx="6253988" cy="3376250"/>
            </a:xfrm>
            <a:custGeom>
              <a:avLst/>
              <a:gdLst/>
              <a:ahLst/>
              <a:cxnLst/>
              <a:rect l="l" t="t" r="r" b="b"/>
              <a:pathLst>
                <a:path w="6253988" h="3376250">
                  <a:moveTo>
                    <a:pt x="0" y="0"/>
                  </a:moveTo>
                  <a:lnTo>
                    <a:pt x="6253988" y="0"/>
                  </a:lnTo>
                  <a:lnTo>
                    <a:pt x="6253988" y="3376250"/>
                  </a:lnTo>
                  <a:lnTo>
                    <a:pt x="0" y="3376250"/>
                  </a:lnTo>
                  <a:close/>
                </a:path>
              </a:pathLst>
            </a:custGeom>
            <a:solidFill>
              <a:srgbClr val="FFFFFF"/>
            </a:solidFill>
          </p:spPr>
          <p:txBody>
            <a:bodyPr/>
            <a:lstStyle/>
            <a:p>
              <a:endParaRPr lang="en-GB" sz="900"/>
            </a:p>
          </p:txBody>
        </p:sp>
        <p:sp>
          <p:nvSpPr>
            <p:cNvPr id="5" name="TextBox 4">
              <a:extLst>
                <a:ext uri="{FF2B5EF4-FFF2-40B4-BE49-F238E27FC236}">
                  <a16:creationId xmlns:a16="http://schemas.microsoft.com/office/drawing/2014/main" id="{D839A34E-01B6-A2FF-3CBB-E9698B7EEDA1}"/>
                </a:ext>
              </a:extLst>
            </p:cNvPr>
            <p:cNvSpPr txBox="1"/>
            <p:nvPr/>
          </p:nvSpPr>
          <p:spPr>
            <a:xfrm>
              <a:off x="0" y="-28575"/>
              <a:ext cx="6253988" cy="3404825"/>
            </a:xfrm>
            <a:prstGeom prst="rect">
              <a:avLst/>
            </a:prstGeom>
          </p:spPr>
          <p:txBody>
            <a:bodyPr lIns="25400" tIns="25400" rIns="25400" bIns="25400" rtlCol="0" anchor="ctr"/>
            <a:lstStyle/>
            <a:p>
              <a:pPr algn="r">
                <a:lnSpc>
                  <a:spcPts val="980"/>
                </a:lnSpc>
                <a:spcBef>
                  <a:spcPct val="0"/>
                </a:spcBef>
              </a:pPr>
              <a:endParaRPr sz="900"/>
            </a:p>
          </p:txBody>
        </p:sp>
      </p:grpSp>
      <p:sp>
        <p:nvSpPr>
          <p:cNvPr id="7" name="TextBox 6">
            <a:extLst>
              <a:ext uri="{FF2B5EF4-FFF2-40B4-BE49-F238E27FC236}">
                <a16:creationId xmlns:a16="http://schemas.microsoft.com/office/drawing/2014/main" id="{2BAE70C4-C03D-9A8B-F2A9-B23E766A74FE}"/>
              </a:ext>
            </a:extLst>
          </p:cNvPr>
          <p:cNvSpPr txBox="1"/>
          <p:nvPr/>
        </p:nvSpPr>
        <p:spPr>
          <a:xfrm>
            <a:off x="30750" y="248579"/>
            <a:ext cx="2630115" cy="342017"/>
          </a:xfrm>
          <a:prstGeom prst="rect">
            <a:avLst/>
          </a:prstGeom>
        </p:spPr>
        <p:txBody>
          <a:bodyPr wrap="square" lIns="0" tIns="0" rIns="0" bIns="0" rtlCol="0" anchor="t">
            <a:spAutoFit/>
          </a:bodyPr>
          <a:lstStyle/>
          <a:p>
            <a:pPr algn="ctr">
              <a:lnSpc>
                <a:spcPts val="2523"/>
              </a:lnSpc>
            </a:pPr>
            <a:r>
              <a:rPr lang="en-US" sz="3000" dirty="0">
                <a:solidFill>
                  <a:srgbClr val="000000"/>
                </a:solidFill>
                <a:latin typeface="Bobby Jones Soft"/>
                <a:ea typeface="Bobby Jones Soft"/>
                <a:cs typeface="Bobby Jones Soft"/>
                <a:sym typeface="Bobby Jones Soft"/>
              </a:rPr>
              <a:t>Timeline - Roe</a:t>
            </a:r>
          </a:p>
        </p:txBody>
      </p:sp>
      <p:pic>
        <p:nvPicPr>
          <p:cNvPr id="6" name="Picture 5">
            <a:extLst>
              <a:ext uri="{FF2B5EF4-FFF2-40B4-BE49-F238E27FC236}">
                <a16:creationId xmlns:a16="http://schemas.microsoft.com/office/drawing/2014/main" id="{74C55AAE-2916-EAC7-3B8A-9AE6D231065D}"/>
              </a:ext>
            </a:extLst>
          </p:cNvPr>
          <p:cNvPicPr>
            <a:picLocks noChangeAspect="1"/>
          </p:cNvPicPr>
          <p:nvPr/>
        </p:nvPicPr>
        <p:blipFill>
          <a:blip r:embed="rId3"/>
          <a:stretch>
            <a:fillRect/>
          </a:stretch>
        </p:blipFill>
        <p:spPr>
          <a:xfrm>
            <a:off x="1351000" y="590595"/>
            <a:ext cx="6798320" cy="6239939"/>
          </a:xfrm>
          <a:prstGeom prst="rect">
            <a:avLst/>
          </a:prstGeom>
        </p:spPr>
      </p:pic>
    </p:spTree>
    <p:extLst>
      <p:ext uri="{BB962C8B-B14F-4D97-AF65-F5344CB8AC3E}">
        <p14:creationId xmlns:p14="http://schemas.microsoft.com/office/powerpoint/2010/main" val="16126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0F3316-95B8-169F-6CD6-DE4742E962B4}"/>
            </a:ext>
          </a:extLst>
        </p:cNvPr>
        <p:cNvGrpSpPr/>
        <p:nvPr/>
      </p:nvGrpSpPr>
      <p:grpSpPr>
        <a:xfrm>
          <a:off x="0" y="0"/>
          <a:ext cx="0" cy="0"/>
          <a:chOff x="0" y="0"/>
          <a:chExt cx="0" cy="0"/>
        </a:xfrm>
      </p:grpSpPr>
      <p:grpSp>
        <p:nvGrpSpPr>
          <p:cNvPr id="3" name="Group 2">
            <a:extLst>
              <a:ext uri="{FF2B5EF4-FFF2-40B4-BE49-F238E27FC236}">
                <a16:creationId xmlns:a16="http://schemas.microsoft.com/office/drawing/2014/main" id="{17071366-F588-DBAA-B28D-9A56CCA1E45F}"/>
              </a:ext>
            </a:extLst>
          </p:cNvPr>
          <p:cNvGrpSpPr/>
          <p:nvPr/>
        </p:nvGrpSpPr>
        <p:grpSpPr>
          <a:xfrm>
            <a:off x="0" y="0"/>
            <a:ext cx="9143999" cy="6857999"/>
            <a:chOff x="0" y="0"/>
            <a:chExt cx="6253988" cy="3376250"/>
          </a:xfrm>
        </p:grpSpPr>
        <p:sp>
          <p:nvSpPr>
            <p:cNvPr id="4" name="Freeform 3">
              <a:extLst>
                <a:ext uri="{FF2B5EF4-FFF2-40B4-BE49-F238E27FC236}">
                  <a16:creationId xmlns:a16="http://schemas.microsoft.com/office/drawing/2014/main" id="{003FD966-159F-5D57-8FE8-3EF345750424}"/>
                </a:ext>
              </a:extLst>
            </p:cNvPr>
            <p:cNvSpPr/>
            <p:nvPr/>
          </p:nvSpPr>
          <p:spPr>
            <a:xfrm>
              <a:off x="0" y="0"/>
              <a:ext cx="6253988" cy="3376250"/>
            </a:xfrm>
            <a:custGeom>
              <a:avLst/>
              <a:gdLst/>
              <a:ahLst/>
              <a:cxnLst/>
              <a:rect l="l" t="t" r="r" b="b"/>
              <a:pathLst>
                <a:path w="6253988" h="3376250">
                  <a:moveTo>
                    <a:pt x="0" y="0"/>
                  </a:moveTo>
                  <a:lnTo>
                    <a:pt x="6253988" y="0"/>
                  </a:lnTo>
                  <a:lnTo>
                    <a:pt x="6253988" y="3376250"/>
                  </a:lnTo>
                  <a:lnTo>
                    <a:pt x="0" y="3376250"/>
                  </a:lnTo>
                  <a:close/>
                </a:path>
              </a:pathLst>
            </a:custGeom>
            <a:solidFill>
              <a:srgbClr val="FFFFFF"/>
            </a:solidFill>
          </p:spPr>
          <p:txBody>
            <a:bodyPr/>
            <a:lstStyle/>
            <a:p>
              <a:endParaRPr lang="en-GB" sz="900"/>
            </a:p>
          </p:txBody>
        </p:sp>
        <p:sp>
          <p:nvSpPr>
            <p:cNvPr id="5" name="TextBox 4">
              <a:extLst>
                <a:ext uri="{FF2B5EF4-FFF2-40B4-BE49-F238E27FC236}">
                  <a16:creationId xmlns:a16="http://schemas.microsoft.com/office/drawing/2014/main" id="{29415639-FFE6-9313-41EA-77DC8E0EBF64}"/>
                </a:ext>
              </a:extLst>
            </p:cNvPr>
            <p:cNvSpPr txBox="1"/>
            <p:nvPr/>
          </p:nvSpPr>
          <p:spPr>
            <a:xfrm>
              <a:off x="0" y="-28575"/>
              <a:ext cx="6253988" cy="3404825"/>
            </a:xfrm>
            <a:prstGeom prst="rect">
              <a:avLst/>
            </a:prstGeom>
          </p:spPr>
          <p:txBody>
            <a:bodyPr lIns="25400" tIns="25400" rIns="25400" bIns="25400" rtlCol="0" anchor="ctr"/>
            <a:lstStyle/>
            <a:p>
              <a:pPr algn="r">
                <a:lnSpc>
                  <a:spcPts val="980"/>
                </a:lnSpc>
                <a:spcBef>
                  <a:spcPct val="0"/>
                </a:spcBef>
              </a:pPr>
              <a:endParaRPr sz="900"/>
            </a:p>
          </p:txBody>
        </p:sp>
      </p:grpSp>
      <p:sp>
        <p:nvSpPr>
          <p:cNvPr id="7" name="TextBox 6">
            <a:extLst>
              <a:ext uri="{FF2B5EF4-FFF2-40B4-BE49-F238E27FC236}">
                <a16:creationId xmlns:a16="http://schemas.microsoft.com/office/drawing/2014/main" id="{E44D331D-C773-B233-BDA9-BD7D90F0B745}"/>
              </a:ext>
            </a:extLst>
          </p:cNvPr>
          <p:cNvSpPr txBox="1"/>
          <p:nvPr/>
        </p:nvSpPr>
        <p:spPr>
          <a:xfrm>
            <a:off x="30750" y="248579"/>
            <a:ext cx="2630115" cy="342017"/>
          </a:xfrm>
          <a:prstGeom prst="rect">
            <a:avLst/>
          </a:prstGeom>
        </p:spPr>
        <p:txBody>
          <a:bodyPr wrap="square" lIns="0" tIns="0" rIns="0" bIns="0" rtlCol="0" anchor="t">
            <a:spAutoFit/>
          </a:bodyPr>
          <a:lstStyle/>
          <a:p>
            <a:pPr algn="ctr">
              <a:lnSpc>
                <a:spcPts val="2523"/>
              </a:lnSpc>
            </a:pPr>
            <a:r>
              <a:rPr lang="en-US" sz="3000" dirty="0">
                <a:solidFill>
                  <a:srgbClr val="000000"/>
                </a:solidFill>
                <a:latin typeface="Bobby Jones Soft"/>
                <a:ea typeface="Bobby Jones Soft"/>
                <a:cs typeface="Bobby Jones Soft"/>
                <a:sym typeface="Bobby Jones Soft"/>
              </a:rPr>
              <a:t>Timeline - Roe</a:t>
            </a:r>
          </a:p>
        </p:txBody>
      </p:sp>
      <p:pic>
        <p:nvPicPr>
          <p:cNvPr id="8" name="Picture 7">
            <a:extLst>
              <a:ext uri="{FF2B5EF4-FFF2-40B4-BE49-F238E27FC236}">
                <a16:creationId xmlns:a16="http://schemas.microsoft.com/office/drawing/2014/main" id="{AC508581-0AE0-0C4E-9892-2E635A91459B}"/>
              </a:ext>
            </a:extLst>
          </p:cNvPr>
          <p:cNvPicPr>
            <a:picLocks noChangeAspect="1"/>
          </p:cNvPicPr>
          <p:nvPr/>
        </p:nvPicPr>
        <p:blipFill>
          <a:blip r:embed="rId3"/>
          <a:stretch>
            <a:fillRect/>
          </a:stretch>
        </p:blipFill>
        <p:spPr>
          <a:xfrm>
            <a:off x="465765" y="1805793"/>
            <a:ext cx="8212468" cy="3188370"/>
          </a:xfrm>
          <a:prstGeom prst="rect">
            <a:avLst/>
          </a:prstGeom>
        </p:spPr>
      </p:pic>
    </p:spTree>
    <p:extLst>
      <p:ext uri="{BB962C8B-B14F-4D97-AF65-F5344CB8AC3E}">
        <p14:creationId xmlns:p14="http://schemas.microsoft.com/office/powerpoint/2010/main" val="3247459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Barriers to help seeking</a:t>
            </a:r>
          </a:p>
        </p:txBody>
      </p:sp>
      <p:sp>
        <p:nvSpPr>
          <p:cNvPr id="4" name="Rectangle 3"/>
          <p:cNvSpPr/>
          <p:nvPr/>
        </p:nvSpPr>
        <p:spPr>
          <a:xfrm>
            <a:off x="2339752" y="1700808"/>
            <a:ext cx="6192688" cy="4555093"/>
          </a:xfrm>
          <a:prstGeom prst="rect">
            <a:avLst/>
          </a:prstGeom>
        </p:spPr>
        <p:txBody>
          <a:bodyPr wrap="square">
            <a:spAutoFit/>
          </a:bodyPr>
          <a:lstStyle/>
          <a:p>
            <a:pPr lvl="0">
              <a:spcAft>
                <a:spcPts val="1200"/>
              </a:spcAft>
            </a:pPr>
            <a:r>
              <a:rPr lang="en-GB" sz="3000" dirty="0">
                <a:solidFill>
                  <a:srgbClr val="002060"/>
                </a:solidFill>
              </a:rPr>
              <a:t>1. People might delay seeking help as they are worried about being seen to over-react, or about getting people into trouble unnecessarily.</a:t>
            </a:r>
          </a:p>
          <a:p>
            <a:pPr>
              <a:spcAft>
                <a:spcPts val="1200"/>
              </a:spcAft>
            </a:pPr>
            <a:r>
              <a:rPr lang="en-GB" sz="3000" dirty="0">
                <a:solidFill>
                  <a:srgbClr val="002060"/>
                </a:solidFill>
              </a:rPr>
              <a:t>2. Someone who shames their partner deserves to be made to feel scared and uncomfortable.</a:t>
            </a:r>
          </a:p>
          <a:p>
            <a:pPr>
              <a:spcAft>
                <a:spcPts val="1200"/>
              </a:spcAft>
            </a:pPr>
            <a:r>
              <a:rPr lang="en-GB" sz="3000" dirty="0">
                <a:solidFill>
                  <a:srgbClr val="002060"/>
                </a:solidFill>
              </a:rPr>
              <a:t>3. Inappropriate behaviour is to be expected if someone’s upset.</a:t>
            </a:r>
          </a:p>
        </p:txBody>
      </p:sp>
      <p:pic>
        <p:nvPicPr>
          <p:cNvPr id="10244" name="Picture 4" descr="Question Mark, Abstract, Geometric,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420888"/>
            <a:ext cx="1971675" cy="3238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0749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Barriers to help seeking</a:t>
            </a:r>
          </a:p>
        </p:txBody>
      </p:sp>
      <p:sp>
        <p:nvSpPr>
          <p:cNvPr id="4" name="Rectangle 3"/>
          <p:cNvSpPr/>
          <p:nvPr/>
        </p:nvSpPr>
        <p:spPr>
          <a:xfrm>
            <a:off x="179512" y="1700808"/>
            <a:ext cx="6696744" cy="6740307"/>
          </a:xfrm>
          <a:prstGeom prst="rect">
            <a:avLst/>
          </a:prstGeom>
        </p:spPr>
        <p:txBody>
          <a:bodyPr wrap="square">
            <a:spAutoFit/>
          </a:bodyPr>
          <a:lstStyle/>
          <a:p>
            <a:pPr lvl="0">
              <a:spcAft>
                <a:spcPts val="1200"/>
              </a:spcAft>
            </a:pPr>
            <a:r>
              <a:rPr lang="en-GB" sz="3000" dirty="0">
                <a:solidFill>
                  <a:srgbClr val="002060"/>
                </a:solidFill>
              </a:rPr>
              <a:t>4. It can be hard to judge if someone’s interested or not, so it’s worth trying a few times so people don’t miss out on something great.</a:t>
            </a:r>
          </a:p>
          <a:p>
            <a:pPr lvl="0">
              <a:spcAft>
                <a:spcPts val="1200"/>
              </a:spcAft>
            </a:pPr>
            <a:r>
              <a:rPr lang="en-GB" sz="3000" dirty="0">
                <a:solidFill>
                  <a:srgbClr val="002060"/>
                </a:solidFill>
              </a:rPr>
              <a:t>5. It might just be a coincidence when someone keeps bumping into a person, particularly in a small community.</a:t>
            </a:r>
          </a:p>
          <a:p>
            <a:pPr>
              <a:spcAft>
                <a:spcPts val="1200"/>
              </a:spcAft>
            </a:pPr>
            <a:r>
              <a:rPr lang="en-GB" sz="3000" dirty="0">
                <a:solidFill>
                  <a:srgbClr val="002060"/>
                </a:solidFill>
              </a:rPr>
              <a:t>6. The police don’t take stalking seriously so there’s no point contacting them.</a:t>
            </a:r>
          </a:p>
          <a:p>
            <a:pPr marL="342900" lvl="0" indent="-342900">
              <a:spcAft>
                <a:spcPts val="1200"/>
              </a:spcAft>
              <a:buFont typeface="+mj-lt"/>
              <a:buAutoNum type="arabicPeriod" startAt="4"/>
            </a:pPr>
            <a:endParaRPr lang="en-GB" dirty="0">
              <a:solidFill>
                <a:srgbClr val="002060"/>
              </a:solidFill>
            </a:endParaRPr>
          </a:p>
          <a:p>
            <a:pPr marL="342900" indent="-342900">
              <a:spcAft>
                <a:spcPts val="1200"/>
              </a:spcAft>
              <a:buFont typeface="+mj-lt"/>
              <a:buAutoNum type="arabicPeriod" startAt="4"/>
            </a:pPr>
            <a:endParaRPr lang="en-GB" dirty="0">
              <a:solidFill>
                <a:srgbClr val="002060"/>
              </a:solidFill>
            </a:endParaRPr>
          </a:p>
          <a:p>
            <a:pPr marL="342900" lvl="0" indent="-342900">
              <a:spcAft>
                <a:spcPts val="1200"/>
              </a:spcAft>
              <a:buFont typeface="+mj-lt"/>
              <a:buAutoNum type="arabicPeriod" startAt="4"/>
            </a:pPr>
            <a:endParaRPr lang="en-GB" dirty="0">
              <a:solidFill>
                <a:srgbClr val="002060"/>
              </a:solidFill>
            </a:endParaRPr>
          </a:p>
          <a:p>
            <a:pPr marL="342900" lvl="0" indent="-342900">
              <a:spcAft>
                <a:spcPts val="1200"/>
              </a:spcAft>
              <a:buFont typeface="+mj-lt"/>
              <a:buAutoNum type="arabicPeriod" startAt="4"/>
            </a:pPr>
            <a:endParaRPr lang="en-GB" dirty="0">
              <a:solidFill>
                <a:srgbClr val="002060"/>
              </a:solidFill>
            </a:endParaRPr>
          </a:p>
        </p:txBody>
      </p:sp>
      <p:pic>
        <p:nvPicPr>
          <p:cNvPr id="11266" name="Picture 2" descr="Question Mark, Abstract, Geometric,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1820" y="2420888"/>
            <a:ext cx="1971675" cy="3238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063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092280" y="152400"/>
            <a:ext cx="1801688" cy="1673352"/>
          </a:xfrm>
        </p:spPr>
        <p:txBody>
          <a:bodyPr/>
          <a:lstStyle/>
          <a:p>
            <a:pPr algn="ctr"/>
            <a:r>
              <a:rPr lang="en-GB" sz="2800" dirty="0"/>
              <a:t>Sources of support</a:t>
            </a:r>
          </a:p>
        </p:txBody>
      </p:sp>
      <p:sp>
        <p:nvSpPr>
          <p:cNvPr id="8" name="Rectangle 7"/>
          <p:cNvSpPr/>
          <p:nvPr/>
        </p:nvSpPr>
        <p:spPr>
          <a:xfrm>
            <a:off x="107504" y="174160"/>
            <a:ext cx="6768752" cy="64952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GB" sz="2000" dirty="0">
                <a:solidFill>
                  <a:srgbClr val="002060"/>
                </a:solidFill>
              </a:rPr>
              <a:t>At school</a:t>
            </a:r>
            <a:r>
              <a:rPr lang="en-GB" sz="2000" dirty="0">
                <a:solidFill>
                  <a:srgbClr val="00B050"/>
                </a:solidFill>
              </a:rPr>
              <a:t> - tutors, school nurse, safeguarding team</a:t>
            </a:r>
          </a:p>
          <a:p>
            <a:endParaRPr lang="en-GB" sz="2000" dirty="0">
              <a:solidFill>
                <a:srgbClr val="00B050"/>
              </a:solidFill>
            </a:endParaRPr>
          </a:p>
          <a:p>
            <a:r>
              <a:rPr lang="en-GB" sz="2000" dirty="0">
                <a:solidFill>
                  <a:srgbClr val="002060"/>
                </a:solidFill>
              </a:rPr>
              <a:t>Police</a:t>
            </a:r>
            <a:r>
              <a:rPr lang="en-GB" sz="2000" dirty="0">
                <a:solidFill>
                  <a:srgbClr val="00B050"/>
                </a:solidFill>
              </a:rPr>
              <a:t> – 999</a:t>
            </a:r>
          </a:p>
          <a:p>
            <a:endParaRPr lang="en-GB" sz="2000" dirty="0">
              <a:solidFill>
                <a:srgbClr val="00B050"/>
              </a:solidFill>
            </a:endParaRPr>
          </a:p>
          <a:p>
            <a:r>
              <a:rPr lang="en-GB" sz="2000" dirty="0">
                <a:solidFill>
                  <a:srgbClr val="002060"/>
                </a:solidFill>
              </a:rPr>
              <a:t>Victim Support IOM</a:t>
            </a:r>
            <a:r>
              <a:rPr lang="en-GB" sz="2000" dirty="0">
                <a:solidFill>
                  <a:srgbClr val="00B050"/>
                </a:solidFill>
              </a:rPr>
              <a:t> – 679 950 or go online https://victimsupport.im/</a:t>
            </a:r>
          </a:p>
          <a:p>
            <a:endParaRPr lang="en-GB" sz="2000" dirty="0">
              <a:solidFill>
                <a:srgbClr val="00B050"/>
              </a:solidFill>
            </a:endParaRPr>
          </a:p>
          <a:p>
            <a:pPr lvl="0"/>
            <a:r>
              <a:rPr lang="en-GB" sz="2000" dirty="0">
                <a:solidFill>
                  <a:srgbClr val="002060"/>
                </a:solidFill>
              </a:rPr>
              <a:t>National Stalking Helpline</a:t>
            </a:r>
            <a:r>
              <a:rPr lang="en-GB" sz="2000" dirty="0">
                <a:solidFill>
                  <a:srgbClr val="00B050"/>
                </a:solidFill>
              </a:rPr>
              <a:t> - 0808 802 0300 email support &amp; online tools </a:t>
            </a:r>
            <a:r>
              <a:rPr lang="en-GB" sz="2000" u="sng" dirty="0">
                <a:hlinkClick r:id="rId3"/>
              </a:rPr>
              <a:t>www.stalkinghelpline.org</a:t>
            </a:r>
            <a:endParaRPr lang="en-GB" sz="2000" dirty="0"/>
          </a:p>
          <a:p>
            <a:endParaRPr lang="en-GB" sz="2000" dirty="0">
              <a:solidFill>
                <a:srgbClr val="00B050"/>
              </a:solidFill>
            </a:endParaRPr>
          </a:p>
          <a:p>
            <a:r>
              <a:rPr lang="en-GB" sz="2000" dirty="0">
                <a:solidFill>
                  <a:srgbClr val="002060"/>
                </a:solidFill>
              </a:rPr>
              <a:t>24-hour National Domestic Violence Freephone Helpline</a:t>
            </a:r>
            <a:r>
              <a:rPr lang="en-GB" sz="2000" dirty="0">
                <a:solidFill>
                  <a:srgbClr val="00B050"/>
                </a:solidFill>
              </a:rPr>
              <a:t> - 0808 2000 247</a:t>
            </a:r>
          </a:p>
          <a:p>
            <a:endParaRPr lang="en-GB" sz="2000" dirty="0">
              <a:solidFill>
                <a:srgbClr val="00B050"/>
              </a:solidFill>
            </a:endParaRPr>
          </a:p>
          <a:p>
            <a:r>
              <a:rPr lang="en-GB" sz="2000" dirty="0">
                <a:solidFill>
                  <a:srgbClr val="002060"/>
                </a:solidFill>
              </a:rPr>
              <a:t>Respect</a:t>
            </a:r>
            <a:r>
              <a:rPr lang="en-GB" sz="2000" dirty="0">
                <a:solidFill>
                  <a:srgbClr val="00B050"/>
                </a:solidFill>
              </a:rPr>
              <a:t> - support for those exhibiting controlling behaviours 0808 802 4040</a:t>
            </a:r>
          </a:p>
          <a:p>
            <a:endParaRPr lang="en-GB" sz="2000" dirty="0">
              <a:solidFill>
                <a:srgbClr val="00B050"/>
              </a:solidFill>
            </a:endParaRPr>
          </a:p>
          <a:p>
            <a:r>
              <a:rPr lang="en-GB" sz="2000" dirty="0">
                <a:solidFill>
                  <a:srgbClr val="002060"/>
                </a:solidFill>
              </a:rPr>
              <a:t>Men’s Advice Line </a:t>
            </a:r>
            <a:r>
              <a:rPr lang="en-GB" sz="2000" dirty="0">
                <a:solidFill>
                  <a:srgbClr val="00B050"/>
                </a:solidFill>
              </a:rPr>
              <a:t>- supports men with controlling partners 0808 801 0327</a:t>
            </a:r>
          </a:p>
          <a:p>
            <a:endParaRPr lang="en-GB" sz="2000" dirty="0">
              <a:solidFill>
                <a:srgbClr val="00B050"/>
              </a:solidFill>
            </a:endParaRPr>
          </a:p>
        </p:txBody>
      </p:sp>
    </p:spTree>
    <p:extLst>
      <p:ext uri="{BB962C8B-B14F-4D97-AF65-F5344CB8AC3E}">
        <p14:creationId xmlns:p14="http://schemas.microsoft.com/office/powerpoint/2010/main" val="1788574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Police changes</a:t>
            </a:r>
          </a:p>
        </p:txBody>
      </p:sp>
      <p:sp>
        <p:nvSpPr>
          <p:cNvPr id="2" name="Rectangle 1"/>
          <p:cNvSpPr/>
          <p:nvPr/>
        </p:nvSpPr>
        <p:spPr>
          <a:xfrm>
            <a:off x="241156" y="1743823"/>
            <a:ext cx="6131044" cy="4729500"/>
          </a:xfrm>
          <a:prstGeom prst="rect">
            <a:avLst/>
          </a:prstGeom>
          <a:solidFill>
            <a:schemeClr val="tx2">
              <a:lumMod val="40000"/>
              <a:lumOff val="60000"/>
            </a:schemeClr>
          </a:solidFill>
        </p:spPr>
        <p:txBody>
          <a:bodyPr wrap="square">
            <a:spAutoFit/>
          </a:bodyPr>
          <a:lstStyle/>
          <a:p>
            <a:pPr>
              <a:spcAft>
                <a:spcPts val="400"/>
              </a:spcAft>
            </a:pPr>
            <a:r>
              <a:rPr lang="en-GB" sz="2400" dirty="0">
                <a:solidFill>
                  <a:srgbClr val="002060"/>
                </a:solidFill>
              </a:rPr>
              <a:t>Sometimes news stories can create concerns that reporting to police is not helpful.</a:t>
            </a:r>
          </a:p>
          <a:p>
            <a:pPr>
              <a:spcAft>
                <a:spcPts val="400"/>
              </a:spcAft>
            </a:pPr>
            <a:endParaRPr lang="en-GB" sz="2400" dirty="0">
              <a:solidFill>
                <a:srgbClr val="002060"/>
              </a:solidFill>
            </a:endParaRPr>
          </a:p>
          <a:p>
            <a:pPr>
              <a:spcAft>
                <a:spcPts val="400"/>
              </a:spcAft>
            </a:pPr>
            <a:r>
              <a:rPr lang="en-GB" sz="2400" dirty="0">
                <a:solidFill>
                  <a:srgbClr val="002060"/>
                </a:solidFill>
              </a:rPr>
              <a:t>Alice </a:t>
            </a:r>
            <a:r>
              <a:rPr lang="en-GB" sz="2400" dirty="0" err="1">
                <a:solidFill>
                  <a:srgbClr val="002060"/>
                </a:solidFill>
              </a:rPr>
              <a:t>Ruggles</a:t>
            </a:r>
            <a:r>
              <a:rPr lang="en-GB" sz="2400" dirty="0">
                <a:solidFill>
                  <a:srgbClr val="002060"/>
                </a:solidFill>
              </a:rPr>
              <a:t> was killed by an ex-partner who had been stalking her for a number of months. </a:t>
            </a:r>
          </a:p>
          <a:p>
            <a:pPr>
              <a:spcAft>
                <a:spcPts val="400"/>
              </a:spcAft>
            </a:pPr>
            <a:endParaRPr lang="en-GB" sz="2400" dirty="0">
              <a:solidFill>
                <a:srgbClr val="002060"/>
              </a:solidFill>
            </a:endParaRPr>
          </a:p>
          <a:p>
            <a:pPr>
              <a:spcAft>
                <a:spcPts val="400"/>
              </a:spcAft>
            </a:pPr>
            <a:r>
              <a:rPr lang="en-GB" sz="2400" dirty="0">
                <a:solidFill>
                  <a:srgbClr val="002060"/>
                </a:solidFill>
              </a:rPr>
              <a:t>Alice took time to seek help as she did not initially recognise the risks she faced. When she did contact the police, the procedures at the time meant she did not get the protection she needed.</a:t>
            </a:r>
          </a:p>
        </p:txBody>
      </p:sp>
      <p:pic>
        <p:nvPicPr>
          <p:cNvPr id="5" name="Picture 2" descr="What happened to Alice Ruggles, where is killer Harry Dhillon now and for  how long was he stalking h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7978" y="2162593"/>
            <a:ext cx="2404271" cy="3282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320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Police changes</a:t>
            </a:r>
          </a:p>
        </p:txBody>
      </p:sp>
      <p:sp>
        <p:nvSpPr>
          <p:cNvPr id="2" name="Rectangle 1"/>
          <p:cNvSpPr/>
          <p:nvPr/>
        </p:nvSpPr>
        <p:spPr>
          <a:xfrm>
            <a:off x="241156" y="1743823"/>
            <a:ext cx="6131044" cy="4360168"/>
          </a:xfrm>
          <a:prstGeom prst="rect">
            <a:avLst/>
          </a:prstGeom>
          <a:solidFill>
            <a:schemeClr val="tx2">
              <a:lumMod val="40000"/>
              <a:lumOff val="60000"/>
            </a:schemeClr>
          </a:solidFill>
        </p:spPr>
        <p:txBody>
          <a:bodyPr wrap="square">
            <a:spAutoFit/>
          </a:bodyPr>
          <a:lstStyle/>
          <a:p>
            <a:pPr>
              <a:spcAft>
                <a:spcPts val="400"/>
              </a:spcAft>
            </a:pPr>
            <a:r>
              <a:rPr lang="en-GB" sz="2400" dirty="0">
                <a:solidFill>
                  <a:srgbClr val="002060"/>
                </a:solidFill>
              </a:rPr>
              <a:t>Campaigners have tried to reduce the risk of similar tragedies occurring.</a:t>
            </a:r>
          </a:p>
          <a:p>
            <a:pPr>
              <a:spcAft>
                <a:spcPts val="400"/>
              </a:spcAft>
            </a:pPr>
            <a:endParaRPr lang="en-GB" sz="2400" dirty="0">
              <a:solidFill>
                <a:srgbClr val="002060"/>
              </a:solidFill>
            </a:endParaRPr>
          </a:p>
          <a:p>
            <a:pPr>
              <a:spcAft>
                <a:spcPts val="400"/>
              </a:spcAft>
            </a:pPr>
            <a:r>
              <a:rPr lang="en-GB" sz="2400" dirty="0">
                <a:solidFill>
                  <a:srgbClr val="002060"/>
                </a:solidFill>
              </a:rPr>
              <a:t>Many police forces have worked hard to change how they deal with stalking and harassment, including updating training for front-line officers. </a:t>
            </a:r>
          </a:p>
          <a:p>
            <a:pPr>
              <a:spcAft>
                <a:spcPts val="400"/>
              </a:spcAft>
            </a:pPr>
            <a:endParaRPr lang="en-GB" sz="2400" dirty="0">
              <a:solidFill>
                <a:srgbClr val="002060"/>
              </a:solidFill>
            </a:endParaRPr>
          </a:p>
          <a:p>
            <a:pPr>
              <a:spcAft>
                <a:spcPts val="400"/>
              </a:spcAft>
            </a:pPr>
            <a:r>
              <a:rPr lang="en-GB" sz="2400" dirty="0">
                <a:solidFill>
                  <a:srgbClr val="002060"/>
                </a:solidFill>
              </a:rPr>
              <a:t>New laws like the Stalking Protection Act 2019 also provide better protection for people experiencing stalking.</a:t>
            </a:r>
          </a:p>
        </p:txBody>
      </p:sp>
      <p:pic>
        <p:nvPicPr>
          <p:cNvPr id="13314" name="Picture 2" descr="What happened to Alice Ruggles, where is killer Harry Dhillon now and for  how long was he stalking h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7978" y="2162593"/>
            <a:ext cx="2404271" cy="3282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16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092280" y="363034"/>
            <a:ext cx="1801688" cy="1476400"/>
          </a:xfrm>
        </p:spPr>
        <p:txBody>
          <a:bodyPr/>
          <a:lstStyle/>
          <a:p>
            <a:pPr algn="ctr"/>
            <a:r>
              <a:rPr lang="en-GB" sz="2800" dirty="0"/>
              <a:t>IF being stalked</a:t>
            </a:r>
          </a:p>
        </p:txBody>
      </p:sp>
      <p:sp>
        <p:nvSpPr>
          <p:cNvPr id="8" name="Rectangle 7"/>
          <p:cNvSpPr/>
          <p:nvPr/>
        </p:nvSpPr>
        <p:spPr>
          <a:xfrm>
            <a:off x="323528" y="116632"/>
            <a:ext cx="6408712" cy="66247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lvl="0" indent="-457200">
              <a:buFont typeface="Arial" panose="020B0604020202020204" pitchFamily="34" charset="0"/>
              <a:buChar char="•"/>
            </a:pPr>
            <a:r>
              <a:rPr lang="en-GB" sz="3000" spc="150" dirty="0">
                <a:solidFill>
                  <a:srgbClr val="006666"/>
                </a:solidFill>
              </a:rPr>
              <a:t>Call the police</a:t>
            </a:r>
          </a:p>
          <a:p>
            <a:pPr marL="457200" lvl="0" indent="-457200">
              <a:buFont typeface="Arial" panose="020B0604020202020204" pitchFamily="34" charset="0"/>
              <a:buChar char="•"/>
            </a:pPr>
            <a:r>
              <a:rPr lang="en-GB" sz="3000" spc="150" dirty="0">
                <a:solidFill>
                  <a:srgbClr val="006666"/>
                </a:solidFill>
              </a:rPr>
              <a:t>Seek support</a:t>
            </a:r>
          </a:p>
          <a:p>
            <a:pPr marL="457200" lvl="0" indent="-457200">
              <a:buFont typeface="Arial" panose="020B0604020202020204" pitchFamily="34" charset="0"/>
              <a:buChar char="•"/>
            </a:pPr>
            <a:r>
              <a:rPr lang="en-GB" sz="3000" spc="150" dirty="0">
                <a:solidFill>
                  <a:srgbClr val="006666"/>
                </a:solidFill>
              </a:rPr>
              <a:t>Tell trusted people</a:t>
            </a:r>
          </a:p>
          <a:p>
            <a:pPr marL="457200" lvl="0" indent="-457200">
              <a:buFont typeface="Arial" panose="020B0604020202020204" pitchFamily="34" charset="0"/>
              <a:buChar char="•"/>
            </a:pPr>
            <a:endParaRPr lang="en-GB" sz="3000" spc="150" dirty="0">
              <a:solidFill>
                <a:srgbClr val="006666"/>
              </a:solidFill>
            </a:endParaRPr>
          </a:p>
          <a:p>
            <a:pPr marL="457200" lvl="0" indent="-457200">
              <a:buFont typeface="Arial" panose="020B0604020202020204" pitchFamily="34" charset="0"/>
              <a:buChar char="•"/>
            </a:pPr>
            <a:r>
              <a:rPr lang="en-GB" sz="3000" spc="150" dirty="0">
                <a:solidFill>
                  <a:srgbClr val="006666"/>
                </a:solidFill>
              </a:rPr>
              <a:t>Be cyber secure: </a:t>
            </a:r>
          </a:p>
          <a:p>
            <a:pPr marL="742950" lvl="1" indent="-285750">
              <a:buFont typeface="Arial" panose="020B0604020202020204" pitchFamily="34" charset="0"/>
              <a:buChar char="•"/>
            </a:pPr>
            <a:r>
              <a:rPr lang="en-GB" sz="3000" spc="150" dirty="0">
                <a:solidFill>
                  <a:srgbClr val="006666"/>
                </a:solidFill>
              </a:rPr>
              <a:t>change passwords</a:t>
            </a:r>
          </a:p>
          <a:p>
            <a:pPr marL="742950" lvl="1" indent="-285750">
              <a:buFont typeface="Arial" panose="020B0604020202020204" pitchFamily="34" charset="0"/>
              <a:buChar char="•"/>
            </a:pPr>
            <a:r>
              <a:rPr lang="en-GB" sz="3000" spc="150" dirty="0">
                <a:solidFill>
                  <a:srgbClr val="006666"/>
                </a:solidFill>
              </a:rPr>
              <a:t>check privacy settings</a:t>
            </a:r>
          </a:p>
          <a:p>
            <a:pPr marL="742950" lvl="1" indent="-285750">
              <a:buFont typeface="Arial" panose="020B0604020202020204" pitchFamily="34" charset="0"/>
              <a:buChar char="•"/>
            </a:pPr>
            <a:r>
              <a:rPr lang="en-GB" sz="3000" spc="150" dirty="0">
                <a:solidFill>
                  <a:srgbClr val="006666"/>
                </a:solidFill>
              </a:rPr>
              <a:t>scan for spyware</a:t>
            </a:r>
          </a:p>
          <a:p>
            <a:pPr marL="742950" lvl="1" indent="-285750">
              <a:buFont typeface="Arial" panose="020B0604020202020204" pitchFamily="34" charset="0"/>
              <a:buChar char="•"/>
            </a:pPr>
            <a:r>
              <a:rPr lang="en-GB" sz="3000" spc="150" dirty="0">
                <a:solidFill>
                  <a:srgbClr val="006666"/>
                </a:solidFill>
              </a:rPr>
              <a:t>visit </a:t>
            </a:r>
            <a:r>
              <a:rPr lang="en-GB" sz="3000" u="sng" spc="150" dirty="0">
                <a:solidFill>
                  <a:srgbClr val="002060"/>
                </a:solidFill>
              </a:rPr>
              <a:t>getsafeonline.org</a:t>
            </a:r>
          </a:p>
          <a:p>
            <a:pPr lvl="1"/>
            <a:endParaRPr lang="en-GB" sz="3000" spc="150" dirty="0">
              <a:solidFill>
                <a:srgbClr val="006666"/>
              </a:solidFill>
            </a:endParaRPr>
          </a:p>
          <a:p>
            <a:pPr marL="457200" lvl="0" indent="-457200">
              <a:buFont typeface="Arial" panose="020B0604020202020204" pitchFamily="34" charset="0"/>
              <a:buChar char="•"/>
            </a:pPr>
            <a:r>
              <a:rPr lang="en-GB" sz="3000" spc="150" dirty="0">
                <a:solidFill>
                  <a:srgbClr val="006666"/>
                </a:solidFill>
              </a:rPr>
              <a:t>Avoid contact</a:t>
            </a:r>
          </a:p>
          <a:p>
            <a:pPr marL="457200" lvl="0" indent="-457200">
              <a:buFont typeface="Arial" panose="020B0604020202020204" pitchFamily="34" charset="0"/>
              <a:buChar char="•"/>
            </a:pPr>
            <a:r>
              <a:rPr lang="en-GB" sz="3000" spc="150" dirty="0">
                <a:solidFill>
                  <a:srgbClr val="006666"/>
                </a:solidFill>
              </a:rPr>
              <a:t>Vary routines</a:t>
            </a:r>
          </a:p>
          <a:p>
            <a:pPr marL="457200" indent="-457200">
              <a:buFont typeface="Arial" panose="020B0604020202020204" pitchFamily="34" charset="0"/>
              <a:buChar char="•"/>
            </a:pPr>
            <a:r>
              <a:rPr lang="en-GB" sz="3000" spc="150" dirty="0">
                <a:solidFill>
                  <a:srgbClr val="006666"/>
                </a:solidFill>
              </a:rPr>
              <a:t>Record all contact</a:t>
            </a:r>
          </a:p>
        </p:txBody>
      </p:sp>
      <p:pic>
        <p:nvPicPr>
          <p:cNvPr id="5124" name="Picture 4" descr="Cyber Security, Security, Lock, Lock Icon, Lock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4107" y="2348880"/>
            <a:ext cx="2976265" cy="2976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3135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251520" y="260648"/>
            <a:ext cx="6639272" cy="1054394"/>
          </a:xfrm>
        </p:spPr>
        <p:txBody>
          <a:bodyPr/>
          <a:lstStyle/>
          <a:p>
            <a:r>
              <a:rPr lang="en-GB" dirty="0"/>
              <a:t>Overheard conversation</a:t>
            </a:r>
          </a:p>
        </p:txBody>
      </p:sp>
      <p:sp>
        <p:nvSpPr>
          <p:cNvPr id="7" name="Rectangular Callout 6"/>
          <p:cNvSpPr/>
          <p:nvPr/>
        </p:nvSpPr>
        <p:spPr>
          <a:xfrm>
            <a:off x="1619672" y="2420888"/>
            <a:ext cx="5925269" cy="3014439"/>
          </a:xfrm>
          <a:prstGeom prst="wedgeRectCallou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en-GB" sz="3000" spc="150" dirty="0">
                <a:solidFill>
                  <a:srgbClr val="006666"/>
                </a:solidFill>
              </a:rPr>
              <a:t>People play hard to get, so it’s important not to give up at the first ‘no’. It’s expected you’ll keep asking to show you really like someone.</a:t>
            </a:r>
          </a:p>
          <a:p>
            <a:pPr algn="ctr">
              <a:lnSpc>
                <a:spcPct val="107000"/>
              </a:lnSpc>
              <a:spcAft>
                <a:spcPts val="800"/>
              </a:spcAft>
            </a:pPr>
            <a:r>
              <a:rPr lang="en-GB" sz="3000" spc="150" dirty="0">
                <a:solidFill>
                  <a:srgbClr val="006666"/>
                </a:solidFill>
              </a:rPr>
              <a:t> </a:t>
            </a:r>
          </a:p>
        </p:txBody>
      </p:sp>
    </p:spTree>
    <p:extLst>
      <p:ext uri="{BB962C8B-B14F-4D97-AF65-F5344CB8AC3E}">
        <p14:creationId xmlns:p14="http://schemas.microsoft.com/office/powerpoint/2010/main" val="1012861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27AD7C-042B-A606-5448-2CBDF1C1872D}"/>
            </a:ext>
          </a:extLst>
        </p:cNvPr>
        <p:cNvGrpSpPr/>
        <p:nvPr/>
      </p:nvGrpSpPr>
      <p:grpSpPr>
        <a:xfrm>
          <a:off x="0" y="0"/>
          <a:ext cx="0" cy="0"/>
          <a:chOff x="0" y="0"/>
          <a:chExt cx="0" cy="0"/>
        </a:xfrm>
      </p:grpSpPr>
      <p:grpSp>
        <p:nvGrpSpPr>
          <p:cNvPr id="3" name="Group 2">
            <a:extLst>
              <a:ext uri="{FF2B5EF4-FFF2-40B4-BE49-F238E27FC236}">
                <a16:creationId xmlns:a16="http://schemas.microsoft.com/office/drawing/2014/main" id="{24726CED-32B0-2F4F-673D-133308144CE3}"/>
              </a:ext>
            </a:extLst>
          </p:cNvPr>
          <p:cNvGrpSpPr/>
          <p:nvPr/>
        </p:nvGrpSpPr>
        <p:grpSpPr>
          <a:xfrm>
            <a:off x="0" y="0"/>
            <a:ext cx="9143999" cy="6857999"/>
            <a:chOff x="0" y="0"/>
            <a:chExt cx="6253988" cy="3376250"/>
          </a:xfrm>
        </p:grpSpPr>
        <p:sp>
          <p:nvSpPr>
            <p:cNvPr id="4" name="Freeform 3">
              <a:extLst>
                <a:ext uri="{FF2B5EF4-FFF2-40B4-BE49-F238E27FC236}">
                  <a16:creationId xmlns:a16="http://schemas.microsoft.com/office/drawing/2014/main" id="{6632C6F8-5849-E287-9324-FFAC5ED56105}"/>
                </a:ext>
              </a:extLst>
            </p:cNvPr>
            <p:cNvSpPr/>
            <p:nvPr/>
          </p:nvSpPr>
          <p:spPr>
            <a:xfrm>
              <a:off x="0" y="0"/>
              <a:ext cx="6253988" cy="3376250"/>
            </a:xfrm>
            <a:custGeom>
              <a:avLst/>
              <a:gdLst/>
              <a:ahLst/>
              <a:cxnLst/>
              <a:rect l="l" t="t" r="r" b="b"/>
              <a:pathLst>
                <a:path w="6253988" h="3376250">
                  <a:moveTo>
                    <a:pt x="0" y="0"/>
                  </a:moveTo>
                  <a:lnTo>
                    <a:pt x="6253988" y="0"/>
                  </a:lnTo>
                  <a:lnTo>
                    <a:pt x="6253988" y="3376250"/>
                  </a:lnTo>
                  <a:lnTo>
                    <a:pt x="0" y="3376250"/>
                  </a:lnTo>
                  <a:close/>
                </a:path>
              </a:pathLst>
            </a:custGeom>
            <a:solidFill>
              <a:srgbClr val="FFFFFF"/>
            </a:solidFill>
          </p:spPr>
          <p:txBody>
            <a:bodyPr/>
            <a:lstStyle/>
            <a:p>
              <a:endParaRPr lang="en-GB" sz="900"/>
            </a:p>
          </p:txBody>
        </p:sp>
        <p:sp>
          <p:nvSpPr>
            <p:cNvPr id="5" name="TextBox 4">
              <a:extLst>
                <a:ext uri="{FF2B5EF4-FFF2-40B4-BE49-F238E27FC236}">
                  <a16:creationId xmlns:a16="http://schemas.microsoft.com/office/drawing/2014/main" id="{CA45BE31-CE87-DB2D-9366-3D294B4A8AAD}"/>
                </a:ext>
              </a:extLst>
            </p:cNvPr>
            <p:cNvSpPr txBox="1"/>
            <p:nvPr/>
          </p:nvSpPr>
          <p:spPr>
            <a:xfrm>
              <a:off x="0" y="-28575"/>
              <a:ext cx="6253988" cy="3404825"/>
            </a:xfrm>
            <a:prstGeom prst="rect">
              <a:avLst/>
            </a:prstGeom>
          </p:spPr>
          <p:txBody>
            <a:bodyPr lIns="25400" tIns="25400" rIns="25400" bIns="25400" rtlCol="0" anchor="ctr"/>
            <a:lstStyle/>
            <a:p>
              <a:pPr algn="r">
                <a:lnSpc>
                  <a:spcPts val="980"/>
                </a:lnSpc>
                <a:spcBef>
                  <a:spcPct val="0"/>
                </a:spcBef>
              </a:pPr>
              <a:endParaRPr sz="900"/>
            </a:p>
          </p:txBody>
        </p:sp>
      </p:grpSp>
      <p:sp>
        <p:nvSpPr>
          <p:cNvPr id="7" name="TextBox 6">
            <a:extLst>
              <a:ext uri="{FF2B5EF4-FFF2-40B4-BE49-F238E27FC236}">
                <a16:creationId xmlns:a16="http://schemas.microsoft.com/office/drawing/2014/main" id="{8672741F-5DE7-3340-1201-85F07C7F0617}"/>
              </a:ext>
            </a:extLst>
          </p:cNvPr>
          <p:cNvSpPr txBox="1"/>
          <p:nvPr/>
        </p:nvSpPr>
        <p:spPr>
          <a:xfrm>
            <a:off x="20933" y="251252"/>
            <a:ext cx="2630115" cy="328103"/>
          </a:xfrm>
          <a:prstGeom prst="rect">
            <a:avLst/>
          </a:prstGeom>
        </p:spPr>
        <p:txBody>
          <a:bodyPr wrap="square" lIns="0" tIns="0" rIns="0" bIns="0" rtlCol="0" anchor="t">
            <a:spAutoFit/>
          </a:bodyPr>
          <a:lstStyle/>
          <a:p>
            <a:pPr algn="ctr">
              <a:lnSpc>
                <a:spcPts val="2523"/>
              </a:lnSpc>
            </a:pPr>
            <a:r>
              <a:rPr lang="en-US" sz="3000" dirty="0">
                <a:solidFill>
                  <a:srgbClr val="000000"/>
                </a:solidFill>
                <a:latin typeface="Bobby Jones Soft"/>
                <a:ea typeface="Bobby Jones Soft"/>
                <a:cs typeface="Bobby Jones Soft"/>
                <a:sym typeface="Bobby Jones Soft"/>
              </a:rPr>
              <a:t>Teacher slide</a:t>
            </a:r>
          </a:p>
        </p:txBody>
      </p:sp>
      <p:sp>
        <p:nvSpPr>
          <p:cNvPr id="8" name="TextBox 7">
            <a:extLst>
              <a:ext uri="{FF2B5EF4-FFF2-40B4-BE49-F238E27FC236}">
                <a16:creationId xmlns:a16="http://schemas.microsoft.com/office/drawing/2014/main" id="{5C75AC42-36C8-617C-40CC-4FB507833B07}"/>
              </a:ext>
            </a:extLst>
          </p:cNvPr>
          <p:cNvSpPr txBox="1"/>
          <p:nvPr/>
        </p:nvSpPr>
        <p:spPr>
          <a:xfrm>
            <a:off x="395535" y="826225"/>
            <a:ext cx="8352928" cy="5416868"/>
          </a:xfrm>
          <a:prstGeom prst="rect">
            <a:avLst/>
          </a:prstGeom>
        </p:spPr>
        <p:txBody>
          <a:bodyPr wrap="square" lIns="0" tIns="0" rIns="0" bIns="0" rtlCol="0" anchor="t">
            <a:spAutoFit/>
          </a:bodyPr>
          <a:lstStyle/>
          <a:p>
            <a:r>
              <a:rPr lang="en-GB" sz="1600" b="0" i="0" u="none" strike="noStrike" baseline="0" dirty="0">
                <a:solidFill>
                  <a:srgbClr val="000000"/>
                </a:solidFill>
                <a:latin typeface="Abadi" panose="020B0604020104020204" pitchFamily="34" charset="0"/>
              </a:rPr>
              <a:t>This lesson includes a timeline activity. The original instructions for the lesson ask you to split the class into groups, and to print out the timelines located in the resources document. Each group receives one of the two timelines. </a:t>
            </a:r>
            <a:r>
              <a:rPr lang="en-GB" sz="1600" kern="1200" dirty="0">
                <a:solidFill>
                  <a:schemeClr val="tx1"/>
                </a:solidFill>
                <a:effectLst/>
                <a:latin typeface="Abadi" panose="020B0604020104020204" pitchFamily="34" charset="0"/>
              </a:rPr>
              <a:t>Ask the students looking at Cerys’ perspective to annotate their timeline with comments exploring how better self-awareness could have led Cerys to seek help to stop her behaviour escalating. </a:t>
            </a:r>
          </a:p>
          <a:p>
            <a:endParaRPr lang="en-GB" sz="1600" kern="1200" dirty="0">
              <a:solidFill>
                <a:schemeClr val="tx1"/>
              </a:solidFill>
              <a:effectLst/>
              <a:latin typeface="Abadi" panose="020B0604020104020204" pitchFamily="34" charset="0"/>
            </a:endParaRPr>
          </a:p>
          <a:p>
            <a:r>
              <a:rPr lang="en-GB" sz="1600" kern="1200" dirty="0">
                <a:solidFill>
                  <a:schemeClr val="tx1"/>
                </a:solidFill>
                <a:effectLst/>
                <a:latin typeface="Abadi" panose="020B0604020104020204" pitchFamily="34" charset="0"/>
              </a:rPr>
              <a:t>Ask the students looking at Roe’s perspective to suggest where Roe could have acted differently to better support Li if they had been more alert to the signs of stalking. Inform students that this activity is not about ‘blaming’ Roe for what happened – it is to highlight ways that people can unwittingly contribute to an escalation of a difficult situation and delay help-seeking so we can see how to better support those around us.</a:t>
            </a:r>
          </a:p>
          <a:p>
            <a:endParaRPr lang="en-GB" sz="1600" kern="1200" dirty="0">
              <a:solidFill>
                <a:schemeClr val="tx1"/>
              </a:solidFill>
              <a:effectLst/>
              <a:latin typeface="Abadi" panose="020B0604020104020204" pitchFamily="34" charset="0"/>
            </a:endParaRPr>
          </a:p>
          <a:p>
            <a:r>
              <a:rPr lang="en-GB" sz="1600" kern="1200" dirty="0">
                <a:solidFill>
                  <a:schemeClr val="tx1"/>
                </a:solidFill>
                <a:effectLst/>
                <a:latin typeface="Abadi" panose="020B0604020104020204" pitchFamily="34" charset="0"/>
              </a:rPr>
              <a:t>Once students have had time to review their character’s perspective, ask students to swap so they can compare the two perspectives. Explore key ideas as a class – teacher notes are provided.</a:t>
            </a:r>
          </a:p>
          <a:p>
            <a:endParaRPr lang="en-GB" sz="1600" dirty="0">
              <a:latin typeface="Abadi" panose="020B0604020104020204" pitchFamily="34" charset="0"/>
            </a:endParaRPr>
          </a:p>
          <a:p>
            <a:endParaRPr lang="en-GB" sz="1600" kern="1200" dirty="0">
              <a:solidFill>
                <a:schemeClr val="tx1"/>
              </a:solidFill>
              <a:effectLst/>
              <a:latin typeface="Abadi" panose="020B0604020104020204" pitchFamily="34" charset="0"/>
            </a:endParaRPr>
          </a:p>
          <a:p>
            <a:r>
              <a:rPr lang="en-GB" sz="1600" b="1" dirty="0">
                <a:latin typeface="Abadi" panose="020B0604020104020204" pitchFamily="34" charset="0"/>
              </a:rPr>
              <a:t>**Due to teacher feedback, these timelines have also been included on the slides if you wish to read them together as a class and discuss. A simplified timeline is available in the documents (Resource 1A) if you wish for students to work on this instead, to save time. The way you do this activity is entirely up to you and the needs of your class.</a:t>
            </a:r>
            <a:endParaRPr lang="en-GB" sz="1600" b="1" kern="1200" dirty="0">
              <a:solidFill>
                <a:schemeClr val="tx1"/>
              </a:solidFill>
              <a:effectLst/>
              <a:latin typeface="Abadi" panose="020B0604020104020204" pitchFamily="34" charset="0"/>
            </a:endParaRPr>
          </a:p>
          <a:p>
            <a:pPr algn="l"/>
            <a:endParaRPr lang="en-GB" sz="1600" b="1" i="0" u="none" strike="noStrike" baseline="0" dirty="0">
              <a:solidFill>
                <a:srgbClr val="000000"/>
              </a:solidFill>
              <a:latin typeface="Abadi" panose="020B0604020104020204" pitchFamily="34" charset="0"/>
            </a:endParaRPr>
          </a:p>
        </p:txBody>
      </p:sp>
    </p:spTree>
    <p:extLst>
      <p:ext uri="{BB962C8B-B14F-4D97-AF65-F5344CB8AC3E}">
        <p14:creationId xmlns:p14="http://schemas.microsoft.com/office/powerpoint/2010/main" val="2360937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What have you learned?</a:t>
            </a:r>
          </a:p>
        </p:txBody>
      </p:sp>
      <p:pic>
        <p:nvPicPr>
          <p:cNvPr id="6148" name="Picture 4" descr="Postcard, Post, Letters, Email, Mess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2276872"/>
            <a:ext cx="5568553" cy="3503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1485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251520" y="260648"/>
            <a:ext cx="6639272" cy="1054394"/>
          </a:xfrm>
        </p:spPr>
        <p:txBody>
          <a:bodyPr/>
          <a:lstStyle/>
          <a:p>
            <a:r>
              <a:rPr lang="en-GB" dirty="0"/>
              <a:t>Identify interest</a:t>
            </a:r>
          </a:p>
        </p:txBody>
      </p:sp>
      <p:pic>
        <p:nvPicPr>
          <p:cNvPr id="3078" name="Picture 6" descr="Feedback, Opinion, Gut, Bad, Neutral, Thumb, High, Dow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0321" y="1916832"/>
            <a:ext cx="4704457"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6737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505E4-5F1C-FE4C-9DD2-0F898C829B6C}"/>
            </a:ext>
          </a:extLst>
        </p:cNvPr>
        <p:cNvGrpSpPr/>
        <p:nvPr/>
      </p:nvGrpSpPr>
      <p:grpSpPr>
        <a:xfrm>
          <a:off x="0" y="0"/>
          <a:ext cx="0" cy="0"/>
          <a:chOff x="0" y="0"/>
          <a:chExt cx="0" cy="0"/>
        </a:xfrm>
      </p:grpSpPr>
      <p:grpSp>
        <p:nvGrpSpPr>
          <p:cNvPr id="3" name="Group 2">
            <a:extLst>
              <a:ext uri="{FF2B5EF4-FFF2-40B4-BE49-F238E27FC236}">
                <a16:creationId xmlns:a16="http://schemas.microsoft.com/office/drawing/2014/main" id="{111056E8-3D9D-D00D-E1E1-A9F979B280BB}"/>
              </a:ext>
            </a:extLst>
          </p:cNvPr>
          <p:cNvGrpSpPr/>
          <p:nvPr/>
        </p:nvGrpSpPr>
        <p:grpSpPr>
          <a:xfrm>
            <a:off x="0" y="0"/>
            <a:ext cx="9143999" cy="6857999"/>
            <a:chOff x="0" y="0"/>
            <a:chExt cx="6253988" cy="3376250"/>
          </a:xfrm>
        </p:grpSpPr>
        <p:sp>
          <p:nvSpPr>
            <p:cNvPr id="4" name="Freeform 3">
              <a:extLst>
                <a:ext uri="{FF2B5EF4-FFF2-40B4-BE49-F238E27FC236}">
                  <a16:creationId xmlns:a16="http://schemas.microsoft.com/office/drawing/2014/main" id="{69CBB3B3-7788-795E-A26E-CFBA133907CB}"/>
                </a:ext>
              </a:extLst>
            </p:cNvPr>
            <p:cNvSpPr/>
            <p:nvPr/>
          </p:nvSpPr>
          <p:spPr>
            <a:xfrm>
              <a:off x="0" y="0"/>
              <a:ext cx="6253988" cy="3376250"/>
            </a:xfrm>
            <a:custGeom>
              <a:avLst/>
              <a:gdLst/>
              <a:ahLst/>
              <a:cxnLst/>
              <a:rect l="l" t="t" r="r" b="b"/>
              <a:pathLst>
                <a:path w="6253988" h="3376250">
                  <a:moveTo>
                    <a:pt x="0" y="0"/>
                  </a:moveTo>
                  <a:lnTo>
                    <a:pt x="6253988" y="0"/>
                  </a:lnTo>
                  <a:lnTo>
                    <a:pt x="6253988" y="3376250"/>
                  </a:lnTo>
                  <a:lnTo>
                    <a:pt x="0" y="3376250"/>
                  </a:lnTo>
                  <a:close/>
                </a:path>
              </a:pathLst>
            </a:custGeom>
            <a:solidFill>
              <a:srgbClr val="FFFFFF"/>
            </a:solidFill>
          </p:spPr>
          <p:txBody>
            <a:bodyPr/>
            <a:lstStyle/>
            <a:p>
              <a:endParaRPr lang="en-GB" sz="900"/>
            </a:p>
          </p:txBody>
        </p:sp>
        <p:sp>
          <p:nvSpPr>
            <p:cNvPr id="5" name="TextBox 4">
              <a:extLst>
                <a:ext uri="{FF2B5EF4-FFF2-40B4-BE49-F238E27FC236}">
                  <a16:creationId xmlns:a16="http://schemas.microsoft.com/office/drawing/2014/main" id="{2C901403-4347-326B-74A7-9D0AF8CC403C}"/>
                </a:ext>
              </a:extLst>
            </p:cNvPr>
            <p:cNvSpPr txBox="1"/>
            <p:nvPr/>
          </p:nvSpPr>
          <p:spPr>
            <a:xfrm>
              <a:off x="0" y="-28575"/>
              <a:ext cx="6253988" cy="3404825"/>
            </a:xfrm>
            <a:prstGeom prst="rect">
              <a:avLst/>
            </a:prstGeom>
          </p:spPr>
          <p:txBody>
            <a:bodyPr lIns="25400" tIns="25400" rIns="25400" bIns="25400" rtlCol="0" anchor="ctr"/>
            <a:lstStyle/>
            <a:p>
              <a:pPr algn="r">
                <a:lnSpc>
                  <a:spcPts val="980"/>
                </a:lnSpc>
                <a:spcBef>
                  <a:spcPct val="0"/>
                </a:spcBef>
              </a:pPr>
              <a:endParaRPr sz="900"/>
            </a:p>
          </p:txBody>
        </p:sp>
      </p:grpSp>
      <p:sp>
        <p:nvSpPr>
          <p:cNvPr id="7" name="TextBox 6">
            <a:extLst>
              <a:ext uri="{FF2B5EF4-FFF2-40B4-BE49-F238E27FC236}">
                <a16:creationId xmlns:a16="http://schemas.microsoft.com/office/drawing/2014/main" id="{74BDB06D-DF17-90F5-2AE1-B679EC5C2424}"/>
              </a:ext>
            </a:extLst>
          </p:cNvPr>
          <p:cNvSpPr txBox="1"/>
          <p:nvPr/>
        </p:nvSpPr>
        <p:spPr>
          <a:xfrm>
            <a:off x="-8434" y="684929"/>
            <a:ext cx="2630115" cy="328103"/>
          </a:xfrm>
          <a:prstGeom prst="rect">
            <a:avLst/>
          </a:prstGeom>
        </p:spPr>
        <p:txBody>
          <a:bodyPr wrap="square" lIns="0" tIns="0" rIns="0" bIns="0" rtlCol="0" anchor="t">
            <a:spAutoFit/>
          </a:bodyPr>
          <a:lstStyle/>
          <a:p>
            <a:pPr algn="ctr">
              <a:lnSpc>
                <a:spcPts val="2523"/>
              </a:lnSpc>
            </a:pPr>
            <a:r>
              <a:rPr lang="en-US" sz="3000" dirty="0">
                <a:solidFill>
                  <a:srgbClr val="000000"/>
                </a:solidFill>
                <a:latin typeface="Bobby Jones Soft"/>
                <a:ea typeface="Bobby Jones Soft"/>
                <a:cs typeface="Bobby Jones Soft"/>
                <a:sym typeface="Bobby Jones Soft"/>
              </a:rPr>
              <a:t>Do It Now </a:t>
            </a:r>
          </a:p>
        </p:txBody>
      </p:sp>
      <p:sp>
        <p:nvSpPr>
          <p:cNvPr id="8" name="TextBox 7">
            <a:extLst>
              <a:ext uri="{FF2B5EF4-FFF2-40B4-BE49-F238E27FC236}">
                <a16:creationId xmlns:a16="http://schemas.microsoft.com/office/drawing/2014/main" id="{AA1D7A31-64ED-CD6A-A215-87D4750462BF}"/>
              </a:ext>
            </a:extLst>
          </p:cNvPr>
          <p:cNvSpPr txBox="1"/>
          <p:nvPr/>
        </p:nvSpPr>
        <p:spPr>
          <a:xfrm>
            <a:off x="143548" y="2160028"/>
            <a:ext cx="8856902" cy="1292662"/>
          </a:xfrm>
          <a:prstGeom prst="rect">
            <a:avLst/>
          </a:prstGeom>
        </p:spPr>
        <p:txBody>
          <a:bodyPr wrap="square" lIns="0" tIns="0" rIns="0" bIns="0" rtlCol="0" anchor="t">
            <a:spAutoFit/>
          </a:bodyPr>
          <a:lstStyle/>
          <a:p>
            <a:pPr algn="ctr"/>
            <a:r>
              <a:rPr lang="en-GB" sz="2800" b="0" i="0" u="none" strike="noStrike" baseline="0" dirty="0">
                <a:solidFill>
                  <a:srgbClr val="000000"/>
                </a:solidFill>
                <a:latin typeface="Abadi" panose="020B0604020104020204" pitchFamily="34" charset="0"/>
              </a:rPr>
              <a:t>If somebody is receiving unwanted attention from another person, why do you think they might not seek help? What kinds of barriers might be in the way?</a:t>
            </a:r>
            <a:endParaRPr lang="en-GB" sz="2800" i="0" u="none" strike="noStrike" baseline="0" dirty="0">
              <a:solidFill>
                <a:srgbClr val="000000"/>
              </a:solidFill>
              <a:latin typeface="Abadi" panose="020B0604020104020204" pitchFamily="34" charset="0"/>
            </a:endParaRPr>
          </a:p>
        </p:txBody>
      </p:sp>
    </p:spTree>
    <p:extLst>
      <p:ext uri="{BB962C8B-B14F-4D97-AF65-F5344CB8AC3E}">
        <p14:creationId xmlns:p14="http://schemas.microsoft.com/office/powerpoint/2010/main" val="1720686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67544" y="1268760"/>
            <a:ext cx="6324600" cy="1828800"/>
          </a:xfrm>
        </p:spPr>
        <p:txBody>
          <a:bodyPr/>
          <a:lstStyle/>
          <a:p>
            <a:r>
              <a:rPr lang="en-GB" dirty="0"/>
              <a:t>REDUCING</a:t>
            </a:r>
            <a:br>
              <a:rPr lang="en-GB" dirty="0"/>
            </a:br>
            <a:r>
              <a:rPr lang="en-GB" dirty="0"/>
              <a:t>inappropriate</a:t>
            </a:r>
            <a:br>
              <a:rPr lang="en-GB" dirty="0"/>
            </a:br>
            <a:r>
              <a:rPr lang="en-GB" dirty="0"/>
              <a:t>behaviours</a:t>
            </a:r>
          </a:p>
        </p:txBody>
      </p:sp>
      <p:pic>
        <p:nvPicPr>
          <p:cNvPr id="7174" name="Picture 6" descr="Glossy, Hand, Red, Stop, Triangle, Warning, Wh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5979" y="3501008"/>
            <a:ext cx="3552329" cy="3177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5649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idx="1"/>
          </p:nvPr>
        </p:nvSpPr>
        <p:spPr/>
        <p:txBody>
          <a:bodyPr>
            <a:normAutofit/>
          </a:bodyPr>
          <a:lstStyle/>
          <a:p>
            <a:pPr marL="342900" indent="-342900">
              <a:lnSpc>
                <a:spcPct val="150000"/>
              </a:lnSpc>
              <a:spcBef>
                <a:spcPct val="0"/>
              </a:spcBef>
              <a:buClr>
                <a:srgbClr val="00ADC6"/>
              </a:buClr>
              <a:defRPr/>
            </a:pPr>
            <a:r>
              <a:rPr lang="en-US" altLang="en-US" sz="2400" dirty="0">
                <a:solidFill>
                  <a:srgbClr val="006666"/>
                </a:solidFill>
              </a:rPr>
              <a:t>Listen to and respect each other</a:t>
            </a:r>
          </a:p>
          <a:p>
            <a:pPr marL="342900" indent="-342900">
              <a:lnSpc>
                <a:spcPct val="150000"/>
              </a:lnSpc>
              <a:spcBef>
                <a:spcPct val="0"/>
              </a:spcBef>
              <a:buClr>
                <a:srgbClr val="00ADC6"/>
              </a:buClr>
              <a:defRPr/>
            </a:pPr>
            <a:r>
              <a:rPr lang="en-US" altLang="en-US" sz="2400" dirty="0">
                <a:solidFill>
                  <a:srgbClr val="006666"/>
                </a:solidFill>
              </a:rPr>
              <a:t>One person speaking at a time</a:t>
            </a:r>
          </a:p>
          <a:p>
            <a:pPr marL="342900" indent="-342900">
              <a:lnSpc>
                <a:spcPct val="150000"/>
              </a:lnSpc>
              <a:spcBef>
                <a:spcPct val="0"/>
              </a:spcBef>
              <a:buClr>
                <a:srgbClr val="00ADC6"/>
              </a:buClr>
              <a:defRPr/>
            </a:pPr>
            <a:r>
              <a:rPr lang="en-US" altLang="en-US" sz="2400" dirty="0">
                <a:solidFill>
                  <a:srgbClr val="006666"/>
                </a:solidFill>
              </a:rPr>
              <a:t>Openness but no personal stories</a:t>
            </a:r>
          </a:p>
          <a:p>
            <a:pPr marL="342900" indent="-342900">
              <a:lnSpc>
                <a:spcPct val="150000"/>
              </a:lnSpc>
              <a:spcBef>
                <a:spcPct val="0"/>
              </a:spcBef>
              <a:buClr>
                <a:srgbClr val="00ADC6"/>
              </a:buClr>
              <a:defRPr/>
            </a:pPr>
            <a:r>
              <a:rPr lang="en-US" altLang="en-US" sz="2400" dirty="0">
                <a:solidFill>
                  <a:srgbClr val="006666"/>
                </a:solidFill>
              </a:rPr>
              <a:t>No such thing as a silly question</a:t>
            </a:r>
          </a:p>
          <a:p>
            <a:pPr marL="342900" indent="-342900">
              <a:lnSpc>
                <a:spcPct val="150000"/>
              </a:lnSpc>
              <a:spcBef>
                <a:spcPct val="0"/>
              </a:spcBef>
              <a:buClr>
                <a:srgbClr val="00ADC6"/>
              </a:buClr>
              <a:defRPr/>
            </a:pPr>
            <a:r>
              <a:rPr lang="en-US" altLang="en-US" sz="2400" dirty="0">
                <a:solidFill>
                  <a:srgbClr val="006666"/>
                </a:solidFill>
              </a:rPr>
              <a:t>During discussions we have the right to pass</a:t>
            </a:r>
          </a:p>
          <a:p>
            <a:pPr marL="342900" indent="-342900">
              <a:lnSpc>
                <a:spcPct val="150000"/>
              </a:lnSpc>
              <a:spcBef>
                <a:spcPct val="0"/>
              </a:spcBef>
              <a:buClr>
                <a:srgbClr val="00ADC6"/>
              </a:buClr>
              <a:defRPr/>
            </a:pPr>
            <a:r>
              <a:rPr lang="en-US" altLang="en-US" sz="2400" dirty="0">
                <a:solidFill>
                  <a:srgbClr val="006666"/>
                </a:solidFill>
              </a:rPr>
              <a:t>We won’t laugh at, judge, or make assumptions about anyone else in the group</a:t>
            </a:r>
          </a:p>
        </p:txBody>
      </p:sp>
      <p:sp>
        <p:nvSpPr>
          <p:cNvPr id="15" name="Title 14"/>
          <p:cNvSpPr>
            <a:spLocks noGrp="1"/>
          </p:cNvSpPr>
          <p:nvPr>
            <p:ph type="title"/>
          </p:nvPr>
        </p:nvSpPr>
        <p:spPr>
          <a:xfrm>
            <a:off x="251520" y="260648"/>
            <a:ext cx="6639272" cy="1054394"/>
          </a:xfrm>
        </p:spPr>
        <p:txBody>
          <a:bodyPr/>
          <a:lstStyle/>
          <a:p>
            <a:r>
              <a:rPr lang="en-GB" dirty="0"/>
              <a:t>Ground rules</a:t>
            </a:r>
          </a:p>
        </p:txBody>
      </p:sp>
    </p:spTree>
    <p:extLst>
      <p:ext uri="{BB962C8B-B14F-4D97-AF65-F5344CB8AC3E}">
        <p14:creationId xmlns:p14="http://schemas.microsoft.com/office/powerpoint/2010/main" val="137846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251520" y="260648"/>
            <a:ext cx="6639272" cy="1054394"/>
          </a:xfrm>
        </p:spPr>
        <p:txBody>
          <a:bodyPr/>
          <a:lstStyle/>
          <a:p>
            <a:r>
              <a:rPr lang="en-GB" dirty="0"/>
              <a:t>Learning outcomes</a:t>
            </a:r>
          </a:p>
        </p:txBody>
      </p:sp>
      <p:sp>
        <p:nvSpPr>
          <p:cNvPr id="5" name="Content Placeholder 15"/>
          <p:cNvSpPr txBox="1">
            <a:spLocks/>
          </p:cNvSpPr>
          <p:nvPr/>
        </p:nvSpPr>
        <p:spPr>
          <a:xfrm>
            <a:off x="467545" y="2445692"/>
            <a:ext cx="8064896" cy="4407408"/>
          </a:xfrm>
          <a:prstGeom prst="rect">
            <a:avLst/>
          </a:prstGeom>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342900" indent="-342900">
              <a:lnSpc>
                <a:spcPct val="150000"/>
              </a:lnSpc>
              <a:spcBef>
                <a:spcPct val="0"/>
              </a:spcBef>
              <a:buClr>
                <a:srgbClr val="00ADC6"/>
              </a:buClr>
              <a:defRPr/>
            </a:pPr>
            <a:r>
              <a:rPr lang="en-GB" altLang="en-US" sz="2400" dirty="0">
                <a:solidFill>
                  <a:srgbClr val="006666"/>
                </a:solidFill>
              </a:rPr>
              <a:t>Recognise when romantic attention is unwanted or unacceptable, including online</a:t>
            </a:r>
          </a:p>
          <a:p>
            <a:pPr marL="342900" indent="-342900">
              <a:lnSpc>
                <a:spcPct val="150000"/>
              </a:lnSpc>
              <a:spcBef>
                <a:spcPct val="0"/>
              </a:spcBef>
              <a:buClr>
                <a:srgbClr val="00ADC6"/>
              </a:buClr>
              <a:defRPr/>
            </a:pPr>
            <a:r>
              <a:rPr lang="en-GB" altLang="en-US" sz="2400" spc="150" dirty="0">
                <a:solidFill>
                  <a:srgbClr val="006666"/>
                </a:solidFill>
              </a:rPr>
              <a:t>Explain how perpetrators and their peers can safely address potential perpetrator behaviours</a:t>
            </a:r>
            <a:endParaRPr lang="en-US" altLang="en-US" sz="2400" spc="150" dirty="0">
              <a:solidFill>
                <a:srgbClr val="006666"/>
              </a:solidFill>
            </a:endParaRPr>
          </a:p>
        </p:txBody>
      </p:sp>
    </p:spTree>
    <p:extLst>
      <p:ext uri="{BB962C8B-B14F-4D97-AF65-F5344CB8AC3E}">
        <p14:creationId xmlns:p14="http://schemas.microsoft.com/office/powerpoint/2010/main" val="953667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251520" y="260648"/>
            <a:ext cx="6639272" cy="1054394"/>
          </a:xfrm>
        </p:spPr>
        <p:txBody>
          <a:bodyPr/>
          <a:lstStyle/>
          <a:p>
            <a:r>
              <a:rPr lang="en-GB" dirty="0"/>
              <a:t>Overheard conversation</a:t>
            </a:r>
          </a:p>
        </p:txBody>
      </p:sp>
      <p:sp>
        <p:nvSpPr>
          <p:cNvPr id="4" name="Rectangular Callout 3"/>
          <p:cNvSpPr/>
          <p:nvPr/>
        </p:nvSpPr>
        <p:spPr>
          <a:xfrm>
            <a:off x="1619672" y="2420888"/>
            <a:ext cx="5925269" cy="3014439"/>
          </a:xfrm>
          <a:prstGeom prst="wedgeRectCallou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en-GB" sz="3000" spc="150" dirty="0">
                <a:solidFill>
                  <a:srgbClr val="006666"/>
                </a:solidFill>
              </a:rPr>
              <a:t>People play hard to get, so it’s important not to give up at the first ‘no’. It’s expected you’ll keep asking to show you really like someone.</a:t>
            </a:r>
          </a:p>
          <a:p>
            <a:pPr algn="ctr">
              <a:lnSpc>
                <a:spcPct val="107000"/>
              </a:lnSpc>
              <a:spcAft>
                <a:spcPts val="800"/>
              </a:spcAft>
            </a:pPr>
            <a:r>
              <a:rPr lang="en-GB" sz="3000" spc="150" dirty="0">
                <a:solidFill>
                  <a:srgbClr val="006666"/>
                </a:solidFill>
              </a:rPr>
              <a:t> </a:t>
            </a:r>
          </a:p>
        </p:txBody>
      </p:sp>
    </p:spTree>
    <p:extLst>
      <p:ext uri="{BB962C8B-B14F-4D97-AF65-F5344CB8AC3E}">
        <p14:creationId xmlns:p14="http://schemas.microsoft.com/office/powerpoint/2010/main" val="1917493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4"/>
          <p:cNvSpPr>
            <a:spLocks noGrp="1"/>
          </p:cNvSpPr>
          <p:nvPr>
            <p:ph type="title"/>
          </p:nvPr>
        </p:nvSpPr>
        <p:spPr/>
        <p:txBody>
          <a:bodyPr/>
          <a:lstStyle/>
          <a:p>
            <a:r>
              <a:rPr lang="en-GB" dirty="0"/>
              <a:t>Timeline activity</a:t>
            </a:r>
          </a:p>
        </p:txBody>
      </p:sp>
      <p:sp>
        <p:nvSpPr>
          <p:cNvPr id="5" name="Rectangle 4"/>
          <p:cNvSpPr/>
          <p:nvPr/>
        </p:nvSpPr>
        <p:spPr>
          <a:xfrm>
            <a:off x="179512" y="1700808"/>
            <a:ext cx="4896544" cy="410445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GB" sz="3000" b="1" dirty="0">
                <a:solidFill>
                  <a:srgbClr val="002060"/>
                </a:solidFill>
              </a:rPr>
              <a:t>GROUP A: Cerys</a:t>
            </a:r>
          </a:p>
          <a:p>
            <a:r>
              <a:rPr lang="en-GB" sz="2400" dirty="0">
                <a:solidFill>
                  <a:srgbClr val="002060"/>
                </a:solidFill>
              </a:rPr>
              <a:t>Annotate her timeline to highlight how she could have stopped her behaviour escalating.</a:t>
            </a:r>
          </a:p>
          <a:p>
            <a:endParaRPr lang="en-GB" sz="3000" dirty="0">
              <a:solidFill>
                <a:srgbClr val="002060"/>
              </a:solidFill>
            </a:endParaRPr>
          </a:p>
          <a:p>
            <a:r>
              <a:rPr lang="en-GB" sz="3000" b="1" dirty="0">
                <a:solidFill>
                  <a:srgbClr val="002060"/>
                </a:solidFill>
              </a:rPr>
              <a:t>GROUP B: Roe</a:t>
            </a:r>
          </a:p>
          <a:p>
            <a:r>
              <a:rPr lang="en-GB" sz="2400" dirty="0">
                <a:solidFill>
                  <a:srgbClr val="002060"/>
                </a:solidFill>
              </a:rPr>
              <a:t>Annotate her timeline with comments on how she could have reduced risks to Li.</a:t>
            </a:r>
            <a:endParaRPr lang="en-GB" sz="2400" dirty="0">
              <a:solidFill>
                <a:srgbClr val="00B050"/>
              </a:solidFill>
            </a:endParaRPr>
          </a:p>
        </p:txBody>
      </p:sp>
      <p:pic>
        <p:nvPicPr>
          <p:cNvPr id="9218" name="Picture 2" descr="Social Media, Internet, Facebook, We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2585" y="2493826"/>
            <a:ext cx="3415374" cy="2663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8709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22235-88EB-6DEA-09B6-8358A0E8FCA0}"/>
            </a:ext>
          </a:extLst>
        </p:cNvPr>
        <p:cNvGrpSpPr/>
        <p:nvPr/>
      </p:nvGrpSpPr>
      <p:grpSpPr>
        <a:xfrm>
          <a:off x="0" y="0"/>
          <a:ext cx="0" cy="0"/>
          <a:chOff x="0" y="0"/>
          <a:chExt cx="0" cy="0"/>
        </a:xfrm>
      </p:grpSpPr>
      <p:grpSp>
        <p:nvGrpSpPr>
          <p:cNvPr id="3" name="Group 2">
            <a:extLst>
              <a:ext uri="{FF2B5EF4-FFF2-40B4-BE49-F238E27FC236}">
                <a16:creationId xmlns:a16="http://schemas.microsoft.com/office/drawing/2014/main" id="{D106A2F4-1FC3-5CA1-8D42-DF90E595445B}"/>
              </a:ext>
            </a:extLst>
          </p:cNvPr>
          <p:cNvGrpSpPr/>
          <p:nvPr/>
        </p:nvGrpSpPr>
        <p:grpSpPr>
          <a:xfrm>
            <a:off x="0" y="0"/>
            <a:ext cx="9143999" cy="6857999"/>
            <a:chOff x="0" y="0"/>
            <a:chExt cx="6253988" cy="3376250"/>
          </a:xfrm>
        </p:grpSpPr>
        <p:sp>
          <p:nvSpPr>
            <p:cNvPr id="4" name="Freeform 3">
              <a:extLst>
                <a:ext uri="{FF2B5EF4-FFF2-40B4-BE49-F238E27FC236}">
                  <a16:creationId xmlns:a16="http://schemas.microsoft.com/office/drawing/2014/main" id="{75B220CD-3548-CD86-1DD2-959E2941FB98}"/>
                </a:ext>
              </a:extLst>
            </p:cNvPr>
            <p:cNvSpPr/>
            <p:nvPr/>
          </p:nvSpPr>
          <p:spPr>
            <a:xfrm>
              <a:off x="0" y="0"/>
              <a:ext cx="6253988" cy="3376250"/>
            </a:xfrm>
            <a:custGeom>
              <a:avLst/>
              <a:gdLst/>
              <a:ahLst/>
              <a:cxnLst/>
              <a:rect l="l" t="t" r="r" b="b"/>
              <a:pathLst>
                <a:path w="6253988" h="3376250">
                  <a:moveTo>
                    <a:pt x="0" y="0"/>
                  </a:moveTo>
                  <a:lnTo>
                    <a:pt x="6253988" y="0"/>
                  </a:lnTo>
                  <a:lnTo>
                    <a:pt x="6253988" y="3376250"/>
                  </a:lnTo>
                  <a:lnTo>
                    <a:pt x="0" y="3376250"/>
                  </a:lnTo>
                  <a:close/>
                </a:path>
              </a:pathLst>
            </a:custGeom>
            <a:solidFill>
              <a:srgbClr val="FFFFFF"/>
            </a:solidFill>
          </p:spPr>
          <p:txBody>
            <a:bodyPr/>
            <a:lstStyle/>
            <a:p>
              <a:endParaRPr lang="en-GB" sz="900"/>
            </a:p>
          </p:txBody>
        </p:sp>
        <p:sp>
          <p:nvSpPr>
            <p:cNvPr id="5" name="TextBox 4">
              <a:extLst>
                <a:ext uri="{FF2B5EF4-FFF2-40B4-BE49-F238E27FC236}">
                  <a16:creationId xmlns:a16="http://schemas.microsoft.com/office/drawing/2014/main" id="{37B342A1-5383-B120-3A64-686ADF0420FD}"/>
                </a:ext>
              </a:extLst>
            </p:cNvPr>
            <p:cNvSpPr txBox="1"/>
            <p:nvPr/>
          </p:nvSpPr>
          <p:spPr>
            <a:xfrm>
              <a:off x="0" y="-28575"/>
              <a:ext cx="6253988" cy="3404825"/>
            </a:xfrm>
            <a:prstGeom prst="rect">
              <a:avLst/>
            </a:prstGeom>
          </p:spPr>
          <p:txBody>
            <a:bodyPr lIns="25400" tIns="25400" rIns="25400" bIns="25400" rtlCol="0" anchor="ctr"/>
            <a:lstStyle/>
            <a:p>
              <a:pPr algn="r">
                <a:lnSpc>
                  <a:spcPts val="980"/>
                </a:lnSpc>
                <a:spcBef>
                  <a:spcPct val="0"/>
                </a:spcBef>
              </a:pPr>
              <a:endParaRPr sz="900"/>
            </a:p>
          </p:txBody>
        </p:sp>
      </p:grpSp>
      <p:sp>
        <p:nvSpPr>
          <p:cNvPr id="7" name="TextBox 6">
            <a:extLst>
              <a:ext uri="{FF2B5EF4-FFF2-40B4-BE49-F238E27FC236}">
                <a16:creationId xmlns:a16="http://schemas.microsoft.com/office/drawing/2014/main" id="{6DB3A861-2BE2-BB37-75D5-F334DCEBECB8}"/>
              </a:ext>
            </a:extLst>
          </p:cNvPr>
          <p:cNvSpPr txBox="1"/>
          <p:nvPr/>
        </p:nvSpPr>
        <p:spPr>
          <a:xfrm>
            <a:off x="-32617" y="141218"/>
            <a:ext cx="2630115" cy="308161"/>
          </a:xfrm>
          <a:prstGeom prst="rect">
            <a:avLst/>
          </a:prstGeom>
        </p:spPr>
        <p:txBody>
          <a:bodyPr wrap="square" lIns="0" tIns="0" rIns="0" bIns="0" rtlCol="0" anchor="t">
            <a:spAutoFit/>
          </a:bodyPr>
          <a:lstStyle/>
          <a:p>
            <a:pPr algn="ctr">
              <a:lnSpc>
                <a:spcPts val="2523"/>
              </a:lnSpc>
            </a:pPr>
            <a:r>
              <a:rPr lang="en-US" sz="2000" dirty="0">
                <a:solidFill>
                  <a:srgbClr val="000000"/>
                </a:solidFill>
                <a:latin typeface="Bobby Jones Soft"/>
                <a:ea typeface="Bobby Jones Soft"/>
                <a:cs typeface="Bobby Jones Soft"/>
                <a:sym typeface="Bobby Jones Soft"/>
              </a:rPr>
              <a:t>Timeline - Cerys</a:t>
            </a:r>
          </a:p>
        </p:txBody>
      </p:sp>
      <p:pic>
        <p:nvPicPr>
          <p:cNvPr id="6" name="Picture 5">
            <a:extLst>
              <a:ext uri="{FF2B5EF4-FFF2-40B4-BE49-F238E27FC236}">
                <a16:creationId xmlns:a16="http://schemas.microsoft.com/office/drawing/2014/main" id="{2597644B-9E8C-8054-9540-31B4FB9862E0}"/>
              </a:ext>
            </a:extLst>
          </p:cNvPr>
          <p:cNvPicPr>
            <a:picLocks noChangeAspect="1"/>
          </p:cNvPicPr>
          <p:nvPr/>
        </p:nvPicPr>
        <p:blipFill>
          <a:blip r:embed="rId3"/>
          <a:stretch>
            <a:fillRect/>
          </a:stretch>
        </p:blipFill>
        <p:spPr>
          <a:xfrm>
            <a:off x="706878" y="590596"/>
            <a:ext cx="7941083" cy="6267403"/>
          </a:xfrm>
          <a:prstGeom prst="rect">
            <a:avLst/>
          </a:prstGeom>
        </p:spPr>
      </p:pic>
    </p:spTree>
    <p:extLst>
      <p:ext uri="{BB962C8B-B14F-4D97-AF65-F5344CB8AC3E}">
        <p14:creationId xmlns:p14="http://schemas.microsoft.com/office/powerpoint/2010/main" val="27176147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lice Ruggles Trust">
  <a:themeElements>
    <a:clrScheme name="Custom 5">
      <a:dk1>
        <a:sysClr val="windowText" lastClr="000000"/>
      </a:dk1>
      <a:lt1>
        <a:sysClr val="window" lastClr="FFFFFF"/>
      </a:lt1>
      <a:dk2>
        <a:srgbClr val="29541B"/>
      </a:dk2>
      <a:lt2>
        <a:srgbClr val="DBF5F9"/>
      </a:lt2>
      <a:accent1>
        <a:srgbClr val="DBF5F9"/>
      </a:accent1>
      <a:accent2>
        <a:srgbClr val="009DD9"/>
      </a:accent2>
      <a:accent3>
        <a:srgbClr val="0BD0D9"/>
      </a:accent3>
      <a:accent4>
        <a:srgbClr val="10CF9B"/>
      </a:accent4>
      <a:accent5>
        <a:srgbClr val="7CCA62"/>
      </a:accent5>
      <a:accent6>
        <a:srgbClr val="A5C249"/>
      </a:accent6>
      <a:hlink>
        <a:srgbClr val="002060"/>
      </a:hlink>
      <a:folHlink>
        <a:srgbClr val="85DFD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A74793AC2629543844D2913BD193B59" ma:contentTypeVersion="2" ma:contentTypeDescription="Create a new document." ma:contentTypeScope="" ma:versionID="24a2eb34afaad9e91ac92b812d475a84">
  <xsd:schema xmlns:xsd="http://www.w3.org/2001/XMLSchema" xmlns:xs="http://www.w3.org/2001/XMLSchema" xmlns:p="http://schemas.microsoft.com/office/2006/metadata/properties" xmlns:ns2="cfe64e52-cb36-4f27-9226-02fc3da05424" targetNamespace="http://schemas.microsoft.com/office/2006/metadata/properties" ma:root="true" ma:fieldsID="976fe5bdac007684265285686ae15e66" ns2:_="">
    <xsd:import namespace="cfe64e52-cb36-4f27-9226-02fc3da0542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e64e52-cb36-4f27-9226-02fc3da054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51CEAA-1A0C-4ADA-8D90-26A90E1648E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16BFA5B-57C1-41AF-A2C3-6988AEB5A2E9}">
  <ds:schemaRefs>
    <ds:schemaRef ds:uri="http://schemas.microsoft.com/sharepoint/v3/contenttype/forms"/>
  </ds:schemaRefs>
</ds:datastoreItem>
</file>

<file path=customXml/itemProps3.xml><?xml version="1.0" encoding="utf-8"?>
<ds:datastoreItem xmlns:ds="http://schemas.openxmlformats.org/officeDocument/2006/customXml" ds:itemID="{DD9E23DA-0B1A-459B-8D08-C2D1FD76E9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e64e52-cb36-4f27-9226-02fc3da054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aff647e-10de-4eb1-90e9-d05789ef2c02}" enabled="0" method="" siteId="{0aff647e-10de-4eb1-90e9-d05789ef2c02}" removed="1"/>
</clbl:labelList>
</file>

<file path=docProps/app.xml><?xml version="1.0" encoding="utf-8"?>
<Properties xmlns="http://schemas.openxmlformats.org/officeDocument/2006/extended-properties" xmlns:vt="http://schemas.openxmlformats.org/officeDocument/2006/docPropsVTypes">
  <Template>Alice Ruggles Trust</Template>
  <TotalTime>494</TotalTime>
  <Words>2109</Words>
  <Application>Microsoft Office PowerPoint</Application>
  <PresentationFormat>On-screen Show (4:3)</PresentationFormat>
  <Paragraphs>165</Paragraphs>
  <Slides>21</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Abadi</vt:lpstr>
      <vt:lpstr>Arial</vt:lpstr>
      <vt:lpstr>Bobby Jones Soft</vt:lpstr>
      <vt:lpstr>Calibri</vt:lpstr>
      <vt:lpstr>Franklin Gothic Medium</vt:lpstr>
      <vt:lpstr>Wingdings</vt:lpstr>
      <vt:lpstr>Wingdings 2</vt:lpstr>
      <vt:lpstr>Alice Ruggles Trust</vt:lpstr>
      <vt:lpstr>PowerPoint Presentation</vt:lpstr>
      <vt:lpstr>PowerPoint Presentation</vt:lpstr>
      <vt:lpstr>PowerPoint Presentation</vt:lpstr>
      <vt:lpstr>REDUCING inappropriate behaviours</vt:lpstr>
      <vt:lpstr>Ground rules</vt:lpstr>
      <vt:lpstr>Learning outcomes</vt:lpstr>
      <vt:lpstr>Overheard conversation</vt:lpstr>
      <vt:lpstr>Timeline activity</vt:lpstr>
      <vt:lpstr>PowerPoint Presentation</vt:lpstr>
      <vt:lpstr>PowerPoint Presentation</vt:lpstr>
      <vt:lpstr>PowerPoint Presentation</vt:lpstr>
      <vt:lpstr>PowerPoint Presentation</vt:lpstr>
      <vt:lpstr>Barriers to help seeking</vt:lpstr>
      <vt:lpstr>Barriers to help seeking</vt:lpstr>
      <vt:lpstr>Sources of support</vt:lpstr>
      <vt:lpstr>Police changes</vt:lpstr>
      <vt:lpstr>Police changes</vt:lpstr>
      <vt:lpstr>IF being stalked</vt:lpstr>
      <vt:lpstr>Overheard conversation</vt:lpstr>
      <vt:lpstr>What have you learned?</vt:lpstr>
      <vt:lpstr>Identify interest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Hills</dc:creator>
  <cp:lastModifiedBy>Alyssa Isaac</cp:lastModifiedBy>
  <cp:revision>49</cp:revision>
  <dcterms:created xsi:type="dcterms:W3CDTF">2018-12-06T12:01:31Z</dcterms:created>
  <dcterms:modified xsi:type="dcterms:W3CDTF">2025-01-14T14:45:01Z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0x010100FA74793AC2629543844D2913BD193B59</vt:lpwstr>
  </property>
  <property fmtid="{D5CDD505-2E9C-101B-9397-08002B2CF9AE}" pid="3" name="Order">
    <vt:r8>1700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TemplateUrl">
    <vt:lpwstr/>
  </property>
  <property fmtid="{D5CDD505-2E9C-101B-9397-08002B2CF9AE}" pid="9" name="ComplianceAssetId">
    <vt:lpwstr/>
  </property>
</Properties>
</file>