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88" r:id="rId5"/>
    <p:sldId id="295" r:id="rId6"/>
    <p:sldId id="289" r:id="rId7"/>
    <p:sldId id="290" r:id="rId8"/>
    <p:sldId id="291" r:id="rId9"/>
    <p:sldId id="293" r:id="rId10"/>
    <p:sldId id="312" r:id="rId11"/>
    <p:sldId id="296" r:id="rId12"/>
    <p:sldId id="301" r:id="rId13"/>
    <p:sldId id="294" r:id="rId14"/>
    <p:sldId id="297" r:id="rId15"/>
    <p:sldId id="303" r:id="rId16"/>
    <p:sldId id="302" r:id="rId17"/>
    <p:sldId id="305" r:id="rId18"/>
    <p:sldId id="304" r:id="rId19"/>
    <p:sldId id="306" r:id="rId20"/>
    <p:sldId id="298" r:id="rId21"/>
    <p:sldId id="299" r:id="rId22"/>
    <p:sldId id="307" r:id="rId23"/>
    <p:sldId id="308" r:id="rId24"/>
    <p:sldId id="309" r:id="rId25"/>
    <p:sldId id="310" r:id="rId26"/>
  </p:sldIdLst>
  <p:sldSz cx="18288000" cy="10287000"/>
  <p:notesSz cx="6858000" cy="9144000"/>
  <p:embeddedFontLst>
    <p:embeddedFont>
      <p:font typeface="Bobby Jones Soft" panose="020B0604020202020204" charset="0"/>
      <p:regular r:id="rId28"/>
    </p:embeddedFont>
    <p:embeddedFont>
      <p:font typeface="Glacial Indifference" panose="020B0604020202020204" charset="0"/>
      <p:regular r:id="rId29"/>
    </p:embeddedFont>
    <p:embeddedFont>
      <p:font typeface="Glacial Indifference Bold" panose="020B0604020202020204" charset="0"/>
      <p:regular r:id="rId30"/>
      <p:bold r:id="rId31"/>
    </p:embeddedFont>
    <p:embeddedFont>
      <p:font typeface="Helvetica" panose="020B0604020202020204" pitchFamily="34" charset="0"/>
      <p:regular r:id="rId32"/>
      <p:bold r:id="rId33"/>
      <p:italic r:id="rId34"/>
      <p:boldItalic r:id="rId35"/>
    </p:embeddedFont>
    <p:embeddedFont>
      <p:font typeface="Playpen San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64003-CDD8-477F-A209-B34D86A8126F}" v="31" dt="2025-02-10T10:05:24.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9113" autoAdjust="0"/>
  </p:normalViewPr>
  <p:slideViewPr>
    <p:cSldViewPr>
      <p:cViewPr varScale="1">
        <p:scale>
          <a:sx n="55" d="100"/>
          <a:sy n="55" d="100"/>
        </p:scale>
        <p:origin x="7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S::decalyssaisaac@sch.im::3ae7964d-d2b5-42a3-b882-d9fb709f2af0" providerId="AD" clId="Web-{65864003-CDD8-477F-A209-B34D86A8126F}"/>
    <pc:docChg chg="modSld">
      <pc:chgData name="Alyssa Isaac" userId="S::decalyssaisaac@sch.im::3ae7964d-d2b5-42a3-b882-d9fb709f2af0" providerId="AD" clId="Web-{65864003-CDD8-477F-A209-B34D86A8126F}" dt="2025-02-10T10:05:24.958" v="17" actId="1076"/>
      <pc:docMkLst>
        <pc:docMk/>
      </pc:docMkLst>
      <pc:sldChg chg="delSp modSp delAnim">
        <pc:chgData name="Alyssa Isaac" userId="S::decalyssaisaac@sch.im::3ae7964d-d2b5-42a3-b882-d9fb709f2af0" providerId="AD" clId="Web-{65864003-CDD8-477F-A209-B34D86A8126F}" dt="2025-02-10T10:05:24.958" v="17" actId="1076"/>
        <pc:sldMkLst>
          <pc:docMk/>
          <pc:sldMk cId="1654024908" sldId="295"/>
        </pc:sldMkLst>
        <pc:spChg chg="mod">
          <ac:chgData name="Alyssa Isaac" userId="S::decalyssaisaac@sch.im::3ae7964d-d2b5-42a3-b882-d9fb709f2af0" providerId="AD" clId="Web-{65864003-CDD8-477F-A209-B34D86A8126F}" dt="2025-02-10T10:05:24.958" v="17" actId="1076"/>
          <ac:spMkLst>
            <pc:docMk/>
            <pc:sldMk cId="1654024908" sldId="295"/>
            <ac:spMk id="6" creationId="{C8E07923-701F-32A6-444C-DD1EF149E3D4}"/>
          </ac:spMkLst>
        </pc:spChg>
        <pc:spChg chg="del">
          <ac:chgData name="Alyssa Isaac" userId="S::decalyssaisaac@sch.im::3ae7964d-d2b5-42a3-b882-d9fb709f2af0" providerId="AD" clId="Web-{65864003-CDD8-477F-A209-B34D86A8126F}" dt="2025-02-10T10:05:06.051" v="8"/>
          <ac:spMkLst>
            <pc:docMk/>
            <pc:sldMk cId="1654024908" sldId="295"/>
            <ac:spMk id="11" creationId="{7C910341-504A-128F-7A3A-FA43E5CD9519}"/>
          </ac:spMkLst>
        </pc:spChg>
        <pc:spChg chg="del">
          <ac:chgData name="Alyssa Isaac" userId="S::decalyssaisaac@sch.im::3ae7964d-d2b5-42a3-b882-d9fb709f2af0" providerId="AD" clId="Web-{65864003-CDD8-477F-A209-B34D86A8126F}" dt="2025-02-10T10:05:08.598" v="9"/>
          <ac:spMkLst>
            <pc:docMk/>
            <pc:sldMk cId="1654024908" sldId="295"/>
            <ac:spMk id="12" creationId="{162E955A-67B3-792A-25D1-0D62AE20BB4F}"/>
          </ac:spMkLst>
        </pc:spChg>
        <pc:spChg chg="mod">
          <ac:chgData name="Alyssa Isaac" userId="S::decalyssaisaac@sch.im::3ae7964d-d2b5-42a3-b882-d9fb709f2af0" providerId="AD" clId="Web-{65864003-CDD8-477F-A209-B34D86A8126F}" dt="2025-02-10T10:05:21.442" v="16" actId="1076"/>
          <ac:spMkLst>
            <pc:docMk/>
            <pc:sldMk cId="1654024908" sldId="295"/>
            <ac:spMk id="15" creationId="{8DB13CA3-ED4D-ECD8-CCE7-4DCB7E88E3C4}"/>
          </ac:spMkLst>
        </pc:spChg>
        <pc:spChg chg="del">
          <ac:chgData name="Alyssa Isaac" userId="S::decalyssaisaac@sch.im::3ae7964d-d2b5-42a3-b882-d9fb709f2af0" providerId="AD" clId="Web-{65864003-CDD8-477F-A209-B34D86A8126F}" dt="2025-02-10T10:04:29.658" v="0"/>
          <ac:spMkLst>
            <pc:docMk/>
            <pc:sldMk cId="1654024908" sldId="295"/>
            <ac:spMk id="19" creationId="{564FBBF9-9FE0-172A-347A-D57198ED47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Although we would like the students to have this as a thinking activity before the lesson fully starts, the questions do not need to be answered here – they will be addressed later in the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60050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Before showing the film on the next slide (which lasts 2.28m) please ask the students to reflect on the comments they have just made to the comments made by these young people around the world.</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87802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showing this film (which lasts 2.28m) please ask the students to reflect on the comments they have just made to the comments made by these young people around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https://youtu.be/nRHJB8Ejo-0</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290844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91307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79C6F-D1FB-9E80-DDE1-ECE63CD80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FB9B0-BD7D-F4D4-423D-08514CD215B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B656CA1-9AAA-E879-AE77-6CDFD853175D}"/>
              </a:ext>
            </a:extLst>
          </p:cNvPr>
          <p:cNvSpPr>
            <a:spLocks noGrp="1"/>
          </p:cNvSpPr>
          <p:nvPr>
            <p:ph type="body" idx="1"/>
          </p:nvPr>
        </p:nvSpPr>
        <p:spPr/>
        <p:txBody>
          <a:bodyPr/>
          <a:lstStyle/>
          <a:p>
            <a:r>
              <a:rPr lang="en-GB" dirty="0">
                <a:solidFill>
                  <a:srgbClr val="009399"/>
                </a:solidFill>
                <a:effectLst/>
                <a:latin typeface="Helvetica Neue Light" panose="02000403000000020004" pitchFamily="2" charset="0"/>
              </a:rPr>
              <a:t>Societal norms: </a:t>
            </a:r>
            <a:r>
              <a:rPr lang="en-GB" dirty="0">
                <a:solidFill>
                  <a:srgbClr val="141413"/>
                </a:solidFill>
                <a:effectLst/>
                <a:latin typeface="Helvetica Neue Light" panose="02000403000000020004" pitchFamily="2" charset="0"/>
              </a:rPr>
              <a:t>We may hear of high profile harassment or abuse cases in the media or within our local communities being discussed around us. For example, news stories</a:t>
            </a:r>
          </a:p>
          <a:p>
            <a:r>
              <a:rPr lang="en-GB" dirty="0">
                <a:solidFill>
                  <a:srgbClr val="141413"/>
                </a:solidFill>
                <a:effectLst/>
                <a:latin typeface="Helvetica Neue Light" panose="02000403000000020004" pitchFamily="2" charset="0"/>
              </a:rPr>
              <a:t>might refer to a victim as being at fault for being in the wrong place at the wrong time, or wearing inappropriate clothing, whilst the perpetrator’s behaviour goes unchallenged.</a:t>
            </a:r>
          </a:p>
          <a:p>
            <a:endParaRPr lang="en-GB" dirty="0">
              <a:solidFill>
                <a:srgbClr val="141413"/>
              </a:solidFill>
              <a:effectLst/>
              <a:latin typeface="Helvetica" pitchFamily="2" charset="0"/>
            </a:endParaRPr>
          </a:p>
          <a:p>
            <a:r>
              <a:rPr lang="en-GB" dirty="0">
                <a:solidFill>
                  <a:srgbClr val="009399"/>
                </a:solidFill>
                <a:effectLst/>
                <a:latin typeface="Helvetica Neue Light" panose="02000403000000020004" pitchFamily="2" charset="0"/>
              </a:rPr>
              <a:t>Self-protection: </a:t>
            </a:r>
            <a:r>
              <a:rPr lang="en-GB" dirty="0">
                <a:solidFill>
                  <a:srgbClr val="141413"/>
                </a:solidFill>
                <a:effectLst/>
                <a:latin typeface="Helvetica Neue Light" panose="02000403000000020004" pitchFamily="2" charset="0"/>
              </a:rPr>
              <a:t>The human brain has a tendency to seek out predictability. If something bad happens at random to someone for no apparent reason, people can feel threatened that something similar could happen to them. Victim-blaming may be a subconscious strategy young people employ to dissociate themselves from the threat of becoming a victim themselves.</a:t>
            </a:r>
          </a:p>
          <a:p>
            <a:endParaRPr lang="en-GB" dirty="0">
              <a:solidFill>
                <a:srgbClr val="141413"/>
              </a:solidFill>
              <a:effectLst/>
              <a:latin typeface="Helvetica Neue Light" panose="02000403000000020004" pitchFamily="2" charset="0"/>
            </a:endParaRPr>
          </a:p>
          <a:p>
            <a:r>
              <a:rPr lang="en-GB" dirty="0">
                <a:solidFill>
                  <a:srgbClr val="009399"/>
                </a:solidFill>
                <a:effectLst/>
                <a:latin typeface="Helvetica Neue Light" panose="02000403000000020004" pitchFamily="2" charset="0"/>
              </a:rPr>
              <a:t>Peer pressure: </a:t>
            </a:r>
          </a:p>
          <a:p>
            <a:r>
              <a:rPr lang="en-GB" dirty="0">
                <a:solidFill>
                  <a:srgbClr val="141413"/>
                </a:solidFill>
                <a:effectLst/>
                <a:latin typeface="Helvetica Neue Light" panose="02000403000000020004" pitchFamily="2" charset="0"/>
              </a:rPr>
              <a:t>Young people often want to align with strong peer groups. To avoid the risk of being on the outside of a peer group, young people may join in with victim-blaming to show they are not a victim either.</a:t>
            </a:r>
          </a:p>
          <a:p>
            <a:endParaRPr lang="en-GB" dirty="0"/>
          </a:p>
        </p:txBody>
      </p:sp>
      <p:sp>
        <p:nvSpPr>
          <p:cNvPr id="4" name="Slide Number Placeholder 3">
            <a:extLst>
              <a:ext uri="{FF2B5EF4-FFF2-40B4-BE49-F238E27FC236}">
                <a16:creationId xmlns:a16="http://schemas.microsoft.com/office/drawing/2014/main" id="{EAC4493C-2BBC-9143-0D04-35C5EA4749C1}"/>
              </a:ext>
            </a:extLst>
          </p:cNvPr>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419436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3400-F5C5-388F-233C-0623AFE92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F212D-C101-95EE-D340-F1895A842F1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CAE8B43-C0A5-3DEE-A760-8736DC5C3B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FB5E94-70DE-C044-900F-9FB44B7245D8}"/>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14789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CD3D3-E797-FEDC-6916-324E78669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59BFD-408E-ED57-C71A-0C75DDD4AA47}"/>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3998A45-B0F7-2052-B163-DEF4AAD7DF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F1A414-FE96-A63D-8885-39C49784877B}"/>
              </a:ext>
            </a:extLst>
          </p:cNvPr>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94897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31203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Teacher to explain that we are now going to watch a series of storyboard images, students will need to remember the ‘plot’ and be ready to discuss after the fifth storyboard slide slide.</a:t>
            </a:r>
          </a:p>
          <a:p>
            <a:endParaRPr lang="en-GB" dirty="0"/>
          </a:p>
          <a:p>
            <a:r>
              <a:rPr lang="en-GB" dirty="0"/>
              <a:t>Please note:</a:t>
            </a:r>
          </a:p>
          <a:p>
            <a:r>
              <a:rPr lang="en-GB" dirty="0"/>
              <a:t>Online sexual harassment takes place within the wider setting of popular culture and media. Young people are increasingly being exposed to sexualised imagery online, such as advertising, music videos, vloggers, celebrities and online pornography. Access to sophisticated editing tools means young people have the ability to edit their photos to look like the unrealistic images they see online and share these within their peer groups. Society offers very narrow expectations of what males and females should act and look like, and these are often very stereotypical, with no room for uniqueness or individuality.</a:t>
            </a: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67902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We suggest that students work in small groups to discuss each of these questions. </a:t>
            </a:r>
          </a:p>
          <a:p>
            <a:endParaRPr lang="en-GB" dirty="0"/>
          </a:p>
          <a:p>
            <a:r>
              <a:rPr lang="en-GB" dirty="0"/>
              <a:t>Some teachers may prefer to ask a different small groups to discuss each of the questions.</a:t>
            </a:r>
          </a:p>
          <a:p>
            <a:endParaRPr lang="en-GB" dirty="0"/>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424244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spcAft>
                <a:spcPts val="1200"/>
              </a:spcAft>
            </a:pPr>
            <a:r>
              <a:rPr lang="en-GB" sz="1200" dirty="0"/>
              <a:t>We suggest that two groups consider each of the three perspectives.</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345422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nRHJB8Ejo-0?feature=oembed"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hyperlink" Target="https://www.childnet.com/young-people/secondary" TargetMode="Externa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9AB1A0-EB20-AF70-093E-FD7053D1F28B}"/>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85CC3F2F-C910-C210-FBB5-8EA8DE4F3CBA}"/>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21DFB784-8EA8-56F3-6F23-D525C13A76CF}"/>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03D3A882-3C1B-5FCB-6B00-2C37630F409C}"/>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7" name="TextBox 6">
            <a:extLst>
              <a:ext uri="{FF2B5EF4-FFF2-40B4-BE49-F238E27FC236}">
                <a16:creationId xmlns:a16="http://schemas.microsoft.com/office/drawing/2014/main" id="{82B5BEF4-9C6F-3C03-1B75-BCB15B4E0D70}"/>
              </a:ext>
            </a:extLst>
          </p:cNvPr>
          <p:cNvSpPr txBox="1"/>
          <p:nvPr/>
        </p:nvSpPr>
        <p:spPr>
          <a:xfrm>
            <a:off x="1066800" y="1334162"/>
            <a:ext cx="5260230" cy="729880"/>
          </a:xfrm>
          <a:prstGeom prst="rect">
            <a:avLst/>
          </a:prstGeom>
        </p:spPr>
        <p:txBody>
          <a:bodyPr wrap="square" lIns="0" tIns="0" rIns="0" bIns="0" rtlCol="0" anchor="t">
            <a:spAutoFit/>
          </a:bodyPr>
          <a:lstStyle/>
          <a:p>
            <a:pPr algn="ctr">
              <a:lnSpc>
                <a:spcPts val="5045"/>
              </a:lnSpc>
            </a:pPr>
            <a:r>
              <a:rPr lang="en-US" sz="6000" dirty="0">
                <a:solidFill>
                  <a:srgbClr val="000000"/>
                </a:solidFill>
                <a:latin typeface="Bobby Jones Soft"/>
                <a:ea typeface="Bobby Jones Soft"/>
                <a:cs typeface="Bobby Jones Soft"/>
                <a:sym typeface="Bobby Jones Soft"/>
              </a:rPr>
              <a:t>Teacher slide</a:t>
            </a:r>
          </a:p>
        </p:txBody>
      </p:sp>
      <p:sp>
        <p:nvSpPr>
          <p:cNvPr id="8" name="TextBox 7">
            <a:extLst>
              <a:ext uri="{FF2B5EF4-FFF2-40B4-BE49-F238E27FC236}">
                <a16:creationId xmlns:a16="http://schemas.microsoft.com/office/drawing/2014/main" id="{B8F23F30-FB80-8112-9A4E-8039BCDDBC80}"/>
              </a:ext>
            </a:extLst>
          </p:cNvPr>
          <p:cNvSpPr txBox="1"/>
          <p:nvPr/>
        </p:nvSpPr>
        <p:spPr>
          <a:xfrm>
            <a:off x="1562506" y="2933518"/>
            <a:ext cx="15162988" cy="5568832"/>
          </a:xfrm>
          <a:prstGeom prst="rect">
            <a:avLst/>
          </a:prstGeom>
        </p:spPr>
        <p:txBody>
          <a:bodyPr lIns="0" tIns="0" rIns="0" bIns="0" rtlCol="0" anchor="t">
            <a:spAutoFit/>
          </a:bodyPr>
          <a:lstStyle/>
          <a:p>
            <a:pPr algn="just">
              <a:lnSpc>
                <a:spcPts val="5499"/>
              </a:lnSpc>
            </a:pPr>
            <a:r>
              <a:rPr lang="en-US" sz="3200" dirty="0">
                <a:solidFill>
                  <a:srgbClr val="000000"/>
                </a:solidFill>
                <a:latin typeface="Glacial Indifference"/>
                <a:ea typeface="Glacial Indifference"/>
                <a:cs typeface="Glacial Indifference"/>
                <a:sym typeface="Glacial Indifference"/>
              </a:rPr>
              <a:t>Before the session: In the days or week before facilitating this session, please tell your students that </a:t>
            </a:r>
            <a:r>
              <a:rPr lang="en-US" sz="3200" dirty="0">
                <a:solidFill>
                  <a:srgbClr val="000000"/>
                </a:solidFill>
                <a:latin typeface="Glacial Indifference"/>
                <a:sym typeface="Glacial Indifference"/>
              </a:rPr>
              <a:t>they will be learning  </a:t>
            </a:r>
            <a:r>
              <a:rPr lang="en-GB" sz="3200" dirty="0">
                <a:solidFill>
                  <a:srgbClr val="000000"/>
                </a:solidFill>
                <a:latin typeface="Glacial Indifference"/>
              </a:rPr>
              <a:t>about online sexual harassment, although our ground rules will be in place, if any students are concerned, they should discuss this with you or an appropriate member of staff prior to the lesson. </a:t>
            </a:r>
          </a:p>
          <a:p>
            <a:pPr algn="just">
              <a:lnSpc>
                <a:spcPts val="5499"/>
              </a:lnSpc>
            </a:pPr>
            <a:endParaRPr lang="en-GB" sz="3200" dirty="0">
              <a:solidFill>
                <a:srgbClr val="000000"/>
              </a:solidFill>
              <a:latin typeface="Glacial Indifference"/>
            </a:endParaRPr>
          </a:p>
          <a:p>
            <a:pPr algn="just">
              <a:lnSpc>
                <a:spcPts val="5499"/>
              </a:lnSpc>
            </a:pPr>
            <a:r>
              <a:rPr lang="en-GB" sz="3200" dirty="0">
                <a:solidFill>
                  <a:srgbClr val="000000"/>
                </a:solidFill>
                <a:latin typeface="Glacial Indifference"/>
              </a:rPr>
              <a:t>Please refresh your knowledge of your school’s reporting procedures, and if necessary, speak to your Designated Safeguarding Lead (DSL) about how the school supports students who make a report.</a:t>
            </a:r>
          </a:p>
        </p:txBody>
      </p:sp>
    </p:spTree>
    <p:extLst>
      <p:ext uri="{BB962C8B-B14F-4D97-AF65-F5344CB8AC3E}">
        <p14:creationId xmlns:p14="http://schemas.microsoft.com/office/powerpoint/2010/main" val="99947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436F5-6516-8956-6A80-676A708725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D729061-1869-A349-C0A4-28F98934289C}"/>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456D0403-555C-5511-7AA9-A6D365A2514A}"/>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22DDA337-49BA-6918-9C15-35D449DCF1FF}"/>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0AC800D6-BA57-8A17-B3A6-3BED7473DC00}"/>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0B04604A-28C5-28F9-7F99-F821A4EF1603}"/>
              </a:ext>
            </a:extLst>
          </p:cNvPr>
          <p:cNvSpPr txBox="1"/>
          <p:nvPr/>
        </p:nvSpPr>
        <p:spPr>
          <a:xfrm>
            <a:off x="2438400" y="687917"/>
            <a:ext cx="12153900" cy="919482"/>
          </a:xfrm>
          <a:prstGeom prst="rect">
            <a:avLst/>
          </a:prstGeom>
        </p:spPr>
        <p:txBody>
          <a:bodyPr wrap="square" lIns="0" tIns="0" rIns="0" bIns="0" rtlCol="0" anchor="t">
            <a:spAutoFit/>
          </a:bodyPr>
          <a:lstStyle/>
          <a:p>
            <a:pPr algn="ctr">
              <a:lnSpc>
                <a:spcPts val="7416"/>
              </a:lnSpc>
            </a:pPr>
            <a:r>
              <a:rPr lang="en-US" sz="4800" dirty="0">
                <a:solidFill>
                  <a:srgbClr val="000000"/>
                </a:solidFill>
                <a:latin typeface="Bobby Jones Soft"/>
                <a:ea typeface="Bobby Jones Soft"/>
                <a:cs typeface="Bobby Jones Soft"/>
                <a:sym typeface="Bobby Jones Soft"/>
              </a:rPr>
              <a:t>Victim blaming – an example</a:t>
            </a:r>
          </a:p>
        </p:txBody>
      </p:sp>
      <p:sp>
        <p:nvSpPr>
          <p:cNvPr id="7" name="TextBox 6">
            <a:extLst>
              <a:ext uri="{FF2B5EF4-FFF2-40B4-BE49-F238E27FC236}">
                <a16:creationId xmlns:a16="http://schemas.microsoft.com/office/drawing/2014/main" id="{3872840B-B043-562D-08DB-28DBC52C2840}"/>
              </a:ext>
            </a:extLst>
          </p:cNvPr>
          <p:cNvSpPr txBox="1"/>
          <p:nvPr/>
        </p:nvSpPr>
        <p:spPr>
          <a:xfrm>
            <a:off x="1054882" y="1913321"/>
            <a:ext cx="16095980" cy="7386638"/>
          </a:xfrm>
          <a:prstGeom prst="rect">
            <a:avLst/>
          </a:prstGeom>
          <a:noFill/>
        </p:spPr>
        <p:txBody>
          <a:bodyPr wrap="square" rtlCol="0">
            <a:spAutoFit/>
          </a:bodyPr>
          <a:lstStyle/>
          <a:p>
            <a:pPr fontAlgn="ctr">
              <a:spcAft>
                <a:spcPts val="750"/>
              </a:spcAft>
            </a:pPr>
            <a:r>
              <a:rPr lang="en-GB" sz="3600" dirty="0">
                <a:solidFill>
                  <a:srgbClr val="001D35"/>
                </a:solidFill>
                <a:latin typeface="Glacial Indifference" panose="020B0604020202020204" charset="0"/>
              </a:rPr>
              <a:t>You’ve made yourself a hot drink. </a:t>
            </a:r>
            <a:endParaRPr lang="en-GB" dirty="0">
              <a:solidFill>
                <a:srgbClr val="001D35"/>
              </a:solidFill>
              <a:latin typeface="Glacial Indifference" panose="020B0604020202020204" charset="0"/>
            </a:endParaRPr>
          </a:p>
          <a:p>
            <a:pPr fontAlgn="ctr">
              <a:spcAft>
                <a:spcPts val="750"/>
              </a:spcAft>
            </a:pPr>
            <a:r>
              <a:rPr lang="en-GB" sz="3600" dirty="0">
                <a:solidFill>
                  <a:srgbClr val="001D35"/>
                </a:solidFill>
                <a:latin typeface="Glacial Indifference" panose="020B0604020202020204" charset="0"/>
              </a:rPr>
              <a:t>You put the mug down on the table in front of you. </a:t>
            </a:r>
          </a:p>
          <a:p>
            <a:pPr fontAlgn="ctr">
              <a:spcAft>
                <a:spcPts val="750"/>
              </a:spcAft>
            </a:pPr>
            <a:r>
              <a:rPr lang="en-GB" sz="3600" dirty="0">
                <a:solidFill>
                  <a:srgbClr val="001D35"/>
                </a:solidFill>
                <a:latin typeface="Glacial Indifference" panose="020B0604020202020204" charset="0"/>
              </a:rPr>
              <a:t>The person sitting opposite you reaches over and pushes the mug off the table. It falls to the ground and spills everywhere. You turn to the other people who saw it happen to ask for help. </a:t>
            </a:r>
          </a:p>
          <a:p>
            <a:pPr fontAlgn="ctr">
              <a:spcAft>
                <a:spcPts val="750"/>
              </a:spcAft>
            </a:pPr>
            <a:endParaRPr lang="en-GB" dirty="0">
              <a:solidFill>
                <a:srgbClr val="001D35"/>
              </a:solidFill>
              <a:latin typeface="Glacial Indifference" panose="020B0604020202020204" charset="0"/>
            </a:endParaRPr>
          </a:p>
          <a:p>
            <a:pPr fontAlgn="ctr">
              <a:spcAft>
                <a:spcPts val="750"/>
              </a:spcAft>
            </a:pPr>
            <a:r>
              <a:rPr lang="en-GB" sz="3600" dirty="0">
                <a:solidFill>
                  <a:srgbClr val="001D35"/>
                </a:solidFill>
                <a:latin typeface="Glacial Indifference" panose="020B0604020202020204" charset="0"/>
              </a:rPr>
              <a:t>You get the following comments:</a:t>
            </a:r>
          </a:p>
          <a:p>
            <a:pPr fontAlgn="ctr">
              <a:spcAft>
                <a:spcPts val="750"/>
              </a:spcAft>
            </a:pPr>
            <a:r>
              <a:rPr lang="en-GB" sz="3600" i="1" dirty="0">
                <a:solidFill>
                  <a:srgbClr val="001D35"/>
                </a:solidFill>
                <a:latin typeface="Glacial Indifference" panose="020B0604020202020204" charset="0"/>
              </a:rPr>
              <a:t>“You’re so clumsy!”</a:t>
            </a:r>
          </a:p>
          <a:p>
            <a:pPr fontAlgn="ctr">
              <a:spcAft>
                <a:spcPts val="750"/>
              </a:spcAft>
            </a:pPr>
            <a:r>
              <a:rPr lang="en-GB" sz="3600" i="1" dirty="0">
                <a:solidFill>
                  <a:srgbClr val="001D35"/>
                </a:solidFill>
                <a:latin typeface="Glacial Indifference" panose="020B0604020202020204" charset="0"/>
              </a:rPr>
              <a:t>“You shouldn’t have put your mug there.”</a:t>
            </a:r>
          </a:p>
          <a:p>
            <a:pPr fontAlgn="ctr">
              <a:spcAft>
                <a:spcPts val="750"/>
              </a:spcAft>
            </a:pPr>
            <a:r>
              <a:rPr lang="en-GB" sz="3600" i="1" dirty="0">
                <a:solidFill>
                  <a:srgbClr val="001D35"/>
                </a:solidFill>
                <a:latin typeface="Glacial Indifference" panose="020B0604020202020204" charset="0"/>
              </a:rPr>
              <a:t>“It’s your fault.”</a:t>
            </a:r>
          </a:p>
          <a:p>
            <a:pPr fontAlgn="ctr">
              <a:spcAft>
                <a:spcPts val="750"/>
              </a:spcAft>
            </a:pPr>
            <a:r>
              <a:rPr lang="en-GB" sz="3600" i="1" dirty="0">
                <a:solidFill>
                  <a:srgbClr val="001D35"/>
                </a:solidFill>
                <a:latin typeface="Glacial Indifference" panose="020B0604020202020204" charset="0"/>
              </a:rPr>
              <a:t>“Why did you want a drink in the first place?”</a:t>
            </a:r>
          </a:p>
          <a:p>
            <a:pPr fontAlgn="ctr">
              <a:spcAft>
                <a:spcPts val="750"/>
              </a:spcAft>
            </a:pPr>
            <a:r>
              <a:rPr lang="en-GB" sz="3600" i="1" dirty="0">
                <a:solidFill>
                  <a:srgbClr val="001D35"/>
                </a:solidFill>
                <a:latin typeface="Glacial Indifference" panose="020B0604020202020204" charset="0"/>
              </a:rPr>
              <a:t>“You were asking for that to happen.”</a:t>
            </a:r>
          </a:p>
        </p:txBody>
      </p:sp>
      <p:sp>
        <p:nvSpPr>
          <p:cNvPr id="8" name="TextBox 7">
            <a:extLst>
              <a:ext uri="{FF2B5EF4-FFF2-40B4-BE49-F238E27FC236}">
                <a16:creationId xmlns:a16="http://schemas.microsoft.com/office/drawing/2014/main" id="{22671C37-F273-76CB-31FA-D934BE048251}"/>
              </a:ext>
            </a:extLst>
          </p:cNvPr>
          <p:cNvSpPr txBox="1"/>
          <p:nvPr/>
        </p:nvSpPr>
        <p:spPr>
          <a:xfrm>
            <a:off x="11353800" y="5448300"/>
            <a:ext cx="6216270" cy="2308324"/>
          </a:xfrm>
          <a:prstGeom prst="rect">
            <a:avLst/>
          </a:prstGeom>
          <a:noFill/>
        </p:spPr>
        <p:txBody>
          <a:bodyPr wrap="square" rtlCol="0">
            <a:spAutoFit/>
          </a:bodyPr>
          <a:lstStyle/>
          <a:p>
            <a:r>
              <a:rPr lang="en-GB" sz="3600" b="1" dirty="0">
                <a:solidFill>
                  <a:srgbClr val="001D35"/>
                </a:solidFill>
                <a:latin typeface="Glacial Indifference" panose="020B0604020202020204" charset="0"/>
              </a:rPr>
              <a:t>Discuss:</a:t>
            </a:r>
          </a:p>
          <a:p>
            <a:r>
              <a:rPr lang="en-GB" sz="3600" b="1" dirty="0">
                <a:solidFill>
                  <a:srgbClr val="001D35"/>
                </a:solidFill>
                <a:latin typeface="Glacial Indifference" panose="020B0604020202020204" charset="0"/>
              </a:rPr>
              <a:t>How might the victim feel?</a:t>
            </a:r>
          </a:p>
          <a:p>
            <a:r>
              <a:rPr lang="en-GB" sz="3600" b="1" dirty="0">
                <a:solidFill>
                  <a:srgbClr val="001D35"/>
                </a:solidFill>
                <a:latin typeface="Glacial Indifference" panose="020B0604020202020204" charset="0"/>
              </a:rPr>
              <a:t>What could they do about this situation?</a:t>
            </a:r>
          </a:p>
        </p:txBody>
      </p:sp>
    </p:spTree>
    <p:extLst>
      <p:ext uri="{BB962C8B-B14F-4D97-AF65-F5344CB8AC3E}">
        <p14:creationId xmlns:p14="http://schemas.microsoft.com/office/powerpoint/2010/main" val="224245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ACE12-CF4F-C7BD-6CB2-C06E46ABD8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8B3AC2-D57F-ED23-0301-33BABE5DD04B}"/>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0CA6A10C-7598-5228-4C56-3D054A3E6DA3}"/>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285F0EEC-13E3-3AAA-A4D0-C49089F5546C}"/>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1AB71F5F-51E5-2D38-5909-0B27D08403DC}"/>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355824BD-7E82-14D1-D222-97265D3EB4B4}"/>
              </a:ext>
            </a:extLst>
          </p:cNvPr>
          <p:cNvSpPr txBox="1"/>
          <p:nvPr/>
        </p:nvSpPr>
        <p:spPr>
          <a:xfrm>
            <a:off x="1028700" y="1114425"/>
            <a:ext cx="8724900"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The story board 1/5</a:t>
            </a:r>
          </a:p>
        </p:txBody>
      </p:sp>
      <p:pic>
        <p:nvPicPr>
          <p:cNvPr id="8" name="Picture 7" descr="A cartoon of a person taking a selfie&#10;&#10;Description automatically generated">
            <a:extLst>
              <a:ext uri="{FF2B5EF4-FFF2-40B4-BE49-F238E27FC236}">
                <a16:creationId xmlns:a16="http://schemas.microsoft.com/office/drawing/2014/main" id="{575AE9CF-5217-D3E1-4677-75804F544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2200236"/>
            <a:ext cx="6680259" cy="5991264"/>
          </a:xfrm>
          <a:prstGeom prst="rect">
            <a:avLst/>
          </a:prstGeom>
        </p:spPr>
      </p:pic>
      <p:pic>
        <p:nvPicPr>
          <p:cNvPr id="10" name="Picture 9" descr="A cartoon of a person's face&#10;&#10;Description automatically generated">
            <a:extLst>
              <a:ext uri="{FF2B5EF4-FFF2-40B4-BE49-F238E27FC236}">
                <a16:creationId xmlns:a16="http://schemas.microsoft.com/office/drawing/2014/main" id="{EC3B284D-24EF-7112-33F8-CAC862A2D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073" y="2200236"/>
            <a:ext cx="7350107" cy="5991264"/>
          </a:xfrm>
          <a:prstGeom prst="rect">
            <a:avLst/>
          </a:prstGeom>
        </p:spPr>
      </p:pic>
      <p:sp>
        <p:nvSpPr>
          <p:cNvPr id="11" name="TextBox 10">
            <a:extLst>
              <a:ext uri="{FF2B5EF4-FFF2-40B4-BE49-F238E27FC236}">
                <a16:creationId xmlns:a16="http://schemas.microsoft.com/office/drawing/2014/main" id="{B5B03E83-A724-F3FE-9EA6-C2B3F732A508}"/>
              </a:ext>
            </a:extLst>
          </p:cNvPr>
          <p:cNvSpPr txBox="1"/>
          <p:nvPr/>
        </p:nvSpPr>
        <p:spPr>
          <a:xfrm>
            <a:off x="6222326" y="9814517"/>
            <a:ext cx="11430000" cy="369332"/>
          </a:xfrm>
          <a:prstGeom prst="rect">
            <a:avLst/>
          </a:prstGeom>
          <a:noFill/>
        </p:spPr>
        <p:txBody>
          <a:bodyPr wrap="square" rtlCol="0">
            <a:spAutoFit/>
          </a:bodyPr>
          <a:lstStyle/>
          <a:p>
            <a:r>
              <a:rPr lang="en-GB" dirty="0"/>
              <a:t>Images from: https://</a:t>
            </a:r>
            <a:r>
              <a:rPr lang="en-GB" dirty="0" err="1"/>
              <a:t>www.childnet.com</a:t>
            </a:r>
            <a:r>
              <a:rPr lang="en-GB" dirty="0"/>
              <a:t>/resources/step-up-speak-up/teaching-toolkit/step-up-speak-up-lesson-plans/</a:t>
            </a:r>
          </a:p>
        </p:txBody>
      </p:sp>
    </p:spTree>
    <p:extLst>
      <p:ext uri="{BB962C8B-B14F-4D97-AF65-F5344CB8AC3E}">
        <p14:creationId xmlns:p14="http://schemas.microsoft.com/office/powerpoint/2010/main" val="32364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79C2D-364E-0873-42F6-0945667ED1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B4FB51-F00D-639C-29C2-148C75726532}"/>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545F36FC-EB7A-207D-91DE-9248454E0D66}"/>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B967BC16-0743-8A50-9633-EB7C8A7E730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EC14F8C1-B88D-0148-6A9E-EAAE28A53A73}"/>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DEBE2795-30A0-CDB3-05A6-D1A7858EE7FE}"/>
              </a:ext>
            </a:extLst>
          </p:cNvPr>
          <p:cNvSpPr txBox="1"/>
          <p:nvPr/>
        </p:nvSpPr>
        <p:spPr>
          <a:xfrm>
            <a:off x="1028700" y="1114425"/>
            <a:ext cx="9258300"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The story board 2/5</a:t>
            </a:r>
          </a:p>
        </p:txBody>
      </p:sp>
      <p:sp>
        <p:nvSpPr>
          <p:cNvPr id="11" name="TextBox 10">
            <a:extLst>
              <a:ext uri="{FF2B5EF4-FFF2-40B4-BE49-F238E27FC236}">
                <a16:creationId xmlns:a16="http://schemas.microsoft.com/office/drawing/2014/main" id="{AE3A4522-5870-57ED-6C41-2C98B072AB9F}"/>
              </a:ext>
            </a:extLst>
          </p:cNvPr>
          <p:cNvSpPr txBox="1"/>
          <p:nvPr/>
        </p:nvSpPr>
        <p:spPr>
          <a:xfrm>
            <a:off x="6222326" y="9814517"/>
            <a:ext cx="11430000" cy="369332"/>
          </a:xfrm>
          <a:prstGeom prst="rect">
            <a:avLst/>
          </a:prstGeom>
          <a:noFill/>
        </p:spPr>
        <p:txBody>
          <a:bodyPr wrap="square" rtlCol="0">
            <a:spAutoFit/>
          </a:bodyPr>
          <a:lstStyle/>
          <a:p>
            <a:r>
              <a:rPr lang="en-GB" dirty="0"/>
              <a:t>Images from: https://</a:t>
            </a:r>
            <a:r>
              <a:rPr lang="en-GB" dirty="0" err="1"/>
              <a:t>www.childnet.com</a:t>
            </a:r>
            <a:r>
              <a:rPr lang="en-GB" dirty="0"/>
              <a:t>/resources/step-up-speak-up/teaching-toolkit/step-up-speak-up-lesson-plans/</a:t>
            </a:r>
          </a:p>
        </p:txBody>
      </p:sp>
      <p:pic>
        <p:nvPicPr>
          <p:cNvPr id="8" name="Picture 7" descr="A comic strip of two people&#10;&#10;Description automatically generated">
            <a:extLst>
              <a:ext uri="{FF2B5EF4-FFF2-40B4-BE49-F238E27FC236}">
                <a16:creationId xmlns:a16="http://schemas.microsoft.com/office/drawing/2014/main" id="{7F601D43-DCC8-1C04-D078-953605DC6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91" y="2274647"/>
            <a:ext cx="16776418" cy="6145453"/>
          </a:xfrm>
          <a:prstGeom prst="rect">
            <a:avLst/>
          </a:prstGeom>
        </p:spPr>
      </p:pic>
    </p:spTree>
    <p:extLst>
      <p:ext uri="{BB962C8B-B14F-4D97-AF65-F5344CB8AC3E}">
        <p14:creationId xmlns:p14="http://schemas.microsoft.com/office/powerpoint/2010/main" val="429267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A5832-A1B9-AE7A-6412-ED34445074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451C69-6B69-6DE4-A78A-7451C1B1408E}"/>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859075EE-702B-9432-80BA-871DF308BFB2}"/>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83455A85-4EAD-03E1-748B-0AFA956ACE58}"/>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FD29DB54-844A-0849-2B6F-195E82F0D362}"/>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C586C14C-A93D-7A4E-20DD-B26BBA8B9F20}"/>
              </a:ext>
            </a:extLst>
          </p:cNvPr>
          <p:cNvSpPr txBox="1"/>
          <p:nvPr/>
        </p:nvSpPr>
        <p:spPr>
          <a:xfrm>
            <a:off x="1028700" y="1114425"/>
            <a:ext cx="9031004"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The story board 3/5</a:t>
            </a:r>
          </a:p>
        </p:txBody>
      </p:sp>
      <p:sp>
        <p:nvSpPr>
          <p:cNvPr id="11" name="TextBox 10">
            <a:extLst>
              <a:ext uri="{FF2B5EF4-FFF2-40B4-BE49-F238E27FC236}">
                <a16:creationId xmlns:a16="http://schemas.microsoft.com/office/drawing/2014/main" id="{C12FDEAD-723E-476F-5A72-741C7B0A3FE4}"/>
              </a:ext>
            </a:extLst>
          </p:cNvPr>
          <p:cNvSpPr txBox="1"/>
          <p:nvPr/>
        </p:nvSpPr>
        <p:spPr>
          <a:xfrm>
            <a:off x="6222326" y="9814517"/>
            <a:ext cx="11430000" cy="369332"/>
          </a:xfrm>
          <a:prstGeom prst="rect">
            <a:avLst/>
          </a:prstGeom>
          <a:noFill/>
        </p:spPr>
        <p:txBody>
          <a:bodyPr wrap="square" rtlCol="0">
            <a:spAutoFit/>
          </a:bodyPr>
          <a:lstStyle/>
          <a:p>
            <a:r>
              <a:rPr lang="en-GB" dirty="0"/>
              <a:t>Images from: https://</a:t>
            </a:r>
            <a:r>
              <a:rPr lang="en-GB" dirty="0" err="1"/>
              <a:t>www.childnet.com</a:t>
            </a:r>
            <a:r>
              <a:rPr lang="en-GB" dirty="0"/>
              <a:t>/resources/step-up-speak-up/teaching-toolkit/step-up-speak-up-lesson-plans/</a:t>
            </a:r>
          </a:p>
        </p:txBody>
      </p:sp>
      <p:pic>
        <p:nvPicPr>
          <p:cNvPr id="9" name="Picture 8" descr="A cartoon of a person's face&#10;&#10;Description automatically generated">
            <a:extLst>
              <a:ext uri="{FF2B5EF4-FFF2-40B4-BE49-F238E27FC236}">
                <a16:creationId xmlns:a16="http://schemas.microsoft.com/office/drawing/2014/main" id="{C7F4BE12-3CAF-333D-2A6D-40ADA25D5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539" y="2104706"/>
            <a:ext cx="7780681" cy="6899276"/>
          </a:xfrm>
          <a:prstGeom prst="rect">
            <a:avLst/>
          </a:prstGeom>
        </p:spPr>
      </p:pic>
      <p:pic>
        <p:nvPicPr>
          <p:cNvPr id="13" name="Picture 12" descr="A cartoon of a person wearing glasses&#10;&#10;Description automatically generated">
            <a:extLst>
              <a:ext uri="{FF2B5EF4-FFF2-40B4-BE49-F238E27FC236}">
                <a16:creationId xmlns:a16="http://schemas.microsoft.com/office/drawing/2014/main" id="{CE1CA982-9BDC-E454-0437-391C4E352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01404"/>
            <a:ext cx="6628098" cy="7133096"/>
          </a:xfrm>
          <a:prstGeom prst="rect">
            <a:avLst/>
          </a:prstGeom>
        </p:spPr>
      </p:pic>
    </p:spTree>
    <p:extLst>
      <p:ext uri="{BB962C8B-B14F-4D97-AF65-F5344CB8AC3E}">
        <p14:creationId xmlns:p14="http://schemas.microsoft.com/office/powerpoint/2010/main" val="39569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66AA-F319-6344-B98D-39DA0C417F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EDD7D0-1A01-98FB-77E4-5B35373C9796}"/>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1EE6F7A4-2829-96E3-5970-EC17034E1B64}"/>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706F5D67-F0BE-AAEB-7ACC-65BBA8162881}"/>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186229CA-DC0F-85C5-731D-39971DC2A793}"/>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D0551372-DBF5-F424-4E9B-3E7F95995824}"/>
              </a:ext>
            </a:extLst>
          </p:cNvPr>
          <p:cNvSpPr txBox="1"/>
          <p:nvPr/>
        </p:nvSpPr>
        <p:spPr>
          <a:xfrm>
            <a:off x="1028700" y="1114425"/>
            <a:ext cx="9410700"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The story board 4/5</a:t>
            </a:r>
          </a:p>
        </p:txBody>
      </p:sp>
      <p:sp>
        <p:nvSpPr>
          <p:cNvPr id="11" name="TextBox 10">
            <a:extLst>
              <a:ext uri="{FF2B5EF4-FFF2-40B4-BE49-F238E27FC236}">
                <a16:creationId xmlns:a16="http://schemas.microsoft.com/office/drawing/2014/main" id="{771A785B-021F-D9A3-0E2C-0196186343E4}"/>
              </a:ext>
            </a:extLst>
          </p:cNvPr>
          <p:cNvSpPr txBox="1"/>
          <p:nvPr/>
        </p:nvSpPr>
        <p:spPr>
          <a:xfrm>
            <a:off x="6222326" y="9814517"/>
            <a:ext cx="11430000" cy="369332"/>
          </a:xfrm>
          <a:prstGeom prst="rect">
            <a:avLst/>
          </a:prstGeom>
          <a:noFill/>
        </p:spPr>
        <p:txBody>
          <a:bodyPr wrap="square" rtlCol="0">
            <a:spAutoFit/>
          </a:bodyPr>
          <a:lstStyle/>
          <a:p>
            <a:r>
              <a:rPr lang="en-GB" dirty="0"/>
              <a:t>Images from: https://</a:t>
            </a:r>
            <a:r>
              <a:rPr lang="en-GB" dirty="0" err="1"/>
              <a:t>www.childnet.com</a:t>
            </a:r>
            <a:r>
              <a:rPr lang="en-GB" dirty="0"/>
              <a:t>/resources/step-up-speak-up/teaching-toolkit/step-up-speak-up-lesson-plans/</a:t>
            </a:r>
          </a:p>
        </p:txBody>
      </p:sp>
      <p:pic>
        <p:nvPicPr>
          <p:cNvPr id="8" name="Picture 7">
            <a:extLst>
              <a:ext uri="{FF2B5EF4-FFF2-40B4-BE49-F238E27FC236}">
                <a16:creationId xmlns:a16="http://schemas.microsoft.com/office/drawing/2014/main" id="{2840941D-9EFA-AC8D-C0F2-5D2F86612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66276"/>
            <a:ext cx="6881056" cy="6687223"/>
          </a:xfrm>
          <a:prstGeom prst="rect">
            <a:avLst/>
          </a:prstGeom>
        </p:spPr>
      </p:pic>
      <p:pic>
        <p:nvPicPr>
          <p:cNvPr id="10" name="Picture 9" descr="A comic book page with a hand holding a speech bubble&#10;&#10;Description automatically generated">
            <a:extLst>
              <a:ext uri="{FF2B5EF4-FFF2-40B4-BE49-F238E27FC236}">
                <a16:creationId xmlns:a16="http://schemas.microsoft.com/office/drawing/2014/main" id="{79B3F7AE-58D1-4A24-1223-A8633FB97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866900"/>
            <a:ext cx="11893878" cy="7002779"/>
          </a:xfrm>
          <a:prstGeom prst="rect">
            <a:avLst/>
          </a:prstGeom>
        </p:spPr>
      </p:pic>
    </p:spTree>
    <p:extLst>
      <p:ext uri="{BB962C8B-B14F-4D97-AF65-F5344CB8AC3E}">
        <p14:creationId xmlns:p14="http://schemas.microsoft.com/office/powerpoint/2010/main" val="162469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050A-BD78-7365-DAA6-291C3A0ABC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4BD54E-4E00-8F82-93DF-D4D64351389B}"/>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FAD0EFB0-E79D-DC32-DC58-8331BD9C02A2}"/>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38A2EBBD-2C0C-5529-35C5-96C3D27BCBF3}"/>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48785D4D-159F-0953-D6B8-78CB33857100}"/>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7B3EAC9B-CE2D-8532-67A4-D0B4045CEF8B}"/>
              </a:ext>
            </a:extLst>
          </p:cNvPr>
          <p:cNvSpPr txBox="1"/>
          <p:nvPr/>
        </p:nvSpPr>
        <p:spPr>
          <a:xfrm>
            <a:off x="1028700" y="1114425"/>
            <a:ext cx="8420100"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The story board 5/5</a:t>
            </a:r>
          </a:p>
        </p:txBody>
      </p:sp>
      <p:sp>
        <p:nvSpPr>
          <p:cNvPr id="11" name="TextBox 10">
            <a:extLst>
              <a:ext uri="{FF2B5EF4-FFF2-40B4-BE49-F238E27FC236}">
                <a16:creationId xmlns:a16="http://schemas.microsoft.com/office/drawing/2014/main" id="{F9F5AF69-BE0F-E2B0-ACE4-A2EF4242259C}"/>
              </a:ext>
            </a:extLst>
          </p:cNvPr>
          <p:cNvSpPr txBox="1"/>
          <p:nvPr/>
        </p:nvSpPr>
        <p:spPr>
          <a:xfrm>
            <a:off x="6222326" y="9814517"/>
            <a:ext cx="11430000" cy="369332"/>
          </a:xfrm>
          <a:prstGeom prst="rect">
            <a:avLst/>
          </a:prstGeom>
          <a:noFill/>
        </p:spPr>
        <p:txBody>
          <a:bodyPr wrap="square" rtlCol="0">
            <a:spAutoFit/>
          </a:bodyPr>
          <a:lstStyle/>
          <a:p>
            <a:r>
              <a:rPr lang="en-GB" dirty="0"/>
              <a:t>Images from: https://</a:t>
            </a:r>
            <a:r>
              <a:rPr lang="en-GB" dirty="0" err="1"/>
              <a:t>www.childnet.com</a:t>
            </a:r>
            <a:r>
              <a:rPr lang="en-GB" dirty="0"/>
              <a:t>/resources/step-up-speak-up/teaching-toolkit/step-up-speak-up-lesson-plans/</a:t>
            </a:r>
          </a:p>
        </p:txBody>
      </p:sp>
      <p:pic>
        <p:nvPicPr>
          <p:cNvPr id="8" name="Picture 7" descr="A cartoon of a group of people looking at a phone&#10;&#10;Description automatically generated">
            <a:extLst>
              <a:ext uri="{FF2B5EF4-FFF2-40B4-BE49-F238E27FC236}">
                <a16:creationId xmlns:a16="http://schemas.microsoft.com/office/drawing/2014/main" id="{3621F8FE-3DCE-8AD5-4B9C-69F238DE8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2182457"/>
            <a:ext cx="12296669" cy="6972338"/>
          </a:xfrm>
          <a:prstGeom prst="rect">
            <a:avLst/>
          </a:prstGeom>
        </p:spPr>
      </p:pic>
      <p:pic>
        <p:nvPicPr>
          <p:cNvPr id="10" name="Picture 9" descr="A cartoon of a person holding a phone&#10;&#10;Description automatically generated">
            <a:extLst>
              <a:ext uri="{FF2B5EF4-FFF2-40B4-BE49-F238E27FC236}">
                <a16:creationId xmlns:a16="http://schemas.microsoft.com/office/drawing/2014/main" id="{C298AF7A-AF32-1DC8-7939-3B054A7F2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960" y="2291378"/>
            <a:ext cx="7162801" cy="6754495"/>
          </a:xfrm>
          <a:prstGeom prst="rect">
            <a:avLst/>
          </a:prstGeom>
        </p:spPr>
      </p:pic>
    </p:spTree>
    <p:extLst>
      <p:ext uri="{BB962C8B-B14F-4D97-AF65-F5344CB8AC3E}">
        <p14:creationId xmlns:p14="http://schemas.microsoft.com/office/powerpoint/2010/main" val="244459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7DA22-608F-31C8-1474-33E8338B64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3D1C14-477A-F225-873C-722C9B41E713}"/>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93A8A65D-5612-57DF-9E2C-D0DBF3D04FAF}"/>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C8F54B2C-690D-5E8A-172D-1BBAA9682673}"/>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2A67237A-25A9-1EDA-F830-C678964B4D43}"/>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7098A972-5583-AA56-91CF-97B6D58BEC91}"/>
              </a:ext>
            </a:extLst>
          </p:cNvPr>
          <p:cNvSpPr txBox="1"/>
          <p:nvPr/>
        </p:nvSpPr>
        <p:spPr>
          <a:xfrm>
            <a:off x="1028700" y="1114425"/>
            <a:ext cx="12534900"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The story board - discussion</a:t>
            </a:r>
          </a:p>
        </p:txBody>
      </p:sp>
      <p:sp>
        <p:nvSpPr>
          <p:cNvPr id="9" name="TextBox 8">
            <a:extLst>
              <a:ext uri="{FF2B5EF4-FFF2-40B4-BE49-F238E27FC236}">
                <a16:creationId xmlns:a16="http://schemas.microsoft.com/office/drawing/2014/main" id="{EBC5E17B-3728-AE23-29AF-1DE22F06804D}"/>
              </a:ext>
            </a:extLst>
          </p:cNvPr>
          <p:cNvSpPr txBox="1"/>
          <p:nvPr/>
        </p:nvSpPr>
        <p:spPr>
          <a:xfrm>
            <a:off x="1676400" y="2542135"/>
            <a:ext cx="15087600" cy="7007046"/>
          </a:xfrm>
          <a:prstGeom prst="rect">
            <a:avLst/>
          </a:prstGeom>
          <a:noFill/>
        </p:spPr>
        <p:txBody>
          <a:bodyPr wrap="square">
            <a:spAutoFit/>
          </a:bodyPr>
          <a:lstStyle/>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Who posted the photo on the ‘hot or not’ page?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Who is getting the blame for it? Why?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How do you think the victim feels?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Why are the people who re-posted the selfie not being blamed?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The victim gets comments that blame her.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Do you think people would say these things to her face-to-face? Why?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What is the difference between being ‘to blame’, and being ‘responsible?’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If something happens online can you be responsible without being to blame, or vice versa?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What do you think the victim wishes those comments said instead?</a:t>
            </a:r>
          </a:p>
        </p:txBody>
      </p:sp>
    </p:spTree>
    <p:extLst>
      <p:ext uri="{BB962C8B-B14F-4D97-AF65-F5344CB8AC3E}">
        <p14:creationId xmlns:p14="http://schemas.microsoft.com/office/powerpoint/2010/main" val="13533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A6D9D-31C1-F993-8E6C-FA129D3F9D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B77C83-7F20-7610-5F2C-47C524B1C788}"/>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08EBD2B0-1F02-9213-5E32-E0A0266EAAE6}"/>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63F06602-44D5-72CF-D5F8-80F33E5F97AD}"/>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dirty="0"/>
            </a:p>
          </p:txBody>
        </p:sp>
        <p:sp>
          <p:nvSpPr>
            <p:cNvPr id="5" name="TextBox 4">
              <a:extLst>
                <a:ext uri="{FF2B5EF4-FFF2-40B4-BE49-F238E27FC236}">
                  <a16:creationId xmlns:a16="http://schemas.microsoft.com/office/drawing/2014/main" id="{AC6869B8-3B7D-EBD9-AB62-47081E794119}"/>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52FE4385-9088-2290-A8B2-FEBB7D8B1EA9}"/>
              </a:ext>
            </a:extLst>
          </p:cNvPr>
          <p:cNvSpPr txBox="1"/>
          <p:nvPr/>
        </p:nvSpPr>
        <p:spPr>
          <a:xfrm>
            <a:off x="1028700" y="1114425"/>
            <a:ext cx="15887700" cy="948978"/>
          </a:xfrm>
          <a:prstGeom prst="rect">
            <a:avLst/>
          </a:prstGeom>
        </p:spPr>
        <p:txBody>
          <a:bodyPr wrap="square" lIns="0" tIns="0" rIns="0" bIns="0" rtlCol="0" anchor="t">
            <a:spAutoFit/>
          </a:bodyPr>
          <a:lstStyle/>
          <a:p>
            <a:pPr>
              <a:lnSpc>
                <a:spcPts val="7416"/>
              </a:lnSpc>
            </a:pPr>
            <a:r>
              <a:rPr lang="en-US" sz="6600" dirty="0">
                <a:solidFill>
                  <a:srgbClr val="000000"/>
                </a:solidFill>
                <a:latin typeface="Bobby Jones Soft"/>
                <a:ea typeface="Bobby Jones Soft"/>
                <a:cs typeface="Bobby Jones Soft"/>
                <a:sym typeface="Bobby Jones Soft"/>
              </a:rPr>
              <a:t>The storyboard – different perspectives</a:t>
            </a:r>
          </a:p>
        </p:txBody>
      </p:sp>
      <p:sp>
        <p:nvSpPr>
          <p:cNvPr id="7" name="TextBox 6">
            <a:extLst>
              <a:ext uri="{FF2B5EF4-FFF2-40B4-BE49-F238E27FC236}">
                <a16:creationId xmlns:a16="http://schemas.microsoft.com/office/drawing/2014/main" id="{C8A24DD5-5FD6-0B06-A509-652B5DF2893C}"/>
              </a:ext>
            </a:extLst>
          </p:cNvPr>
          <p:cNvSpPr txBox="1"/>
          <p:nvPr/>
        </p:nvSpPr>
        <p:spPr>
          <a:xfrm>
            <a:off x="1143000" y="2383765"/>
            <a:ext cx="15773400" cy="769441"/>
          </a:xfrm>
          <a:prstGeom prst="rect">
            <a:avLst/>
          </a:prstGeom>
          <a:noFill/>
        </p:spPr>
        <p:txBody>
          <a:bodyPr wrap="square" rtlCol="0">
            <a:spAutoFit/>
          </a:bodyPr>
          <a:lstStyle/>
          <a:p>
            <a:pPr>
              <a:spcAft>
                <a:spcPts val="1200"/>
              </a:spcAft>
            </a:pPr>
            <a:r>
              <a:rPr lang="en-GB" sz="4400" dirty="0"/>
              <a:t>Please work in small groups to discuss each of </a:t>
            </a:r>
            <a:r>
              <a:rPr lang="en-GB" sz="4400"/>
              <a:t>the perspectives*. </a:t>
            </a:r>
            <a:endParaRPr lang="en-GB" sz="4400" dirty="0"/>
          </a:p>
        </p:txBody>
      </p:sp>
      <p:sp>
        <p:nvSpPr>
          <p:cNvPr id="9" name="TextBox 8">
            <a:extLst>
              <a:ext uri="{FF2B5EF4-FFF2-40B4-BE49-F238E27FC236}">
                <a16:creationId xmlns:a16="http://schemas.microsoft.com/office/drawing/2014/main" id="{9E71A74B-E35F-A3D1-09D9-DFD6B661433F}"/>
              </a:ext>
            </a:extLst>
          </p:cNvPr>
          <p:cNvSpPr txBox="1"/>
          <p:nvPr/>
        </p:nvSpPr>
        <p:spPr>
          <a:xfrm>
            <a:off x="1028700" y="3375894"/>
            <a:ext cx="16243300" cy="1860638"/>
          </a:xfrm>
          <a:prstGeom prst="rect">
            <a:avLst/>
          </a:prstGeom>
          <a:noFill/>
        </p:spPr>
        <p:txBody>
          <a:bodyPr wrap="square">
            <a:spAutoFit/>
          </a:bodyPr>
          <a:lstStyle/>
          <a:p>
            <a:pPr>
              <a:lnSpc>
                <a:spcPct val="115000"/>
              </a:lnSpc>
              <a:spcAft>
                <a:spcPts val="800"/>
              </a:spcAft>
            </a:pPr>
            <a:r>
              <a:rPr lang="en-GB" sz="3200" kern="100" dirty="0">
                <a:effectLst/>
                <a:latin typeface="Calibri" panose="020F0502020204030204" pitchFamily="34" charset="0"/>
                <a:ea typeface="DengXian" panose="02010600030101010101" pitchFamily="2" charset="-122"/>
              </a:rPr>
              <a:t>1. Th</a:t>
            </a:r>
            <a:r>
              <a:rPr lang="en-GB" sz="3200" kern="100" dirty="0">
                <a:effectLst/>
                <a:latin typeface="Calibri" panose="020F0502020204030204" pitchFamily="34" charset="0"/>
                <a:ea typeface="DengXian" panose="02010600030101010101" pitchFamily="2" charset="-122"/>
                <a:cs typeface="Calibri" panose="020F0502020204030204" pitchFamily="34" charset="0"/>
              </a:rPr>
              <a:t>e boy who posted the photo said:</a:t>
            </a:r>
          </a:p>
          <a:p>
            <a:pPr>
              <a:lnSpc>
                <a:spcPct val="115000"/>
              </a:lnSpc>
              <a:spcAft>
                <a:spcPts val="800"/>
              </a:spcAft>
            </a:pPr>
            <a:r>
              <a:rPr lang="en-GB" sz="3200" kern="100" dirty="0">
                <a:effectLst/>
                <a:latin typeface="Calibri" panose="020F0502020204030204" pitchFamily="34" charset="0"/>
                <a:ea typeface="DengXian" panose="02010600030101010101" pitchFamily="2" charset="-122"/>
                <a:cs typeface="Calibri" panose="020F0502020204030204" pitchFamily="34" charset="0"/>
              </a:rPr>
              <a:t>“</a:t>
            </a:r>
            <a:r>
              <a:rPr lang="en-GB" sz="3200" i="1" kern="100" dirty="0">
                <a:effectLst/>
                <a:latin typeface="Calibri" panose="020F0502020204030204" pitchFamily="34" charset="0"/>
                <a:ea typeface="DengXian" panose="02010600030101010101" pitchFamily="2" charset="-122"/>
                <a:cs typeface="Calibri" panose="020F0502020204030204" pitchFamily="34" charset="0"/>
              </a:rPr>
              <a:t>If my photo was posted on the ‘hot or not’ page, people wouldn’t say anything mean about it. If they did, I wouldn’t care anyway.”</a:t>
            </a:r>
            <a:endParaRPr lang="en-GB" sz="3200" kern="100" dirty="0">
              <a:effectLst/>
              <a:latin typeface="Calibri" panose="020F0502020204030204" pitchFamily="34" charset="0"/>
              <a:ea typeface="DengXian" panose="02010600030101010101" pitchFamily="2" charset="-122"/>
              <a:cs typeface="Calibri" panose="020F0502020204030204" pitchFamily="34" charset="0"/>
            </a:endParaRPr>
          </a:p>
        </p:txBody>
      </p:sp>
      <p:sp>
        <p:nvSpPr>
          <p:cNvPr id="11" name="TextBox 10">
            <a:extLst>
              <a:ext uri="{FF2B5EF4-FFF2-40B4-BE49-F238E27FC236}">
                <a16:creationId xmlns:a16="http://schemas.microsoft.com/office/drawing/2014/main" id="{75E822F4-52EA-8EC6-0670-F24A6FBCB48E}"/>
              </a:ext>
            </a:extLst>
          </p:cNvPr>
          <p:cNvSpPr txBox="1"/>
          <p:nvPr/>
        </p:nvSpPr>
        <p:spPr>
          <a:xfrm>
            <a:off x="1028700" y="5459220"/>
            <a:ext cx="16243300" cy="1294265"/>
          </a:xfrm>
          <a:prstGeom prst="rect">
            <a:avLst/>
          </a:prstGeom>
          <a:noFill/>
        </p:spPr>
        <p:txBody>
          <a:bodyPr wrap="square">
            <a:spAutoFit/>
          </a:bodyPr>
          <a:lstStyle/>
          <a:p>
            <a:pPr>
              <a:lnSpc>
                <a:spcPct val="115000"/>
              </a:lnSpc>
              <a:spcAft>
                <a:spcPts val="800"/>
              </a:spcAft>
            </a:pPr>
            <a:r>
              <a:rPr lang="en-GB" sz="3200" kern="100" dirty="0">
                <a:latin typeface="Calibri" panose="020F0502020204030204" pitchFamily="34" charset="0"/>
                <a:ea typeface="DengXian" panose="02010600030101010101" pitchFamily="2" charset="-122"/>
              </a:rPr>
              <a:t>2. The bystander(s) said:</a:t>
            </a:r>
          </a:p>
          <a:p>
            <a:pPr>
              <a:lnSpc>
                <a:spcPct val="115000"/>
              </a:lnSpc>
              <a:spcAft>
                <a:spcPts val="800"/>
              </a:spcAft>
            </a:pPr>
            <a:r>
              <a:rPr lang="en-GB" sz="3200" i="1" kern="100" dirty="0">
                <a:latin typeface="Calibri" panose="020F0502020204030204" pitchFamily="34" charset="0"/>
                <a:ea typeface="DengXian" panose="02010600030101010101" pitchFamily="2" charset="-122"/>
                <a:cs typeface="Calibri" panose="020F0502020204030204" pitchFamily="34" charset="0"/>
              </a:rPr>
              <a:t>“Of course, she got all that harassment. Girls always get judged more harshly than boys online.”</a:t>
            </a:r>
          </a:p>
        </p:txBody>
      </p:sp>
      <p:sp>
        <p:nvSpPr>
          <p:cNvPr id="13" name="TextBox 12">
            <a:extLst>
              <a:ext uri="{FF2B5EF4-FFF2-40B4-BE49-F238E27FC236}">
                <a16:creationId xmlns:a16="http://schemas.microsoft.com/office/drawing/2014/main" id="{AB863682-E5F7-DE12-EED0-94AD5B2EFDB5}"/>
              </a:ext>
            </a:extLst>
          </p:cNvPr>
          <p:cNvSpPr txBox="1"/>
          <p:nvPr/>
        </p:nvSpPr>
        <p:spPr>
          <a:xfrm>
            <a:off x="1038860" y="7031652"/>
            <a:ext cx="16101060" cy="2426946"/>
          </a:xfrm>
          <a:prstGeom prst="rect">
            <a:avLst/>
          </a:prstGeom>
          <a:noFill/>
        </p:spPr>
        <p:txBody>
          <a:bodyPr wrap="square">
            <a:spAutoFit/>
          </a:bodyPr>
          <a:lstStyle/>
          <a:p>
            <a:pPr>
              <a:lnSpc>
                <a:spcPct val="115000"/>
              </a:lnSpc>
              <a:spcAft>
                <a:spcPts val="800"/>
              </a:spcAft>
            </a:pPr>
            <a:r>
              <a:rPr lang="en-GB" sz="3200" kern="100" dirty="0">
                <a:effectLst/>
                <a:latin typeface="Calibri" panose="020F0502020204030204" pitchFamily="34" charset="0"/>
                <a:ea typeface="DengXian" panose="02010600030101010101" pitchFamily="2" charset="-122"/>
              </a:rPr>
              <a:t>3</a:t>
            </a:r>
            <a:r>
              <a:rPr lang="en-GB" sz="3200" kern="100" dirty="0">
                <a:latin typeface="Calibri" panose="020F0502020204030204" pitchFamily="34" charset="0"/>
                <a:ea typeface="DengXian" panose="02010600030101010101" pitchFamily="2" charset="-122"/>
              </a:rPr>
              <a:t>. The victim said:</a:t>
            </a:r>
          </a:p>
          <a:p>
            <a:pPr>
              <a:lnSpc>
                <a:spcPct val="115000"/>
              </a:lnSpc>
              <a:spcAft>
                <a:spcPts val="800"/>
              </a:spcAft>
            </a:pPr>
            <a:r>
              <a:rPr lang="en-GB" sz="3200" i="1" kern="100" dirty="0">
                <a:latin typeface="Calibri" panose="020F0502020204030204" pitchFamily="34" charset="0"/>
                <a:ea typeface="DengXian" panose="02010600030101010101" pitchFamily="2" charset="-122"/>
                <a:cs typeface="Calibri" panose="020F0502020204030204" pitchFamily="34" charset="0"/>
              </a:rPr>
              <a:t>“People are saying it was my fault and I should’ve known my photo with end up on that site. How could I have guessed that would happen? Why are people saying things things about me? Maybe they’re right…”</a:t>
            </a:r>
          </a:p>
        </p:txBody>
      </p:sp>
    </p:spTree>
    <p:extLst>
      <p:ext uri="{BB962C8B-B14F-4D97-AF65-F5344CB8AC3E}">
        <p14:creationId xmlns:p14="http://schemas.microsoft.com/office/powerpoint/2010/main" val="127266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54AC-7DC8-5CC7-E959-A4C9CF5727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2DC252-9B1E-AC5D-7CCF-B6D79F65C805}"/>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58183B81-BAE8-140F-264E-8FE8D099ED8F}"/>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0899ECA9-67AF-D22B-44F7-2099852816F0}"/>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AAA04B91-A262-723A-D114-F4AC2CE29435}"/>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BA3A9E58-BFB5-0331-75E0-77E02A5BF9CA}"/>
              </a:ext>
            </a:extLst>
          </p:cNvPr>
          <p:cNvSpPr txBox="1"/>
          <p:nvPr/>
        </p:nvSpPr>
        <p:spPr>
          <a:xfrm>
            <a:off x="-152400" y="687163"/>
            <a:ext cx="6591300" cy="938077"/>
          </a:xfrm>
          <a:prstGeom prst="rect">
            <a:avLst/>
          </a:prstGeom>
        </p:spPr>
        <p:txBody>
          <a:bodyPr wrap="square" lIns="0" tIns="0" rIns="0" bIns="0" rtlCol="0" anchor="t">
            <a:spAutoFit/>
          </a:bodyPr>
          <a:lstStyle/>
          <a:p>
            <a:pPr algn="ctr">
              <a:lnSpc>
                <a:spcPts val="7416"/>
              </a:lnSpc>
            </a:pPr>
            <a:r>
              <a:rPr lang="en-US" sz="6000" dirty="0">
                <a:solidFill>
                  <a:srgbClr val="000000"/>
                </a:solidFill>
                <a:latin typeface="Bobby Jones Soft"/>
                <a:ea typeface="Bobby Jones Soft"/>
                <a:cs typeface="Bobby Jones Soft"/>
                <a:sym typeface="Bobby Jones Soft"/>
              </a:rPr>
              <a:t>Discussion</a:t>
            </a:r>
            <a:endParaRPr lang="en-US" sz="7062" dirty="0">
              <a:solidFill>
                <a:srgbClr val="000000"/>
              </a:solidFill>
              <a:latin typeface="Bobby Jones Soft"/>
              <a:ea typeface="Bobby Jones Soft"/>
              <a:cs typeface="Bobby Jones Soft"/>
              <a:sym typeface="Bobby Jones Soft"/>
            </a:endParaRPr>
          </a:p>
        </p:txBody>
      </p:sp>
      <p:sp>
        <p:nvSpPr>
          <p:cNvPr id="8" name="TextBox 7">
            <a:extLst>
              <a:ext uri="{FF2B5EF4-FFF2-40B4-BE49-F238E27FC236}">
                <a16:creationId xmlns:a16="http://schemas.microsoft.com/office/drawing/2014/main" id="{80CDBEC3-4A3B-C261-EF31-C6AD488F954E}"/>
              </a:ext>
            </a:extLst>
          </p:cNvPr>
          <p:cNvSpPr txBox="1"/>
          <p:nvPr/>
        </p:nvSpPr>
        <p:spPr>
          <a:xfrm>
            <a:off x="1243428" y="2083284"/>
            <a:ext cx="15697200" cy="6042680"/>
          </a:xfrm>
          <a:prstGeom prst="rect">
            <a:avLst/>
          </a:prstGeom>
          <a:noFill/>
        </p:spPr>
        <p:txBody>
          <a:bodyPr wrap="square">
            <a:spAutoFit/>
          </a:bodyPr>
          <a:lstStyle/>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If I saw someone getting targeted online by sexual rumours or gossip, I would ...</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If someone I knew had their nude or nearly nude photo shared online without their permission, I would make them feel better by saying...</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If my friend was being harassed with unwanted sexual messages and images, I would support them by...</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If my friend was getting bullied online because people thought they were gay, lesbian, bisexual or transgender/sexual, I would help them by...</a:t>
            </a:r>
          </a:p>
          <a:p>
            <a:pPr marL="571500" indent="-571500" fontAlgn="ctr">
              <a:spcAft>
                <a:spcPts val="750"/>
              </a:spcAft>
              <a:buFont typeface="Arial" panose="020B0604020202020204" pitchFamily="34" charset="0"/>
              <a:buChar char="•"/>
            </a:pPr>
            <a:r>
              <a:rPr lang="en-GB" sz="3600" dirty="0">
                <a:solidFill>
                  <a:srgbClr val="001D35"/>
                </a:solidFill>
                <a:latin typeface="Glacial Indifference" panose="020B0604020202020204" charset="0"/>
              </a:rPr>
              <a:t>If someone I knew had a fake profile set up about them to share sexual images or messages, I would support them by saying...</a:t>
            </a:r>
          </a:p>
        </p:txBody>
      </p:sp>
      <p:sp>
        <p:nvSpPr>
          <p:cNvPr id="10" name="TextBox 9">
            <a:extLst>
              <a:ext uri="{FF2B5EF4-FFF2-40B4-BE49-F238E27FC236}">
                <a16:creationId xmlns:a16="http://schemas.microsoft.com/office/drawing/2014/main" id="{9135B551-A268-F678-5AC5-13EF8B15B54E}"/>
              </a:ext>
            </a:extLst>
          </p:cNvPr>
          <p:cNvSpPr txBox="1"/>
          <p:nvPr/>
        </p:nvSpPr>
        <p:spPr>
          <a:xfrm>
            <a:off x="1600200" y="8399508"/>
            <a:ext cx="15468600" cy="1200329"/>
          </a:xfrm>
          <a:prstGeom prst="rect">
            <a:avLst/>
          </a:prstGeom>
          <a:noFill/>
        </p:spPr>
        <p:txBody>
          <a:bodyPr wrap="square">
            <a:spAutoFit/>
          </a:bodyPr>
          <a:lstStyle/>
          <a:p>
            <a:r>
              <a:rPr lang="en-GB" sz="3600" dirty="0">
                <a:solidFill>
                  <a:srgbClr val="001D35"/>
                </a:solidFill>
                <a:latin typeface="Glacial Indifference" panose="020B0604020202020204" charset="0"/>
              </a:rPr>
              <a:t>In small groups, please share your positive statements with each other. </a:t>
            </a:r>
          </a:p>
          <a:p>
            <a:r>
              <a:rPr lang="en-GB" sz="3600" dirty="0">
                <a:solidFill>
                  <a:srgbClr val="001D35"/>
                </a:solidFill>
                <a:latin typeface="Glacial Indifference" panose="020B0604020202020204" charset="0"/>
              </a:rPr>
              <a:t>How does hearing the supportive comments and advice make you feel?</a:t>
            </a:r>
          </a:p>
        </p:txBody>
      </p:sp>
    </p:spTree>
    <p:extLst>
      <p:ext uri="{BB962C8B-B14F-4D97-AF65-F5344CB8AC3E}">
        <p14:creationId xmlns:p14="http://schemas.microsoft.com/office/powerpoint/2010/main" val="41718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7B3D-4997-CD38-0653-AC5673719F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0D0BC6-BEB5-2AFA-DCD3-F56135DD4D94}"/>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C5E807EE-085B-0FA1-95EA-10E2248D0F88}"/>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ED549BBE-A7A6-1DE0-FCF5-27728BC89C98}"/>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6D0F41CA-2AA8-3EB3-C2F6-155D14CD5167}"/>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pic>
        <p:nvPicPr>
          <p:cNvPr id="9" name="Online Media 8" descr="Put an end to online sexual harassment - what will you do?">
            <a:hlinkClick r:id="" action="ppaction://media"/>
            <a:extLst>
              <a:ext uri="{FF2B5EF4-FFF2-40B4-BE49-F238E27FC236}">
                <a16:creationId xmlns:a16="http://schemas.microsoft.com/office/drawing/2014/main" id="{E103F49C-B052-16D3-FADA-CECCD06F33EC}"/>
              </a:ext>
            </a:extLst>
          </p:cNvPr>
          <p:cNvPicPr>
            <a:picLocks noRot="1" noChangeAspect="1"/>
          </p:cNvPicPr>
          <p:nvPr>
            <a:videoFile r:link="rId1"/>
          </p:nvPr>
        </p:nvPicPr>
        <p:blipFill>
          <a:blip r:embed="rId4"/>
          <a:stretch>
            <a:fillRect/>
          </a:stretch>
        </p:blipFill>
        <p:spPr>
          <a:xfrm>
            <a:off x="3810000" y="2129790"/>
            <a:ext cx="9982200" cy="5639943"/>
          </a:xfrm>
          <a:prstGeom prst="rect">
            <a:avLst/>
          </a:prstGeom>
        </p:spPr>
      </p:pic>
      <p:sp>
        <p:nvSpPr>
          <p:cNvPr id="10" name="TextBox 9">
            <a:extLst>
              <a:ext uri="{FF2B5EF4-FFF2-40B4-BE49-F238E27FC236}">
                <a16:creationId xmlns:a16="http://schemas.microsoft.com/office/drawing/2014/main" id="{78F1EBBB-5F04-D22D-3EE1-B20B3AAAB0FD}"/>
              </a:ext>
            </a:extLst>
          </p:cNvPr>
          <p:cNvSpPr txBox="1"/>
          <p:nvPr/>
        </p:nvSpPr>
        <p:spPr>
          <a:xfrm>
            <a:off x="7620000" y="8267700"/>
            <a:ext cx="7848600" cy="369332"/>
          </a:xfrm>
          <a:prstGeom prst="rect">
            <a:avLst/>
          </a:prstGeom>
          <a:noFill/>
        </p:spPr>
        <p:txBody>
          <a:bodyPr wrap="square" rtlCol="0">
            <a:spAutoFit/>
          </a:bodyPr>
          <a:lstStyle/>
          <a:p>
            <a:r>
              <a:rPr lang="en-GB" dirty="0"/>
              <a:t>Please play this video as a full screen.</a:t>
            </a:r>
          </a:p>
        </p:txBody>
      </p:sp>
    </p:spTree>
    <p:extLst>
      <p:ext uri="{BB962C8B-B14F-4D97-AF65-F5344CB8AC3E}">
        <p14:creationId xmlns:p14="http://schemas.microsoft.com/office/powerpoint/2010/main" val="1833167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21F5A-FBEF-7694-5DD0-258AF02375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9F37D6-CFF0-72DA-CE87-83BD7329C8E4}"/>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BFC7A242-6492-D136-A158-B180DE0A6AE8}"/>
              </a:ext>
            </a:extLst>
          </p:cNvPr>
          <p:cNvGrpSpPr/>
          <p:nvPr/>
        </p:nvGrpSpPr>
        <p:grpSpPr>
          <a:xfrm>
            <a:off x="635674" y="691566"/>
            <a:ext cx="17016652" cy="9186533"/>
            <a:chOff x="0" y="0"/>
            <a:chExt cx="6253988" cy="3376250"/>
          </a:xfrm>
        </p:grpSpPr>
        <p:sp>
          <p:nvSpPr>
            <p:cNvPr id="4" name="Freeform 3">
              <a:extLst>
                <a:ext uri="{FF2B5EF4-FFF2-40B4-BE49-F238E27FC236}">
                  <a16:creationId xmlns:a16="http://schemas.microsoft.com/office/drawing/2014/main" id="{52AE7A11-0C04-805F-E22C-DBA6703A1874}"/>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96AA40EC-507C-3BD4-BE20-CDF8718D019B}"/>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C8E07923-701F-32A6-444C-DD1EF149E3D4}"/>
              </a:ext>
            </a:extLst>
          </p:cNvPr>
          <p:cNvSpPr txBox="1"/>
          <p:nvPr/>
        </p:nvSpPr>
        <p:spPr>
          <a:xfrm>
            <a:off x="1059592" y="1392452"/>
            <a:ext cx="10629900" cy="978088"/>
          </a:xfrm>
          <a:prstGeom prst="rect">
            <a:avLst/>
          </a:prstGeom>
        </p:spPr>
        <p:txBody>
          <a:bodyPr wrap="square" lIns="0" tIns="0" rIns="0" bIns="0" rtlCol="0" anchor="t">
            <a:spAutoFit/>
          </a:bodyPr>
          <a:lstStyle/>
          <a:p>
            <a:pPr>
              <a:lnSpc>
                <a:spcPts val="7416"/>
              </a:lnSpc>
            </a:pPr>
            <a:r>
              <a:rPr lang="en-US" sz="7050" dirty="0">
                <a:solidFill>
                  <a:srgbClr val="000000"/>
                </a:solidFill>
                <a:latin typeface="Glacial Indifference Bold"/>
                <a:ea typeface="Bobby Jones Soft"/>
                <a:cs typeface="Bobby Jones Soft"/>
                <a:sym typeface="Bobby Jones Soft"/>
              </a:rPr>
              <a:t>Do It Now</a:t>
            </a:r>
            <a:endParaRPr lang="en-US" dirty="0">
              <a:latin typeface="Glacial Indifference Bold"/>
            </a:endParaRPr>
          </a:p>
        </p:txBody>
      </p:sp>
      <p:sp>
        <p:nvSpPr>
          <p:cNvPr id="15" name="TextBox 14">
            <a:extLst>
              <a:ext uri="{FF2B5EF4-FFF2-40B4-BE49-F238E27FC236}">
                <a16:creationId xmlns:a16="http://schemas.microsoft.com/office/drawing/2014/main" id="{8DB13CA3-ED4D-ECD8-CCE7-4DCB7E88E3C4}"/>
              </a:ext>
            </a:extLst>
          </p:cNvPr>
          <p:cNvSpPr txBox="1"/>
          <p:nvPr/>
        </p:nvSpPr>
        <p:spPr>
          <a:xfrm>
            <a:off x="1621276" y="3991264"/>
            <a:ext cx="15067074" cy="2287806"/>
          </a:xfrm>
          <a:prstGeom prst="rect">
            <a:avLst/>
          </a:prstGeom>
          <a:noFill/>
        </p:spPr>
        <p:txBody>
          <a:bodyPr wrap="square" lIns="91440" tIns="45720" rIns="91440" bIns="45720" anchor="t">
            <a:spAutoFit/>
          </a:bodyPr>
          <a:lstStyle/>
          <a:p>
            <a:pPr>
              <a:spcAft>
                <a:spcPts val="750"/>
              </a:spcAft>
            </a:pPr>
            <a:r>
              <a:rPr lang="en-GB" sz="4800" dirty="0">
                <a:solidFill>
                  <a:srgbClr val="000000"/>
                </a:solidFill>
                <a:latin typeface="Glacial Indifference"/>
              </a:rPr>
              <a:t>What are some of the things someone should do (and not do!) if they are subject to online sexual harassment?</a:t>
            </a:r>
            <a:endParaRPr lang="en-US" sz="4800" dirty="0">
              <a:solidFill>
                <a:srgbClr val="000000"/>
              </a:solidFill>
              <a:latin typeface="Glacial Indifference"/>
            </a:endParaRPr>
          </a:p>
          <a:p>
            <a:pPr marL="571500" indent="-571500">
              <a:spcAft>
                <a:spcPts val="750"/>
              </a:spcAft>
              <a:buFont typeface="Arial" panose="020B0604020202020204" pitchFamily="34" charset="0"/>
              <a:buChar char="•"/>
            </a:pPr>
            <a:endParaRPr lang="en-GB" sz="4000" dirty="0">
              <a:solidFill>
                <a:srgbClr val="001D35"/>
              </a:solidFill>
              <a:latin typeface="Glacial Indifference" panose="020B0604020202020204" charset="0"/>
            </a:endParaRPr>
          </a:p>
        </p:txBody>
      </p:sp>
    </p:spTree>
    <p:extLst>
      <p:ext uri="{BB962C8B-B14F-4D97-AF65-F5344CB8AC3E}">
        <p14:creationId xmlns:p14="http://schemas.microsoft.com/office/powerpoint/2010/main" val="165402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20D82-7D15-8B2C-7B2B-3601ACDE55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A9929E-9895-BB2B-6AFA-67DAB4F0D309}"/>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B028019B-0735-6108-D029-968A2A457D7A}"/>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D1729523-BEC5-9817-4FD1-7A00273B6C5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22BC8A3B-1426-EC88-87D9-A737CCB97441}"/>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Freeform 5">
            <a:extLst>
              <a:ext uri="{FF2B5EF4-FFF2-40B4-BE49-F238E27FC236}">
                <a16:creationId xmlns:a16="http://schemas.microsoft.com/office/drawing/2014/main" id="{E9315DB0-74A0-7053-6C22-5B921BA98F83}"/>
              </a:ext>
            </a:extLst>
          </p:cNvPr>
          <p:cNvSpPr/>
          <p:nvPr/>
        </p:nvSpPr>
        <p:spPr>
          <a:xfrm>
            <a:off x="1390299" y="819282"/>
            <a:ext cx="6974545" cy="8648435"/>
          </a:xfrm>
          <a:custGeom>
            <a:avLst/>
            <a:gdLst/>
            <a:ahLst/>
            <a:cxnLst/>
            <a:rect l="l" t="t" r="r" b="b"/>
            <a:pathLst>
              <a:path w="6974545" h="8648435">
                <a:moveTo>
                  <a:pt x="0" y="0"/>
                </a:moveTo>
                <a:lnTo>
                  <a:pt x="6974545" y="0"/>
                </a:lnTo>
                <a:lnTo>
                  <a:pt x="6974545" y="8648436"/>
                </a:lnTo>
                <a:lnTo>
                  <a:pt x="0" y="8648436"/>
                </a:lnTo>
                <a:lnTo>
                  <a:pt x="0" y="0"/>
                </a:lnTo>
                <a:close/>
              </a:path>
            </a:pathLst>
          </a:custGeom>
          <a:blipFill>
            <a:blip r:embed="rId2"/>
            <a:stretch>
              <a:fillRect/>
            </a:stretch>
          </a:blipFill>
        </p:spPr>
        <p:txBody>
          <a:bodyPr/>
          <a:lstStyle/>
          <a:p>
            <a:endParaRPr lang="en-GB"/>
          </a:p>
        </p:txBody>
      </p:sp>
      <p:sp>
        <p:nvSpPr>
          <p:cNvPr id="11" name="TextBox 6">
            <a:extLst>
              <a:ext uri="{FF2B5EF4-FFF2-40B4-BE49-F238E27FC236}">
                <a16:creationId xmlns:a16="http://schemas.microsoft.com/office/drawing/2014/main" id="{E23D7C3F-1C2D-F313-8C52-1403AE2F743C}"/>
              </a:ext>
            </a:extLst>
          </p:cNvPr>
          <p:cNvSpPr txBox="1"/>
          <p:nvPr/>
        </p:nvSpPr>
        <p:spPr>
          <a:xfrm>
            <a:off x="9726250" y="1712784"/>
            <a:ext cx="6965131" cy="2275098"/>
          </a:xfrm>
          <a:prstGeom prst="rect">
            <a:avLst/>
          </a:prstGeom>
        </p:spPr>
        <p:txBody>
          <a:bodyPr lIns="0" tIns="0" rIns="0" bIns="0" rtlCol="0" anchor="t">
            <a:spAutoFit/>
          </a:bodyPr>
          <a:lstStyle/>
          <a:p>
            <a:pPr algn="ctr">
              <a:lnSpc>
                <a:spcPts val="8748"/>
              </a:lnSpc>
            </a:pPr>
            <a:r>
              <a:rPr lang="en-US" sz="8331">
                <a:solidFill>
                  <a:srgbClr val="000000"/>
                </a:solidFill>
                <a:latin typeface="Bobby Jones Soft"/>
                <a:ea typeface="Bobby Jones Soft"/>
                <a:cs typeface="Bobby Jones Soft"/>
                <a:sym typeface="Bobby Jones Soft"/>
              </a:rPr>
              <a:t>SAFER SCHOOLS ISLE OF MAN</a:t>
            </a:r>
          </a:p>
        </p:txBody>
      </p:sp>
      <p:sp>
        <p:nvSpPr>
          <p:cNvPr id="13" name="TextBox 7">
            <a:extLst>
              <a:ext uri="{FF2B5EF4-FFF2-40B4-BE49-F238E27FC236}">
                <a16:creationId xmlns:a16="http://schemas.microsoft.com/office/drawing/2014/main" id="{865F1BA4-47DA-D7B3-B864-625512F3AE80}"/>
              </a:ext>
            </a:extLst>
          </p:cNvPr>
          <p:cNvSpPr txBox="1"/>
          <p:nvPr/>
        </p:nvSpPr>
        <p:spPr>
          <a:xfrm>
            <a:off x="8564893" y="4480558"/>
            <a:ext cx="8694407" cy="4777742"/>
          </a:xfrm>
          <a:prstGeom prst="rect">
            <a:avLst/>
          </a:prstGeom>
        </p:spPr>
        <p:txBody>
          <a:bodyPr lIns="0" tIns="0" rIns="0" bIns="0" rtlCol="0" anchor="t">
            <a:spAutoFit/>
          </a:bodyPr>
          <a:lstStyle/>
          <a:p>
            <a:pPr marL="841997" lvl="1" indent="-420999" algn="l">
              <a:lnSpc>
                <a:spcPts val="5459"/>
              </a:lnSpc>
              <a:buFont typeface="Arial"/>
              <a:buChar char="•"/>
            </a:pPr>
            <a:r>
              <a:rPr lang="en-US" sz="3899">
                <a:solidFill>
                  <a:srgbClr val="000000"/>
                </a:solidFill>
                <a:latin typeface="Glacial Indifference"/>
                <a:ea typeface="Glacial Indifference"/>
                <a:cs typeface="Glacial Indifference"/>
                <a:sym typeface="Glacial Indifference"/>
              </a:rPr>
              <a:t>Practical advice on the latest trends, apps, games, and social media platforms</a:t>
            </a:r>
          </a:p>
          <a:p>
            <a:pPr marL="841997" lvl="1" indent="-420999" algn="l">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seek further support</a:t>
            </a:r>
          </a:p>
          <a:p>
            <a:pPr marL="841997" lvl="1" indent="-420999" algn="l">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keep safe on and offline</a:t>
            </a:r>
          </a:p>
          <a:p>
            <a:pPr marL="841997" lvl="1" indent="-420999" algn="l">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keep your information private online</a:t>
            </a:r>
          </a:p>
        </p:txBody>
      </p:sp>
    </p:spTree>
    <p:extLst>
      <p:ext uri="{BB962C8B-B14F-4D97-AF65-F5344CB8AC3E}">
        <p14:creationId xmlns:p14="http://schemas.microsoft.com/office/powerpoint/2010/main" val="12962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EBDB3-0C84-6B7D-4E6D-6453DB03D9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2C3AE1-94E0-9965-3F5D-C9C39FDEE332}"/>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88621E70-0CEB-AF21-7641-0235D0C291D6}"/>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D22ADF47-6FF0-3DEC-E5CF-84A61E96A061}"/>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D23F8495-FD5E-A1DB-8E9C-7F26E404EE98}"/>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15" name="TextBox 5">
            <a:extLst>
              <a:ext uri="{FF2B5EF4-FFF2-40B4-BE49-F238E27FC236}">
                <a16:creationId xmlns:a16="http://schemas.microsoft.com/office/drawing/2014/main" id="{EE423A5C-2F3E-5091-F743-DF2EE115C5E3}"/>
              </a:ext>
            </a:extLst>
          </p:cNvPr>
          <p:cNvSpPr txBox="1"/>
          <p:nvPr/>
        </p:nvSpPr>
        <p:spPr>
          <a:xfrm>
            <a:off x="4430847" y="2016125"/>
            <a:ext cx="12828453" cy="6178550"/>
          </a:xfrm>
          <a:prstGeom prst="rect">
            <a:avLst/>
          </a:prstGeom>
        </p:spPr>
        <p:txBody>
          <a:bodyPr lIns="0" tIns="0" rIns="0" bIns="0" rtlCol="0" anchor="t">
            <a:spAutoFit/>
          </a:bodyPr>
          <a:lstStyle/>
          <a:p>
            <a:pPr algn="l">
              <a:lnSpc>
                <a:spcPts val="4900"/>
              </a:lnSpc>
            </a:pPr>
            <a:r>
              <a:rPr lang="en-US" sz="3500" b="1" dirty="0">
                <a:solidFill>
                  <a:srgbClr val="000000"/>
                </a:solidFill>
                <a:latin typeface="Glacial Indifference Bold"/>
                <a:ea typeface="Glacial Indifference Bold"/>
                <a:cs typeface="Glacial Indifference Bold"/>
                <a:sym typeface="Glacial Indifference Bold"/>
              </a:rPr>
              <a:t>Information and advice:</a:t>
            </a:r>
          </a:p>
          <a:p>
            <a:pPr algn="l">
              <a:lnSpc>
                <a:spcPts val="4900"/>
              </a:lnSpc>
            </a:pPr>
            <a:endParaRPr lang="en-US" sz="3500" b="1" dirty="0">
              <a:solidFill>
                <a:srgbClr val="000000"/>
              </a:solidFill>
              <a:latin typeface="Glacial Indifference Bold"/>
              <a:ea typeface="Glacial Indifference Bold"/>
              <a:cs typeface="Glacial Indifference Bold"/>
              <a:sym typeface="Glacial Indifference Bold"/>
            </a:endParaRPr>
          </a:p>
          <a:p>
            <a:pPr marL="755651" lvl="1" indent="-377825" algn="l">
              <a:lnSpc>
                <a:spcPts val="4900"/>
              </a:lnSpc>
              <a:buFont typeface="Arial"/>
              <a:buChar char="•"/>
            </a:pPr>
            <a:r>
              <a:rPr lang="en-US" sz="3500" u="sng" dirty="0">
                <a:solidFill>
                  <a:srgbClr val="000000"/>
                </a:solidFill>
                <a:latin typeface="Glacial Indifference"/>
                <a:ea typeface="Glacial Indifference"/>
                <a:cs typeface="Glacial Indifference"/>
                <a:sym typeface="Glacial Indifference"/>
                <a:hlinkClick r:id="rId2" tooltip="https://www.childnet.com/young-people/secondary"/>
              </a:rPr>
              <a:t>https://www.childnet.com/young-people/secondary</a:t>
            </a:r>
            <a:r>
              <a:rPr lang="en-US" sz="3500" dirty="0">
                <a:solidFill>
                  <a:srgbClr val="000000"/>
                </a:solidFill>
                <a:latin typeface="Glacial Indifference"/>
                <a:ea typeface="Glacial Indifference"/>
                <a:cs typeface="Glacial Indifference"/>
                <a:sym typeface="Glacial Indifference"/>
              </a:rPr>
              <a:t> </a:t>
            </a:r>
          </a:p>
          <a:p>
            <a:pPr algn="l">
              <a:lnSpc>
                <a:spcPts val="4900"/>
              </a:lnSpc>
            </a:pPr>
            <a:endParaRPr lang="en-US" sz="3500" dirty="0">
              <a:solidFill>
                <a:srgbClr val="000000"/>
              </a:solidFill>
              <a:latin typeface="Glacial Indifference"/>
              <a:ea typeface="Glacial Indifference"/>
              <a:cs typeface="Glacial Indifference"/>
              <a:sym typeface="Glacial Indifference"/>
            </a:endParaRPr>
          </a:p>
          <a:p>
            <a:pPr marL="755651" lvl="1" indent="-377825" algn="l">
              <a:lnSpc>
                <a:spcPts val="4900"/>
              </a:lnSpc>
              <a:buFont typeface="Arial"/>
              <a:buChar char="•"/>
            </a:pPr>
            <a:r>
              <a:rPr lang="en-US" sz="3500" b="1" dirty="0">
                <a:solidFill>
                  <a:srgbClr val="000000"/>
                </a:solidFill>
                <a:latin typeface="Glacial Indifference Bold"/>
                <a:ea typeface="Glacial Indifference Bold"/>
                <a:cs typeface="Glacial Indifference Bold"/>
                <a:sym typeface="Glacial Indifference Bold"/>
              </a:rPr>
              <a:t>ChildLine</a:t>
            </a:r>
          </a:p>
          <a:p>
            <a:pPr marL="1511301" lvl="2" indent="-503767" algn="l">
              <a:lnSpc>
                <a:spcPts val="4900"/>
              </a:lnSpc>
              <a:buFont typeface="Arial"/>
              <a:buChar char="⚬"/>
            </a:pPr>
            <a:r>
              <a:rPr lang="en-US" sz="3500" u="sng" dirty="0">
                <a:solidFill>
                  <a:srgbClr val="000000"/>
                </a:solidFill>
                <a:latin typeface="Glacial Indifference"/>
                <a:ea typeface="Glacial Indifference"/>
                <a:cs typeface="Glacial Indifference"/>
                <a:sym typeface="Glacial Indifference"/>
                <a:hlinkClick r:id="rId3" tooltip="http://www.childline.org.uk"/>
              </a:rPr>
              <a:t>www.childline.org.uk</a:t>
            </a:r>
          </a:p>
          <a:p>
            <a:pPr marL="1511301" lvl="2" indent="-503767" algn="l">
              <a:lnSpc>
                <a:spcPts val="4900"/>
              </a:lnSpc>
              <a:buFont typeface="Arial"/>
              <a:buChar char="⚬"/>
            </a:pPr>
            <a:r>
              <a:rPr lang="en-US" sz="3500" dirty="0">
                <a:solidFill>
                  <a:srgbClr val="000000"/>
                </a:solidFill>
                <a:latin typeface="Glacial Indifference"/>
                <a:ea typeface="Glacial Indifference"/>
                <a:cs typeface="Glacial Indifference"/>
                <a:sym typeface="Glacial Indifference"/>
              </a:rPr>
              <a:t>If you're under 19 you can confidentially call, email or chat online about any problem big or small</a:t>
            </a:r>
          </a:p>
          <a:p>
            <a:pPr marL="1511301" lvl="2" indent="-503767" algn="l">
              <a:lnSpc>
                <a:spcPts val="4900"/>
              </a:lnSpc>
              <a:buFont typeface="Arial"/>
              <a:buChar char="⚬"/>
            </a:pPr>
            <a:r>
              <a:rPr lang="en-US" sz="3500" dirty="0">
                <a:solidFill>
                  <a:srgbClr val="000000"/>
                </a:solidFill>
                <a:latin typeface="Glacial Indifference"/>
                <a:ea typeface="Glacial Indifference"/>
                <a:cs typeface="Glacial Indifference"/>
                <a:sym typeface="Glacial Indifference"/>
              </a:rPr>
              <a:t>Chat 1:1 with an online advisor </a:t>
            </a:r>
          </a:p>
          <a:p>
            <a:pPr algn="l">
              <a:lnSpc>
                <a:spcPts val="4900"/>
              </a:lnSpc>
            </a:pPr>
            <a:endParaRPr lang="en-US" sz="3500" dirty="0">
              <a:solidFill>
                <a:srgbClr val="000000"/>
              </a:solidFill>
              <a:latin typeface="Glacial Indifference"/>
              <a:ea typeface="Glacial Indifference"/>
              <a:cs typeface="Glacial Indifference"/>
              <a:sym typeface="Glacial Indifference"/>
            </a:endParaRPr>
          </a:p>
        </p:txBody>
      </p:sp>
      <p:sp>
        <p:nvSpPr>
          <p:cNvPr id="19" name="Freeform 6">
            <a:extLst>
              <a:ext uri="{FF2B5EF4-FFF2-40B4-BE49-F238E27FC236}">
                <a16:creationId xmlns:a16="http://schemas.microsoft.com/office/drawing/2014/main" id="{06566035-0FB6-7519-9C9D-8D943D4D418D}"/>
              </a:ext>
            </a:extLst>
          </p:cNvPr>
          <p:cNvSpPr/>
          <p:nvPr/>
        </p:nvSpPr>
        <p:spPr>
          <a:xfrm>
            <a:off x="635674" y="1028700"/>
            <a:ext cx="3430714" cy="4114800"/>
          </a:xfrm>
          <a:custGeom>
            <a:avLst/>
            <a:gdLst/>
            <a:ahLst/>
            <a:cxnLst/>
            <a:rect l="l" t="t" r="r" b="b"/>
            <a:pathLst>
              <a:path w="3430714" h="4114800">
                <a:moveTo>
                  <a:pt x="0" y="0"/>
                </a:moveTo>
                <a:lnTo>
                  <a:pt x="3430714" y="0"/>
                </a:lnTo>
                <a:lnTo>
                  <a:pt x="34307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159233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0D51-5D67-28EA-2480-A361020220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FCB937-A915-E0C2-563C-A9CE08185081}"/>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1D02AF10-591D-FA7B-3506-5AD772A54985}"/>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08B515C1-F17D-9E60-FE0F-5E9942CFD148}"/>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7AAF0B18-AE13-F48B-ABDB-9ED22B9D2CB2}"/>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Freeform 5">
            <a:extLst>
              <a:ext uri="{FF2B5EF4-FFF2-40B4-BE49-F238E27FC236}">
                <a16:creationId xmlns:a16="http://schemas.microsoft.com/office/drawing/2014/main" id="{96BB6AC5-B675-3398-7950-86E4E887E3E6}"/>
              </a:ext>
            </a:extLst>
          </p:cNvPr>
          <p:cNvSpPr/>
          <p:nvPr/>
        </p:nvSpPr>
        <p:spPr>
          <a:xfrm>
            <a:off x="1134029" y="4086841"/>
            <a:ext cx="4374135" cy="4830872"/>
          </a:xfrm>
          <a:custGeom>
            <a:avLst/>
            <a:gdLst/>
            <a:ahLst/>
            <a:cxnLst/>
            <a:rect l="l" t="t" r="r" b="b"/>
            <a:pathLst>
              <a:path w="4374135" h="4830872">
                <a:moveTo>
                  <a:pt x="0" y="0"/>
                </a:moveTo>
                <a:lnTo>
                  <a:pt x="4374135" y="0"/>
                </a:lnTo>
                <a:lnTo>
                  <a:pt x="4374135" y="4830871"/>
                </a:lnTo>
                <a:lnTo>
                  <a:pt x="0" y="48308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6">
            <a:extLst>
              <a:ext uri="{FF2B5EF4-FFF2-40B4-BE49-F238E27FC236}">
                <a16:creationId xmlns:a16="http://schemas.microsoft.com/office/drawing/2014/main" id="{602FA900-D79B-7E82-89CE-BB7F38334F4F}"/>
              </a:ext>
            </a:extLst>
          </p:cNvPr>
          <p:cNvSpPr txBox="1"/>
          <p:nvPr/>
        </p:nvSpPr>
        <p:spPr>
          <a:xfrm>
            <a:off x="6287754" y="5229225"/>
            <a:ext cx="10584306" cy="1674748"/>
          </a:xfrm>
          <a:prstGeom prst="rect">
            <a:avLst/>
          </a:prstGeom>
        </p:spPr>
        <p:txBody>
          <a:bodyPr lIns="0" tIns="0" rIns="0" bIns="0" rtlCol="0" anchor="t">
            <a:spAutoFit/>
          </a:bodyPr>
          <a:lstStyle/>
          <a:p>
            <a:pPr algn="just">
              <a:lnSpc>
                <a:spcPts val="6548"/>
              </a:lnSpc>
            </a:pPr>
            <a:r>
              <a:rPr lang="en-US" sz="6236">
                <a:solidFill>
                  <a:srgbClr val="000000"/>
                </a:solidFill>
                <a:latin typeface="Glacial Indifference"/>
                <a:ea typeface="Glacial Indifference"/>
                <a:cs typeface="Glacial Indifference"/>
                <a:sym typeface="Glacial Indifference"/>
              </a:rPr>
              <a:t>What are three things you’ll remember from today’s lesson?</a:t>
            </a:r>
          </a:p>
        </p:txBody>
      </p:sp>
      <p:sp>
        <p:nvSpPr>
          <p:cNvPr id="8" name="TextBox 7">
            <a:extLst>
              <a:ext uri="{FF2B5EF4-FFF2-40B4-BE49-F238E27FC236}">
                <a16:creationId xmlns:a16="http://schemas.microsoft.com/office/drawing/2014/main" id="{1A9339A6-C164-B665-E56C-275196F8DC03}"/>
              </a:ext>
            </a:extLst>
          </p:cNvPr>
          <p:cNvSpPr txBox="1"/>
          <p:nvPr/>
        </p:nvSpPr>
        <p:spPr>
          <a:xfrm>
            <a:off x="7717083" y="2799687"/>
            <a:ext cx="6099297" cy="1052104"/>
          </a:xfrm>
          <a:prstGeom prst="rect">
            <a:avLst/>
          </a:prstGeom>
        </p:spPr>
        <p:txBody>
          <a:bodyPr lIns="0" tIns="0" rIns="0" bIns="0" rtlCol="0" anchor="t">
            <a:spAutoFit/>
          </a:bodyPr>
          <a:lstStyle/>
          <a:p>
            <a:pPr algn="ctr">
              <a:lnSpc>
                <a:spcPts val="7842"/>
              </a:lnSpc>
            </a:pPr>
            <a:r>
              <a:rPr lang="en-US" sz="7468">
                <a:solidFill>
                  <a:srgbClr val="000000"/>
                </a:solidFill>
                <a:latin typeface="Bobby Jones Soft"/>
                <a:ea typeface="Bobby Jones Soft"/>
                <a:cs typeface="Bobby Jones Soft"/>
                <a:sym typeface="Bobby Jones Soft"/>
              </a:rPr>
              <a:t>REFLECTION</a:t>
            </a:r>
          </a:p>
        </p:txBody>
      </p:sp>
    </p:spTree>
    <p:extLst>
      <p:ext uri="{BB962C8B-B14F-4D97-AF65-F5344CB8AC3E}">
        <p14:creationId xmlns:p14="http://schemas.microsoft.com/office/powerpoint/2010/main" val="96351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7167-472C-436C-1BC3-5D730109B7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F2ABD3-CE33-2B6C-1708-5B3C86048E33}"/>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A24254AA-11C9-9F53-F588-31D1D2D27542}"/>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411A0DC8-E51E-FAC1-A97B-0674071288B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DCECF71E-D80F-F10A-089D-CF379D38693C}"/>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6" name="Freeform 5">
            <a:extLst>
              <a:ext uri="{FF2B5EF4-FFF2-40B4-BE49-F238E27FC236}">
                <a16:creationId xmlns:a16="http://schemas.microsoft.com/office/drawing/2014/main" id="{2350C47C-1887-A492-8A32-1359AE2B1746}"/>
              </a:ext>
            </a:extLst>
          </p:cNvPr>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2"/>
            <a:stretch>
              <a:fillRect/>
            </a:stretch>
          </a:blipFill>
        </p:spPr>
        <p:txBody>
          <a:bodyPr/>
          <a:lstStyle/>
          <a:p>
            <a:endParaRPr lang="en-GB"/>
          </a:p>
        </p:txBody>
      </p:sp>
      <p:sp>
        <p:nvSpPr>
          <p:cNvPr id="7" name="TextBox 6">
            <a:extLst>
              <a:ext uri="{FF2B5EF4-FFF2-40B4-BE49-F238E27FC236}">
                <a16:creationId xmlns:a16="http://schemas.microsoft.com/office/drawing/2014/main" id="{CD2B781F-09AB-A47F-648F-6D7B3916E978}"/>
              </a:ext>
            </a:extLst>
          </p:cNvPr>
          <p:cNvSpPr txBox="1"/>
          <p:nvPr/>
        </p:nvSpPr>
        <p:spPr>
          <a:xfrm>
            <a:off x="2228639" y="2003165"/>
            <a:ext cx="13830722" cy="2761333"/>
          </a:xfrm>
          <a:prstGeom prst="rect">
            <a:avLst/>
          </a:prstGeom>
        </p:spPr>
        <p:txBody>
          <a:bodyPr lIns="0" tIns="0" rIns="0" bIns="0" rtlCol="0" anchor="t">
            <a:spAutoFit/>
          </a:bodyPr>
          <a:lstStyle/>
          <a:p>
            <a:pPr algn="ctr">
              <a:lnSpc>
                <a:spcPts val="10648"/>
              </a:lnSpc>
            </a:pPr>
            <a:r>
              <a:rPr lang="en-US" sz="10141" dirty="0">
                <a:solidFill>
                  <a:srgbClr val="000000"/>
                </a:solidFill>
                <a:latin typeface="Bobby Jones Soft"/>
                <a:ea typeface="Bobby Jones Soft"/>
                <a:cs typeface="Bobby Jones Soft"/>
                <a:sym typeface="Bobby Jones Soft"/>
              </a:rPr>
              <a:t>Responding to Online sexual harassment </a:t>
            </a:r>
          </a:p>
        </p:txBody>
      </p:sp>
      <p:sp>
        <p:nvSpPr>
          <p:cNvPr id="8" name="TextBox 7">
            <a:extLst>
              <a:ext uri="{FF2B5EF4-FFF2-40B4-BE49-F238E27FC236}">
                <a16:creationId xmlns:a16="http://schemas.microsoft.com/office/drawing/2014/main" id="{D57F01C1-2644-11F2-C0E9-DFA4E50BC6A0}"/>
              </a:ext>
            </a:extLst>
          </p:cNvPr>
          <p:cNvSpPr txBox="1"/>
          <p:nvPr/>
        </p:nvSpPr>
        <p:spPr>
          <a:xfrm>
            <a:off x="4405441" y="5210175"/>
            <a:ext cx="9477119" cy="695325"/>
          </a:xfrm>
          <a:prstGeom prst="rect">
            <a:avLst/>
          </a:prstGeom>
        </p:spPr>
        <p:txBody>
          <a:bodyPr lIns="0" tIns="0" rIns="0" bIns="0" rtlCol="0" anchor="t">
            <a:spAutoFit/>
          </a:bodyPr>
          <a:lstStyle/>
          <a:p>
            <a:pPr algn="ctr">
              <a:lnSpc>
                <a:spcPts val="5250"/>
              </a:lnSpc>
            </a:pPr>
            <a:r>
              <a:rPr lang="en-US" sz="5000" dirty="0">
                <a:solidFill>
                  <a:srgbClr val="000000"/>
                </a:solidFill>
                <a:latin typeface="Glacial Indifference"/>
                <a:ea typeface="Glacial Indifference"/>
                <a:cs typeface="Glacial Indifference"/>
                <a:sym typeface="Glacial Indifference"/>
              </a:rPr>
              <a:t>YEAR 10</a:t>
            </a:r>
          </a:p>
        </p:txBody>
      </p:sp>
      <p:sp>
        <p:nvSpPr>
          <p:cNvPr id="9" name="TextBox 8">
            <a:extLst>
              <a:ext uri="{FF2B5EF4-FFF2-40B4-BE49-F238E27FC236}">
                <a16:creationId xmlns:a16="http://schemas.microsoft.com/office/drawing/2014/main" id="{EDD5ACF5-72A3-F31F-D751-9F70F3DC46B8}"/>
              </a:ext>
            </a:extLst>
          </p:cNvPr>
          <p:cNvSpPr txBox="1"/>
          <p:nvPr/>
        </p:nvSpPr>
        <p:spPr>
          <a:xfrm>
            <a:off x="11269662" y="8640508"/>
            <a:ext cx="5989638" cy="801367"/>
          </a:xfrm>
          <a:prstGeom prst="rect">
            <a:avLst/>
          </a:prstGeom>
        </p:spPr>
        <p:txBody>
          <a:bodyPr lIns="0" tIns="0" rIns="0" bIns="0" rtlCol="0" anchor="t">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extLst>
      <p:ext uri="{BB962C8B-B14F-4D97-AF65-F5344CB8AC3E}">
        <p14:creationId xmlns:p14="http://schemas.microsoft.com/office/powerpoint/2010/main" val="307646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7838D-18E7-D780-83A0-D93BE8C6D6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B07505-FDFC-D588-6175-7E0CD48BE7D8}"/>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AD742250-F684-B08C-8B04-A8FC2E6A4053}"/>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D459BA08-F159-88F3-58B8-E75E95586ED5}"/>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BD8F85AD-C47D-8A71-0B55-A526AF6430A4}"/>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9" name="TextBox 5">
            <a:extLst>
              <a:ext uri="{FF2B5EF4-FFF2-40B4-BE49-F238E27FC236}">
                <a16:creationId xmlns:a16="http://schemas.microsoft.com/office/drawing/2014/main" id="{2A03CE70-7CA6-87B3-9FC4-B89AC9B06767}"/>
              </a:ext>
            </a:extLst>
          </p:cNvPr>
          <p:cNvSpPr txBox="1"/>
          <p:nvPr/>
        </p:nvSpPr>
        <p:spPr>
          <a:xfrm>
            <a:off x="1028700" y="1473551"/>
            <a:ext cx="7486733" cy="914100"/>
          </a:xfrm>
          <a:prstGeom prst="rect">
            <a:avLst/>
          </a:prstGeom>
        </p:spPr>
        <p:txBody>
          <a:bodyPr lIns="0" tIns="0" rIns="0" bIns="0" rtlCol="0" anchor="t">
            <a:spAutoFit/>
          </a:bodyPr>
          <a:lstStyle/>
          <a:p>
            <a:pPr algn="ctr">
              <a:lnSpc>
                <a:spcPts val="6825"/>
              </a:lnSpc>
            </a:pPr>
            <a:r>
              <a:rPr lang="en-US" sz="6500" dirty="0">
                <a:solidFill>
                  <a:srgbClr val="000000"/>
                </a:solidFill>
                <a:latin typeface="Bobby Jones Soft"/>
                <a:ea typeface="Bobby Jones Soft"/>
                <a:cs typeface="Bobby Jones Soft"/>
                <a:sym typeface="Bobby Jones Soft"/>
              </a:rPr>
              <a:t>LEARNING OBJECTIVES </a:t>
            </a:r>
          </a:p>
        </p:txBody>
      </p:sp>
      <p:sp>
        <p:nvSpPr>
          <p:cNvPr id="11" name="TextBox 10">
            <a:extLst>
              <a:ext uri="{FF2B5EF4-FFF2-40B4-BE49-F238E27FC236}">
                <a16:creationId xmlns:a16="http://schemas.microsoft.com/office/drawing/2014/main" id="{784432D9-9297-5F47-83A6-F0DE75AD1919}"/>
              </a:ext>
            </a:extLst>
          </p:cNvPr>
          <p:cNvSpPr txBox="1"/>
          <p:nvPr/>
        </p:nvSpPr>
        <p:spPr>
          <a:xfrm>
            <a:off x="1447800" y="2756079"/>
            <a:ext cx="15544800" cy="4409220"/>
          </a:xfrm>
          <a:prstGeom prst="rect">
            <a:avLst/>
          </a:prstGeom>
          <a:noFill/>
        </p:spPr>
        <p:txBody>
          <a:bodyPr wrap="square">
            <a:spAutoFit/>
          </a:bodyPr>
          <a:lstStyle/>
          <a:p>
            <a:pPr marL="385108" lvl="1" algn="just">
              <a:lnSpc>
                <a:spcPts val="8918"/>
              </a:lnSpc>
            </a:pPr>
            <a:r>
              <a:rPr lang="en-GB" sz="3567" spc="-78" dirty="0">
                <a:solidFill>
                  <a:srgbClr val="000000"/>
                </a:solidFill>
                <a:latin typeface="Glacial Indifference"/>
              </a:rPr>
              <a:t>Students will be able to:</a:t>
            </a:r>
          </a:p>
          <a:p>
            <a:pPr marL="956608" lvl="1" indent="-571500" algn="just">
              <a:buFont typeface="Arial" panose="020B0604020202020204" pitchFamily="34" charset="0"/>
              <a:buChar char="•"/>
            </a:pPr>
            <a:r>
              <a:rPr lang="en-GB" sz="3567" spc="-78" dirty="0">
                <a:solidFill>
                  <a:srgbClr val="000000"/>
                </a:solidFill>
                <a:latin typeface="Glacial Indifference"/>
              </a:rPr>
              <a:t>Recognise examples of victim blaming in response to online sexual harassment</a:t>
            </a:r>
          </a:p>
          <a:p>
            <a:pPr marL="956608" lvl="1" indent="-571500" algn="just">
              <a:buFont typeface="Arial" panose="020B0604020202020204" pitchFamily="34" charset="0"/>
              <a:buChar char="•"/>
            </a:pPr>
            <a:endParaRPr lang="en-GB" sz="1400" spc="-78" dirty="0">
              <a:solidFill>
                <a:srgbClr val="000000"/>
              </a:solidFill>
              <a:latin typeface="Glacial Indifference"/>
            </a:endParaRPr>
          </a:p>
          <a:p>
            <a:pPr marL="956608" lvl="1" indent="-571500" algn="just">
              <a:buFont typeface="Arial" panose="020B0604020202020204" pitchFamily="34" charset="0"/>
              <a:buChar char="•"/>
            </a:pPr>
            <a:r>
              <a:rPr lang="en-GB" sz="3567" spc="-78" dirty="0">
                <a:solidFill>
                  <a:srgbClr val="000000"/>
                </a:solidFill>
                <a:latin typeface="Glacial Indifference"/>
              </a:rPr>
              <a:t>Explore the gendered context in which online sexual harassment takes place</a:t>
            </a:r>
          </a:p>
          <a:p>
            <a:pPr marL="956608" lvl="1" indent="-571500" algn="just">
              <a:buFont typeface="Arial" panose="020B0604020202020204" pitchFamily="34" charset="0"/>
              <a:buChar char="•"/>
            </a:pPr>
            <a:endParaRPr lang="en-GB" sz="1400" spc="-78" dirty="0">
              <a:solidFill>
                <a:srgbClr val="000000"/>
              </a:solidFill>
              <a:latin typeface="Glacial Indifference"/>
            </a:endParaRPr>
          </a:p>
          <a:p>
            <a:pPr marL="956608" lvl="1" indent="-571500" algn="just">
              <a:buFont typeface="Arial" panose="020B0604020202020204" pitchFamily="34" charset="0"/>
              <a:buChar char="•"/>
            </a:pPr>
            <a:r>
              <a:rPr lang="en-GB" sz="3567" spc="-78" dirty="0">
                <a:solidFill>
                  <a:srgbClr val="000000"/>
                </a:solidFill>
                <a:latin typeface="Glacial Indifference"/>
              </a:rPr>
              <a:t>Respond to online sexual harassment in sympathetic, helpful and supportive ways</a:t>
            </a:r>
          </a:p>
        </p:txBody>
      </p:sp>
    </p:spTree>
    <p:extLst>
      <p:ext uri="{BB962C8B-B14F-4D97-AF65-F5344CB8AC3E}">
        <p14:creationId xmlns:p14="http://schemas.microsoft.com/office/powerpoint/2010/main" val="339267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5D7B-B158-46B1-AFAC-895BB4A051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D72649-4D21-0BE8-A813-6A839540AF9A}"/>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42A60D96-638F-8EAC-260F-58DFB79B107E}"/>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1DCE5855-FDD2-544A-5E62-65285BF0D73C}"/>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48D0C534-8A96-D5F0-89B1-AE48CB2557AD}"/>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6" name="TextBox 5">
            <a:extLst>
              <a:ext uri="{FF2B5EF4-FFF2-40B4-BE49-F238E27FC236}">
                <a16:creationId xmlns:a16="http://schemas.microsoft.com/office/drawing/2014/main" id="{8BD7B16F-FE7B-1A90-910A-6FC50BD6D076}"/>
              </a:ext>
            </a:extLst>
          </p:cNvPr>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CLASS AGREEMENTS</a:t>
            </a:r>
          </a:p>
        </p:txBody>
      </p:sp>
      <p:sp>
        <p:nvSpPr>
          <p:cNvPr id="7" name="Freeform 6">
            <a:extLst>
              <a:ext uri="{FF2B5EF4-FFF2-40B4-BE49-F238E27FC236}">
                <a16:creationId xmlns:a16="http://schemas.microsoft.com/office/drawing/2014/main" id="{66387F95-7B67-6A23-C781-E454A85F6DB5}"/>
              </a:ext>
            </a:extLst>
          </p:cNvPr>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7">
            <a:extLst>
              <a:ext uri="{FF2B5EF4-FFF2-40B4-BE49-F238E27FC236}">
                <a16:creationId xmlns:a16="http://schemas.microsoft.com/office/drawing/2014/main" id="{5EF20DA1-C91E-26AE-A3C5-BAD76E401F88}"/>
              </a:ext>
            </a:extLst>
          </p:cNvPr>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dirty="0">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dirty="0">
              <a:solidFill>
                <a:srgbClr val="000000"/>
              </a:solidFill>
              <a:latin typeface="Glacial Indifference"/>
              <a:ea typeface="Glacial Indifference"/>
              <a:cs typeface="Glacial Indifference"/>
              <a:sym typeface="Glacial Indifference"/>
            </a:endParaRPr>
          </a:p>
        </p:txBody>
      </p:sp>
      <p:sp>
        <p:nvSpPr>
          <p:cNvPr id="9" name="TextBox 8">
            <a:extLst>
              <a:ext uri="{FF2B5EF4-FFF2-40B4-BE49-F238E27FC236}">
                <a16:creationId xmlns:a16="http://schemas.microsoft.com/office/drawing/2014/main" id="{DFCE0BD7-A069-1CB0-BC0C-4A625E8EA021}"/>
              </a:ext>
            </a:extLst>
          </p:cNvPr>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extLst>
      <p:ext uri="{BB962C8B-B14F-4D97-AF65-F5344CB8AC3E}">
        <p14:creationId xmlns:p14="http://schemas.microsoft.com/office/powerpoint/2010/main" val="113643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BA6A0-B997-04F9-BE34-1F2E291F05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C55174-6AC0-1CF7-0257-2D21631F98C1}"/>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FE24054F-048C-29B4-CB81-AE25F386AAB1}"/>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B1C4245C-EAF1-D785-7D9D-3D164C7A3102}"/>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D8DAB4A9-2A38-1498-8B6A-3AE191C09854}"/>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2011C2B1-7A9A-4F7E-1834-C9EA70CF5911}"/>
              </a:ext>
            </a:extLst>
          </p:cNvPr>
          <p:cNvSpPr txBox="1"/>
          <p:nvPr/>
        </p:nvSpPr>
        <p:spPr>
          <a:xfrm>
            <a:off x="1028700" y="1114425"/>
            <a:ext cx="10629900"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ea typeface="Bobby Jones Soft"/>
                <a:cs typeface="Bobby Jones Soft"/>
                <a:sym typeface="Bobby Jones Soft"/>
              </a:rPr>
              <a:t>Have a think</a:t>
            </a:r>
          </a:p>
        </p:txBody>
      </p:sp>
      <p:sp>
        <p:nvSpPr>
          <p:cNvPr id="37" name="TextBox 36">
            <a:extLst>
              <a:ext uri="{FF2B5EF4-FFF2-40B4-BE49-F238E27FC236}">
                <a16:creationId xmlns:a16="http://schemas.microsoft.com/office/drawing/2014/main" id="{C0B863D1-3A3E-EF0E-F07F-A87A89BE4AB6}"/>
              </a:ext>
            </a:extLst>
          </p:cNvPr>
          <p:cNvSpPr txBox="1"/>
          <p:nvPr/>
        </p:nvSpPr>
        <p:spPr>
          <a:xfrm>
            <a:off x="1028700" y="3695700"/>
            <a:ext cx="15906750" cy="5447645"/>
          </a:xfrm>
          <a:prstGeom prst="rect">
            <a:avLst/>
          </a:prstGeom>
          <a:noFill/>
        </p:spPr>
        <p:txBody>
          <a:bodyPr wrap="square">
            <a:spAutoFit/>
          </a:bodyPr>
          <a:lstStyle/>
          <a:p>
            <a:pPr fontAlgn="ctr">
              <a:spcAft>
                <a:spcPts val="750"/>
              </a:spcAft>
            </a:pPr>
            <a:r>
              <a:rPr lang="en-GB" sz="4400" b="1" dirty="0">
                <a:solidFill>
                  <a:srgbClr val="001D35"/>
                </a:solidFill>
                <a:latin typeface="Glacial Indifference" panose="020B0604020202020204" charset="0"/>
              </a:rPr>
              <a:t>What is ‘victim blaming’ and why do you think it happens?</a:t>
            </a:r>
          </a:p>
          <a:p>
            <a:pPr fontAlgn="ctr">
              <a:spcAft>
                <a:spcPts val="750"/>
              </a:spcAft>
            </a:pPr>
            <a:endParaRPr lang="en-GB" sz="4400" b="1" dirty="0">
              <a:solidFill>
                <a:srgbClr val="001D35"/>
              </a:solidFill>
              <a:latin typeface="Glacial Indifference" panose="020B0604020202020204" charset="0"/>
            </a:endParaRPr>
          </a:p>
          <a:p>
            <a:pPr fontAlgn="ctr">
              <a:spcAft>
                <a:spcPts val="750"/>
              </a:spcAft>
            </a:pPr>
            <a:r>
              <a:rPr lang="en-GB" sz="4400" b="1" dirty="0">
                <a:solidFill>
                  <a:srgbClr val="001D35"/>
                </a:solidFill>
                <a:latin typeface="Glacial Indifference" panose="020B0604020202020204" charset="0"/>
              </a:rPr>
              <a:t>What is ‘slut shaming’ and why do you think it happens?</a:t>
            </a:r>
          </a:p>
          <a:p>
            <a:pPr fontAlgn="ctr">
              <a:spcAft>
                <a:spcPts val="750"/>
              </a:spcAft>
            </a:pPr>
            <a:endParaRPr lang="en-GB" sz="4400" b="1" dirty="0">
              <a:solidFill>
                <a:srgbClr val="001D35"/>
              </a:solidFill>
              <a:latin typeface="Glacial Indifference" panose="020B0604020202020204" charset="0"/>
            </a:endParaRPr>
          </a:p>
          <a:p>
            <a:pPr fontAlgn="ctr">
              <a:spcAft>
                <a:spcPts val="750"/>
              </a:spcAft>
            </a:pPr>
            <a:r>
              <a:rPr lang="en-GB" sz="4400" b="1" dirty="0">
                <a:solidFill>
                  <a:srgbClr val="001D35"/>
                </a:solidFill>
                <a:latin typeface="Glacial Indifference" panose="020B0604020202020204" charset="0"/>
              </a:rPr>
              <a:t>What do you think the ‘online disinhibition effect’ means?</a:t>
            </a:r>
          </a:p>
          <a:p>
            <a:pPr fontAlgn="ctr">
              <a:spcAft>
                <a:spcPts val="750"/>
              </a:spcAft>
            </a:pPr>
            <a:endParaRPr lang="en-GB" sz="4400" b="1" dirty="0">
              <a:solidFill>
                <a:srgbClr val="001D35"/>
              </a:solidFill>
              <a:latin typeface="Glacial Indifference" panose="020B0604020202020204" charset="0"/>
            </a:endParaRPr>
          </a:p>
          <a:p>
            <a:pPr fontAlgn="ctr">
              <a:spcAft>
                <a:spcPts val="750"/>
              </a:spcAft>
            </a:pPr>
            <a:endParaRPr lang="en-GB" sz="4400" b="1" dirty="0">
              <a:solidFill>
                <a:srgbClr val="001D35"/>
              </a:solidFill>
              <a:latin typeface="Glacial Indifference" panose="020B0604020202020204" charset="0"/>
            </a:endParaRPr>
          </a:p>
        </p:txBody>
      </p:sp>
    </p:spTree>
    <p:extLst>
      <p:ext uri="{BB962C8B-B14F-4D97-AF65-F5344CB8AC3E}">
        <p14:creationId xmlns:p14="http://schemas.microsoft.com/office/powerpoint/2010/main" val="425261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8AF9-F208-2101-5BC0-69CF8A8054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813CCC-9BCD-0622-D074-F85F04E3533B}"/>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FC5AC9AA-C0A4-0B0C-CD72-7C31E1AD8C09}"/>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A5A8BB59-4869-1981-9C03-60599FDE0976}"/>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490B0654-39FA-5062-84BA-4B37FD0EF87F}"/>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28" name="TextBox 27">
            <a:extLst>
              <a:ext uri="{FF2B5EF4-FFF2-40B4-BE49-F238E27FC236}">
                <a16:creationId xmlns:a16="http://schemas.microsoft.com/office/drawing/2014/main" id="{0D76638B-F669-98F8-FAAF-B91DAD7598D4}"/>
              </a:ext>
            </a:extLst>
          </p:cNvPr>
          <p:cNvSpPr txBox="1"/>
          <p:nvPr/>
        </p:nvSpPr>
        <p:spPr>
          <a:xfrm>
            <a:off x="883822" y="4342592"/>
            <a:ext cx="16421100" cy="5550237"/>
          </a:xfrm>
          <a:prstGeom prst="rect">
            <a:avLst/>
          </a:prstGeom>
          <a:noFill/>
        </p:spPr>
        <p:txBody>
          <a:bodyPr wrap="square">
            <a:spAutoFit/>
          </a:bodyPr>
          <a:lstStyle/>
          <a:p>
            <a:pPr fontAlgn="ctr">
              <a:spcAft>
                <a:spcPts val="750"/>
              </a:spcAft>
            </a:pPr>
            <a:r>
              <a:rPr lang="en-GB" sz="3200" b="1" dirty="0">
                <a:solidFill>
                  <a:srgbClr val="001D35"/>
                </a:solidFill>
                <a:latin typeface="Glacial Indifference" panose="020B0604020202020204" charset="0"/>
              </a:rPr>
              <a:t>Why does it happen?</a:t>
            </a:r>
            <a:endParaRPr lang="en-GB" sz="800" dirty="0">
              <a:solidFill>
                <a:srgbClr val="001D35"/>
              </a:solidFill>
              <a:latin typeface="Glacial Indifference" panose="020B0604020202020204" charset="0"/>
            </a:endParaRPr>
          </a:p>
          <a:p>
            <a:pPr fontAlgn="ctr">
              <a:spcAft>
                <a:spcPts val="750"/>
              </a:spcAft>
            </a:pPr>
            <a:r>
              <a:rPr lang="en-GB" sz="3200" b="1" dirty="0">
                <a:solidFill>
                  <a:srgbClr val="001D35"/>
                </a:solidFill>
                <a:latin typeface="Glacial Indifference" panose="020B0604020202020204" charset="0"/>
              </a:rPr>
              <a:t>Societal norms - </a:t>
            </a:r>
            <a:r>
              <a:rPr lang="en-GB" sz="3200" dirty="0">
                <a:solidFill>
                  <a:srgbClr val="001D35"/>
                </a:solidFill>
                <a:latin typeface="Glacial Indifference" panose="020B0604020202020204" charset="0"/>
              </a:rPr>
              <a:t>Sometimes people refer to a victim as being at fault for being in the wrong place at the wrong time, or wearing inappropriate clothing, whilst the perpetrator’s behaviour goes unchallenged.</a:t>
            </a:r>
          </a:p>
          <a:p>
            <a:pPr fontAlgn="ctr">
              <a:spcAft>
                <a:spcPts val="750"/>
              </a:spcAft>
            </a:pPr>
            <a:endParaRPr lang="en-GB" sz="1000" dirty="0">
              <a:solidFill>
                <a:srgbClr val="001D35"/>
              </a:solidFill>
              <a:latin typeface="Glacial Indifference" panose="020B0604020202020204" charset="0"/>
            </a:endParaRPr>
          </a:p>
          <a:p>
            <a:pPr fontAlgn="ctr">
              <a:spcAft>
                <a:spcPts val="750"/>
              </a:spcAft>
            </a:pPr>
            <a:r>
              <a:rPr lang="en-GB" sz="3200" b="1" dirty="0">
                <a:solidFill>
                  <a:srgbClr val="001D35"/>
                </a:solidFill>
                <a:latin typeface="Glacial Indifference" panose="020B0604020202020204" charset="0"/>
              </a:rPr>
              <a:t>Self-protection - </a:t>
            </a:r>
            <a:r>
              <a:rPr lang="en-GB" sz="3200" dirty="0">
                <a:solidFill>
                  <a:srgbClr val="001D35"/>
                </a:solidFill>
                <a:latin typeface="Glacial Indifference" panose="020B0604020202020204" charset="0"/>
              </a:rPr>
              <a:t>The human brain has a tendency to seek out predictability. </a:t>
            </a:r>
          </a:p>
          <a:p>
            <a:pPr fontAlgn="ctr">
              <a:spcAft>
                <a:spcPts val="750"/>
              </a:spcAft>
            </a:pPr>
            <a:endParaRPr lang="en-GB" sz="1000" dirty="0">
              <a:solidFill>
                <a:srgbClr val="001D35"/>
              </a:solidFill>
              <a:latin typeface="Glacial Indifference" panose="020B0604020202020204" charset="0"/>
            </a:endParaRPr>
          </a:p>
          <a:p>
            <a:pPr fontAlgn="ctr">
              <a:spcAft>
                <a:spcPts val="750"/>
              </a:spcAft>
            </a:pPr>
            <a:r>
              <a:rPr lang="en-GB" sz="3200" b="1" dirty="0">
                <a:solidFill>
                  <a:srgbClr val="001D35"/>
                </a:solidFill>
                <a:latin typeface="Glacial Indifference" panose="020B0604020202020204" charset="0"/>
              </a:rPr>
              <a:t>Peer pressure - </a:t>
            </a:r>
            <a:r>
              <a:rPr lang="en-GB" sz="3200" dirty="0">
                <a:solidFill>
                  <a:srgbClr val="001D35"/>
                </a:solidFill>
                <a:latin typeface="Glacial Indifference" panose="020B0604020202020204" charset="0"/>
              </a:rPr>
              <a:t>To avoid the risk of being on the outside of a peer group, some people may join in with victim-blaming to show they are not a victim either.</a:t>
            </a:r>
          </a:p>
          <a:p>
            <a:pPr fontAlgn="ctr">
              <a:spcAft>
                <a:spcPts val="750"/>
              </a:spcAft>
            </a:pPr>
            <a:endParaRPr lang="en-GB" sz="3200" dirty="0">
              <a:solidFill>
                <a:srgbClr val="001D35"/>
              </a:solidFill>
              <a:latin typeface="Glacial Indifference" panose="020B0604020202020204" charset="0"/>
            </a:endParaRPr>
          </a:p>
          <a:p>
            <a:pPr fontAlgn="ctr">
              <a:spcAft>
                <a:spcPts val="750"/>
              </a:spcAft>
            </a:pPr>
            <a:endParaRPr lang="en-GB" sz="3200" dirty="0">
              <a:solidFill>
                <a:srgbClr val="001D35"/>
              </a:solidFill>
              <a:latin typeface="Glacial Indifference" panose="020B0604020202020204" charset="0"/>
            </a:endParaRPr>
          </a:p>
        </p:txBody>
      </p:sp>
      <p:sp>
        <p:nvSpPr>
          <p:cNvPr id="30" name="TextBox 29">
            <a:extLst>
              <a:ext uri="{FF2B5EF4-FFF2-40B4-BE49-F238E27FC236}">
                <a16:creationId xmlns:a16="http://schemas.microsoft.com/office/drawing/2014/main" id="{D517B0D0-6753-78A9-F73B-436032F4D44E}"/>
              </a:ext>
            </a:extLst>
          </p:cNvPr>
          <p:cNvSpPr txBox="1"/>
          <p:nvPr/>
        </p:nvSpPr>
        <p:spPr>
          <a:xfrm>
            <a:off x="883822" y="1918120"/>
            <a:ext cx="15906750" cy="1569660"/>
          </a:xfrm>
          <a:prstGeom prst="rect">
            <a:avLst/>
          </a:prstGeom>
          <a:noFill/>
        </p:spPr>
        <p:txBody>
          <a:bodyPr wrap="square">
            <a:spAutoFit/>
          </a:bodyPr>
          <a:lstStyle/>
          <a:p>
            <a:pPr fontAlgn="ctr">
              <a:spcAft>
                <a:spcPts val="750"/>
              </a:spcAft>
            </a:pPr>
            <a:r>
              <a:rPr lang="en-GB" sz="3200" dirty="0">
                <a:solidFill>
                  <a:srgbClr val="001D35"/>
                </a:solidFill>
                <a:latin typeface="Glacial Indifference" panose="020B0604020202020204" charset="0"/>
              </a:rPr>
              <a:t>Victim blaming occurs when others hold a victim accountable for the harm that was committed against them. Victims may also blame themselves for the harm that has come to them. </a:t>
            </a:r>
          </a:p>
        </p:txBody>
      </p:sp>
      <p:sp>
        <p:nvSpPr>
          <p:cNvPr id="37" name="TextBox 36">
            <a:extLst>
              <a:ext uri="{FF2B5EF4-FFF2-40B4-BE49-F238E27FC236}">
                <a16:creationId xmlns:a16="http://schemas.microsoft.com/office/drawing/2014/main" id="{05B978E4-44AA-341E-0F7A-2173795F7708}"/>
              </a:ext>
            </a:extLst>
          </p:cNvPr>
          <p:cNvSpPr txBox="1"/>
          <p:nvPr/>
        </p:nvSpPr>
        <p:spPr>
          <a:xfrm>
            <a:off x="883822" y="1021219"/>
            <a:ext cx="15906750" cy="584775"/>
          </a:xfrm>
          <a:prstGeom prst="rect">
            <a:avLst/>
          </a:prstGeom>
          <a:noFill/>
        </p:spPr>
        <p:txBody>
          <a:bodyPr wrap="square">
            <a:spAutoFit/>
          </a:bodyPr>
          <a:lstStyle/>
          <a:p>
            <a:pPr fontAlgn="ctr">
              <a:spcAft>
                <a:spcPts val="750"/>
              </a:spcAft>
            </a:pPr>
            <a:r>
              <a:rPr lang="en-GB" sz="3200" b="1" dirty="0">
                <a:solidFill>
                  <a:srgbClr val="001D35"/>
                </a:solidFill>
                <a:latin typeface="Glacial Indifference" panose="020B0604020202020204" charset="0"/>
              </a:rPr>
              <a:t>What is ‘victim blaming’?</a:t>
            </a:r>
          </a:p>
        </p:txBody>
      </p:sp>
    </p:spTree>
    <p:extLst>
      <p:ext uri="{BB962C8B-B14F-4D97-AF65-F5344CB8AC3E}">
        <p14:creationId xmlns:p14="http://schemas.microsoft.com/office/powerpoint/2010/main" val="109804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A6676-B203-8AA2-492F-C5C16B3646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426B98-544E-2344-886B-635B567FEAEB}"/>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A59CA6A0-74B2-1963-BCD4-2BB63A81B8F5}"/>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1EF5E04F-6749-F711-6529-27BCE3209D56}"/>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C9D717BA-34C2-4388-D3E3-D2BA3FEE4FD1}"/>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28" name="TextBox 27">
            <a:extLst>
              <a:ext uri="{FF2B5EF4-FFF2-40B4-BE49-F238E27FC236}">
                <a16:creationId xmlns:a16="http://schemas.microsoft.com/office/drawing/2014/main" id="{12983C9F-B7E8-B5CE-2FF6-D245D83ECF3E}"/>
              </a:ext>
            </a:extLst>
          </p:cNvPr>
          <p:cNvSpPr txBox="1"/>
          <p:nvPr/>
        </p:nvSpPr>
        <p:spPr>
          <a:xfrm>
            <a:off x="991870" y="4360961"/>
            <a:ext cx="16421100" cy="5416868"/>
          </a:xfrm>
          <a:prstGeom prst="rect">
            <a:avLst/>
          </a:prstGeom>
          <a:noFill/>
        </p:spPr>
        <p:txBody>
          <a:bodyPr wrap="square">
            <a:spAutoFit/>
          </a:bodyPr>
          <a:lstStyle/>
          <a:p>
            <a:pPr fontAlgn="ctr">
              <a:spcAft>
                <a:spcPts val="750"/>
              </a:spcAft>
            </a:pPr>
            <a:r>
              <a:rPr lang="en-GB" sz="3200" b="1" dirty="0">
                <a:solidFill>
                  <a:srgbClr val="001D35"/>
                </a:solidFill>
                <a:latin typeface="Glacial Indifference" panose="020B0604020202020204" charset="0"/>
              </a:rPr>
              <a:t>Why does it happen?</a:t>
            </a:r>
          </a:p>
          <a:p>
            <a:pPr fontAlgn="ctr">
              <a:spcAft>
                <a:spcPts val="750"/>
              </a:spcAft>
            </a:pPr>
            <a:endParaRPr lang="en-GB" sz="800" dirty="0">
              <a:solidFill>
                <a:srgbClr val="001D35"/>
              </a:solidFill>
              <a:latin typeface="Glacial Indifference" panose="020B0604020202020204" charset="0"/>
            </a:endParaRPr>
          </a:p>
          <a:p>
            <a:pPr fontAlgn="ctr">
              <a:spcAft>
                <a:spcPts val="750"/>
              </a:spcAft>
            </a:pPr>
            <a:r>
              <a:rPr lang="en-GB" sz="3200" b="1" dirty="0">
                <a:solidFill>
                  <a:srgbClr val="001D35"/>
                </a:solidFill>
                <a:latin typeface="Glacial Indifference" panose="020B0604020202020204" charset="0"/>
              </a:rPr>
              <a:t>Societal norms: </a:t>
            </a:r>
            <a:r>
              <a:rPr lang="en-GB" sz="3200" dirty="0">
                <a:solidFill>
                  <a:srgbClr val="001D35"/>
                </a:solidFill>
                <a:latin typeface="Glacial Indifference" panose="020B0604020202020204" charset="0"/>
              </a:rPr>
              <a:t>Modern society can sometimes be seen to encourage women and girls to be valued in terms of their sexual appeal. If girls seem to be ‘breaking the rules’ of socially acceptable sexual behaviour, they can face punishment and shame for normal sexual expression or if they seem to be deviating from this.</a:t>
            </a:r>
          </a:p>
          <a:p>
            <a:pPr fontAlgn="ctr">
              <a:spcAft>
                <a:spcPts val="750"/>
              </a:spcAft>
            </a:pPr>
            <a:endParaRPr lang="en-GB" sz="1000" dirty="0">
              <a:solidFill>
                <a:srgbClr val="001D35"/>
              </a:solidFill>
              <a:latin typeface="Glacial Indifference" panose="020B0604020202020204" charset="0"/>
            </a:endParaRPr>
          </a:p>
          <a:p>
            <a:pPr fontAlgn="ctr">
              <a:spcAft>
                <a:spcPts val="750"/>
              </a:spcAft>
            </a:pPr>
            <a:r>
              <a:rPr lang="en-GB" sz="3200" b="1" dirty="0">
                <a:solidFill>
                  <a:srgbClr val="001D35"/>
                </a:solidFill>
                <a:latin typeface="Glacial Indifference" panose="020B0604020202020204" charset="0"/>
              </a:rPr>
              <a:t>Victim blaming behaviour </a:t>
            </a:r>
            <a:r>
              <a:rPr lang="en-GB" sz="3200" dirty="0">
                <a:solidFill>
                  <a:srgbClr val="001D35"/>
                </a:solidFill>
                <a:latin typeface="Glacial Indifference" panose="020B0604020202020204" charset="0"/>
              </a:rPr>
              <a:t>Slut shaming is a particular form of victim blaming and can stem from similar reasons..</a:t>
            </a:r>
          </a:p>
          <a:p>
            <a:pPr fontAlgn="ctr">
              <a:spcAft>
                <a:spcPts val="750"/>
              </a:spcAft>
            </a:pPr>
            <a:endParaRPr lang="en-GB" sz="3200" dirty="0">
              <a:solidFill>
                <a:srgbClr val="001D35"/>
              </a:solidFill>
              <a:latin typeface="Glacial Indifference" panose="020B0604020202020204" charset="0"/>
            </a:endParaRPr>
          </a:p>
          <a:p>
            <a:pPr fontAlgn="ctr">
              <a:spcAft>
                <a:spcPts val="750"/>
              </a:spcAft>
            </a:pPr>
            <a:endParaRPr lang="en-GB" sz="3200" dirty="0">
              <a:solidFill>
                <a:srgbClr val="001D35"/>
              </a:solidFill>
              <a:latin typeface="Glacial Indifference" panose="020B0604020202020204" charset="0"/>
            </a:endParaRPr>
          </a:p>
        </p:txBody>
      </p:sp>
      <p:sp>
        <p:nvSpPr>
          <p:cNvPr id="30" name="TextBox 29">
            <a:extLst>
              <a:ext uri="{FF2B5EF4-FFF2-40B4-BE49-F238E27FC236}">
                <a16:creationId xmlns:a16="http://schemas.microsoft.com/office/drawing/2014/main" id="{85C8101B-5F94-37C3-401C-A793CFDBA9E3}"/>
              </a:ext>
            </a:extLst>
          </p:cNvPr>
          <p:cNvSpPr txBox="1"/>
          <p:nvPr/>
        </p:nvSpPr>
        <p:spPr>
          <a:xfrm>
            <a:off x="991870" y="2188391"/>
            <a:ext cx="15906750" cy="1569660"/>
          </a:xfrm>
          <a:prstGeom prst="rect">
            <a:avLst/>
          </a:prstGeom>
          <a:noFill/>
        </p:spPr>
        <p:txBody>
          <a:bodyPr wrap="square">
            <a:spAutoFit/>
          </a:bodyPr>
          <a:lstStyle/>
          <a:p>
            <a:pPr fontAlgn="ctr">
              <a:spcAft>
                <a:spcPts val="750"/>
              </a:spcAft>
            </a:pPr>
            <a:r>
              <a:rPr lang="en-GB" sz="3200" dirty="0">
                <a:solidFill>
                  <a:srgbClr val="001D35"/>
                </a:solidFill>
                <a:latin typeface="Glacial Indifference" panose="020B0604020202020204" charset="0"/>
              </a:rPr>
              <a:t>Slut shaming occurs when people harass or abuse (mostly) girls and women for example, because of how they look, what they wear or their presumed or invented levels of sexual activity</a:t>
            </a:r>
          </a:p>
        </p:txBody>
      </p:sp>
      <p:sp>
        <p:nvSpPr>
          <p:cNvPr id="37" name="TextBox 36">
            <a:extLst>
              <a:ext uri="{FF2B5EF4-FFF2-40B4-BE49-F238E27FC236}">
                <a16:creationId xmlns:a16="http://schemas.microsoft.com/office/drawing/2014/main" id="{CAC07FA8-FEBC-4BFB-8B79-A6DAC4B7C5ED}"/>
              </a:ext>
            </a:extLst>
          </p:cNvPr>
          <p:cNvSpPr txBox="1"/>
          <p:nvPr/>
        </p:nvSpPr>
        <p:spPr>
          <a:xfrm>
            <a:off x="991870" y="1578435"/>
            <a:ext cx="15906750" cy="584775"/>
          </a:xfrm>
          <a:prstGeom prst="rect">
            <a:avLst/>
          </a:prstGeom>
          <a:noFill/>
        </p:spPr>
        <p:txBody>
          <a:bodyPr wrap="square">
            <a:spAutoFit/>
          </a:bodyPr>
          <a:lstStyle/>
          <a:p>
            <a:pPr fontAlgn="ctr">
              <a:spcAft>
                <a:spcPts val="750"/>
              </a:spcAft>
            </a:pPr>
            <a:r>
              <a:rPr lang="en-GB" sz="3200" b="1" dirty="0">
                <a:solidFill>
                  <a:srgbClr val="001D35"/>
                </a:solidFill>
                <a:latin typeface="Glacial Indifference" panose="020B0604020202020204" charset="0"/>
              </a:rPr>
              <a:t>What is ‘slut-shaming’?</a:t>
            </a:r>
          </a:p>
        </p:txBody>
      </p:sp>
    </p:spTree>
    <p:extLst>
      <p:ext uri="{BB962C8B-B14F-4D97-AF65-F5344CB8AC3E}">
        <p14:creationId xmlns:p14="http://schemas.microsoft.com/office/powerpoint/2010/main" val="317581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AC7D0-DAC6-E4E3-9182-44A6163D36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7EE178-CEC7-6F18-BA6A-A8183D84CA42}"/>
              </a:ext>
            </a:extLst>
          </p:cNvPr>
          <p:cNvSpPr txBox="1"/>
          <p:nvPr/>
        </p:nvSpPr>
        <p:spPr>
          <a:xfrm>
            <a:off x="0" y="0"/>
            <a:ext cx="18288000" cy="10287000"/>
          </a:xfrm>
          <a:prstGeom prst="rect">
            <a:avLst/>
          </a:prstGeom>
          <a:solidFill>
            <a:srgbClr val="E0C1FF"/>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8F48F89B-7931-F5CF-021E-0BB7355F8B96}"/>
              </a:ext>
            </a:extLst>
          </p:cNvPr>
          <p:cNvGrpSpPr/>
          <p:nvPr/>
        </p:nvGrpSpPr>
        <p:grpSpPr>
          <a:xfrm>
            <a:off x="635674" y="550233"/>
            <a:ext cx="17016652" cy="9186533"/>
            <a:chOff x="0" y="0"/>
            <a:chExt cx="6253988" cy="3376250"/>
          </a:xfrm>
        </p:grpSpPr>
        <p:sp>
          <p:nvSpPr>
            <p:cNvPr id="4" name="Freeform 3">
              <a:extLst>
                <a:ext uri="{FF2B5EF4-FFF2-40B4-BE49-F238E27FC236}">
                  <a16:creationId xmlns:a16="http://schemas.microsoft.com/office/drawing/2014/main" id="{84A3950C-356B-E294-36AA-84D9EF8D63A8}"/>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5" name="TextBox 4">
              <a:extLst>
                <a:ext uri="{FF2B5EF4-FFF2-40B4-BE49-F238E27FC236}">
                  <a16:creationId xmlns:a16="http://schemas.microsoft.com/office/drawing/2014/main" id="{C2553966-C8F2-5C4F-1E1C-87D4749E8863}"/>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28" name="TextBox 27">
            <a:extLst>
              <a:ext uri="{FF2B5EF4-FFF2-40B4-BE49-F238E27FC236}">
                <a16:creationId xmlns:a16="http://schemas.microsoft.com/office/drawing/2014/main" id="{C524B3CD-6222-07DA-DFCE-BD440C841E91}"/>
              </a:ext>
            </a:extLst>
          </p:cNvPr>
          <p:cNvSpPr txBox="1"/>
          <p:nvPr/>
        </p:nvSpPr>
        <p:spPr>
          <a:xfrm>
            <a:off x="991870" y="4360961"/>
            <a:ext cx="16421100" cy="6042680"/>
          </a:xfrm>
          <a:prstGeom prst="rect">
            <a:avLst/>
          </a:prstGeom>
          <a:noFill/>
        </p:spPr>
        <p:txBody>
          <a:bodyPr wrap="square">
            <a:spAutoFit/>
          </a:bodyPr>
          <a:lstStyle/>
          <a:p>
            <a:pPr fontAlgn="ctr">
              <a:spcAft>
                <a:spcPts val="750"/>
              </a:spcAft>
            </a:pPr>
            <a:r>
              <a:rPr lang="en-GB" sz="3600" b="1" dirty="0">
                <a:solidFill>
                  <a:srgbClr val="001D35"/>
                </a:solidFill>
                <a:latin typeface="Glacial Indifference" panose="020B0604020202020204" charset="0"/>
              </a:rPr>
              <a:t>Why is this?</a:t>
            </a:r>
          </a:p>
          <a:p>
            <a:pPr fontAlgn="ctr">
              <a:spcAft>
                <a:spcPts val="750"/>
              </a:spcAft>
            </a:pPr>
            <a:endParaRPr lang="en-GB" sz="3600" b="1" dirty="0">
              <a:solidFill>
                <a:srgbClr val="001D35"/>
              </a:solidFill>
              <a:latin typeface="Glacial Indifference" panose="020B0604020202020204" charset="0"/>
            </a:endParaRPr>
          </a:p>
          <a:p>
            <a:r>
              <a:rPr lang="en-GB" sz="3600" dirty="0"/>
              <a:t> </a:t>
            </a:r>
            <a:r>
              <a:rPr lang="en-GB" sz="3600" dirty="0">
                <a:solidFill>
                  <a:srgbClr val="001D35"/>
                </a:solidFill>
                <a:latin typeface="Glacial Indifference" panose="020B0604020202020204" charset="0"/>
              </a:rPr>
              <a:t>• The anonymous nature of the internet</a:t>
            </a:r>
          </a:p>
          <a:p>
            <a:r>
              <a:rPr lang="en-GB" sz="3600" dirty="0">
                <a:solidFill>
                  <a:srgbClr val="001D35"/>
                </a:solidFill>
                <a:latin typeface="Glacial Indifference" panose="020B0604020202020204" charset="0"/>
              </a:rPr>
              <a:t>• Being physically ‘invisible’ when online</a:t>
            </a:r>
          </a:p>
          <a:p>
            <a:r>
              <a:rPr lang="en-GB" sz="3600" dirty="0">
                <a:solidFill>
                  <a:srgbClr val="001D35"/>
                </a:solidFill>
                <a:latin typeface="Glacial Indifference" panose="020B0604020202020204" charset="0"/>
              </a:rPr>
              <a:t>• Conversations may happen outside of ‘real time’ with long pauses between replies</a:t>
            </a:r>
          </a:p>
          <a:p>
            <a:r>
              <a:rPr lang="en-GB" sz="3600" dirty="0">
                <a:solidFill>
                  <a:srgbClr val="001D35"/>
                </a:solidFill>
                <a:latin typeface="Glacial Indifference" panose="020B0604020202020204" charset="0"/>
              </a:rPr>
              <a:t>• Signs such as body language, tone of voice and context are not as easily identifiable online</a:t>
            </a:r>
          </a:p>
          <a:p>
            <a:pPr fontAlgn="ctr">
              <a:spcAft>
                <a:spcPts val="750"/>
              </a:spcAft>
            </a:pPr>
            <a:endParaRPr lang="en-GB" sz="800" dirty="0">
              <a:solidFill>
                <a:srgbClr val="001D35"/>
              </a:solidFill>
              <a:latin typeface="Glacial Indifference" panose="020B0604020202020204" charset="0"/>
            </a:endParaRPr>
          </a:p>
          <a:p>
            <a:pPr fontAlgn="ctr">
              <a:spcAft>
                <a:spcPts val="750"/>
              </a:spcAft>
            </a:pPr>
            <a:endParaRPr lang="en-GB" sz="3200" dirty="0">
              <a:solidFill>
                <a:srgbClr val="001D35"/>
              </a:solidFill>
              <a:latin typeface="Glacial Indifference" panose="020B0604020202020204" charset="0"/>
            </a:endParaRPr>
          </a:p>
          <a:p>
            <a:pPr fontAlgn="ctr">
              <a:spcAft>
                <a:spcPts val="750"/>
              </a:spcAft>
            </a:pPr>
            <a:endParaRPr lang="en-GB" sz="3200" dirty="0">
              <a:solidFill>
                <a:srgbClr val="001D35"/>
              </a:solidFill>
              <a:latin typeface="Glacial Indifference" panose="020B0604020202020204" charset="0"/>
            </a:endParaRPr>
          </a:p>
        </p:txBody>
      </p:sp>
      <p:sp>
        <p:nvSpPr>
          <p:cNvPr id="30" name="TextBox 29">
            <a:extLst>
              <a:ext uri="{FF2B5EF4-FFF2-40B4-BE49-F238E27FC236}">
                <a16:creationId xmlns:a16="http://schemas.microsoft.com/office/drawing/2014/main" id="{14D35C75-CA17-EA62-D835-62C7043D0DEF}"/>
              </a:ext>
            </a:extLst>
          </p:cNvPr>
          <p:cNvSpPr txBox="1"/>
          <p:nvPr/>
        </p:nvSpPr>
        <p:spPr>
          <a:xfrm>
            <a:off x="991870" y="2521592"/>
            <a:ext cx="15906750" cy="1200329"/>
          </a:xfrm>
          <a:prstGeom prst="rect">
            <a:avLst/>
          </a:prstGeom>
          <a:noFill/>
        </p:spPr>
        <p:txBody>
          <a:bodyPr wrap="square">
            <a:spAutoFit/>
          </a:bodyPr>
          <a:lstStyle/>
          <a:p>
            <a:pPr fontAlgn="ctr">
              <a:spcAft>
                <a:spcPts val="750"/>
              </a:spcAft>
            </a:pPr>
            <a:r>
              <a:rPr lang="en-GB" sz="3600" dirty="0">
                <a:solidFill>
                  <a:srgbClr val="001D35"/>
                </a:solidFill>
                <a:latin typeface="Glacial Indifference" panose="020B0604020202020204" charset="0"/>
              </a:rPr>
              <a:t>Sometimes known as ‘keyboard warriors’, in an online environment (young) people may be more uninhibited and expressed themselves more openly.</a:t>
            </a:r>
          </a:p>
        </p:txBody>
      </p:sp>
      <p:sp>
        <p:nvSpPr>
          <p:cNvPr id="37" name="TextBox 36">
            <a:extLst>
              <a:ext uri="{FF2B5EF4-FFF2-40B4-BE49-F238E27FC236}">
                <a16:creationId xmlns:a16="http://schemas.microsoft.com/office/drawing/2014/main" id="{F54CC8C4-3945-1F2F-2C33-89BADC446284}"/>
              </a:ext>
            </a:extLst>
          </p:cNvPr>
          <p:cNvSpPr txBox="1"/>
          <p:nvPr/>
        </p:nvSpPr>
        <p:spPr>
          <a:xfrm>
            <a:off x="991870" y="1508141"/>
            <a:ext cx="15906750" cy="646331"/>
          </a:xfrm>
          <a:prstGeom prst="rect">
            <a:avLst/>
          </a:prstGeom>
          <a:noFill/>
        </p:spPr>
        <p:txBody>
          <a:bodyPr wrap="square">
            <a:spAutoFit/>
          </a:bodyPr>
          <a:lstStyle/>
          <a:p>
            <a:pPr fontAlgn="ctr">
              <a:spcAft>
                <a:spcPts val="750"/>
              </a:spcAft>
            </a:pPr>
            <a:r>
              <a:rPr lang="en-GB" sz="3600" b="1" dirty="0">
                <a:solidFill>
                  <a:srgbClr val="001D35"/>
                </a:solidFill>
                <a:latin typeface="Glacial Indifference" panose="020B0604020202020204" charset="0"/>
              </a:rPr>
              <a:t>What is the ‘online disinhibition effect’?</a:t>
            </a:r>
          </a:p>
        </p:txBody>
      </p:sp>
    </p:spTree>
    <p:extLst>
      <p:ext uri="{BB962C8B-B14F-4D97-AF65-F5344CB8AC3E}">
        <p14:creationId xmlns:p14="http://schemas.microsoft.com/office/powerpoint/2010/main" val="3380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8" ma:contentTypeDescription="Create a new document." ma:contentTypeScope="" ma:versionID="06dc484b6871252362966e201b023bd2">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209601e70c772f0db1acb023cbd6db45"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E4B7F5-BBC0-4057-B582-7DC153450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e4f4e-7f5b-480b-b13d-15cd8fe73850"/>
    <ds:schemaRef ds:uri="1d329554-cae2-4b18-ad0b-07e5b9404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B57106-3462-4AB2-86FD-B5F9714985F5}">
  <ds:schemaRefs>
    <ds:schemaRef ds:uri="http://schemas.microsoft.com/office/2006/metadata/properties"/>
    <ds:schemaRef ds:uri="http://schemas.microsoft.com/office/infopath/2007/PartnerControls"/>
    <ds:schemaRef ds:uri="1d329554-cae2-4b18-ad0b-07e5b9404955"/>
    <ds:schemaRef ds:uri="664e4f4e-7f5b-480b-b13d-15cd8fe73850"/>
  </ds:schemaRefs>
</ds:datastoreItem>
</file>

<file path=customXml/itemProps3.xml><?xml version="1.0" encoding="utf-8"?>
<ds:datastoreItem xmlns:ds="http://schemas.openxmlformats.org/officeDocument/2006/customXml" ds:itemID="{9184351A-F663-4665-8C99-2FD7761C57CC}">
  <ds:schemaRefs>
    <ds:schemaRef ds:uri="http://schemas.microsoft.com/sharepoint/v3/contenttype/forms"/>
  </ds:schemaRefs>
</ds:datastoreItem>
</file>

<file path=docMetadata/LabelInfo.xml><?xml version="1.0" encoding="utf-8"?>
<clbl:labelList xmlns:clbl="http://schemas.microsoft.com/office/2020/mipLabelMetadata">
  <clbl:label id="{0aff647e-10de-4eb1-90e9-d05789ef2c02}" enabled="0" method="" siteId="{0aff647e-10de-4eb1-90e9-d05789ef2c02}" removed="1"/>
</clbl:labelList>
</file>

<file path=docProps/app.xml><?xml version="1.0" encoding="utf-8"?>
<Properties xmlns="http://schemas.openxmlformats.org/officeDocument/2006/extended-properties" xmlns:vt="http://schemas.openxmlformats.org/officeDocument/2006/docPropsVTypes">
  <TotalTime>607</TotalTime>
  <Words>1914</Words>
  <Application>Microsoft Office PowerPoint</Application>
  <PresentationFormat>Custom</PresentationFormat>
  <Paragraphs>154</Paragraphs>
  <Slides>22</Slides>
  <Notes>11</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9.2.4 - Social Media and Fake News (slides)</dc:title>
  <dc:creator>Isaac, Alyssa</dc:creator>
  <cp:lastModifiedBy>Alyssa Isaac</cp:lastModifiedBy>
  <cp:revision>62</cp:revision>
  <dcterms:created xsi:type="dcterms:W3CDTF">2006-08-16T00:00:00Z</dcterms:created>
  <dcterms:modified xsi:type="dcterms:W3CDTF">2025-02-10T10:05:26Z</dcterms:modified>
  <dc:identifier>DAGZpweLdIs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y fmtid="{D5CDD505-2E9C-101B-9397-08002B2CF9AE}" pid="3" name="MediaServiceImageTags">
    <vt:lpwstr/>
  </property>
</Properties>
</file>