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18288000" cy="10287000"/>
  <p:notesSz cx="6858000" cy="9144000"/>
  <p:embeddedFontLst>
    <p:embeddedFont>
      <p:font typeface="Glacial Indifference" charset="1" panose="00000000000000000000"/>
      <p:regular r:id="rId40"/>
    </p:embeddedFont>
    <p:embeddedFont>
      <p:font typeface="Glacial Indifference Bold" charset="1" panose="00000800000000000000"/>
      <p:regular r:id="rId41"/>
    </p:embeddedFont>
    <p:embeddedFont>
      <p:font typeface="Bobby Jones Soft" charset="1" panose="00000000000000000000"/>
      <p:regular r:id="rId42"/>
    </p:embeddedFont>
    <p:embeddedFont>
      <p:font typeface="Playpen Sans" charset="1" panose="0000000000000000000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font" Target="fonts/font42.fntdata"/><Relationship Id="rId47" Type="http://schemas.openxmlformats.org/officeDocument/2006/relationships/notesSlide" Target="notesSlides/notesSlide5.xml"/><Relationship Id="rId63" Type="http://schemas.openxmlformats.org/officeDocument/2006/relationships/notesSlide" Target="notesSlides/notesSlide21.xml"/><Relationship Id="rId68" Type="http://schemas.openxmlformats.org/officeDocument/2006/relationships/notesSlide" Target="notesSlides/notesSlide26.xml"/><Relationship Id="rId7" Type="http://schemas.openxmlformats.org/officeDocument/2006/relationships/slide" Target="slides/slide2.xml"/><Relationship Id="rId71" Type="http://schemas.openxmlformats.org/officeDocument/2006/relationships/customXml" Target="../customXml/item3.xml"/><Relationship Id="rId16" Type="http://schemas.openxmlformats.org/officeDocument/2006/relationships/slide" Target="slides/slide11.xml"/><Relationship Id="rId2" Type="http://schemas.openxmlformats.org/officeDocument/2006/relationships/presProps" Target="presProps.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40.fntdata"/><Relationship Id="rId45" Type="http://schemas.openxmlformats.org/officeDocument/2006/relationships/notesSlide" Target="notesSlides/notesSlide3.xml"/><Relationship Id="rId53" Type="http://schemas.openxmlformats.org/officeDocument/2006/relationships/notesSlide" Target="notesSlides/notesSlide11.xml"/><Relationship Id="rId58" Type="http://schemas.openxmlformats.org/officeDocument/2006/relationships/notesSlide" Target="notesSlides/notesSlide16.xml"/><Relationship Id="rId66" Type="http://schemas.openxmlformats.org/officeDocument/2006/relationships/notesSlide" Target="notesSlides/notesSlide24.xml"/><Relationship Id="rId5" Type="http://schemas.openxmlformats.org/officeDocument/2006/relationships/tableStyles" Target="tableStyles.xml"/><Relationship Id="rId61" Type="http://schemas.openxmlformats.org/officeDocument/2006/relationships/notesSlide" Target="notesSlides/notesSlide19.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Slide" Target="notesSlides/notesSlide2.xml"/><Relationship Id="rId48" Type="http://schemas.openxmlformats.org/officeDocument/2006/relationships/notesSlide" Target="notesSlides/notesSlide6.xml"/><Relationship Id="rId56" Type="http://schemas.openxmlformats.org/officeDocument/2006/relationships/notesSlide" Target="notesSlides/notesSlide14.xml"/><Relationship Id="rId64" Type="http://schemas.openxmlformats.org/officeDocument/2006/relationships/notesSlide" Target="notesSlides/notesSlide22.xml"/><Relationship Id="rId69" Type="http://schemas.openxmlformats.org/officeDocument/2006/relationships/customXml" Target="../customXml/item1.xml"/><Relationship Id="rId51" Type="http://schemas.openxmlformats.org/officeDocument/2006/relationships/notesSlide" Target="notesSlides/notesSlide9.xml"/><Relationship Id="rId8" Type="http://schemas.openxmlformats.org/officeDocument/2006/relationships/slide" Target="slides/slide3.xml"/><Relationship Id="rId3" Type="http://schemas.openxmlformats.org/officeDocument/2006/relationships/viewProps" Target="viewProps.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2.xml"/><Relationship Id="rId46" Type="http://schemas.openxmlformats.org/officeDocument/2006/relationships/notesSlide" Target="notesSlides/notesSlide4.xml"/><Relationship Id="rId59" Type="http://schemas.openxmlformats.org/officeDocument/2006/relationships/notesSlide" Target="notesSlides/notesSlide17.xml"/><Relationship Id="rId67" Type="http://schemas.openxmlformats.org/officeDocument/2006/relationships/notesSlide" Target="notesSlides/notesSlide25.xml"/><Relationship Id="rId20" Type="http://schemas.openxmlformats.org/officeDocument/2006/relationships/slide" Target="slides/slide15.xml"/><Relationship Id="rId41" Type="http://schemas.openxmlformats.org/officeDocument/2006/relationships/font" Target="fonts/font41.fntdata"/><Relationship Id="rId54" Type="http://schemas.openxmlformats.org/officeDocument/2006/relationships/notesSlide" Target="notesSlides/notesSlide12.xml"/><Relationship Id="rId62" Type="http://schemas.openxmlformats.org/officeDocument/2006/relationships/notesSlide" Target="notesSlides/notesSlide20.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Slide" Target="notesSlides/notesSlide7.xml"/><Relationship Id="rId57" Type="http://schemas.openxmlformats.org/officeDocument/2006/relationships/notesSlide" Target="notesSlides/notesSlide15.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44.fntdata"/><Relationship Id="rId52" Type="http://schemas.openxmlformats.org/officeDocument/2006/relationships/notesSlide" Target="notesSlides/notesSlide10.xml"/><Relationship Id="rId60" Type="http://schemas.openxmlformats.org/officeDocument/2006/relationships/notesSlide" Target="notesSlides/notesSlide18.xml"/><Relationship Id="rId65" Type="http://schemas.openxmlformats.org/officeDocument/2006/relationships/notesSlide" Target="notesSlides/notesSlide23.xml"/><Relationship Id="rId4" Type="http://schemas.openxmlformats.org/officeDocument/2006/relationships/theme" Target="theme/theme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notesSlide" Target="notesSlides/notesSlide1.xml"/><Relationship Id="rId34" Type="http://schemas.openxmlformats.org/officeDocument/2006/relationships/slide" Target="slides/slide29.xml"/><Relationship Id="rId50" Type="http://schemas.openxmlformats.org/officeDocument/2006/relationships/notesSlide" Target="notesSlides/notesSlide8.xml"/><Relationship Id="rId55" Type="http://schemas.openxmlformats.org/officeDocument/2006/relationships/notesSlide" Target="notesSlides/notesSlide13.xml"/></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lesson: young people have been thinking and talking about relationships, and may be thinking about </a:t>
            </a:r>
          </a:p>
          <a:p>
            <a:r>
              <a:rPr lang="en-US"/>
              <a:t>whether a relationship should include sex – acknowledge some in the group/class may have had </a:t>
            </a:r>
          </a:p>
          <a:p>
            <a:r>
              <a:rPr lang="en-US"/>
              <a:t>sexual experiences, some won’t have. </a:t>
            </a:r>
          </a:p>
          <a:p>
            <a:r>
              <a:rPr lang="en-US"/>
              <a:t/>
            </a:r>
          </a:p>
          <a:p>
            <a:r>
              <a:rPr lang="en-US"/>
              <a:t>Explain this lesson is not about individuals talking about that personal stuff, and the plan is to be respectful of each other and respect the privacy of </a:t>
            </a:r>
          </a:p>
          <a:p>
            <a:r>
              <a:rPr lang="en-US"/>
              <a:t>others. With that in mind, it’s good to consider what makes a person ready for sex, either for </a:t>
            </a:r>
          </a:p>
          <a:p>
            <a:r>
              <a:rPr lang="en-US"/>
              <a:t>the first time for them, or the first time in a relationship (this point is about considering that </a:t>
            </a:r>
          </a:p>
          <a:p>
            <a:r>
              <a:rPr lang="en-US"/>
              <a:t>there is a first time in every relationship).</a:t>
            </a:r>
          </a:p>
          <a:p>
            <a:r>
              <a:rPr lang="en-US"/>
              <a:t/>
            </a:r>
          </a:p>
          <a:p>
            <a:r>
              <a:rPr lang="en-US"/>
              <a:t>Reinforce ground rules including respect for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lesson: young people have been thinking and talking about relationships, and may be thinking about </a:t>
            </a:r>
          </a:p>
          <a:p>
            <a:r>
              <a:rPr lang="en-US"/>
              <a:t>whether a relationship should include sex – acknowledge some in the group/class may have had </a:t>
            </a:r>
          </a:p>
          <a:p>
            <a:r>
              <a:rPr lang="en-US"/>
              <a:t>sexual experiences, some won’t have. </a:t>
            </a:r>
          </a:p>
          <a:p>
            <a:r>
              <a:rPr lang="en-US"/>
              <a:t/>
            </a:r>
          </a:p>
          <a:p>
            <a:r>
              <a:rPr lang="en-US"/>
              <a:t>Explain this lesson is not about individuals talking about that personal stuff, and the plan is to be respectful of each other and respect the privacy of </a:t>
            </a:r>
          </a:p>
          <a:p>
            <a:r>
              <a:rPr lang="en-US"/>
              <a:t>others. With that in mind, it’s good to consider what makes a person ready for sex, either for </a:t>
            </a:r>
          </a:p>
          <a:p>
            <a:r>
              <a:rPr lang="en-US"/>
              <a:t>the first time for them, or the first time in a relationship (this point is about considering that </a:t>
            </a:r>
          </a:p>
          <a:p>
            <a:r>
              <a:rPr lang="en-US"/>
              <a:t>there is a first time in every relationship).</a:t>
            </a:r>
          </a:p>
          <a:p>
            <a:r>
              <a:rPr lang="en-US"/>
              <a:t/>
            </a:r>
          </a:p>
          <a:p>
            <a:r>
              <a:rPr lang="en-US"/>
              <a:t>Reinforce ground rules including respect for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lesson: young people have been thinking and talking about relationships, and may be thinking about </a:t>
            </a:r>
          </a:p>
          <a:p>
            <a:r>
              <a:rPr lang="en-US"/>
              <a:t>whether a relationship should include sex – acknowledge some in the group/class may have had </a:t>
            </a:r>
          </a:p>
          <a:p>
            <a:r>
              <a:rPr lang="en-US"/>
              <a:t>sexual experiences, some won’t have. </a:t>
            </a:r>
          </a:p>
          <a:p>
            <a:r>
              <a:rPr lang="en-US"/>
              <a:t/>
            </a:r>
          </a:p>
          <a:p>
            <a:r>
              <a:rPr lang="en-US"/>
              <a:t>Explain this lesson is not about individuals talking about that personal stuff, and the plan is to be respectful of each other and respect the privacy of </a:t>
            </a:r>
          </a:p>
          <a:p>
            <a:r>
              <a:rPr lang="en-US"/>
              <a:t>others. With that in mind, it’s good to consider what makes a person ready for sex, either for </a:t>
            </a:r>
          </a:p>
          <a:p>
            <a:r>
              <a:rPr lang="en-US"/>
              <a:t>the first time for them, or the first time in a relationship (this point is about considering that </a:t>
            </a:r>
          </a:p>
          <a:p>
            <a:r>
              <a:rPr lang="en-US"/>
              <a:t>there is a first time in every relationship).</a:t>
            </a:r>
          </a:p>
          <a:p>
            <a:r>
              <a:rPr lang="en-US"/>
              <a:t/>
            </a:r>
          </a:p>
          <a:p>
            <a:r>
              <a:rPr lang="en-US"/>
              <a:t>Reinforce ground rules including respect for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lesson: young people have been thinking and talking about relationships, and may be thinking about </a:t>
            </a:r>
          </a:p>
          <a:p>
            <a:r>
              <a:rPr lang="en-US"/>
              <a:t>whether a relationship should include sex – acknowledge some in the group/class may have had </a:t>
            </a:r>
          </a:p>
          <a:p>
            <a:r>
              <a:rPr lang="en-US"/>
              <a:t>sexual experiences, some won’t have. </a:t>
            </a:r>
          </a:p>
          <a:p>
            <a:r>
              <a:rPr lang="en-US"/>
              <a:t/>
            </a:r>
          </a:p>
          <a:p>
            <a:r>
              <a:rPr lang="en-US"/>
              <a:t>Explain this lesson is not about individuals talking about that personal stuff, and the plan is to be respectful of each other and respect the privacy of </a:t>
            </a:r>
          </a:p>
          <a:p>
            <a:r>
              <a:rPr lang="en-US"/>
              <a:t>others. With that in mind, it’s good to consider what makes a person ready for sex, either for </a:t>
            </a:r>
          </a:p>
          <a:p>
            <a:r>
              <a:rPr lang="en-US"/>
              <a:t>the first time for them, or the first time in a relationship (this point is about considering that </a:t>
            </a:r>
          </a:p>
          <a:p>
            <a:r>
              <a:rPr lang="en-US"/>
              <a:t>there is a first time in every relationship).</a:t>
            </a:r>
          </a:p>
          <a:p>
            <a:r>
              <a:rPr lang="en-US"/>
              <a:t/>
            </a:r>
          </a:p>
          <a:p>
            <a:r>
              <a:rPr lang="en-US"/>
              <a:t>Reinforce ground rules including respect for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lesson: young people have been thinking and talking about relationships, and may be thinking about </a:t>
            </a:r>
          </a:p>
          <a:p>
            <a:r>
              <a:rPr lang="en-US"/>
              <a:t>whether a relationship should include sex – acknowledge some in the group/class may have had </a:t>
            </a:r>
          </a:p>
          <a:p>
            <a:r>
              <a:rPr lang="en-US"/>
              <a:t>sexual experiences, some won’t have. </a:t>
            </a:r>
          </a:p>
          <a:p>
            <a:r>
              <a:rPr lang="en-US"/>
              <a:t/>
            </a:r>
          </a:p>
          <a:p>
            <a:r>
              <a:rPr lang="en-US"/>
              <a:t>Explain this lesson is not about individuals talking about that personal stuff, and the plan is to be respectful of each other and respect the privacy of </a:t>
            </a:r>
          </a:p>
          <a:p>
            <a:r>
              <a:rPr lang="en-US"/>
              <a:t>others. With that in mind, it’s good to consider what makes a person ready for sex, either for </a:t>
            </a:r>
          </a:p>
          <a:p>
            <a:r>
              <a:rPr lang="en-US"/>
              <a:t>the first time for them, or the first time in a relationship (this point is about considering that </a:t>
            </a:r>
          </a:p>
          <a:p>
            <a:r>
              <a:rPr lang="en-US"/>
              <a:t>there is a first time in every relationship).</a:t>
            </a:r>
          </a:p>
          <a:p>
            <a:r>
              <a:rPr lang="en-US"/>
              <a:t/>
            </a:r>
          </a:p>
          <a:p>
            <a:r>
              <a:rPr lang="en-US"/>
              <a:t>Reinforce ground rules including respect for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lesson: young people have been thinking and talking about relationships, and may be thinking about </a:t>
            </a:r>
          </a:p>
          <a:p>
            <a:r>
              <a:rPr lang="en-US"/>
              <a:t>whether a relationship should include sex – acknowledge some in the group/class may have had </a:t>
            </a:r>
          </a:p>
          <a:p>
            <a:r>
              <a:rPr lang="en-US"/>
              <a:t>sexual experiences, some won’t have. </a:t>
            </a:r>
          </a:p>
          <a:p>
            <a:r>
              <a:rPr lang="en-US"/>
              <a:t/>
            </a:r>
          </a:p>
          <a:p>
            <a:r>
              <a:rPr lang="en-US"/>
              <a:t>Explain this lesson is not about individuals talking about that personal stuff, and the plan is to be respectful of each other and respect the privacy of </a:t>
            </a:r>
          </a:p>
          <a:p>
            <a:r>
              <a:rPr lang="en-US"/>
              <a:t>others. With that in mind, it’s good to consider what makes a person ready for sex, either for </a:t>
            </a:r>
          </a:p>
          <a:p>
            <a:r>
              <a:rPr lang="en-US"/>
              <a:t>the first time for them, or the first time in a relationship (this point is about considering that </a:t>
            </a:r>
          </a:p>
          <a:p>
            <a:r>
              <a:rPr lang="en-US"/>
              <a:t>there is a first time in every relationship).</a:t>
            </a:r>
          </a:p>
          <a:p>
            <a:r>
              <a:rPr lang="en-US"/>
              <a:t/>
            </a:r>
          </a:p>
          <a:p>
            <a:r>
              <a:rPr lang="en-US"/>
              <a:t>Reinforce ground rules including respect for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lesson: young people have been thinking and talking about relationships, and may be thinking about </a:t>
            </a:r>
          </a:p>
          <a:p>
            <a:r>
              <a:rPr lang="en-US"/>
              <a:t>whether a relationship should include sex – acknowledge some in the group/class may have had </a:t>
            </a:r>
          </a:p>
          <a:p>
            <a:r>
              <a:rPr lang="en-US"/>
              <a:t>sexual experiences, some won’t have. </a:t>
            </a:r>
          </a:p>
          <a:p>
            <a:r>
              <a:rPr lang="en-US"/>
              <a:t/>
            </a:r>
          </a:p>
          <a:p>
            <a:r>
              <a:rPr lang="en-US"/>
              <a:t>Explain this lesson is not about individuals talking about that personal stuff, and the plan is to be respectful of each other and respect the privacy of </a:t>
            </a:r>
          </a:p>
          <a:p>
            <a:r>
              <a:rPr lang="en-US"/>
              <a:t>others. With that in mind, it’s good to consider what makes a person ready for sex, either for </a:t>
            </a:r>
          </a:p>
          <a:p>
            <a:r>
              <a:rPr lang="en-US"/>
              <a:t>the first time for them, or the first time in a relationship (this point is about considering that </a:t>
            </a:r>
          </a:p>
          <a:p>
            <a:r>
              <a:rPr lang="en-US"/>
              <a:t>there is a first time in every relationship).</a:t>
            </a:r>
          </a:p>
          <a:p>
            <a:r>
              <a:rPr lang="en-US"/>
              <a:t/>
            </a:r>
          </a:p>
          <a:p>
            <a:r>
              <a:rPr lang="en-US"/>
              <a:t>Reinforce ground rules including respect for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lesson: young people have been thinking and talking about relationships, and may be thinking about </a:t>
            </a:r>
          </a:p>
          <a:p>
            <a:r>
              <a:rPr lang="en-US"/>
              <a:t>whether a relationship should include sex – acknowledge some in the group/class may have had </a:t>
            </a:r>
          </a:p>
          <a:p>
            <a:r>
              <a:rPr lang="en-US"/>
              <a:t>sexual experiences, some won’t have. </a:t>
            </a:r>
          </a:p>
          <a:p>
            <a:r>
              <a:rPr lang="en-US"/>
              <a:t/>
            </a:r>
          </a:p>
          <a:p>
            <a:r>
              <a:rPr lang="en-US"/>
              <a:t>Explain this lesson is not about individuals talking about that personal stuff, and the plan is to be respectful of each other and respect the privacy of </a:t>
            </a:r>
          </a:p>
          <a:p>
            <a:r>
              <a:rPr lang="en-US"/>
              <a:t>others. With that in mind, it’s good to consider what makes a person ready for sex, either for </a:t>
            </a:r>
          </a:p>
          <a:p>
            <a:r>
              <a:rPr lang="en-US"/>
              <a:t>the first time for them, or the first time in a relationship (this point is about considering that </a:t>
            </a:r>
          </a:p>
          <a:p>
            <a:r>
              <a:rPr lang="en-US"/>
              <a:t>there is a first time in every relationship).</a:t>
            </a:r>
          </a:p>
          <a:p>
            <a:r>
              <a:rPr lang="en-US"/>
              <a:t/>
            </a:r>
          </a:p>
          <a:p>
            <a:r>
              <a:rPr lang="en-US"/>
              <a:t>Reinforce ground rules including respect for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lesson: young people have been thinking and talking about relationships, and may be thinking about </a:t>
            </a:r>
          </a:p>
          <a:p>
            <a:r>
              <a:rPr lang="en-US"/>
              <a:t>whether a relationship should include sex – acknowledge some in the group/class may have had </a:t>
            </a:r>
          </a:p>
          <a:p>
            <a:r>
              <a:rPr lang="en-US"/>
              <a:t>sexual experiences, some won’t have. </a:t>
            </a:r>
          </a:p>
          <a:p>
            <a:r>
              <a:rPr lang="en-US"/>
              <a:t/>
            </a:r>
          </a:p>
          <a:p>
            <a:r>
              <a:rPr lang="en-US"/>
              <a:t>Explain this lesson is not about individuals talking about that personal stuff, and the plan is to be respectful of each other and respect the privacy of </a:t>
            </a:r>
          </a:p>
          <a:p>
            <a:r>
              <a:rPr lang="en-US"/>
              <a:t>others. With that in mind, it’s good to consider what makes a person ready for sex, either for </a:t>
            </a:r>
          </a:p>
          <a:p>
            <a:r>
              <a:rPr lang="en-US"/>
              <a:t>the first time for them, or the first time in a relationship (this point is about considering that </a:t>
            </a:r>
          </a:p>
          <a:p>
            <a:r>
              <a:rPr lang="en-US"/>
              <a:t>there is a first time in every relationship).</a:t>
            </a:r>
          </a:p>
          <a:p>
            <a:r>
              <a:rPr lang="en-US"/>
              <a:t/>
            </a:r>
          </a:p>
          <a:p>
            <a:r>
              <a:rPr lang="en-US"/>
              <a:t>Reinforce ground rules including respect for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lesson: young people have been thinking and talking about relationships, and may be thinking about </a:t>
            </a:r>
          </a:p>
          <a:p>
            <a:r>
              <a:rPr lang="en-US"/>
              <a:t>whether a relationship should include sex – acknowledge some in the group/class may have had </a:t>
            </a:r>
          </a:p>
          <a:p>
            <a:r>
              <a:rPr lang="en-US"/>
              <a:t>sexual experiences, some won’t have. </a:t>
            </a:r>
          </a:p>
          <a:p>
            <a:r>
              <a:rPr lang="en-US"/>
              <a:t/>
            </a:r>
          </a:p>
          <a:p>
            <a:r>
              <a:rPr lang="en-US"/>
              <a:t>Explain this lesson is not about individuals talking about that personal stuff, and the plan is to be respectful of each other and respect the privacy of </a:t>
            </a:r>
          </a:p>
          <a:p>
            <a:r>
              <a:rPr lang="en-US"/>
              <a:t>others. With that in mind, it’s good to consider what makes a person ready for sex, either for </a:t>
            </a:r>
          </a:p>
          <a:p>
            <a:r>
              <a:rPr lang="en-US"/>
              <a:t>the first time for them, or the first time in a relationship (this point is about considering that </a:t>
            </a:r>
          </a:p>
          <a:p>
            <a:r>
              <a:rPr lang="en-US"/>
              <a:t>there is a first time in every relationship).</a:t>
            </a:r>
          </a:p>
          <a:p>
            <a:r>
              <a:rPr lang="en-US"/>
              <a:t/>
            </a:r>
          </a:p>
          <a:p>
            <a:r>
              <a:rPr lang="en-US"/>
              <a:t>Reinforce ground rules including respect for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you would like the class to create a list of 'agreements' for how everyone will behave and treat one another in the class. Ensure a common understanding. For example:</a:t>
            </a:r>
          </a:p>
          <a:p>
            <a:r>
              <a:rPr lang="en-US"/>
              <a:t/>
            </a:r>
          </a:p>
          <a:p>
            <a:r>
              <a:rPr lang="en-US"/>
              <a:t>1. We will treat one another with kindness and respect (listening to each other, speaking one at a time, etc)</a:t>
            </a:r>
          </a:p>
          <a:p>
            <a:r>
              <a:rPr lang="en-US"/>
              <a:t>2. We all have the right to 'pass' on answering a question or participating in an activity that makes us feel uncomfortable.</a:t>
            </a:r>
          </a:p>
          <a:p>
            <a:r>
              <a:rPr lang="en-US"/>
              <a:t>3. We can disagree but will not pass judgments, make fun of, or or put anybody down. 'Challenge the opinion, not the person.'</a:t>
            </a:r>
          </a:p>
          <a:p>
            <a:r>
              <a:rPr lang="en-US"/>
              <a:t>4. Asking questions is encouraged and will be valued by our teacher. We do not ask questions to purposefully embarrass or belittle another.</a:t>
            </a:r>
          </a:p>
          <a:p>
            <a:r>
              <a:rPr lang="en-US"/>
              <a:t/>
            </a:r>
          </a:p>
          <a:p>
            <a:r>
              <a:rPr lang="en-US"/>
              <a:t>*Feel free to change the agreements to suit your class, and ask whether there are any others they'd add to the list in order to create a safe, comfortable learning environment.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lesson: young people have been thinking and talking about relationships, and may be thinking about </a:t>
            </a:r>
          </a:p>
          <a:p>
            <a:r>
              <a:rPr lang="en-US"/>
              <a:t>whether a relationship should include sex – acknowledge some in the group/class may have had </a:t>
            </a:r>
          </a:p>
          <a:p>
            <a:r>
              <a:rPr lang="en-US"/>
              <a:t>sexual experiences, some won’t have. </a:t>
            </a:r>
          </a:p>
          <a:p>
            <a:r>
              <a:rPr lang="en-US"/>
              <a:t/>
            </a:r>
          </a:p>
          <a:p>
            <a:r>
              <a:rPr lang="en-US"/>
              <a:t>Explain this lesson is not about individuals talking about that personal stuff, and the plan is to be respectful of each other and respect the privacy of </a:t>
            </a:r>
          </a:p>
          <a:p>
            <a:r>
              <a:rPr lang="en-US"/>
              <a:t>others. With that in mind, it’s good to consider what makes a person ready for sex, either for </a:t>
            </a:r>
          </a:p>
          <a:p>
            <a:r>
              <a:rPr lang="en-US"/>
              <a:t>the first time for them, or the first time in a relationship (this point is about considering that </a:t>
            </a:r>
          </a:p>
          <a:p>
            <a:r>
              <a:rPr lang="en-US"/>
              <a:t>there is a first time in every relationship).</a:t>
            </a:r>
          </a:p>
          <a:p>
            <a:r>
              <a:rPr lang="en-US"/>
              <a:t/>
            </a:r>
          </a:p>
          <a:p>
            <a:r>
              <a:rPr lang="en-US"/>
              <a:t>Reinforce ground rules including respect for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lesson: young people have been thinking and talking about relationships, and may be thinking about </a:t>
            </a:r>
          </a:p>
          <a:p>
            <a:r>
              <a:rPr lang="en-US"/>
              <a:t>whether a relationship should include sex – acknowledge some in the group/class may have had </a:t>
            </a:r>
          </a:p>
          <a:p>
            <a:r>
              <a:rPr lang="en-US"/>
              <a:t>sexual experiences, some won’t have. </a:t>
            </a:r>
          </a:p>
          <a:p>
            <a:r>
              <a:rPr lang="en-US"/>
              <a:t/>
            </a:r>
          </a:p>
          <a:p>
            <a:r>
              <a:rPr lang="en-US"/>
              <a:t>Explain this lesson is not about individuals talking about that personal stuff, and the plan is to be respectful of each other and respect the privacy of </a:t>
            </a:r>
          </a:p>
          <a:p>
            <a:r>
              <a:rPr lang="en-US"/>
              <a:t>others. With that in mind, it’s good to consider what makes a person ready for sex, either for </a:t>
            </a:r>
          </a:p>
          <a:p>
            <a:r>
              <a:rPr lang="en-US"/>
              <a:t>the first time for them, or the first time in a relationship (this point is about considering that </a:t>
            </a:r>
          </a:p>
          <a:p>
            <a:r>
              <a:rPr lang="en-US"/>
              <a:t>there is a first time in every relationship).</a:t>
            </a:r>
          </a:p>
          <a:p>
            <a:r>
              <a:rPr lang="en-US"/>
              <a:t/>
            </a:r>
          </a:p>
          <a:p>
            <a:r>
              <a:rPr lang="en-US"/>
              <a:t>Reinforce ground rules including respect for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lesson: young people have been thinking and talking about relationships, and may be thinking about </a:t>
            </a:r>
          </a:p>
          <a:p>
            <a:r>
              <a:rPr lang="en-US"/>
              <a:t>whether a relationship should include sex – acknowledge some in the group/class may have had </a:t>
            </a:r>
          </a:p>
          <a:p>
            <a:r>
              <a:rPr lang="en-US"/>
              <a:t>sexual experiences, some won’t have. </a:t>
            </a:r>
          </a:p>
          <a:p>
            <a:r>
              <a:rPr lang="en-US"/>
              <a:t/>
            </a:r>
          </a:p>
          <a:p>
            <a:r>
              <a:rPr lang="en-US"/>
              <a:t>Explain this lesson is not about individuals talking about that personal stuff, and the plan is to be respectful of each other and respect the privacy of </a:t>
            </a:r>
          </a:p>
          <a:p>
            <a:r>
              <a:rPr lang="en-US"/>
              <a:t>others. With that in mind, it’s good to consider what makes a person ready for sex, either for </a:t>
            </a:r>
          </a:p>
          <a:p>
            <a:r>
              <a:rPr lang="en-US"/>
              <a:t>the first time for them, or the first time in a relationship (this point is about considering that </a:t>
            </a:r>
          </a:p>
          <a:p>
            <a:r>
              <a:rPr lang="en-US"/>
              <a:t>there is a first time in every relationship).</a:t>
            </a:r>
          </a:p>
          <a:p>
            <a:r>
              <a:rPr lang="en-US"/>
              <a:t/>
            </a:r>
          </a:p>
          <a:p>
            <a:r>
              <a:rPr lang="en-US"/>
              <a:t>Reinforce ground rules including respect for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lesson: young people have been thinking and talking about relationships, and may be thinking about </a:t>
            </a:r>
          </a:p>
          <a:p>
            <a:r>
              <a:rPr lang="en-US"/>
              <a:t>whether a relationship should include sex – acknowledge some in the group/class may have had </a:t>
            </a:r>
          </a:p>
          <a:p>
            <a:r>
              <a:rPr lang="en-US"/>
              <a:t>sexual experiences, some won’t have. </a:t>
            </a:r>
          </a:p>
          <a:p>
            <a:r>
              <a:rPr lang="en-US"/>
              <a:t/>
            </a:r>
          </a:p>
          <a:p>
            <a:r>
              <a:rPr lang="en-US"/>
              <a:t>Explain this lesson is not about individuals talking about that personal stuff, and the plan is to be respectful of each other and respect the privacy of </a:t>
            </a:r>
          </a:p>
          <a:p>
            <a:r>
              <a:rPr lang="en-US"/>
              <a:t>others. With that in mind, it’s good to consider what makes a person ready for sex, either for </a:t>
            </a:r>
          </a:p>
          <a:p>
            <a:r>
              <a:rPr lang="en-US"/>
              <a:t>the first time for them, or the first time in a relationship (this point is about considering that </a:t>
            </a:r>
          </a:p>
          <a:p>
            <a:r>
              <a:rPr lang="en-US"/>
              <a:t>there is a first time in every relationship).</a:t>
            </a:r>
          </a:p>
          <a:p>
            <a:r>
              <a:rPr lang="en-US"/>
              <a:t/>
            </a:r>
          </a:p>
          <a:p>
            <a:r>
              <a:rPr lang="en-US"/>
              <a:t>Reinforce ground rules including respect for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lesson: young people have been thinking and talking about relationships, and may be thinking about </a:t>
            </a:r>
          </a:p>
          <a:p>
            <a:r>
              <a:rPr lang="en-US"/>
              <a:t>whether a relationship should include sex – acknowledge some in the group/class may have had </a:t>
            </a:r>
          </a:p>
          <a:p>
            <a:r>
              <a:rPr lang="en-US"/>
              <a:t>sexual experiences, some won’t have. </a:t>
            </a:r>
          </a:p>
          <a:p>
            <a:r>
              <a:rPr lang="en-US"/>
              <a:t/>
            </a:r>
          </a:p>
          <a:p>
            <a:r>
              <a:rPr lang="en-US"/>
              <a:t>Explain this lesson is not about individuals talking about that personal stuff, and the plan is to be respectful of each other and respect the privacy of </a:t>
            </a:r>
          </a:p>
          <a:p>
            <a:r>
              <a:rPr lang="en-US"/>
              <a:t>others. With that in mind, it’s good to consider what makes a person ready for sex, either for </a:t>
            </a:r>
          </a:p>
          <a:p>
            <a:r>
              <a:rPr lang="en-US"/>
              <a:t>the first time for them, or the first time in a relationship (this point is about considering that </a:t>
            </a:r>
          </a:p>
          <a:p>
            <a:r>
              <a:rPr lang="en-US"/>
              <a:t>there is a first time in every relationship).</a:t>
            </a:r>
          </a:p>
          <a:p>
            <a:r>
              <a:rPr lang="en-US"/>
              <a:t/>
            </a:r>
          </a:p>
          <a:p>
            <a:r>
              <a:rPr lang="en-US"/>
              <a:t>Reinforce ground rules including respect for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lesson: young people have been thinking and talking about relationships, and may be thinking about </a:t>
            </a:r>
          </a:p>
          <a:p>
            <a:r>
              <a:rPr lang="en-US"/>
              <a:t>whether a relationship should include sex – acknowledge some in the group/class may have had </a:t>
            </a:r>
          </a:p>
          <a:p>
            <a:r>
              <a:rPr lang="en-US"/>
              <a:t>sexual experiences, some won’t have. </a:t>
            </a:r>
          </a:p>
          <a:p>
            <a:r>
              <a:rPr lang="en-US"/>
              <a:t/>
            </a:r>
          </a:p>
          <a:p>
            <a:r>
              <a:rPr lang="en-US"/>
              <a:t>Explain this lesson is not about individuals talking about that personal stuff, and the plan is to be respectful of each other and respect the privacy of </a:t>
            </a:r>
          </a:p>
          <a:p>
            <a:r>
              <a:rPr lang="en-US"/>
              <a:t>others. With that in mind, it’s good to consider what makes a person ready for sex, either for </a:t>
            </a:r>
          </a:p>
          <a:p>
            <a:r>
              <a:rPr lang="en-US"/>
              <a:t>the first time for them, or the first time in a relationship (this point is about considering that </a:t>
            </a:r>
          </a:p>
          <a:p>
            <a:r>
              <a:rPr lang="en-US"/>
              <a:t>there is a first time in every relationship).</a:t>
            </a:r>
          </a:p>
          <a:p>
            <a:r>
              <a:rPr lang="en-US"/>
              <a:t/>
            </a:r>
          </a:p>
          <a:p>
            <a:r>
              <a:rPr lang="en-US"/>
              <a:t>Reinforce ground rules including respect for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lesson: young people have been thinking and talking about relationships, and may be thinking about </a:t>
            </a:r>
          </a:p>
          <a:p>
            <a:r>
              <a:rPr lang="en-US"/>
              <a:t>whether a relationship should include sex – acknowledge some in the group/class may have had </a:t>
            </a:r>
          </a:p>
          <a:p>
            <a:r>
              <a:rPr lang="en-US"/>
              <a:t>sexual experiences, some won’t have. </a:t>
            </a:r>
          </a:p>
          <a:p>
            <a:r>
              <a:rPr lang="en-US"/>
              <a:t/>
            </a:r>
          </a:p>
          <a:p>
            <a:r>
              <a:rPr lang="en-US"/>
              <a:t>Explain this lesson is not about individuals talking about that personal stuff, and the plan is to be respectful of each other and respect the privacy of </a:t>
            </a:r>
          </a:p>
          <a:p>
            <a:r>
              <a:rPr lang="en-US"/>
              <a:t>others. With that in mind, it’s good to consider what makes a person ready for sex, either for </a:t>
            </a:r>
          </a:p>
          <a:p>
            <a:r>
              <a:rPr lang="en-US"/>
              <a:t>the first time for them, or the first time in a relationship (this point is about considering that </a:t>
            </a:r>
          </a:p>
          <a:p>
            <a:r>
              <a:rPr lang="en-US"/>
              <a:t>there is a first time in every relationship).</a:t>
            </a:r>
          </a:p>
          <a:p>
            <a:r>
              <a:rPr lang="en-US"/>
              <a:t/>
            </a:r>
          </a:p>
          <a:p>
            <a:r>
              <a:rPr lang="en-US"/>
              <a:t>Reinforce ground rules including respect for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lesson: young people have been thinking and talking about relationships, and may be thinking about </a:t>
            </a:r>
          </a:p>
          <a:p>
            <a:r>
              <a:rPr lang="en-US"/>
              <a:t>whether a relationship should include sex – acknowledge some in the group/class may have had </a:t>
            </a:r>
          </a:p>
          <a:p>
            <a:r>
              <a:rPr lang="en-US"/>
              <a:t>sexual experiences, some won’t have. </a:t>
            </a:r>
          </a:p>
          <a:p>
            <a:r>
              <a:rPr lang="en-US"/>
              <a:t/>
            </a:r>
          </a:p>
          <a:p>
            <a:r>
              <a:rPr lang="en-US"/>
              <a:t>Explain this lesson is not about individuals talking about that personal stuff, and the plan is to be respectful of each other and respect the privacy of </a:t>
            </a:r>
          </a:p>
          <a:p>
            <a:r>
              <a:rPr lang="en-US"/>
              <a:t>others. With that in mind, it’s good to consider what makes a person ready for sex, either for </a:t>
            </a:r>
          </a:p>
          <a:p>
            <a:r>
              <a:rPr lang="en-US"/>
              <a:t>the first time for them, or the first time in a relationship (this point is about considering that </a:t>
            </a:r>
          </a:p>
          <a:p>
            <a:r>
              <a:rPr lang="en-US"/>
              <a:t>there is a first time in every relationship).</a:t>
            </a:r>
          </a:p>
          <a:p>
            <a:r>
              <a:rPr lang="en-US"/>
              <a:t/>
            </a:r>
          </a:p>
          <a:p>
            <a:r>
              <a:rPr lang="en-US"/>
              <a:t>Reinforce ground rules including respect for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lesson: young people have been thinking and talking about relationships, and may be thinking about </a:t>
            </a:r>
          </a:p>
          <a:p>
            <a:r>
              <a:rPr lang="en-US"/>
              <a:t>whether a relationship should include sex – acknowledge some in the group/class may have had </a:t>
            </a:r>
          </a:p>
          <a:p>
            <a:r>
              <a:rPr lang="en-US"/>
              <a:t>sexual experiences, some won’t have. </a:t>
            </a:r>
          </a:p>
          <a:p>
            <a:r>
              <a:rPr lang="en-US"/>
              <a:t/>
            </a:r>
          </a:p>
          <a:p>
            <a:r>
              <a:rPr lang="en-US"/>
              <a:t>Explain this lesson is not about individuals talking about that personal stuff, and the plan is to be respectful of each other and respect the privacy of </a:t>
            </a:r>
          </a:p>
          <a:p>
            <a:r>
              <a:rPr lang="en-US"/>
              <a:t>others. With that in mind, it’s good to consider what makes a person ready for sex, either for </a:t>
            </a:r>
          </a:p>
          <a:p>
            <a:r>
              <a:rPr lang="en-US"/>
              <a:t>the first time for them, or the first time in a relationship (this point is about considering that </a:t>
            </a:r>
          </a:p>
          <a:p>
            <a:r>
              <a:rPr lang="en-US"/>
              <a:t>there is a first time in every relationship).</a:t>
            </a:r>
          </a:p>
          <a:p>
            <a:r>
              <a:rPr lang="en-US"/>
              <a:t/>
            </a:r>
          </a:p>
          <a:p>
            <a:r>
              <a:rPr lang="en-US"/>
              <a:t>Reinforce ground rules including respect for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lesson: young people have been thinking and talking about relationships, and may be thinking about </a:t>
            </a:r>
          </a:p>
          <a:p>
            <a:r>
              <a:rPr lang="en-US"/>
              <a:t>whether a relationship should include sex – acknowledge some in the group/class may have had </a:t>
            </a:r>
          </a:p>
          <a:p>
            <a:r>
              <a:rPr lang="en-US"/>
              <a:t>sexual experiences, some won’t have. </a:t>
            </a:r>
          </a:p>
          <a:p>
            <a:r>
              <a:rPr lang="en-US"/>
              <a:t/>
            </a:r>
          </a:p>
          <a:p>
            <a:r>
              <a:rPr lang="en-US"/>
              <a:t>Explain this lesson is not about individuals talking about that personal stuff, and the plan is to be respectful of each other and respect the privacy of </a:t>
            </a:r>
          </a:p>
          <a:p>
            <a:r>
              <a:rPr lang="en-US"/>
              <a:t>others. With that in mind, it’s good to consider what makes a person ready for sex, either for </a:t>
            </a:r>
          </a:p>
          <a:p>
            <a:r>
              <a:rPr lang="en-US"/>
              <a:t>the first time for them, or the first time in a relationship (this point is about considering that </a:t>
            </a:r>
          </a:p>
          <a:p>
            <a:r>
              <a:rPr lang="en-US"/>
              <a:t>there is a first time in every relationship).</a:t>
            </a:r>
          </a:p>
          <a:p>
            <a:r>
              <a:rPr lang="en-US"/>
              <a:t/>
            </a:r>
          </a:p>
          <a:p>
            <a:r>
              <a:rPr lang="en-US"/>
              <a:t>Reinforce ground rules including respect for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lesson: young people have been thinking and talking about relationships, and may be thinking about </a:t>
            </a:r>
          </a:p>
          <a:p>
            <a:r>
              <a:rPr lang="en-US"/>
              <a:t>whether a relationship should include sex – acknowledge some in the group/class may have had </a:t>
            </a:r>
          </a:p>
          <a:p>
            <a:r>
              <a:rPr lang="en-US"/>
              <a:t>sexual experiences, some won’t have. </a:t>
            </a:r>
          </a:p>
          <a:p>
            <a:r>
              <a:rPr lang="en-US"/>
              <a:t/>
            </a:r>
          </a:p>
          <a:p>
            <a:r>
              <a:rPr lang="en-US"/>
              <a:t>Explain this lesson is not about individuals talking about that personal stuff, and the plan is to be respectful of each other and respect the privacy of </a:t>
            </a:r>
          </a:p>
          <a:p>
            <a:r>
              <a:rPr lang="en-US"/>
              <a:t>others. With that in mind, it’s good to consider what makes a person ready for sex, either for </a:t>
            </a:r>
          </a:p>
          <a:p>
            <a:r>
              <a:rPr lang="en-US"/>
              <a:t>the first time for them, or the first time in a relationship (this point is about considering that </a:t>
            </a:r>
          </a:p>
          <a:p>
            <a:r>
              <a:rPr lang="en-US"/>
              <a:t>there is a first time in every relationship).</a:t>
            </a:r>
          </a:p>
          <a:p>
            <a:r>
              <a:rPr lang="en-US"/>
              <a:t/>
            </a:r>
          </a:p>
          <a:p>
            <a:r>
              <a:rPr lang="en-US"/>
              <a:t>Reinforce ground rules including respect for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lesson: young people have been thinking and talking about relationships, and may be thinking about </a:t>
            </a:r>
          </a:p>
          <a:p>
            <a:r>
              <a:rPr lang="en-US"/>
              <a:t>whether a relationship should include sex – acknowledge some in the group/class may have had </a:t>
            </a:r>
          </a:p>
          <a:p>
            <a:r>
              <a:rPr lang="en-US"/>
              <a:t>sexual experiences, some won’t have. </a:t>
            </a:r>
          </a:p>
          <a:p>
            <a:r>
              <a:rPr lang="en-US"/>
              <a:t/>
            </a:r>
          </a:p>
          <a:p>
            <a:r>
              <a:rPr lang="en-US"/>
              <a:t>Explain this lesson is not about individuals talking about that personal stuff, and the plan is to be respectful of each other and respect the privacy of </a:t>
            </a:r>
          </a:p>
          <a:p>
            <a:r>
              <a:rPr lang="en-US"/>
              <a:t>others. With that in mind, it’s good to consider what makes a person ready for sex, either for </a:t>
            </a:r>
          </a:p>
          <a:p>
            <a:r>
              <a:rPr lang="en-US"/>
              <a:t>the first time for them, or the first time in a relationship (this point is about considering that </a:t>
            </a:r>
          </a:p>
          <a:p>
            <a:r>
              <a:rPr lang="en-US"/>
              <a:t>there is a first time in every relationship).</a:t>
            </a:r>
          </a:p>
          <a:p>
            <a:r>
              <a:rPr lang="en-US"/>
              <a:t/>
            </a:r>
          </a:p>
          <a:p>
            <a:r>
              <a:rPr lang="en-US"/>
              <a:t>Reinforce ground rules including respect for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lesson: young people have been thinking and talking about relationships, and may be thinking about </a:t>
            </a:r>
          </a:p>
          <a:p>
            <a:r>
              <a:rPr lang="en-US"/>
              <a:t>whether a relationship should include sex – acknowledge some in the group/class may have had </a:t>
            </a:r>
          </a:p>
          <a:p>
            <a:r>
              <a:rPr lang="en-US"/>
              <a:t>sexual experiences, some won’t have. </a:t>
            </a:r>
          </a:p>
          <a:p>
            <a:r>
              <a:rPr lang="en-US"/>
              <a:t/>
            </a:r>
          </a:p>
          <a:p>
            <a:r>
              <a:rPr lang="en-US"/>
              <a:t>Explain this lesson is not about individuals talking about that personal stuff, and the plan is to be respectful of each other and respect the privacy of </a:t>
            </a:r>
          </a:p>
          <a:p>
            <a:r>
              <a:rPr lang="en-US"/>
              <a:t>others. With that in mind, it’s good to consider what makes a person ready for sex, either for </a:t>
            </a:r>
          </a:p>
          <a:p>
            <a:r>
              <a:rPr lang="en-US"/>
              <a:t>the first time for them, or the first time in a relationship (this point is about considering that </a:t>
            </a:r>
          </a:p>
          <a:p>
            <a:r>
              <a:rPr lang="en-US"/>
              <a:t>there is a first time in every relationship).</a:t>
            </a:r>
          </a:p>
          <a:p>
            <a:r>
              <a:rPr lang="en-US"/>
              <a:t/>
            </a:r>
          </a:p>
          <a:p>
            <a:r>
              <a:rPr lang="en-US"/>
              <a:t>Reinforce ground rules including respect for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lesson: young people have been thinking and talking about relationships, and may be thinking about </a:t>
            </a:r>
          </a:p>
          <a:p>
            <a:r>
              <a:rPr lang="en-US"/>
              <a:t>whether a relationship should include sex – acknowledge some in the group/class may have had </a:t>
            </a:r>
          </a:p>
          <a:p>
            <a:r>
              <a:rPr lang="en-US"/>
              <a:t>sexual experiences, some won’t have. </a:t>
            </a:r>
          </a:p>
          <a:p>
            <a:r>
              <a:rPr lang="en-US"/>
              <a:t/>
            </a:r>
          </a:p>
          <a:p>
            <a:r>
              <a:rPr lang="en-US"/>
              <a:t>Explain this lesson is not about individuals talking about that personal stuff, and the plan is to be respectful of each other and respect the privacy of </a:t>
            </a:r>
          </a:p>
          <a:p>
            <a:r>
              <a:rPr lang="en-US"/>
              <a:t>others. With that in mind, it’s good to consider what makes a person ready for sex, either for </a:t>
            </a:r>
          </a:p>
          <a:p>
            <a:r>
              <a:rPr lang="en-US"/>
              <a:t>the first time for them, or the first time in a relationship (this point is about considering that </a:t>
            </a:r>
          </a:p>
          <a:p>
            <a:r>
              <a:rPr lang="en-US"/>
              <a:t>there is a first time in every relationship).</a:t>
            </a:r>
          </a:p>
          <a:p>
            <a:r>
              <a:rPr lang="en-US"/>
              <a:t/>
            </a:r>
          </a:p>
          <a:p>
            <a:r>
              <a:rPr lang="en-US"/>
              <a:t>Reinforce ground rules including respect for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7.png" Type="http://schemas.openxmlformats.org/officeDocument/2006/relationships/image"/><Relationship Id="rId4" Target="../media/image8.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9.png" Type="http://schemas.openxmlformats.org/officeDocument/2006/relationships/image"/><Relationship Id="rId4" Target="../media/image10.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9.png" Type="http://schemas.openxmlformats.org/officeDocument/2006/relationships/image"/><Relationship Id="rId4" Target="../media/image10.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9.png" Type="http://schemas.openxmlformats.org/officeDocument/2006/relationships/image"/><Relationship Id="rId4" Target="../media/image10.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9.png" Type="http://schemas.openxmlformats.org/officeDocument/2006/relationships/image"/><Relationship Id="rId4" Target="../media/image10.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9.png" Type="http://schemas.openxmlformats.org/officeDocument/2006/relationships/image"/><Relationship Id="rId4" Target="../media/image10.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11.png" Type="http://schemas.openxmlformats.org/officeDocument/2006/relationships/image"/><Relationship Id="rId4" Target="../media/image12.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childnet.com/young-people/secondary" TargetMode="External" Type="http://schemas.openxmlformats.org/officeDocument/2006/relationships/hyperlink"/><Relationship Id="rId3" Target="http://www.childline.org.uk" TargetMode="External" Type="http://schemas.openxmlformats.org/officeDocument/2006/relationships/hyperlink"/><Relationship Id="rId4" Target="../media/image14.png" Type="http://schemas.openxmlformats.org/officeDocument/2006/relationships/image"/><Relationship Id="rId5" Target="../media/image15.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 Id="rId4" Target="../media/image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slide1.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1984137"/>
            <a:ext cx="16230600" cy="9565648"/>
          </a:xfrm>
          <a:prstGeom prst="rect">
            <a:avLst/>
          </a:prstGeom>
        </p:spPr>
        <p:txBody>
          <a:bodyPr anchor="t" rtlCol="false" tIns="0" lIns="0" bIns="0" rIns="0">
            <a:spAutoFit/>
          </a:bodyPr>
          <a:lstStyle/>
          <a:p>
            <a:pPr algn="just">
              <a:lnSpc>
                <a:spcPts val="5087"/>
              </a:lnSpc>
            </a:pPr>
            <a:r>
              <a:rPr lang="en-US" sz="3943" spc="-141">
                <a:solidFill>
                  <a:srgbClr val="000000"/>
                </a:solidFill>
                <a:latin typeface="Glacial Indifference"/>
                <a:ea typeface="Glacial Indifference"/>
                <a:cs typeface="Glacial Indifference"/>
                <a:sym typeface="Glacial Indifference"/>
              </a:rPr>
              <a:t>Before the session: In the days or week before facilitating this session, please tell your students that they will be learning about online sexual harassment, although our ground rules will be in place, if any students are concerned, they should discuss this with you or an appropriate member of staff prior to the lesson. </a:t>
            </a:r>
          </a:p>
          <a:p>
            <a:pPr algn="just">
              <a:lnSpc>
                <a:spcPts val="5087"/>
              </a:lnSpc>
            </a:pPr>
          </a:p>
          <a:p>
            <a:pPr algn="just">
              <a:lnSpc>
                <a:spcPts val="5087"/>
              </a:lnSpc>
            </a:pPr>
            <a:r>
              <a:rPr lang="en-US" sz="3943" spc="-141">
                <a:solidFill>
                  <a:srgbClr val="000000"/>
                </a:solidFill>
                <a:latin typeface="Glacial Indifference"/>
                <a:ea typeface="Glacial Indifference"/>
                <a:cs typeface="Glacial Indifference"/>
                <a:sym typeface="Glacial Indifference"/>
              </a:rPr>
              <a:t>Please refresh your knowledge of your school’s reporting procedures, and if necessary, speak to your Designated Safeguarding Lead (DSL) about how the school supports students who make a report.</a:t>
            </a:r>
          </a:p>
          <a:p>
            <a:pPr algn="just">
              <a:lnSpc>
                <a:spcPts val="5087"/>
              </a:lnSpc>
            </a:pPr>
          </a:p>
          <a:p>
            <a:pPr algn="just">
              <a:lnSpc>
                <a:spcPts val="5087"/>
              </a:lnSpc>
            </a:pPr>
            <a:r>
              <a:rPr lang="en-US" sz="3943" spc="-141">
                <a:solidFill>
                  <a:srgbClr val="000000"/>
                </a:solidFill>
                <a:latin typeface="Glacial Indifference"/>
                <a:ea typeface="Glacial Indifference"/>
                <a:cs typeface="Glacial Indifference"/>
                <a:sym typeface="Glacial Indifference"/>
              </a:rPr>
              <a:t>The lesson also includes an </a:t>
            </a:r>
            <a:r>
              <a:rPr lang="en-US" b="true" sz="3943" spc="-141">
                <a:solidFill>
                  <a:srgbClr val="000000"/>
                </a:solidFill>
                <a:latin typeface="Glacial Indifference Bold"/>
                <a:ea typeface="Glacial Indifference Bold"/>
                <a:cs typeface="Glacial Indifference Bold"/>
                <a:sym typeface="Glacial Indifference Bold"/>
              </a:rPr>
              <a:t>optional activity</a:t>
            </a:r>
            <a:r>
              <a:rPr lang="en-US" sz="3943" spc="-141">
                <a:solidFill>
                  <a:srgbClr val="000000"/>
                </a:solidFill>
                <a:latin typeface="Glacial Indifference"/>
                <a:ea typeface="Glacial Indifference"/>
                <a:cs typeface="Glacial Indifference"/>
                <a:sym typeface="Glacial Indifference"/>
              </a:rPr>
              <a:t>, ‘Hot Desk’ if there is time left in the lesson (at least 15-20 minutes) otherwise you can skip this or use it in another lesson.</a:t>
            </a:r>
          </a:p>
          <a:p>
            <a:pPr algn="just">
              <a:lnSpc>
                <a:spcPts val="5087"/>
              </a:lnSpc>
            </a:pPr>
          </a:p>
          <a:p>
            <a:pPr algn="just">
              <a:lnSpc>
                <a:spcPts val="5087"/>
              </a:lnSpc>
            </a:pPr>
          </a:p>
          <a:p>
            <a:pPr algn="just">
              <a:lnSpc>
                <a:spcPts val="5087"/>
              </a:lnSpc>
            </a:pPr>
          </a:p>
        </p:txBody>
      </p:sp>
      <p:sp>
        <p:nvSpPr>
          <p:cNvPr name="TextBox 6" id="6"/>
          <p:cNvSpPr txBox="true"/>
          <p:nvPr/>
        </p:nvSpPr>
        <p:spPr>
          <a:xfrm rot="0">
            <a:off x="0" y="793236"/>
            <a:ext cx="6732943" cy="881431"/>
          </a:xfrm>
          <a:prstGeom prst="rect">
            <a:avLst/>
          </a:prstGeom>
        </p:spPr>
        <p:txBody>
          <a:bodyPr anchor="t" rtlCol="false" tIns="0" lIns="0" bIns="0" rIns="0">
            <a:spAutoFit/>
          </a:bodyPr>
          <a:lstStyle/>
          <a:p>
            <a:pPr algn="ctr">
              <a:lnSpc>
                <a:spcPts val="6534"/>
              </a:lnSpc>
            </a:pPr>
            <a:r>
              <a:rPr lang="en-US" sz="6223">
                <a:solidFill>
                  <a:srgbClr val="000000"/>
                </a:solidFill>
                <a:latin typeface="Bobby Jones Soft"/>
                <a:ea typeface="Bobby Jones Soft"/>
                <a:cs typeface="Bobby Jones Soft"/>
                <a:sym typeface="Bobby Jones Soft"/>
              </a:rPr>
              <a:t>TEACHER SLIDE</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2333570"/>
            <a:ext cx="16230600" cy="7166674"/>
          </a:xfrm>
          <a:prstGeom prst="rect">
            <a:avLst/>
          </a:prstGeom>
        </p:spPr>
        <p:txBody>
          <a:bodyPr anchor="t" rtlCol="false" tIns="0" lIns="0" bIns="0" rIns="0">
            <a:spAutoFit/>
          </a:bodyPr>
          <a:lstStyle/>
          <a:p>
            <a:pPr algn="just" marL="878237" indent="-439119" lvl="1">
              <a:lnSpc>
                <a:spcPts val="10006"/>
              </a:lnSpc>
              <a:buFont typeface="Arial"/>
              <a:buChar char="•"/>
            </a:pPr>
            <a:r>
              <a:rPr lang="en-US" sz="4067" spc="-146">
                <a:solidFill>
                  <a:srgbClr val="000000"/>
                </a:solidFill>
                <a:latin typeface="Glacial Indifference"/>
                <a:ea typeface="Glacial Indifference"/>
                <a:cs typeface="Glacial Indifference"/>
                <a:sym typeface="Glacial Indifference"/>
              </a:rPr>
              <a:t>What do you think the difference is between Callum’s actions and the actions of the other young people?</a:t>
            </a:r>
          </a:p>
          <a:p>
            <a:pPr algn="just" marL="878237" indent="-439119" lvl="1">
              <a:lnSpc>
                <a:spcPts val="10006"/>
              </a:lnSpc>
              <a:buFont typeface="Arial"/>
              <a:buChar char="•"/>
            </a:pPr>
            <a:r>
              <a:rPr lang="en-US" sz="4067" spc="-146">
                <a:solidFill>
                  <a:srgbClr val="000000"/>
                </a:solidFill>
                <a:latin typeface="Glacial Indifference"/>
                <a:ea typeface="Glacial Indifference"/>
                <a:cs typeface="Glacial Indifference"/>
                <a:sym typeface="Glacial Indifference"/>
              </a:rPr>
              <a:t>Would the consequences be different if it had been Callum who posted the photo, and not Jane?</a:t>
            </a:r>
          </a:p>
          <a:p>
            <a:pPr algn="just" marL="878237" indent="-439119" lvl="1">
              <a:lnSpc>
                <a:spcPts val="10006"/>
              </a:lnSpc>
              <a:buFont typeface="Arial"/>
              <a:buChar char="•"/>
            </a:pPr>
            <a:r>
              <a:rPr lang="en-US" sz="4067" spc="-146">
                <a:solidFill>
                  <a:srgbClr val="000000"/>
                </a:solidFill>
                <a:latin typeface="Glacial Indifference"/>
                <a:ea typeface="Glacial Indifference"/>
                <a:cs typeface="Glacial Indifference"/>
                <a:sym typeface="Glacial Indifference"/>
              </a:rPr>
              <a:t>Is either Scenario 1 or Scenario 2 online sexual harassment?</a:t>
            </a:r>
          </a:p>
          <a:p>
            <a:pPr algn="just">
              <a:lnSpc>
                <a:spcPts val="5694"/>
              </a:lnSpc>
            </a:pPr>
          </a:p>
        </p:txBody>
      </p:sp>
      <p:sp>
        <p:nvSpPr>
          <p:cNvPr name="TextBox 6" id="6"/>
          <p:cNvSpPr txBox="true"/>
          <p:nvPr/>
        </p:nvSpPr>
        <p:spPr>
          <a:xfrm rot="0">
            <a:off x="256288" y="1104900"/>
            <a:ext cx="6018786" cy="913187"/>
          </a:xfrm>
          <a:prstGeom prst="rect">
            <a:avLst/>
          </a:prstGeom>
        </p:spPr>
        <p:txBody>
          <a:bodyPr anchor="t" rtlCol="false" tIns="0" lIns="0" bIns="0" rIns="0">
            <a:spAutoFit/>
          </a:bodyPr>
          <a:lstStyle/>
          <a:p>
            <a:pPr algn="ctr">
              <a:lnSpc>
                <a:spcPts val="6819"/>
              </a:lnSpc>
            </a:pPr>
            <a:r>
              <a:rPr lang="en-US" sz="6494">
                <a:solidFill>
                  <a:srgbClr val="000000"/>
                </a:solidFill>
                <a:latin typeface="Bobby Jones Soft"/>
                <a:ea typeface="Bobby Jones Soft"/>
                <a:cs typeface="Bobby Jones Soft"/>
                <a:sym typeface="Bobby Jones Soft"/>
              </a:rPr>
              <a:t>REFLECTION</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134029" y="2058900"/>
            <a:ext cx="16230600" cy="9060374"/>
          </a:xfrm>
          <a:prstGeom prst="rect">
            <a:avLst/>
          </a:prstGeom>
        </p:spPr>
        <p:txBody>
          <a:bodyPr anchor="t" rtlCol="false" tIns="0" lIns="0" bIns="0" rIns="0">
            <a:spAutoFit/>
          </a:bodyPr>
          <a:lstStyle/>
          <a:p>
            <a:pPr algn="just">
              <a:lnSpc>
                <a:spcPts val="6589"/>
              </a:lnSpc>
            </a:pPr>
            <a:r>
              <a:rPr lang="en-US" sz="4067" spc="-170">
                <a:solidFill>
                  <a:srgbClr val="000000"/>
                </a:solidFill>
                <a:latin typeface="Glacial Indifference"/>
                <a:ea typeface="Glacial Indifference"/>
                <a:cs typeface="Glacial Indifference"/>
                <a:sym typeface="Glacial Indifference"/>
              </a:rPr>
              <a:t>Scenario 2 (when other  people shared the photo and made unkind comments) is known as </a:t>
            </a:r>
            <a:r>
              <a:rPr lang="en-US" b="true" sz="4067" spc="-170">
                <a:solidFill>
                  <a:srgbClr val="000000"/>
                </a:solidFill>
                <a:latin typeface="Glacial Indifference Bold"/>
                <a:ea typeface="Glacial Indifference Bold"/>
                <a:cs typeface="Glacial Indifference Bold"/>
                <a:sym typeface="Glacial Indifference Bold"/>
              </a:rPr>
              <a:t>peer to peer sexual harassment.</a:t>
            </a:r>
          </a:p>
          <a:p>
            <a:pPr algn="just">
              <a:lnSpc>
                <a:spcPts val="6589"/>
              </a:lnSpc>
            </a:pPr>
          </a:p>
          <a:p>
            <a:pPr algn="just">
              <a:lnSpc>
                <a:spcPts val="6589"/>
              </a:lnSpc>
            </a:pPr>
            <a:r>
              <a:rPr lang="en-US" sz="4067" spc="-170">
                <a:solidFill>
                  <a:srgbClr val="000000"/>
                </a:solidFill>
                <a:latin typeface="Glacial Indifference"/>
                <a:ea typeface="Glacial Indifference"/>
                <a:cs typeface="Glacial Indifference"/>
                <a:sym typeface="Glacial Indifference"/>
              </a:rPr>
              <a:t>In small groups or pairs, come up with some examples of behaviours that you think count as online sexual harassment between peers. </a:t>
            </a:r>
          </a:p>
          <a:p>
            <a:pPr algn="just">
              <a:lnSpc>
                <a:spcPts val="6589"/>
              </a:lnSpc>
            </a:pPr>
          </a:p>
          <a:p>
            <a:pPr algn="just">
              <a:lnSpc>
                <a:spcPts val="6589"/>
              </a:lnSpc>
            </a:pPr>
            <a:r>
              <a:rPr lang="en-US" sz="4067" spc="-170">
                <a:solidFill>
                  <a:srgbClr val="000000"/>
                </a:solidFill>
                <a:latin typeface="Glacial Indifference"/>
                <a:ea typeface="Glacial Indifference"/>
                <a:cs typeface="Glacial Indifference"/>
                <a:sym typeface="Glacial Indifference"/>
              </a:rPr>
              <a:t>What do you think is the connection between </a:t>
            </a:r>
            <a:r>
              <a:rPr lang="en-US" b="true" sz="4067" spc="-170">
                <a:solidFill>
                  <a:srgbClr val="000000"/>
                </a:solidFill>
                <a:latin typeface="Glacial Indifference Bold"/>
                <a:ea typeface="Glacial Indifference Bold"/>
                <a:cs typeface="Glacial Indifference Bold"/>
                <a:sym typeface="Glacial Indifference Bold"/>
              </a:rPr>
              <a:t>consent</a:t>
            </a:r>
            <a:r>
              <a:rPr lang="en-US" sz="4067" spc="-170">
                <a:solidFill>
                  <a:srgbClr val="000000"/>
                </a:solidFill>
                <a:latin typeface="Glacial Indifference"/>
                <a:ea typeface="Glacial Indifference"/>
                <a:cs typeface="Glacial Indifference"/>
                <a:sym typeface="Glacial Indifference"/>
              </a:rPr>
              <a:t> and </a:t>
            </a:r>
            <a:r>
              <a:rPr lang="en-US" b="true" sz="4067" spc="-170">
                <a:solidFill>
                  <a:srgbClr val="000000"/>
                </a:solidFill>
                <a:latin typeface="Glacial Indifference Bold"/>
                <a:ea typeface="Glacial Indifference Bold"/>
                <a:cs typeface="Glacial Indifference Bold"/>
                <a:sym typeface="Glacial Indifference Bold"/>
              </a:rPr>
              <a:t>online sexual harassment</a:t>
            </a:r>
            <a:r>
              <a:rPr lang="en-US" sz="4067" spc="-170">
                <a:solidFill>
                  <a:srgbClr val="000000"/>
                </a:solidFill>
                <a:latin typeface="Glacial Indifference"/>
                <a:ea typeface="Glacial Indifference"/>
                <a:cs typeface="Glacial Indifference"/>
                <a:sym typeface="Glacial Indifference"/>
              </a:rPr>
              <a:t>? </a:t>
            </a:r>
          </a:p>
          <a:p>
            <a:pPr algn="just">
              <a:lnSpc>
                <a:spcPts val="6589"/>
              </a:lnSpc>
            </a:pPr>
          </a:p>
          <a:p>
            <a:pPr algn="just">
              <a:lnSpc>
                <a:spcPts val="6589"/>
              </a:lnSpc>
            </a:pPr>
          </a:p>
          <a:p>
            <a:pPr algn="just">
              <a:lnSpc>
                <a:spcPts val="6589"/>
              </a:lnSpc>
            </a:pPr>
          </a:p>
        </p:txBody>
      </p:sp>
      <p:sp>
        <p:nvSpPr>
          <p:cNvPr name="TextBox 6" id="6"/>
          <p:cNvSpPr txBox="true"/>
          <p:nvPr/>
        </p:nvSpPr>
        <p:spPr>
          <a:xfrm rot="0">
            <a:off x="-393240" y="824023"/>
            <a:ext cx="6018786" cy="913187"/>
          </a:xfrm>
          <a:prstGeom prst="rect">
            <a:avLst/>
          </a:prstGeom>
        </p:spPr>
        <p:txBody>
          <a:bodyPr anchor="t" rtlCol="false" tIns="0" lIns="0" bIns="0" rIns="0">
            <a:spAutoFit/>
          </a:bodyPr>
          <a:lstStyle/>
          <a:p>
            <a:pPr algn="ctr">
              <a:lnSpc>
                <a:spcPts val="6819"/>
              </a:lnSpc>
            </a:pPr>
            <a:r>
              <a:rPr lang="en-US" sz="6494">
                <a:solidFill>
                  <a:srgbClr val="000000"/>
                </a:solidFill>
                <a:latin typeface="Bobby Jones Soft"/>
                <a:ea typeface="Bobby Jones Soft"/>
                <a:cs typeface="Bobby Jones Soft"/>
                <a:sym typeface="Bobby Jones Soft"/>
              </a:rPr>
              <a:t>ACTIVITY</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933494"/>
            <a:ext cx="16681169" cy="8465244"/>
          </a:xfrm>
          <a:prstGeom prst="rect">
            <a:avLst/>
          </a:prstGeom>
        </p:spPr>
        <p:txBody>
          <a:bodyPr anchor="t" rtlCol="false" tIns="0" lIns="0" bIns="0" rIns="0">
            <a:spAutoFit/>
          </a:bodyPr>
          <a:lstStyle/>
          <a:p>
            <a:pPr algn="just">
              <a:lnSpc>
                <a:spcPts val="6772"/>
              </a:lnSpc>
            </a:pPr>
            <a:r>
              <a:rPr lang="en-US" sz="4180" spc="-175">
                <a:solidFill>
                  <a:srgbClr val="000000"/>
                </a:solidFill>
                <a:latin typeface="Glacial Indifference"/>
                <a:ea typeface="Glacial Indifference"/>
                <a:cs typeface="Glacial Indifference"/>
                <a:sym typeface="Glacial Indifference"/>
              </a:rPr>
              <a:t>Online sexual harassment can include: </a:t>
            </a:r>
          </a:p>
          <a:p>
            <a:pPr algn="just">
              <a:lnSpc>
                <a:spcPts val="6772"/>
              </a:lnSpc>
            </a:pPr>
          </a:p>
          <a:p>
            <a:pPr algn="just">
              <a:lnSpc>
                <a:spcPts val="6772"/>
              </a:lnSpc>
            </a:pPr>
            <a:r>
              <a:rPr lang="en-US" sz="4180" spc="-175">
                <a:solidFill>
                  <a:srgbClr val="000000"/>
                </a:solidFill>
                <a:latin typeface="Glacial Indifference"/>
                <a:ea typeface="Glacial Indifference"/>
                <a:cs typeface="Glacial Indifference"/>
                <a:sym typeface="Glacial Indifference"/>
              </a:rPr>
              <a:t>• Receiving sexual threats</a:t>
            </a:r>
          </a:p>
          <a:p>
            <a:pPr algn="just">
              <a:lnSpc>
                <a:spcPts val="6772"/>
              </a:lnSpc>
            </a:pPr>
            <a:r>
              <a:rPr lang="en-US" sz="4180" spc="-175">
                <a:solidFill>
                  <a:srgbClr val="000000"/>
                </a:solidFill>
                <a:latin typeface="Glacial Indifference"/>
                <a:ea typeface="Glacial Indifference"/>
                <a:cs typeface="Glacial Indifference"/>
                <a:sym typeface="Glacial Indifference"/>
              </a:rPr>
              <a:t>• Being coerced to participate in sexual behaviour online</a:t>
            </a:r>
          </a:p>
          <a:p>
            <a:pPr algn="just">
              <a:lnSpc>
                <a:spcPts val="6772"/>
              </a:lnSpc>
            </a:pPr>
            <a:r>
              <a:rPr lang="en-US" sz="4180" spc="-175">
                <a:solidFill>
                  <a:srgbClr val="000000"/>
                </a:solidFill>
                <a:latin typeface="Glacial Indifference"/>
                <a:ea typeface="Glacial Indifference"/>
                <a:cs typeface="Glacial Indifference"/>
                <a:sym typeface="Glacial Indifference"/>
              </a:rPr>
              <a:t>• Being blackmailed with sexual content</a:t>
            </a:r>
          </a:p>
          <a:p>
            <a:pPr algn="just">
              <a:lnSpc>
                <a:spcPts val="6772"/>
              </a:lnSpc>
            </a:pPr>
            <a:r>
              <a:rPr lang="en-US" sz="4180" spc="-175">
                <a:solidFill>
                  <a:srgbClr val="000000"/>
                </a:solidFill>
                <a:latin typeface="Glacial Indifference"/>
                <a:ea typeface="Glacial Indifference"/>
                <a:cs typeface="Glacial Indifference"/>
                <a:sym typeface="Glacial Indifference"/>
              </a:rPr>
              <a:t>• Unsolicited sexual content shared online</a:t>
            </a:r>
          </a:p>
          <a:p>
            <a:pPr algn="just">
              <a:lnSpc>
                <a:spcPts val="6772"/>
              </a:lnSpc>
            </a:pPr>
            <a:r>
              <a:rPr lang="en-US" sz="4180" spc="-175">
                <a:solidFill>
                  <a:srgbClr val="000000"/>
                </a:solidFill>
                <a:latin typeface="Glacial Indifference"/>
                <a:ea typeface="Glacial Indifference"/>
                <a:cs typeface="Glacial Indifference"/>
                <a:sym typeface="Glacial Indifference"/>
              </a:rPr>
              <a:t>• Image-based sexual abuse</a:t>
            </a:r>
          </a:p>
          <a:p>
            <a:pPr algn="just">
              <a:lnSpc>
                <a:spcPts val="6772"/>
              </a:lnSpc>
            </a:pPr>
            <a:r>
              <a:rPr lang="en-US" sz="4180" spc="-175">
                <a:solidFill>
                  <a:srgbClr val="000000"/>
                </a:solidFill>
                <a:latin typeface="Glacial Indifference"/>
                <a:ea typeface="Glacial Indifference"/>
                <a:cs typeface="Glacial Indifference"/>
                <a:sym typeface="Glacial Indifference"/>
              </a:rPr>
              <a:t>• Sexual coercion, threats, and intimidation online</a:t>
            </a:r>
          </a:p>
          <a:p>
            <a:pPr algn="just">
              <a:lnSpc>
                <a:spcPts val="6772"/>
              </a:lnSpc>
            </a:pPr>
          </a:p>
          <a:p>
            <a:pPr algn="just">
              <a:lnSpc>
                <a:spcPts val="6772"/>
              </a:lnSpc>
            </a:pPr>
          </a:p>
        </p:txBody>
      </p:sp>
      <p:sp>
        <p:nvSpPr>
          <p:cNvPr name="Freeform 6" id="6"/>
          <p:cNvSpPr/>
          <p:nvPr/>
        </p:nvSpPr>
        <p:spPr>
          <a:xfrm flipH="false" flipV="false" rot="0">
            <a:off x="12188343" y="3860053"/>
            <a:ext cx="5178671" cy="5538686"/>
          </a:xfrm>
          <a:custGeom>
            <a:avLst/>
            <a:gdLst/>
            <a:ahLst/>
            <a:cxnLst/>
            <a:rect r="r" b="b" t="t" l="l"/>
            <a:pathLst>
              <a:path h="5538686" w="5178671">
                <a:moveTo>
                  <a:pt x="0" y="0"/>
                </a:moveTo>
                <a:lnTo>
                  <a:pt x="5178671" y="0"/>
                </a:lnTo>
                <a:lnTo>
                  <a:pt x="5178671" y="5538685"/>
                </a:lnTo>
                <a:lnTo>
                  <a:pt x="0" y="553868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2549563"/>
            <a:ext cx="16230600" cy="1602299"/>
          </a:xfrm>
          <a:prstGeom prst="rect">
            <a:avLst/>
          </a:prstGeom>
        </p:spPr>
        <p:txBody>
          <a:bodyPr anchor="t" rtlCol="false" tIns="0" lIns="0" bIns="0" rIns="0">
            <a:spAutoFit/>
          </a:bodyPr>
          <a:lstStyle/>
          <a:p>
            <a:pPr algn="just">
              <a:lnSpc>
                <a:spcPts val="6589"/>
              </a:lnSpc>
            </a:pPr>
            <a:r>
              <a:rPr lang="en-US" sz="4067" spc="-170">
                <a:solidFill>
                  <a:srgbClr val="000000"/>
                </a:solidFill>
                <a:latin typeface="Glacial Indifference"/>
                <a:ea typeface="Glacial Indifference"/>
                <a:cs typeface="Glacial Indifference"/>
                <a:sym typeface="Glacial Indifference"/>
              </a:rPr>
              <a:t>As we look at the following scenarios, have a think and decide where the behaviour falls on the following spectrum:</a:t>
            </a:r>
          </a:p>
        </p:txBody>
      </p:sp>
      <p:sp>
        <p:nvSpPr>
          <p:cNvPr name="TextBox 6" id="6"/>
          <p:cNvSpPr txBox="true"/>
          <p:nvPr/>
        </p:nvSpPr>
        <p:spPr>
          <a:xfrm rot="0">
            <a:off x="-393240" y="824023"/>
            <a:ext cx="6018786" cy="913187"/>
          </a:xfrm>
          <a:prstGeom prst="rect">
            <a:avLst/>
          </a:prstGeom>
        </p:spPr>
        <p:txBody>
          <a:bodyPr anchor="t" rtlCol="false" tIns="0" lIns="0" bIns="0" rIns="0">
            <a:spAutoFit/>
          </a:bodyPr>
          <a:lstStyle/>
          <a:p>
            <a:pPr algn="ctr">
              <a:lnSpc>
                <a:spcPts val="6819"/>
              </a:lnSpc>
            </a:pPr>
            <a:r>
              <a:rPr lang="en-US" sz="6494">
                <a:solidFill>
                  <a:srgbClr val="000000"/>
                </a:solidFill>
                <a:latin typeface="Bobby Jones Soft"/>
                <a:ea typeface="Bobby Jones Soft"/>
                <a:cs typeface="Bobby Jones Soft"/>
                <a:sym typeface="Bobby Jones Soft"/>
              </a:rPr>
              <a:t>ACTIVITY</a:t>
            </a:r>
          </a:p>
        </p:txBody>
      </p:sp>
      <p:sp>
        <p:nvSpPr>
          <p:cNvPr name="AutoShape 7" id="7"/>
          <p:cNvSpPr/>
          <p:nvPr/>
        </p:nvSpPr>
        <p:spPr>
          <a:xfrm>
            <a:off x="1571622" y="5961272"/>
            <a:ext cx="14344254" cy="0"/>
          </a:xfrm>
          <a:prstGeom prst="line">
            <a:avLst/>
          </a:prstGeom>
          <a:ln cap="flat" w="142875">
            <a:solidFill>
              <a:srgbClr val="000000"/>
            </a:solidFill>
            <a:prstDash val="solid"/>
            <a:headEnd type="arrow" len="sm" w="med"/>
            <a:tailEnd type="arrow" len="sm" w="med"/>
          </a:ln>
        </p:spPr>
      </p:sp>
      <p:sp>
        <p:nvSpPr>
          <p:cNvPr name="TextBox 8" id="8"/>
          <p:cNvSpPr txBox="true"/>
          <p:nvPr/>
        </p:nvSpPr>
        <p:spPr>
          <a:xfrm rot="0">
            <a:off x="1028700" y="6690427"/>
            <a:ext cx="3695949" cy="559927"/>
          </a:xfrm>
          <a:prstGeom prst="rect">
            <a:avLst/>
          </a:prstGeom>
        </p:spPr>
        <p:txBody>
          <a:bodyPr anchor="t" rtlCol="false" tIns="0" lIns="0" bIns="0" rIns="0">
            <a:spAutoFit/>
          </a:bodyPr>
          <a:lstStyle/>
          <a:p>
            <a:pPr algn="ctr">
              <a:lnSpc>
                <a:spcPts val="4187"/>
              </a:lnSpc>
            </a:pPr>
            <a:r>
              <a:rPr lang="en-US" sz="3988">
                <a:solidFill>
                  <a:srgbClr val="000000"/>
                </a:solidFill>
                <a:latin typeface="Bobby Jones Soft"/>
                <a:ea typeface="Bobby Jones Soft"/>
                <a:cs typeface="Bobby Jones Soft"/>
                <a:sym typeface="Bobby Jones Soft"/>
              </a:rPr>
              <a:t>FUN &amp; FLIRTING</a:t>
            </a:r>
          </a:p>
        </p:txBody>
      </p:sp>
      <p:sp>
        <p:nvSpPr>
          <p:cNvPr name="TextBox 9" id="9"/>
          <p:cNvSpPr txBox="true"/>
          <p:nvPr/>
        </p:nvSpPr>
        <p:spPr>
          <a:xfrm rot="0">
            <a:off x="12702602" y="6690427"/>
            <a:ext cx="4776128" cy="559927"/>
          </a:xfrm>
          <a:prstGeom prst="rect">
            <a:avLst/>
          </a:prstGeom>
        </p:spPr>
        <p:txBody>
          <a:bodyPr anchor="t" rtlCol="false" tIns="0" lIns="0" bIns="0" rIns="0">
            <a:spAutoFit/>
          </a:bodyPr>
          <a:lstStyle/>
          <a:p>
            <a:pPr algn="ctr">
              <a:lnSpc>
                <a:spcPts val="4187"/>
              </a:lnSpc>
            </a:pPr>
            <a:r>
              <a:rPr lang="en-US" sz="3988">
                <a:solidFill>
                  <a:srgbClr val="000000"/>
                </a:solidFill>
                <a:latin typeface="Bobby Jones Soft"/>
                <a:ea typeface="Bobby Jones Soft"/>
                <a:cs typeface="Bobby Jones Soft"/>
                <a:sym typeface="Bobby Jones Soft"/>
              </a:rPr>
              <a:t>HARASSMENT &amp; ABUSE</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409994" y="1677273"/>
            <a:ext cx="15468012" cy="2309933"/>
          </a:xfrm>
          <a:prstGeom prst="rect">
            <a:avLst/>
          </a:prstGeom>
        </p:spPr>
        <p:txBody>
          <a:bodyPr anchor="t" rtlCol="false" tIns="0" lIns="0" bIns="0" rIns="0">
            <a:spAutoFit/>
          </a:bodyPr>
          <a:lstStyle/>
          <a:p>
            <a:pPr algn="just">
              <a:lnSpc>
                <a:spcPts val="6238"/>
              </a:lnSpc>
            </a:pPr>
            <a:r>
              <a:rPr lang="en-US" sz="3850" spc="-161">
                <a:solidFill>
                  <a:srgbClr val="000000"/>
                </a:solidFill>
                <a:latin typeface="Glacial Indifference"/>
                <a:ea typeface="Glacial Indifference"/>
                <a:cs typeface="Glacial Indifference"/>
                <a:sym typeface="Glacial Indifference"/>
              </a:rPr>
              <a:t>Nifa was messaging with a </a:t>
            </a:r>
            <a:r>
              <a:rPr lang="en-US" sz="3850" spc="-161">
                <a:solidFill>
                  <a:srgbClr val="000000"/>
                </a:solidFill>
                <a:latin typeface="Glacial Indifference"/>
                <a:ea typeface="Glacial Indifference"/>
                <a:cs typeface="Glacial Indifference"/>
                <a:sym typeface="Glacial Indifference"/>
              </a:rPr>
              <a:t>boy. She really liked him, and was hoping their friendship could turn into a relationship. He asked for nudes, she wasn’t sure, so avoided the question. He kept asking and asking, so she blocked him.</a:t>
            </a:r>
          </a:p>
        </p:txBody>
      </p:sp>
      <p:sp>
        <p:nvSpPr>
          <p:cNvPr name="AutoShape 6" id="6"/>
          <p:cNvSpPr/>
          <p:nvPr/>
        </p:nvSpPr>
        <p:spPr>
          <a:xfrm>
            <a:off x="1571622" y="5961272"/>
            <a:ext cx="14344254" cy="0"/>
          </a:xfrm>
          <a:prstGeom prst="line">
            <a:avLst/>
          </a:prstGeom>
          <a:ln cap="flat" w="142875">
            <a:solidFill>
              <a:srgbClr val="000000"/>
            </a:solidFill>
            <a:prstDash val="solid"/>
            <a:headEnd type="arrow" len="sm" w="med"/>
            <a:tailEnd type="arrow" len="sm" w="med"/>
          </a:ln>
        </p:spPr>
      </p:sp>
      <p:sp>
        <p:nvSpPr>
          <p:cNvPr name="TextBox 7" id="7"/>
          <p:cNvSpPr txBox="true"/>
          <p:nvPr/>
        </p:nvSpPr>
        <p:spPr>
          <a:xfrm rot="0">
            <a:off x="1028700" y="6690427"/>
            <a:ext cx="3695949" cy="559927"/>
          </a:xfrm>
          <a:prstGeom prst="rect">
            <a:avLst/>
          </a:prstGeom>
        </p:spPr>
        <p:txBody>
          <a:bodyPr anchor="t" rtlCol="false" tIns="0" lIns="0" bIns="0" rIns="0">
            <a:spAutoFit/>
          </a:bodyPr>
          <a:lstStyle/>
          <a:p>
            <a:pPr algn="ctr">
              <a:lnSpc>
                <a:spcPts val="4187"/>
              </a:lnSpc>
            </a:pPr>
            <a:r>
              <a:rPr lang="en-US" sz="3988">
                <a:solidFill>
                  <a:srgbClr val="000000"/>
                </a:solidFill>
                <a:latin typeface="Bobby Jones Soft"/>
                <a:ea typeface="Bobby Jones Soft"/>
                <a:cs typeface="Bobby Jones Soft"/>
                <a:sym typeface="Bobby Jones Soft"/>
              </a:rPr>
              <a:t>FUN &amp; FLIRTING</a:t>
            </a:r>
          </a:p>
        </p:txBody>
      </p:sp>
      <p:sp>
        <p:nvSpPr>
          <p:cNvPr name="TextBox 8" id="8"/>
          <p:cNvSpPr txBox="true"/>
          <p:nvPr/>
        </p:nvSpPr>
        <p:spPr>
          <a:xfrm rot="0">
            <a:off x="12702602" y="6690427"/>
            <a:ext cx="4776128" cy="559927"/>
          </a:xfrm>
          <a:prstGeom prst="rect">
            <a:avLst/>
          </a:prstGeom>
        </p:spPr>
        <p:txBody>
          <a:bodyPr anchor="t" rtlCol="false" tIns="0" lIns="0" bIns="0" rIns="0">
            <a:spAutoFit/>
          </a:bodyPr>
          <a:lstStyle/>
          <a:p>
            <a:pPr algn="ctr">
              <a:lnSpc>
                <a:spcPts val="4187"/>
              </a:lnSpc>
            </a:pPr>
            <a:r>
              <a:rPr lang="en-US" sz="3988">
                <a:solidFill>
                  <a:srgbClr val="000000"/>
                </a:solidFill>
                <a:latin typeface="Bobby Jones Soft"/>
                <a:ea typeface="Bobby Jones Soft"/>
                <a:cs typeface="Bobby Jones Soft"/>
                <a:sym typeface="Bobby Jones Soft"/>
              </a:rPr>
              <a:t>HARASSMENT &amp; ABUSE</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AutoShape 5" id="5"/>
          <p:cNvSpPr/>
          <p:nvPr/>
        </p:nvSpPr>
        <p:spPr>
          <a:xfrm>
            <a:off x="1662486" y="4743700"/>
            <a:ext cx="14344254" cy="0"/>
          </a:xfrm>
          <a:prstGeom prst="line">
            <a:avLst/>
          </a:prstGeom>
          <a:ln cap="flat" w="142875">
            <a:solidFill>
              <a:srgbClr val="000000"/>
            </a:solidFill>
            <a:prstDash val="solid"/>
            <a:headEnd type="arrow" len="sm" w="med"/>
            <a:tailEnd type="arrow" len="sm" w="med"/>
          </a:ln>
        </p:spPr>
      </p:sp>
      <p:sp>
        <p:nvSpPr>
          <p:cNvPr name="Freeform 6" id="6"/>
          <p:cNvSpPr/>
          <p:nvPr/>
        </p:nvSpPr>
        <p:spPr>
          <a:xfrm flipH="false" flipV="false" rot="0">
            <a:off x="11718608" y="3758068"/>
            <a:ext cx="6059522" cy="3552395"/>
          </a:xfrm>
          <a:custGeom>
            <a:avLst/>
            <a:gdLst/>
            <a:ahLst/>
            <a:cxnLst/>
            <a:rect r="r" b="b" t="t" l="l"/>
            <a:pathLst>
              <a:path h="3552395" w="6059522">
                <a:moveTo>
                  <a:pt x="0" y="0"/>
                </a:moveTo>
                <a:lnTo>
                  <a:pt x="6059522" y="0"/>
                </a:lnTo>
                <a:lnTo>
                  <a:pt x="6059522" y="3552395"/>
                </a:lnTo>
                <a:lnTo>
                  <a:pt x="0" y="35523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409994" y="1150264"/>
            <a:ext cx="15468012" cy="2309933"/>
          </a:xfrm>
          <a:prstGeom prst="rect">
            <a:avLst/>
          </a:prstGeom>
        </p:spPr>
        <p:txBody>
          <a:bodyPr anchor="t" rtlCol="false" tIns="0" lIns="0" bIns="0" rIns="0">
            <a:spAutoFit/>
          </a:bodyPr>
          <a:lstStyle/>
          <a:p>
            <a:pPr algn="just">
              <a:lnSpc>
                <a:spcPts val="6238"/>
              </a:lnSpc>
            </a:pPr>
            <a:r>
              <a:rPr lang="en-US" sz="3850" spc="-161">
                <a:solidFill>
                  <a:srgbClr val="000000"/>
                </a:solidFill>
                <a:latin typeface="Glacial Indifference"/>
                <a:ea typeface="Glacial Indifference"/>
                <a:cs typeface="Glacial Indifference"/>
                <a:sym typeface="Glacial Indifference"/>
              </a:rPr>
              <a:t>Nifa was messaging with a </a:t>
            </a:r>
            <a:r>
              <a:rPr lang="en-US" sz="3850" spc="-161">
                <a:solidFill>
                  <a:srgbClr val="000000"/>
                </a:solidFill>
                <a:latin typeface="Glacial Indifference"/>
                <a:ea typeface="Glacial Indifference"/>
                <a:cs typeface="Glacial Indifference"/>
                <a:sym typeface="Glacial Indifference"/>
              </a:rPr>
              <a:t>boy. She really liked him, and was hoping their friendship could turn into a relationship. He asked for nudes, she wasn’t sure, so avoided the question. He kept asking and asking, so she blocked him.</a:t>
            </a:r>
          </a:p>
        </p:txBody>
      </p:sp>
      <p:sp>
        <p:nvSpPr>
          <p:cNvPr name="TextBox 8" id="8"/>
          <p:cNvSpPr txBox="true"/>
          <p:nvPr/>
        </p:nvSpPr>
        <p:spPr>
          <a:xfrm rot="0">
            <a:off x="1028700" y="5581891"/>
            <a:ext cx="3695949" cy="559927"/>
          </a:xfrm>
          <a:prstGeom prst="rect">
            <a:avLst/>
          </a:prstGeom>
        </p:spPr>
        <p:txBody>
          <a:bodyPr anchor="t" rtlCol="false" tIns="0" lIns="0" bIns="0" rIns="0">
            <a:spAutoFit/>
          </a:bodyPr>
          <a:lstStyle/>
          <a:p>
            <a:pPr algn="ctr">
              <a:lnSpc>
                <a:spcPts val="4187"/>
              </a:lnSpc>
            </a:pPr>
            <a:r>
              <a:rPr lang="en-US" sz="3988">
                <a:solidFill>
                  <a:srgbClr val="000000"/>
                </a:solidFill>
                <a:latin typeface="Bobby Jones Soft"/>
                <a:ea typeface="Bobby Jones Soft"/>
                <a:cs typeface="Bobby Jones Soft"/>
                <a:sym typeface="Bobby Jones Soft"/>
              </a:rPr>
              <a:t>FUN &amp; FLIRTING</a:t>
            </a:r>
          </a:p>
        </p:txBody>
      </p:sp>
      <p:sp>
        <p:nvSpPr>
          <p:cNvPr name="TextBox 9" id="9"/>
          <p:cNvSpPr txBox="true"/>
          <p:nvPr/>
        </p:nvSpPr>
        <p:spPr>
          <a:xfrm rot="0">
            <a:off x="12560205" y="5581891"/>
            <a:ext cx="4776128" cy="559927"/>
          </a:xfrm>
          <a:prstGeom prst="rect">
            <a:avLst/>
          </a:prstGeom>
        </p:spPr>
        <p:txBody>
          <a:bodyPr anchor="t" rtlCol="false" tIns="0" lIns="0" bIns="0" rIns="0">
            <a:spAutoFit/>
          </a:bodyPr>
          <a:lstStyle/>
          <a:p>
            <a:pPr algn="ctr">
              <a:lnSpc>
                <a:spcPts val="4187"/>
              </a:lnSpc>
            </a:pPr>
            <a:r>
              <a:rPr lang="en-US" sz="3988">
                <a:solidFill>
                  <a:srgbClr val="000000"/>
                </a:solidFill>
                <a:latin typeface="Bobby Jones Soft"/>
                <a:ea typeface="Bobby Jones Soft"/>
                <a:cs typeface="Bobby Jones Soft"/>
                <a:sym typeface="Bobby Jones Soft"/>
              </a:rPr>
              <a:t>HARASSMENT &amp; ABUSE</a:t>
            </a:r>
          </a:p>
        </p:txBody>
      </p:sp>
      <p:sp>
        <p:nvSpPr>
          <p:cNvPr name="TextBox 10" id="10"/>
          <p:cNvSpPr txBox="true"/>
          <p:nvPr/>
        </p:nvSpPr>
        <p:spPr>
          <a:xfrm rot="0">
            <a:off x="3970421" y="7575245"/>
            <a:ext cx="9771011" cy="1537673"/>
          </a:xfrm>
          <a:prstGeom prst="rect">
            <a:avLst/>
          </a:prstGeom>
        </p:spPr>
        <p:txBody>
          <a:bodyPr anchor="t" rtlCol="false" tIns="0" lIns="0" bIns="0" rIns="0">
            <a:spAutoFit/>
          </a:bodyPr>
          <a:lstStyle/>
          <a:p>
            <a:pPr algn="ctr">
              <a:lnSpc>
                <a:spcPts val="6238"/>
              </a:lnSpc>
            </a:pPr>
            <a:r>
              <a:rPr lang="en-US" b="true" sz="3850" spc="-161">
                <a:solidFill>
                  <a:srgbClr val="FF2929"/>
                </a:solidFill>
                <a:latin typeface="Glacial Indifference Bold"/>
                <a:ea typeface="Glacial Indifference Bold"/>
                <a:cs typeface="Glacial Indifference Bold"/>
                <a:sym typeface="Glacial Indifference Bold"/>
              </a:rPr>
              <a:t>Harassment. </a:t>
            </a:r>
            <a:r>
              <a:rPr lang="en-US" b="true" sz="3850" spc="-161">
                <a:solidFill>
                  <a:srgbClr val="FF2929"/>
                </a:solidFill>
                <a:latin typeface="Glacial Indifference Bold"/>
                <a:ea typeface="Glacial Indifference Bold"/>
                <a:cs typeface="Glacial Indifference Bold"/>
                <a:sym typeface="Glacial Indifference Bold"/>
              </a:rPr>
              <a:t>The requests were unwanted and continued even when Nifa did not respond.</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47564" y="2295145"/>
            <a:ext cx="16449338" cy="740993"/>
          </a:xfrm>
          <a:prstGeom prst="rect">
            <a:avLst/>
          </a:prstGeom>
        </p:spPr>
        <p:txBody>
          <a:bodyPr anchor="t" rtlCol="false" tIns="0" lIns="0" bIns="0" rIns="0">
            <a:spAutoFit/>
          </a:bodyPr>
          <a:lstStyle/>
          <a:p>
            <a:pPr algn="just">
              <a:lnSpc>
                <a:spcPts val="6238"/>
              </a:lnSpc>
            </a:pPr>
            <a:r>
              <a:rPr lang="en-US" sz="3850" spc="-161">
                <a:solidFill>
                  <a:srgbClr val="000000"/>
                </a:solidFill>
                <a:latin typeface="Glacial Indifference"/>
                <a:ea typeface="Glacial Indifference"/>
                <a:cs typeface="Glacial Indifference"/>
                <a:sym typeface="Glacial Indifference"/>
              </a:rPr>
              <a:t>Maya takes a selfie with her </a:t>
            </a:r>
            <a:r>
              <a:rPr lang="en-US" sz="3850" spc="-161">
                <a:solidFill>
                  <a:srgbClr val="000000"/>
                </a:solidFill>
                <a:latin typeface="Glacial Indifference"/>
                <a:ea typeface="Glacial Indifference"/>
                <a:cs typeface="Glacial Indifference"/>
                <a:sym typeface="Glacial Indifference"/>
              </a:rPr>
              <a:t>best friend. She comments on it with ‘love you slag xxx’</a:t>
            </a:r>
          </a:p>
        </p:txBody>
      </p:sp>
      <p:sp>
        <p:nvSpPr>
          <p:cNvPr name="AutoShape 6" id="6"/>
          <p:cNvSpPr/>
          <p:nvPr/>
        </p:nvSpPr>
        <p:spPr>
          <a:xfrm>
            <a:off x="1862504" y="5072062"/>
            <a:ext cx="14344254" cy="0"/>
          </a:xfrm>
          <a:prstGeom prst="line">
            <a:avLst/>
          </a:prstGeom>
          <a:ln cap="flat" w="142875">
            <a:solidFill>
              <a:srgbClr val="000000"/>
            </a:solidFill>
            <a:prstDash val="solid"/>
            <a:headEnd type="arrow" len="sm" w="med"/>
            <a:tailEnd type="arrow" len="sm" w="med"/>
          </a:ln>
        </p:spPr>
      </p:sp>
      <p:sp>
        <p:nvSpPr>
          <p:cNvPr name="TextBox 7" id="7"/>
          <p:cNvSpPr txBox="true"/>
          <p:nvPr/>
        </p:nvSpPr>
        <p:spPr>
          <a:xfrm rot="0">
            <a:off x="1028700" y="5872654"/>
            <a:ext cx="3695949" cy="559927"/>
          </a:xfrm>
          <a:prstGeom prst="rect">
            <a:avLst/>
          </a:prstGeom>
        </p:spPr>
        <p:txBody>
          <a:bodyPr anchor="t" rtlCol="false" tIns="0" lIns="0" bIns="0" rIns="0">
            <a:spAutoFit/>
          </a:bodyPr>
          <a:lstStyle/>
          <a:p>
            <a:pPr algn="ctr">
              <a:lnSpc>
                <a:spcPts val="4187"/>
              </a:lnSpc>
            </a:pPr>
            <a:r>
              <a:rPr lang="en-US" sz="3988">
                <a:solidFill>
                  <a:srgbClr val="000000"/>
                </a:solidFill>
                <a:latin typeface="Bobby Jones Soft"/>
                <a:ea typeface="Bobby Jones Soft"/>
                <a:cs typeface="Bobby Jones Soft"/>
                <a:sym typeface="Bobby Jones Soft"/>
              </a:rPr>
              <a:t>FUN &amp; FLIRTING</a:t>
            </a:r>
          </a:p>
        </p:txBody>
      </p:sp>
      <p:sp>
        <p:nvSpPr>
          <p:cNvPr name="TextBox 8" id="8"/>
          <p:cNvSpPr txBox="true"/>
          <p:nvPr/>
        </p:nvSpPr>
        <p:spPr>
          <a:xfrm rot="0">
            <a:off x="12720775" y="5872654"/>
            <a:ext cx="4776128" cy="559927"/>
          </a:xfrm>
          <a:prstGeom prst="rect">
            <a:avLst/>
          </a:prstGeom>
        </p:spPr>
        <p:txBody>
          <a:bodyPr anchor="t" rtlCol="false" tIns="0" lIns="0" bIns="0" rIns="0">
            <a:spAutoFit/>
          </a:bodyPr>
          <a:lstStyle/>
          <a:p>
            <a:pPr algn="ctr">
              <a:lnSpc>
                <a:spcPts val="4187"/>
              </a:lnSpc>
            </a:pPr>
            <a:r>
              <a:rPr lang="en-US" sz="3988">
                <a:solidFill>
                  <a:srgbClr val="000000"/>
                </a:solidFill>
                <a:latin typeface="Bobby Jones Soft"/>
                <a:ea typeface="Bobby Jones Soft"/>
                <a:cs typeface="Bobby Jones Soft"/>
                <a:sym typeface="Bobby Jones Soft"/>
              </a:rPr>
              <a:t>HARASSMENT &amp; ABUSE</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AutoShape 5" id="5"/>
          <p:cNvSpPr/>
          <p:nvPr/>
        </p:nvSpPr>
        <p:spPr>
          <a:xfrm>
            <a:off x="1662486" y="4743700"/>
            <a:ext cx="14344254" cy="0"/>
          </a:xfrm>
          <a:prstGeom prst="line">
            <a:avLst/>
          </a:prstGeom>
          <a:ln cap="flat" w="142875">
            <a:solidFill>
              <a:srgbClr val="000000"/>
            </a:solidFill>
            <a:prstDash val="solid"/>
            <a:headEnd type="arrow" len="sm" w="med"/>
            <a:tailEnd type="arrow" len="sm" w="med"/>
          </a:ln>
        </p:spPr>
      </p:sp>
      <p:sp>
        <p:nvSpPr>
          <p:cNvPr name="Freeform 6" id="6"/>
          <p:cNvSpPr/>
          <p:nvPr/>
        </p:nvSpPr>
        <p:spPr>
          <a:xfrm flipH="false" flipV="false" rot="0">
            <a:off x="142588" y="4053343"/>
            <a:ext cx="6059522" cy="3552395"/>
          </a:xfrm>
          <a:custGeom>
            <a:avLst/>
            <a:gdLst/>
            <a:ahLst/>
            <a:cxnLst/>
            <a:rect r="r" b="b" t="t" l="l"/>
            <a:pathLst>
              <a:path h="3552395" w="6059522">
                <a:moveTo>
                  <a:pt x="0" y="0"/>
                </a:moveTo>
                <a:lnTo>
                  <a:pt x="6059522" y="0"/>
                </a:lnTo>
                <a:lnTo>
                  <a:pt x="6059522" y="3552395"/>
                </a:lnTo>
                <a:lnTo>
                  <a:pt x="0" y="35523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028700" y="5581891"/>
            <a:ext cx="3695949" cy="559927"/>
          </a:xfrm>
          <a:prstGeom prst="rect">
            <a:avLst/>
          </a:prstGeom>
        </p:spPr>
        <p:txBody>
          <a:bodyPr anchor="t" rtlCol="false" tIns="0" lIns="0" bIns="0" rIns="0">
            <a:spAutoFit/>
          </a:bodyPr>
          <a:lstStyle/>
          <a:p>
            <a:pPr algn="ctr">
              <a:lnSpc>
                <a:spcPts val="4187"/>
              </a:lnSpc>
            </a:pPr>
            <a:r>
              <a:rPr lang="en-US" sz="3988">
                <a:solidFill>
                  <a:srgbClr val="000000"/>
                </a:solidFill>
                <a:latin typeface="Bobby Jones Soft"/>
                <a:ea typeface="Bobby Jones Soft"/>
                <a:cs typeface="Bobby Jones Soft"/>
                <a:sym typeface="Bobby Jones Soft"/>
              </a:rPr>
              <a:t>FUN &amp; FLIRTING</a:t>
            </a:r>
          </a:p>
        </p:txBody>
      </p:sp>
      <p:sp>
        <p:nvSpPr>
          <p:cNvPr name="TextBox 8" id="8"/>
          <p:cNvSpPr txBox="true"/>
          <p:nvPr/>
        </p:nvSpPr>
        <p:spPr>
          <a:xfrm rot="0">
            <a:off x="12560205" y="5581891"/>
            <a:ext cx="4776128" cy="559927"/>
          </a:xfrm>
          <a:prstGeom prst="rect">
            <a:avLst/>
          </a:prstGeom>
        </p:spPr>
        <p:txBody>
          <a:bodyPr anchor="t" rtlCol="false" tIns="0" lIns="0" bIns="0" rIns="0">
            <a:spAutoFit/>
          </a:bodyPr>
          <a:lstStyle/>
          <a:p>
            <a:pPr algn="ctr">
              <a:lnSpc>
                <a:spcPts val="4187"/>
              </a:lnSpc>
            </a:pPr>
            <a:r>
              <a:rPr lang="en-US" sz="3988">
                <a:solidFill>
                  <a:srgbClr val="000000"/>
                </a:solidFill>
                <a:latin typeface="Bobby Jones Soft"/>
                <a:ea typeface="Bobby Jones Soft"/>
                <a:cs typeface="Bobby Jones Soft"/>
                <a:sym typeface="Bobby Jones Soft"/>
              </a:rPr>
              <a:t>HARASSMENT &amp; ABUSE</a:t>
            </a:r>
          </a:p>
        </p:txBody>
      </p:sp>
      <p:sp>
        <p:nvSpPr>
          <p:cNvPr name="TextBox 9" id="9"/>
          <p:cNvSpPr txBox="true"/>
          <p:nvPr/>
        </p:nvSpPr>
        <p:spPr>
          <a:xfrm rot="0">
            <a:off x="2643812" y="7443813"/>
            <a:ext cx="11515592" cy="1537673"/>
          </a:xfrm>
          <a:prstGeom prst="rect">
            <a:avLst/>
          </a:prstGeom>
        </p:spPr>
        <p:txBody>
          <a:bodyPr anchor="t" rtlCol="false" tIns="0" lIns="0" bIns="0" rIns="0">
            <a:spAutoFit/>
          </a:bodyPr>
          <a:lstStyle/>
          <a:p>
            <a:pPr algn="ctr">
              <a:lnSpc>
                <a:spcPts val="6238"/>
              </a:lnSpc>
            </a:pPr>
            <a:r>
              <a:rPr lang="en-US" b="true" sz="3850" spc="-161">
                <a:solidFill>
                  <a:srgbClr val="FF2929"/>
                </a:solidFill>
                <a:latin typeface="Glacial Indifference Bold"/>
                <a:ea typeface="Glacial Indifference Bold"/>
                <a:cs typeface="Glacial Indifference Bold"/>
                <a:sym typeface="Glacial Indifference Bold"/>
              </a:rPr>
              <a:t>Not harassment. The context suggests the </a:t>
            </a:r>
            <a:r>
              <a:rPr lang="en-US" b="true" sz="3850" spc="-161">
                <a:solidFill>
                  <a:srgbClr val="FF2929"/>
                </a:solidFill>
                <a:latin typeface="Glacial Indifference Bold"/>
                <a:ea typeface="Glacial Indifference Bold"/>
                <a:cs typeface="Glacial Indifference Bold"/>
                <a:sym typeface="Glacial Indifference Bold"/>
              </a:rPr>
              <a:t>sexual language is being used in a familiar and friendly way.</a:t>
            </a:r>
          </a:p>
        </p:txBody>
      </p:sp>
      <p:sp>
        <p:nvSpPr>
          <p:cNvPr name="TextBox 10" id="10"/>
          <p:cNvSpPr txBox="true"/>
          <p:nvPr/>
        </p:nvSpPr>
        <p:spPr>
          <a:xfrm rot="0">
            <a:off x="1202988" y="2204282"/>
            <a:ext cx="16449338" cy="740993"/>
          </a:xfrm>
          <a:prstGeom prst="rect">
            <a:avLst/>
          </a:prstGeom>
        </p:spPr>
        <p:txBody>
          <a:bodyPr anchor="t" rtlCol="false" tIns="0" lIns="0" bIns="0" rIns="0">
            <a:spAutoFit/>
          </a:bodyPr>
          <a:lstStyle/>
          <a:p>
            <a:pPr algn="just">
              <a:lnSpc>
                <a:spcPts val="6238"/>
              </a:lnSpc>
            </a:pPr>
            <a:r>
              <a:rPr lang="en-US" sz="3850" spc="-161">
                <a:solidFill>
                  <a:srgbClr val="000000"/>
                </a:solidFill>
                <a:latin typeface="Glacial Indifference"/>
                <a:ea typeface="Glacial Indifference"/>
                <a:cs typeface="Glacial Indifference"/>
                <a:sym typeface="Glacial Indifference"/>
              </a:rPr>
              <a:t>Maya takes a selfie with her </a:t>
            </a:r>
            <a:r>
              <a:rPr lang="en-US" sz="3850" spc="-161">
                <a:solidFill>
                  <a:srgbClr val="000000"/>
                </a:solidFill>
                <a:latin typeface="Glacial Indifference"/>
                <a:ea typeface="Glacial Indifference"/>
                <a:cs typeface="Glacial Indifference"/>
                <a:sym typeface="Glacial Indifference"/>
              </a:rPr>
              <a:t>best friend. She comments on it with ‘love you slag xxx’</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1840828"/>
            <a:ext cx="16449338" cy="1525463"/>
          </a:xfrm>
          <a:prstGeom prst="rect">
            <a:avLst/>
          </a:prstGeom>
        </p:spPr>
        <p:txBody>
          <a:bodyPr anchor="t" rtlCol="false" tIns="0" lIns="0" bIns="0" rIns="0">
            <a:spAutoFit/>
          </a:bodyPr>
          <a:lstStyle/>
          <a:p>
            <a:pPr algn="just">
              <a:lnSpc>
                <a:spcPts val="6238"/>
              </a:lnSpc>
            </a:pPr>
            <a:r>
              <a:rPr lang="en-US" sz="3850" spc="-161">
                <a:solidFill>
                  <a:srgbClr val="000000"/>
                </a:solidFill>
                <a:latin typeface="Glacial Indifference"/>
                <a:ea typeface="Glacial Indifference"/>
                <a:cs typeface="Glacial Indifference"/>
                <a:sym typeface="Glacial Indifference"/>
              </a:rPr>
              <a:t>Kamil posts a few selfies </a:t>
            </a:r>
            <a:r>
              <a:rPr lang="en-US" sz="3850" spc="-161">
                <a:solidFill>
                  <a:srgbClr val="000000"/>
                </a:solidFill>
                <a:latin typeface="Glacial Indifference"/>
                <a:ea typeface="Glacial Indifference"/>
                <a:cs typeface="Glacial Indifference"/>
                <a:sym typeface="Glacial Indifference"/>
              </a:rPr>
              <a:t>online, then receives some anonymous comments describing</a:t>
            </a:r>
          </a:p>
          <a:p>
            <a:pPr algn="just">
              <a:lnSpc>
                <a:spcPts val="6238"/>
              </a:lnSpc>
            </a:pPr>
            <a:r>
              <a:rPr lang="en-US" sz="3850" spc="-161">
                <a:solidFill>
                  <a:srgbClr val="000000"/>
                </a:solidFill>
                <a:latin typeface="Glacial Indifference"/>
                <a:ea typeface="Glacial Indifference"/>
                <a:cs typeface="Glacial Indifference"/>
                <a:sym typeface="Glacial Indifference"/>
              </a:rPr>
              <a:t>his body in a sexual way and making sexual suggestions.</a:t>
            </a:r>
          </a:p>
        </p:txBody>
      </p:sp>
      <p:sp>
        <p:nvSpPr>
          <p:cNvPr name="AutoShape 6" id="6"/>
          <p:cNvSpPr/>
          <p:nvPr/>
        </p:nvSpPr>
        <p:spPr>
          <a:xfrm>
            <a:off x="1862504" y="5072062"/>
            <a:ext cx="14344254" cy="0"/>
          </a:xfrm>
          <a:prstGeom prst="line">
            <a:avLst/>
          </a:prstGeom>
          <a:ln cap="flat" w="142875">
            <a:solidFill>
              <a:srgbClr val="000000"/>
            </a:solidFill>
            <a:prstDash val="solid"/>
            <a:headEnd type="arrow" len="sm" w="med"/>
            <a:tailEnd type="arrow" len="sm" w="med"/>
          </a:ln>
        </p:spPr>
      </p:sp>
      <p:sp>
        <p:nvSpPr>
          <p:cNvPr name="TextBox 7" id="7"/>
          <p:cNvSpPr txBox="true"/>
          <p:nvPr/>
        </p:nvSpPr>
        <p:spPr>
          <a:xfrm rot="0">
            <a:off x="1028700" y="5872654"/>
            <a:ext cx="3695949" cy="559927"/>
          </a:xfrm>
          <a:prstGeom prst="rect">
            <a:avLst/>
          </a:prstGeom>
        </p:spPr>
        <p:txBody>
          <a:bodyPr anchor="t" rtlCol="false" tIns="0" lIns="0" bIns="0" rIns="0">
            <a:spAutoFit/>
          </a:bodyPr>
          <a:lstStyle/>
          <a:p>
            <a:pPr algn="ctr">
              <a:lnSpc>
                <a:spcPts val="4187"/>
              </a:lnSpc>
            </a:pPr>
            <a:r>
              <a:rPr lang="en-US" sz="3988">
                <a:solidFill>
                  <a:srgbClr val="000000"/>
                </a:solidFill>
                <a:latin typeface="Bobby Jones Soft"/>
                <a:ea typeface="Bobby Jones Soft"/>
                <a:cs typeface="Bobby Jones Soft"/>
                <a:sym typeface="Bobby Jones Soft"/>
              </a:rPr>
              <a:t>FUN &amp; FLIRTING</a:t>
            </a:r>
          </a:p>
        </p:txBody>
      </p:sp>
      <p:sp>
        <p:nvSpPr>
          <p:cNvPr name="TextBox 8" id="8"/>
          <p:cNvSpPr txBox="true"/>
          <p:nvPr/>
        </p:nvSpPr>
        <p:spPr>
          <a:xfrm rot="0">
            <a:off x="12720775" y="5872654"/>
            <a:ext cx="4776128" cy="559927"/>
          </a:xfrm>
          <a:prstGeom prst="rect">
            <a:avLst/>
          </a:prstGeom>
        </p:spPr>
        <p:txBody>
          <a:bodyPr anchor="t" rtlCol="false" tIns="0" lIns="0" bIns="0" rIns="0">
            <a:spAutoFit/>
          </a:bodyPr>
          <a:lstStyle/>
          <a:p>
            <a:pPr algn="ctr">
              <a:lnSpc>
                <a:spcPts val="4187"/>
              </a:lnSpc>
            </a:pPr>
            <a:r>
              <a:rPr lang="en-US" sz="3988">
                <a:solidFill>
                  <a:srgbClr val="000000"/>
                </a:solidFill>
                <a:latin typeface="Bobby Jones Soft"/>
                <a:ea typeface="Bobby Jones Soft"/>
                <a:cs typeface="Bobby Jones Soft"/>
                <a:sym typeface="Bobby Jones Soft"/>
              </a:rPr>
              <a:t>HARASSMENT &amp; ABUSE</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AutoShape 5" id="5"/>
          <p:cNvSpPr/>
          <p:nvPr/>
        </p:nvSpPr>
        <p:spPr>
          <a:xfrm>
            <a:off x="1662486" y="4743700"/>
            <a:ext cx="14344254" cy="0"/>
          </a:xfrm>
          <a:prstGeom prst="line">
            <a:avLst/>
          </a:prstGeom>
          <a:ln cap="flat" w="142875">
            <a:solidFill>
              <a:srgbClr val="000000"/>
            </a:solidFill>
            <a:prstDash val="solid"/>
            <a:headEnd type="arrow" len="sm" w="med"/>
            <a:tailEnd type="arrow" len="sm" w="med"/>
          </a:ln>
        </p:spPr>
      </p:sp>
      <p:sp>
        <p:nvSpPr>
          <p:cNvPr name="Freeform 6" id="6"/>
          <p:cNvSpPr/>
          <p:nvPr/>
        </p:nvSpPr>
        <p:spPr>
          <a:xfrm flipH="false" flipV="false" rot="0">
            <a:off x="11592804" y="3944307"/>
            <a:ext cx="6059522" cy="3552395"/>
          </a:xfrm>
          <a:custGeom>
            <a:avLst/>
            <a:gdLst/>
            <a:ahLst/>
            <a:cxnLst/>
            <a:rect r="r" b="b" t="t" l="l"/>
            <a:pathLst>
              <a:path h="3552395" w="6059522">
                <a:moveTo>
                  <a:pt x="0" y="0"/>
                </a:moveTo>
                <a:lnTo>
                  <a:pt x="6059522" y="0"/>
                </a:lnTo>
                <a:lnTo>
                  <a:pt x="6059522" y="3552395"/>
                </a:lnTo>
                <a:lnTo>
                  <a:pt x="0" y="35523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028700" y="5581891"/>
            <a:ext cx="3695949" cy="559927"/>
          </a:xfrm>
          <a:prstGeom prst="rect">
            <a:avLst/>
          </a:prstGeom>
        </p:spPr>
        <p:txBody>
          <a:bodyPr anchor="t" rtlCol="false" tIns="0" lIns="0" bIns="0" rIns="0">
            <a:spAutoFit/>
          </a:bodyPr>
          <a:lstStyle/>
          <a:p>
            <a:pPr algn="ctr">
              <a:lnSpc>
                <a:spcPts val="4187"/>
              </a:lnSpc>
            </a:pPr>
            <a:r>
              <a:rPr lang="en-US" sz="3988">
                <a:solidFill>
                  <a:srgbClr val="000000"/>
                </a:solidFill>
                <a:latin typeface="Bobby Jones Soft"/>
                <a:ea typeface="Bobby Jones Soft"/>
                <a:cs typeface="Bobby Jones Soft"/>
                <a:sym typeface="Bobby Jones Soft"/>
              </a:rPr>
              <a:t>FUN &amp; FLIRTING</a:t>
            </a:r>
          </a:p>
        </p:txBody>
      </p:sp>
      <p:sp>
        <p:nvSpPr>
          <p:cNvPr name="TextBox 8" id="8"/>
          <p:cNvSpPr txBox="true"/>
          <p:nvPr/>
        </p:nvSpPr>
        <p:spPr>
          <a:xfrm rot="0">
            <a:off x="12560205" y="5581891"/>
            <a:ext cx="4776128" cy="559927"/>
          </a:xfrm>
          <a:prstGeom prst="rect">
            <a:avLst/>
          </a:prstGeom>
        </p:spPr>
        <p:txBody>
          <a:bodyPr anchor="t" rtlCol="false" tIns="0" lIns="0" bIns="0" rIns="0">
            <a:spAutoFit/>
          </a:bodyPr>
          <a:lstStyle/>
          <a:p>
            <a:pPr algn="ctr">
              <a:lnSpc>
                <a:spcPts val="4187"/>
              </a:lnSpc>
            </a:pPr>
            <a:r>
              <a:rPr lang="en-US" sz="3988">
                <a:solidFill>
                  <a:srgbClr val="000000"/>
                </a:solidFill>
                <a:latin typeface="Bobby Jones Soft"/>
                <a:ea typeface="Bobby Jones Soft"/>
                <a:cs typeface="Bobby Jones Soft"/>
                <a:sym typeface="Bobby Jones Soft"/>
              </a:rPr>
              <a:t>HARASSMENT &amp; ABUSE</a:t>
            </a:r>
          </a:p>
        </p:txBody>
      </p:sp>
      <p:sp>
        <p:nvSpPr>
          <p:cNvPr name="TextBox 9" id="9"/>
          <p:cNvSpPr txBox="true"/>
          <p:nvPr/>
        </p:nvSpPr>
        <p:spPr>
          <a:xfrm rot="0">
            <a:off x="1662486" y="7720627"/>
            <a:ext cx="14241500" cy="1537673"/>
          </a:xfrm>
          <a:prstGeom prst="rect">
            <a:avLst/>
          </a:prstGeom>
        </p:spPr>
        <p:txBody>
          <a:bodyPr anchor="t" rtlCol="false" tIns="0" lIns="0" bIns="0" rIns="0">
            <a:spAutoFit/>
          </a:bodyPr>
          <a:lstStyle/>
          <a:p>
            <a:pPr algn="ctr">
              <a:lnSpc>
                <a:spcPts val="6238"/>
              </a:lnSpc>
            </a:pPr>
            <a:r>
              <a:rPr lang="en-US" b="true" sz="3850" spc="-161">
                <a:solidFill>
                  <a:srgbClr val="FF2929"/>
                </a:solidFill>
                <a:latin typeface="Glacial Indifference Bold"/>
                <a:ea typeface="Glacial Indifference Bold"/>
                <a:cs typeface="Glacial Indifference Bold"/>
                <a:sym typeface="Glacial Indifference Bold"/>
              </a:rPr>
              <a:t>Harassment. </a:t>
            </a:r>
            <a:r>
              <a:rPr lang="en-US" b="true" sz="3850" spc="-161">
                <a:solidFill>
                  <a:srgbClr val="FF2929"/>
                </a:solidFill>
                <a:latin typeface="Glacial Indifference Bold"/>
                <a:ea typeface="Glacial Indifference Bold"/>
                <a:cs typeface="Glacial Indifference Bold"/>
                <a:sym typeface="Glacial Indifference Bold"/>
              </a:rPr>
              <a:t>Kamil has not given his consent to receive those comments, as he does not know who the person contacting him is.</a:t>
            </a:r>
          </a:p>
        </p:txBody>
      </p:sp>
      <p:sp>
        <p:nvSpPr>
          <p:cNvPr name="TextBox 10" id="10"/>
          <p:cNvSpPr txBox="true"/>
          <p:nvPr/>
        </p:nvSpPr>
        <p:spPr>
          <a:xfrm rot="0">
            <a:off x="1028700" y="1459200"/>
            <a:ext cx="16449338" cy="1525463"/>
          </a:xfrm>
          <a:prstGeom prst="rect">
            <a:avLst/>
          </a:prstGeom>
        </p:spPr>
        <p:txBody>
          <a:bodyPr anchor="t" rtlCol="false" tIns="0" lIns="0" bIns="0" rIns="0">
            <a:spAutoFit/>
          </a:bodyPr>
          <a:lstStyle/>
          <a:p>
            <a:pPr algn="just">
              <a:lnSpc>
                <a:spcPts val="6238"/>
              </a:lnSpc>
            </a:pPr>
            <a:r>
              <a:rPr lang="en-US" sz="3850" spc="-161">
                <a:solidFill>
                  <a:srgbClr val="000000"/>
                </a:solidFill>
                <a:latin typeface="Glacial Indifference"/>
                <a:ea typeface="Glacial Indifference"/>
                <a:cs typeface="Glacial Indifference"/>
                <a:sym typeface="Glacial Indifference"/>
              </a:rPr>
              <a:t>Kamil posts a few selfies </a:t>
            </a:r>
            <a:r>
              <a:rPr lang="en-US" sz="3850" spc="-161">
                <a:solidFill>
                  <a:srgbClr val="000000"/>
                </a:solidFill>
                <a:latin typeface="Glacial Indifference"/>
                <a:ea typeface="Glacial Indifference"/>
                <a:cs typeface="Glacial Indifference"/>
                <a:sym typeface="Glacial Indifference"/>
              </a:rPr>
              <a:t>online, then receives some anonymous comments describing</a:t>
            </a:r>
          </a:p>
          <a:p>
            <a:pPr algn="just">
              <a:lnSpc>
                <a:spcPts val="6238"/>
              </a:lnSpc>
            </a:pPr>
            <a:r>
              <a:rPr lang="en-US" sz="3850" spc="-161">
                <a:solidFill>
                  <a:srgbClr val="000000"/>
                </a:solidFill>
                <a:latin typeface="Glacial Indifference"/>
                <a:ea typeface="Glacial Indifference"/>
                <a:cs typeface="Glacial Indifference"/>
                <a:sym typeface="Glacial Indifference"/>
              </a:rPr>
              <a:t>his body in a sexual way and making sexual suggestions.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true" flipV="false" rot="-337688">
            <a:off x="1083401" y="905975"/>
            <a:ext cx="1594054" cy="1369558"/>
          </a:xfrm>
          <a:custGeom>
            <a:avLst/>
            <a:gdLst/>
            <a:ahLst/>
            <a:cxnLst/>
            <a:rect r="r" b="b" t="t" l="l"/>
            <a:pathLst>
              <a:path h="1369558" w="1594054">
                <a:moveTo>
                  <a:pt x="1594054" y="0"/>
                </a:moveTo>
                <a:lnTo>
                  <a:pt x="0" y="0"/>
                </a:lnTo>
                <a:lnTo>
                  <a:pt x="0" y="1369558"/>
                </a:lnTo>
                <a:lnTo>
                  <a:pt x="1594054" y="1369558"/>
                </a:lnTo>
                <a:lnTo>
                  <a:pt x="1594054"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2740770" y="1291429"/>
            <a:ext cx="2576774" cy="665325"/>
          </a:xfrm>
          <a:prstGeom prst="rect">
            <a:avLst/>
          </a:prstGeom>
        </p:spPr>
        <p:txBody>
          <a:bodyPr anchor="t" rtlCol="false" tIns="0" lIns="0" bIns="0" rIns="0">
            <a:spAutoFit/>
          </a:bodyPr>
          <a:lstStyle/>
          <a:p>
            <a:pPr algn="ctr">
              <a:lnSpc>
                <a:spcPts val="5045"/>
              </a:lnSpc>
            </a:pPr>
            <a:r>
              <a:rPr lang="en-US" sz="4804">
                <a:solidFill>
                  <a:srgbClr val="000000"/>
                </a:solidFill>
                <a:latin typeface="Bobby Jones Soft"/>
                <a:ea typeface="Bobby Jones Soft"/>
                <a:cs typeface="Bobby Jones Soft"/>
                <a:sym typeface="Bobby Jones Soft"/>
              </a:rPr>
              <a:t>DO IT NOW</a:t>
            </a:r>
          </a:p>
        </p:txBody>
      </p:sp>
      <p:sp>
        <p:nvSpPr>
          <p:cNvPr name="TextBox 7" id="7"/>
          <p:cNvSpPr txBox="true"/>
          <p:nvPr/>
        </p:nvSpPr>
        <p:spPr>
          <a:xfrm rot="0">
            <a:off x="2319142" y="4376844"/>
            <a:ext cx="14527783" cy="984005"/>
          </a:xfrm>
          <a:prstGeom prst="rect">
            <a:avLst/>
          </a:prstGeom>
        </p:spPr>
        <p:txBody>
          <a:bodyPr anchor="t" rtlCol="false" tIns="0" lIns="0" bIns="0" rIns="0">
            <a:spAutoFit/>
          </a:bodyPr>
          <a:lstStyle/>
          <a:p>
            <a:pPr algn="just">
              <a:lnSpc>
                <a:spcPts val="8472"/>
              </a:lnSpc>
            </a:pPr>
            <a:r>
              <a:rPr lang="en-US" sz="4954">
                <a:solidFill>
                  <a:srgbClr val="000000"/>
                </a:solidFill>
                <a:latin typeface="Glacial Indifference"/>
                <a:ea typeface="Glacial Indifference"/>
                <a:cs typeface="Glacial Indifference"/>
                <a:sym typeface="Glacial Indifference"/>
              </a:rPr>
              <a:t>How would you define ‘online sexual harassment’ ?</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1059401"/>
            <a:ext cx="16449338" cy="3094403"/>
          </a:xfrm>
          <a:prstGeom prst="rect">
            <a:avLst/>
          </a:prstGeom>
        </p:spPr>
        <p:txBody>
          <a:bodyPr anchor="t" rtlCol="false" tIns="0" lIns="0" bIns="0" rIns="0">
            <a:spAutoFit/>
          </a:bodyPr>
          <a:lstStyle/>
          <a:p>
            <a:pPr algn="just">
              <a:lnSpc>
                <a:spcPts val="6238"/>
              </a:lnSpc>
            </a:pPr>
            <a:r>
              <a:rPr lang="en-US" sz="3850" spc="-161">
                <a:solidFill>
                  <a:srgbClr val="000000"/>
                </a:solidFill>
                <a:latin typeface="Glacial Indifference"/>
                <a:ea typeface="Glacial Indifference"/>
                <a:cs typeface="Glacial Indifference"/>
                <a:sym typeface="Glacial Indifference"/>
              </a:rPr>
              <a:t>Amy was born a girl, but </a:t>
            </a:r>
            <a:r>
              <a:rPr lang="en-US" sz="3850" spc="-161">
                <a:solidFill>
                  <a:srgbClr val="000000"/>
                </a:solidFill>
                <a:latin typeface="Glacial Indifference"/>
                <a:ea typeface="Glacial Indifference"/>
                <a:cs typeface="Glacial Indifference"/>
                <a:sym typeface="Glacial Indifference"/>
              </a:rPr>
              <a:t>identifies as a boy. Amy wants to be known as Aidan and</a:t>
            </a:r>
          </a:p>
          <a:p>
            <a:pPr algn="just">
              <a:lnSpc>
                <a:spcPts val="6238"/>
              </a:lnSpc>
            </a:pPr>
            <a:r>
              <a:rPr lang="en-US" sz="3850" spc="-161">
                <a:solidFill>
                  <a:srgbClr val="000000"/>
                </a:solidFill>
                <a:latin typeface="Glacial Indifference"/>
                <a:ea typeface="Glacial Indifference"/>
                <a:cs typeface="Glacial Indifference"/>
                <a:sym typeface="Glacial Indifference"/>
              </a:rPr>
              <a:t>for people at school to refer to him as ‘he’ and ‘him’. Aidan changes his online profile names to his new name. Some people ‘like’ the change and some make comments asking about it.</a:t>
            </a:r>
          </a:p>
        </p:txBody>
      </p:sp>
      <p:sp>
        <p:nvSpPr>
          <p:cNvPr name="AutoShape 6" id="6"/>
          <p:cNvSpPr/>
          <p:nvPr/>
        </p:nvSpPr>
        <p:spPr>
          <a:xfrm>
            <a:off x="1971873" y="6035216"/>
            <a:ext cx="14344254" cy="0"/>
          </a:xfrm>
          <a:prstGeom prst="line">
            <a:avLst/>
          </a:prstGeom>
          <a:ln cap="flat" w="142875">
            <a:solidFill>
              <a:srgbClr val="000000"/>
            </a:solidFill>
            <a:prstDash val="solid"/>
            <a:headEnd type="arrow" len="sm" w="med"/>
            <a:tailEnd type="arrow" len="sm" w="med"/>
          </a:ln>
        </p:spPr>
      </p:sp>
      <p:sp>
        <p:nvSpPr>
          <p:cNvPr name="TextBox 7" id="7"/>
          <p:cNvSpPr txBox="true"/>
          <p:nvPr/>
        </p:nvSpPr>
        <p:spPr>
          <a:xfrm rot="0">
            <a:off x="1028700" y="7087757"/>
            <a:ext cx="3695949" cy="559927"/>
          </a:xfrm>
          <a:prstGeom prst="rect">
            <a:avLst/>
          </a:prstGeom>
        </p:spPr>
        <p:txBody>
          <a:bodyPr anchor="t" rtlCol="false" tIns="0" lIns="0" bIns="0" rIns="0">
            <a:spAutoFit/>
          </a:bodyPr>
          <a:lstStyle/>
          <a:p>
            <a:pPr algn="ctr">
              <a:lnSpc>
                <a:spcPts val="4187"/>
              </a:lnSpc>
            </a:pPr>
            <a:r>
              <a:rPr lang="en-US" sz="3988">
                <a:solidFill>
                  <a:srgbClr val="000000"/>
                </a:solidFill>
                <a:latin typeface="Bobby Jones Soft"/>
                <a:ea typeface="Bobby Jones Soft"/>
                <a:cs typeface="Bobby Jones Soft"/>
                <a:sym typeface="Bobby Jones Soft"/>
              </a:rPr>
              <a:t>FUN &amp; FLIRTING</a:t>
            </a:r>
          </a:p>
        </p:txBody>
      </p:sp>
      <p:sp>
        <p:nvSpPr>
          <p:cNvPr name="TextBox 8" id="8"/>
          <p:cNvSpPr txBox="true"/>
          <p:nvPr/>
        </p:nvSpPr>
        <p:spPr>
          <a:xfrm rot="0">
            <a:off x="12701911" y="7087757"/>
            <a:ext cx="4776128" cy="559927"/>
          </a:xfrm>
          <a:prstGeom prst="rect">
            <a:avLst/>
          </a:prstGeom>
        </p:spPr>
        <p:txBody>
          <a:bodyPr anchor="t" rtlCol="false" tIns="0" lIns="0" bIns="0" rIns="0">
            <a:spAutoFit/>
          </a:bodyPr>
          <a:lstStyle/>
          <a:p>
            <a:pPr algn="ctr">
              <a:lnSpc>
                <a:spcPts val="4187"/>
              </a:lnSpc>
            </a:pPr>
            <a:r>
              <a:rPr lang="en-US" sz="3988">
                <a:solidFill>
                  <a:srgbClr val="000000"/>
                </a:solidFill>
                <a:latin typeface="Bobby Jones Soft"/>
                <a:ea typeface="Bobby Jones Soft"/>
                <a:cs typeface="Bobby Jones Soft"/>
                <a:sym typeface="Bobby Jones Soft"/>
              </a:rPr>
              <a:t>HARASSMENT &amp; ABUSE</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AutoShape 5" id="5"/>
          <p:cNvSpPr/>
          <p:nvPr/>
        </p:nvSpPr>
        <p:spPr>
          <a:xfrm>
            <a:off x="1662486" y="4743700"/>
            <a:ext cx="14344254" cy="0"/>
          </a:xfrm>
          <a:prstGeom prst="line">
            <a:avLst/>
          </a:prstGeom>
          <a:ln cap="flat" w="142875">
            <a:solidFill>
              <a:srgbClr val="000000"/>
            </a:solidFill>
            <a:prstDash val="solid"/>
            <a:headEnd type="arrow" len="sm" w="med"/>
            <a:tailEnd type="arrow" len="sm" w="med"/>
          </a:ln>
        </p:spPr>
      </p:sp>
      <p:sp>
        <p:nvSpPr>
          <p:cNvPr name="Freeform 6" id="6"/>
          <p:cNvSpPr/>
          <p:nvPr/>
        </p:nvSpPr>
        <p:spPr>
          <a:xfrm flipH="false" flipV="false" rot="0">
            <a:off x="6068315" y="3404186"/>
            <a:ext cx="5148225" cy="3018147"/>
          </a:xfrm>
          <a:custGeom>
            <a:avLst/>
            <a:gdLst/>
            <a:ahLst/>
            <a:cxnLst/>
            <a:rect r="r" b="b" t="t" l="l"/>
            <a:pathLst>
              <a:path h="3018147" w="5148225">
                <a:moveTo>
                  <a:pt x="0" y="0"/>
                </a:moveTo>
                <a:lnTo>
                  <a:pt x="5148225" y="0"/>
                </a:lnTo>
                <a:lnTo>
                  <a:pt x="5148225" y="3018147"/>
                </a:lnTo>
                <a:lnTo>
                  <a:pt x="0" y="301814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028700" y="5581891"/>
            <a:ext cx="3695949" cy="559927"/>
          </a:xfrm>
          <a:prstGeom prst="rect">
            <a:avLst/>
          </a:prstGeom>
        </p:spPr>
        <p:txBody>
          <a:bodyPr anchor="t" rtlCol="false" tIns="0" lIns="0" bIns="0" rIns="0">
            <a:spAutoFit/>
          </a:bodyPr>
          <a:lstStyle/>
          <a:p>
            <a:pPr algn="ctr">
              <a:lnSpc>
                <a:spcPts val="4187"/>
              </a:lnSpc>
            </a:pPr>
            <a:r>
              <a:rPr lang="en-US" sz="3988">
                <a:solidFill>
                  <a:srgbClr val="000000"/>
                </a:solidFill>
                <a:latin typeface="Bobby Jones Soft"/>
                <a:ea typeface="Bobby Jones Soft"/>
                <a:cs typeface="Bobby Jones Soft"/>
                <a:sym typeface="Bobby Jones Soft"/>
              </a:rPr>
              <a:t>FUN &amp; FLIRTING</a:t>
            </a:r>
          </a:p>
        </p:txBody>
      </p:sp>
      <p:sp>
        <p:nvSpPr>
          <p:cNvPr name="TextBox 8" id="8"/>
          <p:cNvSpPr txBox="true"/>
          <p:nvPr/>
        </p:nvSpPr>
        <p:spPr>
          <a:xfrm rot="0">
            <a:off x="12560205" y="5581891"/>
            <a:ext cx="4776128" cy="559927"/>
          </a:xfrm>
          <a:prstGeom prst="rect">
            <a:avLst/>
          </a:prstGeom>
        </p:spPr>
        <p:txBody>
          <a:bodyPr anchor="t" rtlCol="false" tIns="0" lIns="0" bIns="0" rIns="0">
            <a:spAutoFit/>
          </a:bodyPr>
          <a:lstStyle/>
          <a:p>
            <a:pPr algn="ctr">
              <a:lnSpc>
                <a:spcPts val="4187"/>
              </a:lnSpc>
            </a:pPr>
            <a:r>
              <a:rPr lang="en-US" sz="3988">
                <a:solidFill>
                  <a:srgbClr val="000000"/>
                </a:solidFill>
                <a:latin typeface="Bobby Jones Soft"/>
                <a:ea typeface="Bobby Jones Soft"/>
                <a:cs typeface="Bobby Jones Soft"/>
                <a:sym typeface="Bobby Jones Soft"/>
              </a:rPr>
              <a:t>HARASSMENT &amp; ABUSE</a:t>
            </a:r>
          </a:p>
        </p:txBody>
      </p:sp>
      <p:sp>
        <p:nvSpPr>
          <p:cNvPr name="TextBox 9" id="9"/>
          <p:cNvSpPr txBox="true"/>
          <p:nvPr/>
        </p:nvSpPr>
        <p:spPr>
          <a:xfrm rot="0">
            <a:off x="1662486" y="6732367"/>
            <a:ext cx="15056058" cy="2684916"/>
          </a:xfrm>
          <a:prstGeom prst="rect">
            <a:avLst/>
          </a:prstGeom>
        </p:spPr>
        <p:txBody>
          <a:bodyPr anchor="t" rtlCol="false" tIns="0" lIns="0" bIns="0" rIns="0">
            <a:spAutoFit/>
          </a:bodyPr>
          <a:lstStyle/>
          <a:p>
            <a:pPr algn="ctr">
              <a:lnSpc>
                <a:spcPts val="5383"/>
              </a:lnSpc>
            </a:pPr>
            <a:r>
              <a:rPr lang="en-US" b="true" sz="3322" spc="-139">
                <a:solidFill>
                  <a:srgbClr val="FF2929"/>
                </a:solidFill>
                <a:latin typeface="Glacial Indifference Bold"/>
                <a:ea typeface="Glacial Indifference Bold"/>
                <a:cs typeface="Glacial Indifference Bold"/>
                <a:sym typeface="Glacial Indifference Bold"/>
              </a:rPr>
              <a:t>It depends. </a:t>
            </a:r>
            <a:r>
              <a:rPr lang="en-US" b="true" sz="3322" spc="-139">
                <a:solidFill>
                  <a:srgbClr val="FF2929"/>
                </a:solidFill>
                <a:latin typeface="Glacial Indifference Bold"/>
                <a:ea typeface="Glacial Indifference Bold"/>
                <a:cs typeface="Glacial Indifference Bold"/>
                <a:sym typeface="Glacial Indifference Bold"/>
              </a:rPr>
              <a:t>Why have people liked the name change? What sort of</a:t>
            </a:r>
          </a:p>
          <a:p>
            <a:pPr algn="ctr">
              <a:lnSpc>
                <a:spcPts val="5383"/>
              </a:lnSpc>
            </a:pPr>
            <a:r>
              <a:rPr lang="en-US" b="true" sz="3322" spc="-139">
                <a:solidFill>
                  <a:srgbClr val="FF2929"/>
                </a:solidFill>
                <a:latin typeface="Glacial Indifference Bold"/>
                <a:ea typeface="Glacial Indifference Bold"/>
                <a:cs typeface="Glacial Indifference Bold"/>
                <a:sym typeface="Glacial Indifference Bold"/>
              </a:rPr>
              <a:t>comments are posted? If they are discriminatory or transphobic (mean words about changing your gender), the behaviour could be harassment. If they were supportive, it may not be harassment.</a:t>
            </a:r>
          </a:p>
        </p:txBody>
      </p:sp>
      <p:sp>
        <p:nvSpPr>
          <p:cNvPr name="TextBox 10" id="10"/>
          <p:cNvSpPr txBox="true"/>
          <p:nvPr/>
        </p:nvSpPr>
        <p:spPr>
          <a:xfrm rot="0">
            <a:off x="1028700" y="849904"/>
            <a:ext cx="16449338" cy="3094403"/>
          </a:xfrm>
          <a:prstGeom prst="rect">
            <a:avLst/>
          </a:prstGeom>
        </p:spPr>
        <p:txBody>
          <a:bodyPr anchor="t" rtlCol="false" tIns="0" lIns="0" bIns="0" rIns="0">
            <a:spAutoFit/>
          </a:bodyPr>
          <a:lstStyle/>
          <a:p>
            <a:pPr algn="just">
              <a:lnSpc>
                <a:spcPts val="6238"/>
              </a:lnSpc>
            </a:pPr>
            <a:r>
              <a:rPr lang="en-US" sz="3850" spc="-161">
                <a:solidFill>
                  <a:srgbClr val="000000"/>
                </a:solidFill>
                <a:latin typeface="Glacial Indifference"/>
                <a:ea typeface="Glacial Indifference"/>
                <a:cs typeface="Glacial Indifference"/>
                <a:sym typeface="Glacial Indifference"/>
              </a:rPr>
              <a:t>Amy was born a girl, but </a:t>
            </a:r>
            <a:r>
              <a:rPr lang="en-US" sz="3850" spc="-161">
                <a:solidFill>
                  <a:srgbClr val="000000"/>
                </a:solidFill>
                <a:latin typeface="Glacial Indifference"/>
                <a:ea typeface="Glacial Indifference"/>
                <a:cs typeface="Glacial Indifference"/>
                <a:sym typeface="Glacial Indifference"/>
              </a:rPr>
              <a:t>identifies as a boy. Amy wants to be known as Aidan and</a:t>
            </a:r>
          </a:p>
          <a:p>
            <a:pPr algn="just">
              <a:lnSpc>
                <a:spcPts val="6238"/>
              </a:lnSpc>
            </a:pPr>
            <a:r>
              <a:rPr lang="en-US" sz="3850" spc="-161">
                <a:solidFill>
                  <a:srgbClr val="000000"/>
                </a:solidFill>
                <a:latin typeface="Glacial Indifference"/>
                <a:ea typeface="Glacial Indifference"/>
                <a:cs typeface="Glacial Indifference"/>
                <a:sym typeface="Glacial Indifference"/>
              </a:rPr>
              <a:t>for people at school to refer to him as ‘he’ and ‘him’. Aidan changes his online profile names to his new name. Some people ‘like’ the change and some make comments asking about it.</a:t>
            </a:r>
          </a:p>
        </p:txBody>
      </p:sp>
    </p:spTree>
  </p:cSld>
  <p:clrMapOvr>
    <a:masterClrMapping/>
  </p:clrMapOvr>
</p:sld>
</file>

<file path=ppt/slides/slide22.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1604582"/>
            <a:ext cx="16449338" cy="2309933"/>
          </a:xfrm>
          <a:prstGeom prst="rect">
            <a:avLst/>
          </a:prstGeom>
        </p:spPr>
        <p:txBody>
          <a:bodyPr anchor="t" rtlCol="false" tIns="0" lIns="0" bIns="0" rIns="0">
            <a:spAutoFit/>
          </a:bodyPr>
          <a:lstStyle/>
          <a:p>
            <a:pPr algn="just">
              <a:lnSpc>
                <a:spcPts val="6238"/>
              </a:lnSpc>
            </a:pPr>
            <a:r>
              <a:rPr lang="en-US" sz="3850" spc="-161">
                <a:solidFill>
                  <a:srgbClr val="000000"/>
                </a:solidFill>
                <a:latin typeface="Glacial Indifference"/>
                <a:ea typeface="Glacial Indifference"/>
                <a:cs typeface="Glacial Indifference"/>
                <a:sym typeface="Glacial Indifference"/>
              </a:rPr>
              <a:t>Hamir and Laura are in the </a:t>
            </a:r>
            <a:r>
              <a:rPr lang="en-US" sz="3850" spc="-161">
                <a:solidFill>
                  <a:srgbClr val="000000"/>
                </a:solidFill>
                <a:latin typeface="Glacial Indifference"/>
                <a:ea typeface="Glacial Indifference"/>
                <a:cs typeface="Glacial Indifference"/>
                <a:sym typeface="Glacial Indifference"/>
              </a:rPr>
              <a:t>first stages of a relationship. They text each other a lot, and</a:t>
            </a:r>
          </a:p>
          <a:p>
            <a:pPr algn="just">
              <a:lnSpc>
                <a:spcPts val="6238"/>
              </a:lnSpc>
            </a:pPr>
            <a:r>
              <a:rPr lang="en-US" sz="3850" spc="-161">
                <a:solidFill>
                  <a:srgbClr val="000000"/>
                </a:solidFill>
                <a:latin typeface="Glacial Indifference"/>
                <a:ea typeface="Glacial Indifference"/>
                <a:cs typeface="Glacial Indifference"/>
                <a:sym typeface="Glacial Indifference"/>
              </a:rPr>
              <a:t>have quite flirty conversations. Hamir tells Laura she’s ‘hot’ which Laura takes as a compliment.</a:t>
            </a:r>
          </a:p>
        </p:txBody>
      </p:sp>
      <p:sp>
        <p:nvSpPr>
          <p:cNvPr name="AutoShape 6" id="6"/>
          <p:cNvSpPr/>
          <p:nvPr/>
        </p:nvSpPr>
        <p:spPr>
          <a:xfrm>
            <a:off x="1971873" y="5471862"/>
            <a:ext cx="14344254" cy="0"/>
          </a:xfrm>
          <a:prstGeom prst="line">
            <a:avLst/>
          </a:prstGeom>
          <a:ln cap="flat" w="142875">
            <a:solidFill>
              <a:srgbClr val="000000"/>
            </a:solidFill>
            <a:prstDash val="solid"/>
            <a:headEnd type="arrow" len="sm" w="med"/>
            <a:tailEnd type="arrow" len="sm" w="med"/>
          </a:ln>
        </p:spPr>
      </p:sp>
      <p:sp>
        <p:nvSpPr>
          <p:cNvPr name="TextBox 7" id="7"/>
          <p:cNvSpPr txBox="true"/>
          <p:nvPr/>
        </p:nvSpPr>
        <p:spPr>
          <a:xfrm rot="0">
            <a:off x="1028700" y="6480206"/>
            <a:ext cx="3695949" cy="559927"/>
          </a:xfrm>
          <a:prstGeom prst="rect">
            <a:avLst/>
          </a:prstGeom>
        </p:spPr>
        <p:txBody>
          <a:bodyPr anchor="t" rtlCol="false" tIns="0" lIns="0" bIns="0" rIns="0">
            <a:spAutoFit/>
          </a:bodyPr>
          <a:lstStyle/>
          <a:p>
            <a:pPr algn="ctr">
              <a:lnSpc>
                <a:spcPts val="4187"/>
              </a:lnSpc>
            </a:pPr>
            <a:r>
              <a:rPr lang="en-US" sz="3988">
                <a:solidFill>
                  <a:srgbClr val="000000"/>
                </a:solidFill>
                <a:latin typeface="Bobby Jones Soft"/>
                <a:ea typeface="Bobby Jones Soft"/>
                <a:cs typeface="Bobby Jones Soft"/>
                <a:sym typeface="Bobby Jones Soft"/>
              </a:rPr>
              <a:t>FUN &amp; FLIRTING</a:t>
            </a:r>
          </a:p>
        </p:txBody>
      </p:sp>
      <p:sp>
        <p:nvSpPr>
          <p:cNvPr name="TextBox 8" id="8"/>
          <p:cNvSpPr txBox="true"/>
          <p:nvPr/>
        </p:nvSpPr>
        <p:spPr>
          <a:xfrm rot="0">
            <a:off x="12701911" y="6480206"/>
            <a:ext cx="4776128" cy="559927"/>
          </a:xfrm>
          <a:prstGeom prst="rect">
            <a:avLst/>
          </a:prstGeom>
        </p:spPr>
        <p:txBody>
          <a:bodyPr anchor="t" rtlCol="false" tIns="0" lIns="0" bIns="0" rIns="0">
            <a:spAutoFit/>
          </a:bodyPr>
          <a:lstStyle/>
          <a:p>
            <a:pPr algn="ctr">
              <a:lnSpc>
                <a:spcPts val="4187"/>
              </a:lnSpc>
            </a:pPr>
            <a:r>
              <a:rPr lang="en-US" sz="3988">
                <a:solidFill>
                  <a:srgbClr val="000000"/>
                </a:solidFill>
                <a:latin typeface="Bobby Jones Soft"/>
                <a:ea typeface="Bobby Jones Soft"/>
                <a:cs typeface="Bobby Jones Soft"/>
                <a:sym typeface="Bobby Jones Soft"/>
              </a:rPr>
              <a:t>HARASSMENT &amp; ABUSE</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AutoShape 5" id="5"/>
          <p:cNvSpPr/>
          <p:nvPr/>
        </p:nvSpPr>
        <p:spPr>
          <a:xfrm>
            <a:off x="1662486" y="4743700"/>
            <a:ext cx="14344254" cy="0"/>
          </a:xfrm>
          <a:prstGeom prst="line">
            <a:avLst/>
          </a:prstGeom>
          <a:ln cap="flat" w="142875">
            <a:solidFill>
              <a:srgbClr val="000000"/>
            </a:solidFill>
            <a:prstDash val="solid"/>
            <a:headEnd type="arrow" len="sm" w="med"/>
            <a:tailEnd type="arrow" len="sm" w="med"/>
          </a:ln>
        </p:spPr>
      </p:sp>
      <p:sp>
        <p:nvSpPr>
          <p:cNvPr name="Freeform 6" id="6"/>
          <p:cNvSpPr/>
          <p:nvPr/>
        </p:nvSpPr>
        <p:spPr>
          <a:xfrm flipH="false" flipV="false" rot="0">
            <a:off x="525636" y="3847571"/>
            <a:ext cx="5148225" cy="3018147"/>
          </a:xfrm>
          <a:custGeom>
            <a:avLst/>
            <a:gdLst/>
            <a:ahLst/>
            <a:cxnLst/>
            <a:rect r="r" b="b" t="t" l="l"/>
            <a:pathLst>
              <a:path h="3018147" w="5148225">
                <a:moveTo>
                  <a:pt x="0" y="0"/>
                </a:moveTo>
                <a:lnTo>
                  <a:pt x="5148225" y="0"/>
                </a:lnTo>
                <a:lnTo>
                  <a:pt x="5148225" y="3018146"/>
                </a:lnTo>
                <a:lnTo>
                  <a:pt x="0" y="30181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028700" y="5581891"/>
            <a:ext cx="3695949" cy="559927"/>
          </a:xfrm>
          <a:prstGeom prst="rect">
            <a:avLst/>
          </a:prstGeom>
        </p:spPr>
        <p:txBody>
          <a:bodyPr anchor="t" rtlCol="false" tIns="0" lIns="0" bIns="0" rIns="0">
            <a:spAutoFit/>
          </a:bodyPr>
          <a:lstStyle/>
          <a:p>
            <a:pPr algn="ctr">
              <a:lnSpc>
                <a:spcPts val="4187"/>
              </a:lnSpc>
            </a:pPr>
            <a:r>
              <a:rPr lang="en-US" sz="3988">
                <a:solidFill>
                  <a:srgbClr val="000000"/>
                </a:solidFill>
                <a:latin typeface="Bobby Jones Soft"/>
                <a:ea typeface="Bobby Jones Soft"/>
                <a:cs typeface="Bobby Jones Soft"/>
                <a:sym typeface="Bobby Jones Soft"/>
              </a:rPr>
              <a:t>FUN &amp; FLIRTING</a:t>
            </a:r>
          </a:p>
        </p:txBody>
      </p:sp>
      <p:sp>
        <p:nvSpPr>
          <p:cNvPr name="TextBox 8" id="8"/>
          <p:cNvSpPr txBox="true"/>
          <p:nvPr/>
        </p:nvSpPr>
        <p:spPr>
          <a:xfrm rot="0">
            <a:off x="12560205" y="5581891"/>
            <a:ext cx="4776128" cy="559927"/>
          </a:xfrm>
          <a:prstGeom prst="rect">
            <a:avLst/>
          </a:prstGeom>
        </p:spPr>
        <p:txBody>
          <a:bodyPr anchor="t" rtlCol="false" tIns="0" lIns="0" bIns="0" rIns="0">
            <a:spAutoFit/>
          </a:bodyPr>
          <a:lstStyle/>
          <a:p>
            <a:pPr algn="ctr">
              <a:lnSpc>
                <a:spcPts val="4187"/>
              </a:lnSpc>
            </a:pPr>
            <a:r>
              <a:rPr lang="en-US" sz="3988">
                <a:solidFill>
                  <a:srgbClr val="000000"/>
                </a:solidFill>
                <a:latin typeface="Bobby Jones Soft"/>
                <a:ea typeface="Bobby Jones Soft"/>
                <a:cs typeface="Bobby Jones Soft"/>
                <a:sym typeface="Bobby Jones Soft"/>
              </a:rPr>
              <a:t>HARASSMENT &amp; ABUSE</a:t>
            </a:r>
          </a:p>
        </p:txBody>
      </p:sp>
      <p:sp>
        <p:nvSpPr>
          <p:cNvPr name="TextBox 9" id="9"/>
          <p:cNvSpPr txBox="true"/>
          <p:nvPr/>
        </p:nvSpPr>
        <p:spPr>
          <a:xfrm rot="0">
            <a:off x="2379225" y="7138190"/>
            <a:ext cx="13184268" cy="2002713"/>
          </a:xfrm>
          <a:prstGeom prst="rect">
            <a:avLst/>
          </a:prstGeom>
        </p:spPr>
        <p:txBody>
          <a:bodyPr anchor="t" rtlCol="false" tIns="0" lIns="0" bIns="0" rIns="0">
            <a:spAutoFit/>
          </a:bodyPr>
          <a:lstStyle/>
          <a:p>
            <a:pPr algn="ctr">
              <a:lnSpc>
                <a:spcPts val="5383"/>
              </a:lnSpc>
            </a:pPr>
            <a:r>
              <a:rPr lang="en-US" b="true" sz="3322" spc="-139">
                <a:solidFill>
                  <a:srgbClr val="FF2929"/>
                </a:solidFill>
                <a:latin typeface="Glacial Indifference Bold"/>
                <a:ea typeface="Glacial Indifference Bold"/>
                <a:cs typeface="Glacial Indifference Bold"/>
                <a:sym typeface="Glacial Indifference Bold"/>
              </a:rPr>
              <a:t>Not harassment. </a:t>
            </a:r>
            <a:r>
              <a:rPr lang="en-US" b="true" sz="3322" spc="-139">
                <a:solidFill>
                  <a:srgbClr val="FF2929"/>
                </a:solidFill>
                <a:latin typeface="Glacial Indifference Bold"/>
                <a:ea typeface="Glacial Indifference Bold"/>
                <a:cs typeface="Glacial Indifference Bold"/>
                <a:sym typeface="Glacial Indifference Bold"/>
              </a:rPr>
              <a:t>The comments are part of a respectful conversation, and are not unwanted. If the comment made Laura uncomfortable, but Hamir continued to say it, this would then become harassment. </a:t>
            </a:r>
          </a:p>
        </p:txBody>
      </p:sp>
      <p:sp>
        <p:nvSpPr>
          <p:cNvPr name="TextBox 10" id="10"/>
          <p:cNvSpPr txBox="true"/>
          <p:nvPr/>
        </p:nvSpPr>
        <p:spPr>
          <a:xfrm rot="0">
            <a:off x="1028700" y="849904"/>
            <a:ext cx="16449338" cy="3094403"/>
          </a:xfrm>
          <a:prstGeom prst="rect">
            <a:avLst/>
          </a:prstGeom>
        </p:spPr>
        <p:txBody>
          <a:bodyPr anchor="t" rtlCol="false" tIns="0" lIns="0" bIns="0" rIns="0">
            <a:spAutoFit/>
          </a:bodyPr>
          <a:lstStyle/>
          <a:p>
            <a:pPr algn="just">
              <a:lnSpc>
                <a:spcPts val="6238"/>
              </a:lnSpc>
            </a:pPr>
            <a:r>
              <a:rPr lang="en-US" sz="3850" spc="-161">
                <a:solidFill>
                  <a:srgbClr val="000000"/>
                </a:solidFill>
                <a:latin typeface="Glacial Indifference"/>
                <a:ea typeface="Glacial Indifference"/>
                <a:cs typeface="Glacial Indifference"/>
                <a:sym typeface="Glacial Indifference"/>
              </a:rPr>
              <a:t>Hamir and Laura are in the first stages of a relationship. They text each other a lot, and have quite flirty conversations. Hamir tells Laura she’s ‘hot’ which Laura takes as a compliment.</a:t>
            </a:r>
          </a:p>
          <a:p>
            <a:pPr algn="just">
              <a:lnSpc>
                <a:spcPts val="6238"/>
              </a:lnSpc>
            </a:pPr>
          </a:p>
        </p:txBody>
      </p:sp>
    </p:spTree>
  </p:cSld>
  <p:clrMapOvr>
    <a:masterClrMapping/>
  </p:clrMapOvr>
</p:sld>
</file>

<file path=ppt/slides/slide24.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2344400"/>
            <a:ext cx="16230600" cy="6776957"/>
          </a:xfrm>
          <a:prstGeom prst="rect">
            <a:avLst/>
          </a:prstGeom>
        </p:spPr>
        <p:txBody>
          <a:bodyPr anchor="t" rtlCol="false" tIns="0" lIns="0" bIns="0" rIns="0">
            <a:spAutoFit/>
          </a:bodyPr>
          <a:lstStyle/>
          <a:p>
            <a:pPr algn="just" marL="878237" indent="-439119" lvl="1">
              <a:lnSpc>
                <a:spcPts val="7769"/>
              </a:lnSpc>
              <a:buFont typeface="Arial"/>
              <a:buChar char="•"/>
            </a:pPr>
            <a:r>
              <a:rPr lang="en-US" sz="4067" spc="-170">
                <a:solidFill>
                  <a:srgbClr val="000000"/>
                </a:solidFill>
                <a:latin typeface="Glacial Indifference"/>
                <a:ea typeface="Glacial Indifference"/>
                <a:cs typeface="Glacial Indifference"/>
                <a:sym typeface="Glacial Indifference"/>
              </a:rPr>
              <a:t>Which scenarios were easy to categorise? </a:t>
            </a:r>
          </a:p>
          <a:p>
            <a:pPr algn="just" marL="878237" indent="-439119" lvl="1">
              <a:lnSpc>
                <a:spcPts val="7769"/>
              </a:lnSpc>
              <a:buFont typeface="Arial"/>
              <a:buChar char="•"/>
            </a:pPr>
            <a:r>
              <a:rPr lang="en-US" sz="4067" spc="-170">
                <a:solidFill>
                  <a:srgbClr val="000000"/>
                </a:solidFill>
                <a:latin typeface="Glacial Indifference"/>
                <a:ea typeface="Glacial Indifference"/>
                <a:cs typeface="Glacial Indifference"/>
                <a:sym typeface="Glacial Indifference"/>
              </a:rPr>
              <a:t>Which were difficult? Why? </a:t>
            </a:r>
          </a:p>
          <a:p>
            <a:pPr algn="just" marL="878237" indent="-439119" lvl="1">
              <a:lnSpc>
                <a:spcPts val="7769"/>
              </a:lnSpc>
              <a:buFont typeface="Arial"/>
              <a:buChar char="•"/>
            </a:pPr>
            <a:r>
              <a:rPr lang="en-US" sz="4067" spc="-170">
                <a:solidFill>
                  <a:srgbClr val="000000"/>
                </a:solidFill>
                <a:latin typeface="Glacial Indifference"/>
                <a:ea typeface="Glacial Indifference"/>
                <a:cs typeface="Glacial Indifference"/>
                <a:sym typeface="Glacial Indifference"/>
              </a:rPr>
              <a:t>Why might different people have different opinions on whether each scenario is fun &amp; flirting or harassment? </a:t>
            </a:r>
          </a:p>
          <a:p>
            <a:pPr algn="just" marL="878237" indent="-439119" lvl="1">
              <a:lnSpc>
                <a:spcPts val="7769"/>
              </a:lnSpc>
              <a:buFont typeface="Arial"/>
              <a:buChar char="•"/>
            </a:pPr>
            <a:r>
              <a:rPr lang="en-US" sz="4067" spc="-170">
                <a:solidFill>
                  <a:srgbClr val="000000"/>
                </a:solidFill>
                <a:latin typeface="Glacial Indifference"/>
                <a:ea typeface="Glacial Indifference"/>
                <a:cs typeface="Glacial Indifference"/>
                <a:sym typeface="Glacial Indifference"/>
              </a:rPr>
              <a:t>What could each of the characters have done to check for consent in each scenario?</a:t>
            </a:r>
          </a:p>
          <a:p>
            <a:pPr algn="just">
              <a:lnSpc>
                <a:spcPts val="7769"/>
              </a:lnSpc>
            </a:pPr>
          </a:p>
        </p:txBody>
      </p:sp>
      <p:sp>
        <p:nvSpPr>
          <p:cNvPr name="TextBox 6" id="6"/>
          <p:cNvSpPr txBox="true"/>
          <p:nvPr/>
        </p:nvSpPr>
        <p:spPr>
          <a:xfrm rot="0">
            <a:off x="-393240" y="824023"/>
            <a:ext cx="6018786" cy="913187"/>
          </a:xfrm>
          <a:prstGeom prst="rect">
            <a:avLst/>
          </a:prstGeom>
        </p:spPr>
        <p:txBody>
          <a:bodyPr anchor="t" rtlCol="false" tIns="0" lIns="0" bIns="0" rIns="0">
            <a:spAutoFit/>
          </a:bodyPr>
          <a:lstStyle/>
          <a:p>
            <a:pPr algn="ctr">
              <a:lnSpc>
                <a:spcPts val="6819"/>
              </a:lnSpc>
            </a:pPr>
            <a:r>
              <a:rPr lang="en-US" sz="6494">
                <a:solidFill>
                  <a:srgbClr val="000000"/>
                </a:solidFill>
                <a:latin typeface="Bobby Jones Soft"/>
                <a:ea typeface="Bobby Jones Soft"/>
                <a:cs typeface="Bobby Jones Soft"/>
                <a:sym typeface="Bobby Jones Soft"/>
              </a:rPr>
              <a:t>LET’S CHAT</a:t>
            </a:r>
          </a:p>
        </p:txBody>
      </p:sp>
    </p:spTree>
  </p:cSld>
  <p:clrMapOvr>
    <a:masterClrMapping/>
  </p:clrMapOvr>
</p:sld>
</file>

<file path=ppt/slides/slide25.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1616909"/>
            <a:ext cx="16230600" cy="6776957"/>
          </a:xfrm>
          <a:prstGeom prst="rect">
            <a:avLst/>
          </a:prstGeom>
        </p:spPr>
        <p:txBody>
          <a:bodyPr anchor="t" rtlCol="false" tIns="0" lIns="0" bIns="0" rIns="0">
            <a:spAutoFit/>
          </a:bodyPr>
          <a:lstStyle/>
          <a:p>
            <a:pPr algn="just">
              <a:lnSpc>
                <a:spcPts val="7769"/>
              </a:lnSpc>
            </a:pPr>
          </a:p>
          <a:p>
            <a:pPr algn="just">
              <a:lnSpc>
                <a:spcPts val="7769"/>
              </a:lnSpc>
            </a:pPr>
            <a:r>
              <a:rPr lang="en-US" sz="4067" spc="-170">
                <a:solidFill>
                  <a:srgbClr val="000000"/>
                </a:solidFill>
                <a:latin typeface="Glacial Indifference"/>
                <a:ea typeface="Glacial Indifference"/>
                <a:cs typeface="Glacial Indifference"/>
                <a:sym typeface="Glacial Indifference"/>
              </a:rPr>
              <a:t>Think about the person carrying out the online sexual harassment in each scenario. Why do you think they behave in that way?</a:t>
            </a:r>
          </a:p>
          <a:p>
            <a:pPr algn="just">
              <a:lnSpc>
                <a:spcPts val="7769"/>
              </a:lnSpc>
            </a:pPr>
          </a:p>
          <a:p>
            <a:pPr algn="just">
              <a:lnSpc>
                <a:spcPts val="7769"/>
              </a:lnSpc>
            </a:pPr>
            <a:r>
              <a:rPr lang="en-US" sz="4067" spc="-146">
                <a:solidFill>
                  <a:srgbClr val="000000"/>
                </a:solidFill>
                <a:latin typeface="Glacial Indifference"/>
                <a:ea typeface="Glacial Indifference"/>
                <a:cs typeface="Glacial Indifference"/>
                <a:sym typeface="Glacial Indifference"/>
              </a:rPr>
              <a:t>Who do you think has the final say on whether something is online sexual harassment or not – the victim, the perpetrator or bystanders (people who saw it happen but were not involved)?</a:t>
            </a:r>
          </a:p>
        </p:txBody>
      </p:sp>
      <p:sp>
        <p:nvSpPr>
          <p:cNvPr name="TextBox 6" id="6"/>
          <p:cNvSpPr txBox="true"/>
          <p:nvPr/>
        </p:nvSpPr>
        <p:spPr>
          <a:xfrm rot="0">
            <a:off x="-229685" y="1104900"/>
            <a:ext cx="6018786" cy="913187"/>
          </a:xfrm>
          <a:prstGeom prst="rect">
            <a:avLst/>
          </a:prstGeom>
        </p:spPr>
        <p:txBody>
          <a:bodyPr anchor="t" rtlCol="false" tIns="0" lIns="0" bIns="0" rIns="0">
            <a:spAutoFit/>
          </a:bodyPr>
          <a:lstStyle/>
          <a:p>
            <a:pPr algn="ctr">
              <a:lnSpc>
                <a:spcPts val="6819"/>
              </a:lnSpc>
            </a:pPr>
            <a:r>
              <a:rPr lang="en-US" sz="6494">
                <a:solidFill>
                  <a:srgbClr val="000000"/>
                </a:solidFill>
                <a:latin typeface="Bobby Jones Soft"/>
                <a:ea typeface="Bobby Jones Soft"/>
                <a:cs typeface="Bobby Jones Soft"/>
                <a:sym typeface="Bobby Jones Soft"/>
              </a:rPr>
              <a:t>LET’S CHAT</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1825457"/>
            <a:ext cx="16463826" cy="6912225"/>
          </a:xfrm>
          <a:prstGeom prst="rect">
            <a:avLst/>
          </a:prstGeom>
        </p:spPr>
        <p:txBody>
          <a:bodyPr anchor="t" rtlCol="false" tIns="0" lIns="0" bIns="0" rIns="0">
            <a:spAutoFit/>
          </a:bodyPr>
          <a:lstStyle/>
          <a:p>
            <a:pPr algn="just">
              <a:lnSpc>
                <a:spcPts val="7930"/>
              </a:lnSpc>
            </a:pPr>
            <a:r>
              <a:rPr lang="en-US" sz="4152" spc="-174">
                <a:solidFill>
                  <a:srgbClr val="000000"/>
                </a:solidFill>
                <a:latin typeface="Glacial Indifference"/>
                <a:ea typeface="Glacial Indifference"/>
                <a:cs typeface="Glacial Indifference"/>
                <a:sym typeface="Glacial Indifference"/>
              </a:rPr>
              <a:t>We’re going to revisit Jane, who we talked about earlier in the lesson. Jane is going to share her story of online sexual harassment.</a:t>
            </a:r>
          </a:p>
          <a:p>
            <a:pPr algn="just">
              <a:lnSpc>
                <a:spcPts val="7930"/>
              </a:lnSpc>
            </a:pPr>
          </a:p>
          <a:p>
            <a:pPr algn="just">
              <a:lnSpc>
                <a:spcPts val="7930"/>
              </a:lnSpc>
            </a:pPr>
            <a:r>
              <a:rPr lang="en-US" sz="4152" spc="-174">
                <a:solidFill>
                  <a:srgbClr val="000000"/>
                </a:solidFill>
                <a:latin typeface="Glacial Indifference"/>
                <a:ea typeface="Glacial Indifference"/>
                <a:cs typeface="Glacial Indifference"/>
                <a:sym typeface="Glacial Indifference"/>
              </a:rPr>
              <a:t>As you listen, write down how you think Jane might be feeling at different points in the story. You can use words or drawings.</a:t>
            </a:r>
          </a:p>
          <a:p>
            <a:pPr algn="just">
              <a:lnSpc>
                <a:spcPts val="7930"/>
              </a:lnSpc>
            </a:pPr>
          </a:p>
          <a:p>
            <a:pPr algn="just">
              <a:lnSpc>
                <a:spcPts val="7930"/>
              </a:lnSpc>
            </a:pPr>
            <a:r>
              <a:rPr lang="en-US" sz="4152" spc="-174">
                <a:solidFill>
                  <a:srgbClr val="000000"/>
                </a:solidFill>
                <a:latin typeface="Glacial Indifference"/>
                <a:ea typeface="Glacial Indifference"/>
                <a:cs typeface="Glacial Indifference"/>
                <a:sym typeface="Glacial Indifference"/>
              </a:rPr>
              <a:t>What advice would you give Jane to make the situation better?</a:t>
            </a:r>
          </a:p>
        </p:txBody>
      </p:sp>
      <p:sp>
        <p:nvSpPr>
          <p:cNvPr name="Freeform 6" id="6"/>
          <p:cNvSpPr/>
          <p:nvPr/>
        </p:nvSpPr>
        <p:spPr>
          <a:xfrm flipH="false" flipV="false" rot="0">
            <a:off x="14462523" y="7028924"/>
            <a:ext cx="2796777" cy="2229376"/>
          </a:xfrm>
          <a:custGeom>
            <a:avLst/>
            <a:gdLst/>
            <a:ahLst/>
            <a:cxnLst/>
            <a:rect r="r" b="b" t="t" l="l"/>
            <a:pathLst>
              <a:path h="2229376" w="2796777">
                <a:moveTo>
                  <a:pt x="0" y="0"/>
                </a:moveTo>
                <a:lnTo>
                  <a:pt x="2796777" y="0"/>
                </a:lnTo>
                <a:lnTo>
                  <a:pt x="2796777" y="2229376"/>
                </a:lnTo>
                <a:lnTo>
                  <a:pt x="0" y="222937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3877349" y="905000"/>
            <a:ext cx="8980939" cy="913187"/>
          </a:xfrm>
          <a:prstGeom prst="rect">
            <a:avLst/>
          </a:prstGeom>
        </p:spPr>
        <p:txBody>
          <a:bodyPr anchor="t" rtlCol="false" tIns="0" lIns="0" bIns="0" rIns="0">
            <a:spAutoFit/>
          </a:bodyPr>
          <a:lstStyle/>
          <a:p>
            <a:pPr algn="ctr">
              <a:lnSpc>
                <a:spcPts val="6819"/>
              </a:lnSpc>
            </a:pPr>
            <a:r>
              <a:rPr lang="en-US" sz="6494">
                <a:solidFill>
                  <a:srgbClr val="000000"/>
                </a:solidFill>
                <a:latin typeface="Bobby Jones Soft"/>
                <a:ea typeface="Bobby Jones Soft"/>
                <a:cs typeface="Bobby Jones Soft"/>
                <a:sym typeface="Bobby Jones Soft"/>
              </a:rPr>
              <a:t>JANE’S STORY </a:t>
            </a:r>
          </a:p>
        </p:txBody>
      </p:sp>
    </p:spTree>
  </p:cSld>
  <p:clrMapOvr>
    <a:masterClrMapping/>
  </p:clrMapOvr>
</p:sld>
</file>

<file path=ppt/slides/slide27.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465204"/>
            <a:ext cx="16230600" cy="3729859"/>
          </a:xfrm>
          <a:prstGeom prst="rect">
            <a:avLst/>
          </a:prstGeom>
        </p:spPr>
        <p:txBody>
          <a:bodyPr anchor="t" rtlCol="false" tIns="0" lIns="0" bIns="0" rIns="0">
            <a:spAutoFit/>
          </a:bodyPr>
          <a:lstStyle/>
          <a:p>
            <a:pPr algn="just">
              <a:lnSpc>
                <a:spcPts val="7548"/>
              </a:lnSpc>
            </a:pPr>
            <a:r>
              <a:rPr lang="en-US" b="true" sz="3952" spc="-165">
                <a:solidFill>
                  <a:srgbClr val="000000"/>
                </a:solidFill>
                <a:latin typeface="Glacial Indifference Bold"/>
                <a:ea typeface="Glacial Indifference Bold"/>
                <a:cs typeface="Glacial Indifference Bold"/>
                <a:sym typeface="Glacial Indifference Bold"/>
              </a:rPr>
              <a:t>People who experience online sexual harassment might feel lots of emotions, including:</a:t>
            </a:r>
          </a:p>
          <a:p>
            <a:pPr algn="just">
              <a:lnSpc>
                <a:spcPts val="7548"/>
              </a:lnSpc>
            </a:pPr>
          </a:p>
          <a:p>
            <a:pPr algn="just">
              <a:lnSpc>
                <a:spcPts val="7548"/>
              </a:lnSpc>
            </a:pPr>
          </a:p>
        </p:txBody>
      </p:sp>
      <p:sp>
        <p:nvSpPr>
          <p:cNvPr name="TextBox 6" id="6"/>
          <p:cNvSpPr txBox="true"/>
          <p:nvPr/>
        </p:nvSpPr>
        <p:spPr>
          <a:xfrm rot="0">
            <a:off x="8459061" y="3084035"/>
            <a:ext cx="8800239" cy="5366593"/>
          </a:xfrm>
          <a:prstGeom prst="rect">
            <a:avLst/>
          </a:prstGeom>
        </p:spPr>
        <p:txBody>
          <a:bodyPr anchor="t" rtlCol="false" tIns="0" lIns="0" bIns="0" rIns="0">
            <a:spAutoFit/>
          </a:bodyPr>
          <a:lstStyle/>
          <a:p>
            <a:pPr algn="l" marL="861010" indent="-430505" lvl="1">
              <a:lnSpc>
                <a:spcPts val="8653"/>
              </a:lnSpc>
              <a:buFont typeface="Arial"/>
              <a:buChar char="•"/>
            </a:pPr>
            <a:r>
              <a:rPr lang="en-US" sz="3988">
                <a:solidFill>
                  <a:srgbClr val="000000"/>
                </a:solidFill>
                <a:latin typeface="Glacial Indifference"/>
                <a:ea typeface="Glacial Indifference"/>
                <a:cs typeface="Glacial Indifference"/>
                <a:sym typeface="Glacial Indifference"/>
              </a:rPr>
              <a:t>Upset</a:t>
            </a:r>
          </a:p>
          <a:p>
            <a:pPr algn="l" marL="861010" indent="-430505" lvl="1">
              <a:lnSpc>
                <a:spcPts val="8653"/>
              </a:lnSpc>
              <a:buFont typeface="Arial"/>
              <a:buChar char="•"/>
            </a:pPr>
            <a:r>
              <a:rPr lang="en-US" sz="3988">
                <a:solidFill>
                  <a:srgbClr val="000000"/>
                </a:solidFill>
                <a:latin typeface="Glacial Indifference"/>
                <a:ea typeface="Glacial Indifference"/>
                <a:cs typeface="Glacial Indifference"/>
                <a:sym typeface="Glacial Indifference"/>
              </a:rPr>
              <a:t>Sexualised</a:t>
            </a:r>
          </a:p>
          <a:p>
            <a:pPr algn="l" marL="861010" indent="-430505" lvl="1">
              <a:lnSpc>
                <a:spcPts val="8653"/>
              </a:lnSpc>
              <a:buFont typeface="Arial"/>
              <a:buChar char="•"/>
            </a:pPr>
            <a:r>
              <a:rPr lang="en-US" sz="3988">
                <a:solidFill>
                  <a:srgbClr val="000000"/>
                </a:solidFill>
                <a:latin typeface="Glacial Indifference"/>
                <a:ea typeface="Glacial Indifference"/>
                <a:cs typeface="Glacial Indifference"/>
                <a:sym typeface="Glacial Indifference"/>
              </a:rPr>
              <a:t>Discriminated against (because of their gender or sexual orientation)</a:t>
            </a:r>
          </a:p>
          <a:p>
            <a:pPr algn="l" marL="861010" indent="-430505" lvl="1">
              <a:lnSpc>
                <a:spcPts val="8653"/>
              </a:lnSpc>
              <a:buFont typeface="Arial"/>
              <a:buChar char="•"/>
            </a:pPr>
            <a:r>
              <a:rPr lang="en-US" sz="3988">
                <a:solidFill>
                  <a:srgbClr val="000000"/>
                </a:solidFill>
                <a:latin typeface="Glacial Indifference"/>
                <a:ea typeface="Glacial Indifference"/>
                <a:cs typeface="Glacial Indifference"/>
                <a:sym typeface="Glacial Indifference"/>
              </a:rPr>
              <a:t>Guilty or like they are to blame</a:t>
            </a:r>
          </a:p>
        </p:txBody>
      </p:sp>
      <p:sp>
        <p:nvSpPr>
          <p:cNvPr name="TextBox 7" id="7"/>
          <p:cNvSpPr txBox="true"/>
          <p:nvPr/>
        </p:nvSpPr>
        <p:spPr>
          <a:xfrm rot="0">
            <a:off x="1028700" y="3133588"/>
            <a:ext cx="6037362" cy="5277012"/>
          </a:xfrm>
          <a:prstGeom prst="rect">
            <a:avLst/>
          </a:prstGeom>
        </p:spPr>
        <p:txBody>
          <a:bodyPr anchor="t" rtlCol="false" tIns="0" lIns="0" bIns="0" rIns="0">
            <a:spAutoFit/>
          </a:bodyPr>
          <a:lstStyle/>
          <a:p>
            <a:pPr algn="l" marL="861010" indent="-430505" lvl="1">
              <a:lnSpc>
                <a:spcPts val="8534"/>
              </a:lnSpc>
              <a:buFont typeface="Arial"/>
              <a:buChar char="•"/>
            </a:pPr>
            <a:r>
              <a:rPr lang="en-US" sz="3988">
                <a:solidFill>
                  <a:srgbClr val="000000"/>
                </a:solidFill>
                <a:latin typeface="Glacial Indifference"/>
                <a:ea typeface="Glacial Indifference"/>
                <a:cs typeface="Glacial Indifference"/>
                <a:sym typeface="Glacial Indifference"/>
              </a:rPr>
              <a:t>Threatened</a:t>
            </a:r>
          </a:p>
          <a:p>
            <a:pPr algn="l" marL="861010" indent="-430505" lvl="1">
              <a:lnSpc>
                <a:spcPts val="8534"/>
              </a:lnSpc>
              <a:buFont typeface="Arial"/>
              <a:buChar char="•"/>
            </a:pPr>
            <a:r>
              <a:rPr lang="en-US" sz="3988">
                <a:solidFill>
                  <a:srgbClr val="000000"/>
                </a:solidFill>
                <a:latin typeface="Glacial Indifference"/>
                <a:ea typeface="Glacial Indifference"/>
                <a:cs typeface="Glacial Indifference"/>
                <a:sym typeface="Glacial Indifference"/>
              </a:rPr>
              <a:t>Exploited</a:t>
            </a:r>
          </a:p>
          <a:p>
            <a:pPr algn="l" marL="861010" indent="-430505" lvl="1">
              <a:lnSpc>
                <a:spcPts val="8534"/>
              </a:lnSpc>
              <a:buFont typeface="Arial"/>
              <a:buChar char="•"/>
            </a:pPr>
            <a:r>
              <a:rPr lang="en-US" sz="3988">
                <a:solidFill>
                  <a:srgbClr val="000000"/>
                </a:solidFill>
                <a:latin typeface="Glacial Indifference"/>
                <a:ea typeface="Glacial Indifference"/>
                <a:cs typeface="Glacial Indifference"/>
                <a:sym typeface="Glacial Indifference"/>
              </a:rPr>
              <a:t>Coerced</a:t>
            </a:r>
          </a:p>
          <a:p>
            <a:pPr algn="l" marL="861010" indent="-430505" lvl="1">
              <a:lnSpc>
                <a:spcPts val="8534"/>
              </a:lnSpc>
              <a:buFont typeface="Arial"/>
              <a:buChar char="•"/>
            </a:pPr>
            <a:r>
              <a:rPr lang="en-US" sz="3988">
                <a:solidFill>
                  <a:srgbClr val="000000"/>
                </a:solidFill>
                <a:latin typeface="Glacial Indifference"/>
                <a:ea typeface="Glacial Indifference"/>
                <a:cs typeface="Glacial Indifference"/>
                <a:sym typeface="Glacial Indifference"/>
              </a:rPr>
              <a:t>That their dignity is lost</a:t>
            </a:r>
          </a:p>
          <a:p>
            <a:pPr algn="l" marL="861010" indent="-430505" lvl="1">
              <a:lnSpc>
                <a:spcPts val="8534"/>
              </a:lnSpc>
              <a:buFont typeface="Arial"/>
              <a:buChar char="•"/>
            </a:pPr>
            <a:r>
              <a:rPr lang="en-US" sz="3988">
                <a:solidFill>
                  <a:srgbClr val="000000"/>
                </a:solidFill>
                <a:latin typeface="Glacial Indifference"/>
                <a:ea typeface="Glacial Indifference"/>
                <a:cs typeface="Glacial Indifference"/>
                <a:sym typeface="Glacial Indifference"/>
              </a:rPr>
              <a:t>Humiliated or degraded</a:t>
            </a:r>
          </a:p>
        </p:txBody>
      </p:sp>
    </p:spTree>
  </p:cSld>
  <p:clrMapOvr>
    <a:masterClrMapping/>
  </p:clrMapOvr>
</p:sld>
</file>

<file path=ppt/slides/slide28.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2063457"/>
            <a:ext cx="16230600" cy="7076823"/>
          </a:xfrm>
          <a:prstGeom prst="rect">
            <a:avLst/>
          </a:prstGeom>
        </p:spPr>
        <p:txBody>
          <a:bodyPr anchor="t" rtlCol="false" tIns="0" lIns="0" bIns="0" rIns="0">
            <a:spAutoFit/>
          </a:bodyPr>
          <a:lstStyle/>
          <a:p>
            <a:pPr algn="just">
              <a:lnSpc>
                <a:spcPts val="7066"/>
              </a:lnSpc>
            </a:pPr>
            <a:r>
              <a:rPr lang="en-US" sz="3699" spc="-155">
                <a:solidFill>
                  <a:srgbClr val="000000"/>
                </a:solidFill>
                <a:latin typeface="Glacial Indifference"/>
                <a:ea typeface="Glacial Indifference"/>
                <a:cs typeface="Glacial Indifference"/>
                <a:sym typeface="Glacial Indifference"/>
              </a:rPr>
              <a:t>Work in small groups, or as a whole class. How did </a:t>
            </a:r>
            <a:r>
              <a:rPr lang="en-US" sz="3699" spc="-155">
                <a:solidFill>
                  <a:srgbClr val="000000"/>
                </a:solidFill>
                <a:latin typeface="Glacial Indifference"/>
                <a:ea typeface="Glacial Indifference"/>
                <a:cs typeface="Glacial Indifference"/>
                <a:sym typeface="Glacial Indifference"/>
              </a:rPr>
              <a:t>each character play a part in Jane’s scenario?</a:t>
            </a:r>
          </a:p>
          <a:p>
            <a:pPr algn="just">
              <a:lnSpc>
                <a:spcPts val="7066"/>
              </a:lnSpc>
            </a:pPr>
          </a:p>
          <a:p>
            <a:pPr algn="just">
              <a:lnSpc>
                <a:spcPts val="7066"/>
              </a:lnSpc>
            </a:pPr>
            <a:r>
              <a:rPr lang="en-US" sz="3699" spc="-155">
                <a:solidFill>
                  <a:srgbClr val="000000"/>
                </a:solidFill>
                <a:latin typeface="Glacial Indifference"/>
                <a:ea typeface="Glacial Indifference"/>
                <a:cs typeface="Glacial Indifference"/>
                <a:sym typeface="Glacial Indifference"/>
              </a:rPr>
              <a:t>Characters:</a:t>
            </a:r>
          </a:p>
          <a:p>
            <a:pPr algn="just" marL="798826" indent="-399413" lvl="1">
              <a:lnSpc>
                <a:spcPts val="7066"/>
              </a:lnSpc>
              <a:buFont typeface="Arial"/>
              <a:buChar char="•"/>
            </a:pPr>
            <a:r>
              <a:rPr lang="en-US" sz="3699" spc="-155">
                <a:solidFill>
                  <a:srgbClr val="000000"/>
                </a:solidFill>
                <a:latin typeface="Glacial Indifference"/>
                <a:ea typeface="Glacial Indifference"/>
                <a:cs typeface="Glacial Indifference"/>
                <a:sym typeface="Glacial Indifference"/>
              </a:rPr>
              <a:t>Jane</a:t>
            </a:r>
            <a:r>
              <a:rPr lang="en-US" sz="3699" spc="-155">
                <a:solidFill>
                  <a:srgbClr val="000000"/>
                </a:solidFill>
                <a:latin typeface="Glacial Indifference"/>
                <a:ea typeface="Glacial Indifference"/>
                <a:cs typeface="Glacial Indifference"/>
                <a:sym typeface="Glacial Indifference"/>
              </a:rPr>
              <a:t>– the main character who experiences online sexual harassment</a:t>
            </a:r>
          </a:p>
          <a:p>
            <a:pPr algn="just" marL="798826" indent="-399413" lvl="1">
              <a:lnSpc>
                <a:spcPts val="7066"/>
              </a:lnSpc>
              <a:buFont typeface="Arial"/>
              <a:buChar char="•"/>
            </a:pPr>
            <a:r>
              <a:rPr lang="en-US" sz="3699" spc="-155">
                <a:solidFill>
                  <a:srgbClr val="000000"/>
                </a:solidFill>
                <a:latin typeface="Glacial Indifference"/>
                <a:ea typeface="Glacial Indifference"/>
                <a:cs typeface="Glacial Indifference"/>
                <a:sym typeface="Glacial Indifference"/>
              </a:rPr>
              <a:t>Callum – Jane’s best friend, who gets targeted by the online sexual harassment too</a:t>
            </a:r>
          </a:p>
          <a:p>
            <a:pPr algn="just" marL="798826" indent="-399413" lvl="1">
              <a:lnSpc>
                <a:spcPts val="7066"/>
              </a:lnSpc>
              <a:buFont typeface="Arial"/>
              <a:buChar char="•"/>
            </a:pPr>
            <a:r>
              <a:rPr lang="en-US" sz="3699" spc="-155">
                <a:solidFill>
                  <a:srgbClr val="000000"/>
                </a:solidFill>
                <a:latin typeface="Glacial Indifference"/>
                <a:ea typeface="Glacial Indifference"/>
                <a:cs typeface="Glacial Indifference"/>
                <a:sym typeface="Glacial Indifference"/>
              </a:rPr>
              <a:t>Alfie – Jane’s classmate, who she suspects spread the rumours and the photo</a:t>
            </a:r>
          </a:p>
          <a:p>
            <a:pPr algn="just" marL="798826" indent="-399413" lvl="1">
              <a:lnSpc>
                <a:spcPts val="7066"/>
              </a:lnSpc>
              <a:buFont typeface="Arial"/>
              <a:buChar char="•"/>
            </a:pPr>
            <a:r>
              <a:rPr lang="en-US" sz="3699" spc="-133">
                <a:solidFill>
                  <a:srgbClr val="000000"/>
                </a:solidFill>
                <a:latin typeface="Glacial Indifference"/>
                <a:ea typeface="Glacial Indifference"/>
                <a:cs typeface="Glacial Indifference"/>
                <a:sym typeface="Glacial Indifference"/>
              </a:rPr>
              <a:t>The bystanders who shared the rumours and the photo</a:t>
            </a:r>
          </a:p>
        </p:txBody>
      </p:sp>
      <p:sp>
        <p:nvSpPr>
          <p:cNvPr name="TextBox 6" id="6"/>
          <p:cNvSpPr txBox="true"/>
          <p:nvPr/>
        </p:nvSpPr>
        <p:spPr>
          <a:xfrm rot="0">
            <a:off x="497223" y="979947"/>
            <a:ext cx="11161665" cy="913187"/>
          </a:xfrm>
          <a:prstGeom prst="rect">
            <a:avLst/>
          </a:prstGeom>
        </p:spPr>
        <p:txBody>
          <a:bodyPr anchor="t" rtlCol="false" tIns="0" lIns="0" bIns="0" rIns="0">
            <a:spAutoFit/>
          </a:bodyPr>
          <a:lstStyle/>
          <a:p>
            <a:pPr algn="ctr">
              <a:lnSpc>
                <a:spcPts val="6819"/>
              </a:lnSpc>
            </a:pPr>
            <a:r>
              <a:rPr lang="en-US" sz="6494">
                <a:solidFill>
                  <a:srgbClr val="000000"/>
                </a:solidFill>
                <a:latin typeface="Bobby Jones Soft"/>
                <a:ea typeface="Bobby Jones Soft"/>
                <a:cs typeface="Bobby Jones Soft"/>
                <a:sym typeface="Bobby Jones Soft"/>
              </a:rPr>
              <a:t>OPTIONAL ACTIVITY - HOT SEAT</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390299" y="819282"/>
            <a:ext cx="6974545" cy="8648435"/>
          </a:xfrm>
          <a:custGeom>
            <a:avLst/>
            <a:gdLst/>
            <a:ahLst/>
            <a:cxnLst/>
            <a:rect r="r" b="b" t="t" l="l"/>
            <a:pathLst>
              <a:path h="8648435" w="6974545">
                <a:moveTo>
                  <a:pt x="0" y="0"/>
                </a:moveTo>
                <a:lnTo>
                  <a:pt x="6974545" y="0"/>
                </a:lnTo>
                <a:lnTo>
                  <a:pt x="6974545" y="8648436"/>
                </a:lnTo>
                <a:lnTo>
                  <a:pt x="0" y="8648436"/>
                </a:lnTo>
                <a:lnTo>
                  <a:pt x="0" y="0"/>
                </a:lnTo>
                <a:close/>
              </a:path>
            </a:pathLst>
          </a:custGeom>
          <a:blipFill>
            <a:blip r:embed="rId2"/>
            <a:stretch>
              <a:fillRect l="0" t="0" r="0" b="0"/>
            </a:stretch>
          </a:blipFill>
        </p:spPr>
      </p:sp>
      <p:sp>
        <p:nvSpPr>
          <p:cNvPr name="TextBox 6" id="6"/>
          <p:cNvSpPr txBox="true"/>
          <p:nvPr/>
        </p:nvSpPr>
        <p:spPr>
          <a:xfrm rot="0">
            <a:off x="9726250" y="1712784"/>
            <a:ext cx="6965131" cy="2275098"/>
          </a:xfrm>
          <a:prstGeom prst="rect">
            <a:avLst/>
          </a:prstGeom>
        </p:spPr>
        <p:txBody>
          <a:bodyPr anchor="t" rtlCol="false" tIns="0" lIns="0" bIns="0" rIns="0">
            <a:spAutoFit/>
          </a:bodyPr>
          <a:lstStyle/>
          <a:p>
            <a:pPr algn="ctr">
              <a:lnSpc>
                <a:spcPts val="8748"/>
              </a:lnSpc>
            </a:pPr>
            <a:r>
              <a:rPr lang="en-US" sz="8331">
                <a:solidFill>
                  <a:srgbClr val="000000"/>
                </a:solidFill>
                <a:latin typeface="Bobby Jones Soft"/>
                <a:ea typeface="Bobby Jones Soft"/>
                <a:cs typeface="Bobby Jones Soft"/>
                <a:sym typeface="Bobby Jones Soft"/>
              </a:rPr>
              <a:t>SAFER SCHOOLS ISLE OF MAN</a:t>
            </a:r>
          </a:p>
        </p:txBody>
      </p:sp>
      <p:sp>
        <p:nvSpPr>
          <p:cNvPr name="TextBox 7" id="7"/>
          <p:cNvSpPr txBox="true"/>
          <p:nvPr/>
        </p:nvSpPr>
        <p:spPr>
          <a:xfrm rot="0">
            <a:off x="8564893" y="4480558"/>
            <a:ext cx="8694407" cy="4777742"/>
          </a:xfrm>
          <a:prstGeom prst="rect">
            <a:avLst/>
          </a:prstGeom>
        </p:spPr>
        <p:txBody>
          <a:bodyPr anchor="t" rtlCol="false" tIns="0" lIns="0" bIns="0" rIns="0">
            <a:spAutoFit/>
          </a:bodyPr>
          <a:lstStyle/>
          <a:p>
            <a:pPr algn="l" marL="841997" indent="-420999" lvl="1">
              <a:lnSpc>
                <a:spcPts val="5459"/>
              </a:lnSpc>
              <a:buFont typeface="Arial"/>
              <a:buChar char="•"/>
            </a:pPr>
            <a:r>
              <a:rPr lang="en-US" sz="3899">
                <a:solidFill>
                  <a:srgbClr val="000000"/>
                </a:solidFill>
                <a:latin typeface="Glacial Indifference"/>
                <a:ea typeface="Glacial Indifference"/>
                <a:cs typeface="Glacial Indifference"/>
                <a:sym typeface="Glacial Indifference"/>
              </a:rPr>
              <a:t>Practical advice on the latest trends, apps, games, and social media platforms</a:t>
            </a:r>
          </a:p>
          <a:p>
            <a:pPr algn="l" marL="841997" indent="-420999" lvl="1">
              <a:lnSpc>
                <a:spcPts val="5459"/>
              </a:lnSpc>
              <a:buFont typeface="Arial"/>
              <a:buChar char="•"/>
            </a:pPr>
            <a:r>
              <a:rPr lang="en-US" sz="3899">
                <a:solidFill>
                  <a:srgbClr val="000000"/>
                </a:solidFill>
                <a:latin typeface="Glacial Indifference"/>
                <a:ea typeface="Glacial Indifference"/>
                <a:cs typeface="Glacial Indifference"/>
                <a:sym typeface="Glacial Indifference"/>
              </a:rPr>
              <a:t>How to seek further support</a:t>
            </a:r>
          </a:p>
          <a:p>
            <a:pPr algn="l" marL="841997" indent="-420999" lvl="1">
              <a:lnSpc>
                <a:spcPts val="5459"/>
              </a:lnSpc>
              <a:buFont typeface="Arial"/>
              <a:buChar char="•"/>
            </a:pPr>
            <a:r>
              <a:rPr lang="en-US" sz="3899">
                <a:solidFill>
                  <a:srgbClr val="000000"/>
                </a:solidFill>
                <a:latin typeface="Glacial Indifference"/>
                <a:ea typeface="Glacial Indifference"/>
                <a:cs typeface="Glacial Indifference"/>
                <a:sym typeface="Glacial Indifference"/>
              </a:rPr>
              <a:t>How to keep safe on and offline</a:t>
            </a:r>
          </a:p>
          <a:p>
            <a:pPr algn="l" marL="841997" indent="-420999" lvl="1">
              <a:lnSpc>
                <a:spcPts val="5459"/>
              </a:lnSpc>
              <a:buFont typeface="Arial"/>
              <a:buChar char="•"/>
            </a:pPr>
            <a:r>
              <a:rPr lang="en-US" sz="3899">
                <a:solidFill>
                  <a:srgbClr val="000000"/>
                </a:solidFill>
                <a:latin typeface="Glacial Indifference"/>
                <a:ea typeface="Glacial Indifference"/>
                <a:cs typeface="Glacial Indifference"/>
                <a:sym typeface="Glacial Indifference"/>
              </a:rPr>
              <a:t>How to keep your information private online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798573" y="7622352"/>
            <a:ext cx="1478992" cy="1998212"/>
          </a:xfrm>
          <a:custGeom>
            <a:avLst/>
            <a:gdLst/>
            <a:ahLst/>
            <a:cxnLst/>
            <a:rect r="r" b="b" t="t" l="l"/>
            <a:pathLst>
              <a:path h="1998212" w="1478992">
                <a:moveTo>
                  <a:pt x="0" y="0"/>
                </a:moveTo>
                <a:lnTo>
                  <a:pt x="1478992" y="0"/>
                </a:lnTo>
                <a:lnTo>
                  <a:pt x="1478992" y="1998212"/>
                </a:lnTo>
                <a:lnTo>
                  <a:pt x="0" y="1998212"/>
                </a:lnTo>
                <a:lnTo>
                  <a:pt x="0" y="0"/>
                </a:lnTo>
                <a:close/>
              </a:path>
            </a:pathLst>
          </a:custGeom>
          <a:blipFill>
            <a:blip r:embed="rId2"/>
            <a:stretch>
              <a:fillRect l="0" t="0" r="0" b="0"/>
            </a:stretch>
          </a:blipFill>
        </p:spPr>
      </p:sp>
      <p:sp>
        <p:nvSpPr>
          <p:cNvPr name="TextBox 6" id="6"/>
          <p:cNvSpPr txBox="true"/>
          <p:nvPr/>
        </p:nvSpPr>
        <p:spPr>
          <a:xfrm rot="0">
            <a:off x="3030356" y="1739164"/>
            <a:ext cx="12227289" cy="2454407"/>
          </a:xfrm>
          <a:prstGeom prst="rect">
            <a:avLst/>
          </a:prstGeom>
        </p:spPr>
        <p:txBody>
          <a:bodyPr anchor="t" rtlCol="false" tIns="0" lIns="0" bIns="0" rIns="0">
            <a:spAutoFit/>
          </a:bodyPr>
          <a:lstStyle/>
          <a:p>
            <a:pPr algn="ctr">
              <a:lnSpc>
                <a:spcPts val="9407"/>
              </a:lnSpc>
            </a:pPr>
            <a:r>
              <a:rPr lang="en-US" sz="8959">
                <a:solidFill>
                  <a:srgbClr val="000000"/>
                </a:solidFill>
                <a:latin typeface="Bobby Jones Soft"/>
                <a:ea typeface="Bobby Jones Soft"/>
                <a:cs typeface="Bobby Jones Soft"/>
                <a:sym typeface="Bobby Jones Soft"/>
              </a:rPr>
              <a:t>RECOGNISING ONLINE SEXUAL HARASSMENT </a:t>
            </a:r>
          </a:p>
        </p:txBody>
      </p:sp>
      <p:sp>
        <p:nvSpPr>
          <p:cNvPr name="TextBox 7" id="7"/>
          <p:cNvSpPr txBox="true"/>
          <p:nvPr/>
        </p:nvSpPr>
        <p:spPr>
          <a:xfrm rot="0">
            <a:off x="4405441" y="5062593"/>
            <a:ext cx="9477119" cy="695325"/>
          </a:xfrm>
          <a:prstGeom prst="rect">
            <a:avLst/>
          </a:prstGeom>
        </p:spPr>
        <p:txBody>
          <a:bodyPr anchor="t" rtlCol="false" tIns="0" lIns="0" bIns="0" rIns="0">
            <a:spAutoFit/>
          </a:bodyPr>
          <a:lstStyle/>
          <a:p>
            <a:pPr algn="ctr">
              <a:lnSpc>
                <a:spcPts val="5250"/>
              </a:lnSpc>
            </a:pPr>
            <a:r>
              <a:rPr lang="en-US" sz="5000">
                <a:solidFill>
                  <a:srgbClr val="000000"/>
                </a:solidFill>
                <a:latin typeface="Glacial Indifference"/>
                <a:ea typeface="Glacial Indifference"/>
                <a:cs typeface="Glacial Indifference"/>
                <a:sym typeface="Glacial Indifference"/>
              </a:rPr>
              <a:t>YEAR 10</a:t>
            </a:r>
          </a:p>
        </p:txBody>
      </p:sp>
      <p:sp>
        <p:nvSpPr>
          <p:cNvPr name="TextBox 8" id="8"/>
          <p:cNvSpPr txBox="true"/>
          <p:nvPr/>
        </p:nvSpPr>
        <p:spPr>
          <a:xfrm rot="0">
            <a:off x="9799342" y="9128163"/>
            <a:ext cx="8166435" cy="279324"/>
          </a:xfrm>
          <a:prstGeom prst="rect">
            <a:avLst/>
          </a:prstGeom>
        </p:spPr>
        <p:txBody>
          <a:bodyPr anchor="t" rtlCol="false" tIns="0" lIns="0" bIns="0" rIns="0">
            <a:spAutoFit/>
          </a:bodyPr>
          <a:lstStyle/>
          <a:p>
            <a:pPr algn="just">
              <a:lnSpc>
                <a:spcPts val="2058"/>
              </a:lnSpc>
            </a:pPr>
            <a:r>
              <a:rPr lang="en-US" sz="1960">
                <a:solidFill>
                  <a:srgbClr val="000000"/>
                </a:solidFill>
                <a:latin typeface="Glacial Indifference"/>
                <a:ea typeface="Glacial Indifference"/>
                <a:cs typeface="Glacial Indifference"/>
                <a:sym typeface="Glacial Indifference"/>
              </a:rPr>
              <a:t>This presentation has been adapted for the Isle of Man from Childnet</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4430847" y="2016125"/>
            <a:ext cx="12828453" cy="6178550"/>
          </a:xfrm>
          <a:prstGeom prst="rect">
            <a:avLst/>
          </a:prstGeom>
        </p:spPr>
        <p:txBody>
          <a:bodyPr anchor="t" rtlCol="false" tIns="0" lIns="0" bIns="0" rIns="0">
            <a:spAutoFit/>
          </a:bodyPr>
          <a:lstStyle/>
          <a:p>
            <a:pPr algn="l">
              <a:lnSpc>
                <a:spcPts val="4900"/>
              </a:lnSpc>
            </a:pPr>
            <a:r>
              <a:rPr lang="en-US" sz="3500" b="true">
                <a:solidFill>
                  <a:srgbClr val="000000"/>
                </a:solidFill>
                <a:latin typeface="Glacial Indifference Bold"/>
                <a:ea typeface="Glacial Indifference Bold"/>
                <a:cs typeface="Glacial Indifference Bold"/>
                <a:sym typeface="Glacial Indifference Bold"/>
              </a:rPr>
              <a:t>Information and advice:</a:t>
            </a:r>
          </a:p>
          <a:p>
            <a:pPr algn="l">
              <a:lnSpc>
                <a:spcPts val="4900"/>
              </a:lnSpc>
            </a:pPr>
          </a:p>
          <a:p>
            <a:pPr algn="l" marL="755651" indent="-377825" lvl="1">
              <a:lnSpc>
                <a:spcPts val="4900"/>
              </a:lnSpc>
              <a:buFont typeface="Arial"/>
              <a:buChar char="•"/>
            </a:pPr>
            <a:r>
              <a:rPr lang="en-US" sz="3500" u="sng">
                <a:solidFill>
                  <a:srgbClr val="000000"/>
                </a:solidFill>
                <a:latin typeface="Glacial Indifference"/>
                <a:ea typeface="Glacial Indifference"/>
                <a:cs typeface="Glacial Indifference"/>
                <a:sym typeface="Glacial Indifference"/>
                <a:hlinkClick r:id="rId2" tooltip="https://www.childnet.com/young-people/secondary"/>
              </a:rPr>
              <a:t>https://www.childnet.com/young-people/secondary</a:t>
            </a:r>
            <a:r>
              <a:rPr lang="en-US" sz="3500">
                <a:solidFill>
                  <a:srgbClr val="000000"/>
                </a:solidFill>
                <a:latin typeface="Glacial Indifference"/>
                <a:ea typeface="Glacial Indifference"/>
                <a:cs typeface="Glacial Indifference"/>
                <a:sym typeface="Glacial Indifference"/>
              </a:rPr>
              <a:t> </a:t>
            </a:r>
          </a:p>
          <a:p>
            <a:pPr algn="l">
              <a:lnSpc>
                <a:spcPts val="4900"/>
              </a:lnSpc>
            </a:pPr>
          </a:p>
          <a:p>
            <a:pPr algn="l" marL="755651" indent="-377825" lvl="1">
              <a:lnSpc>
                <a:spcPts val="4900"/>
              </a:lnSpc>
              <a:buFont typeface="Arial"/>
              <a:buChar char="•"/>
            </a:pPr>
            <a:r>
              <a:rPr lang="en-US" b="true" sz="3500">
                <a:solidFill>
                  <a:srgbClr val="000000"/>
                </a:solidFill>
                <a:latin typeface="Glacial Indifference Bold"/>
                <a:ea typeface="Glacial Indifference Bold"/>
                <a:cs typeface="Glacial Indifference Bold"/>
                <a:sym typeface="Glacial Indifference Bold"/>
              </a:rPr>
              <a:t>ChildLine</a:t>
            </a:r>
          </a:p>
          <a:p>
            <a:pPr algn="l" marL="1511301" indent="-503767" lvl="2">
              <a:lnSpc>
                <a:spcPts val="4900"/>
              </a:lnSpc>
              <a:buFont typeface="Arial"/>
              <a:buChar char="⚬"/>
            </a:pPr>
            <a:r>
              <a:rPr lang="en-US" sz="3500" u="sng">
                <a:solidFill>
                  <a:srgbClr val="000000"/>
                </a:solidFill>
                <a:latin typeface="Glacial Indifference"/>
                <a:ea typeface="Glacial Indifference"/>
                <a:cs typeface="Glacial Indifference"/>
                <a:sym typeface="Glacial Indifference"/>
                <a:hlinkClick r:id="rId3" tooltip="http://www.childline.org.uk"/>
              </a:rPr>
              <a:t>www.childline.org.uk</a:t>
            </a:r>
          </a:p>
          <a:p>
            <a:pPr algn="l" marL="1511301" indent="-503767" lvl="2">
              <a:lnSpc>
                <a:spcPts val="4900"/>
              </a:lnSpc>
              <a:buFont typeface="Arial"/>
              <a:buChar char="⚬"/>
            </a:pPr>
            <a:r>
              <a:rPr lang="en-US" sz="3500">
                <a:solidFill>
                  <a:srgbClr val="000000"/>
                </a:solidFill>
                <a:latin typeface="Glacial Indifference"/>
                <a:ea typeface="Glacial Indifference"/>
                <a:cs typeface="Glacial Indifference"/>
                <a:sym typeface="Glacial Indifference"/>
              </a:rPr>
              <a:t>If you're under 19 you can confidentially call, email or chat online about any problem big or small</a:t>
            </a:r>
          </a:p>
          <a:p>
            <a:pPr algn="l" marL="1511301" indent="-503767" lvl="2">
              <a:lnSpc>
                <a:spcPts val="4900"/>
              </a:lnSpc>
              <a:buFont typeface="Arial"/>
              <a:buChar char="⚬"/>
            </a:pPr>
            <a:r>
              <a:rPr lang="en-US" sz="3500">
                <a:solidFill>
                  <a:srgbClr val="000000"/>
                </a:solidFill>
                <a:latin typeface="Glacial Indifference"/>
                <a:ea typeface="Glacial Indifference"/>
                <a:cs typeface="Glacial Indifference"/>
                <a:sym typeface="Glacial Indifference"/>
              </a:rPr>
              <a:t>Chat 1:1 with an online advisor </a:t>
            </a:r>
          </a:p>
          <a:p>
            <a:pPr algn="l">
              <a:lnSpc>
                <a:spcPts val="4900"/>
              </a:lnSpc>
            </a:pPr>
          </a:p>
        </p:txBody>
      </p:sp>
      <p:sp>
        <p:nvSpPr>
          <p:cNvPr name="Freeform 6" id="6"/>
          <p:cNvSpPr/>
          <p:nvPr/>
        </p:nvSpPr>
        <p:spPr>
          <a:xfrm flipH="false" flipV="false" rot="0">
            <a:off x="635674" y="1028700"/>
            <a:ext cx="3430714" cy="4114800"/>
          </a:xfrm>
          <a:custGeom>
            <a:avLst/>
            <a:gdLst/>
            <a:ahLst/>
            <a:cxnLst/>
            <a:rect r="r" b="b" t="t" l="l"/>
            <a:pathLst>
              <a:path h="4114800" w="3430714">
                <a:moveTo>
                  <a:pt x="0" y="0"/>
                </a:moveTo>
                <a:lnTo>
                  <a:pt x="3430714" y="0"/>
                </a:lnTo>
                <a:lnTo>
                  <a:pt x="34307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134029" y="4086841"/>
            <a:ext cx="4374135" cy="4830872"/>
          </a:xfrm>
          <a:custGeom>
            <a:avLst/>
            <a:gdLst/>
            <a:ahLst/>
            <a:cxnLst/>
            <a:rect r="r" b="b" t="t" l="l"/>
            <a:pathLst>
              <a:path h="4830872" w="4374135">
                <a:moveTo>
                  <a:pt x="0" y="0"/>
                </a:moveTo>
                <a:lnTo>
                  <a:pt x="4374135" y="0"/>
                </a:lnTo>
                <a:lnTo>
                  <a:pt x="4374135" y="4830871"/>
                </a:lnTo>
                <a:lnTo>
                  <a:pt x="0" y="48308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6287754" y="5229225"/>
            <a:ext cx="10584306" cy="1674748"/>
          </a:xfrm>
          <a:prstGeom prst="rect">
            <a:avLst/>
          </a:prstGeom>
        </p:spPr>
        <p:txBody>
          <a:bodyPr anchor="t" rtlCol="false" tIns="0" lIns="0" bIns="0" rIns="0">
            <a:spAutoFit/>
          </a:bodyPr>
          <a:lstStyle/>
          <a:p>
            <a:pPr algn="just">
              <a:lnSpc>
                <a:spcPts val="6548"/>
              </a:lnSpc>
            </a:pPr>
            <a:r>
              <a:rPr lang="en-US" sz="6236">
                <a:solidFill>
                  <a:srgbClr val="000000"/>
                </a:solidFill>
                <a:latin typeface="Glacial Indifference"/>
                <a:ea typeface="Glacial Indifference"/>
                <a:cs typeface="Glacial Indifference"/>
                <a:sym typeface="Glacial Indifference"/>
              </a:rPr>
              <a:t>What are three things you’ll remember from today’s lesson?</a:t>
            </a:r>
          </a:p>
        </p:txBody>
      </p:sp>
      <p:sp>
        <p:nvSpPr>
          <p:cNvPr name="TextBox 7" id="7"/>
          <p:cNvSpPr txBox="true"/>
          <p:nvPr/>
        </p:nvSpPr>
        <p:spPr>
          <a:xfrm rot="0">
            <a:off x="7717083" y="2799687"/>
            <a:ext cx="6099297" cy="1052104"/>
          </a:xfrm>
          <a:prstGeom prst="rect">
            <a:avLst/>
          </a:prstGeom>
        </p:spPr>
        <p:txBody>
          <a:bodyPr anchor="t" rtlCol="false" tIns="0" lIns="0" bIns="0" rIns="0">
            <a:spAutoFit/>
          </a:bodyPr>
          <a:lstStyle/>
          <a:p>
            <a:pPr algn="ctr">
              <a:lnSpc>
                <a:spcPts val="7842"/>
              </a:lnSpc>
            </a:pPr>
            <a:r>
              <a:rPr lang="en-US" sz="7468">
                <a:solidFill>
                  <a:srgbClr val="000000"/>
                </a:solidFill>
                <a:latin typeface="Bobby Jones Soft"/>
                <a:ea typeface="Bobby Jones Soft"/>
                <a:cs typeface="Bobby Jones Soft"/>
                <a:sym typeface="Bobby Jones Soft"/>
              </a:rPr>
              <a:t>REFLECTION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1114425"/>
            <a:ext cx="7641221"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CLASS AGREEMENTS</a:t>
            </a:r>
          </a:p>
        </p:txBody>
      </p:sp>
      <p:sp>
        <p:nvSpPr>
          <p:cNvPr name="Freeform 6" id="6"/>
          <p:cNvSpPr/>
          <p:nvPr/>
        </p:nvSpPr>
        <p:spPr>
          <a:xfrm flipH="true" flipV="true" rot="5400000">
            <a:off x="4543789" y="1970205"/>
            <a:ext cx="6115859" cy="7714960"/>
          </a:xfrm>
          <a:custGeom>
            <a:avLst/>
            <a:gdLst/>
            <a:ahLst/>
            <a:cxnLst/>
            <a:rect r="r" b="b" t="t" l="l"/>
            <a:pathLst>
              <a:path h="7714960" w="6115859">
                <a:moveTo>
                  <a:pt x="6115859" y="7714960"/>
                </a:moveTo>
                <a:lnTo>
                  <a:pt x="0" y="7714960"/>
                </a:lnTo>
                <a:lnTo>
                  <a:pt x="0" y="0"/>
                </a:lnTo>
                <a:lnTo>
                  <a:pt x="6115859" y="0"/>
                </a:lnTo>
                <a:lnTo>
                  <a:pt x="6115859" y="771496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4249892" y="3222479"/>
            <a:ext cx="7576310" cy="5115163"/>
          </a:xfrm>
          <a:prstGeom prst="rect">
            <a:avLst/>
          </a:prstGeom>
        </p:spPr>
        <p:txBody>
          <a:bodyPr anchor="t" rtlCol="false" tIns="0" lIns="0" bIns="0" rIns="0">
            <a:spAutoFit/>
          </a:bodyPr>
          <a:lstStyle/>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Kindness and respect</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Right to pass</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Nonjudgmental</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 such thing as silly </a:t>
            </a:r>
          </a:p>
          <a:p>
            <a:pPr algn="l">
              <a:lnSpc>
                <a:spcPts val="6811"/>
              </a:lnSpc>
            </a:pPr>
            <a:r>
              <a:rPr lang="en-US" sz="4865">
                <a:solidFill>
                  <a:srgbClr val="000000"/>
                </a:solidFill>
                <a:latin typeface="Glacial Indifference"/>
                <a:ea typeface="Glacial Indifference"/>
                <a:cs typeface="Glacial Indifference"/>
                <a:sym typeface="Glacial Indifference"/>
              </a:rPr>
              <a:t>        questions</a:t>
            </a:r>
          </a:p>
          <a:p>
            <a:pPr algn="ctr">
              <a:lnSpc>
                <a:spcPts val="6811"/>
              </a:lnSpc>
            </a:pPr>
          </a:p>
        </p:txBody>
      </p:sp>
      <p:sp>
        <p:nvSpPr>
          <p:cNvPr name="TextBox 8" id="8"/>
          <p:cNvSpPr txBox="true"/>
          <p:nvPr/>
        </p:nvSpPr>
        <p:spPr>
          <a:xfrm rot="0">
            <a:off x="11459198" y="8305225"/>
            <a:ext cx="5963959" cy="580390"/>
          </a:xfrm>
          <a:prstGeom prst="rect">
            <a:avLst/>
          </a:prstGeom>
        </p:spPr>
        <p:txBody>
          <a:bodyPr anchor="t" rtlCol="false" tIns="0" lIns="0" bIns="0" rIns="0">
            <a:spAutoFit/>
          </a:bodyPr>
          <a:lstStyle/>
          <a:p>
            <a:pPr algn="ctr">
              <a:lnSpc>
                <a:spcPts val="4759"/>
              </a:lnSpc>
            </a:pPr>
            <a:r>
              <a:rPr lang="en-US" sz="3399">
                <a:solidFill>
                  <a:srgbClr val="000000"/>
                </a:solidFill>
                <a:latin typeface="Playpen Sans"/>
                <a:ea typeface="Playpen Sans"/>
                <a:cs typeface="Playpen Sans"/>
                <a:sym typeface="Playpen Sans"/>
              </a:rPr>
              <a:t>any others?</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319737" y="2445934"/>
            <a:ext cx="17220440" cy="6017106"/>
          </a:xfrm>
          <a:prstGeom prst="rect">
            <a:avLst/>
          </a:prstGeom>
        </p:spPr>
        <p:txBody>
          <a:bodyPr anchor="t" rtlCol="false" tIns="0" lIns="0" bIns="0" rIns="0">
            <a:spAutoFit/>
          </a:bodyPr>
          <a:lstStyle/>
          <a:p>
            <a:pPr algn="just">
              <a:lnSpc>
                <a:spcPts val="5679"/>
              </a:lnSpc>
            </a:pPr>
          </a:p>
          <a:p>
            <a:pPr algn="just" marL="950466" indent="-475233" lvl="1">
              <a:lnSpc>
                <a:spcPts val="7660"/>
              </a:lnSpc>
              <a:buFont typeface="Arial"/>
              <a:buChar char="•"/>
            </a:pPr>
            <a:r>
              <a:rPr lang="en-US" sz="4402" spc="-158">
                <a:solidFill>
                  <a:srgbClr val="000000"/>
                </a:solidFill>
                <a:latin typeface="Glacial Indifference"/>
                <a:ea typeface="Glacial Indifference"/>
                <a:cs typeface="Glacial Indifference"/>
                <a:sym typeface="Glacial Indifference"/>
              </a:rPr>
              <a:t>Define the term online sexual harassment</a:t>
            </a:r>
          </a:p>
          <a:p>
            <a:pPr algn="just" marL="950466" indent="-475233" lvl="1">
              <a:lnSpc>
                <a:spcPts val="7660"/>
              </a:lnSpc>
              <a:buFont typeface="Arial"/>
              <a:buChar char="•"/>
            </a:pPr>
            <a:r>
              <a:rPr lang="en-US" sz="4402" spc="-158">
                <a:solidFill>
                  <a:srgbClr val="000000"/>
                </a:solidFill>
                <a:latin typeface="Glacial Indifference"/>
                <a:ea typeface="Glacial Indifference"/>
                <a:cs typeface="Glacial Indifference"/>
                <a:sym typeface="Glacial Indifference"/>
              </a:rPr>
              <a:t>Recognise examples of online sexual harassment</a:t>
            </a:r>
          </a:p>
          <a:p>
            <a:pPr algn="just" marL="950466" indent="-475233" lvl="1">
              <a:lnSpc>
                <a:spcPts val="7660"/>
              </a:lnSpc>
              <a:buFont typeface="Arial"/>
              <a:buChar char="•"/>
            </a:pPr>
            <a:r>
              <a:rPr lang="en-US" sz="4402" spc="-158">
                <a:solidFill>
                  <a:srgbClr val="000000"/>
                </a:solidFill>
                <a:latin typeface="Glacial Indifference"/>
                <a:ea typeface="Glacial Indifference"/>
                <a:cs typeface="Glacial Indifference"/>
                <a:sym typeface="Glacial Indifference"/>
              </a:rPr>
              <a:t>Understand the emotional impact of online sexual harassment can have on those involved</a:t>
            </a:r>
          </a:p>
          <a:p>
            <a:pPr algn="just">
              <a:lnSpc>
                <a:spcPts val="5679"/>
              </a:lnSpc>
            </a:pPr>
          </a:p>
          <a:p>
            <a:pPr algn="just">
              <a:lnSpc>
                <a:spcPts val="5679"/>
              </a:lnSpc>
            </a:pPr>
          </a:p>
        </p:txBody>
      </p:sp>
      <p:sp>
        <p:nvSpPr>
          <p:cNvPr name="TextBox 6" id="6"/>
          <p:cNvSpPr txBox="true"/>
          <p:nvPr/>
        </p:nvSpPr>
        <p:spPr>
          <a:xfrm rot="0">
            <a:off x="1028700" y="1342638"/>
            <a:ext cx="8378524"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LEARNING OBJECTIVES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2820359"/>
            <a:ext cx="16230600" cy="5746448"/>
          </a:xfrm>
          <a:prstGeom prst="rect">
            <a:avLst/>
          </a:prstGeom>
        </p:spPr>
        <p:txBody>
          <a:bodyPr anchor="t" rtlCol="false" tIns="0" lIns="0" bIns="0" rIns="0">
            <a:spAutoFit/>
          </a:bodyPr>
          <a:lstStyle/>
          <a:p>
            <a:pPr algn="just">
              <a:lnSpc>
                <a:spcPts val="5694"/>
              </a:lnSpc>
            </a:pPr>
            <a:r>
              <a:rPr lang="en-US" sz="4067" spc="-146">
                <a:solidFill>
                  <a:srgbClr val="000000"/>
                </a:solidFill>
                <a:latin typeface="Glacial Indifference"/>
                <a:ea typeface="Glacial Indifference"/>
                <a:cs typeface="Glacial Indifference"/>
                <a:sym typeface="Glacial Indifference"/>
              </a:rPr>
              <a:t>A photo was taken of Jane, hugging Callum, who was not her boyfriend. Jane and Callum are really close friends and always joke that people will think they are a couple. They have a running in-joke that Jane has lots of different boyfriends. </a:t>
            </a:r>
          </a:p>
          <a:p>
            <a:pPr algn="just">
              <a:lnSpc>
                <a:spcPts val="5694"/>
              </a:lnSpc>
            </a:pPr>
          </a:p>
          <a:p>
            <a:pPr algn="just">
              <a:lnSpc>
                <a:spcPts val="5694"/>
              </a:lnSpc>
            </a:pPr>
            <a:r>
              <a:rPr lang="en-US" sz="4067" spc="-146">
                <a:solidFill>
                  <a:srgbClr val="000000"/>
                </a:solidFill>
                <a:latin typeface="Glacial Indifference"/>
                <a:ea typeface="Glacial Indifference"/>
                <a:cs typeface="Glacial Indifference"/>
                <a:sym typeface="Glacial Indifference"/>
              </a:rPr>
              <a:t>Jane posted the photo online, and Callum sent Jane a direct message saying ‘slag       ‘</a:t>
            </a:r>
          </a:p>
          <a:p>
            <a:pPr algn="just">
              <a:lnSpc>
                <a:spcPts val="5694"/>
              </a:lnSpc>
            </a:pPr>
          </a:p>
        </p:txBody>
      </p:sp>
      <p:sp>
        <p:nvSpPr>
          <p:cNvPr name="Freeform 6" id="6"/>
          <p:cNvSpPr/>
          <p:nvPr/>
        </p:nvSpPr>
        <p:spPr>
          <a:xfrm flipH="false" flipV="false" rot="0">
            <a:off x="2054424" y="7165425"/>
            <a:ext cx="655737" cy="655737"/>
          </a:xfrm>
          <a:custGeom>
            <a:avLst/>
            <a:gdLst/>
            <a:ahLst/>
            <a:cxnLst/>
            <a:rect r="r" b="b" t="t" l="l"/>
            <a:pathLst>
              <a:path h="655737" w="655737">
                <a:moveTo>
                  <a:pt x="0" y="0"/>
                </a:moveTo>
                <a:lnTo>
                  <a:pt x="655737" y="0"/>
                </a:lnTo>
                <a:lnTo>
                  <a:pt x="655737" y="655737"/>
                </a:lnTo>
                <a:lnTo>
                  <a:pt x="0" y="655737"/>
                </a:lnTo>
                <a:lnTo>
                  <a:pt x="0" y="0"/>
                </a:lnTo>
                <a:close/>
              </a:path>
            </a:pathLst>
          </a:custGeom>
          <a:blipFill>
            <a:blip r:embed="rId3"/>
            <a:stretch>
              <a:fillRect l="0" t="0" r="0" b="0"/>
            </a:stretch>
          </a:blipFill>
        </p:spPr>
      </p:sp>
      <p:sp>
        <p:nvSpPr>
          <p:cNvPr name="TextBox 7" id="7"/>
          <p:cNvSpPr txBox="true"/>
          <p:nvPr/>
        </p:nvSpPr>
        <p:spPr>
          <a:xfrm rot="0">
            <a:off x="-1007658" y="1104900"/>
            <a:ext cx="7704048" cy="913187"/>
          </a:xfrm>
          <a:prstGeom prst="rect">
            <a:avLst/>
          </a:prstGeom>
        </p:spPr>
        <p:txBody>
          <a:bodyPr anchor="t" rtlCol="false" tIns="0" lIns="0" bIns="0" rIns="0">
            <a:spAutoFit/>
          </a:bodyPr>
          <a:lstStyle/>
          <a:p>
            <a:pPr algn="ctr">
              <a:lnSpc>
                <a:spcPts val="6819"/>
              </a:lnSpc>
            </a:pPr>
            <a:r>
              <a:rPr lang="en-US" sz="6494">
                <a:solidFill>
                  <a:srgbClr val="000000"/>
                </a:solidFill>
                <a:latin typeface="Bobby Jones Soft"/>
                <a:ea typeface="Bobby Jones Soft"/>
                <a:cs typeface="Bobby Jones Soft"/>
                <a:sym typeface="Bobby Jones Soft"/>
              </a:rPr>
              <a:t>SCENARIO 1</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2579338"/>
            <a:ext cx="16230600" cy="4633024"/>
          </a:xfrm>
          <a:prstGeom prst="rect">
            <a:avLst/>
          </a:prstGeom>
        </p:spPr>
        <p:txBody>
          <a:bodyPr anchor="t" rtlCol="false" tIns="0" lIns="0" bIns="0" rIns="0">
            <a:spAutoFit/>
          </a:bodyPr>
          <a:lstStyle/>
          <a:p>
            <a:pPr algn="just" marL="878237" indent="-439119" lvl="1">
              <a:lnSpc>
                <a:spcPts val="10006"/>
              </a:lnSpc>
              <a:buFont typeface="Arial"/>
              <a:buChar char="•"/>
            </a:pPr>
            <a:r>
              <a:rPr lang="en-US" sz="4067" spc="-146">
                <a:solidFill>
                  <a:srgbClr val="000000"/>
                </a:solidFill>
                <a:latin typeface="Glacial Indifference"/>
                <a:ea typeface="Glacial Indifference"/>
                <a:cs typeface="Glacial Indifference"/>
                <a:sym typeface="Glacial Indifference"/>
              </a:rPr>
              <a:t>How would you describe Jane and Callum’s relationship?</a:t>
            </a:r>
          </a:p>
          <a:p>
            <a:pPr algn="just" marL="878237" indent="-439119" lvl="1">
              <a:lnSpc>
                <a:spcPts val="10006"/>
              </a:lnSpc>
              <a:buFont typeface="Arial"/>
              <a:buChar char="•"/>
            </a:pPr>
            <a:r>
              <a:rPr lang="en-US" sz="4067" spc="-146">
                <a:solidFill>
                  <a:srgbClr val="000000"/>
                </a:solidFill>
                <a:latin typeface="Glacial Indifference"/>
                <a:ea typeface="Glacial Indifference"/>
                <a:cs typeface="Glacial Indifference"/>
                <a:sym typeface="Glacial Indifference"/>
              </a:rPr>
              <a:t>Why did Callum send that message to Jane?</a:t>
            </a:r>
          </a:p>
          <a:p>
            <a:pPr algn="just" marL="878237" indent="-439119" lvl="1">
              <a:lnSpc>
                <a:spcPts val="10006"/>
              </a:lnSpc>
              <a:buFont typeface="Arial"/>
              <a:buChar char="•"/>
            </a:pPr>
            <a:r>
              <a:rPr lang="en-US" sz="4067" spc="-146">
                <a:solidFill>
                  <a:srgbClr val="000000"/>
                </a:solidFill>
                <a:latin typeface="Glacial Indifference"/>
                <a:ea typeface="Glacial Indifference"/>
                <a:cs typeface="Glacial Indifference"/>
                <a:sym typeface="Glacial Indifference"/>
              </a:rPr>
              <a:t>Callum sent his message privately, not publicly. Why?</a:t>
            </a:r>
          </a:p>
          <a:p>
            <a:pPr algn="just">
              <a:lnSpc>
                <a:spcPts val="5694"/>
              </a:lnSpc>
            </a:pPr>
          </a:p>
        </p:txBody>
      </p:sp>
      <p:sp>
        <p:nvSpPr>
          <p:cNvPr name="TextBox 6" id="6"/>
          <p:cNvSpPr txBox="true"/>
          <p:nvPr/>
        </p:nvSpPr>
        <p:spPr>
          <a:xfrm rot="0">
            <a:off x="256288" y="1104900"/>
            <a:ext cx="6018786" cy="913187"/>
          </a:xfrm>
          <a:prstGeom prst="rect">
            <a:avLst/>
          </a:prstGeom>
        </p:spPr>
        <p:txBody>
          <a:bodyPr anchor="t" rtlCol="false" tIns="0" lIns="0" bIns="0" rIns="0">
            <a:spAutoFit/>
          </a:bodyPr>
          <a:lstStyle/>
          <a:p>
            <a:pPr algn="ctr">
              <a:lnSpc>
                <a:spcPts val="6819"/>
              </a:lnSpc>
            </a:pPr>
            <a:r>
              <a:rPr lang="en-US" sz="6494">
                <a:solidFill>
                  <a:srgbClr val="000000"/>
                </a:solidFill>
                <a:latin typeface="Bobby Jones Soft"/>
                <a:ea typeface="Bobby Jones Soft"/>
                <a:cs typeface="Bobby Jones Soft"/>
                <a:sym typeface="Bobby Jones Soft"/>
              </a:rPr>
              <a:t>REFLECTION</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2667959"/>
            <a:ext cx="16230600" cy="4543425"/>
          </a:xfrm>
          <a:prstGeom prst="rect">
            <a:avLst/>
          </a:prstGeom>
        </p:spPr>
        <p:txBody>
          <a:bodyPr anchor="t" rtlCol="false" tIns="0" lIns="0" bIns="0" rIns="0">
            <a:spAutoFit/>
          </a:bodyPr>
          <a:lstStyle/>
          <a:p>
            <a:pPr algn="just">
              <a:lnSpc>
                <a:spcPts val="7281"/>
              </a:lnSpc>
            </a:pPr>
            <a:r>
              <a:rPr lang="en-US" sz="4067" spc="-146">
                <a:solidFill>
                  <a:srgbClr val="000000"/>
                </a:solidFill>
                <a:latin typeface="Glacial Indifference"/>
                <a:ea typeface="Glacial Indifference"/>
                <a:cs typeface="Glacial Indifference"/>
                <a:sym typeface="Glacial Indifference"/>
              </a:rPr>
              <a:t>A photo was taken of Jane, hugging Callum, who was not her boyfriend. </a:t>
            </a:r>
          </a:p>
          <a:p>
            <a:pPr algn="just">
              <a:lnSpc>
                <a:spcPts val="7281"/>
              </a:lnSpc>
            </a:pPr>
            <a:r>
              <a:rPr lang="en-US" sz="4067" spc="-146">
                <a:solidFill>
                  <a:srgbClr val="000000"/>
                </a:solidFill>
                <a:latin typeface="Glacial Indifference"/>
                <a:ea typeface="Glacial Indifference"/>
                <a:cs typeface="Glacial Indifference"/>
                <a:sym typeface="Glacial Indifference"/>
              </a:rPr>
              <a:t>It got sent around to people in their school and other schools in the area. People took screenshots and posted it to their online stories, commenting with terms like ‘slut’, ‘slag’ and ‘cheater.</a:t>
            </a:r>
          </a:p>
          <a:p>
            <a:pPr algn="just">
              <a:lnSpc>
                <a:spcPts val="7281"/>
              </a:lnSpc>
            </a:pPr>
          </a:p>
        </p:txBody>
      </p:sp>
      <p:sp>
        <p:nvSpPr>
          <p:cNvPr name="TextBox 6" id="6"/>
          <p:cNvSpPr txBox="true"/>
          <p:nvPr/>
        </p:nvSpPr>
        <p:spPr>
          <a:xfrm rot="0">
            <a:off x="-1007658" y="1104900"/>
            <a:ext cx="7704048" cy="913187"/>
          </a:xfrm>
          <a:prstGeom prst="rect">
            <a:avLst/>
          </a:prstGeom>
        </p:spPr>
        <p:txBody>
          <a:bodyPr anchor="t" rtlCol="false" tIns="0" lIns="0" bIns="0" rIns="0">
            <a:spAutoFit/>
          </a:bodyPr>
          <a:lstStyle/>
          <a:p>
            <a:pPr algn="ctr">
              <a:lnSpc>
                <a:spcPts val="6819"/>
              </a:lnSpc>
            </a:pPr>
            <a:r>
              <a:rPr lang="en-US" sz="6494">
                <a:solidFill>
                  <a:srgbClr val="000000"/>
                </a:solidFill>
                <a:latin typeface="Bobby Jones Soft"/>
                <a:ea typeface="Bobby Jones Soft"/>
                <a:cs typeface="Bobby Jones Soft"/>
                <a:sym typeface="Bobby Jones Soft"/>
              </a:rPr>
              <a:t>SCENARIO 2</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2333570"/>
            <a:ext cx="16230600" cy="7166674"/>
          </a:xfrm>
          <a:prstGeom prst="rect">
            <a:avLst/>
          </a:prstGeom>
        </p:spPr>
        <p:txBody>
          <a:bodyPr anchor="t" rtlCol="false" tIns="0" lIns="0" bIns="0" rIns="0">
            <a:spAutoFit/>
          </a:bodyPr>
          <a:lstStyle/>
          <a:p>
            <a:pPr algn="just" marL="878237" indent="-439119" lvl="1">
              <a:lnSpc>
                <a:spcPts val="10006"/>
              </a:lnSpc>
              <a:buFont typeface="Arial"/>
              <a:buChar char="•"/>
            </a:pPr>
            <a:r>
              <a:rPr lang="en-US" sz="4067" spc="-146">
                <a:solidFill>
                  <a:srgbClr val="000000"/>
                </a:solidFill>
                <a:latin typeface="Glacial Indifference"/>
                <a:ea typeface="Glacial Indifference"/>
                <a:cs typeface="Glacial Indifference"/>
                <a:sym typeface="Glacial Indifference"/>
              </a:rPr>
              <a:t>Why did other people take screenshots of Jane’s photo?</a:t>
            </a:r>
          </a:p>
          <a:p>
            <a:pPr algn="just" marL="878237" indent="-439119" lvl="1">
              <a:lnSpc>
                <a:spcPts val="10006"/>
              </a:lnSpc>
              <a:buFont typeface="Arial"/>
              <a:buChar char="•"/>
            </a:pPr>
            <a:r>
              <a:rPr lang="en-US" sz="4067" spc="-146">
                <a:solidFill>
                  <a:srgbClr val="000000"/>
                </a:solidFill>
                <a:latin typeface="Glacial Indifference"/>
                <a:ea typeface="Glacial Indifference"/>
                <a:cs typeface="Glacial Indifference"/>
                <a:sym typeface="Glacial Indifference"/>
              </a:rPr>
              <a:t>What effect do you think it had on Jane and Callum when other people shared the photo?</a:t>
            </a:r>
          </a:p>
          <a:p>
            <a:pPr algn="just" marL="878237" indent="-439119" lvl="1">
              <a:lnSpc>
                <a:spcPts val="10006"/>
              </a:lnSpc>
              <a:buFont typeface="Arial"/>
              <a:buChar char="•"/>
            </a:pPr>
            <a:r>
              <a:rPr lang="en-US" sz="4067" spc="-146">
                <a:solidFill>
                  <a:srgbClr val="000000"/>
                </a:solidFill>
                <a:latin typeface="Glacial Indifference"/>
                <a:ea typeface="Glacial Indifference"/>
                <a:cs typeface="Glacial Indifference"/>
                <a:sym typeface="Glacial Indifference"/>
              </a:rPr>
              <a:t>Who is responsible for Ama’s photo getting shared around with a wider group of people?</a:t>
            </a:r>
          </a:p>
          <a:p>
            <a:pPr algn="just">
              <a:lnSpc>
                <a:spcPts val="5694"/>
              </a:lnSpc>
            </a:pPr>
          </a:p>
        </p:txBody>
      </p:sp>
      <p:sp>
        <p:nvSpPr>
          <p:cNvPr name="TextBox 6" id="6"/>
          <p:cNvSpPr txBox="true"/>
          <p:nvPr/>
        </p:nvSpPr>
        <p:spPr>
          <a:xfrm rot="0">
            <a:off x="256288" y="1104900"/>
            <a:ext cx="6018786" cy="913187"/>
          </a:xfrm>
          <a:prstGeom prst="rect">
            <a:avLst/>
          </a:prstGeom>
        </p:spPr>
        <p:txBody>
          <a:bodyPr anchor="t" rtlCol="false" tIns="0" lIns="0" bIns="0" rIns="0">
            <a:spAutoFit/>
          </a:bodyPr>
          <a:lstStyle/>
          <a:p>
            <a:pPr algn="ctr">
              <a:lnSpc>
                <a:spcPts val="6819"/>
              </a:lnSpc>
            </a:pPr>
            <a:r>
              <a:rPr lang="en-US" sz="6494">
                <a:solidFill>
                  <a:srgbClr val="000000"/>
                </a:solidFill>
                <a:latin typeface="Bobby Jones Soft"/>
                <a:ea typeface="Bobby Jones Soft"/>
                <a:cs typeface="Bobby Jones Soft"/>
                <a:sym typeface="Bobby Jones Soft"/>
              </a:rPr>
              <a:t>REFLECTION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8704CACC47FE4099DF5D9FCD6386CC" ma:contentTypeVersion="18" ma:contentTypeDescription="Create a new document." ma:contentTypeScope="" ma:versionID="06dc484b6871252362966e201b023bd2">
  <xsd:schema xmlns:xsd="http://www.w3.org/2001/XMLSchema" xmlns:xs="http://www.w3.org/2001/XMLSchema" xmlns:p="http://schemas.microsoft.com/office/2006/metadata/properties" xmlns:ns2="664e4f4e-7f5b-480b-b13d-15cd8fe73850" xmlns:ns3="1d329554-cae2-4b18-ad0b-07e5b9404955" targetNamespace="http://schemas.microsoft.com/office/2006/metadata/properties" ma:root="true" ma:fieldsID="209601e70c772f0db1acb023cbd6db45" ns2:_="" ns3:_="">
    <xsd:import namespace="664e4f4e-7f5b-480b-b13d-15cd8fe73850"/>
    <xsd:import namespace="1d329554-cae2-4b18-ad0b-07e5b94049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e4f4e-7f5b-480b-b13d-15cd8fe738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68ebe94-88d2-4bf1-add6-77528dd3493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d329554-cae2-4b18-ad0b-07e5b9404955"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3c8972e-ffc8-4c79-ba21-26d25a74f90b}" ma:internalName="TaxCatchAll" ma:showField="CatchAllData" ma:web="1d329554-cae2-4b18-ad0b-07e5b94049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329554-cae2-4b18-ad0b-07e5b9404955" xsi:nil="true"/>
    <lcf76f155ced4ddcb4097134ff3c332f xmlns="664e4f4e-7f5b-480b-b13d-15cd8fe7385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7732228-5A94-4C53-874C-66C6EBAC64B0}"/>
</file>

<file path=customXml/itemProps2.xml><?xml version="1.0" encoding="utf-8"?>
<ds:datastoreItem xmlns:ds="http://schemas.openxmlformats.org/officeDocument/2006/customXml" ds:itemID="{03807625-8BEA-46AD-A0EF-B5F2132E0C3F}"/>
</file>

<file path=customXml/itemProps3.xml><?xml version="1.0" encoding="utf-8"?>
<ds:datastoreItem xmlns:ds="http://schemas.openxmlformats.org/officeDocument/2006/customXml" ds:itemID="{A28463FC-F077-43C8-941A-21FD28771C22}"/>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10.2.1 - Recognising Online Sexual Harassment</dc:title>
  <cp:revision>1</cp:revision>
  <dcterms:created xsi:type="dcterms:W3CDTF">2006-08-16T00:00:00Z</dcterms:created>
  <dcterms:modified xsi:type="dcterms:W3CDTF">2011-08-01T06:04:30Z</dcterms:modified>
  <dc:identifier>DAGcKz0smOY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0x0101000B8704CACC47FE4099DF5D9FCD6386CC</vt:lpwstr>
  </property>
</Properties>
</file>