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Bobby Jones Soft" charset="1" panose="00000000000000000000"/>
      <p:regular r:id="rId26"/>
    </p:embeddedFont>
    <p:embeddedFont>
      <p:font typeface="Glacial Indifference" charset="1" panose="00000000000000000000"/>
      <p:regular r:id="rId27"/>
    </p:embeddedFont>
    <p:embeddedFont>
      <p:font typeface="Playpen Sans" charset="1" panose="00000000000000000000"/>
      <p:regular r:id="rId31"/>
    </p:embeddedFont>
    <p:embeddedFont>
      <p:font typeface="Glacial Indifference Bold" charset="1" panose="00000800000000000000"/>
      <p:regular r:id="rId36"/>
    </p:embeddedFont>
    <p:embeddedFont>
      <p:font typeface="Glacial Indifference Bold Italics" charset="1" panose="00000800000000000000"/>
      <p:regular r:id="rId40"/>
    </p:embeddedFont>
    <p:embeddedFont>
      <p:font typeface="Canva Sans Bold" charset="1" panose="020B0803030501040103"/>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notesMasters/notesMaster1.xml" Type="http://schemas.openxmlformats.org/officeDocument/2006/relationships/notesMaster"/><Relationship Id="rId29" Target="theme/theme2.xml" Type="http://schemas.openxmlformats.org/officeDocument/2006/relationships/theme"/><Relationship Id="rId3" Target="viewProps.xml" Type="http://schemas.openxmlformats.org/officeDocument/2006/relationships/viewProps"/><Relationship Id="rId30" Target="notesSlides/notesSlide1.xml" Type="http://schemas.openxmlformats.org/officeDocument/2006/relationships/notesSlide"/><Relationship Id="rId31" Target="fonts/font31.fntdata" Type="http://schemas.openxmlformats.org/officeDocument/2006/relationships/font"/><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fonts/font36.fntdata" Type="http://schemas.openxmlformats.org/officeDocument/2006/relationships/font"/><Relationship Id="rId37" Target="notesSlides/notesSlide6.xml" Type="http://schemas.openxmlformats.org/officeDocument/2006/relationships/notesSlide"/><Relationship Id="rId38" Target="notesSlides/notesSlide7.xml" Type="http://schemas.openxmlformats.org/officeDocument/2006/relationships/notesSlide"/><Relationship Id="rId39" Target="notesSlides/notesSlide8.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notesSlides/notesSlide9.xml" Type="http://schemas.openxmlformats.org/officeDocument/2006/relationships/notesSlide"/><Relationship Id="rId42" Target="notesSlides/notesSlide10.xml" Type="http://schemas.openxmlformats.org/officeDocument/2006/relationships/notesSlide"/><Relationship Id="rId43" Target="notesSlides/notesSlide11.xml" Type="http://schemas.openxmlformats.org/officeDocument/2006/relationships/notesSlide"/><Relationship Id="rId44" Target="notesSlides/notesSlide12.xml" Type="http://schemas.openxmlformats.org/officeDocument/2006/relationships/notesSlide"/><Relationship Id="rId45" Target="notesSlides/notesSlide13.xml" Type="http://schemas.openxmlformats.org/officeDocument/2006/relationships/notesSlide"/><Relationship Id="rId46" Target="notesSlides/notesSlide14.xml" Type="http://schemas.openxmlformats.org/officeDocument/2006/relationships/notesSlide"/><Relationship Id="rId47" Target="notesSlides/notesSlide15.xml" Type="http://schemas.openxmlformats.org/officeDocument/2006/relationships/notesSlide"/><Relationship Id="rId48" Target="fonts/font48.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https://www.youtube.com/watch?v=aU1nfbexpnA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the final activity, tell the class that you will be thinking about the difference between pornography and real life. You may wish to split the class into groups, or this can be done as an individual task. Provide students with handout B. Tell them that they are going to read a list of statements, and have to decide if the statement is describing pornography, or real life. They should put a tick in whichever box they think is correct, and there is room on the handout for any comments they may have. Handout B - teacher guidance is also included. After a few minutes, go through these statements with the class.</a:t>
            </a:r>
          </a:p>
          <a:p>
            <a:r>
              <a:rPr lang="en-US"/>
              <a:t>Note, there are 20 statements on handout B. Depending on timing and teacher preference, you may wish to omit some of these statements. The document has been left editable for you to amend as you wish.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Finally, review the slides explaining the new sexual offences legislation on the Isle of Man (SOOPA). Key messages are that any indecent images of a person under 18 is illegal, even if the person took the photo themselves; that pornography is legal to view except for that which depicts threats to life/serious harm, children, and non consensual acts; that it is illegal to take, distribute, or even threaten to take an intimate photo of someone without their knowledge or consent. The ‘quick guide’ to SOOPA legislation is included in the pack for this lesson.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the lesson by explaining that today you will be discussing explicit materials, sometimes referred to as pornography. Remind the class of the group agreements and the importance of ensuring this is a comfortable, safe session for everyone.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students to spend a few moments thinking about the terms explicit material/pornography. How do they define it? Students can write a few ideas down on a sheet of paper, or discuss with the person next to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Tell the class that you are now going to be discussing the impact that frequently viewing pornography can have. The idea is to get them thinking about the effect that pornography may have on a person’s self image, their expectations of relationships, their views on gender and sexual activity, and their health. </a:t>
            </a:r>
          </a:p>
          <a:p>
            <a:r>
              <a:rPr lang="en-US"/>
              <a:t/>
            </a:r>
          </a:p>
          <a:p>
            <a:r>
              <a:rPr lang="en-US"/>
              <a:t>Split the class into small groups and ask them to discuss the prompts on the next slide. You may wish to have groups discuss each question, or assign one question to each group (one group focusing on the effects on health, another focusing on the effects on relationships etc).</a:t>
            </a:r>
          </a:p>
          <a:p>
            <a:r>
              <a:rPr lang="en-US"/>
              <a:t/>
            </a:r>
          </a:p>
          <a:p>
            <a:r>
              <a:rPr lang="en-US"/>
              <a:t>After sufficient time (10-15 minutes), bring the groups back for feedback to the whole class. Share copies of handout A, and read through the known effects of pornography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will now be sharing three brief videos of young people talking about pornography (these are from Childnet and are about 2 minutes in length each). Show each video and ask the class the questions on the accompanying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https://www.youtube.com/watch?v=cvzfqJOHrP8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https://www.youtube.com/watch?v=Ey-ubI6sgfI</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5.jpeg" Type="http://schemas.openxmlformats.org/officeDocument/2006/relationships/image"/><Relationship Id="rId4" Target="https://www.youtube.com/watch?v=Ey-ubI6sgfI" TargetMode="External" Type="http://schemas.openxmlformats.org/officeDocument/2006/relationships/video"/></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5.jpeg" Type="http://schemas.openxmlformats.org/officeDocument/2006/relationships/image"/><Relationship Id="rId4" Target="https://www.youtube.com/watch?v=aU1nfbexpnA" TargetMode="External" Type="http://schemas.openxmlformats.org/officeDocument/2006/relationships/video"/></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5.jpeg" Type="http://schemas.openxmlformats.org/officeDocument/2006/relationships/image"/><Relationship Id="rId4" Target="https://www.youtube.com/watch?v=cvzfqJOHrP8" TargetMode="External" Type="http://schemas.openxmlformats.org/officeDocument/2006/relationships/video"/></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538069" y="2591320"/>
            <a:ext cx="15216514" cy="2702515"/>
          </a:xfrm>
          <a:prstGeom prst="rect">
            <a:avLst/>
          </a:prstGeom>
        </p:spPr>
        <p:txBody>
          <a:bodyPr anchor="t" rtlCol="false" tIns="0" lIns="0" bIns="0" rIns="0">
            <a:spAutoFit/>
          </a:bodyPr>
          <a:lstStyle/>
          <a:p>
            <a:pPr algn="ctr">
              <a:lnSpc>
                <a:spcPts val="10354"/>
              </a:lnSpc>
            </a:pPr>
            <a:r>
              <a:rPr lang="en-US" sz="9861">
                <a:solidFill>
                  <a:srgbClr val="000000"/>
                </a:solidFill>
                <a:latin typeface="Bobby Jones Soft"/>
                <a:ea typeface="Bobby Jones Soft"/>
                <a:cs typeface="Bobby Jones Soft"/>
                <a:sym typeface="Bobby Jones Soft"/>
              </a:rPr>
              <a:t>EXPLICIT MATERIAL:</a:t>
            </a:r>
          </a:p>
          <a:p>
            <a:pPr algn="ctr">
              <a:lnSpc>
                <a:spcPts val="10354"/>
              </a:lnSpc>
            </a:pPr>
            <a:r>
              <a:rPr lang="en-US" sz="9861">
                <a:solidFill>
                  <a:srgbClr val="000000"/>
                </a:solidFill>
                <a:latin typeface="Bobby Jones Soft"/>
                <a:ea typeface="Bobby Jones Soft"/>
                <a:cs typeface="Bobby Jones Soft"/>
                <a:sym typeface="Bobby Jones Soft"/>
              </a:rPr>
              <a:t>FACT OR FICTION?</a:t>
            </a:r>
          </a:p>
        </p:txBody>
      </p:sp>
      <p:sp>
        <p:nvSpPr>
          <p:cNvPr name="TextBox 7" id="7"/>
          <p:cNvSpPr txBox="true"/>
          <p:nvPr/>
        </p:nvSpPr>
        <p:spPr>
          <a:xfrm rot="0">
            <a:off x="4405441" y="5588722"/>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773831" y="1028700"/>
            <a:ext cx="14740337" cy="8284967"/>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337016" y="1922015"/>
            <a:ext cx="15613968" cy="6366770"/>
          </a:xfrm>
          <a:prstGeom prst="rect">
            <a:avLst/>
          </a:prstGeom>
        </p:spPr>
        <p:txBody>
          <a:bodyPr anchor="t" rtlCol="false" tIns="0" lIns="0" bIns="0" rIns="0">
            <a:spAutoFit/>
          </a:bodyPr>
          <a:lstStyle/>
          <a:p>
            <a:pPr algn="just">
              <a:lnSpc>
                <a:spcPts val="5025"/>
              </a:lnSpc>
            </a:pPr>
            <a:r>
              <a:rPr lang="en-US" sz="3589" spc="-32">
                <a:solidFill>
                  <a:srgbClr val="000000"/>
                </a:solidFill>
                <a:latin typeface="Glacial Indifference"/>
                <a:ea typeface="Glacial Indifference"/>
                <a:cs typeface="Glacial Indifference"/>
                <a:sym typeface="Glacial Indifference"/>
              </a:rPr>
              <a:t>Beth says that she looks nothing like the women in porn.</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Do you think that people in pornographic images represent a truthful image of real bodies?</a:t>
            </a:r>
          </a:p>
          <a:p>
            <a:pPr algn="just">
              <a:lnSpc>
                <a:spcPts val="5025"/>
              </a:lnSpc>
            </a:pPr>
          </a:p>
          <a:p>
            <a:pPr algn="just">
              <a:lnSpc>
                <a:spcPts val="5025"/>
              </a:lnSpc>
            </a:pPr>
            <a:r>
              <a:rPr lang="en-US" sz="3589" spc="-32">
                <a:solidFill>
                  <a:srgbClr val="000000"/>
                </a:solidFill>
                <a:latin typeface="Glacial Indifference"/>
                <a:ea typeface="Glacial Indifference"/>
                <a:cs typeface="Glacial Indifference"/>
                <a:sym typeface="Glacial Indifference"/>
              </a:rPr>
              <a:t>Beth says that the other girls remain silent when porn is shown. </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Why would someone choose to remain silent and not speak up?</a:t>
            </a:r>
          </a:p>
          <a:p>
            <a:pPr algn="just">
              <a:lnSpc>
                <a:spcPts val="5025"/>
              </a:lnSpc>
            </a:pPr>
          </a:p>
          <a:p>
            <a:pPr algn="just">
              <a:lnSpc>
                <a:spcPts val="5025"/>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1773831" y="1028700"/>
            <a:ext cx="14641830" cy="82296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337016" y="1922015"/>
            <a:ext cx="15613968" cy="5728595"/>
          </a:xfrm>
          <a:prstGeom prst="rect">
            <a:avLst/>
          </a:prstGeom>
        </p:spPr>
        <p:txBody>
          <a:bodyPr anchor="t" rtlCol="false" tIns="0" lIns="0" bIns="0" rIns="0">
            <a:spAutoFit/>
          </a:bodyPr>
          <a:lstStyle/>
          <a:p>
            <a:pPr algn="just">
              <a:lnSpc>
                <a:spcPts val="5025"/>
              </a:lnSpc>
            </a:pPr>
            <a:r>
              <a:rPr lang="en-US" sz="3589" spc="-32">
                <a:solidFill>
                  <a:srgbClr val="000000"/>
                </a:solidFill>
                <a:latin typeface="Glacial Indifference"/>
                <a:ea typeface="Glacial Indifference"/>
                <a:cs typeface="Glacial Indifference"/>
                <a:sym typeface="Glacial Indifference"/>
              </a:rPr>
              <a:t>Sadie says that, ‘Everyone goes along with it and watches pornography.’ </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Do you think this is true and if so, why?</a:t>
            </a:r>
          </a:p>
          <a:p>
            <a:pPr algn="just">
              <a:lnSpc>
                <a:spcPts val="5025"/>
              </a:lnSpc>
            </a:pPr>
          </a:p>
          <a:p>
            <a:pPr algn="just">
              <a:lnSpc>
                <a:spcPts val="5025"/>
              </a:lnSpc>
            </a:pPr>
          </a:p>
          <a:p>
            <a:pPr algn="just">
              <a:lnSpc>
                <a:spcPts val="5025"/>
              </a:lnSpc>
            </a:pPr>
            <a:r>
              <a:rPr lang="en-US" sz="3589" spc="-32">
                <a:solidFill>
                  <a:srgbClr val="000000"/>
                </a:solidFill>
                <a:latin typeface="Glacial Indifference"/>
                <a:ea typeface="Glacial Indifference"/>
                <a:cs typeface="Glacial Indifference"/>
                <a:sym typeface="Glacial Indifference"/>
              </a:rPr>
              <a:t>Sadie’s not afraid to speak her mind but gets called ‘frigid’ as a result.</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 Do you think it’s fair that she gets called this? </a:t>
            </a:r>
          </a:p>
          <a:p>
            <a:pPr algn="just">
              <a:lnSpc>
                <a:spcPts val="5025"/>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685925"/>
            <a:ext cx="2903438" cy="1162602"/>
          </a:xfrm>
          <a:prstGeom prst="rect">
            <a:avLst/>
          </a:prstGeom>
        </p:spPr>
        <p:txBody>
          <a:bodyPr anchor="t" rtlCol="false" tIns="0" lIns="0" bIns="0" rIns="0">
            <a:spAutoFit/>
          </a:bodyPr>
          <a:lstStyle/>
          <a:p>
            <a:pPr algn="ctr">
              <a:lnSpc>
                <a:spcPts val="9375"/>
              </a:lnSpc>
            </a:pPr>
            <a:r>
              <a:rPr lang="en-US" sz="6696">
                <a:solidFill>
                  <a:srgbClr val="000000"/>
                </a:solidFill>
                <a:latin typeface="Bobby Jones Soft"/>
                <a:ea typeface="Bobby Jones Soft"/>
                <a:cs typeface="Bobby Jones Soft"/>
                <a:sym typeface="Bobby Jones Soft"/>
              </a:rPr>
              <a:t>activity</a:t>
            </a:r>
          </a:p>
        </p:txBody>
      </p:sp>
      <p:sp>
        <p:nvSpPr>
          <p:cNvPr name="TextBox 6" id="6"/>
          <p:cNvSpPr txBox="true"/>
          <p:nvPr/>
        </p:nvSpPr>
        <p:spPr>
          <a:xfrm rot="0">
            <a:off x="1853900" y="2811601"/>
            <a:ext cx="14580201" cy="5275695"/>
          </a:xfrm>
          <a:prstGeom prst="rect">
            <a:avLst/>
          </a:prstGeom>
        </p:spPr>
        <p:txBody>
          <a:bodyPr anchor="t" rtlCol="false" tIns="0" lIns="0" bIns="0" rIns="0">
            <a:spAutoFit/>
          </a:bodyPr>
          <a:lstStyle/>
          <a:p>
            <a:pPr algn="just">
              <a:lnSpc>
                <a:spcPts val="6965"/>
              </a:lnSpc>
            </a:pPr>
            <a:r>
              <a:rPr lang="en-US" b="true" sz="4975" spc="-44">
                <a:solidFill>
                  <a:srgbClr val="000000"/>
                </a:solidFill>
                <a:latin typeface="Glacial Indifference Bold"/>
                <a:ea typeface="Glacial Indifference Bold"/>
                <a:cs typeface="Glacial Indifference Bold"/>
                <a:sym typeface="Glacial Indifference Bold"/>
              </a:rPr>
              <a:t>Pornography vs Real Life</a:t>
            </a:r>
          </a:p>
          <a:p>
            <a:pPr algn="just">
              <a:lnSpc>
                <a:spcPts val="6965"/>
              </a:lnSpc>
            </a:pPr>
          </a:p>
          <a:p>
            <a:pPr algn="just">
              <a:lnSpc>
                <a:spcPts val="6965"/>
              </a:lnSpc>
              <a:spcBef>
                <a:spcPct val="0"/>
              </a:spcBef>
            </a:pPr>
            <a:r>
              <a:rPr lang="en-US" sz="4975" spc="-44">
                <a:solidFill>
                  <a:srgbClr val="000000"/>
                </a:solidFill>
                <a:latin typeface="Glacial Indifference"/>
                <a:ea typeface="Glacial Indifference"/>
                <a:cs typeface="Glacial Indifference"/>
                <a:sym typeface="Glacial Indifference"/>
              </a:rPr>
              <a:t>In your groups, read the statements on handout B. In your groups, try to decide whether the statement is describing things depicted in pornography, or things that are true for real life relationships.</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03159" y="685925"/>
            <a:ext cx="2754519" cy="1162602"/>
          </a:xfrm>
          <a:prstGeom prst="rect">
            <a:avLst/>
          </a:prstGeom>
        </p:spPr>
        <p:txBody>
          <a:bodyPr anchor="t" rtlCol="false" tIns="0" lIns="0" bIns="0" rIns="0">
            <a:spAutoFit/>
          </a:bodyPr>
          <a:lstStyle/>
          <a:p>
            <a:pPr algn="ctr">
              <a:lnSpc>
                <a:spcPts val="9375"/>
              </a:lnSpc>
            </a:pPr>
            <a:r>
              <a:rPr lang="en-US" sz="6696">
                <a:solidFill>
                  <a:srgbClr val="000000"/>
                </a:solidFill>
                <a:latin typeface="Bobby Jones Soft"/>
                <a:ea typeface="Bobby Jones Soft"/>
                <a:cs typeface="Bobby Jones Soft"/>
                <a:sym typeface="Bobby Jones Soft"/>
              </a:rPr>
              <a:t>the law</a:t>
            </a:r>
          </a:p>
        </p:txBody>
      </p:sp>
      <p:sp>
        <p:nvSpPr>
          <p:cNvPr name="TextBox 6" id="6"/>
          <p:cNvSpPr txBox="true"/>
          <p:nvPr/>
        </p:nvSpPr>
        <p:spPr>
          <a:xfrm rot="0">
            <a:off x="1853900" y="3011501"/>
            <a:ext cx="14580201" cy="3474081"/>
          </a:xfrm>
          <a:prstGeom prst="rect">
            <a:avLst/>
          </a:prstGeom>
        </p:spPr>
        <p:txBody>
          <a:bodyPr anchor="t" rtlCol="false" tIns="0" lIns="0" bIns="0" rIns="0">
            <a:spAutoFit/>
          </a:bodyPr>
          <a:lstStyle/>
          <a:p>
            <a:pPr algn="just">
              <a:lnSpc>
                <a:spcPts val="6965"/>
              </a:lnSpc>
              <a:spcBef>
                <a:spcPct val="0"/>
              </a:spcBef>
            </a:pPr>
            <a:r>
              <a:rPr lang="en-US" sz="4975" spc="-44">
                <a:solidFill>
                  <a:srgbClr val="000000"/>
                </a:solidFill>
                <a:latin typeface="Glacial Indifference"/>
                <a:ea typeface="Glacial Indifference"/>
                <a:cs typeface="Glacial Indifference"/>
                <a:sym typeface="Glacial Indifference"/>
              </a:rPr>
              <a:t>On the Isle of Man, we have legislation known as the </a:t>
            </a:r>
            <a:r>
              <a:rPr lang="en-US" sz="4975" spc="-44">
                <a:solidFill>
                  <a:srgbClr val="E41F25"/>
                </a:solidFill>
                <a:latin typeface="Glacial Indifference"/>
                <a:ea typeface="Glacial Indifference"/>
                <a:cs typeface="Glacial Indifference"/>
                <a:sym typeface="Glacial Indifference"/>
              </a:rPr>
              <a:t>‘Sexual Offences and Obscene Publications Act’ (SOOPA)</a:t>
            </a:r>
            <a:r>
              <a:rPr lang="en-US" sz="4975" spc="-44">
                <a:solidFill>
                  <a:srgbClr val="000000"/>
                </a:solidFill>
                <a:latin typeface="Glacial Indifference"/>
                <a:ea typeface="Glacial Indifference"/>
                <a:cs typeface="Glacial Indifference"/>
                <a:sym typeface="Glacial Indifference"/>
              </a:rPr>
              <a:t> which outlines behaviour that is deemed to be harmful and illegal.</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765378" y="973987"/>
            <a:ext cx="10397327"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PORNOGRAPHY &amp; THE LAW</a:t>
            </a:r>
          </a:p>
        </p:txBody>
      </p:sp>
      <p:sp>
        <p:nvSpPr>
          <p:cNvPr name="TextBox 6" id="6"/>
          <p:cNvSpPr txBox="true"/>
          <p:nvPr/>
        </p:nvSpPr>
        <p:spPr>
          <a:xfrm rot="0">
            <a:off x="1297389" y="2803571"/>
            <a:ext cx="15693221" cy="4858082"/>
          </a:xfrm>
          <a:prstGeom prst="rect">
            <a:avLst/>
          </a:prstGeom>
        </p:spPr>
        <p:txBody>
          <a:bodyPr anchor="t" rtlCol="false" tIns="0" lIns="0" bIns="0" rIns="0">
            <a:spAutoFit/>
          </a:bodyPr>
          <a:lstStyle/>
          <a:p>
            <a:pPr algn="just">
              <a:lnSpc>
                <a:spcPts val="4706"/>
              </a:lnSpc>
            </a:pPr>
            <a:r>
              <a:rPr lang="en-US" sz="3361" b="true">
                <a:solidFill>
                  <a:srgbClr val="D62B33"/>
                </a:solidFill>
                <a:latin typeface="Glacial Indifference Bold"/>
                <a:ea typeface="Glacial Indifference Bold"/>
                <a:cs typeface="Glacial Indifference Bold"/>
                <a:sym typeface="Glacial Indifference Bold"/>
              </a:rPr>
              <a:t>On the Isle of Man, it is illegal to:</a:t>
            </a:r>
          </a:p>
          <a:p>
            <a:pPr algn="just">
              <a:lnSpc>
                <a:spcPts val="5826"/>
              </a:lnSpc>
            </a:pPr>
          </a:p>
          <a:p>
            <a:pPr algn="just">
              <a:lnSpc>
                <a:spcPts val="4706"/>
              </a:lnSpc>
            </a:pPr>
            <a:r>
              <a:rPr lang="en-US" sz="3361">
                <a:solidFill>
                  <a:srgbClr val="000000"/>
                </a:solidFill>
                <a:latin typeface="Glacial Indifference"/>
                <a:ea typeface="Glacial Indifference"/>
                <a:cs typeface="Glacial Indifference"/>
                <a:sym typeface="Glacial Indifference"/>
              </a:rPr>
              <a:t>Possess, create, or distribute (share) any indecent images of a person under 18 </a:t>
            </a:r>
          </a:p>
          <a:p>
            <a:pPr algn="just">
              <a:lnSpc>
                <a:spcPts val="4706"/>
              </a:lnSpc>
            </a:pP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This includes any explicit photos or videos you take of yourself if you are under 18</a:t>
            </a:r>
          </a:p>
          <a:p>
            <a:pPr algn="just">
              <a:lnSpc>
                <a:spcPts val="4706"/>
              </a:lnSpc>
            </a:pP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Even if both people involved in sending/receiving the images are under 18, it is </a:t>
            </a:r>
            <a:r>
              <a:rPr lang="en-US" b="true" sz="3361" u="sng">
                <a:solidFill>
                  <a:srgbClr val="000000"/>
                </a:solidFill>
                <a:latin typeface="Glacial Indifference Bold"/>
                <a:ea typeface="Glacial Indifference Bold"/>
                <a:cs typeface="Glacial Indifference Bold"/>
                <a:sym typeface="Glacial Indifference Bold"/>
              </a:rPr>
              <a:t>still an offence</a:t>
            </a:r>
            <a:r>
              <a:rPr lang="en-US" sz="3361">
                <a:solidFill>
                  <a:srgbClr val="000000"/>
                </a:solidFill>
                <a:latin typeface="Glacial Indifference"/>
                <a:ea typeface="Glacial Indifference"/>
                <a:cs typeface="Glacial Indifference"/>
                <a:sym typeface="Glacial Indifference"/>
              </a:rPr>
              <a:t> </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765378" y="973987"/>
            <a:ext cx="10397327"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PORNOGRAPHY &amp; THE LAW</a:t>
            </a:r>
          </a:p>
        </p:txBody>
      </p:sp>
      <p:sp>
        <p:nvSpPr>
          <p:cNvPr name="TextBox 6" id="6"/>
          <p:cNvSpPr txBox="true"/>
          <p:nvPr/>
        </p:nvSpPr>
        <p:spPr>
          <a:xfrm rot="0">
            <a:off x="1297389" y="2440117"/>
            <a:ext cx="15693221" cy="6629732"/>
          </a:xfrm>
          <a:prstGeom prst="rect">
            <a:avLst/>
          </a:prstGeom>
        </p:spPr>
        <p:txBody>
          <a:bodyPr anchor="t" rtlCol="false" tIns="0" lIns="0" bIns="0" rIns="0">
            <a:spAutoFit/>
          </a:bodyPr>
          <a:lstStyle/>
          <a:p>
            <a:pPr algn="just">
              <a:lnSpc>
                <a:spcPts val="4706"/>
              </a:lnSpc>
            </a:pPr>
            <a:r>
              <a:rPr lang="en-US" sz="3361" b="true">
                <a:solidFill>
                  <a:srgbClr val="D62B33"/>
                </a:solidFill>
                <a:latin typeface="Glacial Indifference Bold"/>
                <a:ea typeface="Glacial Indifference Bold"/>
                <a:cs typeface="Glacial Indifference Bold"/>
                <a:sym typeface="Glacial Indifference Bold"/>
              </a:rPr>
              <a:t>On the Isle of Man, it is illegal to:</a:t>
            </a:r>
          </a:p>
          <a:p>
            <a:pPr algn="just">
              <a:lnSpc>
                <a:spcPts val="5826"/>
              </a:lnSpc>
            </a:pPr>
          </a:p>
          <a:p>
            <a:pPr algn="just">
              <a:lnSpc>
                <a:spcPts val="4706"/>
              </a:lnSpc>
            </a:pPr>
            <a:r>
              <a:rPr lang="en-US" sz="3361">
                <a:solidFill>
                  <a:srgbClr val="000000"/>
                </a:solidFill>
                <a:latin typeface="Glacial Indifference"/>
                <a:ea typeface="Glacial Indifference"/>
                <a:cs typeface="Glacial Indifference"/>
                <a:sym typeface="Glacial Indifference"/>
              </a:rPr>
              <a:t>Create, distribute, or threaten to distribute an intimate image of someone without their consent.</a:t>
            </a:r>
          </a:p>
          <a:p>
            <a:pPr algn="just">
              <a:lnSpc>
                <a:spcPts val="4706"/>
              </a:lnSpc>
            </a:pP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You </a:t>
            </a:r>
            <a:r>
              <a:rPr lang="en-US" b="true" sz="3361" u="sng">
                <a:solidFill>
                  <a:srgbClr val="000000"/>
                </a:solidFill>
                <a:latin typeface="Glacial Indifference Bold"/>
                <a:ea typeface="Glacial Indifference Bold"/>
                <a:cs typeface="Glacial Indifference Bold"/>
                <a:sym typeface="Glacial Indifference Bold"/>
              </a:rPr>
              <a:t>cannot</a:t>
            </a:r>
            <a:r>
              <a:rPr lang="en-US" sz="3361">
                <a:solidFill>
                  <a:srgbClr val="000000"/>
                </a:solidFill>
                <a:latin typeface="Glacial Indifference"/>
                <a:ea typeface="Glacial Indifference"/>
                <a:cs typeface="Glacial Indifference"/>
                <a:sym typeface="Glacial Indifference"/>
              </a:rPr>
              <a:t> take or share any intimate images of a person under 18</a:t>
            </a: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Even if a person is over 18, you cannot take an intimate image without their consent or without them knowing (for instance, upskirting) or share an intimate image without their consent (sometimes known as ‘revenge porn’)</a:t>
            </a: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Threatening to do any of the above, even if you don’t intend to actually do it, </a:t>
            </a:r>
            <a:r>
              <a:rPr lang="en-US" b="true" sz="3361" u="sng">
                <a:solidFill>
                  <a:srgbClr val="000000"/>
                </a:solidFill>
                <a:latin typeface="Glacial Indifference Bold"/>
                <a:ea typeface="Glacial Indifference Bold"/>
                <a:cs typeface="Glacial Indifference Bold"/>
                <a:sym typeface="Glacial Indifference Bold"/>
              </a:rPr>
              <a:t>is still a crime</a:t>
            </a:r>
            <a:r>
              <a:rPr lang="en-US" sz="3361">
                <a:solidFill>
                  <a:srgbClr val="000000"/>
                </a:solidFill>
                <a:latin typeface="Glacial Indifference"/>
                <a:ea typeface="Glacial Indifference"/>
                <a:cs typeface="Glacial Indifference"/>
                <a:sym typeface="Glacial Indifference"/>
              </a:rPr>
              <a:t>.</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765378" y="973987"/>
            <a:ext cx="10397327"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PORNOGRAPHY &amp; THE LAW</a:t>
            </a:r>
          </a:p>
        </p:txBody>
      </p:sp>
      <p:sp>
        <p:nvSpPr>
          <p:cNvPr name="TextBox 6" id="6"/>
          <p:cNvSpPr txBox="true"/>
          <p:nvPr/>
        </p:nvSpPr>
        <p:spPr>
          <a:xfrm rot="0">
            <a:off x="1297389" y="2912608"/>
            <a:ext cx="15693221" cy="5448632"/>
          </a:xfrm>
          <a:prstGeom prst="rect">
            <a:avLst/>
          </a:prstGeom>
        </p:spPr>
        <p:txBody>
          <a:bodyPr anchor="t" rtlCol="false" tIns="0" lIns="0" bIns="0" rIns="0">
            <a:spAutoFit/>
          </a:bodyPr>
          <a:lstStyle/>
          <a:p>
            <a:pPr algn="just">
              <a:lnSpc>
                <a:spcPts val="4706"/>
              </a:lnSpc>
            </a:pPr>
            <a:r>
              <a:rPr lang="en-US" sz="3361" b="true">
                <a:solidFill>
                  <a:srgbClr val="D62B33"/>
                </a:solidFill>
                <a:latin typeface="Glacial Indifference Bold"/>
                <a:ea typeface="Glacial Indifference Bold"/>
                <a:cs typeface="Glacial Indifference Bold"/>
                <a:sym typeface="Glacial Indifference Bold"/>
              </a:rPr>
              <a:t>On the Isle of Man, it is illegal to:</a:t>
            </a:r>
          </a:p>
          <a:p>
            <a:pPr algn="just">
              <a:lnSpc>
                <a:spcPts val="5826"/>
              </a:lnSpc>
            </a:pPr>
          </a:p>
          <a:p>
            <a:pPr algn="just">
              <a:lnSpc>
                <a:spcPts val="4706"/>
              </a:lnSpc>
            </a:pPr>
            <a:r>
              <a:rPr lang="en-US" sz="3361">
                <a:solidFill>
                  <a:srgbClr val="000000"/>
                </a:solidFill>
                <a:latin typeface="Glacial Indifference"/>
                <a:ea typeface="Glacial Indifference"/>
                <a:cs typeface="Glacial Indifference"/>
                <a:sym typeface="Glacial Indifference"/>
              </a:rPr>
              <a:t>Be in possession of any pornographic material that shows:</a:t>
            </a:r>
          </a:p>
          <a:p>
            <a:pPr algn="just">
              <a:lnSpc>
                <a:spcPts val="4706"/>
              </a:lnSpc>
            </a:pP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any acts which threaten a person’s life </a:t>
            </a: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any acts which could or do cause serious harm or injury</a:t>
            </a: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any non-consensual activity</a:t>
            </a:r>
          </a:p>
          <a:p>
            <a:pPr algn="just" marL="725839" indent="-362919" lvl="1">
              <a:lnSpc>
                <a:spcPts val="4706"/>
              </a:lnSpc>
              <a:buFont typeface="Arial"/>
              <a:buChar char="•"/>
            </a:pPr>
            <a:r>
              <a:rPr lang="en-US" sz="3361">
                <a:solidFill>
                  <a:srgbClr val="000000"/>
                </a:solidFill>
                <a:latin typeface="Glacial Indifference"/>
                <a:ea typeface="Glacial Indifference"/>
                <a:cs typeface="Glacial Indifference"/>
                <a:sym typeface="Glacial Indifference"/>
              </a:rPr>
              <a:t>any person under the age of 18</a:t>
            </a:r>
          </a:p>
          <a:p>
            <a:pPr algn="just">
              <a:lnSpc>
                <a:spcPts val="4706"/>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444904"/>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9914894" y="5795578"/>
            <a:ext cx="7991374" cy="3835859"/>
          </a:xfrm>
          <a:custGeom>
            <a:avLst/>
            <a:gdLst/>
            <a:ahLst/>
            <a:cxnLst/>
            <a:rect r="r" b="b" t="t" l="l"/>
            <a:pathLst>
              <a:path h="3835859" w="7991374">
                <a:moveTo>
                  <a:pt x="0" y="0"/>
                </a:moveTo>
                <a:lnTo>
                  <a:pt x="7991373" y="0"/>
                </a:lnTo>
                <a:lnTo>
                  <a:pt x="7991373" y="3835860"/>
                </a:lnTo>
                <a:lnTo>
                  <a:pt x="0" y="38358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16390" y="798035"/>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GET SUPPORT</a:t>
            </a:r>
          </a:p>
        </p:txBody>
      </p:sp>
      <p:sp>
        <p:nvSpPr>
          <p:cNvPr name="TextBox 7" id="7"/>
          <p:cNvSpPr txBox="true"/>
          <p:nvPr/>
        </p:nvSpPr>
        <p:spPr>
          <a:xfrm rot="0">
            <a:off x="1028700" y="2600314"/>
            <a:ext cx="15622342" cy="5431189"/>
          </a:xfrm>
          <a:prstGeom prst="rect">
            <a:avLst/>
          </a:prstGeom>
        </p:spPr>
        <p:txBody>
          <a:bodyPr anchor="t" rtlCol="false" tIns="0" lIns="0" bIns="0" rIns="0">
            <a:spAutoFit/>
          </a:bodyPr>
          <a:lstStyle/>
          <a:p>
            <a:pPr algn="l">
              <a:lnSpc>
                <a:spcPts val="6193"/>
              </a:lnSpc>
              <a:spcBef>
                <a:spcPct val="0"/>
              </a:spcBef>
            </a:pPr>
            <a:r>
              <a:rPr lang="en-US" b="true" sz="4423">
                <a:solidFill>
                  <a:srgbClr val="000000"/>
                </a:solidFill>
                <a:latin typeface="Glacial Indifference Bold"/>
                <a:ea typeface="Glacial Indifference Bold"/>
                <a:cs typeface="Glacial Indifference Bold"/>
                <a:sym typeface="Glacial Indifference Bold"/>
              </a:rPr>
              <a:t>ChildLine​</a:t>
            </a:r>
          </a:p>
          <a:p>
            <a:pPr algn="l">
              <a:lnSpc>
                <a:spcPts val="6193"/>
              </a:lnSpc>
              <a:spcBef>
                <a:spcPct val="0"/>
              </a:spcBef>
            </a:pPr>
            <a:r>
              <a:rPr lang="en-US" sz="4423">
                <a:solidFill>
                  <a:srgbClr val="000000"/>
                </a:solidFill>
                <a:latin typeface="Glacial Indifference"/>
                <a:ea typeface="Glacial Indifference"/>
                <a:cs typeface="Glacial Indifference"/>
                <a:sym typeface="Glacial Indifference"/>
              </a:rPr>
              <a:t>www.childline.org.uk​</a:t>
            </a:r>
          </a:p>
          <a:p>
            <a:pPr algn="l">
              <a:lnSpc>
                <a:spcPts val="6193"/>
              </a:lnSpc>
              <a:spcBef>
                <a:spcPct val="0"/>
              </a:spcBef>
            </a:pPr>
            <a:r>
              <a:rPr lang="en-US" sz="4423">
                <a:solidFill>
                  <a:srgbClr val="000000"/>
                </a:solidFill>
                <a:latin typeface="Glacial Indifference"/>
                <a:ea typeface="Glacial Indifference"/>
                <a:cs typeface="Glacial Indifference"/>
                <a:sym typeface="Glacial Indifference"/>
              </a:rPr>
              <a:t>If you're under 19 you can confidentially call, email or chat online about any problem big or small​</a:t>
            </a:r>
          </a:p>
          <a:p>
            <a:pPr algn="l">
              <a:lnSpc>
                <a:spcPts val="6193"/>
              </a:lnSpc>
              <a:spcBef>
                <a:spcPct val="0"/>
              </a:spcBef>
            </a:pPr>
            <a:r>
              <a:rPr lang="en-US" b="true" sz="4423">
                <a:solidFill>
                  <a:srgbClr val="000000"/>
                </a:solidFill>
                <a:latin typeface="Glacial Indifference Bold"/>
                <a:ea typeface="Glacial Indifference Bold"/>
                <a:cs typeface="Glacial Indifference Bold"/>
                <a:sym typeface="Glacial Indifference Bold"/>
              </a:rPr>
              <a:t>Freephone 24h helpline: 0800 1111​</a:t>
            </a:r>
          </a:p>
          <a:p>
            <a:pPr algn="l">
              <a:lnSpc>
                <a:spcPts val="6193"/>
              </a:lnSpc>
              <a:spcBef>
                <a:spcPct val="0"/>
              </a:spcBef>
            </a:pPr>
          </a:p>
          <a:p>
            <a:pPr algn="l">
              <a:lnSpc>
                <a:spcPts val="6193"/>
              </a:lnSpc>
              <a:spcBef>
                <a:spcPct val="0"/>
              </a:spcBef>
            </a:pPr>
            <a:r>
              <a:rPr lang="en-US" sz="4423">
                <a:solidFill>
                  <a:srgbClr val="000000"/>
                </a:solidFill>
                <a:latin typeface="Glacial Indifference"/>
                <a:ea typeface="Glacial Indifference"/>
                <a:cs typeface="Glacial Indifference"/>
                <a:sym typeface="Glacial Indifference"/>
              </a:rPr>
              <a:t>Chat 1:1 with an online advisor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21604" y="2320722"/>
            <a:ext cx="4006516" cy="6172200"/>
          </a:xfrm>
          <a:custGeom>
            <a:avLst/>
            <a:gdLst/>
            <a:ahLst/>
            <a:cxnLst/>
            <a:rect r="r" b="b" t="t" l="l"/>
            <a:pathLst>
              <a:path h="6172200" w="4006516">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694720" y="4002878"/>
            <a:ext cx="10690050" cy="2157418"/>
          </a:xfrm>
          <a:prstGeom prst="rect">
            <a:avLst/>
          </a:prstGeom>
        </p:spPr>
        <p:txBody>
          <a:bodyPr anchor="t" rtlCol="false" tIns="0" lIns="0" bIns="0" rIns="0">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what’s one thing you’ll take away from today’s session?</a:t>
            </a:r>
          </a:p>
        </p:txBody>
      </p:sp>
      <p:sp>
        <p:nvSpPr>
          <p:cNvPr name="TextBox 7" id="7"/>
          <p:cNvSpPr txBox="true"/>
          <p:nvPr/>
        </p:nvSpPr>
        <p:spPr>
          <a:xfrm rot="0">
            <a:off x="1028700" y="1871269"/>
            <a:ext cx="7449280" cy="1094742"/>
          </a:xfrm>
          <a:prstGeom prst="rect">
            <a:avLst/>
          </a:prstGeom>
        </p:spPr>
        <p:txBody>
          <a:bodyPr anchor="t" rtlCol="false" tIns="0" lIns="0" bIns="0" rIns="0">
            <a:spAutoFit/>
          </a:bodyPr>
          <a:lstStyle/>
          <a:p>
            <a:pPr algn="ctr">
              <a:lnSpc>
                <a:spcPts val="8959"/>
              </a:lnSpc>
            </a:pPr>
            <a:r>
              <a:rPr lang="en-US" sz="6399" b="true">
                <a:solidFill>
                  <a:srgbClr val="000000"/>
                </a:solidFill>
                <a:latin typeface="Canva Sans Bold"/>
                <a:ea typeface="Canva Sans Bold"/>
                <a:cs typeface="Canva Sans Bold"/>
                <a:sym typeface="Canva Sans Bold"/>
              </a:rPr>
              <a:t>reflection</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271706" y="2002024"/>
            <a:ext cx="13744587" cy="5500506"/>
          </a:xfrm>
          <a:prstGeom prst="rect">
            <a:avLst/>
          </a:prstGeom>
        </p:spPr>
        <p:txBody>
          <a:bodyPr anchor="t" rtlCol="false" tIns="0" lIns="0" bIns="0" rIns="0">
            <a:spAutoFit/>
          </a:bodyPr>
          <a:lstStyle/>
          <a:p>
            <a:pPr algn="just">
              <a:lnSpc>
                <a:spcPts val="7256"/>
              </a:lnSpc>
            </a:pPr>
            <a:r>
              <a:rPr lang="en-US" sz="6202" spc="-179">
                <a:solidFill>
                  <a:srgbClr val="000000"/>
                </a:solidFill>
                <a:latin typeface="Glacial Indifference"/>
                <a:ea typeface="Glacial Indifference"/>
                <a:cs typeface="Glacial Indifference"/>
                <a:sym typeface="Glacial Indifference"/>
              </a:rPr>
              <a:t>Today we’re going to be discussing explicit material, also known as ‘pornography.’ </a:t>
            </a:r>
          </a:p>
          <a:p>
            <a:pPr algn="just">
              <a:lnSpc>
                <a:spcPts val="7256"/>
              </a:lnSpc>
            </a:pPr>
          </a:p>
          <a:p>
            <a:pPr algn="just">
              <a:lnSpc>
                <a:spcPts val="7256"/>
              </a:lnSpc>
            </a:pPr>
            <a:r>
              <a:rPr lang="en-US" sz="6202" spc="-179">
                <a:solidFill>
                  <a:srgbClr val="000000"/>
                </a:solidFill>
                <a:latin typeface="Glacial Indifference"/>
                <a:ea typeface="Glacial Indifference"/>
                <a:cs typeface="Glacial Indifference"/>
                <a:sym typeface="Glacial Indifference"/>
              </a:rPr>
              <a:t>We’re going to learn about what the law says, and how viewing these images might impact our ideas about relationships.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21604" y="2320722"/>
            <a:ext cx="4006516" cy="6172200"/>
          </a:xfrm>
          <a:custGeom>
            <a:avLst/>
            <a:gdLst/>
            <a:ahLst/>
            <a:cxnLst/>
            <a:rect r="r" b="b" t="t" l="l"/>
            <a:pathLst>
              <a:path h="6172200" w="4006516">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660235" y="4002878"/>
            <a:ext cx="8214821" cy="2157418"/>
          </a:xfrm>
          <a:prstGeom prst="rect">
            <a:avLst/>
          </a:prstGeom>
        </p:spPr>
        <p:txBody>
          <a:bodyPr anchor="t" rtlCol="false" tIns="0" lIns="0" bIns="0" rIns="0">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How would you define the term pornography?</a:t>
            </a:r>
          </a:p>
        </p:txBody>
      </p:sp>
      <p:sp>
        <p:nvSpPr>
          <p:cNvPr name="TextBox 7" id="7"/>
          <p:cNvSpPr txBox="true"/>
          <p:nvPr/>
        </p:nvSpPr>
        <p:spPr>
          <a:xfrm rot="0">
            <a:off x="-228213" y="895350"/>
            <a:ext cx="7449280" cy="1104267"/>
          </a:xfrm>
          <a:prstGeom prst="rect">
            <a:avLst/>
          </a:prstGeom>
        </p:spPr>
        <p:txBody>
          <a:bodyPr anchor="t" rtlCol="false" tIns="0" lIns="0" bIns="0" rIns="0">
            <a:spAutoFit/>
          </a:bodyPr>
          <a:lstStyle/>
          <a:p>
            <a:pPr algn="ctr">
              <a:lnSpc>
                <a:spcPts val="8959"/>
              </a:lnSpc>
            </a:pPr>
            <a:r>
              <a:rPr lang="en-US" sz="6399">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526730" y="2958063"/>
            <a:ext cx="8546157" cy="5313079"/>
          </a:xfrm>
          <a:prstGeom prst="rect">
            <a:avLst/>
          </a:prstGeom>
        </p:spPr>
        <p:txBody>
          <a:bodyPr anchor="t" rtlCol="false" tIns="0" lIns="0" bIns="0" rIns="0">
            <a:spAutoFit/>
          </a:bodyPr>
          <a:lstStyle/>
          <a:p>
            <a:pPr algn="just">
              <a:lnSpc>
                <a:spcPts val="6403"/>
              </a:lnSpc>
            </a:pPr>
          </a:p>
          <a:p>
            <a:pPr algn="just">
              <a:lnSpc>
                <a:spcPts val="5900"/>
              </a:lnSpc>
            </a:pPr>
            <a:r>
              <a:rPr lang="en-US" sz="4573">
                <a:solidFill>
                  <a:srgbClr val="000000"/>
                </a:solidFill>
                <a:latin typeface="Glacial Indifference"/>
                <a:ea typeface="Glacial Indifference"/>
                <a:cs typeface="Glacial Indifference"/>
                <a:sym typeface="Glacial Indifference"/>
              </a:rPr>
              <a:t>printed or visual material containing the explicit description or display of sexual organs or activity, intended to stimulate sexual excitement.</a:t>
            </a:r>
          </a:p>
          <a:p>
            <a:pPr algn="just">
              <a:lnSpc>
                <a:spcPts val="6403"/>
              </a:lnSpc>
              <a:spcBef>
                <a:spcPct val="0"/>
              </a:spcBef>
            </a:pPr>
          </a:p>
        </p:txBody>
      </p:sp>
      <p:sp>
        <p:nvSpPr>
          <p:cNvPr name="Freeform 6" id="6"/>
          <p:cNvSpPr/>
          <p:nvPr/>
        </p:nvSpPr>
        <p:spPr>
          <a:xfrm flipH="false" flipV="false" rot="0">
            <a:off x="12753094" y="4692410"/>
            <a:ext cx="4506206" cy="4687860"/>
          </a:xfrm>
          <a:custGeom>
            <a:avLst/>
            <a:gdLst/>
            <a:ahLst/>
            <a:cxnLst/>
            <a:rect r="r" b="b" t="t" l="l"/>
            <a:pathLst>
              <a:path h="4687860" w="4506206">
                <a:moveTo>
                  <a:pt x="0" y="0"/>
                </a:moveTo>
                <a:lnTo>
                  <a:pt x="4506206" y="0"/>
                </a:lnTo>
                <a:lnTo>
                  <a:pt x="4506206" y="4687861"/>
                </a:lnTo>
                <a:lnTo>
                  <a:pt x="0" y="46878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669541" y="2017363"/>
            <a:ext cx="8260535" cy="1229054"/>
          </a:xfrm>
          <a:prstGeom prst="rect">
            <a:avLst/>
          </a:prstGeom>
        </p:spPr>
        <p:txBody>
          <a:bodyPr anchor="t" rtlCol="false" tIns="0" lIns="0" bIns="0" rIns="0">
            <a:spAutoFit/>
          </a:bodyPr>
          <a:lstStyle/>
          <a:p>
            <a:pPr algn="ctr">
              <a:lnSpc>
                <a:spcPts val="9935"/>
              </a:lnSpc>
            </a:pPr>
            <a:r>
              <a:rPr lang="en-US" sz="7096">
                <a:solidFill>
                  <a:srgbClr val="000000"/>
                </a:solidFill>
                <a:latin typeface="Bobby Jones Soft"/>
                <a:ea typeface="Bobby Jones Soft"/>
                <a:cs typeface="Bobby Jones Soft"/>
                <a:sym typeface="Bobby Jones Soft"/>
              </a:rPr>
              <a:t>pornography is...</a:t>
            </a:r>
          </a:p>
        </p:txBody>
      </p:sp>
      <p:sp>
        <p:nvSpPr>
          <p:cNvPr name="TextBox 8" id="8"/>
          <p:cNvSpPr txBox="true"/>
          <p:nvPr/>
        </p:nvSpPr>
        <p:spPr>
          <a:xfrm rot="0">
            <a:off x="7374433" y="7505835"/>
            <a:ext cx="2926666" cy="486126"/>
          </a:xfrm>
          <a:prstGeom prst="rect">
            <a:avLst/>
          </a:prstGeom>
        </p:spPr>
        <p:txBody>
          <a:bodyPr anchor="t" rtlCol="false" tIns="0" lIns="0" bIns="0" rIns="0">
            <a:spAutoFit/>
          </a:bodyPr>
          <a:lstStyle/>
          <a:p>
            <a:pPr algn="just">
              <a:lnSpc>
                <a:spcPts val="3961"/>
              </a:lnSpc>
              <a:spcBef>
                <a:spcPct val="0"/>
              </a:spcBef>
            </a:pPr>
            <a:r>
              <a:rPr lang="en-US" sz="2829" spc="-25">
                <a:solidFill>
                  <a:srgbClr val="000000"/>
                </a:solidFill>
                <a:latin typeface="Glacial Indifference"/>
                <a:ea typeface="Glacial Indifference"/>
                <a:cs typeface="Glacial Indifference"/>
                <a:sym typeface="Glacial Indifference"/>
              </a:rPr>
              <a:t>Oxford dictionary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562482" y="5388475"/>
            <a:ext cx="4368153" cy="4114800"/>
          </a:xfrm>
          <a:custGeom>
            <a:avLst/>
            <a:gdLst/>
            <a:ahLst/>
            <a:cxnLst/>
            <a:rect r="r" b="b" t="t" l="l"/>
            <a:pathLst>
              <a:path h="4114800" w="4368153">
                <a:moveTo>
                  <a:pt x="0" y="0"/>
                </a:moveTo>
                <a:lnTo>
                  <a:pt x="4368153" y="0"/>
                </a:lnTo>
                <a:lnTo>
                  <a:pt x="436815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793814">
            <a:off x="2124992" y="6070269"/>
            <a:ext cx="2533862" cy="1327110"/>
          </a:xfrm>
          <a:custGeom>
            <a:avLst/>
            <a:gdLst/>
            <a:ahLst/>
            <a:cxnLst/>
            <a:rect r="r" b="b" t="t" l="l"/>
            <a:pathLst>
              <a:path h="1327110" w="2533862">
                <a:moveTo>
                  <a:pt x="0" y="0"/>
                </a:moveTo>
                <a:lnTo>
                  <a:pt x="2533862" y="0"/>
                </a:lnTo>
                <a:lnTo>
                  <a:pt x="2533862" y="1327110"/>
                </a:lnTo>
                <a:lnTo>
                  <a:pt x="0" y="13271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171539" y="2803157"/>
            <a:ext cx="12223982" cy="1772136"/>
          </a:xfrm>
          <a:prstGeom prst="rect">
            <a:avLst/>
          </a:prstGeom>
        </p:spPr>
        <p:txBody>
          <a:bodyPr anchor="t" rtlCol="false" tIns="0" lIns="0" bIns="0" rIns="0">
            <a:spAutoFit/>
          </a:bodyPr>
          <a:lstStyle/>
          <a:p>
            <a:pPr algn="just">
              <a:lnSpc>
                <a:spcPts val="7102"/>
              </a:lnSpc>
              <a:spcBef>
                <a:spcPct val="0"/>
              </a:spcBef>
            </a:pPr>
            <a:r>
              <a:rPr lang="en-US" sz="5073" spc="-45">
                <a:solidFill>
                  <a:srgbClr val="000000"/>
                </a:solidFill>
                <a:latin typeface="Glacial Indifference"/>
                <a:ea typeface="Glacial Indifference"/>
                <a:cs typeface="Glacial Indifference"/>
                <a:sym typeface="Glacial Indifference"/>
              </a:rPr>
              <a:t>What do you think the impact of viewing pornography might be when it comes to...</a:t>
            </a:r>
          </a:p>
        </p:txBody>
      </p:sp>
      <p:sp>
        <p:nvSpPr>
          <p:cNvPr name="TextBox 8" id="8"/>
          <p:cNvSpPr txBox="true"/>
          <p:nvPr/>
        </p:nvSpPr>
        <p:spPr>
          <a:xfrm rot="0">
            <a:off x="7133919" y="5721725"/>
            <a:ext cx="8599687" cy="3171598"/>
          </a:xfrm>
          <a:prstGeom prst="rect">
            <a:avLst/>
          </a:prstGeom>
        </p:spPr>
        <p:txBody>
          <a:bodyPr anchor="t" rtlCol="false" tIns="0" lIns="0" bIns="0" rIns="0">
            <a:spAutoFit/>
          </a:bodyPr>
          <a:lstStyle/>
          <a:p>
            <a:pPr algn="just">
              <a:lnSpc>
                <a:spcPts val="5028"/>
              </a:lnSpc>
            </a:pPr>
            <a:r>
              <a:rPr lang="en-US" b="true" sz="3592" spc="-32">
                <a:solidFill>
                  <a:srgbClr val="000000"/>
                </a:solidFill>
                <a:latin typeface="Glacial Indifference Bold"/>
                <a:ea typeface="Glacial Indifference Bold"/>
                <a:cs typeface="Glacial Indifference Bold"/>
                <a:sym typeface="Glacial Indifference Bold"/>
              </a:rPr>
              <a:t>...our body image or self esteem?</a:t>
            </a:r>
          </a:p>
          <a:p>
            <a:pPr algn="just">
              <a:lnSpc>
                <a:spcPts val="5028"/>
              </a:lnSpc>
            </a:pPr>
            <a:r>
              <a:rPr lang="en-US" b="true" sz="3592" spc="-32">
                <a:solidFill>
                  <a:srgbClr val="000000"/>
                </a:solidFill>
                <a:latin typeface="Glacial Indifference Bold"/>
                <a:ea typeface="Glacial Indifference Bold"/>
                <a:cs typeface="Glacial Indifference Bold"/>
                <a:sym typeface="Glacial Indifference Bold"/>
              </a:rPr>
              <a:t>...how we view other people?</a:t>
            </a:r>
          </a:p>
          <a:p>
            <a:pPr algn="just">
              <a:lnSpc>
                <a:spcPts val="5028"/>
              </a:lnSpc>
            </a:pPr>
            <a:r>
              <a:rPr lang="en-US" b="true" sz="3592" spc="-32">
                <a:solidFill>
                  <a:srgbClr val="000000"/>
                </a:solidFill>
                <a:latin typeface="Glacial Indifference Bold"/>
                <a:ea typeface="Glacial Indifference Bold"/>
                <a:cs typeface="Glacial Indifference Bold"/>
                <a:sym typeface="Glacial Indifference Bold"/>
              </a:rPr>
              <a:t>...our expectations of a relationship/sex?</a:t>
            </a:r>
          </a:p>
          <a:p>
            <a:pPr algn="just">
              <a:lnSpc>
                <a:spcPts val="5028"/>
              </a:lnSpc>
            </a:pPr>
            <a:r>
              <a:rPr lang="en-US" b="true" sz="3592" spc="-32">
                <a:solidFill>
                  <a:srgbClr val="000000"/>
                </a:solidFill>
                <a:latin typeface="Glacial Indifference Bold"/>
                <a:ea typeface="Glacial Indifference Bold"/>
                <a:cs typeface="Glacial Indifference Bold"/>
                <a:sym typeface="Glacial Indifference Bold"/>
              </a:rPr>
              <a:t>...our behaviour?</a:t>
            </a:r>
          </a:p>
          <a:p>
            <a:pPr algn="just">
              <a:lnSpc>
                <a:spcPts val="5028"/>
              </a:lnSpc>
              <a:spcBef>
                <a:spcPct val="0"/>
              </a:spcBef>
            </a:pPr>
            <a:r>
              <a:rPr lang="en-US" b="true" sz="3592" spc="-32">
                <a:solidFill>
                  <a:srgbClr val="000000"/>
                </a:solidFill>
                <a:latin typeface="Glacial Indifference Bold"/>
                <a:ea typeface="Glacial Indifference Bold"/>
                <a:cs typeface="Glacial Indifference Bold"/>
                <a:sym typeface="Glacial Indifference Bold"/>
              </a:rPr>
              <a:t>...our health?</a:t>
            </a:r>
          </a:p>
        </p:txBody>
      </p:sp>
      <p:sp>
        <p:nvSpPr>
          <p:cNvPr name="TextBox 9" id="9"/>
          <p:cNvSpPr txBox="true"/>
          <p:nvPr/>
        </p:nvSpPr>
        <p:spPr>
          <a:xfrm rot="0">
            <a:off x="252069" y="876300"/>
            <a:ext cx="6534127" cy="1229054"/>
          </a:xfrm>
          <a:prstGeom prst="rect">
            <a:avLst/>
          </a:prstGeom>
        </p:spPr>
        <p:txBody>
          <a:bodyPr anchor="t" rtlCol="false" tIns="0" lIns="0" bIns="0" rIns="0">
            <a:spAutoFit/>
          </a:bodyPr>
          <a:lstStyle/>
          <a:p>
            <a:pPr algn="ctr">
              <a:lnSpc>
                <a:spcPts val="9935"/>
              </a:lnSpc>
            </a:pPr>
            <a:r>
              <a:rPr lang="en-US" sz="7096">
                <a:solidFill>
                  <a:srgbClr val="000000"/>
                </a:solidFill>
                <a:latin typeface="Bobby Jones Soft"/>
                <a:ea typeface="Bobby Jones Soft"/>
                <a:cs typeface="Bobby Jones Soft"/>
                <a:sym typeface="Bobby Jones Soft"/>
              </a:rPr>
              <a:t>let’s discuss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83852" y="846973"/>
            <a:ext cx="2425740" cy="2435847"/>
          </a:xfrm>
          <a:custGeom>
            <a:avLst/>
            <a:gdLst/>
            <a:ahLst/>
            <a:cxnLst/>
            <a:rect r="r" b="b" t="t" l="l"/>
            <a:pathLst>
              <a:path h="2435847" w="2425740">
                <a:moveTo>
                  <a:pt x="0" y="0"/>
                </a:moveTo>
                <a:lnTo>
                  <a:pt x="2425740" y="0"/>
                </a:lnTo>
                <a:lnTo>
                  <a:pt x="2425740" y="2435847"/>
                </a:lnTo>
                <a:lnTo>
                  <a:pt x="0" y="2435847"/>
                </a:lnTo>
                <a:lnTo>
                  <a:pt x="0" y="0"/>
                </a:lnTo>
                <a:close/>
              </a:path>
            </a:pathLst>
          </a:custGeom>
          <a:blipFill>
            <a:blip r:embed="rId3"/>
            <a:stretch>
              <a:fillRect l="0" t="0" r="0" b="0"/>
            </a:stretch>
          </a:blipFill>
        </p:spPr>
      </p:sp>
      <p:sp>
        <p:nvSpPr>
          <p:cNvPr name="Freeform 6" id="6"/>
          <p:cNvSpPr/>
          <p:nvPr/>
        </p:nvSpPr>
        <p:spPr>
          <a:xfrm flipH="false" flipV="false" rot="0">
            <a:off x="1183852" y="4036788"/>
            <a:ext cx="2425740" cy="2456445"/>
          </a:xfrm>
          <a:custGeom>
            <a:avLst/>
            <a:gdLst/>
            <a:ahLst/>
            <a:cxnLst/>
            <a:rect r="r" b="b" t="t" l="l"/>
            <a:pathLst>
              <a:path h="2456445" w="2425740">
                <a:moveTo>
                  <a:pt x="0" y="0"/>
                </a:moveTo>
                <a:lnTo>
                  <a:pt x="2425740" y="0"/>
                </a:lnTo>
                <a:lnTo>
                  <a:pt x="2425740" y="2456446"/>
                </a:lnTo>
                <a:lnTo>
                  <a:pt x="0" y="2456446"/>
                </a:lnTo>
                <a:lnTo>
                  <a:pt x="0" y="0"/>
                </a:lnTo>
                <a:close/>
              </a:path>
            </a:pathLst>
          </a:custGeom>
          <a:blipFill>
            <a:blip r:embed="rId4"/>
            <a:stretch>
              <a:fillRect l="0" t="0" r="0" b="0"/>
            </a:stretch>
          </a:blipFill>
        </p:spPr>
      </p:sp>
      <p:sp>
        <p:nvSpPr>
          <p:cNvPr name="Freeform 7" id="7"/>
          <p:cNvSpPr/>
          <p:nvPr/>
        </p:nvSpPr>
        <p:spPr>
          <a:xfrm flipH="false" flipV="false" rot="0">
            <a:off x="1183852" y="6999585"/>
            <a:ext cx="2577348" cy="2609973"/>
          </a:xfrm>
          <a:custGeom>
            <a:avLst/>
            <a:gdLst/>
            <a:ahLst/>
            <a:cxnLst/>
            <a:rect r="r" b="b" t="t" l="l"/>
            <a:pathLst>
              <a:path h="2609973" w="2577348">
                <a:moveTo>
                  <a:pt x="0" y="0"/>
                </a:moveTo>
                <a:lnTo>
                  <a:pt x="2577348" y="0"/>
                </a:lnTo>
                <a:lnTo>
                  <a:pt x="2577348" y="2609973"/>
                </a:lnTo>
                <a:lnTo>
                  <a:pt x="0" y="2609973"/>
                </a:lnTo>
                <a:lnTo>
                  <a:pt x="0" y="0"/>
                </a:lnTo>
                <a:close/>
              </a:path>
            </a:pathLst>
          </a:custGeom>
          <a:blipFill>
            <a:blip r:embed="rId5"/>
            <a:stretch>
              <a:fillRect l="0" t="0" r="0" b="0"/>
            </a:stretch>
          </a:blipFill>
        </p:spPr>
      </p:sp>
      <p:sp>
        <p:nvSpPr>
          <p:cNvPr name="TextBox 8" id="8"/>
          <p:cNvSpPr txBox="true"/>
          <p:nvPr/>
        </p:nvSpPr>
        <p:spPr>
          <a:xfrm rot="0">
            <a:off x="12666012" y="732673"/>
            <a:ext cx="4850017" cy="913456"/>
          </a:xfrm>
          <a:prstGeom prst="rect">
            <a:avLst/>
          </a:prstGeom>
        </p:spPr>
        <p:txBody>
          <a:bodyPr anchor="t" rtlCol="false" tIns="0" lIns="0" bIns="0" rIns="0">
            <a:spAutoFit/>
          </a:bodyPr>
          <a:lstStyle/>
          <a:p>
            <a:pPr algn="ctr">
              <a:lnSpc>
                <a:spcPts val="7374"/>
              </a:lnSpc>
            </a:pPr>
            <a:r>
              <a:rPr lang="en-US" sz="5267">
                <a:solidFill>
                  <a:srgbClr val="000000"/>
                </a:solidFill>
                <a:latin typeface="Bobby Jones Soft"/>
                <a:ea typeface="Bobby Jones Soft"/>
                <a:cs typeface="Bobby Jones Soft"/>
                <a:sym typeface="Bobby Jones Soft"/>
              </a:rPr>
              <a:t>talking heads</a:t>
            </a:r>
          </a:p>
        </p:txBody>
      </p:sp>
      <p:sp>
        <p:nvSpPr>
          <p:cNvPr name="TextBox 9" id="9"/>
          <p:cNvSpPr txBox="true"/>
          <p:nvPr/>
        </p:nvSpPr>
        <p:spPr>
          <a:xfrm rot="0">
            <a:off x="4480082" y="1923042"/>
            <a:ext cx="4957348" cy="580487"/>
          </a:xfrm>
          <a:prstGeom prst="rect">
            <a:avLst/>
          </a:prstGeom>
        </p:spPr>
        <p:txBody>
          <a:bodyPr anchor="t" rtlCol="false" tIns="0" lIns="0" bIns="0" rIns="0">
            <a:spAutoFit/>
          </a:bodyPr>
          <a:lstStyle/>
          <a:p>
            <a:pPr algn="just">
              <a:lnSpc>
                <a:spcPts val="4754"/>
              </a:lnSpc>
              <a:spcBef>
                <a:spcPct val="0"/>
              </a:spcBef>
            </a:pPr>
            <a:r>
              <a:rPr lang="en-US" b="true" sz="3396" spc="-30">
                <a:solidFill>
                  <a:srgbClr val="000000"/>
                </a:solidFill>
                <a:latin typeface="Glacial Indifference Bold"/>
                <a:ea typeface="Glacial Indifference Bold"/>
                <a:cs typeface="Glacial Indifference Bold"/>
                <a:sym typeface="Glacial Indifference Bold"/>
              </a:rPr>
              <a:t>“What’s the big deal?”</a:t>
            </a:r>
          </a:p>
        </p:txBody>
      </p:sp>
      <p:sp>
        <p:nvSpPr>
          <p:cNvPr name="TextBox 10" id="10"/>
          <p:cNvSpPr txBox="true"/>
          <p:nvPr/>
        </p:nvSpPr>
        <p:spPr>
          <a:xfrm rot="0">
            <a:off x="4480082" y="4941430"/>
            <a:ext cx="6773625" cy="580487"/>
          </a:xfrm>
          <a:prstGeom prst="rect">
            <a:avLst/>
          </a:prstGeom>
        </p:spPr>
        <p:txBody>
          <a:bodyPr anchor="t" rtlCol="false" tIns="0" lIns="0" bIns="0" rIns="0">
            <a:spAutoFit/>
          </a:bodyPr>
          <a:lstStyle/>
          <a:p>
            <a:pPr algn="just">
              <a:lnSpc>
                <a:spcPts val="4754"/>
              </a:lnSpc>
              <a:spcBef>
                <a:spcPct val="0"/>
              </a:spcBef>
            </a:pPr>
            <a:r>
              <a:rPr lang="en-US" b="true" sz="3396" spc="-30">
                <a:solidFill>
                  <a:srgbClr val="000000"/>
                </a:solidFill>
                <a:latin typeface="Glacial Indifference Bold"/>
                <a:ea typeface="Glacial Indifference Bold"/>
                <a:cs typeface="Glacial Indifference Bold"/>
                <a:sym typeface="Glacial Indifference Bold"/>
              </a:rPr>
              <a:t>“Is this what’s expected of me?”</a:t>
            </a:r>
          </a:p>
        </p:txBody>
      </p:sp>
      <p:sp>
        <p:nvSpPr>
          <p:cNvPr name="TextBox 11" id="11"/>
          <p:cNvSpPr txBox="true"/>
          <p:nvPr/>
        </p:nvSpPr>
        <p:spPr>
          <a:xfrm rot="0">
            <a:off x="5304486" y="7980990"/>
            <a:ext cx="3308539" cy="580487"/>
          </a:xfrm>
          <a:prstGeom prst="rect">
            <a:avLst/>
          </a:prstGeom>
        </p:spPr>
        <p:txBody>
          <a:bodyPr anchor="t" rtlCol="false" tIns="0" lIns="0" bIns="0" rIns="0">
            <a:spAutoFit/>
          </a:bodyPr>
          <a:lstStyle/>
          <a:p>
            <a:pPr algn="just">
              <a:lnSpc>
                <a:spcPts val="4754"/>
              </a:lnSpc>
              <a:spcBef>
                <a:spcPct val="0"/>
              </a:spcBef>
            </a:pPr>
            <a:r>
              <a:rPr lang="en-US" b="true" sz="3396" spc="-30">
                <a:solidFill>
                  <a:srgbClr val="000000"/>
                </a:solidFill>
                <a:latin typeface="Glacial Indifference Bold"/>
                <a:ea typeface="Glacial Indifference Bold"/>
                <a:cs typeface="Glacial Indifference Bold"/>
                <a:sym typeface="Glacial Indifference Bold"/>
              </a:rPr>
              <a:t>“Let’s get real.”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pic>
        <p:nvPicPr>
          <p:cNvPr name="Picture 5" id="5"/>
          <p:cNvPicPr>
            <a:picLocks noChangeAspect="true"/>
          </p:cNvPicPr>
          <p:nvPr>
            <a:videoFile r:link="rId4"/>
          </p:nvPr>
        </p:nvPicPr>
        <p:blipFill>
          <a:blip r:embed="rId3"/>
          <a:stretch>
            <a:fillRect/>
          </a:stretch>
        </p:blipFill>
        <p:spPr>
          <a:xfrm rot="0">
            <a:off x="2035942" y="1028700"/>
            <a:ext cx="14314136" cy="8045416"/>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229330"/>
            <a:ext cx="15613968" cy="8214111"/>
          </a:xfrm>
          <a:prstGeom prst="rect">
            <a:avLst/>
          </a:prstGeom>
        </p:spPr>
        <p:txBody>
          <a:bodyPr anchor="t" rtlCol="false" tIns="0" lIns="0" bIns="0" rIns="0">
            <a:spAutoFit/>
          </a:bodyPr>
          <a:lstStyle/>
          <a:p>
            <a:pPr algn="just">
              <a:lnSpc>
                <a:spcPts val="5025"/>
              </a:lnSpc>
            </a:pPr>
            <a:r>
              <a:rPr lang="en-US" sz="3589" spc="-32">
                <a:solidFill>
                  <a:srgbClr val="000000"/>
                </a:solidFill>
                <a:latin typeface="Glacial Indifference"/>
                <a:ea typeface="Glacial Indifference"/>
                <a:cs typeface="Glacial Indifference"/>
                <a:sym typeface="Glacial Indifference"/>
              </a:rPr>
              <a:t>Ryan says he started looking at pornography when he was 11. </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At what age do you think young people might first see a pornographic image or video? </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Is it usually accidentally or intentionally? </a:t>
            </a:r>
          </a:p>
          <a:p>
            <a:pPr algn="just">
              <a:lnSpc>
                <a:spcPts val="5025"/>
              </a:lnSpc>
            </a:pPr>
          </a:p>
          <a:p>
            <a:pPr algn="just">
              <a:lnSpc>
                <a:spcPts val="5025"/>
              </a:lnSpc>
            </a:pPr>
            <a:r>
              <a:rPr lang="en-US" sz="3589" spc="-32">
                <a:solidFill>
                  <a:srgbClr val="000000"/>
                </a:solidFill>
                <a:latin typeface="Glacial Indifference"/>
                <a:ea typeface="Glacial Indifference"/>
                <a:cs typeface="Glacial Indifference"/>
                <a:sym typeface="Glacial Indifference"/>
              </a:rPr>
              <a:t>According to Ryan, he’s learnt everything he needs to know about sex from watching pornography. </a:t>
            </a:r>
          </a:p>
          <a:p>
            <a:pPr algn="just">
              <a:lnSpc>
                <a:spcPts val="5025"/>
              </a:lnSpc>
            </a:pPr>
          </a:p>
          <a:p>
            <a:pPr algn="just">
              <a:lnSpc>
                <a:spcPts val="5025"/>
              </a:lnSpc>
            </a:pPr>
            <a:r>
              <a:rPr lang="en-US" b="true" sz="3589" i="true" spc="-32">
                <a:solidFill>
                  <a:srgbClr val="000000"/>
                </a:solidFill>
                <a:latin typeface="Glacial Indifference Bold Italics"/>
                <a:ea typeface="Glacial Indifference Bold Italics"/>
                <a:cs typeface="Glacial Indifference Bold Italics"/>
                <a:sym typeface="Glacial Indifference Bold Italics"/>
              </a:rPr>
              <a:t>Do you agree with Ryan that we can learn about sex from pornography? </a:t>
            </a:r>
          </a:p>
          <a:p>
            <a:pPr algn="just">
              <a:lnSpc>
                <a:spcPts val="5025"/>
              </a:lnSpc>
            </a:pPr>
          </a:p>
          <a:p>
            <a:pPr algn="just">
              <a:lnSpc>
                <a:spcPts val="5025"/>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DAGUgJmxUfA</dc:identifier>
  <dcterms:modified xsi:type="dcterms:W3CDTF">2011-08-01T06:04:30Z</dcterms:modified>
  <cp:revision>1</cp:revision>
  <dc:title>10.1.6 - Explicit Material</dc:title>
</cp:coreProperties>
</file>