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8288000" cy="10287000"/>
  <p:notesSz cx="6858000" cy="9144000"/>
  <p:embeddedFontLst>
    <p:embeddedFont>
      <p:font typeface="Bobby Jones Soft" charset="1" panose="00000000000000000000"/>
      <p:regular r:id="rId33"/>
    </p:embeddedFont>
    <p:embeddedFont>
      <p:font typeface="Glacial Indifference" charset="1" panose="00000000000000000000"/>
      <p:regular r:id="rId34"/>
    </p:embeddedFont>
    <p:embeddedFont>
      <p:font typeface="Playpen Sans" charset="1" panose="00000000000000000000"/>
      <p:regular r:id="rId38"/>
    </p:embeddedFont>
    <p:embeddedFont>
      <p:font typeface="Glacial Indifference Bold" charset="1" panose="00000800000000000000"/>
      <p:regular r:id="rId42"/>
    </p:embeddedFont>
    <p:embeddedFont>
      <p:font typeface="Canva Sans Bold" charset="1" panose="020B0803030501040103"/>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fonts/font33.fntdata" Type="http://schemas.openxmlformats.org/officeDocument/2006/relationships/font"/><Relationship Id="rId34" Target="fonts/font34.fntdata" Type="http://schemas.openxmlformats.org/officeDocument/2006/relationships/font"/><Relationship Id="rId35" Target="notesMasters/notesMaster1.xml" Type="http://schemas.openxmlformats.org/officeDocument/2006/relationships/notesMaster"/><Relationship Id="rId36" Target="theme/theme2.xml" Type="http://schemas.openxmlformats.org/officeDocument/2006/relationships/theme"/><Relationship Id="rId37" Target="notesSlides/notesSlide1.xml" Type="http://schemas.openxmlformats.org/officeDocument/2006/relationships/notesSlide"/><Relationship Id="rId38" Target="fonts/font38.fntdata" Type="http://schemas.openxmlformats.org/officeDocument/2006/relationships/font"/><Relationship Id="rId39" Target="notesSlides/notesSlide2.xml" Type="http://schemas.openxmlformats.org/officeDocument/2006/relationships/notesSlide"/><Relationship Id="rId4" Target="theme/theme1.xml" Type="http://schemas.openxmlformats.org/officeDocument/2006/relationships/theme"/><Relationship Id="rId40" Target="notesSlides/notesSlide3.xml" Type="http://schemas.openxmlformats.org/officeDocument/2006/relationships/notesSlide"/><Relationship Id="rId41" Target="notesSlides/notesSlide4.xml" Type="http://schemas.openxmlformats.org/officeDocument/2006/relationships/notesSlide"/><Relationship Id="rId42" Target="fonts/font42.fntdata" Type="http://schemas.openxmlformats.org/officeDocument/2006/relationships/font"/><Relationship Id="rId43" Target="notesSlides/notesSlide5.xml" Type="http://schemas.openxmlformats.org/officeDocument/2006/relationships/notesSlide"/><Relationship Id="rId44" Target="notesSlides/notesSlide6.xml" Type="http://schemas.openxmlformats.org/officeDocument/2006/relationships/notesSlide"/><Relationship Id="rId45" Target="notesSlides/notesSlide7.xml" Type="http://schemas.openxmlformats.org/officeDocument/2006/relationships/notesSlide"/><Relationship Id="rId46" Target="notesSlides/notesSlide8.xml" Type="http://schemas.openxmlformats.org/officeDocument/2006/relationships/notesSlide"/><Relationship Id="rId47" Target="notesSlides/notesSlide9.xml" Type="http://schemas.openxmlformats.org/officeDocument/2006/relationships/notesSlide"/><Relationship Id="rId48" Target="notesSlides/notesSlide10.xml" Type="http://schemas.openxmlformats.org/officeDocument/2006/relationships/notesSlide"/><Relationship Id="rId49" Target="notesSlides/notesSlide11.xml" Type="http://schemas.openxmlformats.org/officeDocument/2006/relationships/notesSlide"/><Relationship Id="rId5" Target="tableStyles.xml" Type="http://schemas.openxmlformats.org/officeDocument/2006/relationships/tableStyles"/><Relationship Id="rId50" Target="notesSlides/notesSlide12.xml" Type="http://schemas.openxmlformats.org/officeDocument/2006/relationships/notesSlide"/><Relationship Id="rId51" Target="notesSlides/notesSlide13.xml" Type="http://schemas.openxmlformats.org/officeDocument/2006/relationships/notesSlide"/><Relationship Id="rId52" Target="notesSlides/notesSlide14.xml" Type="http://schemas.openxmlformats.org/officeDocument/2006/relationships/notesSlide"/><Relationship Id="rId53" Target="notesSlides/notesSlide15.xml" Type="http://schemas.openxmlformats.org/officeDocument/2006/relationships/notesSlide"/><Relationship Id="rId54" Target="notesSlides/notesSlide16.xml" Type="http://schemas.openxmlformats.org/officeDocument/2006/relationships/notesSlide"/><Relationship Id="rId55" Target="notesSlides/notesSlide17.xml" Type="http://schemas.openxmlformats.org/officeDocument/2006/relationships/notesSlide"/><Relationship Id="rId56" Target="notesSlides/notesSlide18.xml" Type="http://schemas.openxmlformats.org/officeDocument/2006/relationships/notesSlide"/><Relationship Id="rId57" Target="notesSlides/notesSlide19.xml" Type="http://schemas.openxmlformats.org/officeDocument/2006/relationships/notesSlide"/><Relationship Id="rId58" Target="notesSlides/notesSlide20.xml" Type="http://schemas.openxmlformats.org/officeDocument/2006/relationships/notesSlide"/><Relationship Id="rId59" Target="notesSlides/notesSlide21.xml" Type="http://schemas.openxmlformats.org/officeDocument/2006/relationships/notesSlide"/><Relationship Id="rId6" Target="slides/slide1.xml" Type="http://schemas.openxmlformats.org/officeDocument/2006/relationships/slide"/><Relationship Id="rId60" Target="notesSlides/notesSlide22.xml" Type="http://schemas.openxmlformats.org/officeDocument/2006/relationships/notesSlide"/><Relationship Id="rId61" Target="notesSlides/notesSlide23.xml" Type="http://schemas.openxmlformats.org/officeDocument/2006/relationships/notesSlide"/><Relationship Id="rId62" Target="notesSlides/notesSlide24.xml" Type="http://schemas.openxmlformats.org/officeDocument/2006/relationships/notesSlide"/><Relationship Id="rId63" Target="notesSlides/notesSlide25.xml" Type="http://schemas.openxmlformats.org/officeDocument/2006/relationships/notesSlide"/><Relationship Id="rId64" Target="notesSlides/notesSlide26.xml" Type="http://schemas.openxmlformats.org/officeDocument/2006/relationships/notesSlide"/><Relationship Id="rId65" Target="fonts/font65.fntdata" Type="http://schemas.openxmlformats.org/officeDocument/2006/relationships/font"/><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r>
              <a:rPr lang="en-US"/>
              <a:t/>
            </a:r>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r>
              <a:rPr lang="en-US"/>
              <a:t/>
            </a:r>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Gender Equality in Relationships: Use the prompt slides one at a time and ask young people to </a:t>
            </a:r>
          </a:p>
          <a:p>
            <a:r>
              <a:rPr lang="en-US"/>
              <a:t>work in small groups to consider these statements.</a:t>
            </a:r>
          </a:p>
          <a:p>
            <a:r>
              <a:rPr lang="en-US"/>
              <a:t/>
            </a:r>
          </a:p>
          <a:p>
            <a:r>
              <a:rPr lang="en-US"/>
              <a:t>the task asks them to provide </a:t>
            </a:r>
          </a:p>
          <a:p>
            <a:r>
              <a:rPr lang="en-US"/>
              <a:t>examples of what men or women might experience if their relationships were equal. </a:t>
            </a:r>
          </a:p>
          <a:p>
            <a:r>
              <a:rPr lang="en-US"/>
              <a:t/>
            </a:r>
          </a:p>
          <a:p>
            <a:r>
              <a:rPr lang="en-US"/>
              <a:t>Give an </a:t>
            </a:r>
          </a:p>
          <a:p>
            <a:r>
              <a:rPr lang="en-US"/>
              <a:t>example or two if it helps: </a:t>
            </a:r>
          </a:p>
          <a:p>
            <a:r>
              <a:rPr lang="en-US"/>
              <a:t/>
            </a:r>
          </a:p>
          <a:p>
            <a:r>
              <a:rPr lang="en-US"/>
              <a:t>So, if men and women were equal in the family they might share how </a:t>
            </a:r>
          </a:p>
          <a:p>
            <a:r>
              <a:rPr lang="en-US"/>
              <a:t>they bring up their child... </a:t>
            </a:r>
          </a:p>
          <a:p>
            <a:r>
              <a:rPr lang="en-US"/>
              <a:t/>
            </a:r>
          </a:p>
          <a:p>
            <a:r>
              <a:rPr lang="en-US"/>
              <a:t>So, if men and women were equal in society, they might get paid the </a:t>
            </a:r>
          </a:p>
          <a:p>
            <a:r>
              <a:rPr lang="en-US"/>
              <a:t>same wages.... </a:t>
            </a:r>
          </a:p>
          <a:p>
            <a:r>
              <a:rPr lang="en-US"/>
              <a:t/>
            </a:r>
          </a:p>
          <a:p>
            <a:r>
              <a:rPr lang="en-US"/>
              <a:t/>
            </a:r>
          </a:p>
          <a:p>
            <a:r>
              <a:rPr lang="en-US"/>
              <a:t>• Equality between men and women in the family/at home. What would this mean? </a:t>
            </a:r>
          </a:p>
          <a:p>
            <a:r>
              <a:rPr lang="en-US"/>
              <a:t>• Equality between men and women in friendships. What would this mean? </a:t>
            </a:r>
          </a:p>
          <a:p>
            <a:r>
              <a:rPr lang="en-US"/>
              <a:t>• Equality between men and women if they are in a relationship. What would this mean?</a:t>
            </a:r>
          </a:p>
          <a:p>
            <a:r>
              <a:rPr lang="en-US"/>
              <a:t>• Equality between men and women in society, in general. What would this mean?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Gender Equality in Relationships: Use the prompt slides one at a time and ask young people to </a:t>
            </a:r>
          </a:p>
          <a:p>
            <a:r>
              <a:rPr lang="en-US"/>
              <a:t>work in small groups to consider these statements.</a:t>
            </a:r>
          </a:p>
          <a:p>
            <a:r>
              <a:rPr lang="en-US"/>
              <a:t/>
            </a:r>
          </a:p>
          <a:p>
            <a:r>
              <a:rPr lang="en-US"/>
              <a:t>the task asks them to provide </a:t>
            </a:r>
          </a:p>
          <a:p>
            <a:r>
              <a:rPr lang="en-US"/>
              <a:t>examples of what men or women might experience if their relationships were equal. </a:t>
            </a:r>
          </a:p>
          <a:p>
            <a:r>
              <a:rPr lang="en-US"/>
              <a:t/>
            </a:r>
          </a:p>
          <a:p>
            <a:r>
              <a:rPr lang="en-US"/>
              <a:t>Give an </a:t>
            </a:r>
          </a:p>
          <a:p>
            <a:r>
              <a:rPr lang="en-US"/>
              <a:t>example or two if it helps: </a:t>
            </a:r>
          </a:p>
          <a:p>
            <a:r>
              <a:rPr lang="en-US"/>
              <a:t/>
            </a:r>
          </a:p>
          <a:p>
            <a:r>
              <a:rPr lang="en-US"/>
              <a:t>So, if men and women were equal in the family they might share how </a:t>
            </a:r>
          </a:p>
          <a:p>
            <a:r>
              <a:rPr lang="en-US"/>
              <a:t>they bring up their child... </a:t>
            </a:r>
          </a:p>
          <a:p>
            <a:r>
              <a:rPr lang="en-US"/>
              <a:t/>
            </a:r>
          </a:p>
          <a:p>
            <a:r>
              <a:rPr lang="en-US"/>
              <a:t>So, if men and women were equal in society, they might get paid the </a:t>
            </a:r>
          </a:p>
          <a:p>
            <a:r>
              <a:rPr lang="en-US"/>
              <a:t>same wages.... </a:t>
            </a:r>
          </a:p>
          <a:p>
            <a:r>
              <a:rPr lang="en-US"/>
              <a:t/>
            </a:r>
          </a:p>
          <a:p>
            <a:r>
              <a:rPr lang="en-US"/>
              <a:t/>
            </a:r>
          </a:p>
          <a:p>
            <a:r>
              <a:rPr lang="en-US"/>
              <a:t>• Equality between men and women in the family/at home. What would this mean? </a:t>
            </a:r>
          </a:p>
          <a:p>
            <a:r>
              <a:rPr lang="en-US"/>
              <a:t>• Equality between men and women in friendships. What would this mean? </a:t>
            </a:r>
          </a:p>
          <a:p>
            <a:r>
              <a:rPr lang="en-US"/>
              <a:t>• Equality between men and women if they are in a relationship. What would this mean?</a:t>
            </a:r>
          </a:p>
          <a:p>
            <a:r>
              <a:rPr lang="en-US"/>
              <a:t>• Equality between men and women in society, in general. What would this mean?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Gender Equality in Relationships: Use the prompt slides one at a time and ask young people to </a:t>
            </a:r>
          </a:p>
          <a:p>
            <a:r>
              <a:rPr lang="en-US"/>
              <a:t>work in small groups to consider these statements.</a:t>
            </a:r>
          </a:p>
          <a:p>
            <a:r>
              <a:rPr lang="en-US"/>
              <a:t/>
            </a:r>
          </a:p>
          <a:p>
            <a:r>
              <a:rPr lang="en-US"/>
              <a:t>the task asks them to provide </a:t>
            </a:r>
          </a:p>
          <a:p>
            <a:r>
              <a:rPr lang="en-US"/>
              <a:t>examples of what men or women might experience if their relationships were equal. </a:t>
            </a:r>
          </a:p>
          <a:p>
            <a:r>
              <a:rPr lang="en-US"/>
              <a:t/>
            </a:r>
          </a:p>
          <a:p>
            <a:r>
              <a:rPr lang="en-US"/>
              <a:t>Give an </a:t>
            </a:r>
          </a:p>
          <a:p>
            <a:r>
              <a:rPr lang="en-US"/>
              <a:t>example or two if it helps: </a:t>
            </a:r>
          </a:p>
          <a:p>
            <a:r>
              <a:rPr lang="en-US"/>
              <a:t/>
            </a:r>
          </a:p>
          <a:p>
            <a:r>
              <a:rPr lang="en-US"/>
              <a:t>So, if men and women were equal in the family they might share how </a:t>
            </a:r>
          </a:p>
          <a:p>
            <a:r>
              <a:rPr lang="en-US"/>
              <a:t>they bring up their child... </a:t>
            </a:r>
          </a:p>
          <a:p>
            <a:r>
              <a:rPr lang="en-US"/>
              <a:t/>
            </a:r>
          </a:p>
          <a:p>
            <a:r>
              <a:rPr lang="en-US"/>
              <a:t>So, if men and women were equal in society, they might get paid the </a:t>
            </a:r>
          </a:p>
          <a:p>
            <a:r>
              <a:rPr lang="en-US"/>
              <a:t>same wages.... </a:t>
            </a:r>
          </a:p>
          <a:p>
            <a:r>
              <a:rPr lang="en-US"/>
              <a:t/>
            </a:r>
          </a:p>
          <a:p>
            <a:r>
              <a:rPr lang="en-US"/>
              <a:t/>
            </a:r>
          </a:p>
          <a:p>
            <a:r>
              <a:rPr lang="en-US"/>
              <a:t>• Equality between men and women in the family/at home. What would this mean? </a:t>
            </a:r>
          </a:p>
          <a:p>
            <a:r>
              <a:rPr lang="en-US"/>
              <a:t>• Equality between men and women in friendships. What would this mean? </a:t>
            </a:r>
          </a:p>
          <a:p>
            <a:r>
              <a:rPr lang="en-US"/>
              <a:t>• Equality between men and women if they are in a relationship. What would this mean?</a:t>
            </a:r>
          </a:p>
          <a:p>
            <a:r>
              <a:rPr lang="en-US"/>
              <a:t>• Equality between men and women in society, in general. What would this mean?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this activity is about thinking a bit more about what a relationship would be like if it was experienced as equal by both people.</a:t>
            </a:r>
          </a:p>
          <a:p>
            <a:r>
              <a:rPr lang="en-US"/>
              <a:t/>
            </a:r>
          </a:p>
          <a:p>
            <a:r>
              <a:rPr lang="en-US"/>
              <a:t>Explain “an equal relationship is one where one person doesn’t use power to put down or control their partner. There are 15 scenarios to be read out, do they describe an equal relationship or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this activity is about thinking a bit more about what a relationship would be like if it was experienced as equal by both people.</a:t>
            </a:r>
          </a:p>
          <a:p>
            <a:r>
              <a:rPr lang="en-US"/>
              <a:t/>
            </a:r>
          </a:p>
          <a:p>
            <a:r>
              <a:rPr lang="en-US"/>
              <a:t>Explain “an equal relationship is one where one person doesn’t use power to put down or control their partner. There are 15 scenarios to be read out, do they describe an equal relationship or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this activity is about thinking a bit more about what a relationship would be like if it was experienced as equal by both people.</a:t>
            </a:r>
          </a:p>
          <a:p>
            <a:r>
              <a:rPr lang="en-US"/>
              <a:t/>
            </a:r>
          </a:p>
          <a:p>
            <a:r>
              <a:rPr lang="en-US"/>
              <a:t>Explain “an equal relationship is one where one person doesn’t use power to put down or control their partner. There are 15 scenarios to be read out, do they describe an equal relationship or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this activity is about thinking a bit more about what a relationship would be like if it was experienced as equal by both people.</a:t>
            </a:r>
          </a:p>
          <a:p>
            <a:r>
              <a:rPr lang="en-US"/>
              <a:t/>
            </a:r>
          </a:p>
          <a:p>
            <a:r>
              <a:rPr lang="en-US"/>
              <a:t>Explain “an equal relationship is one where one person doesn’t use power to put down or control their partner. I am going to read out a scenario, do they describe an equal relationship or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this activity is about thinking a bit more about what a relationship would be like if it was experienced as equal by both people.</a:t>
            </a:r>
          </a:p>
          <a:p>
            <a:r>
              <a:rPr lang="en-US"/>
              <a:t/>
            </a:r>
          </a:p>
          <a:p>
            <a:r>
              <a:rPr lang="en-US"/>
              <a:t>Explain “an equal relationship is one where one person doesn’t use power to put down or control their partner. I am going to read out a scenario, do they describe an equal relationship or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this activity is about thinking a bit more about what a relationship would be like if it was experienced as equal by both people.</a:t>
            </a:r>
          </a:p>
          <a:p>
            <a:r>
              <a:rPr lang="en-US"/>
              <a:t/>
            </a:r>
          </a:p>
          <a:p>
            <a:r>
              <a:rPr lang="en-US"/>
              <a:t>Explain “an equal relationship is one where one person doesn’t use power to put down or control their partner. I am going to read out a scenario, do they describe an equal relationship or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this activity is about thinking a bit more about what a relationship would be like if it was experienced as equal by both people.</a:t>
            </a:r>
          </a:p>
          <a:p>
            <a:r>
              <a:rPr lang="en-US"/>
              <a:t/>
            </a:r>
          </a:p>
          <a:p>
            <a:r>
              <a:rPr lang="en-US"/>
              <a:t>Explain “an equal relationship is one where one person doesn’t use power to put down or control their partner. I am going to read out a scenario, do they describe an equal relationship or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in this lesson young people will be exploring equality, thinking especially about equality between men and women –known as gender equality. </a:t>
            </a:r>
          </a:p>
          <a:p>
            <a:r>
              <a:rPr lang="en-US"/>
              <a:t/>
            </a:r>
          </a:p>
          <a:p>
            <a:r>
              <a:rPr lang="en-US"/>
              <a:t>Ask the class to consider the question of what they believe is meant by the term ' equality.' </a:t>
            </a:r>
          </a:p>
          <a:p>
            <a:r>
              <a:rPr lang="en-US"/>
              <a:t/>
            </a:r>
          </a:p>
          <a:p>
            <a:r>
              <a:rPr lang="en-US"/>
              <a:t>Give the class time to share their thoughts. Then, explain that typically, when people talk about equality, they tend to mean that people should be treated the same way, and have the same rights and opportunities.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this activity is about thinking a bit more about what a relationship would be like if it was experienced as equal by both people.</a:t>
            </a:r>
          </a:p>
          <a:p>
            <a:r>
              <a:rPr lang="en-US"/>
              <a:t/>
            </a:r>
          </a:p>
          <a:p>
            <a:r>
              <a:rPr lang="en-US"/>
              <a:t>Explain “an equal relationship is one where one person doesn’t use power to put down or control their partner. I am going to read out a scenario, do they describe an equal relationship or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this activity is about thinking a bit more about what a relationship would be like if it was experienced as equal by both people.</a:t>
            </a:r>
          </a:p>
          <a:p>
            <a:r>
              <a:rPr lang="en-US"/>
              <a:t/>
            </a:r>
          </a:p>
          <a:p>
            <a:r>
              <a:rPr lang="en-US"/>
              <a:t>Explain “an equal relationship is one where one person doesn’t use power to put down or control their partner. I am going to read out a scenario, do they describe an equal relationship or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this activity is about thinking a bit more about what a relationship would be like if it was experienced as equal by both people.</a:t>
            </a:r>
          </a:p>
          <a:p>
            <a:r>
              <a:rPr lang="en-US"/>
              <a:t/>
            </a:r>
          </a:p>
          <a:p>
            <a:r>
              <a:rPr lang="en-US"/>
              <a:t>Explain “an equal relationship is one where one person doesn’t use power to put down or control their partner. I am going to read out a scenario, do they describe an equal relationship or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this activity is about thinking a bit more about what a relationship would be like if it was experienced as equal by both people.</a:t>
            </a:r>
          </a:p>
          <a:p>
            <a:r>
              <a:rPr lang="en-US"/>
              <a:t/>
            </a:r>
          </a:p>
          <a:p>
            <a:r>
              <a:rPr lang="en-US"/>
              <a:t>Explain “an equal relationship is one where one person doesn’t use power to put down or control their partner. I am going to read out a scenario, do they describe an equal relationship or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this activity is about thinking a bit more about what a relationship would be like if it was experienced as equal by both people.</a:t>
            </a:r>
          </a:p>
          <a:p>
            <a:r>
              <a:rPr lang="en-US"/>
              <a:t/>
            </a:r>
          </a:p>
          <a:p>
            <a:r>
              <a:rPr lang="en-US"/>
              <a:t>Explain “an equal relationship is one where one person doesn’t use power to put down or control their partner. I am going to read out a scenario, do they describe an equal relationship or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Class wide discussion - use the following prompt to get ideas from the class. What would they expect in an equal relationship, regardless of gender? How would they like to feel? How would they like their partner to feel?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class if they have heard of the term equity - what does this mean? What's the difference?</a:t>
            </a:r>
          </a:p>
          <a:p>
            <a:r>
              <a:rPr lang="en-US"/>
              <a:t/>
            </a:r>
          </a:p>
          <a:p>
            <a:r>
              <a:rPr lang="en-US"/>
              <a:t>Give the class a chance to respond, and then explain that equity is similar to equality, but it takes into account the fact that people may have different needs and circumstances.</a:t>
            </a:r>
          </a:p>
          <a:p>
            <a:r>
              <a:rPr lang="en-US"/>
              <a:t/>
            </a:r>
          </a:p>
          <a:p>
            <a:r>
              <a:rPr lang="en-US"/>
              <a:t>Equality generally is about giving people the same thing; equity is about giving people what they need, in order to have the best opportunities to thrive.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class if they have heard of the term equity - what does this mean? What's the difference?</a:t>
            </a:r>
          </a:p>
          <a:p>
            <a:r>
              <a:rPr lang="en-US"/>
              <a:t/>
            </a:r>
          </a:p>
          <a:p>
            <a:r>
              <a:rPr lang="en-US"/>
              <a:t>Give the class a chance to respond, and then explain that equity is similar to equality, but it takes into account the fact that people may have different needs and circumstances.</a:t>
            </a:r>
          </a:p>
          <a:p>
            <a:r>
              <a:rPr lang="en-US"/>
              <a:t/>
            </a:r>
          </a:p>
          <a:p>
            <a:r>
              <a:rPr lang="en-US"/>
              <a:t>Equality generally is about giving people the same thing; equity is about giving people what they need, in order to have the best opportunities to thrive.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Using this picture, ask the class if they can describe what's happening.</a:t>
            </a:r>
          </a:p>
          <a:p>
            <a:r>
              <a:rPr lang="en-US"/>
              <a:t/>
            </a:r>
          </a:p>
          <a:p>
            <a:r>
              <a:rPr lang="en-US"/>
              <a:t>On the left, all three people have been given the same size box to stand on to see over the fence. They have been given equal resources, which works fine for the taller people. However, the shorter person still cannot see, despite having the same size box.</a:t>
            </a:r>
          </a:p>
          <a:p>
            <a:r>
              <a:rPr lang="en-US"/>
              <a:t/>
            </a:r>
          </a:p>
          <a:p>
            <a:r>
              <a:rPr lang="en-US"/>
              <a:t>On the right, it was recognised that the shorter person needs more boxes to stand on. Technically they have more boxes than the other two people, which is not equal, but this is what they needed in order to be able to see. The tallest person did not need a box, and the middle person needed only one. Now all three can see because they were given what they needed. That is equity.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Based on what they now know about equality and equity, ask the class how these concepts might relate to gender.</a:t>
            </a:r>
          </a:p>
          <a:p>
            <a:r>
              <a:rPr lang="en-US"/>
              <a:t/>
            </a:r>
          </a:p>
          <a:p>
            <a:r>
              <a:rPr lang="en-US"/>
              <a:t>Split the class into small groups or pairs to have a discussion, and then feed back to the wider group.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equity recognises that certain groups of people have been discriminated against, and that this includes women/girls.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Gender Equality in Relationships: Use the prompt slides one at a time and ask young people to </a:t>
            </a:r>
          </a:p>
          <a:p>
            <a:r>
              <a:rPr lang="en-US"/>
              <a:t>work in small groups to consider these statements.</a:t>
            </a:r>
          </a:p>
          <a:p>
            <a:r>
              <a:rPr lang="en-US"/>
              <a:t/>
            </a:r>
          </a:p>
          <a:p>
            <a:r>
              <a:rPr lang="en-US"/>
              <a:t>the task asks them to provide </a:t>
            </a:r>
          </a:p>
          <a:p>
            <a:r>
              <a:rPr lang="en-US"/>
              <a:t>examples of what men or women might experience if their relationships were equal. </a:t>
            </a:r>
          </a:p>
          <a:p>
            <a:r>
              <a:rPr lang="en-US"/>
              <a:t/>
            </a:r>
          </a:p>
          <a:p>
            <a:r>
              <a:rPr lang="en-US"/>
              <a:t>Give an </a:t>
            </a:r>
          </a:p>
          <a:p>
            <a:r>
              <a:rPr lang="en-US"/>
              <a:t>example or two if it helps: </a:t>
            </a:r>
          </a:p>
          <a:p>
            <a:r>
              <a:rPr lang="en-US"/>
              <a:t/>
            </a:r>
          </a:p>
          <a:p>
            <a:r>
              <a:rPr lang="en-US"/>
              <a:t>So, if men and women were equal in the family they might share how </a:t>
            </a:r>
          </a:p>
          <a:p>
            <a:r>
              <a:rPr lang="en-US"/>
              <a:t>they bring up their child... </a:t>
            </a:r>
          </a:p>
          <a:p>
            <a:r>
              <a:rPr lang="en-US"/>
              <a:t/>
            </a:r>
          </a:p>
          <a:p>
            <a:r>
              <a:rPr lang="en-US"/>
              <a:t>So, if men and women were equal in society, they might get paid the </a:t>
            </a:r>
          </a:p>
          <a:p>
            <a:r>
              <a:rPr lang="en-US"/>
              <a:t>same wages.... </a:t>
            </a:r>
          </a:p>
          <a:p>
            <a:r>
              <a:rPr lang="en-US"/>
              <a:t/>
            </a:r>
          </a:p>
          <a:p>
            <a:r>
              <a:rPr lang="en-US"/>
              <a:t/>
            </a:r>
          </a:p>
          <a:p>
            <a:r>
              <a:rPr lang="en-US"/>
              <a:t>• Equality between men and women in the family/at home. What would this mean? </a:t>
            </a:r>
          </a:p>
          <a:p>
            <a:r>
              <a:rPr lang="en-US"/>
              <a:t>• Equality between men and women in friendships. What would this mean? </a:t>
            </a:r>
          </a:p>
          <a:p>
            <a:r>
              <a:rPr lang="en-US"/>
              <a:t>• Equality between men and women if they are in a relationship. What would this mean?</a:t>
            </a:r>
          </a:p>
          <a:p>
            <a:r>
              <a:rPr lang="en-US"/>
              <a:t>• Equality between men and women in society, in general. What would this mean?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Gender Equality in Relationships: Use the prompt slides one at a time and ask young people to </a:t>
            </a:r>
          </a:p>
          <a:p>
            <a:r>
              <a:rPr lang="en-US"/>
              <a:t>work in small groups to consider these statements.</a:t>
            </a:r>
          </a:p>
          <a:p>
            <a:r>
              <a:rPr lang="en-US"/>
              <a:t/>
            </a:r>
          </a:p>
          <a:p>
            <a:r>
              <a:rPr lang="en-US"/>
              <a:t>the task asks them to provide </a:t>
            </a:r>
          </a:p>
          <a:p>
            <a:r>
              <a:rPr lang="en-US"/>
              <a:t>examples of what men or women might experience if their relationships were equal. </a:t>
            </a:r>
          </a:p>
          <a:p>
            <a:r>
              <a:rPr lang="en-US"/>
              <a:t/>
            </a:r>
          </a:p>
          <a:p>
            <a:r>
              <a:rPr lang="en-US"/>
              <a:t>Give an </a:t>
            </a:r>
          </a:p>
          <a:p>
            <a:r>
              <a:rPr lang="en-US"/>
              <a:t>example or two if it helps: </a:t>
            </a:r>
          </a:p>
          <a:p>
            <a:r>
              <a:rPr lang="en-US"/>
              <a:t/>
            </a:r>
          </a:p>
          <a:p>
            <a:r>
              <a:rPr lang="en-US"/>
              <a:t>So, if men and women were equal in the family they might share how </a:t>
            </a:r>
          </a:p>
          <a:p>
            <a:r>
              <a:rPr lang="en-US"/>
              <a:t>they bring up their child... </a:t>
            </a:r>
          </a:p>
          <a:p>
            <a:r>
              <a:rPr lang="en-US"/>
              <a:t/>
            </a:r>
          </a:p>
          <a:p>
            <a:r>
              <a:rPr lang="en-US"/>
              <a:t>So, if men and women were equal in society, they might get paid the </a:t>
            </a:r>
          </a:p>
          <a:p>
            <a:r>
              <a:rPr lang="en-US"/>
              <a:t>same wages.... </a:t>
            </a:r>
          </a:p>
          <a:p>
            <a:r>
              <a:rPr lang="en-US"/>
              <a:t/>
            </a:r>
          </a:p>
          <a:p>
            <a:r>
              <a:rPr lang="en-US"/>
              <a:t/>
            </a:r>
          </a:p>
          <a:p>
            <a:r>
              <a:rPr lang="en-US"/>
              <a:t>• Equality between men and women in the family/at home. What would this mean? </a:t>
            </a:r>
          </a:p>
          <a:p>
            <a:r>
              <a:rPr lang="en-US"/>
              <a:t>• Equality between men and women in friendships. What would this mean? </a:t>
            </a:r>
          </a:p>
          <a:p>
            <a:r>
              <a:rPr lang="en-US"/>
              <a:t>• Equality between men and women if they are in a relationship. What would this mean?</a:t>
            </a:r>
          </a:p>
          <a:p>
            <a:r>
              <a:rPr lang="en-US"/>
              <a:t>• Equality between men and women in society, in general. What would this mean?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798573" y="7622352"/>
            <a:ext cx="1478992" cy="1998212"/>
          </a:xfrm>
          <a:custGeom>
            <a:avLst/>
            <a:gdLst/>
            <a:ahLst/>
            <a:cxnLst/>
            <a:rect r="r" b="b" t="t" l="l"/>
            <a:pathLst>
              <a:path h="1998212" w="1478992">
                <a:moveTo>
                  <a:pt x="0" y="0"/>
                </a:moveTo>
                <a:lnTo>
                  <a:pt x="1478992" y="0"/>
                </a:lnTo>
                <a:lnTo>
                  <a:pt x="1478992" y="1998212"/>
                </a:lnTo>
                <a:lnTo>
                  <a:pt x="0" y="1998212"/>
                </a:lnTo>
                <a:lnTo>
                  <a:pt x="0" y="0"/>
                </a:lnTo>
                <a:close/>
              </a:path>
            </a:pathLst>
          </a:custGeom>
          <a:blipFill>
            <a:blip r:embed="rId2"/>
            <a:stretch>
              <a:fillRect l="0" t="0" r="0" b="0"/>
            </a:stretch>
          </a:blipFill>
        </p:spPr>
      </p:sp>
      <p:sp>
        <p:nvSpPr>
          <p:cNvPr name="TextBox 6" id="6"/>
          <p:cNvSpPr txBox="true"/>
          <p:nvPr/>
        </p:nvSpPr>
        <p:spPr>
          <a:xfrm rot="0">
            <a:off x="1538069" y="2029566"/>
            <a:ext cx="15216514" cy="2702515"/>
          </a:xfrm>
          <a:prstGeom prst="rect">
            <a:avLst/>
          </a:prstGeom>
        </p:spPr>
        <p:txBody>
          <a:bodyPr anchor="t" rtlCol="false" tIns="0" lIns="0" bIns="0" rIns="0">
            <a:spAutoFit/>
          </a:bodyPr>
          <a:lstStyle/>
          <a:p>
            <a:pPr algn="ctr">
              <a:lnSpc>
                <a:spcPts val="10354"/>
              </a:lnSpc>
            </a:pPr>
            <a:r>
              <a:rPr lang="en-US" sz="9861">
                <a:solidFill>
                  <a:srgbClr val="000000"/>
                </a:solidFill>
                <a:latin typeface="Bobby Jones Soft"/>
                <a:ea typeface="Bobby Jones Soft"/>
                <a:cs typeface="Bobby Jones Soft"/>
                <a:sym typeface="Bobby Jones Soft"/>
              </a:rPr>
              <a:t>GENDER EQUALITY </a:t>
            </a:r>
          </a:p>
          <a:p>
            <a:pPr algn="ctr">
              <a:lnSpc>
                <a:spcPts val="10354"/>
              </a:lnSpc>
            </a:pPr>
            <a:r>
              <a:rPr lang="en-US" sz="9861">
                <a:solidFill>
                  <a:srgbClr val="000000"/>
                </a:solidFill>
                <a:latin typeface="Bobby Jones Soft"/>
                <a:ea typeface="Bobby Jones Soft"/>
                <a:cs typeface="Bobby Jones Soft"/>
                <a:sym typeface="Bobby Jones Soft"/>
              </a:rPr>
              <a:t>&amp; EQUITY</a:t>
            </a:r>
          </a:p>
        </p:txBody>
      </p:sp>
      <p:sp>
        <p:nvSpPr>
          <p:cNvPr name="TextBox 7" id="7"/>
          <p:cNvSpPr txBox="true"/>
          <p:nvPr/>
        </p:nvSpPr>
        <p:spPr>
          <a:xfrm rot="0">
            <a:off x="4407766" y="5210175"/>
            <a:ext cx="9477119" cy="695325"/>
          </a:xfrm>
          <a:prstGeom prst="rect">
            <a:avLst/>
          </a:prstGeom>
        </p:spPr>
        <p:txBody>
          <a:bodyPr anchor="t" rtlCol="false" tIns="0" lIns="0" bIns="0" rIns="0">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10</a:t>
            </a:r>
          </a:p>
        </p:txBody>
      </p:sp>
      <p:sp>
        <p:nvSpPr>
          <p:cNvPr name="TextBox 8" id="8"/>
          <p:cNvSpPr txBox="true"/>
          <p:nvPr/>
        </p:nvSpPr>
        <p:spPr>
          <a:xfrm rot="0">
            <a:off x="11269662" y="8640508"/>
            <a:ext cx="5989638" cy="801367"/>
          </a:xfrm>
          <a:prstGeom prst="rect">
            <a:avLst/>
          </a:prstGeom>
        </p:spPr>
        <p:txBody>
          <a:bodyPr anchor="t" rtlCol="false" tIns="0" lIns="0" bIns="0" rIns="0">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Scotland’s national resource for relationships, sexual health, and parenthood (RSHP) education.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2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889891" y="5210175"/>
            <a:ext cx="12508217" cy="652329"/>
          </a:xfrm>
          <a:prstGeom prst="rect">
            <a:avLst/>
          </a:prstGeom>
        </p:spPr>
        <p:txBody>
          <a:bodyPr anchor="t" rtlCol="false" tIns="0" lIns="0" bIns="0" rIns="0">
            <a:spAutoFit/>
          </a:bodyPr>
          <a:lstStyle/>
          <a:p>
            <a:pPr algn="just">
              <a:lnSpc>
                <a:spcPts val="4980"/>
              </a:lnSpc>
            </a:pPr>
            <a:r>
              <a:rPr lang="en-US" sz="4742" b="true">
                <a:solidFill>
                  <a:srgbClr val="000000"/>
                </a:solidFill>
                <a:latin typeface="Glacial Indifference Bold"/>
                <a:ea typeface="Glacial Indifference Bold"/>
                <a:cs typeface="Glacial Indifference Bold"/>
                <a:sym typeface="Glacial Indifference Bold"/>
              </a:rPr>
              <a:t>Men and women were equal at home?</a:t>
            </a:r>
          </a:p>
        </p:txBody>
      </p:sp>
      <p:sp>
        <p:nvSpPr>
          <p:cNvPr name="TextBox 7" id="7"/>
          <p:cNvSpPr txBox="true"/>
          <p:nvPr/>
        </p:nvSpPr>
        <p:spPr>
          <a:xfrm rot="0">
            <a:off x="1028700" y="1799063"/>
            <a:ext cx="10801088"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WHAT WOULD IT LOOK LIKE IF...</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2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889891" y="5210175"/>
            <a:ext cx="12508217" cy="652329"/>
          </a:xfrm>
          <a:prstGeom prst="rect">
            <a:avLst/>
          </a:prstGeom>
        </p:spPr>
        <p:txBody>
          <a:bodyPr anchor="t" rtlCol="false" tIns="0" lIns="0" bIns="0" rIns="0">
            <a:spAutoFit/>
          </a:bodyPr>
          <a:lstStyle/>
          <a:p>
            <a:pPr algn="just">
              <a:lnSpc>
                <a:spcPts val="4980"/>
              </a:lnSpc>
            </a:pPr>
            <a:r>
              <a:rPr lang="en-US" sz="4742" b="true">
                <a:solidFill>
                  <a:srgbClr val="000000"/>
                </a:solidFill>
                <a:latin typeface="Glacial Indifference Bold"/>
                <a:ea typeface="Glacial Indifference Bold"/>
                <a:cs typeface="Glacial Indifference Bold"/>
                <a:sym typeface="Glacial Indifference Bold"/>
              </a:rPr>
              <a:t>Men and women were equal at work?</a:t>
            </a:r>
          </a:p>
        </p:txBody>
      </p:sp>
      <p:sp>
        <p:nvSpPr>
          <p:cNvPr name="TextBox 7" id="7"/>
          <p:cNvSpPr txBox="true"/>
          <p:nvPr/>
        </p:nvSpPr>
        <p:spPr>
          <a:xfrm rot="0">
            <a:off x="1028700" y="1799063"/>
            <a:ext cx="10801088"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WHAT WOULD IT LOOK LIKE IF...</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2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889891" y="5210175"/>
            <a:ext cx="12508217" cy="652329"/>
          </a:xfrm>
          <a:prstGeom prst="rect">
            <a:avLst/>
          </a:prstGeom>
        </p:spPr>
        <p:txBody>
          <a:bodyPr anchor="t" rtlCol="false" tIns="0" lIns="0" bIns="0" rIns="0">
            <a:spAutoFit/>
          </a:bodyPr>
          <a:lstStyle/>
          <a:p>
            <a:pPr algn="just">
              <a:lnSpc>
                <a:spcPts val="4980"/>
              </a:lnSpc>
            </a:pPr>
            <a:r>
              <a:rPr lang="en-US" sz="4742" b="true">
                <a:solidFill>
                  <a:srgbClr val="000000"/>
                </a:solidFill>
                <a:latin typeface="Glacial Indifference Bold"/>
                <a:ea typeface="Glacial Indifference Bold"/>
                <a:cs typeface="Glacial Indifference Bold"/>
                <a:sym typeface="Glacial Indifference Bold"/>
              </a:rPr>
              <a:t>Boys and girls were equal in school?</a:t>
            </a:r>
          </a:p>
        </p:txBody>
      </p:sp>
      <p:sp>
        <p:nvSpPr>
          <p:cNvPr name="TextBox 7" id="7"/>
          <p:cNvSpPr txBox="true"/>
          <p:nvPr/>
        </p:nvSpPr>
        <p:spPr>
          <a:xfrm rot="0">
            <a:off x="1028700" y="1799063"/>
            <a:ext cx="10801088"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WHAT WOULD IT LOOK LIKE IF...</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2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889891" y="5210175"/>
            <a:ext cx="12736430" cy="652329"/>
          </a:xfrm>
          <a:prstGeom prst="rect">
            <a:avLst/>
          </a:prstGeom>
        </p:spPr>
        <p:txBody>
          <a:bodyPr anchor="t" rtlCol="false" tIns="0" lIns="0" bIns="0" rIns="0">
            <a:spAutoFit/>
          </a:bodyPr>
          <a:lstStyle/>
          <a:p>
            <a:pPr algn="just">
              <a:lnSpc>
                <a:spcPts val="4980"/>
              </a:lnSpc>
            </a:pPr>
            <a:r>
              <a:rPr lang="en-US" sz="4742" b="true">
                <a:solidFill>
                  <a:srgbClr val="000000"/>
                </a:solidFill>
                <a:latin typeface="Glacial Indifference Bold"/>
                <a:ea typeface="Glacial Indifference Bold"/>
                <a:cs typeface="Glacial Indifference Bold"/>
                <a:sym typeface="Glacial Indifference Bold"/>
              </a:rPr>
              <a:t>Men and women were equal in relationships?</a:t>
            </a:r>
          </a:p>
        </p:txBody>
      </p:sp>
      <p:sp>
        <p:nvSpPr>
          <p:cNvPr name="TextBox 7" id="7"/>
          <p:cNvSpPr txBox="true"/>
          <p:nvPr/>
        </p:nvSpPr>
        <p:spPr>
          <a:xfrm rot="0">
            <a:off x="1028700" y="1799063"/>
            <a:ext cx="10801088"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WHAT WOULD IT LOOK LIKE IF...</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3521865" y="4278121"/>
            <a:ext cx="10865978" cy="1816483"/>
          </a:xfrm>
          <a:prstGeom prst="rect">
            <a:avLst/>
          </a:prstGeom>
        </p:spPr>
        <p:txBody>
          <a:bodyPr anchor="t" rtlCol="false" tIns="0" lIns="0" bIns="0" rIns="0">
            <a:spAutoFit/>
          </a:bodyPr>
          <a:lstStyle/>
          <a:p>
            <a:pPr algn="just">
              <a:lnSpc>
                <a:spcPts val="7029"/>
              </a:lnSpc>
            </a:pPr>
            <a:r>
              <a:rPr lang="en-US" sz="6694">
                <a:solidFill>
                  <a:srgbClr val="000000"/>
                </a:solidFill>
                <a:latin typeface="Glacial Indifference"/>
                <a:ea typeface="Glacial Indifference"/>
                <a:cs typeface="Glacial Indifference"/>
                <a:sym typeface="Glacial Indifference"/>
              </a:rPr>
              <a:t>Do these scenarios describe an equal relationship?</a:t>
            </a:r>
          </a:p>
        </p:txBody>
      </p:sp>
      <p:sp>
        <p:nvSpPr>
          <p:cNvPr name="TextBox 7" id="7"/>
          <p:cNvSpPr txBox="true"/>
          <p:nvPr/>
        </p:nvSpPr>
        <p:spPr>
          <a:xfrm rot="0">
            <a:off x="782933" y="1114425"/>
            <a:ext cx="4516465"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ACTIVITY</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751458" y="4548750"/>
            <a:ext cx="12393247" cy="1816483"/>
          </a:xfrm>
          <a:prstGeom prst="rect">
            <a:avLst/>
          </a:prstGeom>
        </p:spPr>
        <p:txBody>
          <a:bodyPr anchor="t" rtlCol="false" tIns="0" lIns="0" bIns="0" rIns="0">
            <a:spAutoFit/>
          </a:bodyPr>
          <a:lstStyle/>
          <a:p>
            <a:pPr algn="just">
              <a:lnSpc>
                <a:spcPts val="7029"/>
              </a:lnSpc>
            </a:pPr>
            <a:r>
              <a:rPr lang="en-US" sz="6694">
                <a:solidFill>
                  <a:srgbClr val="000000"/>
                </a:solidFill>
                <a:latin typeface="Glacial Indifference"/>
                <a:ea typeface="Glacial Indifference"/>
                <a:cs typeface="Glacial Indifference"/>
                <a:sym typeface="Glacial Indifference"/>
              </a:rPr>
              <a:t>You are expected to clean or tidy up your partner’s stuff. </a:t>
            </a:r>
          </a:p>
        </p:txBody>
      </p:sp>
      <p:sp>
        <p:nvSpPr>
          <p:cNvPr name="TextBox 7" id="7"/>
          <p:cNvSpPr txBox="true"/>
          <p:nvPr/>
        </p:nvSpPr>
        <p:spPr>
          <a:xfrm rot="0">
            <a:off x="782933" y="1114425"/>
            <a:ext cx="4516465"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SCENARIO</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751458" y="4548750"/>
            <a:ext cx="12393247" cy="1816483"/>
          </a:xfrm>
          <a:prstGeom prst="rect">
            <a:avLst/>
          </a:prstGeom>
        </p:spPr>
        <p:txBody>
          <a:bodyPr anchor="t" rtlCol="false" tIns="0" lIns="0" bIns="0" rIns="0">
            <a:spAutoFit/>
          </a:bodyPr>
          <a:lstStyle/>
          <a:p>
            <a:pPr algn="just">
              <a:lnSpc>
                <a:spcPts val="7029"/>
              </a:lnSpc>
            </a:pPr>
            <a:r>
              <a:rPr lang="en-US" sz="6694">
                <a:solidFill>
                  <a:srgbClr val="000000"/>
                </a:solidFill>
                <a:latin typeface="Glacial Indifference"/>
                <a:ea typeface="Glacial Indifference"/>
                <a:cs typeface="Glacial Indifference"/>
                <a:sym typeface="Glacial Indifference"/>
              </a:rPr>
              <a:t>Your partner wants to know the password to your social media. </a:t>
            </a:r>
          </a:p>
        </p:txBody>
      </p:sp>
      <p:sp>
        <p:nvSpPr>
          <p:cNvPr name="TextBox 7" id="7"/>
          <p:cNvSpPr txBox="true"/>
          <p:nvPr/>
        </p:nvSpPr>
        <p:spPr>
          <a:xfrm rot="0">
            <a:off x="782933" y="1114425"/>
            <a:ext cx="4516465"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SCENARIO</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014156" y="4721790"/>
            <a:ext cx="14507842" cy="929146"/>
          </a:xfrm>
          <a:prstGeom prst="rect">
            <a:avLst/>
          </a:prstGeom>
        </p:spPr>
        <p:txBody>
          <a:bodyPr anchor="t" rtlCol="false" tIns="0" lIns="0" bIns="0" rIns="0">
            <a:spAutoFit/>
          </a:bodyPr>
          <a:lstStyle/>
          <a:p>
            <a:pPr algn="just">
              <a:lnSpc>
                <a:spcPts val="7029"/>
              </a:lnSpc>
            </a:pPr>
            <a:r>
              <a:rPr lang="en-US" sz="6694">
                <a:solidFill>
                  <a:srgbClr val="000000"/>
                </a:solidFill>
                <a:latin typeface="Glacial Indifference"/>
                <a:ea typeface="Glacial Indifference"/>
                <a:cs typeface="Glacial Indifference"/>
                <a:sym typeface="Glacial Indifference"/>
              </a:rPr>
              <a:t>You like to spend time with each other. </a:t>
            </a:r>
          </a:p>
        </p:txBody>
      </p:sp>
      <p:sp>
        <p:nvSpPr>
          <p:cNvPr name="TextBox 7" id="7"/>
          <p:cNvSpPr txBox="true"/>
          <p:nvPr/>
        </p:nvSpPr>
        <p:spPr>
          <a:xfrm rot="0">
            <a:off x="782933" y="1114425"/>
            <a:ext cx="4516465"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SCENARIO</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014156" y="4721790"/>
            <a:ext cx="14507842" cy="929146"/>
          </a:xfrm>
          <a:prstGeom prst="rect">
            <a:avLst/>
          </a:prstGeom>
        </p:spPr>
        <p:txBody>
          <a:bodyPr anchor="t" rtlCol="false" tIns="0" lIns="0" bIns="0" rIns="0">
            <a:spAutoFit/>
          </a:bodyPr>
          <a:lstStyle/>
          <a:p>
            <a:pPr algn="just">
              <a:lnSpc>
                <a:spcPts val="7029"/>
              </a:lnSpc>
            </a:pPr>
            <a:r>
              <a:rPr lang="en-US" sz="6694">
                <a:solidFill>
                  <a:srgbClr val="000000"/>
                </a:solidFill>
                <a:latin typeface="Glacial Indifference"/>
                <a:ea typeface="Glacial Indifference"/>
                <a:cs typeface="Glacial Indifference"/>
                <a:sym typeface="Glacial Indifference"/>
              </a:rPr>
              <a:t>Your partner tells you what to do.</a:t>
            </a:r>
          </a:p>
        </p:txBody>
      </p:sp>
      <p:sp>
        <p:nvSpPr>
          <p:cNvPr name="TextBox 7" id="7"/>
          <p:cNvSpPr txBox="true"/>
          <p:nvPr/>
        </p:nvSpPr>
        <p:spPr>
          <a:xfrm rot="0">
            <a:off x="782933" y="1114425"/>
            <a:ext cx="4516465"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SCENARIO</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014156" y="4721790"/>
            <a:ext cx="14507842" cy="1816483"/>
          </a:xfrm>
          <a:prstGeom prst="rect">
            <a:avLst/>
          </a:prstGeom>
        </p:spPr>
        <p:txBody>
          <a:bodyPr anchor="t" rtlCol="false" tIns="0" lIns="0" bIns="0" rIns="0">
            <a:spAutoFit/>
          </a:bodyPr>
          <a:lstStyle/>
          <a:p>
            <a:pPr algn="just">
              <a:lnSpc>
                <a:spcPts val="7029"/>
              </a:lnSpc>
            </a:pPr>
            <a:r>
              <a:rPr lang="en-US" sz="6694">
                <a:solidFill>
                  <a:srgbClr val="000000"/>
                </a:solidFill>
                <a:latin typeface="Glacial Indifference"/>
                <a:ea typeface="Glacial Indifference"/>
                <a:cs typeface="Glacial Indifference"/>
                <a:sym typeface="Glacial Indifference"/>
              </a:rPr>
              <a:t>Your partner puts you down in front of pals. </a:t>
            </a:r>
          </a:p>
        </p:txBody>
      </p:sp>
      <p:sp>
        <p:nvSpPr>
          <p:cNvPr name="TextBox 7" id="7"/>
          <p:cNvSpPr txBox="true"/>
          <p:nvPr/>
        </p:nvSpPr>
        <p:spPr>
          <a:xfrm rot="0">
            <a:off x="782933" y="1114425"/>
            <a:ext cx="4516465"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SCENARIO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1028700" y="1114425"/>
            <a:ext cx="7641221"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name="Freeform 6" id="6"/>
          <p:cNvSpPr/>
          <p:nvPr/>
        </p:nvSpPr>
        <p:spPr>
          <a:xfrm flipH="true" flipV="true" rot="5400000">
            <a:off x="4543789" y="1970205"/>
            <a:ext cx="6115859" cy="7714960"/>
          </a:xfrm>
          <a:custGeom>
            <a:avLst/>
            <a:gdLst/>
            <a:ahLst/>
            <a:cxnLst/>
            <a:rect r="r" b="b" t="t" l="l"/>
            <a:pathLst>
              <a:path h="7714960" w="6115859">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4249892" y="3222479"/>
            <a:ext cx="7576310" cy="5115163"/>
          </a:xfrm>
          <a:prstGeom prst="rect">
            <a:avLst/>
          </a:prstGeom>
        </p:spPr>
        <p:txBody>
          <a:bodyPr anchor="t" rtlCol="false" tIns="0" lIns="0" bIns="0" rIns="0">
            <a:spAutoFit/>
          </a:bodyPr>
          <a:lstStyle/>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algn="l" marL="1050493" indent="-525247" lvl="1">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p>
        </p:txBody>
      </p:sp>
      <p:sp>
        <p:nvSpPr>
          <p:cNvPr name="TextBox 8" id="8"/>
          <p:cNvSpPr txBox="true"/>
          <p:nvPr/>
        </p:nvSpPr>
        <p:spPr>
          <a:xfrm rot="0">
            <a:off x="11459198" y="8305225"/>
            <a:ext cx="5963959" cy="580390"/>
          </a:xfrm>
          <a:prstGeom prst="rect">
            <a:avLst/>
          </a:prstGeom>
        </p:spPr>
        <p:txBody>
          <a:bodyPr anchor="t" rtlCol="false" tIns="0" lIns="0" bIns="0" rIns="0">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014156" y="4721790"/>
            <a:ext cx="14507842" cy="1816483"/>
          </a:xfrm>
          <a:prstGeom prst="rect">
            <a:avLst/>
          </a:prstGeom>
        </p:spPr>
        <p:txBody>
          <a:bodyPr anchor="t" rtlCol="false" tIns="0" lIns="0" bIns="0" rIns="0">
            <a:spAutoFit/>
          </a:bodyPr>
          <a:lstStyle/>
          <a:p>
            <a:pPr algn="just">
              <a:lnSpc>
                <a:spcPts val="7029"/>
              </a:lnSpc>
            </a:pPr>
            <a:r>
              <a:rPr lang="en-US" sz="6694">
                <a:solidFill>
                  <a:srgbClr val="000000"/>
                </a:solidFill>
                <a:latin typeface="Glacial Indifference"/>
                <a:ea typeface="Glacial Indifference"/>
                <a:cs typeface="Glacial Indifference"/>
                <a:sym typeface="Glacial Indifference"/>
              </a:rPr>
              <a:t>You both like to pay for things when you are out. </a:t>
            </a:r>
          </a:p>
        </p:txBody>
      </p:sp>
      <p:sp>
        <p:nvSpPr>
          <p:cNvPr name="TextBox 7" id="7"/>
          <p:cNvSpPr txBox="true"/>
          <p:nvPr/>
        </p:nvSpPr>
        <p:spPr>
          <a:xfrm rot="0">
            <a:off x="782933" y="1114425"/>
            <a:ext cx="4516465"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SCENARIO</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014156" y="4721790"/>
            <a:ext cx="14507842" cy="1813459"/>
          </a:xfrm>
          <a:prstGeom prst="rect">
            <a:avLst/>
          </a:prstGeom>
        </p:spPr>
        <p:txBody>
          <a:bodyPr anchor="t" rtlCol="false" tIns="0" lIns="0" bIns="0" rIns="0">
            <a:spAutoFit/>
          </a:bodyPr>
          <a:lstStyle/>
          <a:p>
            <a:pPr algn="just">
              <a:lnSpc>
                <a:spcPts val="7029"/>
              </a:lnSpc>
            </a:pPr>
            <a:r>
              <a:rPr lang="en-US" sz="6694">
                <a:solidFill>
                  <a:srgbClr val="000000"/>
                </a:solidFill>
                <a:latin typeface="Glacial Indifference"/>
                <a:ea typeface="Glacial Indifference"/>
                <a:cs typeface="Glacial Indifference"/>
                <a:sym typeface="Glacial Indifference"/>
              </a:rPr>
              <a:t>You can say “</a:t>
            </a:r>
            <a:r>
              <a:rPr lang="en-US" sz="6694">
                <a:solidFill>
                  <a:srgbClr val="000000"/>
                </a:solidFill>
                <a:latin typeface="Glacial Indifference"/>
                <a:ea typeface="Glacial Indifference"/>
                <a:cs typeface="Glacial Indifference"/>
                <a:sym typeface="Glacial Indifference"/>
              </a:rPr>
              <a:t>‘No I won’t be able to see you tonight.”</a:t>
            </a:r>
          </a:p>
        </p:txBody>
      </p:sp>
      <p:sp>
        <p:nvSpPr>
          <p:cNvPr name="TextBox 7" id="7"/>
          <p:cNvSpPr txBox="true"/>
          <p:nvPr/>
        </p:nvSpPr>
        <p:spPr>
          <a:xfrm rot="0">
            <a:off x="782933" y="1114425"/>
            <a:ext cx="4516465"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SCENARIO</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014156" y="4721790"/>
            <a:ext cx="14507842" cy="1813459"/>
          </a:xfrm>
          <a:prstGeom prst="rect">
            <a:avLst/>
          </a:prstGeom>
        </p:spPr>
        <p:txBody>
          <a:bodyPr anchor="t" rtlCol="false" tIns="0" lIns="0" bIns="0" rIns="0">
            <a:spAutoFit/>
          </a:bodyPr>
          <a:lstStyle/>
          <a:p>
            <a:pPr algn="just">
              <a:lnSpc>
                <a:spcPts val="7029"/>
              </a:lnSpc>
            </a:pPr>
            <a:r>
              <a:rPr lang="en-US" sz="6694">
                <a:solidFill>
                  <a:srgbClr val="000000"/>
                </a:solidFill>
                <a:latin typeface="Glacial Indifference"/>
                <a:ea typeface="Glacial Indifference"/>
                <a:cs typeface="Glacial Indifference"/>
                <a:sym typeface="Glacial Indifference"/>
              </a:rPr>
              <a:t>Your partner grabs you by the arm and it hurts. </a:t>
            </a:r>
          </a:p>
        </p:txBody>
      </p:sp>
      <p:sp>
        <p:nvSpPr>
          <p:cNvPr name="TextBox 7" id="7"/>
          <p:cNvSpPr txBox="true"/>
          <p:nvPr/>
        </p:nvSpPr>
        <p:spPr>
          <a:xfrm rot="0">
            <a:off x="782933" y="1114425"/>
            <a:ext cx="4516465"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SCENARIO</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014156" y="4721790"/>
            <a:ext cx="14507842" cy="927634"/>
          </a:xfrm>
          <a:prstGeom prst="rect">
            <a:avLst/>
          </a:prstGeom>
        </p:spPr>
        <p:txBody>
          <a:bodyPr anchor="t" rtlCol="false" tIns="0" lIns="0" bIns="0" rIns="0">
            <a:spAutoFit/>
          </a:bodyPr>
          <a:lstStyle/>
          <a:p>
            <a:pPr algn="just">
              <a:lnSpc>
                <a:spcPts val="7029"/>
              </a:lnSpc>
            </a:pPr>
            <a:r>
              <a:rPr lang="en-US" sz="6694">
                <a:solidFill>
                  <a:srgbClr val="000000"/>
                </a:solidFill>
                <a:latin typeface="Glacial Indifference"/>
                <a:ea typeface="Glacial Indifference"/>
                <a:cs typeface="Glacial Indifference"/>
                <a:sym typeface="Glacial Indifference"/>
              </a:rPr>
              <a:t>Your partner pressures you to have sex. </a:t>
            </a:r>
          </a:p>
        </p:txBody>
      </p:sp>
      <p:sp>
        <p:nvSpPr>
          <p:cNvPr name="TextBox 7" id="7"/>
          <p:cNvSpPr txBox="true"/>
          <p:nvPr/>
        </p:nvSpPr>
        <p:spPr>
          <a:xfrm rot="0">
            <a:off x="782933" y="1114425"/>
            <a:ext cx="4516465"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SCENARIO</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014156" y="4721790"/>
            <a:ext cx="14507842" cy="927634"/>
          </a:xfrm>
          <a:prstGeom prst="rect">
            <a:avLst/>
          </a:prstGeom>
        </p:spPr>
        <p:txBody>
          <a:bodyPr anchor="t" rtlCol="false" tIns="0" lIns="0" bIns="0" rIns="0">
            <a:spAutoFit/>
          </a:bodyPr>
          <a:lstStyle/>
          <a:p>
            <a:pPr algn="just">
              <a:lnSpc>
                <a:spcPts val="7029"/>
              </a:lnSpc>
            </a:pPr>
            <a:r>
              <a:rPr lang="en-US" sz="6694">
                <a:solidFill>
                  <a:srgbClr val="000000"/>
                </a:solidFill>
                <a:latin typeface="Glacial Indifference"/>
                <a:ea typeface="Glacial Indifference"/>
                <a:cs typeface="Glacial Indifference"/>
                <a:sym typeface="Glacial Indifference"/>
              </a:rPr>
              <a:t>You like to buy each other presents. </a:t>
            </a:r>
          </a:p>
        </p:txBody>
      </p:sp>
      <p:sp>
        <p:nvSpPr>
          <p:cNvPr name="TextBox 7" id="7"/>
          <p:cNvSpPr txBox="true"/>
          <p:nvPr/>
        </p:nvSpPr>
        <p:spPr>
          <a:xfrm rot="0">
            <a:off x="782933" y="1114425"/>
            <a:ext cx="4516465"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SCENARIO</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014156" y="4721790"/>
            <a:ext cx="14507842" cy="1813459"/>
          </a:xfrm>
          <a:prstGeom prst="rect">
            <a:avLst/>
          </a:prstGeom>
        </p:spPr>
        <p:txBody>
          <a:bodyPr anchor="t" rtlCol="false" tIns="0" lIns="0" bIns="0" rIns="0">
            <a:spAutoFit/>
          </a:bodyPr>
          <a:lstStyle/>
          <a:p>
            <a:pPr algn="just">
              <a:lnSpc>
                <a:spcPts val="7029"/>
              </a:lnSpc>
            </a:pPr>
            <a:r>
              <a:rPr lang="en-US" sz="6694">
                <a:solidFill>
                  <a:srgbClr val="000000"/>
                </a:solidFill>
                <a:latin typeface="Glacial Indifference"/>
                <a:ea typeface="Glacial Indifference"/>
                <a:cs typeface="Glacial Indifference"/>
                <a:sym typeface="Glacial Indifference"/>
              </a:rPr>
              <a:t>You can both see your friends without each other also being there.</a:t>
            </a:r>
          </a:p>
        </p:txBody>
      </p:sp>
      <p:sp>
        <p:nvSpPr>
          <p:cNvPr name="TextBox 7" id="7"/>
          <p:cNvSpPr txBox="true"/>
          <p:nvPr/>
        </p:nvSpPr>
        <p:spPr>
          <a:xfrm rot="0">
            <a:off x="782933" y="1114425"/>
            <a:ext cx="4516465"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SCENARIO</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1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014156" y="4721790"/>
            <a:ext cx="14507842" cy="3585109"/>
          </a:xfrm>
          <a:prstGeom prst="rect">
            <a:avLst/>
          </a:prstGeom>
        </p:spPr>
        <p:txBody>
          <a:bodyPr anchor="t" rtlCol="false" tIns="0" lIns="0" bIns="0" rIns="0">
            <a:spAutoFit/>
          </a:bodyPr>
          <a:lstStyle/>
          <a:p>
            <a:pPr algn="just">
              <a:lnSpc>
                <a:spcPts val="7029"/>
              </a:lnSpc>
            </a:pPr>
            <a:r>
              <a:rPr lang="en-US" sz="6694">
                <a:solidFill>
                  <a:srgbClr val="000000"/>
                </a:solidFill>
                <a:latin typeface="Glacial Indifference"/>
                <a:ea typeface="Glacial Indifference"/>
                <a:cs typeface="Glacial Indifference"/>
                <a:sym typeface="Glacial Indifference"/>
              </a:rPr>
              <a:t>Regardless of gender, in an equal relationship, how would you want to feel? How would we want our partner to feel?</a:t>
            </a:r>
          </a:p>
        </p:txBody>
      </p:sp>
      <p:sp>
        <p:nvSpPr>
          <p:cNvPr name="TextBox 7" id="7"/>
          <p:cNvSpPr txBox="true"/>
          <p:nvPr/>
        </p:nvSpPr>
        <p:spPr>
          <a:xfrm rot="0">
            <a:off x="782933" y="1114425"/>
            <a:ext cx="5569754"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LET’S CHAT</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13021604" y="2320722"/>
            <a:ext cx="4006516" cy="6172200"/>
          </a:xfrm>
          <a:custGeom>
            <a:avLst/>
            <a:gdLst/>
            <a:ahLst/>
            <a:cxnLst/>
            <a:rect r="r" b="b" t="t" l="l"/>
            <a:pathLst>
              <a:path h="6172200" w="4006516">
                <a:moveTo>
                  <a:pt x="0" y="0"/>
                </a:moveTo>
                <a:lnTo>
                  <a:pt x="4006516" y="0"/>
                </a:lnTo>
                <a:lnTo>
                  <a:pt x="4006516"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694720" y="4002878"/>
            <a:ext cx="10690050" cy="2157418"/>
          </a:xfrm>
          <a:prstGeom prst="rect">
            <a:avLst/>
          </a:prstGeom>
        </p:spPr>
        <p:txBody>
          <a:bodyPr anchor="t" rtlCol="false" tIns="0" lIns="0" bIns="0" rIns="0">
            <a:spAutoFit/>
          </a:bodyPr>
          <a:lstStyle/>
          <a:p>
            <a:pPr algn="just">
              <a:lnSpc>
                <a:spcPts val="8683"/>
              </a:lnSpc>
              <a:spcBef>
                <a:spcPct val="0"/>
              </a:spcBef>
            </a:pPr>
            <a:r>
              <a:rPr lang="en-US" sz="6202" spc="-55">
                <a:solidFill>
                  <a:srgbClr val="000000"/>
                </a:solidFill>
                <a:latin typeface="Glacial Indifference"/>
                <a:ea typeface="Glacial Indifference"/>
                <a:cs typeface="Glacial Indifference"/>
                <a:sym typeface="Glacial Indifference"/>
              </a:rPr>
              <a:t>what’s one thing you’ll take away from today’s session?</a:t>
            </a:r>
          </a:p>
        </p:txBody>
      </p:sp>
      <p:sp>
        <p:nvSpPr>
          <p:cNvPr name="TextBox 7" id="7"/>
          <p:cNvSpPr txBox="true"/>
          <p:nvPr/>
        </p:nvSpPr>
        <p:spPr>
          <a:xfrm rot="0">
            <a:off x="1028700" y="1871269"/>
            <a:ext cx="7449280" cy="1094742"/>
          </a:xfrm>
          <a:prstGeom prst="rect">
            <a:avLst/>
          </a:prstGeom>
        </p:spPr>
        <p:txBody>
          <a:bodyPr anchor="t" rtlCol="false" tIns="0" lIns="0" bIns="0" rIns="0">
            <a:spAutoFit/>
          </a:bodyPr>
          <a:lstStyle/>
          <a:p>
            <a:pPr algn="ctr">
              <a:lnSpc>
                <a:spcPts val="8959"/>
              </a:lnSpc>
            </a:pPr>
            <a:r>
              <a:rPr lang="en-US" sz="6399" b="true">
                <a:solidFill>
                  <a:srgbClr val="000000"/>
                </a:solidFill>
                <a:latin typeface="Canva Sans Bold"/>
                <a:ea typeface="Canva Sans Bold"/>
                <a:cs typeface="Canva Sans Bold"/>
                <a:sym typeface="Canva Sans Bold"/>
              </a:rPr>
              <a:t>reflection</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2654527" y="4348389"/>
            <a:ext cx="10637385" cy="1005433"/>
          </a:xfrm>
          <a:prstGeom prst="rect">
            <a:avLst/>
          </a:prstGeom>
        </p:spPr>
        <p:txBody>
          <a:bodyPr anchor="t" rtlCol="false" tIns="0" lIns="0" bIns="0" rIns="0">
            <a:spAutoFit/>
          </a:bodyPr>
          <a:lstStyle/>
          <a:p>
            <a:pPr algn="just">
              <a:lnSpc>
                <a:spcPts val="8000"/>
              </a:lnSpc>
            </a:pPr>
            <a:r>
              <a:rPr lang="en-US" sz="6202" spc="-223">
                <a:solidFill>
                  <a:srgbClr val="000000"/>
                </a:solidFill>
                <a:latin typeface="Glacial Indifference"/>
                <a:ea typeface="Glacial Indifference"/>
                <a:cs typeface="Glacial Indifference"/>
                <a:sym typeface="Glacial Indifference"/>
              </a:rPr>
              <a:t>What does ‘equality’ mean to you?</a:t>
            </a:r>
          </a:p>
        </p:txBody>
      </p:sp>
      <p:sp>
        <p:nvSpPr>
          <p:cNvPr name="TextBox 6" id="6"/>
          <p:cNvSpPr txBox="true"/>
          <p:nvPr/>
        </p:nvSpPr>
        <p:spPr>
          <a:xfrm rot="0">
            <a:off x="372352" y="1289973"/>
            <a:ext cx="6500159"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HAVE A THINK</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3391829" y="4436163"/>
            <a:ext cx="10637385" cy="1005433"/>
          </a:xfrm>
          <a:prstGeom prst="rect">
            <a:avLst/>
          </a:prstGeom>
        </p:spPr>
        <p:txBody>
          <a:bodyPr anchor="t" rtlCol="false" tIns="0" lIns="0" bIns="0" rIns="0">
            <a:spAutoFit/>
          </a:bodyPr>
          <a:lstStyle/>
          <a:p>
            <a:pPr algn="just">
              <a:lnSpc>
                <a:spcPts val="8000"/>
              </a:lnSpc>
            </a:pPr>
            <a:r>
              <a:rPr lang="en-US" sz="6202" spc="-223">
                <a:solidFill>
                  <a:srgbClr val="000000"/>
                </a:solidFill>
                <a:latin typeface="Glacial Indifference"/>
                <a:ea typeface="Glacial Indifference"/>
                <a:cs typeface="Glacial Indifference"/>
                <a:sym typeface="Glacial Indifference"/>
              </a:rPr>
              <a:t>What does ‘equity’ mean to you?</a:t>
            </a:r>
          </a:p>
        </p:txBody>
      </p:sp>
      <p:sp>
        <p:nvSpPr>
          <p:cNvPr name="TextBox 6" id="6"/>
          <p:cNvSpPr txBox="true"/>
          <p:nvPr/>
        </p:nvSpPr>
        <p:spPr>
          <a:xfrm rot="0">
            <a:off x="372352" y="1289973"/>
            <a:ext cx="6500159"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HAVE A THINK</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TextBox 5" id="5"/>
          <p:cNvSpPr txBox="true"/>
          <p:nvPr/>
        </p:nvSpPr>
        <p:spPr>
          <a:xfrm rot="0">
            <a:off x="2358484" y="3292854"/>
            <a:ext cx="11419227" cy="1518345"/>
          </a:xfrm>
          <a:prstGeom prst="rect">
            <a:avLst/>
          </a:prstGeom>
        </p:spPr>
        <p:txBody>
          <a:bodyPr anchor="t" rtlCol="false" tIns="0" lIns="0" bIns="0" rIns="0">
            <a:spAutoFit/>
          </a:bodyPr>
          <a:lstStyle/>
          <a:p>
            <a:pPr algn="just">
              <a:lnSpc>
                <a:spcPts val="6013"/>
              </a:lnSpc>
            </a:pPr>
            <a:r>
              <a:rPr lang="en-US" b="true" sz="4661" spc="-167">
                <a:solidFill>
                  <a:srgbClr val="000000"/>
                </a:solidFill>
                <a:latin typeface="Glacial Indifference Bold"/>
                <a:ea typeface="Glacial Indifference Bold"/>
                <a:cs typeface="Glacial Indifference Bold"/>
                <a:sym typeface="Glacial Indifference Bold"/>
              </a:rPr>
              <a:t>equality</a:t>
            </a:r>
            <a:r>
              <a:rPr lang="en-US" sz="4661" spc="-167">
                <a:solidFill>
                  <a:srgbClr val="000000"/>
                </a:solidFill>
                <a:latin typeface="Glacial Indifference"/>
                <a:ea typeface="Glacial Indifference"/>
                <a:cs typeface="Glacial Indifference"/>
                <a:sym typeface="Glacial Indifference"/>
              </a:rPr>
              <a:t> = treating people the same, regardless of differences.</a:t>
            </a:r>
          </a:p>
        </p:txBody>
      </p:sp>
      <p:sp>
        <p:nvSpPr>
          <p:cNvPr name="TextBox 6" id="6"/>
          <p:cNvSpPr txBox="true"/>
          <p:nvPr/>
        </p:nvSpPr>
        <p:spPr>
          <a:xfrm rot="0">
            <a:off x="793667" y="1114425"/>
            <a:ext cx="9449367"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WHAT’S THE DIFFERENCE?</a:t>
            </a:r>
          </a:p>
        </p:txBody>
      </p:sp>
      <p:sp>
        <p:nvSpPr>
          <p:cNvPr name="TextBox 7" id="7"/>
          <p:cNvSpPr txBox="true"/>
          <p:nvPr/>
        </p:nvSpPr>
        <p:spPr>
          <a:xfrm rot="0">
            <a:off x="2358484" y="6166250"/>
            <a:ext cx="13192263" cy="1518345"/>
          </a:xfrm>
          <a:prstGeom prst="rect">
            <a:avLst/>
          </a:prstGeom>
        </p:spPr>
        <p:txBody>
          <a:bodyPr anchor="t" rtlCol="false" tIns="0" lIns="0" bIns="0" rIns="0">
            <a:spAutoFit/>
          </a:bodyPr>
          <a:lstStyle/>
          <a:p>
            <a:pPr algn="just">
              <a:lnSpc>
                <a:spcPts val="6013"/>
              </a:lnSpc>
            </a:pPr>
            <a:r>
              <a:rPr lang="en-US" b="true" sz="4661" spc="-167">
                <a:solidFill>
                  <a:srgbClr val="000000"/>
                </a:solidFill>
                <a:latin typeface="Glacial Indifference Bold"/>
                <a:ea typeface="Glacial Indifference Bold"/>
                <a:cs typeface="Glacial Indifference Bold"/>
                <a:sym typeface="Glacial Indifference Bold"/>
              </a:rPr>
              <a:t>equity </a:t>
            </a:r>
            <a:r>
              <a:rPr lang="en-US" sz="4661" spc="-167">
                <a:solidFill>
                  <a:srgbClr val="000000"/>
                </a:solidFill>
                <a:latin typeface="Glacial Indifference"/>
                <a:ea typeface="Glacial Indifference"/>
                <a:cs typeface="Glacial Indifference"/>
                <a:sym typeface="Glacial Indifference"/>
              </a:rPr>
              <a:t>= recognises differences in needs/circumstances and giving people what they need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3269740" y="999886"/>
            <a:ext cx="11748521" cy="8258414"/>
          </a:xfrm>
          <a:custGeom>
            <a:avLst/>
            <a:gdLst/>
            <a:ahLst/>
            <a:cxnLst/>
            <a:rect r="r" b="b" t="t" l="l"/>
            <a:pathLst>
              <a:path h="8258414" w="11748521">
                <a:moveTo>
                  <a:pt x="0" y="0"/>
                </a:moveTo>
                <a:lnTo>
                  <a:pt x="11748520" y="0"/>
                </a:lnTo>
                <a:lnTo>
                  <a:pt x="11748520" y="8258414"/>
                </a:lnTo>
                <a:lnTo>
                  <a:pt x="0" y="8258414"/>
                </a:lnTo>
                <a:lnTo>
                  <a:pt x="0" y="0"/>
                </a:lnTo>
                <a:close/>
              </a:path>
            </a:pathLst>
          </a:custGeom>
          <a:blipFill>
            <a:blip r:embed="rId3"/>
            <a:stretch>
              <a:fillRect l="0" t="-3347" r="0" b="-3347"/>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0">
            <a:off x="2058928" y="3719402"/>
            <a:ext cx="4182770" cy="4114800"/>
          </a:xfrm>
          <a:custGeom>
            <a:avLst/>
            <a:gdLst/>
            <a:ahLst/>
            <a:cxnLst/>
            <a:rect r="r" b="b" t="t" l="l"/>
            <a:pathLst>
              <a:path h="4114800" w="4182770">
                <a:moveTo>
                  <a:pt x="0" y="0"/>
                </a:moveTo>
                <a:lnTo>
                  <a:pt x="4182770" y="0"/>
                </a:lnTo>
                <a:lnTo>
                  <a:pt x="418277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5690759" y="5248275"/>
            <a:ext cx="10972891" cy="2708311"/>
          </a:xfrm>
          <a:prstGeom prst="rect">
            <a:avLst/>
          </a:prstGeom>
        </p:spPr>
        <p:txBody>
          <a:bodyPr anchor="t" rtlCol="false" tIns="0" lIns="0" bIns="0" rIns="0">
            <a:spAutoFit/>
          </a:bodyPr>
          <a:lstStyle/>
          <a:p>
            <a:pPr algn="ctr">
              <a:lnSpc>
                <a:spcPts val="10340"/>
              </a:lnSpc>
            </a:pPr>
            <a:r>
              <a:rPr lang="en-US" sz="9848">
                <a:solidFill>
                  <a:srgbClr val="000000"/>
                </a:solidFill>
                <a:latin typeface="Bobby Jones Soft"/>
                <a:ea typeface="Bobby Jones Soft"/>
                <a:cs typeface="Bobby Jones Soft"/>
                <a:sym typeface="Bobby Jones Soft"/>
              </a:rPr>
              <a:t>HOW DOES THIS RELATE TO GENDER?</a:t>
            </a:r>
          </a:p>
        </p:txBody>
      </p:sp>
      <p:sp>
        <p:nvSpPr>
          <p:cNvPr name="TextBox 7" id="7"/>
          <p:cNvSpPr txBox="true"/>
          <p:nvPr/>
        </p:nvSpPr>
        <p:spPr>
          <a:xfrm rot="0">
            <a:off x="-378741" y="1114425"/>
            <a:ext cx="7869434"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HAVE A THINK</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2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3083375" y="3118995"/>
            <a:ext cx="12508217" cy="5681529"/>
          </a:xfrm>
          <a:prstGeom prst="rect">
            <a:avLst/>
          </a:prstGeom>
        </p:spPr>
        <p:txBody>
          <a:bodyPr anchor="t" rtlCol="false" tIns="0" lIns="0" bIns="0" rIns="0">
            <a:spAutoFit/>
          </a:bodyPr>
          <a:lstStyle/>
          <a:p>
            <a:pPr algn="just">
              <a:lnSpc>
                <a:spcPts val="4980"/>
              </a:lnSpc>
            </a:pPr>
            <a:r>
              <a:rPr lang="en-US" sz="4742">
                <a:solidFill>
                  <a:srgbClr val="000000"/>
                </a:solidFill>
                <a:latin typeface="Glacial Indifference"/>
                <a:ea typeface="Glacial Indifference"/>
                <a:cs typeface="Glacial Indifference"/>
                <a:sym typeface="Glacial Indifference"/>
              </a:rPr>
              <a:t>Equity recognises that certain groups of people, such as those from different ethnic communities, or those who identify as LGBTQ+, have experienced discrimination based on these characteristics.</a:t>
            </a:r>
          </a:p>
          <a:p>
            <a:pPr algn="just">
              <a:lnSpc>
                <a:spcPts val="4980"/>
              </a:lnSpc>
            </a:pPr>
          </a:p>
          <a:p>
            <a:pPr algn="just">
              <a:lnSpc>
                <a:spcPts val="4980"/>
              </a:lnSpc>
            </a:pPr>
            <a:r>
              <a:rPr lang="en-US" b="true" sz="4742" u="sng">
                <a:solidFill>
                  <a:srgbClr val="000000"/>
                </a:solidFill>
                <a:latin typeface="Glacial Indifference Bold"/>
                <a:ea typeface="Glacial Indifference Bold"/>
                <a:cs typeface="Glacial Indifference Bold"/>
                <a:sym typeface="Glacial Indifference Bold"/>
              </a:rPr>
              <a:t>Women/girls</a:t>
            </a:r>
            <a:r>
              <a:rPr lang="en-US" sz="4742">
                <a:solidFill>
                  <a:srgbClr val="000000"/>
                </a:solidFill>
                <a:latin typeface="Glacial Indifference"/>
                <a:ea typeface="Glacial Indifference"/>
                <a:cs typeface="Glacial Indifference"/>
                <a:sym typeface="Glacial Indifference"/>
              </a:rPr>
              <a:t> are another group of people who have historically experienced discrimination, based on their gender.</a:t>
            </a:r>
          </a:p>
        </p:txBody>
      </p:sp>
      <p:sp>
        <p:nvSpPr>
          <p:cNvPr name="TextBox 7" id="7"/>
          <p:cNvSpPr txBox="true"/>
          <p:nvPr/>
        </p:nvSpPr>
        <p:spPr>
          <a:xfrm rot="0">
            <a:off x="-185638" y="1114425"/>
            <a:ext cx="7869434"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GENDER EQUITY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0C1FF"/>
        </a:solidFill>
      </p:bgPr>
    </p:bg>
    <p:spTree>
      <p:nvGrpSpPr>
        <p:cNvPr id="1" name=""/>
        <p:cNvGrpSpPr/>
        <p:nvPr/>
      </p:nvGrpSpPr>
      <p:grpSpPr>
        <a:xfrm>
          <a:off x="0" y="0"/>
          <a:ext cx="0" cy="0"/>
          <a:chOff x="0" y="0"/>
          <a:chExt cx="0" cy="0"/>
        </a:xfrm>
      </p:grpSpPr>
      <p:grpSp>
        <p:nvGrpSpPr>
          <p:cNvPr name="Group 2" id="2"/>
          <p:cNvGrpSpPr/>
          <p:nvPr/>
        </p:nvGrpSpPr>
        <p:grpSpPr>
          <a:xfrm rot="0">
            <a:off x="635674" y="550233"/>
            <a:ext cx="17016652" cy="9186533"/>
            <a:chOff x="0" y="0"/>
            <a:chExt cx="6253988" cy="3376250"/>
          </a:xfrm>
        </p:grpSpPr>
        <p:sp>
          <p:nvSpPr>
            <p:cNvPr name="Freeform 3" id="3"/>
            <p:cNvSpPr/>
            <p:nvPr/>
          </p:nvSpPr>
          <p:spPr>
            <a:xfrm flipH="false" flipV="false" rot="0">
              <a:off x="0" y="0"/>
              <a:ext cx="6253988" cy="3376250"/>
            </a:xfrm>
            <a:custGeom>
              <a:avLst/>
              <a:gdLst/>
              <a:ahLst/>
              <a:cxnLst/>
              <a:rect r="r" b="b" t="t" l="l"/>
              <a:pathLst>
                <a:path h="3376250" w="6253988">
                  <a:moveTo>
                    <a:pt x="0" y="0"/>
                  </a:moveTo>
                  <a:lnTo>
                    <a:pt x="6253988" y="0"/>
                  </a:lnTo>
                  <a:lnTo>
                    <a:pt x="6253988" y="3376250"/>
                  </a:lnTo>
                  <a:lnTo>
                    <a:pt x="0" y="3376250"/>
                  </a:lnTo>
                  <a:close/>
                </a:path>
              </a:pathLst>
            </a:custGeom>
            <a:solidFill>
              <a:srgbClr val="FFFFFF"/>
            </a:solidFill>
          </p:spPr>
        </p:sp>
        <p:sp>
          <p:nvSpPr>
            <p:cNvPr name="TextBox 4" id="4"/>
            <p:cNvSpPr txBox="true"/>
            <p:nvPr/>
          </p:nvSpPr>
          <p:spPr>
            <a:xfrm>
              <a:off x="0" y="-28575"/>
              <a:ext cx="6253988" cy="3404825"/>
            </a:xfrm>
            <a:prstGeom prst="rect">
              <a:avLst/>
            </a:prstGeom>
          </p:spPr>
          <p:txBody>
            <a:bodyPr anchor="ctr" rtlCol="false" tIns="50800" lIns="50800" bIns="50800" rIns="50800"/>
            <a:lstStyle/>
            <a:p>
              <a:pPr algn="r">
                <a:lnSpc>
                  <a:spcPts val="1960"/>
                </a:lnSpc>
                <a:spcBef>
                  <a:spcPct val="0"/>
                </a:spcBef>
              </a:pPr>
            </a:p>
          </p:txBody>
        </p:sp>
      </p:grpSp>
      <p:sp>
        <p:nvSpPr>
          <p:cNvPr name="Freeform 5" id="5"/>
          <p:cNvSpPr/>
          <p:nvPr/>
        </p:nvSpPr>
        <p:spPr>
          <a:xfrm flipH="false" flipV="false" rot="774588">
            <a:off x="5306568" y="1067677"/>
            <a:ext cx="8966138" cy="8820438"/>
          </a:xfrm>
          <a:custGeom>
            <a:avLst/>
            <a:gdLst/>
            <a:ahLst/>
            <a:cxnLst/>
            <a:rect r="r" b="b" t="t" l="l"/>
            <a:pathLst>
              <a:path h="8820438" w="8966138">
                <a:moveTo>
                  <a:pt x="0" y="0"/>
                </a:moveTo>
                <a:lnTo>
                  <a:pt x="8966138" y="0"/>
                </a:lnTo>
                <a:lnTo>
                  <a:pt x="8966138" y="8820438"/>
                </a:lnTo>
                <a:lnTo>
                  <a:pt x="0" y="8820438"/>
                </a:lnTo>
                <a:lnTo>
                  <a:pt x="0" y="0"/>
                </a:lnTo>
                <a:close/>
              </a:path>
            </a:pathLst>
          </a:custGeom>
          <a:blipFill>
            <a:blip r:embed="rId3">
              <a:alphaModFix amt="26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2889891" y="3101440"/>
            <a:ext cx="12508217" cy="5681529"/>
          </a:xfrm>
          <a:prstGeom prst="rect">
            <a:avLst/>
          </a:prstGeom>
        </p:spPr>
        <p:txBody>
          <a:bodyPr anchor="t" rtlCol="false" tIns="0" lIns="0" bIns="0" rIns="0">
            <a:spAutoFit/>
          </a:bodyPr>
          <a:lstStyle/>
          <a:p>
            <a:pPr algn="just">
              <a:lnSpc>
                <a:spcPts val="4980"/>
              </a:lnSpc>
            </a:pPr>
            <a:r>
              <a:rPr lang="en-US" sz="4742">
                <a:solidFill>
                  <a:srgbClr val="000000"/>
                </a:solidFill>
                <a:latin typeface="Glacial Indifference"/>
                <a:ea typeface="Glacial Indifference"/>
                <a:cs typeface="Glacial Indifference"/>
                <a:sym typeface="Glacial Indifference"/>
              </a:rPr>
              <a:t>Equity recognises that certain groups of people, such as those from different ethnic communities, or those who identify as LGBTQ+, have experienced discrimination based on these characteristics.</a:t>
            </a:r>
          </a:p>
          <a:p>
            <a:pPr algn="just">
              <a:lnSpc>
                <a:spcPts val="4980"/>
              </a:lnSpc>
            </a:pPr>
          </a:p>
          <a:p>
            <a:pPr algn="just">
              <a:lnSpc>
                <a:spcPts val="4980"/>
              </a:lnSpc>
            </a:pPr>
            <a:r>
              <a:rPr lang="en-US" b="true" sz="4742" u="sng">
                <a:solidFill>
                  <a:srgbClr val="000000"/>
                </a:solidFill>
                <a:latin typeface="Glacial Indifference Bold"/>
                <a:ea typeface="Glacial Indifference Bold"/>
                <a:cs typeface="Glacial Indifference Bold"/>
                <a:sym typeface="Glacial Indifference Bold"/>
              </a:rPr>
              <a:t>Women/girls</a:t>
            </a:r>
            <a:r>
              <a:rPr lang="en-US" sz="4742">
                <a:solidFill>
                  <a:srgbClr val="000000"/>
                </a:solidFill>
                <a:latin typeface="Glacial Indifference"/>
                <a:ea typeface="Glacial Indifference"/>
                <a:cs typeface="Glacial Indifference"/>
                <a:sym typeface="Glacial Indifference"/>
              </a:rPr>
              <a:t> are another group of people who have historically experienced discrimination, based on their gender.</a:t>
            </a:r>
          </a:p>
        </p:txBody>
      </p:sp>
      <p:sp>
        <p:nvSpPr>
          <p:cNvPr name="TextBox 7" id="7"/>
          <p:cNvSpPr txBox="true"/>
          <p:nvPr/>
        </p:nvSpPr>
        <p:spPr>
          <a:xfrm rot="0">
            <a:off x="-185638" y="1114425"/>
            <a:ext cx="7869434" cy="990281"/>
          </a:xfrm>
          <a:prstGeom prst="rect">
            <a:avLst/>
          </a:prstGeom>
        </p:spPr>
        <p:txBody>
          <a:bodyPr anchor="t" rtlCol="false" tIns="0" lIns="0" bIns="0" rIns="0">
            <a:spAutoFit/>
          </a:bodyPr>
          <a:lstStyle/>
          <a:p>
            <a:pPr algn="ctr">
              <a:lnSpc>
                <a:spcPts val="7416"/>
              </a:lnSpc>
            </a:pPr>
            <a:r>
              <a:rPr lang="en-US" sz="7062">
                <a:solidFill>
                  <a:srgbClr val="000000"/>
                </a:solidFill>
                <a:latin typeface="Bobby Jones Soft"/>
                <a:ea typeface="Bobby Jones Soft"/>
                <a:cs typeface="Bobby Jones Soft"/>
                <a:sym typeface="Bobby Jones Soft"/>
              </a:rPr>
              <a:t>GENDER EQUITY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DAGS_02KqwI</dc:identifier>
  <dcterms:modified xsi:type="dcterms:W3CDTF">2011-08-01T06:04:30Z</dcterms:modified>
  <cp:revision>1</cp:revision>
  <dc:title>10.1.1 Gender Equality slides</dc:title>
</cp:coreProperties>
</file>