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Bobby Jones Soft" charset="1" panose="00000000000000000000"/>
      <p:regular r:id="rId29"/>
    </p:embeddedFont>
    <p:embeddedFont>
      <p:font typeface="Glacial Indifference" charset="1" panose="00000000000000000000"/>
      <p:regular r:id="rId30"/>
    </p:embeddedFont>
    <p:embeddedFont>
      <p:font typeface="Playpen Sans" charset="1" panose="00000000000000000000"/>
      <p:regular r:id="rId34"/>
    </p:embeddedFont>
    <p:embeddedFont>
      <p:font typeface="Glacial Indifference Bold" charset="1" panose="00000800000000000000"/>
      <p:regular r:id="rId43"/>
    </p:embeddedFont>
    <p:embeddedFont>
      <p:font typeface="Canva Sans Bold" charset="1" panose="020B0803030501040103"/>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notesSlides/notesSlide2.xml" Type="http://schemas.openxmlformats.org/officeDocument/2006/relationships/notesSlide"/><Relationship Id="rId36" Target="notesSlides/notesSlide3.xml" Type="http://schemas.openxmlformats.org/officeDocument/2006/relationships/notesSlide"/><Relationship Id="rId37" Target="notesSlides/notesSlide4.xml" Type="http://schemas.openxmlformats.org/officeDocument/2006/relationships/notesSlide"/><Relationship Id="rId38" Target="notesSlides/notesSlide5.xml" Type="http://schemas.openxmlformats.org/officeDocument/2006/relationships/notesSlide"/><Relationship Id="rId39" Target="notesSlides/notesSlide6.xml" Type="http://schemas.openxmlformats.org/officeDocument/2006/relationships/notesSlide"/><Relationship Id="rId4" Target="theme/theme1.xml" Type="http://schemas.openxmlformats.org/officeDocument/2006/relationships/theme"/><Relationship Id="rId40" Target="notesSlides/notesSlide7.xml" Type="http://schemas.openxmlformats.org/officeDocument/2006/relationships/notesSlide"/><Relationship Id="rId41" Target="notesSlides/notesSlide8.xml" Type="http://schemas.openxmlformats.org/officeDocument/2006/relationships/notesSlide"/><Relationship Id="rId42" Target="notesSlides/notesSlide9.xml" Type="http://schemas.openxmlformats.org/officeDocument/2006/relationships/notesSlide"/><Relationship Id="rId43" Target="fonts/font43.fntdata" Type="http://schemas.openxmlformats.org/officeDocument/2006/relationships/font"/><Relationship Id="rId44" Target="notesSlides/notesSlide10.xml" Type="http://schemas.openxmlformats.org/officeDocument/2006/relationships/notesSlide"/><Relationship Id="rId45" Target="notesSlides/notesSlide11.xml" Type="http://schemas.openxmlformats.org/officeDocument/2006/relationships/notesSlide"/><Relationship Id="rId46" Target="notesSlides/notesSlide12.xml" Type="http://schemas.openxmlformats.org/officeDocument/2006/relationships/notesSlide"/><Relationship Id="rId47" Target="notesSlides/notesSlide13.xml" Type="http://schemas.openxmlformats.org/officeDocument/2006/relationships/notesSlide"/><Relationship Id="rId48" Target="notesSlides/notesSlide14.xml" Type="http://schemas.openxmlformats.org/officeDocument/2006/relationships/notesSlide"/><Relationship Id="rId49" Target="notesSlides/notesSlide15.xml" Type="http://schemas.openxmlformats.org/officeDocument/2006/relationships/notesSlide"/><Relationship Id="rId5" Target="tableStyles.xml" Type="http://schemas.openxmlformats.org/officeDocument/2006/relationships/tableStyles"/><Relationship Id="rId50" Target="notesSlides/notesSlide16.xml" Type="http://schemas.openxmlformats.org/officeDocument/2006/relationships/notesSlide"/><Relationship Id="rId51" Target="notesSlides/notesSlide17.xml" Type="http://schemas.openxmlformats.org/officeDocument/2006/relationships/notesSlide"/><Relationship Id="rId52" Target="notesSlides/notesSlide18.xml" Type="http://schemas.openxmlformats.org/officeDocument/2006/relationships/notesSlide"/><Relationship Id="rId53" Target="notesSlides/notesSlide19.xml" Type="http://schemas.openxmlformats.org/officeDocument/2006/relationships/notesSlide"/><Relationship Id="rId54" Target="notesSlides/notesSlide20.xml" Type="http://schemas.openxmlformats.org/officeDocument/2006/relationships/notesSlide"/><Relationship Id="rId55" Target="notesSlides/notesSlide21.xml" Type="http://schemas.openxmlformats.org/officeDocument/2006/relationships/notesSlide"/><Relationship Id="rId56" Target="notesSlides/notesSlide22.xml" Type="http://schemas.openxmlformats.org/officeDocument/2006/relationships/notesSlide"/><Relationship Id="rId57" Target="fonts/font57.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 that students understand emergency contraception is NOT the same as a termination. They may have heard it being referred to as "the abortion pill" - this is incorrect and dangerous misinformation, and must be clarified.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Remind students of services available on island, like the GUM clinic.</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Remind students of services available on island, like the GUM clinic.</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contraception can be provided by GPs, the GUM clinic, and family planning clinic.</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Encourage class discussion, either as a whole class or in small groups.</a:t>
            </a:r>
          </a:p>
          <a:p>
            <a:r>
              <a:rPr lang="en-US"/>
              <a:t/>
            </a:r>
          </a:p>
          <a:p>
            <a:r>
              <a:rPr lang="en-US"/>
              <a:t>Who is responsible for contraception?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today’s lesson by sharing that you will be talking about contraception. Ask the class if they are familiar with the term and what they think it means.</a:t>
            </a:r>
          </a:p>
          <a:p>
            <a:r>
              <a:rPr lang="en-US"/>
              <a:t/>
            </a:r>
          </a:p>
          <a:p>
            <a:r>
              <a:rPr lang="en-US"/>
              <a:t> Explain that contraception refers to the methods used to prevent a pregnancy. Explain that contraception comes in many forms, which you will be talking about today.</a:t>
            </a:r>
          </a:p>
          <a:p>
            <a:r>
              <a:rPr lang="en-US"/>
              <a:t/>
            </a:r>
          </a:p>
          <a:p>
            <a:r>
              <a:rPr lang="en-US"/>
              <a:t/>
            </a:r>
          </a:p>
          <a:p>
            <a:r>
              <a:rPr lang="en-US"/>
              <a:t>At this early stage and throughout, address both young men and young women equally and engage all in discussion. State explicitly that there’s no assumption young people are having sex, and nothing today is personal, so let’s make sure everyone respects confidentiality.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Reinforce the message that everyone who is sexually active is responsible for contraception.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 students understand that simply obtaining contraception does not equal consent.</a:t>
            </a:r>
          </a:p>
          <a:p>
            <a:r>
              <a:rPr lang="en-US"/>
              <a:t/>
            </a:r>
          </a:p>
          <a:p>
            <a:r>
              <a:rPr lang="en-US"/>
              <a:t>A person may have condoms, or be taking the pill - but this does not mean they are looking to have sex.</a:t>
            </a:r>
          </a:p>
          <a:p>
            <a:r>
              <a:rPr lang="en-US"/>
              <a:t/>
            </a:r>
          </a:p>
          <a:p>
            <a:r>
              <a:rPr lang="en-US"/>
              <a:t>Explicit consent should always be sought for EVERY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to share any types of contraception they may have heard of (and remind students that we are not sharing any personal experiences.)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are going to be talking about the most common forms of contraception, one by one.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 the following slides about specific types of contraception. Invite students to ask questions, or write them down if they do not want to ask publicly. </a:t>
            </a:r>
          </a:p>
          <a:p>
            <a:r>
              <a:rPr lang="en-US"/>
              <a:t/>
            </a:r>
          </a:p>
          <a:p>
            <a:r>
              <a:rPr lang="en-US"/>
              <a:t>If you are unsure of the answer to a question, let the students know that you will come back to them with an answer next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4.png" Type="http://schemas.openxmlformats.org/officeDocument/2006/relationships/image"/><Relationship Id="rId4" Target="../media/image1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23.png" Type="http://schemas.openxmlformats.org/officeDocument/2006/relationships/image"/><Relationship Id="rId4" Target="../media/image2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1538069" y="2327998"/>
            <a:ext cx="15216514" cy="1388038"/>
          </a:xfrm>
          <a:prstGeom prst="rect">
            <a:avLst/>
          </a:prstGeom>
        </p:spPr>
        <p:txBody>
          <a:bodyPr anchor="t" rtlCol="false" tIns="0" lIns="0" bIns="0" rIns="0">
            <a:spAutoFit/>
          </a:bodyPr>
          <a:lstStyle/>
          <a:p>
            <a:pPr algn="ctr">
              <a:lnSpc>
                <a:spcPts val="10354"/>
              </a:lnSpc>
            </a:pPr>
            <a:r>
              <a:rPr lang="en-US" sz="9861">
                <a:solidFill>
                  <a:srgbClr val="000000"/>
                </a:solidFill>
                <a:latin typeface="Bobby Jones Soft"/>
                <a:ea typeface="Bobby Jones Soft"/>
                <a:cs typeface="Bobby Jones Soft"/>
                <a:sym typeface="Bobby Jones Soft"/>
              </a:rPr>
              <a:t>CONTRACEPTION</a:t>
            </a:r>
          </a:p>
        </p:txBody>
      </p:sp>
      <p:sp>
        <p:nvSpPr>
          <p:cNvPr name="TextBox 7" id="7"/>
          <p:cNvSpPr txBox="true"/>
          <p:nvPr/>
        </p:nvSpPr>
        <p:spPr>
          <a:xfrm rot="0">
            <a:off x="4407766" y="5210175"/>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10</a:t>
            </a:r>
          </a:p>
        </p:txBody>
      </p:sp>
      <p:sp>
        <p:nvSpPr>
          <p:cNvPr name="TextBox 8" id="8"/>
          <p:cNvSpPr txBox="true"/>
          <p:nvPr/>
        </p:nvSpPr>
        <p:spPr>
          <a:xfrm rot="0">
            <a:off x="11269662" y="8640508"/>
            <a:ext cx="5989638" cy="801367"/>
          </a:xfrm>
          <a:prstGeom prst="rect">
            <a:avLst/>
          </a:prstGeom>
        </p:spPr>
        <p:txBody>
          <a:bodyPr anchor="t" rtlCol="false" tIns="0" lIns="0" bIns="0" rIns="0">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244681" y="5218759"/>
            <a:ext cx="14593921" cy="3658440"/>
          </a:xfrm>
          <a:prstGeom prst="rect">
            <a:avLst/>
          </a:prstGeom>
        </p:spPr>
        <p:txBody>
          <a:bodyPr anchor="t" rtlCol="false" tIns="0" lIns="0" bIns="0" rIns="0">
            <a:spAutoFit/>
          </a:bodyPr>
          <a:lstStyle/>
          <a:p>
            <a:pPr algn="just">
              <a:lnSpc>
                <a:spcPts val="5838"/>
              </a:lnSpc>
            </a:pPr>
            <a:r>
              <a:rPr lang="en-US" sz="4526" spc="-162">
                <a:solidFill>
                  <a:srgbClr val="000000"/>
                </a:solidFill>
                <a:latin typeface="Glacial Indifference"/>
                <a:ea typeface="Glacial Indifference"/>
                <a:cs typeface="Glacial Indifference"/>
                <a:sym typeface="Glacial Indifference"/>
              </a:rPr>
              <a:t>When taken correctly, the contraceptive pill is over 99% effective at preventing pregnancy.</a:t>
            </a:r>
          </a:p>
          <a:p>
            <a:pPr algn="just">
              <a:lnSpc>
                <a:spcPts val="5838"/>
              </a:lnSpc>
            </a:pPr>
          </a:p>
          <a:p>
            <a:pPr algn="just">
              <a:lnSpc>
                <a:spcPts val="5838"/>
              </a:lnSpc>
            </a:pPr>
            <a:r>
              <a:rPr lang="en-US" sz="4526" spc="-162">
                <a:solidFill>
                  <a:srgbClr val="000000"/>
                </a:solidFill>
                <a:latin typeface="Glacial Indifference"/>
                <a:ea typeface="Glacial Indifference"/>
                <a:cs typeface="Glacial Indifference"/>
                <a:sym typeface="Glacial Indifference"/>
              </a:rPr>
              <a:t>The contraceptive pill only works to prevent pregnancy. </a:t>
            </a:r>
          </a:p>
          <a:p>
            <a:pPr algn="just">
              <a:lnSpc>
                <a:spcPts val="5838"/>
              </a:lnSpc>
            </a:pPr>
            <a:r>
              <a:rPr lang="en-US" sz="4526" spc="-162">
                <a:solidFill>
                  <a:srgbClr val="000000"/>
                </a:solidFill>
                <a:latin typeface="Glacial Indifference"/>
                <a:ea typeface="Glacial Indifference"/>
                <a:cs typeface="Glacial Indifference"/>
                <a:sym typeface="Glacial Indifference"/>
              </a:rPr>
              <a:t>It </a:t>
            </a:r>
            <a:r>
              <a:rPr lang="en-US" b="true" sz="4526" spc="-162" u="sng">
                <a:solidFill>
                  <a:srgbClr val="000000"/>
                </a:solidFill>
                <a:latin typeface="Glacial Indifference Bold"/>
                <a:ea typeface="Glacial Indifference Bold"/>
                <a:cs typeface="Glacial Indifference Bold"/>
                <a:sym typeface="Glacial Indifference Bold"/>
              </a:rPr>
              <a:t>DOES NOT</a:t>
            </a:r>
            <a:r>
              <a:rPr lang="en-US" sz="4526" spc="-162">
                <a:solidFill>
                  <a:srgbClr val="000000"/>
                </a:solidFill>
                <a:latin typeface="Glacial Indifference"/>
                <a:ea typeface="Glacial Indifference"/>
                <a:cs typeface="Glacial Indifference"/>
                <a:sym typeface="Glacial Indifference"/>
              </a:rPr>
              <a:t> end a pregnancy that has already occurred.</a:t>
            </a:r>
          </a:p>
        </p:txBody>
      </p:sp>
      <p:sp>
        <p:nvSpPr>
          <p:cNvPr name="Freeform 6" id="6"/>
          <p:cNvSpPr/>
          <p:nvPr/>
        </p:nvSpPr>
        <p:spPr>
          <a:xfrm flipH="false" flipV="false" rot="1256531">
            <a:off x="11832723" y="1369694"/>
            <a:ext cx="5229249" cy="3483987"/>
          </a:xfrm>
          <a:custGeom>
            <a:avLst/>
            <a:gdLst/>
            <a:ahLst/>
            <a:cxnLst/>
            <a:rect r="r" b="b" t="t" l="l"/>
            <a:pathLst>
              <a:path h="3483987" w="5229249">
                <a:moveTo>
                  <a:pt x="0" y="0"/>
                </a:moveTo>
                <a:lnTo>
                  <a:pt x="5229249" y="0"/>
                </a:lnTo>
                <a:lnTo>
                  <a:pt x="5229249" y="3483987"/>
                </a:lnTo>
                <a:lnTo>
                  <a:pt x="0" y="3483987"/>
                </a:lnTo>
                <a:lnTo>
                  <a:pt x="0" y="0"/>
                </a:lnTo>
                <a:close/>
              </a:path>
            </a:pathLst>
          </a:custGeom>
          <a:blipFill>
            <a:blip r:embed="rId3">
              <a:alphaModFix amt="25000"/>
            </a:blip>
            <a:stretch>
              <a:fillRect l="0" t="0" r="0" b="0"/>
            </a:stretch>
          </a:blipFill>
        </p:spPr>
      </p:sp>
      <p:sp>
        <p:nvSpPr>
          <p:cNvPr name="TextBox 7" id="7"/>
          <p:cNvSpPr txBox="true"/>
          <p:nvPr/>
        </p:nvSpPr>
        <p:spPr>
          <a:xfrm rot="0">
            <a:off x="1367065" y="2057081"/>
            <a:ext cx="8950610" cy="1291926"/>
          </a:xfrm>
          <a:prstGeom prst="rect">
            <a:avLst/>
          </a:prstGeom>
        </p:spPr>
        <p:txBody>
          <a:bodyPr anchor="t" rtlCol="false" tIns="0" lIns="0" bIns="0" rIns="0">
            <a:spAutoFit/>
          </a:bodyPr>
          <a:lstStyle/>
          <a:p>
            <a:pPr algn="just">
              <a:lnSpc>
                <a:spcPts val="5110"/>
              </a:lnSpc>
            </a:pPr>
            <a:r>
              <a:rPr lang="en-US" sz="3961" spc="-142">
                <a:solidFill>
                  <a:srgbClr val="000000"/>
                </a:solidFill>
                <a:latin typeface="Glacial Indifference"/>
                <a:ea typeface="Glacial Indifference"/>
                <a:cs typeface="Glacial Indifference"/>
                <a:sym typeface="Glacial Indifference"/>
              </a:rPr>
              <a:t>Sometimes also known as ‘birth control pills’ or ‘the pill’ and is used by females.</a:t>
            </a:r>
          </a:p>
        </p:txBody>
      </p:sp>
      <p:sp>
        <p:nvSpPr>
          <p:cNvPr name="TextBox 8" id="8"/>
          <p:cNvSpPr txBox="true"/>
          <p:nvPr/>
        </p:nvSpPr>
        <p:spPr>
          <a:xfrm rot="0">
            <a:off x="1367065" y="1114425"/>
            <a:ext cx="7483228"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CONTRACEPTIVE PILL</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227126" y="4621895"/>
            <a:ext cx="12241576" cy="4396440"/>
          </a:xfrm>
          <a:prstGeom prst="rect">
            <a:avLst/>
          </a:prstGeom>
        </p:spPr>
        <p:txBody>
          <a:bodyPr anchor="t" rtlCol="false" tIns="0" lIns="0" bIns="0" rIns="0">
            <a:spAutoFit/>
          </a:bodyPr>
          <a:lstStyle/>
          <a:p>
            <a:pPr algn="just">
              <a:lnSpc>
                <a:spcPts val="5838"/>
              </a:lnSpc>
            </a:pPr>
            <a:r>
              <a:rPr lang="en-US" sz="4526" spc="-162">
                <a:solidFill>
                  <a:srgbClr val="000000"/>
                </a:solidFill>
                <a:latin typeface="Glacial Indifference"/>
                <a:ea typeface="Glacial Indifference"/>
                <a:cs typeface="Glacial Indifference"/>
                <a:sym typeface="Glacial Indifference"/>
              </a:rPr>
              <a:t>Some women take the pill not to prevent pregnancy, but to treat symptoms of health conditions such as:</a:t>
            </a:r>
          </a:p>
          <a:p>
            <a:pPr algn="just">
              <a:lnSpc>
                <a:spcPts val="5838"/>
              </a:lnSpc>
            </a:pPr>
          </a:p>
          <a:p>
            <a:pPr algn="just" marL="977217" indent="-488609" lvl="1">
              <a:lnSpc>
                <a:spcPts val="5838"/>
              </a:lnSpc>
              <a:buFont typeface="Arial"/>
              <a:buChar char="•"/>
            </a:pPr>
            <a:r>
              <a:rPr lang="en-US" sz="4526" spc="-162">
                <a:solidFill>
                  <a:srgbClr val="000000"/>
                </a:solidFill>
                <a:latin typeface="Glacial Indifference"/>
                <a:ea typeface="Glacial Indifference"/>
                <a:cs typeface="Glacial Indifference"/>
                <a:sym typeface="Glacial Indifference"/>
              </a:rPr>
              <a:t>heavy, painful, or irregular periods</a:t>
            </a:r>
          </a:p>
          <a:p>
            <a:pPr algn="just" marL="977217" indent="-488609" lvl="1">
              <a:lnSpc>
                <a:spcPts val="5838"/>
              </a:lnSpc>
              <a:buFont typeface="Arial"/>
              <a:buChar char="•"/>
            </a:pPr>
            <a:r>
              <a:rPr lang="en-US" sz="4526" spc="-162">
                <a:solidFill>
                  <a:srgbClr val="000000"/>
                </a:solidFill>
                <a:latin typeface="Glacial Indifference"/>
                <a:ea typeface="Glacial Indifference"/>
                <a:cs typeface="Glacial Indifference"/>
                <a:sym typeface="Glacial Indifference"/>
              </a:rPr>
              <a:t>PCOS (polycystic ovary syndrome)</a:t>
            </a:r>
          </a:p>
          <a:p>
            <a:pPr algn="just" marL="977217" indent="-488609" lvl="1">
              <a:lnSpc>
                <a:spcPts val="5838"/>
              </a:lnSpc>
              <a:buFont typeface="Arial"/>
              <a:buChar char="•"/>
            </a:pPr>
            <a:r>
              <a:rPr lang="en-US" sz="4526" spc="-162">
                <a:solidFill>
                  <a:srgbClr val="000000"/>
                </a:solidFill>
                <a:latin typeface="Glacial Indifference"/>
                <a:ea typeface="Glacial Indifference"/>
                <a:cs typeface="Glacial Indifference"/>
                <a:sym typeface="Glacial Indifference"/>
              </a:rPr>
              <a:t>endometriosis </a:t>
            </a:r>
          </a:p>
        </p:txBody>
      </p:sp>
      <p:sp>
        <p:nvSpPr>
          <p:cNvPr name="Freeform 6" id="6"/>
          <p:cNvSpPr/>
          <p:nvPr/>
        </p:nvSpPr>
        <p:spPr>
          <a:xfrm flipH="false" flipV="false" rot="1256531">
            <a:off x="11832723" y="1369694"/>
            <a:ext cx="5229249" cy="3483987"/>
          </a:xfrm>
          <a:custGeom>
            <a:avLst/>
            <a:gdLst/>
            <a:ahLst/>
            <a:cxnLst/>
            <a:rect r="r" b="b" t="t" l="l"/>
            <a:pathLst>
              <a:path h="3483987" w="5229249">
                <a:moveTo>
                  <a:pt x="0" y="0"/>
                </a:moveTo>
                <a:lnTo>
                  <a:pt x="5229249" y="0"/>
                </a:lnTo>
                <a:lnTo>
                  <a:pt x="5229249" y="3483987"/>
                </a:lnTo>
                <a:lnTo>
                  <a:pt x="0" y="3483987"/>
                </a:lnTo>
                <a:lnTo>
                  <a:pt x="0" y="0"/>
                </a:lnTo>
                <a:close/>
              </a:path>
            </a:pathLst>
          </a:custGeom>
          <a:blipFill>
            <a:blip r:embed="rId3">
              <a:alphaModFix amt="25000"/>
            </a:blip>
            <a:stretch>
              <a:fillRect l="0" t="0" r="0" b="0"/>
            </a:stretch>
          </a:blipFill>
        </p:spPr>
      </p:sp>
      <p:sp>
        <p:nvSpPr>
          <p:cNvPr name="TextBox 7" id="7"/>
          <p:cNvSpPr txBox="true"/>
          <p:nvPr/>
        </p:nvSpPr>
        <p:spPr>
          <a:xfrm rot="0">
            <a:off x="1367065" y="2057081"/>
            <a:ext cx="8950610" cy="1291926"/>
          </a:xfrm>
          <a:prstGeom prst="rect">
            <a:avLst/>
          </a:prstGeom>
        </p:spPr>
        <p:txBody>
          <a:bodyPr anchor="t" rtlCol="false" tIns="0" lIns="0" bIns="0" rIns="0">
            <a:spAutoFit/>
          </a:bodyPr>
          <a:lstStyle/>
          <a:p>
            <a:pPr algn="just">
              <a:lnSpc>
                <a:spcPts val="5110"/>
              </a:lnSpc>
            </a:pPr>
            <a:r>
              <a:rPr lang="en-US" sz="3961" spc="-142">
                <a:solidFill>
                  <a:srgbClr val="000000"/>
                </a:solidFill>
                <a:latin typeface="Glacial Indifference"/>
                <a:ea typeface="Glacial Indifference"/>
                <a:cs typeface="Glacial Indifference"/>
                <a:sym typeface="Glacial Indifference"/>
              </a:rPr>
              <a:t>Sometimes also known as ‘birth control pills’ or ‘the pill’ and is used by females.</a:t>
            </a:r>
          </a:p>
        </p:txBody>
      </p:sp>
      <p:sp>
        <p:nvSpPr>
          <p:cNvPr name="TextBox 8" id="8"/>
          <p:cNvSpPr txBox="true"/>
          <p:nvPr/>
        </p:nvSpPr>
        <p:spPr>
          <a:xfrm rot="0">
            <a:off x="1367065" y="1114425"/>
            <a:ext cx="7483228"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CONTRACEPTIVE PILL</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635674" y="3701569"/>
            <a:ext cx="16653751" cy="5150206"/>
          </a:xfrm>
          <a:prstGeom prst="rect">
            <a:avLst/>
          </a:prstGeom>
        </p:spPr>
        <p:txBody>
          <a:bodyPr anchor="t" rtlCol="false" tIns="0" lIns="0" bIns="0" rIns="0">
            <a:spAutoFit/>
          </a:bodyPr>
          <a:lstStyle/>
          <a:p>
            <a:pPr algn="just" marL="782483" indent="-391242" lvl="1">
              <a:lnSpc>
                <a:spcPts val="5871"/>
              </a:lnSpc>
              <a:buFont typeface="Arial"/>
              <a:buChar char="•"/>
            </a:pPr>
            <a:r>
              <a:rPr lang="en-US" b="true" sz="3624" spc="-130">
                <a:solidFill>
                  <a:srgbClr val="000000"/>
                </a:solidFill>
                <a:latin typeface="Glacial Indifference Bold"/>
                <a:ea typeface="Glacial Indifference Bold"/>
                <a:cs typeface="Glacial Indifference Bold"/>
                <a:sym typeface="Glacial Indifference Bold"/>
              </a:rPr>
              <a:t>The patch</a:t>
            </a:r>
            <a:r>
              <a:rPr lang="en-US" sz="3624" spc="-130">
                <a:solidFill>
                  <a:srgbClr val="000000"/>
                </a:solidFill>
                <a:latin typeface="Glacial Indifference"/>
                <a:ea typeface="Glacial Indifference"/>
                <a:cs typeface="Glacial Indifference"/>
                <a:sym typeface="Glacial Indifference"/>
              </a:rPr>
              <a:t> is a sticky patch that you stick on your body. It releases hormones to prevent pregnancy and is 99% effective, but needs to be changed often, usually weekly.</a:t>
            </a:r>
          </a:p>
          <a:p>
            <a:pPr algn="just" marL="782483" indent="-391242" lvl="1">
              <a:lnSpc>
                <a:spcPts val="5871"/>
              </a:lnSpc>
              <a:buFont typeface="Arial"/>
              <a:buChar char="•"/>
            </a:pPr>
            <a:r>
              <a:rPr lang="en-US" b="true" sz="3624" spc="-130">
                <a:solidFill>
                  <a:srgbClr val="000000"/>
                </a:solidFill>
                <a:latin typeface="Glacial Indifference Bold"/>
                <a:ea typeface="Glacial Indifference Bold"/>
                <a:cs typeface="Glacial Indifference Bold"/>
                <a:sym typeface="Glacial Indifference Bold"/>
              </a:rPr>
              <a:t>The implant</a:t>
            </a:r>
            <a:r>
              <a:rPr lang="en-US" sz="3624" spc="-130">
                <a:solidFill>
                  <a:srgbClr val="000000"/>
                </a:solidFill>
                <a:latin typeface="Glacial Indifference"/>
                <a:ea typeface="Glacial Indifference"/>
                <a:cs typeface="Glacial Indifference"/>
                <a:sym typeface="Glacial Indifference"/>
              </a:rPr>
              <a:t> is a little plastic rod that is inserted into your arm by a doctor. The implant also releases hormones to prevent pregnancy and is 99% effective. The implant typically lasts for a few years, usually 3.</a:t>
            </a:r>
          </a:p>
          <a:p>
            <a:pPr algn="just" marL="782483" indent="-391242" lvl="1">
              <a:lnSpc>
                <a:spcPts val="5871"/>
              </a:lnSpc>
              <a:buFont typeface="Arial"/>
              <a:buChar char="•"/>
            </a:pPr>
            <a:r>
              <a:rPr lang="en-US" b="true" sz="3624" spc="-130">
                <a:solidFill>
                  <a:srgbClr val="000000"/>
                </a:solidFill>
                <a:latin typeface="Glacial Indifference Bold"/>
                <a:ea typeface="Glacial Indifference Bold"/>
                <a:cs typeface="Glacial Indifference Bold"/>
                <a:sym typeface="Glacial Indifference Bold"/>
              </a:rPr>
              <a:t>Injections </a:t>
            </a:r>
            <a:r>
              <a:rPr lang="en-US" sz="3624" spc="-130">
                <a:solidFill>
                  <a:srgbClr val="000000"/>
                </a:solidFill>
                <a:latin typeface="Glacial Indifference"/>
                <a:ea typeface="Glacial Indifference"/>
                <a:cs typeface="Glacial Indifference"/>
                <a:sym typeface="Glacial Indifference"/>
              </a:rPr>
              <a:t>also work by releasing hormones to prevent pregnancy, and usually last between 8-13 weeks, depending on the injection. </a:t>
            </a:r>
          </a:p>
        </p:txBody>
      </p:sp>
      <p:sp>
        <p:nvSpPr>
          <p:cNvPr name="TextBox 6" id="6"/>
          <p:cNvSpPr txBox="true"/>
          <p:nvPr/>
        </p:nvSpPr>
        <p:spPr>
          <a:xfrm rot="0">
            <a:off x="1244681" y="2057081"/>
            <a:ext cx="8950610" cy="647134"/>
          </a:xfrm>
          <a:prstGeom prst="rect">
            <a:avLst/>
          </a:prstGeom>
        </p:spPr>
        <p:txBody>
          <a:bodyPr anchor="t" rtlCol="false" tIns="0" lIns="0" bIns="0" rIns="0">
            <a:spAutoFit/>
          </a:bodyPr>
          <a:lstStyle/>
          <a:p>
            <a:pPr algn="just">
              <a:lnSpc>
                <a:spcPts val="5110"/>
              </a:lnSpc>
            </a:pPr>
            <a:r>
              <a:rPr lang="en-US" sz="3961" spc="-142">
                <a:solidFill>
                  <a:srgbClr val="000000"/>
                </a:solidFill>
                <a:latin typeface="Glacial Indifference"/>
                <a:ea typeface="Glacial Indifference"/>
                <a:cs typeface="Glacial Indifference"/>
                <a:sym typeface="Glacial Indifference"/>
              </a:rPr>
              <a:t>Other methods used by females.</a:t>
            </a:r>
          </a:p>
        </p:txBody>
      </p:sp>
      <p:sp>
        <p:nvSpPr>
          <p:cNvPr name="TextBox 7" id="7"/>
          <p:cNvSpPr txBox="true"/>
          <p:nvPr/>
        </p:nvSpPr>
        <p:spPr>
          <a:xfrm rot="0">
            <a:off x="752647" y="1114425"/>
            <a:ext cx="13662522"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THE PATCH, IMPLANT, AND INJECTIONS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298501">
            <a:off x="1193783" y="2414977"/>
            <a:ext cx="7334809" cy="4125830"/>
          </a:xfrm>
          <a:custGeom>
            <a:avLst/>
            <a:gdLst/>
            <a:ahLst/>
            <a:cxnLst/>
            <a:rect r="r" b="b" t="t" l="l"/>
            <a:pathLst>
              <a:path h="4125830" w="7334809">
                <a:moveTo>
                  <a:pt x="0" y="0"/>
                </a:moveTo>
                <a:lnTo>
                  <a:pt x="7334809" y="0"/>
                </a:lnTo>
                <a:lnTo>
                  <a:pt x="7334809" y="4125830"/>
                </a:lnTo>
                <a:lnTo>
                  <a:pt x="0" y="4125830"/>
                </a:lnTo>
                <a:lnTo>
                  <a:pt x="0" y="0"/>
                </a:lnTo>
                <a:close/>
              </a:path>
            </a:pathLst>
          </a:custGeom>
          <a:blipFill>
            <a:blip r:embed="rId3"/>
            <a:stretch>
              <a:fillRect l="0" t="0" r="0" b="0"/>
            </a:stretch>
          </a:blipFill>
          <a:ln w="38100" cap="sq">
            <a:solidFill>
              <a:srgbClr val="000000"/>
            </a:solidFill>
            <a:prstDash val="solid"/>
            <a:miter/>
          </a:ln>
        </p:spPr>
      </p:sp>
      <p:sp>
        <p:nvSpPr>
          <p:cNvPr name="Freeform 6" id="6"/>
          <p:cNvSpPr/>
          <p:nvPr/>
        </p:nvSpPr>
        <p:spPr>
          <a:xfrm flipH="false" flipV="false" rot="0">
            <a:off x="5687988" y="5143500"/>
            <a:ext cx="6527652" cy="4357207"/>
          </a:xfrm>
          <a:custGeom>
            <a:avLst/>
            <a:gdLst/>
            <a:ahLst/>
            <a:cxnLst/>
            <a:rect r="r" b="b" t="t" l="l"/>
            <a:pathLst>
              <a:path h="4357207" w="6527652">
                <a:moveTo>
                  <a:pt x="0" y="0"/>
                </a:moveTo>
                <a:lnTo>
                  <a:pt x="6527651" y="0"/>
                </a:lnTo>
                <a:lnTo>
                  <a:pt x="6527651" y="4357207"/>
                </a:lnTo>
                <a:lnTo>
                  <a:pt x="0" y="4357207"/>
                </a:lnTo>
                <a:lnTo>
                  <a:pt x="0" y="0"/>
                </a:lnTo>
                <a:close/>
              </a:path>
            </a:pathLst>
          </a:custGeom>
          <a:blipFill>
            <a:blip r:embed="rId4"/>
            <a:stretch>
              <a:fillRect l="0" t="0" r="0" b="0"/>
            </a:stretch>
          </a:blipFill>
          <a:ln w="38100" cap="sq">
            <a:solidFill>
              <a:srgbClr val="000000"/>
            </a:solidFill>
            <a:prstDash val="solid"/>
            <a:miter/>
          </a:ln>
        </p:spPr>
      </p:sp>
      <p:sp>
        <p:nvSpPr>
          <p:cNvPr name="Freeform 7" id="7"/>
          <p:cNvSpPr/>
          <p:nvPr/>
        </p:nvSpPr>
        <p:spPr>
          <a:xfrm flipH="false" flipV="false" rot="0">
            <a:off x="10853301" y="2312850"/>
            <a:ext cx="6405999" cy="4276004"/>
          </a:xfrm>
          <a:custGeom>
            <a:avLst/>
            <a:gdLst/>
            <a:ahLst/>
            <a:cxnLst/>
            <a:rect r="r" b="b" t="t" l="l"/>
            <a:pathLst>
              <a:path h="4276004" w="6405999">
                <a:moveTo>
                  <a:pt x="0" y="0"/>
                </a:moveTo>
                <a:lnTo>
                  <a:pt x="6405999" y="0"/>
                </a:lnTo>
                <a:lnTo>
                  <a:pt x="6405999" y="4276005"/>
                </a:lnTo>
                <a:lnTo>
                  <a:pt x="0" y="4276005"/>
                </a:lnTo>
                <a:lnTo>
                  <a:pt x="0" y="0"/>
                </a:lnTo>
                <a:close/>
              </a:path>
            </a:pathLst>
          </a:custGeom>
          <a:blipFill>
            <a:blip r:embed="rId5"/>
            <a:stretch>
              <a:fillRect l="0" t="0" r="0" b="0"/>
            </a:stretch>
          </a:blipFill>
          <a:ln w="38100" cap="sq">
            <a:solidFill>
              <a:srgbClr val="000000"/>
            </a:solidFill>
            <a:prstDash val="solid"/>
            <a:miter/>
          </a:ln>
        </p:spPr>
      </p:sp>
      <p:sp>
        <p:nvSpPr>
          <p:cNvPr name="TextBox 8" id="8"/>
          <p:cNvSpPr txBox="true"/>
          <p:nvPr/>
        </p:nvSpPr>
        <p:spPr>
          <a:xfrm rot="0">
            <a:off x="752647" y="824023"/>
            <a:ext cx="13303654" cy="971543"/>
          </a:xfrm>
          <a:prstGeom prst="rect">
            <a:avLst/>
          </a:prstGeom>
        </p:spPr>
        <p:txBody>
          <a:bodyPr anchor="t" rtlCol="false" tIns="0" lIns="0" bIns="0" rIns="0">
            <a:spAutoFit/>
          </a:bodyPr>
          <a:lstStyle/>
          <a:p>
            <a:pPr algn="ctr">
              <a:lnSpc>
                <a:spcPts val="7221"/>
              </a:lnSpc>
            </a:pPr>
            <a:r>
              <a:rPr lang="en-US" sz="6877">
                <a:solidFill>
                  <a:srgbClr val="000000"/>
                </a:solidFill>
                <a:latin typeface="Bobby Jones Soft"/>
                <a:ea typeface="Bobby Jones Soft"/>
                <a:cs typeface="Bobby Jones Soft"/>
                <a:sym typeface="Bobby Jones Soft"/>
              </a:rPr>
              <a:t>THE PATCH, IMPLANT, AND INJECTIONS</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506879" y="824023"/>
            <a:ext cx="10951309" cy="971543"/>
          </a:xfrm>
          <a:prstGeom prst="rect">
            <a:avLst/>
          </a:prstGeom>
        </p:spPr>
        <p:txBody>
          <a:bodyPr anchor="t" rtlCol="false" tIns="0" lIns="0" bIns="0" rIns="0">
            <a:spAutoFit/>
          </a:bodyPr>
          <a:lstStyle/>
          <a:p>
            <a:pPr algn="ctr">
              <a:lnSpc>
                <a:spcPts val="7221"/>
              </a:lnSpc>
            </a:pPr>
            <a:r>
              <a:rPr lang="en-US" sz="6877">
                <a:solidFill>
                  <a:srgbClr val="000000"/>
                </a:solidFill>
                <a:latin typeface="Bobby Jones Soft"/>
                <a:ea typeface="Bobby Jones Soft"/>
                <a:cs typeface="Bobby Jones Soft"/>
                <a:sym typeface="Bobby Jones Soft"/>
              </a:rPr>
              <a:t>EMERGENCY CONTRACEPTION</a:t>
            </a:r>
          </a:p>
        </p:txBody>
      </p:sp>
      <p:sp>
        <p:nvSpPr>
          <p:cNvPr name="TextBox 6" id="6"/>
          <p:cNvSpPr txBox="true"/>
          <p:nvPr/>
        </p:nvSpPr>
        <p:spPr>
          <a:xfrm rot="0">
            <a:off x="1028700" y="3234124"/>
            <a:ext cx="15956747" cy="6024176"/>
          </a:xfrm>
          <a:prstGeom prst="rect">
            <a:avLst/>
          </a:prstGeom>
        </p:spPr>
        <p:txBody>
          <a:bodyPr anchor="t" rtlCol="false" tIns="0" lIns="0" bIns="0" rIns="0">
            <a:spAutoFit/>
          </a:bodyPr>
          <a:lstStyle/>
          <a:p>
            <a:pPr algn="just">
              <a:lnSpc>
                <a:spcPts val="6862"/>
              </a:lnSpc>
            </a:pPr>
            <a:r>
              <a:rPr lang="en-US" sz="4236" spc="-152">
                <a:solidFill>
                  <a:srgbClr val="000000"/>
                </a:solidFill>
                <a:latin typeface="Glacial Indifference"/>
                <a:ea typeface="Glacial Indifference"/>
                <a:cs typeface="Glacial Indifference"/>
                <a:sym typeface="Glacial Indifference"/>
              </a:rPr>
              <a:t>People sometimes need to use </a:t>
            </a:r>
            <a:r>
              <a:rPr lang="en-US" b="true" sz="4236" spc="-152">
                <a:solidFill>
                  <a:srgbClr val="000000"/>
                </a:solidFill>
                <a:latin typeface="Glacial Indifference Bold"/>
                <a:ea typeface="Glacial Indifference Bold"/>
                <a:cs typeface="Glacial Indifference Bold"/>
                <a:sym typeface="Glacial Indifference Bold"/>
              </a:rPr>
              <a:t>emergency contraception</a:t>
            </a:r>
            <a:r>
              <a:rPr lang="en-US" sz="4236" spc="-152">
                <a:solidFill>
                  <a:srgbClr val="000000"/>
                </a:solidFill>
                <a:latin typeface="Glacial Indifference"/>
                <a:ea typeface="Glacial Indifference"/>
                <a:cs typeface="Glacial Indifference"/>
                <a:sym typeface="Glacial Indifference"/>
              </a:rPr>
              <a:t> if they’ve had unprotected sex, or if their contraception method has failed (for example if the condom breaks).</a:t>
            </a:r>
          </a:p>
          <a:p>
            <a:pPr algn="just">
              <a:lnSpc>
                <a:spcPts val="6862"/>
              </a:lnSpc>
            </a:pPr>
          </a:p>
          <a:p>
            <a:pPr algn="just">
              <a:lnSpc>
                <a:spcPts val="6862"/>
              </a:lnSpc>
            </a:pPr>
            <a:r>
              <a:rPr lang="en-US" sz="4236" spc="-152">
                <a:solidFill>
                  <a:srgbClr val="000000"/>
                </a:solidFill>
                <a:latin typeface="Glacial Indifference"/>
                <a:ea typeface="Glacial Indifference"/>
                <a:cs typeface="Glacial Indifference"/>
                <a:sym typeface="Glacial Indifference"/>
              </a:rPr>
              <a:t>There are two types of emergency contraception: a pill, and ‘the coil.’ </a:t>
            </a:r>
          </a:p>
          <a:p>
            <a:pPr algn="just">
              <a:lnSpc>
                <a:spcPts val="6862"/>
              </a:lnSpc>
            </a:pPr>
          </a:p>
          <a:p>
            <a:pPr algn="just">
              <a:lnSpc>
                <a:spcPts val="6862"/>
              </a:lnSpc>
            </a:pP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770201" y="1104900"/>
            <a:ext cx="11723721" cy="971543"/>
          </a:xfrm>
          <a:prstGeom prst="rect">
            <a:avLst/>
          </a:prstGeom>
        </p:spPr>
        <p:txBody>
          <a:bodyPr anchor="t" rtlCol="false" tIns="0" lIns="0" bIns="0" rIns="0">
            <a:spAutoFit/>
          </a:bodyPr>
          <a:lstStyle/>
          <a:p>
            <a:pPr algn="ctr">
              <a:lnSpc>
                <a:spcPts val="7221"/>
              </a:lnSpc>
            </a:pPr>
            <a:r>
              <a:rPr lang="en-US" sz="6877">
                <a:solidFill>
                  <a:srgbClr val="000000"/>
                </a:solidFill>
                <a:latin typeface="Bobby Jones Soft"/>
                <a:ea typeface="Bobby Jones Soft"/>
                <a:cs typeface="Bobby Jones Soft"/>
                <a:sym typeface="Bobby Jones Soft"/>
              </a:rPr>
              <a:t>EMERGENCY CONTRACEPTION (EC)</a:t>
            </a:r>
          </a:p>
        </p:txBody>
      </p:sp>
      <p:sp>
        <p:nvSpPr>
          <p:cNvPr name="TextBox 6" id="6"/>
          <p:cNvSpPr txBox="true"/>
          <p:nvPr/>
        </p:nvSpPr>
        <p:spPr>
          <a:xfrm rot="0">
            <a:off x="1028700" y="3041021"/>
            <a:ext cx="15956747" cy="5155793"/>
          </a:xfrm>
          <a:prstGeom prst="rect">
            <a:avLst/>
          </a:prstGeom>
        </p:spPr>
        <p:txBody>
          <a:bodyPr anchor="t" rtlCol="false" tIns="0" lIns="0" bIns="0" rIns="0">
            <a:spAutoFit/>
          </a:bodyPr>
          <a:lstStyle/>
          <a:p>
            <a:pPr algn="just">
              <a:lnSpc>
                <a:spcPts val="6862"/>
              </a:lnSpc>
            </a:pPr>
            <a:r>
              <a:rPr lang="en-US" sz="4236" spc="-152">
                <a:solidFill>
                  <a:srgbClr val="000000"/>
                </a:solidFill>
                <a:latin typeface="Glacial Indifference"/>
                <a:ea typeface="Glacial Indifference"/>
                <a:cs typeface="Glacial Indifference"/>
                <a:sym typeface="Glacial Indifference"/>
              </a:rPr>
              <a:t>The EC pill typically needs to be taken within 3 days (72 hours) of having sex, but some may work up to five days. The EC pill works by preventing a pregnancy from occurring by preventing or delaying ovulation.</a:t>
            </a:r>
          </a:p>
          <a:p>
            <a:pPr algn="just">
              <a:lnSpc>
                <a:spcPts val="6862"/>
              </a:lnSpc>
            </a:pPr>
          </a:p>
          <a:p>
            <a:pPr algn="just">
              <a:lnSpc>
                <a:spcPts val="6862"/>
              </a:lnSpc>
            </a:pPr>
            <a:r>
              <a:rPr lang="en-US" sz="4236" spc="-152">
                <a:solidFill>
                  <a:srgbClr val="000000"/>
                </a:solidFill>
                <a:latin typeface="Glacial Indifference"/>
                <a:ea typeface="Glacial Indifference"/>
                <a:cs typeface="Glacial Indifference"/>
                <a:sym typeface="Glacial Indifference"/>
              </a:rPr>
              <a:t>The coil is another method - it is a small copper and plastic device which is put into the uterus. This must be fitted by a doctor or nurse.</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840421" y="1104900"/>
            <a:ext cx="11723721" cy="971543"/>
          </a:xfrm>
          <a:prstGeom prst="rect">
            <a:avLst/>
          </a:prstGeom>
        </p:spPr>
        <p:txBody>
          <a:bodyPr anchor="t" rtlCol="false" tIns="0" lIns="0" bIns="0" rIns="0">
            <a:spAutoFit/>
          </a:bodyPr>
          <a:lstStyle/>
          <a:p>
            <a:pPr algn="ctr">
              <a:lnSpc>
                <a:spcPts val="7221"/>
              </a:lnSpc>
            </a:pPr>
            <a:r>
              <a:rPr lang="en-US" sz="6877">
                <a:solidFill>
                  <a:srgbClr val="000000"/>
                </a:solidFill>
                <a:latin typeface="Bobby Jones Soft"/>
                <a:ea typeface="Bobby Jones Soft"/>
                <a:cs typeface="Bobby Jones Soft"/>
                <a:sym typeface="Bobby Jones Soft"/>
              </a:rPr>
              <a:t>EMERGENCY CONTRACEPTION (EC)</a:t>
            </a:r>
          </a:p>
        </p:txBody>
      </p:sp>
      <p:sp>
        <p:nvSpPr>
          <p:cNvPr name="TextBox 6" id="6"/>
          <p:cNvSpPr txBox="true"/>
          <p:nvPr/>
        </p:nvSpPr>
        <p:spPr>
          <a:xfrm rot="0">
            <a:off x="840421" y="3111540"/>
            <a:ext cx="16037497" cy="3863896"/>
          </a:xfrm>
          <a:prstGeom prst="rect">
            <a:avLst/>
          </a:prstGeom>
        </p:spPr>
        <p:txBody>
          <a:bodyPr anchor="t" rtlCol="false" tIns="0" lIns="0" bIns="0" rIns="0">
            <a:spAutoFit/>
          </a:bodyPr>
          <a:lstStyle/>
          <a:p>
            <a:pPr algn="just" marL="1033878" indent="-516939" lvl="1">
              <a:lnSpc>
                <a:spcPts val="7757"/>
              </a:lnSpc>
              <a:buFont typeface="Arial"/>
              <a:buChar char="•"/>
            </a:pPr>
            <a:r>
              <a:rPr lang="en-US" sz="4788" spc="-172">
                <a:solidFill>
                  <a:srgbClr val="000000"/>
                </a:solidFill>
                <a:latin typeface="Glacial Indifference"/>
                <a:ea typeface="Glacial Indifference"/>
                <a:cs typeface="Glacial Indifference"/>
                <a:sym typeface="Glacial Indifference"/>
              </a:rPr>
              <a:t>The sooner emergency contraception is taken, the better a chance it has of working.</a:t>
            </a:r>
          </a:p>
          <a:p>
            <a:pPr algn="just" marL="1033878" indent="-516939" lvl="1">
              <a:lnSpc>
                <a:spcPts val="7757"/>
              </a:lnSpc>
              <a:buFont typeface="Arial"/>
              <a:buChar char="•"/>
            </a:pPr>
            <a:r>
              <a:rPr lang="en-US" sz="4788" spc="-172">
                <a:solidFill>
                  <a:srgbClr val="000000"/>
                </a:solidFill>
                <a:latin typeface="Glacial Indifference"/>
                <a:ea typeface="Glacial Indifference"/>
                <a:cs typeface="Glacial Indifference"/>
                <a:sym typeface="Glacial Indifference"/>
              </a:rPr>
              <a:t>Emergency contraception only works to </a:t>
            </a:r>
            <a:r>
              <a:rPr lang="en-US" b="true" sz="4788" spc="-172">
                <a:solidFill>
                  <a:srgbClr val="000000"/>
                </a:solidFill>
                <a:latin typeface="Glacial Indifference Bold"/>
                <a:ea typeface="Glacial Indifference Bold"/>
                <a:cs typeface="Glacial Indifference Bold"/>
                <a:sym typeface="Glacial Indifference Bold"/>
              </a:rPr>
              <a:t>prevent pregnancy</a:t>
            </a:r>
            <a:r>
              <a:rPr lang="en-US" sz="4788" spc="-172">
                <a:solidFill>
                  <a:srgbClr val="000000"/>
                </a:solidFill>
                <a:latin typeface="Glacial Indifference"/>
                <a:ea typeface="Glacial Indifference"/>
                <a:cs typeface="Glacial Indifference"/>
                <a:sym typeface="Glacial Indifference"/>
              </a:rPr>
              <a:t>. </a:t>
            </a:r>
          </a:p>
          <a:p>
            <a:pPr algn="just" marL="1033878" indent="-516939" lvl="1">
              <a:lnSpc>
                <a:spcPts val="7757"/>
              </a:lnSpc>
              <a:buFont typeface="Arial"/>
              <a:buChar char="•"/>
            </a:pPr>
            <a:r>
              <a:rPr lang="en-US" sz="4788" spc="-172">
                <a:solidFill>
                  <a:srgbClr val="000000"/>
                </a:solidFill>
                <a:latin typeface="Glacial Indifference"/>
                <a:ea typeface="Glacial Indifference"/>
                <a:cs typeface="Glacial Indifference"/>
                <a:sym typeface="Glacial Indifference"/>
              </a:rPr>
              <a:t>It </a:t>
            </a:r>
            <a:r>
              <a:rPr lang="en-US" b="true" sz="4788" spc="-172" u="sng">
                <a:solidFill>
                  <a:srgbClr val="000000"/>
                </a:solidFill>
                <a:latin typeface="Glacial Indifference Bold"/>
                <a:ea typeface="Glacial Indifference Bold"/>
                <a:cs typeface="Glacial Indifference Bold"/>
                <a:sym typeface="Glacial Indifference Bold"/>
              </a:rPr>
              <a:t>DOES NOT </a:t>
            </a:r>
            <a:r>
              <a:rPr lang="en-US" sz="4788" spc="-172">
                <a:solidFill>
                  <a:srgbClr val="000000"/>
                </a:solidFill>
                <a:latin typeface="Glacial Indifference"/>
                <a:ea typeface="Glacial Indifference"/>
                <a:cs typeface="Glacial Indifference"/>
                <a:sym typeface="Glacial Indifference"/>
              </a:rPr>
              <a:t>terminate an existing pregnancy.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725781"/>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186693" y="2554296"/>
            <a:ext cx="15477659" cy="7358019"/>
          </a:xfrm>
          <a:prstGeom prst="rect">
            <a:avLst/>
          </a:prstGeom>
        </p:spPr>
        <p:txBody>
          <a:bodyPr anchor="t" rtlCol="false" tIns="0" lIns="0" bIns="0" rIns="0">
            <a:spAutoFit/>
          </a:bodyPr>
          <a:lstStyle/>
          <a:p>
            <a:pPr algn="just">
              <a:lnSpc>
                <a:spcPts val="5320"/>
              </a:lnSpc>
            </a:pPr>
            <a:r>
              <a:rPr lang="en-US" sz="3800" spc="-190">
                <a:solidFill>
                  <a:srgbClr val="000000"/>
                </a:solidFill>
                <a:latin typeface="Glacial Indifference"/>
                <a:ea typeface="Glacial Indifference"/>
                <a:cs typeface="Glacial Indifference"/>
                <a:sym typeface="Glacial Indifference"/>
              </a:rPr>
              <a:t>On the Isle of Man, the </a:t>
            </a:r>
            <a:r>
              <a:rPr lang="en-US" b="true" sz="3800" spc="-190">
                <a:solidFill>
                  <a:srgbClr val="000000"/>
                </a:solidFill>
                <a:latin typeface="Glacial Indifference Bold"/>
                <a:ea typeface="Glacial Indifference Bold"/>
                <a:cs typeface="Glacial Indifference Bold"/>
                <a:sym typeface="Glacial Indifference Bold"/>
              </a:rPr>
              <a:t>GUM Clinic </a:t>
            </a:r>
            <a:r>
              <a:rPr lang="en-US" sz="3800" spc="-190">
                <a:solidFill>
                  <a:srgbClr val="000000"/>
                </a:solidFill>
                <a:latin typeface="Glacial Indifference"/>
                <a:ea typeface="Glacial Indifference"/>
                <a:cs typeface="Glacial Indifference"/>
                <a:sym typeface="Glacial Indifference"/>
              </a:rPr>
              <a:t>(Genito Urinary Medicine) provide sexual health services, including:</a:t>
            </a:r>
          </a:p>
          <a:p>
            <a:pPr algn="just">
              <a:lnSpc>
                <a:spcPts val="5320"/>
              </a:lnSpc>
            </a:pPr>
          </a:p>
          <a:p>
            <a:pPr algn="just" marL="820526" indent="-410263" lvl="1">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Emergency contraception</a:t>
            </a:r>
          </a:p>
          <a:p>
            <a:pPr algn="just" marL="820526" indent="-410263" lvl="1">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Pregnancy testing</a:t>
            </a:r>
          </a:p>
          <a:p>
            <a:pPr algn="just" marL="820526" indent="-410263" lvl="1">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STI tests</a:t>
            </a:r>
          </a:p>
          <a:p>
            <a:pPr algn="just" marL="820526" indent="-410263" lvl="1">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Condoms</a:t>
            </a:r>
          </a:p>
          <a:p>
            <a:pPr algn="just" marL="820526" indent="-410263" lvl="1">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Cervical screening/smear tests</a:t>
            </a:r>
          </a:p>
          <a:p>
            <a:pPr algn="just" marL="820526" indent="-410263" lvl="1">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One to one sexual health education </a:t>
            </a:r>
          </a:p>
          <a:p>
            <a:pPr algn="just">
              <a:lnSpc>
                <a:spcPts val="5320"/>
              </a:lnSpc>
            </a:pPr>
          </a:p>
          <a:p>
            <a:pPr algn="just">
              <a:lnSpc>
                <a:spcPts val="5320"/>
              </a:lnSpc>
            </a:pPr>
          </a:p>
        </p:txBody>
      </p:sp>
      <p:sp>
        <p:nvSpPr>
          <p:cNvPr name="Freeform 6" id="6"/>
          <p:cNvSpPr/>
          <p:nvPr/>
        </p:nvSpPr>
        <p:spPr>
          <a:xfrm flipH="false" flipV="false" rot="0">
            <a:off x="10918067" y="4076696"/>
            <a:ext cx="5921834" cy="5181604"/>
          </a:xfrm>
          <a:custGeom>
            <a:avLst/>
            <a:gdLst/>
            <a:ahLst/>
            <a:cxnLst/>
            <a:rect r="r" b="b" t="t" l="l"/>
            <a:pathLst>
              <a:path h="5181604" w="5921834">
                <a:moveTo>
                  <a:pt x="0" y="0"/>
                </a:moveTo>
                <a:lnTo>
                  <a:pt x="5921833" y="0"/>
                </a:lnTo>
                <a:lnTo>
                  <a:pt x="5921833" y="5181604"/>
                </a:lnTo>
                <a:lnTo>
                  <a:pt x="0" y="51816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186693" y="1104900"/>
            <a:ext cx="16652793" cy="906704"/>
          </a:xfrm>
          <a:prstGeom prst="rect">
            <a:avLst/>
          </a:prstGeom>
        </p:spPr>
        <p:txBody>
          <a:bodyPr anchor="t" rtlCol="false" tIns="0" lIns="0" bIns="0" rIns="0">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725781"/>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143796" y="2772964"/>
            <a:ext cx="15696104" cy="8464934"/>
          </a:xfrm>
          <a:prstGeom prst="rect">
            <a:avLst/>
          </a:prstGeom>
        </p:spPr>
        <p:txBody>
          <a:bodyPr anchor="t" rtlCol="false" tIns="0" lIns="0" bIns="0" rIns="0">
            <a:spAutoFit/>
          </a:bodyPr>
          <a:lstStyle/>
          <a:p>
            <a:pPr algn="just">
              <a:lnSpc>
                <a:spcPts val="5395"/>
              </a:lnSpc>
            </a:pPr>
            <a:r>
              <a:rPr lang="en-US" b="true" sz="3854" spc="-192">
                <a:solidFill>
                  <a:srgbClr val="000000"/>
                </a:solidFill>
                <a:latin typeface="Glacial Indifference Bold"/>
                <a:ea typeface="Glacial Indifference Bold"/>
                <a:cs typeface="Glacial Indifference Bold"/>
                <a:sym typeface="Glacial Indifference Bold"/>
              </a:rPr>
              <a:t>GUM Clinic </a:t>
            </a:r>
            <a:r>
              <a:rPr lang="en-US" sz="3854" spc="-192">
                <a:solidFill>
                  <a:srgbClr val="000000"/>
                </a:solidFill>
                <a:latin typeface="Glacial Indifference"/>
                <a:ea typeface="Glacial Indifference"/>
                <a:cs typeface="Glacial Indifference"/>
                <a:sym typeface="Glacial Indifference"/>
              </a:rPr>
              <a:t>(Genito Urinary Medicine) </a:t>
            </a:r>
          </a:p>
          <a:p>
            <a:pPr algn="just">
              <a:lnSpc>
                <a:spcPts val="5395"/>
              </a:lnSpc>
            </a:pP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self-refer, so you don’t need a GP to do it for you.</a:t>
            </a:r>
          </a:p>
          <a:p>
            <a:pPr algn="just">
              <a:lnSpc>
                <a:spcPts val="5395"/>
              </a:lnSpc>
            </a:pPr>
          </a:p>
          <a:p>
            <a:pPr algn="just">
              <a:lnSpc>
                <a:spcPts val="5395"/>
              </a:lnSpc>
            </a:pPr>
            <a:r>
              <a:rPr lang="en-US" sz="3854" spc="-192">
                <a:solidFill>
                  <a:srgbClr val="000000"/>
                </a:solidFill>
                <a:latin typeface="Glacial Indifference"/>
                <a:ea typeface="Glacial Indifference"/>
                <a:cs typeface="Glacial Indifference"/>
                <a:sym typeface="Glacial Indifference"/>
              </a:rPr>
              <a:t>To make an appointment, call </a:t>
            </a:r>
          </a:p>
          <a:p>
            <a:pPr algn="just">
              <a:lnSpc>
                <a:spcPts val="5395"/>
              </a:lnSpc>
            </a:pPr>
          </a:p>
          <a:p>
            <a:pPr algn="just">
              <a:lnSpc>
                <a:spcPts val="6665"/>
              </a:lnSpc>
            </a:pPr>
            <a:r>
              <a:rPr lang="en-US" sz="4760" spc="-238">
                <a:solidFill>
                  <a:srgbClr val="000000"/>
                </a:solidFill>
                <a:latin typeface="Glacial Indifference"/>
                <a:ea typeface="Glacial Indifference"/>
                <a:cs typeface="Glacial Indifference"/>
                <a:sym typeface="Glacial Indifference"/>
              </a:rPr>
              <a:t>+44 1624 650710 </a:t>
            </a:r>
          </a:p>
          <a:p>
            <a:pPr algn="just">
              <a:lnSpc>
                <a:spcPts val="6665"/>
              </a:lnSpc>
            </a:pPr>
            <a:r>
              <a:rPr lang="en-US" sz="4760" spc="-238">
                <a:solidFill>
                  <a:srgbClr val="000000"/>
                </a:solidFill>
                <a:latin typeface="Glacial Indifference"/>
                <a:ea typeface="Glacial Indifference"/>
                <a:cs typeface="Glacial Indifference"/>
                <a:sym typeface="Glacial Indifference"/>
              </a:rPr>
              <a:t>or +44 1624 650577 </a:t>
            </a:r>
          </a:p>
          <a:p>
            <a:pPr algn="just">
              <a:lnSpc>
                <a:spcPts val="5395"/>
              </a:lnSpc>
            </a:pPr>
          </a:p>
          <a:p>
            <a:pPr algn="just">
              <a:lnSpc>
                <a:spcPts val="5395"/>
              </a:lnSpc>
            </a:pPr>
          </a:p>
          <a:p>
            <a:pPr algn="just">
              <a:lnSpc>
                <a:spcPts val="5395"/>
              </a:lnSpc>
            </a:pPr>
          </a:p>
          <a:p>
            <a:pPr algn="just">
              <a:lnSpc>
                <a:spcPts val="5395"/>
              </a:lnSpc>
            </a:pPr>
          </a:p>
        </p:txBody>
      </p:sp>
      <p:sp>
        <p:nvSpPr>
          <p:cNvPr name="Freeform 6" id="6"/>
          <p:cNvSpPr/>
          <p:nvPr/>
        </p:nvSpPr>
        <p:spPr>
          <a:xfrm flipH="false" flipV="false" rot="0">
            <a:off x="10918067" y="4206961"/>
            <a:ext cx="5921834" cy="5181604"/>
          </a:xfrm>
          <a:custGeom>
            <a:avLst/>
            <a:gdLst/>
            <a:ahLst/>
            <a:cxnLst/>
            <a:rect r="r" b="b" t="t" l="l"/>
            <a:pathLst>
              <a:path h="5181604" w="5921834">
                <a:moveTo>
                  <a:pt x="0" y="0"/>
                </a:moveTo>
                <a:lnTo>
                  <a:pt x="5921833" y="0"/>
                </a:lnTo>
                <a:lnTo>
                  <a:pt x="5921833" y="5181605"/>
                </a:lnTo>
                <a:lnTo>
                  <a:pt x="0" y="51816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186693" y="1104900"/>
            <a:ext cx="16652793" cy="906704"/>
          </a:xfrm>
          <a:prstGeom prst="rect">
            <a:avLst/>
          </a:prstGeom>
        </p:spPr>
        <p:txBody>
          <a:bodyPr anchor="t" rtlCol="false" tIns="0" lIns="0" bIns="0" rIns="0">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725781"/>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143796" y="2772964"/>
            <a:ext cx="9095495" cy="6064780"/>
          </a:xfrm>
          <a:prstGeom prst="rect">
            <a:avLst/>
          </a:prstGeom>
        </p:spPr>
        <p:txBody>
          <a:bodyPr anchor="t" rtlCol="false" tIns="0" lIns="0" bIns="0" rIns="0">
            <a:spAutoFit/>
          </a:bodyPr>
          <a:lstStyle/>
          <a:p>
            <a:pPr algn="just">
              <a:lnSpc>
                <a:spcPts val="5395"/>
              </a:lnSpc>
            </a:pPr>
            <a:r>
              <a:rPr lang="en-US" sz="3854" spc="-192">
                <a:solidFill>
                  <a:srgbClr val="000000"/>
                </a:solidFill>
                <a:latin typeface="Glacial Indifference"/>
                <a:ea typeface="Glacial Indifference"/>
                <a:cs typeface="Glacial Indifference"/>
                <a:sym typeface="Glacial Indifference"/>
              </a:rPr>
              <a:t>You can get emergency contraception for free.</a:t>
            </a:r>
          </a:p>
          <a:p>
            <a:pPr algn="just">
              <a:lnSpc>
                <a:spcPts val="5395"/>
              </a:lnSpc>
            </a:pPr>
            <a:r>
              <a:rPr lang="en-US" sz="3854" spc="-192">
                <a:solidFill>
                  <a:srgbClr val="000000"/>
                </a:solidFill>
                <a:latin typeface="Glacial Indifference"/>
                <a:ea typeface="Glacial Indifference"/>
                <a:cs typeface="Glacial Indifference"/>
                <a:sym typeface="Glacial Indifference"/>
              </a:rPr>
              <a:t> ​</a:t>
            </a: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get the emergency contraceptive pill from the GUM Clinic, your GP, the Family Planning Clinic or a local pharmacy.​</a:t>
            </a:r>
          </a:p>
          <a:p>
            <a:pPr algn="just">
              <a:lnSpc>
                <a:spcPts val="5395"/>
              </a:lnSpc>
            </a:pP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get the IUD/coil fitted at your GPs or the Family Planning Clinic.​</a:t>
            </a:r>
          </a:p>
          <a:p>
            <a:pPr algn="just">
              <a:lnSpc>
                <a:spcPts val="5395"/>
              </a:lnSpc>
            </a:pPr>
          </a:p>
        </p:txBody>
      </p:sp>
      <p:sp>
        <p:nvSpPr>
          <p:cNvPr name="Freeform 6" id="6"/>
          <p:cNvSpPr/>
          <p:nvPr/>
        </p:nvSpPr>
        <p:spPr>
          <a:xfrm flipH="false" flipV="false" rot="0">
            <a:off x="11337466" y="3487214"/>
            <a:ext cx="5921834" cy="5181604"/>
          </a:xfrm>
          <a:custGeom>
            <a:avLst/>
            <a:gdLst/>
            <a:ahLst/>
            <a:cxnLst/>
            <a:rect r="r" b="b" t="t" l="l"/>
            <a:pathLst>
              <a:path h="5181604" w="5921834">
                <a:moveTo>
                  <a:pt x="0" y="0"/>
                </a:moveTo>
                <a:lnTo>
                  <a:pt x="5921834" y="0"/>
                </a:lnTo>
                <a:lnTo>
                  <a:pt x="5921834" y="5181605"/>
                </a:lnTo>
                <a:lnTo>
                  <a:pt x="0" y="518160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186693" y="1104900"/>
            <a:ext cx="16652793" cy="906704"/>
          </a:xfrm>
          <a:prstGeom prst="rect">
            <a:avLst/>
          </a:prstGeom>
        </p:spPr>
        <p:txBody>
          <a:bodyPr anchor="t" rtlCol="false" tIns="0" lIns="0" bIns="0" rIns="0">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1356664" y="3038575"/>
            <a:ext cx="4660009" cy="6505089"/>
          </a:xfrm>
          <a:custGeom>
            <a:avLst/>
            <a:gdLst/>
            <a:ahLst/>
            <a:cxnLst/>
            <a:rect r="r" b="b" t="t" l="l"/>
            <a:pathLst>
              <a:path h="6505089" w="4660009">
                <a:moveTo>
                  <a:pt x="0" y="0"/>
                </a:moveTo>
                <a:lnTo>
                  <a:pt x="4660009" y="0"/>
                </a:lnTo>
                <a:lnTo>
                  <a:pt x="4660009" y="6505089"/>
                </a:lnTo>
                <a:lnTo>
                  <a:pt x="0" y="650508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840421" y="1104900"/>
            <a:ext cx="4596467" cy="971543"/>
          </a:xfrm>
          <a:prstGeom prst="rect">
            <a:avLst/>
          </a:prstGeom>
        </p:spPr>
        <p:txBody>
          <a:bodyPr anchor="t" rtlCol="false" tIns="0" lIns="0" bIns="0" rIns="0">
            <a:spAutoFit/>
          </a:bodyPr>
          <a:lstStyle/>
          <a:p>
            <a:pPr algn="ctr">
              <a:lnSpc>
                <a:spcPts val="7221"/>
              </a:lnSpc>
            </a:pPr>
            <a:r>
              <a:rPr lang="en-US" sz="6877">
                <a:solidFill>
                  <a:srgbClr val="000000"/>
                </a:solidFill>
                <a:latin typeface="Bobby Jones Soft"/>
                <a:ea typeface="Bobby Jones Soft"/>
                <a:cs typeface="Bobby Jones Soft"/>
                <a:sym typeface="Bobby Jones Soft"/>
              </a:rPr>
              <a:t>LET’S CHAT</a:t>
            </a:r>
          </a:p>
        </p:txBody>
      </p:sp>
      <p:sp>
        <p:nvSpPr>
          <p:cNvPr name="TextBox 7" id="7"/>
          <p:cNvSpPr txBox="true"/>
          <p:nvPr/>
        </p:nvSpPr>
        <p:spPr>
          <a:xfrm rot="0">
            <a:off x="1560168" y="3102569"/>
            <a:ext cx="8215986" cy="3009143"/>
          </a:xfrm>
          <a:prstGeom prst="rect">
            <a:avLst/>
          </a:prstGeom>
        </p:spPr>
        <p:txBody>
          <a:bodyPr anchor="t" rtlCol="false" tIns="0" lIns="0" bIns="0" rIns="0">
            <a:spAutoFit/>
          </a:bodyPr>
          <a:lstStyle/>
          <a:p>
            <a:pPr algn="just">
              <a:lnSpc>
                <a:spcPts val="12266"/>
              </a:lnSpc>
            </a:pPr>
            <a:r>
              <a:rPr lang="en-US" sz="7572" spc="-272">
                <a:solidFill>
                  <a:srgbClr val="000000"/>
                </a:solidFill>
                <a:latin typeface="Glacial Indifference"/>
                <a:ea typeface="Glacial Indifference"/>
                <a:cs typeface="Glacial Indifference"/>
                <a:sym typeface="Glacial Indifference"/>
              </a:rPr>
              <a:t>Who is responsible for contraception?</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8077164" y="3623028"/>
            <a:ext cx="10210836" cy="6113738"/>
          </a:xfrm>
          <a:custGeom>
            <a:avLst/>
            <a:gdLst/>
            <a:ahLst/>
            <a:cxnLst/>
            <a:rect r="r" b="b" t="t" l="l"/>
            <a:pathLst>
              <a:path h="6113738" w="10210836">
                <a:moveTo>
                  <a:pt x="0" y="0"/>
                </a:moveTo>
                <a:lnTo>
                  <a:pt x="10210836" y="0"/>
                </a:lnTo>
                <a:lnTo>
                  <a:pt x="10210836" y="6113739"/>
                </a:lnTo>
                <a:lnTo>
                  <a:pt x="0" y="6113739"/>
                </a:lnTo>
                <a:lnTo>
                  <a:pt x="0" y="0"/>
                </a:lnTo>
                <a:close/>
              </a:path>
            </a:pathLst>
          </a:custGeom>
          <a:blipFill>
            <a:blip r:embed="rId3"/>
            <a:stretch>
              <a:fillRect l="0" t="0" r="0" b="0"/>
            </a:stretch>
          </a:blipFill>
        </p:spPr>
      </p:sp>
      <p:sp>
        <p:nvSpPr>
          <p:cNvPr name="Freeform 6" id="6"/>
          <p:cNvSpPr/>
          <p:nvPr/>
        </p:nvSpPr>
        <p:spPr>
          <a:xfrm flipH="false" flipV="false" rot="0">
            <a:off x="635674" y="5143500"/>
            <a:ext cx="4029951" cy="4579490"/>
          </a:xfrm>
          <a:custGeom>
            <a:avLst/>
            <a:gdLst/>
            <a:ahLst/>
            <a:cxnLst/>
            <a:rect r="r" b="b" t="t" l="l"/>
            <a:pathLst>
              <a:path h="4579490" w="4029951">
                <a:moveTo>
                  <a:pt x="0" y="0"/>
                </a:moveTo>
                <a:lnTo>
                  <a:pt x="4029951" y="0"/>
                </a:lnTo>
                <a:lnTo>
                  <a:pt x="4029951" y="4579490"/>
                </a:lnTo>
                <a:lnTo>
                  <a:pt x="0" y="45794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665625" y="4922020"/>
            <a:ext cx="3488320" cy="5022450"/>
          </a:xfrm>
          <a:custGeom>
            <a:avLst/>
            <a:gdLst/>
            <a:ahLst/>
            <a:cxnLst/>
            <a:rect r="r" b="b" t="t" l="l"/>
            <a:pathLst>
              <a:path h="5022450" w="3488320">
                <a:moveTo>
                  <a:pt x="0" y="0"/>
                </a:moveTo>
                <a:lnTo>
                  <a:pt x="3488320" y="0"/>
                </a:lnTo>
                <a:lnTo>
                  <a:pt x="3488320" y="5022450"/>
                </a:lnTo>
                <a:lnTo>
                  <a:pt x="0" y="50224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4188881" y="771525"/>
            <a:ext cx="10278890" cy="2478829"/>
          </a:xfrm>
          <a:prstGeom prst="rect">
            <a:avLst/>
          </a:prstGeom>
        </p:spPr>
        <p:txBody>
          <a:bodyPr anchor="t" rtlCol="false" tIns="0" lIns="0" bIns="0" rIns="0">
            <a:spAutoFit/>
          </a:bodyPr>
          <a:lstStyle/>
          <a:p>
            <a:pPr algn="just">
              <a:lnSpc>
                <a:spcPts val="10054"/>
              </a:lnSpc>
            </a:pPr>
            <a:r>
              <a:rPr lang="en-US" b="true" sz="6206" spc="-223">
                <a:solidFill>
                  <a:srgbClr val="000000"/>
                </a:solidFill>
                <a:latin typeface="Glacial Indifference Bold"/>
                <a:ea typeface="Glacial Indifference Bold"/>
                <a:cs typeface="Glacial Indifference Bold"/>
                <a:sym typeface="Glacial Indifference Bold"/>
              </a:rPr>
              <a:t>Everyone</a:t>
            </a:r>
            <a:r>
              <a:rPr lang="en-US" sz="6206" spc="-223">
                <a:solidFill>
                  <a:srgbClr val="000000"/>
                </a:solidFill>
                <a:latin typeface="Glacial Indifference"/>
                <a:ea typeface="Glacial Indifference"/>
                <a:cs typeface="Glacial Indifference"/>
                <a:sym typeface="Glacial Indifference"/>
              </a:rPr>
              <a:t> who is sexually active </a:t>
            </a:r>
          </a:p>
          <a:p>
            <a:pPr algn="just">
              <a:lnSpc>
                <a:spcPts val="10054"/>
              </a:lnSpc>
            </a:pPr>
            <a:r>
              <a:rPr lang="en-US" sz="6206" spc="-223">
                <a:solidFill>
                  <a:srgbClr val="000000"/>
                </a:solidFill>
                <a:latin typeface="Glacial Indifference"/>
                <a:ea typeface="Glacial Indifference"/>
                <a:cs typeface="Glacial Indifference"/>
                <a:sym typeface="Glacial Indifference"/>
              </a:rPr>
              <a:t>is responsible for contraception.</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5145618" y="982183"/>
            <a:ext cx="7996764" cy="1202479"/>
          </a:xfrm>
          <a:prstGeom prst="rect">
            <a:avLst/>
          </a:prstGeom>
        </p:spPr>
        <p:txBody>
          <a:bodyPr anchor="t" rtlCol="false" tIns="0" lIns="0" bIns="0" rIns="0">
            <a:spAutoFit/>
          </a:bodyPr>
          <a:lstStyle/>
          <a:p>
            <a:pPr algn="just">
              <a:lnSpc>
                <a:spcPts val="10054"/>
              </a:lnSpc>
            </a:pPr>
            <a:r>
              <a:rPr lang="en-US" b="true" sz="6206" spc="-223">
                <a:solidFill>
                  <a:srgbClr val="000000"/>
                </a:solidFill>
                <a:latin typeface="Glacial Indifference Bold"/>
                <a:ea typeface="Glacial Indifference Bold"/>
                <a:cs typeface="Glacial Indifference Bold"/>
                <a:sym typeface="Glacial Indifference Bold"/>
              </a:rPr>
              <a:t>REMEMBER CONSENT!</a:t>
            </a:r>
          </a:p>
        </p:txBody>
      </p:sp>
      <p:sp>
        <p:nvSpPr>
          <p:cNvPr name="TextBox 6" id="6"/>
          <p:cNvSpPr txBox="true"/>
          <p:nvPr/>
        </p:nvSpPr>
        <p:spPr>
          <a:xfrm rot="0">
            <a:off x="3350358" y="2727585"/>
            <a:ext cx="11587284" cy="5719229"/>
          </a:xfrm>
          <a:prstGeom prst="rect">
            <a:avLst/>
          </a:prstGeom>
        </p:spPr>
        <p:txBody>
          <a:bodyPr anchor="t" rtlCol="false" tIns="0" lIns="0" bIns="0" rIns="0">
            <a:spAutoFit/>
          </a:bodyPr>
          <a:lstStyle/>
          <a:p>
            <a:pPr algn="just">
              <a:lnSpc>
                <a:spcPts val="6514"/>
              </a:lnSpc>
            </a:pPr>
            <a:r>
              <a:rPr lang="en-US" sz="4021" spc="-144">
                <a:solidFill>
                  <a:srgbClr val="000000"/>
                </a:solidFill>
                <a:latin typeface="Glacial Indifference"/>
                <a:ea typeface="Glacial Indifference"/>
                <a:cs typeface="Glacial Indifference"/>
                <a:sym typeface="Glacial Indifference"/>
              </a:rPr>
              <a:t>Just because someone has condoms, or is taking the contraceptive pill, it does </a:t>
            </a:r>
            <a:r>
              <a:rPr lang="en-US" b="true" sz="4021" spc="-144" u="sng">
                <a:solidFill>
                  <a:srgbClr val="000000"/>
                </a:solidFill>
                <a:latin typeface="Glacial Indifference Bold"/>
                <a:ea typeface="Glacial Indifference Bold"/>
                <a:cs typeface="Glacial Indifference Bold"/>
                <a:sym typeface="Glacial Indifference Bold"/>
              </a:rPr>
              <a:t>not</a:t>
            </a:r>
            <a:r>
              <a:rPr lang="en-US" sz="4021" spc="-144">
                <a:solidFill>
                  <a:srgbClr val="000000"/>
                </a:solidFill>
                <a:latin typeface="Glacial Indifference"/>
                <a:ea typeface="Glacial Indifference"/>
                <a:cs typeface="Glacial Indifference"/>
                <a:sym typeface="Glacial Indifference"/>
              </a:rPr>
              <a:t> mean they want to have sex. It means they’re being smart, planning ahead, and taking control of their health.</a:t>
            </a:r>
          </a:p>
          <a:p>
            <a:pPr algn="just">
              <a:lnSpc>
                <a:spcPts val="6514"/>
              </a:lnSpc>
            </a:pPr>
          </a:p>
          <a:p>
            <a:pPr algn="just">
              <a:lnSpc>
                <a:spcPts val="6514"/>
              </a:lnSpc>
            </a:pPr>
            <a:r>
              <a:rPr lang="en-US" sz="4021" spc="-144">
                <a:solidFill>
                  <a:srgbClr val="000000"/>
                </a:solidFill>
                <a:latin typeface="Glacial Indifference"/>
                <a:ea typeface="Glacial Indifference"/>
                <a:cs typeface="Glacial Indifference"/>
                <a:sym typeface="Glacial Indifference"/>
              </a:rPr>
              <a:t>You should always ask for explicit consent before any sexual activity, and never make assumptions.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021604" y="2320722"/>
            <a:ext cx="4006516" cy="6172200"/>
          </a:xfrm>
          <a:custGeom>
            <a:avLst/>
            <a:gdLst/>
            <a:ahLst/>
            <a:cxnLst/>
            <a:rect r="r" b="b" t="t" l="l"/>
            <a:pathLst>
              <a:path h="6172200" w="4006516">
                <a:moveTo>
                  <a:pt x="0" y="0"/>
                </a:moveTo>
                <a:lnTo>
                  <a:pt x="4006516" y="0"/>
                </a:lnTo>
                <a:lnTo>
                  <a:pt x="400651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694720" y="4002878"/>
            <a:ext cx="10690050" cy="2157418"/>
          </a:xfrm>
          <a:prstGeom prst="rect">
            <a:avLst/>
          </a:prstGeom>
        </p:spPr>
        <p:txBody>
          <a:bodyPr anchor="t" rtlCol="false" tIns="0" lIns="0" bIns="0" rIns="0">
            <a:spAutoFit/>
          </a:bodyPr>
          <a:lstStyle/>
          <a:p>
            <a:pPr algn="just">
              <a:lnSpc>
                <a:spcPts val="8683"/>
              </a:lnSpc>
              <a:spcBef>
                <a:spcPct val="0"/>
              </a:spcBef>
            </a:pPr>
            <a:r>
              <a:rPr lang="en-US" sz="6202" spc="-55">
                <a:solidFill>
                  <a:srgbClr val="000000"/>
                </a:solidFill>
                <a:latin typeface="Glacial Indifference"/>
                <a:ea typeface="Glacial Indifference"/>
                <a:cs typeface="Glacial Indifference"/>
                <a:sym typeface="Glacial Indifference"/>
              </a:rPr>
              <a:t>what’s one thing you’ll take away from today’s session?</a:t>
            </a:r>
          </a:p>
        </p:txBody>
      </p:sp>
      <p:sp>
        <p:nvSpPr>
          <p:cNvPr name="TextBox 7" id="7"/>
          <p:cNvSpPr txBox="true"/>
          <p:nvPr/>
        </p:nvSpPr>
        <p:spPr>
          <a:xfrm rot="0">
            <a:off x="1028700" y="1871269"/>
            <a:ext cx="7449280" cy="1094742"/>
          </a:xfrm>
          <a:prstGeom prst="rect">
            <a:avLst/>
          </a:prstGeom>
        </p:spPr>
        <p:txBody>
          <a:bodyPr anchor="t" rtlCol="false" tIns="0" lIns="0" bIns="0" rIns="0">
            <a:spAutoFit/>
          </a:bodyPr>
          <a:lstStyle/>
          <a:p>
            <a:pPr algn="ctr">
              <a:lnSpc>
                <a:spcPts val="8959"/>
              </a:lnSpc>
            </a:pPr>
            <a:r>
              <a:rPr lang="en-US" sz="6399" b="true">
                <a:solidFill>
                  <a:srgbClr val="000000"/>
                </a:solidFill>
                <a:latin typeface="Canva Sans Bold"/>
                <a:ea typeface="Canva Sans Bold"/>
                <a:cs typeface="Canva Sans Bold"/>
                <a:sym typeface="Canva Sans Bold"/>
              </a:rPr>
              <a:t>reflection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9872139" y="2724873"/>
            <a:ext cx="7780187" cy="7011893"/>
          </a:xfrm>
          <a:custGeom>
            <a:avLst/>
            <a:gdLst/>
            <a:ahLst/>
            <a:cxnLst/>
            <a:rect r="r" b="b" t="t" l="l"/>
            <a:pathLst>
              <a:path h="7011893" w="7780187">
                <a:moveTo>
                  <a:pt x="0" y="0"/>
                </a:moveTo>
                <a:lnTo>
                  <a:pt x="7780187" y="0"/>
                </a:lnTo>
                <a:lnTo>
                  <a:pt x="7780187" y="7011894"/>
                </a:lnTo>
                <a:lnTo>
                  <a:pt x="0" y="7011894"/>
                </a:lnTo>
                <a:lnTo>
                  <a:pt x="0" y="0"/>
                </a:lnTo>
                <a:close/>
              </a:path>
            </a:pathLst>
          </a:custGeom>
          <a:blipFill>
            <a:blip r:embed="rId3"/>
            <a:stretch>
              <a:fillRect l="0" t="0" r="0" b="0"/>
            </a:stretch>
          </a:blipFill>
        </p:spPr>
      </p:sp>
      <p:sp>
        <p:nvSpPr>
          <p:cNvPr name="TextBox 6" id="6"/>
          <p:cNvSpPr txBox="true"/>
          <p:nvPr/>
        </p:nvSpPr>
        <p:spPr>
          <a:xfrm rot="0">
            <a:off x="1144763" y="4823028"/>
            <a:ext cx="7665183" cy="1053565"/>
          </a:xfrm>
          <a:prstGeom prst="rect">
            <a:avLst/>
          </a:prstGeom>
        </p:spPr>
        <p:txBody>
          <a:bodyPr anchor="t" rtlCol="false" tIns="0" lIns="0" bIns="0" rIns="0">
            <a:spAutoFit/>
          </a:bodyPr>
          <a:lstStyle/>
          <a:p>
            <a:pPr algn="just">
              <a:lnSpc>
                <a:spcPts val="8492"/>
              </a:lnSpc>
            </a:pPr>
            <a:r>
              <a:rPr lang="en-US" sz="6583" spc="-236">
                <a:solidFill>
                  <a:srgbClr val="000000"/>
                </a:solidFill>
                <a:latin typeface="Glacial Indifference"/>
                <a:ea typeface="Glacial Indifference"/>
                <a:cs typeface="Glacial Indifference"/>
                <a:sym typeface="Glacial Indifference"/>
              </a:rPr>
              <a:t>What is contraception?</a:t>
            </a:r>
          </a:p>
        </p:txBody>
      </p:sp>
      <p:sp>
        <p:nvSpPr>
          <p:cNvPr name="TextBox 7" id="7"/>
          <p:cNvSpPr txBox="true"/>
          <p:nvPr/>
        </p:nvSpPr>
        <p:spPr>
          <a:xfrm rot="0">
            <a:off x="372352" y="1289973"/>
            <a:ext cx="6500159"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HAVE A THINK</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2373600" y="3729516"/>
            <a:ext cx="12059589" cy="2751769"/>
          </a:xfrm>
          <a:prstGeom prst="rect">
            <a:avLst/>
          </a:prstGeom>
        </p:spPr>
        <p:txBody>
          <a:bodyPr anchor="t" rtlCol="false" tIns="0" lIns="0" bIns="0" rIns="0">
            <a:spAutoFit/>
          </a:bodyPr>
          <a:lstStyle/>
          <a:p>
            <a:pPr algn="just">
              <a:lnSpc>
                <a:spcPts val="10986"/>
              </a:lnSpc>
            </a:pPr>
            <a:r>
              <a:rPr lang="en-US" sz="8517" spc="-306">
                <a:solidFill>
                  <a:srgbClr val="000000"/>
                </a:solidFill>
                <a:latin typeface="Glacial Indifference"/>
                <a:ea typeface="Glacial Indifference"/>
                <a:cs typeface="Glacial Indifference"/>
                <a:sym typeface="Glacial Indifference"/>
              </a:rPr>
              <a:t>What kinds of contraception have you heard of?</a:t>
            </a:r>
          </a:p>
        </p:txBody>
      </p:sp>
      <p:sp>
        <p:nvSpPr>
          <p:cNvPr name="TextBox 6" id="6"/>
          <p:cNvSpPr txBox="true"/>
          <p:nvPr/>
        </p:nvSpPr>
        <p:spPr>
          <a:xfrm rot="0">
            <a:off x="372352" y="1289973"/>
            <a:ext cx="6500159"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2332057" y="1566703"/>
            <a:ext cx="4471209" cy="2978943"/>
          </a:xfrm>
          <a:custGeom>
            <a:avLst/>
            <a:gdLst/>
            <a:ahLst/>
            <a:cxnLst/>
            <a:rect r="r" b="b" t="t" l="l"/>
            <a:pathLst>
              <a:path h="2978943" w="4471209">
                <a:moveTo>
                  <a:pt x="0" y="0"/>
                </a:moveTo>
                <a:lnTo>
                  <a:pt x="4471209" y="0"/>
                </a:lnTo>
                <a:lnTo>
                  <a:pt x="4471209" y="2978943"/>
                </a:lnTo>
                <a:lnTo>
                  <a:pt x="0" y="2978943"/>
                </a:lnTo>
                <a:lnTo>
                  <a:pt x="0" y="0"/>
                </a:lnTo>
                <a:close/>
              </a:path>
            </a:pathLst>
          </a:custGeom>
          <a:blipFill>
            <a:blip r:embed="rId3"/>
            <a:stretch>
              <a:fillRect l="0" t="0" r="0" b="0"/>
            </a:stretch>
          </a:blipFill>
        </p:spPr>
      </p:sp>
      <p:sp>
        <p:nvSpPr>
          <p:cNvPr name="Freeform 6" id="6"/>
          <p:cNvSpPr/>
          <p:nvPr/>
        </p:nvSpPr>
        <p:spPr>
          <a:xfrm flipH="false" flipV="false" rot="0">
            <a:off x="1367065" y="6859967"/>
            <a:ext cx="4033893" cy="2398333"/>
          </a:xfrm>
          <a:custGeom>
            <a:avLst/>
            <a:gdLst/>
            <a:ahLst/>
            <a:cxnLst/>
            <a:rect r="r" b="b" t="t" l="l"/>
            <a:pathLst>
              <a:path h="2398333" w="4033893">
                <a:moveTo>
                  <a:pt x="0" y="0"/>
                </a:moveTo>
                <a:lnTo>
                  <a:pt x="4033893" y="0"/>
                </a:lnTo>
                <a:lnTo>
                  <a:pt x="4033893" y="2398333"/>
                </a:lnTo>
                <a:lnTo>
                  <a:pt x="0" y="23983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5603686" y="3705426"/>
            <a:ext cx="8536517" cy="4887928"/>
          </a:xfrm>
          <a:prstGeom prst="rect">
            <a:avLst/>
          </a:prstGeom>
        </p:spPr>
        <p:txBody>
          <a:bodyPr anchor="t" rtlCol="false" tIns="0" lIns="0" bIns="0" rIns="0">
            <a:spAutoFit/>
          </a:bodyPr>
          <a:lstStyle/>
          <a:p>
            <a:pPr algn="just" marL="1079303" indent="-539651" lvl="1">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Condoms</a:t>
            </a:r>
          </a:p>
          <a:p>
            <a:pPr algn="just" marL="1079303" indent="-539651" lvl="1">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Contraceptive pill</a:t>
            </a:r>
          </a:p>
          <a:p>
            <a:pPr algn="just" marL="1079303" indent="-539651" lvl="1">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Patch</a:t>
            </a:r>
          </a:p>
          <a:p>
            <a:pPr algn="just" marL="1079303" indent="-539651" lvl="1">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Implant</a:t>
            </a:r>
          </a:p>
          <a:p>
            <a:pPr algn="just" marL="1079303" indent="-539651" lvl="1">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Injections</a:t>
            </a:r>
          </a:p>
          <a:p>
            <a:pPr algn="just" marL="1079303" indent="-539651" lvl="1">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Emergency contraception</a:t>
            </a:r>
          </a:p>
        </p:txBody>
      </p:sp>
      <p:sp>
        <p:nvSpPr>
          <p:cNvPr name="TextBox 8" id="8"/>
          <p:cNvSpPr txBox="true"/>
          <p:nvPr/>
        </p:nvSpPr>
        <p:spPr>
          <a:xfrm rot="0">
            <a:off x="635674" y="1114425"/>
            <a:ext cx="10274443"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TYPES OF CONTRACEPTION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078257" y="4199824"/>
            <a:ext cx="4033893" cy="2398333"/>
          </a:xfrm>
          <a:custGeom>
            <a:avLst/>
            <a:gdLst/>
            <a:ahLst/>
            <a:cxnLst/>
            <a:rect r="r" b="b" t="t" l="l"/>
            <a:pathLst>
              <a:path h="2398333" w="4033893">
                <a:moveTo>
                  <a:pt x="0" y="0"/>
                </a:moveTo>
                <a:lnTo>
                  <a:pt x="4033894" y="0"/>
                </a:lnTo>
                <a:lnTo>
                  <a:pt x="4033894" y="2398333"/>
                </a:lnTo>
                <a:lnTo>
                  <a:pt x="0" y="23983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445692" y="3266556"/>
            <a:ext cx="11457291" cy="5130094"/>
          </a:xfrm>
          <a:prstGeom prst="rect">
            <a:avLst/>
          </a:prstGeom>
        </p:spPr>
        <p:txBody>
          <a:bodyPr anchor="t" rtlCol="false" tIns="0" lIns="0" bIns="0" rIns="0">
            <a:spAutoFit/>
          </a:bodyPr>
          <a:lstStyle/>
          <a:p>
            <a:pPr algn="just">
              <a:lnSpc>
                <a:spcPts val="5813"/>
              </a:lnSpc>
            </a:pPr>
            <a:r>
              <a:rPr lang="en-US" sz="4506" spc="-162">
                <a:solidFill>
                  <a:srgbClr val="000000"/>
                </a:solidFill>
                <a:latin typeface="Glacial Indifference"/>
                <a:ea typeface="Glacial Indifference"/>
                <a:cs typeface="Glacial Indifference"/>
                <a:sym typeface="Glacial Indifference"/>
              </a:rPr>
              <a:t>Condoms do two things:</a:t>
            </a:r>
          </a:p>
          <a:p>
            <a:pPr algn="just">
              <a:lnSpc>
                <a:spcPts val="5813"/>
              </a:lnSpc>
            </a:pPr>
          </a:p>
          <a:p>
            <a:pPr algn="just" marL="972897" indent="-486449" lvl="1">
              <a:lnSpc>
                <a:spcPts val="5813"/>
              </a:lnSpc>
              <a:buFont typeface="Arial"/>
              <a:buChar char="•"/>
            </a:pPr>
            <a:r>
              <a:rPr lang="en-US" sz="4506" spc="-162">
                <a:solidFill>
                  <a:srgbClr val="000000"/>
                </a:solidFill>
                <a:latin typeface="Glacial Indifference"/>
                <a:ea typeface="Glacial Indifference"/>
                <a:cs typeface="Glacial Indifference"/>
                <a:sym typeface="Glacial Indifference"/>
              </a:rPr>
              <a:t>Prevent pregnancy (by stopping the sperm from meeting the egg)</a:t>
            </a:r>
          </a:p>
          <a:p>
            <a:pPr algn="just">
              <a:lnSpc>
                <a:spcPts val="5813"/>
              </a:lnSpc>
            </a:pPr>
          </a:p>
          <a:p>
            <a:pPr algn="just" marL="972897" indent="-486449" lvl="1">
              <a:lnSpc>
                <a:spcPts val="5813"/>
              </a:lnSpc>
              <a:buFont typeface="Arial"/>
              <a:buChar char="•"/>
            </a:pPr>
            <a:r>
              <a:rPr lang="en-US" sz="4506" spc="-162">
                <a:solidFill>
                  <a:srgbClr val="000000"/>
                </a:solidFill>
                <a:latin typeface="Glacial Indifference"/>
                <a:ea typeface="Glacial Indifference"/>
                <a:cs typeface="Glacial Indifference"/>
                <a:sym typeface="Glacial Indifference"/>
              </a:rPr>
              <a:t>Protect both men and women from the spread of sexually transmitted infections (STIs)</a:t>
            </a:r>
          </a:p>
        </p:txBody>
      </p:sp>
      <p:sp>
        <p:nvSpPr>
          <p:cNvPr name="TextBox 7" id="7"/>
          <p:cNvSpPr txBox="true"/>
          <p:nvPr/>
        </p:nvSpPr>
        <p:spPr>
          <a:xfrm rot="0">
            <a:off x="635674" y="1114425"/>
            <a:ext cx="5534644"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CONDOMS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5802009" y="2661356"/>
            <a:ext cx="10965756" cy="6596944"/>
          </a:xfrm>
          <a:prstGeom prst="rect">
            <a:avLst/>
          </a:prstGeom>
        </p:spPr>
        <p:txBody>
          <a:bodyPr anchor="t" rtlCol="false" tIns="0" lIns="0" bIns="0" rIns="0">
            <a:spAutoFit/>
          </a:bodyPr>
          <a:lstStyle/>
          <a:p>
            <a:pPr algn="just">
              <a:lnSpc>
                <a:spcPts val="5813"/>
              </a:lnSpc>
            </a:pPr>
            <a:r>
              <a:rPr lang="en-US" sz="4506" spc="-162">
                <a:solidFill>
                  <a:srgbClr val="000000"/>
                </a:solidFill>
                <a:latin typeface="Glacial Indifference"/>
                <a:ea typeface="Glacial Indifference"/>
                <a:cs typeface="Glacial Indifference"/>
                <a:sym typeface="Glacial Indifference"/>
              </a:rPr>
              <a:t>Condoms work by collecting the semen and sperm when the man ejaculates during sex. ​</a:t>
            </a:r>
          </a:p>
          <a:p>
            <a:pPr algn="just">
              <a:lnSpc>
                <a:spcPts val="5813"/>
              </a:lnSpc>
            </a:pPr>
            <a:r>
              <a:rPr lang="en-US" sz="4506" spc="-162">
                <a:solidFill>
                  <a:srgbClr val="000000"/>
                </a:solidFill>
                <a:latin typeface="Glacial Indifference"/>
                <a:ea typeface="Glacial Indifference"/>
                <a:cs typeface="Glacial Indifference"/>
                <a:sym typeface="Glacial Indifference"/>
              </a:rPr>
              <a:t>​</a:t>
            </a:r>
          </a:p>
          <a:p>
            <a:pPr algn="just">
              <a:lnSpc>
                <a:spcPts val="5813"/>
              </a:lnSpc>
            </a:pPr>
            <a:r>
              <a:rPr lang="en-US" sz="4506" spc="-162">
                <a:solidFill>
                  <a:srgbClr val="000000"/>
                </a:solidFill>
                <a:latin typeface="Glacial Indifference"/>
                <a:ea typeface="Glacial Indifference"/>
                <a:cs typeface="Glacial Indifference"/>
                <a:sym typeface="Glacial Indifference"/>
              </a:rPr>
              <a:t>This stops the semen and sperm travelling up the vagina and meeting the egg.​</a:t>
            </a:r>
          </a:p>
          <a:p>
            <a:pPr algn="just">
              <a:lnSpc>
                <a:spcPts val="5813"/>
              </a:lnSpc>
            </a:pPr>
            <a:r>
              <a:rPr lang="en-US" sz="4506" spc="-162">
                <a:solidFill>
                  <a:srgbClr val="000000"/>
                </a:solidFill>
                <a:latin typeface="Glacial Indifference"/>
                <a:ea typeface="Glacial Indifference"/>
                <a:cs typeface="Glacial Indifference"/>
                <a:sym typeface="Glacial Indifference"/>
              </a:rPr>
              <a:t>​</a:t>
            </a:r>
          </a:p>
          <a:p>
            <a:pPr algn="just">
              <a:lnSpc>
                <a:spcPts val="5813"/>
              </a:lnSpc>
            </a:pPr>
            <a:r>
              <a:rPr lang="en-US" sz="4506" spc="-162">
                <a:solidFill>
                  <a:srgbClr val="000000"/>
                </a:solidFill>
                <a:latin typeface="Glacial Indifference"/>
                <a:ea typeface="Glacial Indifference"/>
                <a:cs typeface="Glacial Indifference"/>
                <a:sym typeface="Glacial Indifference"/>
              </a:rPr>
              <a:t>Male c</a:t>
            </a:r>
            <a:r>
              <a:rPr lang="en-US" sz="4506" spc="-162">
                <a:solidFill>
                  <a:srgbClr val="000000"/>
                </a:solidFill>
                <a:latin typeface="Glacial Indifference"/>
                <a:ea typeface="Glacial Indifference"/>
                <a:cs typeface="Glacial Indifference"/>
                <a:sym typeface="Glacial Indifference"/>
              </a:rPr>
              <a:t>ondoms are 98% effective at preventing pregnancy is used correctly.​</a:t>
            </a:r>
          </a:p>
          <a:p>
            <a:pPr algn="just">
              <a:lnSpc>
                <a:spcPts val="5813"/>
              </a:lnSpc>
            </a:pPr>
          </a:p>
        </p:txBody>
      </p:sp>
      <p:sp>
        <p:nvSpPr>
          <p:cNvPr name="Freeform 6" id="6"/>
          <p:cNvSpPr/>
          <p:nvPr/>
        </p:nvSpPr>
        <p:spPr>
          <a:xfrm flipH="false" flipV="false" rot="1027954">
            <a:off x="2081923" y="3472306"/>
            <a:ext cx="2221992" cy="4114800"/>
          </a:xfrm>
          <a:custGeom>
            <a:avLst/>
            <a:gdLst/>
            <a:ahLst/>
            <a:cxnLst/>
            <a:rect r="r" b="b" t="t" l="l"/>
            <a:pathLst>
              <a:path h="4114800" w="2221992">
                <a:moveTo>
                  <a:pt x="0" y="0"/>
                </a:moveTo>
                <a:lnTo>
                  <a:pt x="2221992" y="0"/>
                </a:lnTo>
                <a:lnTo>
                  <a:pt x="222199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367065" y="1114425"/>
            <a:ext cx="5534644"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MALE CONDOMS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0203166" y="3598859"/>
            <a:ext cx="7333063" cy="3849858"/>
          </a:xfrm>
          <a:custGeom>
            <a:avLst/>
            <a:gdLst/>
            <a:ahLst/>
            <a:cxnLst/>
            <a:rect r="r" b="b" t="t" l="l"/>
            <a:pathLst>
              <a:path h="3849858" w="7333063">
                <a:moveTo>
                  <a:pt x="0" y="0"/>
                </a:moveTo>
                <a:lnTo>
                  <a:pt x="7333063" y="0"/>
                </a:lnTo>
                <a:lnTo>
                  <a:pt x="7333063" y="3849858"/>
                </a:lnTo>
                <a:lnTo>
                  <a:pt x="0" y="3849858"/>
                </a:lnTo>
                <a:lnTo>
                  <a:pt x="0" y="0"/>
                </a:lnTo>
                <a:close/>
              </a:path>
            </a:pathLst>
          </a:custGeom>
          <a:blipFill>
            <a:blip r:embed="rId3"/>
            <a:stretch>
              <a:fillRect l="0" t="0" r="0" b="0"/>
            </a:stretch>
          </a:blipFill>
        </p:spPr>
      </p:sp>
      <p:sp>
        <p:nvSpPr>
          <p:cNvPr name="TextBox 6" id="6"/>
          <p:cNvSpPr txBox="true"/>
          <p:nvPr/>
        </p:nvSpPr>
        <p:spPr>
          <a:xfrm rot="0">
            <a:off x="923371" y="3153354"/>
            <a:ext cx="8862836" cy="5805465"/>
          </a:xfrm>
          <a:prstGeom prst="rect">
            <a:avLst/>
          </a:prstGeom>
        </p:spPr>
        <p:txBody>
          <a:bodyPr anchor="t" rtlCol="false" tIns="0" lIns="0" bIns="0" rIns="0">
            <a:spAutoFit/>
          </a:bodyPr>
          <a:lstStyle/>
          <a:p>
            <a:pPr algn="just">
              <a:lnSpc>
                <a:spcPts val="5110"/>
              </a:lnSpc>
            </a:pPr>
            <a:r>
              <a:rPr lang="en-US" sz="3961" spc="-142">
                <a:solidFill>
                  <a:srgbClr val="000000"/>
                </a:solidFill>
                <a:latin typeface="Glacial Indifference"/>
                <a:ea typeface="Glacial Indifference"/>
                <a:cs typeface="Glacial Indifference"/>
                <a:sym typeface="Glacial Indifference"/>
              </a:rPr>
              <a:t>A woman’s condom fits inside her vagina.​</a:t>
            </a:r>
          </a:p>
          <a:p>
            <a:pPr algn="just">
              <a:lnSpc>
                <a:spcPts val="5110"/>
              </a:lnSpc>
            </a:pPr>
            <a:r>
              <a:rPr lang="en-US" sz="3961" spc="-142">
                <a:solidFill>
                  <a:srgbClr val="000000"/>
                </a:solidFill>
                <a:latin typeface="Glacial Indifference"/>
                <a:ea typeface="Glacial Indifference"/>
                <a:cs typeface="Glacial Indifference"/>
                <a:sym typeface="Glacial Indifference"/>
              </a:rPr>
              <a:t>​</a:t>
            </a:r>
          </a:p>
          <a:p>
            <a:pPr algn="just">
              <a:lnSpc>
                <a:spcPts val="5110"/>
              </a:lnSpc>
            </a:pPr>
            <a:r>
              <a:rPr lang="en-US" sz="3961" spc="-142">
                <a:solidFill>
                  <a:srgbClr val="000000"/>
                </a:solidFill>
                <a:latin typeface="Glacial Indifference"/>
                <a:ea typeface="Glacial Indifference"/>
                <a:cs typeface="Glacial Indifference"/>
                <a:sym typeface="Glacial Indifference"/>
              </a:rPr>
              <a:t>When the man puts his penis inside her vagina during sex and ejaculates, the semen and sperm collects in the condom.​</a:t>
            </a:r>
          </a:p>
          <a:p>
            <a:pPr algn="just">
              <a:lnSpc>
                <a:spcPts val="5110"/>
              </a:lnSpc>
            </a:pPr>
            <a:r>
              <a:rPr lang="en-US" sz="3961" spc="-142">
                <a:solidFill>
                  <a:srgbClr val="000000"/>
                </a:solidFill>
                <a:latin typeface="Glacial Indifference"/>
                <a:ea typeface="Glacial Indifference"/>
                <a:cs typeface="Glacial Indifference"/>
                <a:sym typeface="Glacial Indifference"/>
              </a:rPr>
              <a:t>​</a:t>
            </a:r>
          </a:p>
          <a:p>
            <a:pPr algn="just">
              <a:lnSpc>
                <a:spcPts val="5110"/>
              </a:lnSpc>
            </a:pPr>
            <a:r>
              <a:rPr lang="en-US" sz="3961" spc="-142">
                <a:solidFill>
                  <a:srgbClr val="000000"/>
                </a:solidFill>
                <a:latin typeface="Glacial Indifference"/>
                <a:ea typeface="Glacial Indifference"/>
                <a:cs typeface="Glacial Indifference"/>
                <a:sym typeface="Glacial Indifference"/>
              </a:rPr>
              <a:t>Female condoms are 95% effective at preventing pregnancy if used correctly.</a:t>
            </a:r>
          </a:p>
          <a:p>
            <a:pPr algn="just">
              <a:lnSpc>
                <a:spcPts val="5110"/>
              </a:lnSpc>
            </a:pPr>
          </a:p>
        </p:txBody>
      </p:sp>
      <p:sp>
        <p:nvSpPr>
          <p:cNvPr name="TextBox 7" id="7"/>
          <p:cNvSpPr txBox="true"/>
          <p:nvPr/>
        </p:nvSpPr>
        <p:spPr>
          <a:xfrm rot="0">
            <a:off x="1367065" y="1114425"/>
            <a:ext cx="6710816"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FEMALE CONDOMS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4405265"/>
            <a:ext cx="12904235" cy="5193946"/>
          </a:xfrm>
          <a:prstGeom prst="rect">
            <a:avLst/>
          </a:prstGeom>
        </p:spPr>
        <p:txBody>
          <a:bodyPr anchor="t" rtlCol="false" tIns="0" lIns="0" bIns="0" rIns="0">
            <a:spAutoFit/>
          </a:bodyPr>
          <a:lstStyle/>
          <a:p>
            <a:pPr algn="just">
              <a:lnSpc>
                <a:spcPts val="5162"/>
              </a:lnSpc>
            </a:pPr>
            <a:r>
              <a:rPr lang="en-US" sz="4002" spc="-144">
                <a:solidFill>
                  <a:srgbClr val="000000"/>
                </a:solidFill>
                <a:latin typeface="Glacial Indifference"/>
                <a:ea typeface="Glacial Indifference"/>
                <a:cs typeface="Glacial Indifference"/>
                <a:sym typeface="Glacial Indifference"/>
              </a:rPr>
              <a:t>There are different types of contraceptive pills, but they work by releasing hormones into the body (oestrogen and progestogen) which prevent pregnancy by:</a:t>
            </a:r>
          </a:p>
          <a:p>
            <a:pPr algn="just">
              <a:lnSpc>
                <a:spcPts val="5162"/>
              </a:lnSpc>
            </a:pPr>
          </a:p>
          <a:p>
            <a:pPr algn="just" marL="864076" indent="-432038" lvl="1">
              <a:lnSpc>
                <a:spcPts val="5162"/>
              </a:lnSpc>
              <a:buFont typeface="Arial"/>
              <a:buChar char="•"/>
            </a:pPr>
            <a:r>
              <a:rPr lang="en-US" sz="4002" spc="-144">
                <a:solidFill>
                  <a:srgbClr val="000000"/>
                </a:solidFill>
                <a:latin typeface="Glacial Indifference"/>
                <a:ea typeface="Glacial Indifference"/>
                <a:cs typeface="Glacial Indifference"/>
                <a:sym typeface="Glacial Indifference"/>
              </a:rPr>
              <a:t>preventing ovulation</a:t>
            </a:r>
          </a:p>
          <a:p>
            <a:pPr algn="just" marL="864076" indent="-432038" lvl="1">
              <a:lnSpc>
                <a:spcPts val="5162"/>
              </a:lnSpc>
              <a:buFont typeface="Arial"/>
              <a:buChar char="•"/>
            </a:pPr>
            <a:r>
              <a:rPr lang="en-US" sz="4002" spc="-144">
                <a:solidFill>
                  <a:srgbClr val="000000"/>
                </a:solidFill>
                <a:latin typeface="Glacial Indifference"/>
                <a:ea typeface="Glacial Indifference"/>
                <a:cs typeface="Glacial Indifference"/>
                <a:sym typeface="Glacial Indifference"/>
              </a:rPr>
              <a:t>making it difficult for sperm to get to an egg</a:t>
            </a:r>
          </a:p>
          <a:p>
            <a:pPr algn="just" marL="864076" indent="-432038" lvl="1">
              <a:lnSpc>
                <a:spcPts val="5162"/>
              </a:lnSpc>
              <a:buFont typeface="Arial"/>
              <a:buChar char="•"/>
            </a:pPr>
            <a:r>
              <a:rPr lang="en-US" sz="4002" spc="-144">
                <a:solidFill>
                  <a:srgbClr val="000000"/>
                </a:solidFill>
                <a:latin typeface="Glacial Indifference"/>
                <a:ea typeface="Glacial Indifference"/>
                <a:cs typeface="Glacial Indifference"/>
                <a:sym typeface="Glacial Indifference"/>
              </a:rPr>
              <a:t>thinning the womb lining, so there is less chance an egg will attach to it</a:t>
            </a:r>
          </a:p>
        </p:txBody>
      </p:sp>
      <p:sp>
        <p:nvSpPr>
          <p:cNvPr name="Freeform 6" id="6"/>
          <p:cNvSpPr/>
          <p:nvPr/>
        </p:nvSpPr>
        <p:spPr>
          <a:xfrm flipH="false" flipV="false" rot="1256531">
            <a:off x="11832723" y="1369694"/>
            <a:ext cx="5229249" cy="3483987"/>
          </a:xfrm>
          <a:custGeom>
            <a:avLst/>
            <a:gdLst/>
            <a:ahLst/>
            <a:cxnLst/>
            <a:rect r="r" b="b" t="t" l="l"/>
            <a:pathLst>
              <a:path h="3483987" w="5229249">
                <a:moveTo>
                  <a:pt x="0" y="0"/>
                </a:moveTo>
                <a:lnTo>
                  <a:pt x="5229249" y="0"/>
                </a:lnTo>
                <a:lnTo>
                  <a:pt x="5229249" y="3483987"/>
                </a:lnTo>
                <a:lnTo>
                  <a:pt x="0" y="3483987"/>
                </a:lnTo>
                <a:lnTo>
                  <a:pt x="0" y="0"/>
                </a:lnTo>
                <a:close/>
              </a:path>
            </a:pathLst>
          </a:custGeom>
          <a:blipFill>
            <a:blip r:embed="rId3">
              <a:alphaModFix amt="25000"/>
            </a:blip>
            <a:stretch>
              <a:fillRect l="0" t="0" r="0" b="0"/>
            </a:stretch>
          </a:blipFill>
        </p:spPr>
      </p:sp>
      <p:sp>
        <p:nvSpPr>
          <p:cNvPr name="TextBox 7" id="7"/>
          <p:cNvSpPr txBox="true"/>
          <p:nvPr/>
        </p:nvSpPr>
        <p:spPr>
          <a:xfrm rot="0">
            <a:off x="1367065" y="2057081"/>
            <a:ext cx="8950610" cy="1291926"/>
          </a:xfrm>
          <a:prstGeom prst="rect">
            <a:avLst/>
          </a:prstGeom>
        </p:spPr>
        <p:txBody>
          <a:bodyPr anchor="t" rtlCol="false" tIns="0" lIns="0" bIns="0" rIns="0">
            <a:spAutoFit/>
          </a:bodyPr>
          <a:lstStyle/>
          <a:p>
            <a:pPr algn="just">
              <a:lnSpc>
                <a:spcPts val="5110"/>
              </a:lnSpc>
            </a:pPr>
            <a:r>
              <a:rPr lang="en-US" sz="3961" spc="-142">
                <a:solidFill>
                  <a:srgbClr val="000000"/>
                </a:solidFill>
                <a:latin typeface="Glacial Indifference"/>
                <a:ea typeface="Glacial Indifference"/>
                <a:cs typeface="Glacial Indifference"/>
                <a:sym typeface="Glacial Indifference"/>
              </a:rPr>
              <a:t>Sometimes also known as ‘birth control pills’ or ‘the pill’ and is used by females.</a:t>
            </a:r>
          </a:p>
        </p:txBody>
      </p:sp>
      <p:sp>
        <p:nvSpPr>
          <p:cNvPr name="TextBox 8" id="8"/>
          <p:cNvSpPr txBox="true"/>
          <p:nvPr/>
        </p:nvSpPr>
        <p:spPr>
          <a:xfrm rot="0">
            <a:off x="1367065" y="1114425"/>
            <a:ext cx="7483228"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CONTRACEPTIVE PILL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DAGTEx41YC0</dc:identifier>
  <dcterms:modified xsi:type="dcterms:W3CDTF">2011-08-01T06:04:30Z</dcterms:modified>
  <cp:revision>1</cp:revision>
  <dc:title>10.1.4 - Contraception slides</dc:title>
</cp:coreProperties>
</file>