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23"/>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x="18288000" cy="10287000"/>
  <p:notesSz cx="6858000" cy="9144000"/>
  <p:embeddedFontLst>
    <p:embeddedFont>
      <p:font typeface="Glacial Indifference" charset="1" panose="00000000000000000000"/>
      <p:regular r:id="rId26"/>
    </p:embeddedFont>
    <p:embeddedFont>
      <p:font typeface="Bobby Jones Soft" charset="1" panose="00000000000000000000"/>
      <p:regular r:id="rId27"/>
    </p:embeddedFont>
    <p:embeddedFont>
      <p:font typeface="Playpen Sans" charset="1" panose="00000000000000000000"/>
      <p:regular r:id="rId31"/>
    </p:embeddedFont>
    <p:embeddedFont>
      <p:font typeface="Glacial Indifference Bold" charset="1" panose="00000800000000000000"/>
      <p:regular r:id="rId36"/>
    </p:embeddedFont>
    <p:embeddedFont>
      <p:font typeface="Canva Sans" charset="1" panose="020B0503030501040103"/>
      <p:regular r:id="rId41"/>
    </p:embeddedFont>
    <p:embeddedFont>
      <p:font typeface="Canva Sans Bold" charset="1" panose="020B0803030501040103"/>
      <p:regular r:id="rId4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font" Target="fonts/font26.fntdata"/><Relationship Id="rId39" Type="http://schemas.openxmlformats.org/officeDocument/2006/relationships/notesSlide" Target="notesSlides/notesSlide11.xml"/><Relationship Id="rId21" Type="http://schemas.openxmlformats.org/officeDocument/2006/relationships/slide" Target="slides/slide16.xml"/><Relationship Id="rId34" Type="http://schemas.openxmlformats.org/officeDocument/2006/relationships/notesSlide" Target="notesSlides/notesSlide7.xml"/><Relationship Id="rId42" Type="http://schemas.openxmlformats.org/officeDocument/2006/relationships/notesSlide" Target="notesSlides/notesSlide13.xml"/><Relationship Id="rId47" Type="http://schemas.openxmlformats.org/officeDocument/2006/relationships/customXml" Target="../customXml/item1.xml"/><Relationship Id="rId7" Type="http://schemas.openxmlformats.org/officeDocument/2006/relationships/slide" Target="slides/slide2.xml"/><Relationship Id="rId16" Type="http://schemas.openxmlformats.org/officeDocument/2006/relationships/slide" Target="slides/slide11.xml"/><Relationship Id="rId2" Type="http://schemas.openxmlformats.org/officeDocument/2006/relationships/presProps" Target="presProps.xml"/><Relationship Id="rId29" Type="http://schemas.openxmlformats.org/officeDocument/2006/relationships/notesSlide" Target="notesSlides/notesSlide3.xml"/><Relationship Id="rId11" Type="http://schemas.openxmlformats.org/officeDocument/2006/relationships/slide" Target="slides/slide6.xml"/><Relationship Id="rId24" Type="http://schemas.openxmlformats.org/officeDocument/2006/relationships/theme" Target="theme/theme2.xml"/><Relationship Id="rId32" Type="http://schemas.openxmlformats.org/officeDocument/2006/relationships/notesSlide" Target="notesSlides/notesSlide5.xml"/><Relationship Id="rId37" Type="http://schemas.openxmlformats.org/officeDocument/2006/relationships/notesSlide" Target="notesSlides/notesSlide9.xml"/><Relationship Id="rId40" Type="http://schemas.openxmlformats.org/officeDocument/2006/relationships/notesSlide" Target="notesSlides/notesSlide12.xml"/><Relationship Id="rId45" Type="http://schemas.openxmlformats.org/officeDocument/2006/relationships/notesSlide" Target="notesSlides/notesSlide15.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notesSlide" Target="notesSlides/notesSlide2.xml"/><Relationship Id="rId36" Type="http://schemas.openxmlformats.org/officeDocument/2006/relationships/font" Target="fonts/font36.fntdata"/><Relationship Id="rId5" Type="http://schemas.openxmlformats.org/officeDocument/2006/relationships/tableStyles" Target="tableStyles.xml"/><Relationship Id="rId49" Type="http://schemas.openxmlformats.org/officeDocument/2006/relationships/customXml" Target="../customXml/item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font" Target="fonts/font31.fntdata"/><Relationship Id="rId44" Type="http://schemas.openxmlformats.org/officeDocument/2006/relationships/notesSlide" Target="notesSlides/not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font" Target="fonts/font27.fntdata"/><Relationship Id="rId30" Type="http://schemas.openxmlformats.org/officeDocument/2006/relationships/notesSlide" Target="notesSlides/notesSlide4.xml"/><Relationship Id="rId35" Type="http://schemas.openxmlformats.org/officeDocument/2006/relationships/notesSlide" Target="notesSlides/notesSlide8.xml"/><Relationship Id="rId4" Type="http://schemas.openxmlformats.org/officeDocument/2006/relationships/theme" Target="theme/theme1.xml"/><Relationship Id="rId43" Type="http://schemas.openxmlformats.org/officeDocument/2006/relationships/font" Target="fonts/font43.fntdata"/><Relationship Id="rId9" Type="http://schemas.openxmlformats.org/officeDocument/2006/relationships/slide" Target="slides/slide4.xml"/><Relationship Id="rId48" Type="http://schemas.openxmlformats.org/officeDocument/2006/relationships/customXml" Target="../customXml/item2.xml"/><Relationship Id="rId8" Type="http://schemas.openxmlformats.org/officeDocument/2006/relationships/slide" Target="slides/slide3.xml"/><Relationship Id="rId3" Type="http://schemas.openxmlformats.org/officeDocument/2006/relationships/viewProps" Target="viewProps.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Slide" Target="notesSlides/notesSlide1.xml"/><Relationship Id="rId33" Type="http://schemas.openxmlformats.org/officeDocument/2006/relationships/notesSlide" Target="notesSlides/notesSlide6.xml"/><Relationship Id="rId38" Type="http://schemas.openxmlformats.org/officeDocument/2006/relationships/notesSlide" Target="notesSlides/notesSlide10.xml"/><Relationship Id="rId46" Type="http://schemas.openxmlformats.org/officeDocument/2006/relationships/notesSlide" Target="notesSlides/notesSlide16.xml"/><Relationship Id="rId20" Type="http://schemas.openxmlformats.org/officeDocument/2006/relationships/slide" Target="slides/slide15.xml"/><Relationship Id="rId41" Type="http://schemas.openxmlformats.org/officeDocument/2006/relationships/font" Target="fonts/font41.fntdata"/><Relationship Id="rId1" Type="http://schemas.openxmlformats.org/officeDocument/2006/relationships/slideMaster" Target="slideMasters/slideMaster1.xml"/><Relationship Id="rId6"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notesSlide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0.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4.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Remind students of services available on island, like the MISH (formerly GUM) clinic.</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5.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6.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4.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Explain that you would like the class to create a list of 'agreements' for how everyone will behave and treat one another in the class. Ensure a common understanding. For example:</a:t>
            </a:r>
          </a:p>
          <a:p>
            <a:r>
              <a:rPr lang="en-US"/>
              <a:t/>
            </a:r>
          </a:p>
          <a:p>
            <a:r>
              <a:rPr lang="en-US"/>
              <a:t>1. We will treat one another with kindness and respect (listening to each other, speaking one at a time, etc)</a:t>
            </a:r>
          </a:p>
          <a:p>
            <a:r>
              <a:rPr lang="en-US"/>
              <a:t>2. We all have the right to 'pass' on answering a question or participating in an activity that makes us feel uncomfortable.</a:t>
            </a:r>
          </a:p>
          <a:p>
            <a:r>
              <a:rPr lang="en-US"/>
              <a:t>3. We can disagree but will not pass judgments, make fun of, or or put anybody down. 'Challenge the opinion, not the person.'</a:t>
            </a:r>
          </a:p>
          <a:p>
            <a:r>
              <a:rPr lang="en-US"/>
              <a:t>4. Asking questions is encouraged and will be valued by our teacher. We do not ask questions to purposefully embarrass or belittle another.</a:t>
            </a:r>
          </a:p>
          <a:p>
            <a:r>
              <a:rPr lang="en-US"/>
              <a:t/>
            </a:r>
          </a:p>
          <a:p>
            <a:r>
              <a:rPr lang="en-US"/>
              <a:t>*Feel free to change the agreements to suit your class, and ask whether there are any others they'd add to the list in order to create a safe, comfortable learning environment.</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5.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6.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7.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8.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9.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 Id="rId3" Target="../media/image8.png" Type="http://schemas.openxmlformats.org/officeDocument/2006/relationships/image"/><Relationship Id="rId4" Target="../media/image9.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 Id="rId3" Target="../media/image8.png" Type="http://schemas.openxmlformats.org/officeDocument/2006/relationships/image"/><Relationship Id="rId4" Target="../media/image9.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 Id="rId3" Target="../media/image8.png" Type="http://schemas.openxmlformats.org/officeDocument/2006/relationships/image"/><Relationship Id="rId4" Target="../media/image9.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 Id="rId3" Target="../media/image8.png" Type="http://schemas.openxmlformats.org/officeDocument/2006/relationships/image"/><Relationship Id="rId4" Target="../media/image9.sv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 Id="rId3" Target="../media/image8.png" Type="http://schemas.openxmlformats.org/officeDocument/2006/relationships/image"/><Relationship Id="rId4" Target="../media/image9.sv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 Id="rId3" Target="../media/image10.png" Type="http://schemas.openxmlformats.org/officeDocument/2006/relationships/image"/><Relationship Id="rId4" Target="../media/image11.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 Id="rId3" Target="../media/image4.png" Type="http://schemas.openxmlformats.org/officeDocument/2006/relationships/image"/><Relationship Id="rId4" Target="../media/image5.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 Id="rId3" Target="../media/image6.png" Type="http://schemas.openxmlformats.org/officeDocument/2006/relationships/image"/><Relationship Id="rId4" Target="../media/image7.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 Id="rId3" Target="../media/image6.png" Type="http://schemas.openxmlformats.org/officeDocument/2006/relationships/image"/><Relationship Id="rId4" Target="../media/image7.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 Id="rId3" Target="../media/image8.png" Type="http://schemas.openxmlformats.org/officeDocument/2006/relationships/image"/><Relationship Id="rId4" Target="../media/image9.svg" Type="http://schemas.openxmlformats.org/officeDocument/2006/relationships/image"/></Relationships>
</file>

<file path=ppt/slides/slide1.xml><?xml version="1.0" encoding="utf-8"?>
<p:sld xmlns:p="http://schemas.openxmlformats.org/presentationml/2006/main" xmlns:a="http://schemas.openxmlformats.org/drawingml/2006/main">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1028700" y="2261520"/>
            <a:ext cx="16230600" cy="8997125"/>
          </a:xfrm>
          <a:prstGeom prst="rect">
            <a:avLst/>
          </a:prstGeom>
        </p:spPr>
        <p:txBody>
          <a:bodyPr anchor="t" rtlCol="false" tIns="0" lIns="0" bIns="0" rIns="0">
            <a:spAutoFit/>
          </a:bodyPr>
          <a:lstStyle/>
          <a:p>
            <a:pPr algn="just">
              <a:lnSpc>
                <a:spcPts val="4751"/>
              </a:lnSpc>
            </a:pPr>
            <a:r>
              <a:rPr lang="en-US" sz="3683" spc="-132">
                <a:solidFill>
                  <a:srgbClr val="000000"/>
                </a:solidFill>
                <a:latin typeface="Glacial Indifference"/>
                <a:ea typeface="Glacial Indifference"/>
                <a:cs typeface="Glacial Indifference"/>
                <a:sym typeface="Glacial Indifference"/>
              </a:rPr>
              <a:t>The aim of this session is not to enable students to (self) diagnose STIs. The information sheets and feedback presentations are designed to enable all pupils to participate, even if it is only to introduce the protagonists in the case studies. </a:t>
            </a:r>
          </a:p>
          <a:p>
            <a:pPr algn="just">
              <a:lnSpc>
                <a:spcPts val="4751"/>
              </a:lnSpc>
            </a:pPr>
          </a:p>
          <a:p>
            <a:pPr algn="just">
              <a:lnSpc>
                <a:spcPts val="4751"/>
              </a:lnSpc>
            </a:pPr>
            <a:r>
              <a:rPr lang="en-US" sz="3683" spc="-132">
                <a:solidFill>
                  <a:srgbClr val="000000"/>
                </a:solidFill>
                <a:latin typeface="Glacial Indifference"/>
                <a:ea typeface="Glacial Indifference"/>
                <a:cs typeface="Glacial Indifference"/>
                <a:sym typeface="Glacial Indifference"/>
              </a:rPr>
              <a:t>Teachers should bear in mind that some pupils will find the content embarrassing but that participation (which is expected of all pupils) may simply involve reading the introductory statement “at the sexual health clinic”.</a:t>
            </a:r>
          </a:p>
          <a:p>
            <a:pPr algn="just">
              <a:lnSpc>
                <a:spcPts val="4751"/>
              </a:lnSpc>
            </a:pPr>
          </a:p>
          <a:p>
            <a:pPr algn="just">
              <a:lnSpc>
                <a:spcPts val="4751"/>
              </a:lnSpc>
            </a:pPr>
            <a:r>
              <a:rPr lang="en-US" sz="3683" spc="-132">
                <a:solidFill>
                  <a:srgbClr val="000000"/>
                </a:solidFill>
                <a:latin typeface="Glacial Indifference"/>
                <a:ea typeface="Glacial Indifference"/>
                <a:cs typeface="Glacial Indifference"/>
                <a:sym typeface="Glacial Indifference"/>
              </a:rPr>
              <a:t>By giving the pupils the knowledge and information reduces the onus on the teacher to have to ‘teach’ such information but should allow them to facilitate the learning/discussion</a:t>
            </a:r>
          </a:p>
          <a:p>
            <a:pPr algn="just">
              <a:lnSpc>
                <a:spcPts val="4751"/>
              </a:lnSpc>
            </a:pPr>
          </a:p>
          <a:p>
            <a:pPr algn="just">
              <a:lnSpc>
                <a:spcPts val="4751"/>
              </a:lnSpc>
            </a:pPr>
          </a:p>
          <a:p>
            <a:pPr algn="just">
              <a:lnSpc>
                <a:spcPts val="4751"/>
              </a:lnSpc>
            </a:pPr>
          </a:p>
          <a:p>
            <a:pPr algn="just">
              <a:lnSpc>
                <a:spcPts val="4751"/>
              </a:lnSpc>
            </a:pPr>
          </a:p>
        </p:txBody>
      </p:sp>
      <p:sp>
        <p:nvSpPr>
          <p:cNvPr name="TextBox 6" id="6"/>
          <p:cNvSpPr txBox="true"/>
          <p:nvPr/>
        </p:nvSpPr>
        <p:spPr>
          <a:xfrm rot="0">
            <a:off x="407461" y="903767"/>
            <a:ext cx="6500159" cy="990281"/>
          </a:xfrm>
          <a:prstGeom prst="rect">
            <a:avLst/>
          </a:prstGeom>
        </p:spPr>
        <p:txBody>
          <a:bodyPr anchor="t" rtlCol="false" tIns="0" lIns="0" bIns="0" rIns="0">
            <a:spAutoFit/>
          </a:bodyPr>
          <a:lstStyle/>
          <a:p>
            <a:pPr algn="ctr">
              <a:lnSpc>
                <a:spcPts val="7416"/>
              </a:lnSpc>
            </a:pPr>
            <a:r>
              <a:rPr lang="en-US" sz="7062">
                <a:solidFill>
                  <a:srgbClr val="000000"/>
                </a:solidFill>
                <a:latin typeface="Bobby Jones Soft"/>
                <a:ea typeface="Bobby Jones Soft"/>
                <a:cs typeface="Bobby Jones Soft"/>
                <a:sym typeface="Bobby Jones Soft"/>
              </a:rPr>
              <a:t>TEACHER SLIDE</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12917793" y="5414132"/>
            <a:ext cx="4179402" cy="3656977"/>
          </a:xfrm>
          <a:custGeom>
            <a:avLst/>
            <a:gdLst/>
            <a:ahLst/>
            <a:cxnLst/>
            <a:rect r="r" b="b" t="t" l="l"/>
            <a:pathLst>
              <a:path h="3656977" w="4179402">
                <a:moveTo>
                  <a:pt x="0" y="0"/>
                </a:moveTo>
                <a:lnTo>
                  <a:pt x="4179402" y="0"/>
                </a:lnTo>
                <a:lnTo>
                  <a:pt x="4179402" y="3656977"/>
                </a:lnTo>
                <a:lnTo>
                  <a:pt x="0" y="3656977"/>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1028700" y="2235093"/>
            <a:ext cx="15132199" cy="10571163"/>
          </a:xfrm>
          <a:prstGeom prst="rect">
            <a:avLst/>
          </a:prstGeom>
        </p:spPr>
        <p:txBody>
          <a:bodyPr anchor="t" rtlCol="false" tIns="0" lIns="0" bIns="0" rIns="0">
            <a:spAutoFit/>
          </a:bodyPr>
          <a:lstStyle/>
          <a:p>
            <a:pPr algn="just">
              <a:lnSpc>
                <a:spcPts val="5554"/>
              </a:lnSpc>
            </a:pPr>
            <a:r>
              <a:rPr lang="en-US" sz="4305" spc="-154">
                <a:solidFill>
                  <a:srgbClr val="000000"/>
                </a:solidFill>
                <a:latin typeface="Glacial Indifference"/>
                <a:ea typeface="Glacial Indifference"/>
                <a:cs typeface="Glacial Indifference"/>
                <a:sym typeface="Glacial Indifference"/>
              </a:rPr>
              <a:t>Once you have identified the correct STI, you will be provided a more in-depth </a:t>
            </a:r>
            <a:r>
              <a:rPr lang="en-US" b="true" sz="4305" spc="-154">
                <a:solidFill>
                  <a:srgbClr val="000000"/>
                </a:solidFill>
                <a:latin typeface="Glacial Indifference Bold"/>
                <a:ea typeface="Glacial Indifference Bold"/>
                <a:cs typeface="Glacial Indifference Bold"/>
                <a:sym typeface="Glacial Indifference Bold"/>
              </a:rPr>
              <a:t>fact sheet </a:t>
            </a:r>
            <a:r>
              <a:rPr lang="en-US" sz="4305" spc="-154">
                <a:solidFill>
                  <a:srgbClr val="000000"/>
                </a:solidFill>
                <a:latin typeface="Glacial Indifference"/>
                <a:ea typeface="Glacial Indifference"/>
                <a:cs typeface="Glacial Indifference"/>
                <a:sym typeface="Glacial Indifference"/>
              </a:rPr>
              <a:t>about this STI.</a:t>
            </a:r>
          </a:p>
          <a:p>
            <a:pPr algn="just">
              <a:lnSpc>
                <a:spcPts val="5554"/>
              </a:lnSpc>
            </a:pPr>
          </a:p>
          <a:p>
            <a:pPr algn="just">
              <a:lnSpc>
                <a:spcPts val="5554"/>
              </a:lnSpc>
            </a:pPr>
            <a:r>
              <a:rPr lang="en-US" sz="4305" spc="-154">
                <a:solidFill>
                  <a:srgbClr val="000000"/>
                </a:solidFill>
                <a:latin typeface="Glacial Indifference"/>
                <a:ea typeface="Glacial Indifference"/>
                <a:cs typeface="Glacial Indifference"/>
                <a:sym typeface="Glacial Indifference"/>
              </a:rPr>
              <a:t>You will then be asked to present your case study. Each person in your group should pick a role:</a:t>
            </a:r>
          </a:p>
          <a:p>
            <a:pPr algn="just">
              <a:lnSpc>
                <a:spcPts val="5554"/>
              </a:lnSpc>
            </a:pPr>
          </a:p>
          <a:p>
            <a:pPr algn="just" marL="929558" indent="-464779" lvl="1">
              <a:lnSpc>
                <a:spcPts val="5554"/>
              </a:lnSpc>
              <a:buFont typeface="Arial"/>
              <a:buChar char="•"/>
            </a:pPr>
            <a:r>
              <a:rPr lang="en-US" sz="4305" spc="-154">
                <a:solidFill>
                  <a:srgbClr val="000000"/>
                </a:solidFill>
                <a:latin typeface="Glacial Indifference"/>
                <a:ea typeface="Glacial Indifference"/>
                <a:cs typeface="Glacial Indifference"/>
                <a:sym typeface="Glacial Indifference"/>
              </a:rPr>
              <a:t>Narrator (to read introduction)</a:t>
            </a:r>
          </a:p>
          <a:p>
            <a:pPr algn="just" marL="929558" indent="-464779" lvl="1">
              <a:lnSpc>
                <a:spcPts val="5554"/>
              </a:lnSpc>
              <a:buFont typeface="Arial"/>
              <a:buChar char="•"/>
            </a:pPr>
            <a:r>
              <a:rPr lang="en-US" sz="4305" spc="-154">
                <a:solidFill>
                  <a:srgbClr val="000000"/>
                </a:solidFill>
                <a:latin typeface="Glacial Indifference"/>
                <a:ea typeface="Glacial Indifference"/>
                <a:cs typeface="Glacial Indifference"/>
                <a:sym typeface="Glacial Indifference"/>
              </a:rPr>
              <a:t>Patient</a:t>
            </a:r>
          </a:p>
          <a:p>
            <a:pPr algn="just" marL="929558" indent="-464779" lvl="1">
              <a:lnSpc>
                <a:spcPts val="5554"/>
              </a:lnSpc>
              <a:buFont typeface="Arial"/>
              <a:buChar char="•"/>
            </a:pPr>
            <a:r>
              <a:rPr lang="en-US" sz="4305" spc="-154">
                <a:solidFill>
                  <a:srgbClr val="000000"/>
                </a:solidFill>
                <a:latin typeface="Glacial Indifference"/>
                <a:ea typeface="Glacial Indifference"/>
                <a:cs typeface="Glacial Indifference"/>
                <a:sym typeface="Glacial Indifference"/>
              </a:rPr>
              <a:t>Doctor</a:t>
            </a:r>
          </a:p>
          <a:p>
            <a:pPr algn="just">
              <a:lnSpc>
                <a:spcPts val="5554"/>
              </a:lnSpc>
            </a:pPr>
          </a:p>
          <a:p>
            <a:pPr algn="just">
              <a:lnSpc>
                <a:spcPts val="5554"/>
              </a:lnSpc>
            </a:pPr>
          </a:p>
          <a:p>
            <a:pPr algn="just">
              <a:lnSpc>
                <a:spcPts val="5554"/>
              </a:lnSpc>
            </a:pPr>
          </a:p>
          <a:p>
            <a:pPr algn="just">
              <a:lnSpc>
                <a:spcPts val="5554"/>
              </a:lnSpc>
            </a:pPr>
          </a:p>
          <a:p>
            <a:pPr algn="just">
              <a:lnSpc>
                <a:spcPts val="5554"/>
              </a:lnSpc>
            </a:pPr>
          </a:p>
          <a:p>
            <a:pPr algn="just">
              <a:lnSpc>
                <a:spcPts val="5554"/>
              </a:lnSpc>
            </a:pPr>
          </a:p>
        </p:txBody>
      </p:sp>
      <p:sp>
        <p:nvSpPr>
          <p:cNvPr name="TextBox 7" id="7"/>
          <p:cNvSpPr txBox="true"/>
          <p:nvPr/>
        </p:nvSpPr>
        <p:spPr>
          <a:xfrm rot="0">
            <a:off x="1028700" y="1095375"/>
            <a:ext cx="10813359" cy="739372"/>
          </a:xfrm>
          <a:prstGeom prst="rect">
            <a:avLst/>
          </a:prstGeom>
        </p:spPr>
        <p:txBody>
          <a:bodyPr anchor="t" rtlCol="false" tIns="0" lIns="0" bIns="0" rIns="0">
            <a:spAutoFit/>
          </a:bodyPr>
          <a:lstStyle/>
          <a:p>
            <a:pPr algn="ctr">
              <a:lnSpc>
                <a:spcPts val="5555"/>
              </a:lnSpc>
            </a:pPr>
            <a:r>
              <a:rPr lang="en-US" sz="5290">
                <a:solidFill>
                  <a:srgbClr val="000000"/>
                </a:solidFill>
                <a:latin typeface="Bobby Jones Soft"/>
                <a:ea typeface="Bobby Jones Soft"/>
                <a:cs typeface="Bobby Jones Soft"/>
                <a:sym typeface="Bobby Jones Soft"/>
              </a:rPr>
              <a:t>ACTIVITY: AT THE SEXUAL HEALTH CLINIC</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13079898" y="5958331"/>
            <a:ext cx="4179402" cy="3656977"/>
          </a:xfrm>
          <a:custGeom>
            <a:avLst/>
            <a:gdLst/>
            <a:ahLst/>
            <a:cxnLst/>
            <a:rect r="r" b="b" t="t" l="l"/>
            <a:pathLst>
              <a:path h="3656977" w="4179402">
                <a:moveTo>
                  <a:pt x="0" y="0"/>
                </a:moveTo>
                <a:lnTo>
                  <a:pt x="4179402" y="0"/>
                </a:lnTo>
                <a:lnTo>
                  <a:pt x="4179402" y="3656977"/>
                </a:lnTo>
                <a:lnTo>
                  <a:pt x="0" y="3656977"/>
                </a:lnTo>
                <a:lnTo>
                  <a:pt x="0" y="0"/>
                </a:lnTo>
                <a:close/>
              </a:path>
            </a:pathLst>
          </a:custGeom>
          <a:blipFill>
            <a:blip r:embed="rId3">
              <a:alphaModFix amt="29000"/>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1028700" y="2235093"/>
            <a:ext cx="15413076" cy="7751763"/>
          </a:xfrm>
          <a:prstGeom prst="rect">
            <a:avLst/>
          </a:prstGeom>
        </p:spPr>
        <p:txBody>
          <a:bodyPr anchor="t" rtlCol="false" tIns="0" lIns="0" bIns="0" rIns="0">
            <a:spAutoFit/>
          </a:bodyPr>
          <a:lstStyle/>
          <a:p>
            <a:pPr algn="just">
              <a:lnSpc>
                <a:spcPts val="5554"/>
              </a:lnSpc>
            </a:pPr>
            <a:r>
              <a:rPr lang="en-US" sz="4305" spc="-154">
                <a:solidFill>
                  <a:srgbClr val="000000"/>
                </a:solidFill>
                <a:latin typeface="Glacial Indifference"/>
                <a:ea typeface="Glacial Indifference"/>
                <a:cs typeface="Glacial Indifference"/>
                <a:sym typeface="Glacial Indifference"/>
              </a:rPr>
              <a:t>The narrator will read the intro to your case study to the class. Whoever you have chosen to be the doctor and patient will then read those lines aloud to the class.</a:t>
            </a:r>
          </a:p>
          <a:p>
            <a:pPr algn="just">
              <a:lnSpc>
                <a:spcPts val="5554"/>
              </a:lnSpc>
            </a:pPr>
          </a:p>
          <a:p>
            <a:pPr algn="just">
              <a:lnSpc>
                <a:spcPts val="5554"/>
              </a:lnSpc>
            </a:pPr>
            <a:r>
              <a:rPr lang="en-US" sz="4305" spc="-154">
                <a:solidFill>
                  <a:srgbClr val="000000"/>
                </a:solidFill>
                <a:latin typeface="Glacial Indifference"/>
                <a:ea typeface="Glacial Indifference"/>
                <a:cs typeface="Glacial Indifference"/>
                <a:sym typeface="Glacial Indifference"/>
              </a:rPr>
              <a:t>Once you have acted out the scenario, read the questions and answers (on the sheet below your case study) to the class.</a:t>
            </a:r>
          </a:p>
          <a:p>
            <a:pPr algn="just">
              <a:lnSpc>
                <a:spcPts val="5554"/>
              </a:lnSpc>
            </a:pPr>
          </a:p>
          <a:p>
            <a:pPr algn="just">
              <a:lnSpc>
                <a:spcPts val="5554"/>
              </a:lnSpc>
            </a:pPr>
            <a:r>
              <a:rPr lang="en-US" b="true" sz="4305" spc="-154">
                <a:solidFill>
                  <a:srgbClr val="000000"/>
                </a:solidFill>
                <a:latin typeface="Glacial Indifference Bold"/>
                <a:ea typeface="Glacial Indifference Bold"/>
                <a:cs typeface="Glacial Indifference Bold"/>
                <a:sym typeface="Glacial Indifference Bold"/>
              </a:rPr>
              <a:t>*When you get to the question ‘what is wrong with the patient?’ give the class a chance to guess before you provide the answer.</a:t>
            </a:r>
          </a:p>
          <a:p>
            <a:pPr algn="just">
              <a:lnSpc>
                <a:spcPts val="5554"/>
              </a:lnSpc>
            </a:pPr>
          </a:p>
          <a:p>
            <a:pPr algn="just">
              <a:lnSpc>
                <a:spcPts val="5554"/>
              </a:lnSpc>
            </a:pPr>
          </a:p>
        </p:txBody>
      </p:sp>
      <p:sp>
        <p:nvSpPr>
          <p:cNvPr name="TextBox 7" id="7"/>
          <p:cNvSpPr txBox="true"/>
          <p:nvPr/>
        </p:nvSpPr>
        <p:spPr>
          <a:xfrm rot="0">
            <a:off x="1028700" y="1095375"/>
            <a:ext cx="10813359" cy="739372"/>
          </a:xfrm>
          <a:prstGeom prst="rect">
            <a:avLst/>
          </a:prstGeom>
        </p:spPr>
        <p:txBody>
          <a:bodyPr anchor="t" rtlCol="false" tIns="0" lIns="0" bIns="0" rIns="0">
            <a:spAutoFit/>
          </a:bodyPr>
          <a:lstStyle/>
          <a:p>
            <a:pPr algn="ctr">
              <a:lnSpc>
                <a:spcPts val="5555"/>
              </a:lnSpc>
            </a:pPr>
            <a:r>
              <a:rPr lang="en-US" sz="5290">
                <a:solidFill>
                  <a:srgbClr val="000000"/>
                </a:solidFill>
                <a:latin typeface="Bobby Jones Soft"/>
                <a:ea typeface="Bobby Jones Soft"/>
                <a:cs typeface="Bobby Jones Soft"/>
                <a:sym typeface="Bobby Jones Soft"/>
              </a:rPr>
              <a:t>ACTIVITY: AT THE SEXUAL HEALTH CLINIC</a:t>
            </a:r>
          </a:p>
        </p:txBody>
      </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13079898" y="5958331"/>
            <a:ext cx="4179402" cy="3656977"/>
          </a:xfrm>
          <a:custGeom>
            <a:avLst/>
            <a:gdLst/>
            <a:ahLst/>
            <a:cxnLst/>
            <a:rect r="r" b="b" t="t" l="l"/>
            <a:pathLst>
              <a:path h="3656977" w="4179402">
                <a:moveTo>
                  <a:pt x="0" y="0"/>
                </a:moveTo>
                <a:lnTo>
                  <a:pt x="4179402" y="0"/>
                </a:lnTo>
                <a:lnTo>
                  <a:pt x="4179402" y="3656977"/>
                </a:lnTo>
                <a:lnTo>
                  <a:pt x="0" y="3656977"/>
                </a:lnTo>
                <a:lnTo>
                  <a:pt x="0" y="0"/>
                </a:lnTo>
                <a:close/>
              </a:path>
            </a:pathLst>
          </a:custGeom>
          <a:blipFill>
            <a:blip r:embed="rId3">
              <a:alphaModFix amt="29000"/>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1186693" y="2831810"/>
            <a:ext cx="13029220" cy="4566230"/>
          </a:xfrm>
          <a:prstGeom prst="rect">
            <a:avLst/>
          </a:prstGeom>
        </p:spPr>
        <p:txBody>
          <a:bodyPr anchor="t" rtlCol="false" tIns="0" lIns="0" bIns="0" rIns="0">
            <a:spAutoFit/>
          </a:bodyPr>
          <a:lstStyle/>
          <a:p>
            <a:pPr algn="just">
              <a:lnSpc>
                <a:spcPts val="7206"/>
              </a:lnSpc>
            </a:pPr>
            <a:r>
              <a:rPr lang="en-US" sz="5586" spc="-201">
                <a:solidFill>
                  <a:srgbClr val="000000"/>
                </a:solidFill>
                <a:latin typeface="Glacial Indifference"/>
                <a:ea typeface="Glacial Indifference"/>
                <a:cs typeface="Glacial Indifference"/>
                <a:sym typeface="Glacial Indifference"/>
              </a:rPr>
              <a:t>What is one bit of information that surprised you, or that you didn’t know before?</a:t>
            </a:r>
          </a:p>
          <a:p>
            <a:pPr algn="just">
              <a:lnSpc>
                <a:spcPts val="7206"/>
              </a:lnSpc>
            </a:pPr>
          </a:p>
          <a:p>
            <a:pPr algn="just">
              <a:lnSpc>
                <a:spcPts val="7206"/>
              </a:lnSpc>
            </a:pPr>
            <a:r>
              <a:rPr lang="en-US" sz="5586" spc="-201">
                <a:solidFill>
                  <a:srgbClr val="000000"/>
                </a:solidFill>
                <a:latin typeface="Glacial Indifference"/>
                <a:ea typeface="Glacial Indifference"/>
                <a:cs typeface="Glacial Indifference"/>
                <a:sym typeface="Glacial Indifference"/>
              </a:rPr>
              <a:t>Do you have any questions about the information in the case studies?</a:t>
            </a:r>
          </a:p>
        </p:txBody>
      </p:sp>
      <p:sp>
        <p:nvSpPr>
          <p:cNvPr name="TextBox 7" id="7"/>
          <p:cNvSpPr txBox="true"/>
          <p:nvPr/>
        </p:nvSpPr>
        <p:spPr>
          <a:xfrm rot="0">
            <a:off x="1028700" y="1095375"/>
            <a:ext cx="12375738" cy="739372"/>
          </a:xfrm>
          <a:prstGeom prst="rect">
            <a:avLst/>
          </a:prstGeom>
        </p:spPr>
        <p:txBody>
          <a:bodyPr anchor="t" rtlCol="false" tIns="0" lIns="0" bIns="0" rIns="0">
            <a:spAutoFit/>
          </a:bodyPr>
          <a:lstStyle/>
          <a:p>
            <a:pPr algn="ctr">
              <a:lnSpc>
                <a:spcPts val="5555"/>
              </a:lnSpc>
            </a:pPr>
            <a:r>
              <a:rPr lang="en-US" sz="5290">
                <a:solidFill>
                  <a:srgbClr val="000000"/>
                </a:solidFill>
                <a:latin typeface="Bobby Jones Soft"/>
                <a:ea typeface="Bobby Jones Soft"/>
                <a:cs typeface="Bobby Jones Soft"/>
                <a:sym typeface="Bobby Jones Soft"/>
              </a:rPr>
              <a:t>FEEDBACK: AT THE SEXUAL HEALTH CLINIC</a:t>
            </a:r>
          </a:p>
        </p:txBody>
      </p:sp>
    </p:spTree>
  </p:cSld>
  <p:clrMapOvr>
    <a:masterClrMapping/>
  </p:clrMapOvr>
</p:sld>
</file>

<file path=ppt/slides/slide13.xml><?xml version="1.0" encoding="utf-8"?>
<p:sld xmlns:p="http://schemas.openxmlformats.org/presentationml/2006/main" xmlns:a="http://schemas.openxmlformats.org/drawingml/2006/main">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graphicFrame>
        <p:nvGraphicFramePr>
          <p:cNvPr name="Table 5" id="5"/>
          <p:cNvGraphicFramePr>
            <a:graphicFrameLocks noGrp="true"/>
          </p:cNvGraphicFramePr>
          <p:nvPr/>
        </p:nvGraphicFramePr>
        <p:xfrm>
          <a:off x="1028700" y="1150847"/>
          <a:ext cx="7315200" cy="8191500"/>
        </p:xfrm>
        <a:graphic>
          <a:graphicData uri="http://schemas.openxmlformats.org/drawingml/2006/table">
            <a:tbl>
              <a:tblPr/>
              <a:tblGrid>
                <a:gridCol w="3657600"/>
                <a:gridCol w="3657600"/>
              </a:tblGrid>
              <a:tr h="1023938">
                <a:tc>
                  <a:txBody>
                    <a:bodyPr anchor="t" rtlCol="false"/>
                    <a:lstStyle/>
                    <a:p>
                      <a:pPr algn="ctr">
                        <a:lnSpc>
                          <a:spcPts val="3079"/>
                        </a:lnSpc>
                        <a:defRPr/>
                      </a:pPr>
                      <a:r>
                        <a:rPr lang="en-US" sz="2199">
                          <a:solidFill>
                            <a:srgbClr val="000000"/>
                          </a:solidFill>
                          <a:latin typeface="Canva Sans"/>
                          <a:ea typeface="Canva Sans"/>
                          <a:cs typeface="Canva Sans"/>
                          <a:sym typeface="Canva Sans"/>
                        </a:rPr>
                        <a:t>Chlamydia</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1960"/>
                        </a:lnSpc>
                        <a:defRPr/>
                      </a:pP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1023938">
                <a:tc>
                  <a:txBody>
                    <a:bodyPr anchor="t" rtlCol="false"/>
                    <a:lstStyle/>
                    <a:p>
                      <a:pPr algn="ctr">
                        <a:lnSpc>
                          <a:spcPts val="3079"/>
                        </a:lnSpc>
                        <a:defRPr/>
                      </a:pPr>
                      <a:r>
                        <a:rPr lang="en-US" sz="2199">
                          <a:solidFill>
                            <a:srgbClr val="000000"/>
                          </a:solidFill>
                          <a:latin typeface="Canva Sans"/>
                          <a:ea typeface="Canva Sans"/>
                          <a:cs typeface="Canva Sans"/>
                          <a:sym typeface="Canva Sans"/>
                        </a:rPr>
                        <a:t>Genital Herpes</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1960"/>
                        </a:lnSpc>
                        <a:defRPr/>
                      </a:pP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1023938">
                <a:tc>
                  <a:txBody>
                    <a:bodyPr anchor="t" rtlCol="false"/>
                    <a:lstStyle/>
                    <a:p>
                      <a:pPr algn="ctr">
                        <a:lnSpc>
                          <a:spcPts val="3079"/>
                        </a:lnSpc>
                        <a:defRPr/>
                      </a:pPr>
                      <a:r>
                        <a:rPr lang="en-US" sz="2199">
                          <a:solidFill>
                            <a:srgbClr val="000000"/>
                          </a:solidFill>
                          <a:latin typeface="Canva Sans"/>
                          <a:ea typeface="Canva Sans"/>
                          <a:cs typeface="Canva Sans"/>
                          <a:sym typeface="Canva Sans"/>
                        </a:rPr>
                        <a:t>Genital Warts</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1960"/>
                        </a:lnSpc>
                        <a:defRPr/>
                      </a:pP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1023938">
                <a:tc>
                  <a:txBody>
                    <a:bodyPr anchor="t" rtlCol="false"/>
                    <a:lstStyle/>
                    <a:p>
                      <a:pPr algn="ctr">
                        <a:lnSpc>
                          <a:spcPts val="3079"/>
                        </a:lnSpc>
                        <a:defRPr/>
                      </a:pPr>
                      <a:r>
                        <a:rPr lang="en-US" sz="2199">
                          <a:solidFill>
                            <a:srgbClr val="000000"/>
                          </a:solidFill>
                          <a:latin typeface="Canva Sans"/>
                          <a:ea typeface="Canva Sans"/>
                          <a:cs typeface="Canva Sans"/>
                          <a:sym typeface="Canva Sans"/>
                        </a:rPr>
                        <a:t>Gonorrhoea</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1960"/>
                        </a:lnSpc>
                        <a:defRPr/>
                      </a:pP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1023938">
                <a:tc>
                  <a:txBody>
                    <a:bodyPr anchor="t" rtlCol="false"/>
                    <a:lstStyle/>
                    <a:p>
                      <a:pPr algn="ctr">
                        <a:lnSpc>
                          <a:spcPts val="3079"/>
                        </a:lnSpc>
                        <a:defRPr/>
                      </a:pPr>
                      <a:r>
                        <a:rPr lang="en-US" sz="2199">
                          <a:solidFill>
                            <a:srgbClr val="000000"/>
                          </a:solidFill>
                          <a:latin typeface="Canva Sans"/>
                          <a:ea typeface="Canva Sans"/>
                          <a:cs typeface="Canva Sans"/>
                          <a:sym typeface="Canva Sans"/>
                        </a:rPr>
                        <a:t>Hepatitis B</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1960"/>
                        </a:lnSpc>
                        <a:defRPr/>
                      </a:pP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1023938">
                <a:tc>
                  <a:txBody>
                    <a:bodyPr anchor="t" rtlCol="false"/>
                    <a:lstStyle/>
                    <a:p>
                      <a:pPr algn="ctr">
                        <a:lnSpc>
                          <a:spcPts val="3079"/>
                        </a:lnSpc>
                        <a:defRPr/>
                      </a:pPr>
                      <a:r>
                        <a:rPr lang="en-US" sz="2199">
                          <a:solidFill>
                            <a:srgbClr val="000000"/>
                          </a:solidFill>
                          <a:latin typeface="Canva Sans"/>
                          <a:ea typeface="Canva Sans"/>
                          <a:cs typeface="Canva Sans"/>
                          <a:sym typeface="Canva Sans"/>
                        </a:rPr>
                        <a:t>HIV</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1960"/>
                        </a:lnSpc>
                        <a:defRPr/>
                      </a:pP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1023938">
                <a:tc>
                  <a:txBody>
                    <a:bodyPr anchor="t" rtlCol="false"/>
                    <a:lstStyle/>
                    <a:p>
                      <a:pPr algn="ctr">
                        <a:lnSpc>
                          <a:spcPts val="3079"/>
                        </a:lnSpc>
                        <a:defRPr/>
                      </a:pPr>
                      <a:r>
                        <a:rPr lang="en-US" sz="2199">
                          <a:solidFill>
                            <a:srgbClr val="000000"/>
                          </a:solidFill>
                          <a:latin typeface="Canva Sans"/>
                          <a:ea typeface="Canva Sans"/>
                          <a:cs typeface="Canva Sans"/>
                          <a:sym typeface="Canva Sans"/>
                        </a:rPr>
                        <a:t>Syphilis</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1960"/>
                        </a:lnSpc>
                        <a:defRPr/>
                      </a:pP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1023938">
                <a:tc>
                  <a:txBody>
                    <a:bodyPr anchor="t" rtlCol="false"/>
                    <a:lstStyle/>
                    <a:p>
                      <a:pPr algn="ctr">
                        <a:lnSpc>
                          <a:spcPts val="3079"/>
                        </a:lnSpc>
                        <a:defRPr/>
                      </a:pPr>
                      <a:r>
                        <a:rPr lang="en-US" sz="2199">
                          <a:solidFill>
                            <a:srgbClr val="000000"/>
                          </a:solidFill>
                          <a:latin typeface="Canva Sans"/>
                          <a:ea typeface="Canva Sans"/>
                          <a:cs typeface="Canva Sans"/>
                          <a:sym typeface="Canva Sans"/>
                        </a:rPr>
                        <a:t>Thrush</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1960"/>
                        </a:lnSpc>
                        <a:defRPr/>
                      </a:pP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bl>
          </a:graphicData>
        </a:graphic>
      </p:graphicFrame>
      <p:sp>
        <p:nvSpPr>
          <p:cNvPr name="TextBox 6" id="6"/>
          <p:cNvSpPr txBox="true"/>
          <p:nvPr/>
        </p:nvSpPr>
        <p:spPr>
          <a:xfrm rot="0">
            <a:off x="8581134" y="842852"/>
            <a:ext cx="8906378" cy="673140"/>
          </a:xfrm>
          <a:prstGeom prst="rect">
            <a:avLst/>
          </a:prstGeom>
        </p:spPr>
        <p:txBody>
          <a:bodyPr anchor="t" rtlCol="false" tIns="0" lIns="0" bIns="0" rIns="0">
            <a:spAutoFit/>
          </a:bodyPr>
          <a:lstStyle/>
          <a:p>
            <a:pPr algn="ctr">
              <a:lnSpc>
                <a:spcPts val="5033"/>
              </a:lnSpc>
            </a:pPr>
            <a:r>
              <a:rPr lang="en-US" sz="4793">
                <a:solidFill>
                  <a:srgbClr val="000000"/>
                </a:solidFill>
                <a:latin typeface="Bobby Jones Soft"/>
                <a:ea typeface="Bobby Jones Soft"/>
                <a:cs typeface="Bobby Jones Soft"/>
                <a:sym typeface="Bobby Jones Soft"/>
              </a:rPr>
              <a:t>GROUP ACTIVITY: STI RETURNS DATA</a:t>
            </a:r>
          </a:p>
        </p:txBody>
      </p:sp>
      <p:sp>
        <p:nvSpPr>
          <p:cNvPr name="TextBox 7" id="7"/>
          <p:cNvSpPr txBox="true"/>
          <p:nvPr/>
        </p:nvSpPr>
        <p:spPr>
          <a:xfrm rot="0">
            <a:off x="8875701" y="1967864"/>
            <a:ext cx="8611811" cy="6366511"/>
          </a:xfrm>
          <a:prstGeom prst="rect">
            <a:avLst/>
          </a:prstGeom>
        </p:spPr>
        <p:txBody>
          <a:bodyPr anchor="t" rtlCol="false" tIns="0" lIns="0" bIns="0" rIns="0">
            <a:spAutoFit/>
          </a:bodyPr>
          <a:lstStyle/>
          <a:p>
            <a:pPr algn="just">
              <a:lnSpc>
                <a:spcPts val="5039"/>
              </a:lnSpc>
              <a:spcBef>
                <a:spcPct val="0"/>
              </a:spcBef>
            </a:pPr>
            <a:r>
              <a:rPr lang="en-US" sz="3599">
                <a:solidFill>
                  <a:srgbClr val="000000"/>
                </a:solidFill>
                <a:latin typeface="Glacial Indifference"/>
                <a:ea typeface="Glacial Indifference"/>
                <a:cs typeface="Glacial Indifference"/>
                <a:sym typeface="Glacial Indifference"/>
              </a:rPr>
              <a:t>I</a:t>
            </a:r>
            <a:r>
              <a:rPr lang="en-US" sz="3599">
                <a:solidFill>
                  <a:srgbClr val="000000"/>
                </a:solidFill>
                <a:latin typeface="Glacial Indifference"/>
                <a:ea typeface="Glacial Indifference"/>
                <a:cs typeface="Glacial Indifference"/>
                <a:sym typeface="Glacial Indifference"/>
              </a:rPr>
              <a:t>magine that in one week, 50 people went the MISH (Manx Integrated Sexual Health Service) and were found to have one of these STIs.</a:t>
            </a:r>
          </a:p>
          <a:p>
            <a:pPr algn="just">
              <a:lnSpc>
                <a:spcPts val="5039"/>
              </a:lnSpc>
              <a:spcBef>
                <a:spcPct val="0"/>
              </a:spcBef>
            </a:pPr>
          </a:p>
          <a:p>
            <a:pPr algn="just">
              <a:lnSpc>
                <a:spcPts val="5039"/>
              </a:lnSpc>
              <a:spcBef>
                <a:spcPct val="0"/>
              </a:spcBef>
            </a:pPr>
            <a:r>
              <a:rPr lang="en-US" sz="3599">
                <a:solidFill>
                  <a:srgbClr val="000000"/>
                </a:solidFill>
                <a:latin typeface="Glacial Indifference"/>
                <a:ea typeface="Glacial Indifference"/>
                <a:cs typeface="Glacial Indifference"/>
                <a:sym typeface="Glacial Indifference"/>
              </a:rPr>
              <a:t>In your groups, try to guess how many people were diagnosed with each of these STIs (how common do you think they are?)</a:t>
            </a:r>
          </a:p>
          <a:p>
            <a:pPr algn="just">
              <a:lnSpc>
                <a:spcPts val="5039"/>
              </a:lnSpc>
              <a:spcBef>
                <a:spcPct val="0"/>
              </a:spcBef>
            </a:pPr>
          </a:p>
          <a:p>
            <a:pPr algn="just">
              <a:lnSpc>
                <a:spcPts val="5039"/>
              </a:lnSpc>
              <a:spcBef>
                <a:spcPct val="0"/>
              </a:spcBef>
            </a:pPr>
            <a:r>
              <a:rPr lang="en-US" sz="3599">
                <a:solidFill>
                  <a:srgbClr val="000000"/>
                </a:solidFill>
                <a:latin typeface="Glacial Indifference"/>
                <a:ea typeface="Glacial Indifference"/>
                <a:cs typeface="Glacial Indifference"/>
                <a:sym typeface="Glacial Indifference"/>
              </a:rPr>
              <a:t>Remember, your total should add up to 50!</a:t>
            </a:r>
          </a:p>
        </p:txBody>
      </p:sp>
    </p:spTree>
  </p:cSld>
  <p:clrMapOvr>
    <a:masterClrMapping/>
  </p:clrMapOvr>
</p:sld>
</file>

<file path=ppt/slides/slide14.xml><?xml version="1.0" encoding="utf-8"?>
<p:sld xmlns:p="http://schemas.openxmlformats.org/presentationml/2006/main" xmlns:a="http://schemas.openxmlformats.org/drawingml/2006/main">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graphicFrame>
        <p:nvGraphicFramePr>
          <p:cNvPr name="Table 5" id="5"/>
          <p:cNvGraphicFramePr>
            <a:graphicFrameLocks noGrp="true"/>
          </p:cNvGraphicFramePr>
          <p:nvPr/>
        </p:nvGraphicFramePr>
        <p:xfrm>
          <a:off x="1028700" y="1150847"/>
          <a:ext cx="7315200" cy="8191500"/>
        </p:xfrm>
        <a:graphic>
          <a:graphicData uri="http://schemas.openxmlformats.org/drawingml/2006/table">
            <a:tbl>
              <a:tblPr/>
              <a:tblGrid>
                <a:gridCol w="3657600"/>
                <a:gridCol w="3657600"/>
              </a:tblGrid>
              <a:tr h="1023938">
                <a:tc>
                  <a:txBody>
                    <a:bodyPr anchor="t" rtlCol="false"/>
                    <a:lstStyle/>
                    <a:p>
                      <a:pPr algn="ctr">
                        <a:lnSpc>
                          <a:spcPts val="3079"/>
                        </a:lnSpc>
                        <a:defRPr/>
                      </a:pPr>
                      <a:r>
                        <a:rPr lang="en-US" sz="2199">
                          <a:solidFill>
                            <a:srgbClr val="000000"/>
                          </a:solidFill>
                          <a:latin typeface="Canva Sans"/>
                          <a:ea typeface="Canva Sans"/>
                          <a:cs typeface="Canva Sans"/>
                          <a:sym typeface="Canva Sans"/>
                        </a:rPr>
                        <a:t>Chlamydia</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3079"/>
                        </a:lnSpc>
                        <a:defRPr/>
                      </a:pPr>
                      <a:r>
                        <a:rPr lang="en-US" sz="2199" b="true">
                          <a:solidFill>
                            <a:srgbClr val="000000"/>
                          </a:solidFill>
                          <a:latin typeface="Canva Sans Bold"/>
                          <a:ea typeface="Canva Sans Bold"/>
                          <a:cs typeface="Canva Sans Bold"/>
                          <a:sym typeface="Canva Sans Bold"/>
                        </a:rPr>
                        <a:t>20</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1023938">
                <a:tc>
                  <a:txBody>
                    <a:bodyPr anchor="t" rtlCol="false"/>
                    <a:lstStyle/>
                    <a:p>
                      <a:pPr algn="ctr">
                        <a:lnSpc>
                          <a:spcPts val="3079"/>
                        </a:lnSpc>
                        <a:defRPr/>
                      </a:pPr>
                      <a:r>
                        <a:rPr lang="en-US" sz="2199">
                          <a:solidFill>
                            <a:srgbClr val="000000"/>
                          </a:solidFill>
                          <a:latin typeface="Canva Sans"/>
                          <a:ea typeface="Canva Sans"/>
                          <a:cs typeface="Canva Sans"/>
                          <a:sym typeface="Canva Sans"/>
                        </a:rPr>
                        <a:t>Genital Herpes</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3079"/>
                        </a:lnSpc>
                        <a:defRPr/>
                      </a:pPr>
                      <a:r>
                        <a:rPr lang="en-US" sz="2199" b="true">
                          <a:solidFill>
                            <a:srgbClr val="000000"/>
                          </a:solidFill>
                          <a:latin typeface="Canva Sans Bold"/>
                          <a:ea typeface="Canva Sans Bold"/>
                          <a:cs typeface="Canva Sans Bold"/>
                          <a:sym typeface="Canva Sans Bold"/>
                        </a:rPr>
                        <a:t>5</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1023938">
                <a:tc>
                  <a:txBody>
                    <a:bodyPr anchor="t" rtlCol="false"/>
                    <a:lstStyle/>
                    <a:p>
                      <a:pPr algn="ctr">
                        <a:lnSpc>
                          <a:spcPts val="3079"/>
                        </a:lnSpc>
                        <a:defRPr/>
                      </a:pPr>
                      <a:r>
                        <a:rPr lang="en-US" sz="2199">
                          <a:solidFill>
                            <a:srgbClr val="000000"/>
                          </a:solidFill>
                          <a:latin typeface="Canva Sans"/>
                          <a:ea typeface="Canva Sans"/>
                          <a:cs typeface="Canva Sans"/>
                          <a:sym typeface="Canva Sans"/>
                        </a:rPr>
                        <a:t>Genital Warts</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3079"/>
                        </a:lnSpc>
                        <a:defRPr/>
                      </a:pPr>
                      <a:r>
                        <a:rPr lang="en-US" sz="2199" b="true">
                          <a:solidFill>
                            <a:srgbClr val="000000"/>
                          </a:solidFill>
                          <a:latin typeface="Canva Sans Bold"/>
                          <a:ea typeface="Canva Sans Bold"/>
                          <a:cs typeface="Canva Sans Bold"/>
                          <a:sym typeface="Canva Sans Bold"/>
                        </a:rPr>
                        <a:t>12</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1023938">
                <a:tc>
                  <a:txBody>
                    <a:bodyPr anchor="t" rtlCol="false"/>
                    <a:lstStyle/>
                    <a:p>
                      <a:pPr algn="ctr">
                        <a:lnSpc>
                          <a:spcPts val="3079"/>
                        </a:lnSpc>
                        <a:defRPr/>
                      </a:pPr>
                      <a:r>
                        <a:rPr lang="en-US" sz="2199">
                          <a:solidFill>
                            <a:srgbClr val="000000"/>
                          </a:solidFill>
                          <a:latin typeface="Canva Sans"/>
                          <a:ea typeface="Canva Sans"/>
                          <a:cs typeface="Canva Sans"/>
                          <a:sym typeface="Canva Sans"/>
                        </a:rPr>
                        <a:t>Gonorrhoea</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3079"/>
                        </a:lnSpc>
                        <a:defRPr/>
                      </a:pPr>
                      <a:r>
                        <a:rPr lang="en-US" sz="2199" b="true">
                          <a:solidFill>
                            <a:srgbClr val="000000"/>
                          </a:solidFill>
                          <a:latin typeface="Canva Sans Bold"/>
                          <a:ea typeface="Canva Sans Bold"/>
                          <a:cs typeface="Canva Sans Bold"/>
                          <a:sym typeface="Canva Sans Bold"/>
                        </a:rPr>
                        <a:t>6</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1023938">
                <a:tc>
                  <a:txBody>
                    <a:bodyPr anchor="t" rtlCol="false"/>
                    <a:lstStyle/>
                    <a:p>
                      <a:pPr algn="ctr">
                        <a:lnSpc>
                          <a:spcPts val="3079"/>
                        </a:lnSpc>
                        <a:defRPr/>
                      </a:pPr>
                      <a:r>
                        <a:rPr lang="en-US" sz="2199">
                          <a:solidFill>
                            <a:srgbClr val="000000"/>
                          </a:solidFill>
                          <a:latin typeface="Canva Sans"/>
                          <a:ea typeface="Canva Sans"/>
                          <a:cs typeface="Canva Sans"/>
                          <a:sym typeface="Canva Sans"/>
                        </a:rPr>
                        <a:t>Hepatitis B</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3079"/>
                        </a:lnSpc>
                        <a:defRPr/>
                      </a:pPr>
                      <a:r>
                        <a:rPr lang="en-US" sz="2199" b="true">
                          <a:solidFill>
                            <a:srgbClr val="000000"/>
                          </a:solidFill>
                          <a:latin typeface="Canva Sans Bold"/>
                          <a:ea typeface="Canva Sans Bold"/>
                          <a:cs typeface="Canva Sans Bold"/>
                          <a:sym typeface="Canva Sans Bold"/>
                        </a:rPr>
                        <a:t>1</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1023938">
                <a:tc>
                  <a:txBody>
                    <a:bodyPr anchor="t" rtlCol="false"/>
                    <a:lstStyle/>
                    <a:p>
                      <a:pPr algn="ctr">
                        <a:lnSpc>
                          <a:spcPts val="3079"/>
                        </a:lnSpc>
                        <a:defRPr/>
                      </a:pPr>
                      <a:r>
                        <a:rPr lang="en-US" sz="2199">
                          <a:solidFill>
                            <a:srgbClr val="000000"/>
                          </a:solidFill>
                          <a:latin typeface="Canva Sans"/>
                          <a:ea typeface="Canva Sans"/>
                          <a:cs typeface="Canva Sans"/>
                          <a:sym typeface="Canva Sans"/>
                        </a:rPr>
                        <a:t>HIV</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3079"/>
                        </a:lnSpc>
                        <a:defRPr/>
                      </a:pPr>
                      <a:r>
                        <a:rPr lang="en-US" sz="2199" b="true">
                          <a:solidFill>
                            <a:srgbClr val="000000"/>
                          </a:solidFill>
                          <a:latin typeface="Canva Sans Bold"/>
                          <a:ea typeface="Canva Sans Bold"/>
                          <a:cs typeface="Canva Sans Bold"/>
                          <a:sym typeface="Canva Sans Bold"/>
                        </a:rPr>
                        <a:t>1</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1023938">
                <a:tc>
                  <a:txBody>
                    <a:bodyPr anchor="t" rtlCol="false"/>
                    <a:lstStyle/>
                    <a:p>
                      <a:pPr algn="ctr">
                        <a:lnSpc>
                          <a:spcPts val="3079"/>
                        </a:lnSpc>
                        <a:defRPr/>
                      </a:pPr>
                      <a:r>
                        <a:rPr lang="en-US" sz="2199">
                          <a:solidFill>
                            <a:srgbClr val="000000"/>
                          </a:solidFill>
                          <a:latin typeface="Canva Sans"/>
                          <a:ea typeface="Canva Sans"/>
                          <a:cs typeface="Canva Sans"/>
                          <a:sym typeface="Canva Sans"/>
                        </a:rPr>
                        <a:t>Syphilis</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3079"/>
                        </a:lnSpc>
                        <a:defRPr/>
                      </a:pPr>
                      <a:r>
                        <a:rPr lang="en-US" sz="2199" b="true">
                          <a:solidFill>
                            <a:srgbClr val="000000"/>
                          </a:solidFill>
                          <a:latin typeface="Canva Sans Bold"/>
                          <a:ea typeface="Canva Sans Bold"/>
                          <a:cs typeface="Canva Sans Bold"/>
                          <a:sym typeface="Canva Sans Bold"/>
                        </a:rPr>
                        <a:t>1</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r h="1023938">
                <a:tc>
                  <a:txBody>
                    <a:bodyPr anchor="t" rtlCol="false"/>
                    <a:lstStyle/>
                    <a:p>
                      <a:pPr algn="ctr">
                        <a:lnSpc>
                          <a:spcPts val="3079"/>
                        </a:lnSpc>
                        <a:defRPr/>
                      </a:pPr>
                      <a:r>
                        <a:rPr lang="en-US" sz="2199">
                          <a:solidFill>
                            <a:srgbClr val="000000"/>
                          </a:solidFill>
                          <a:latin typeface="Canva Sans"/>
                          <a:ea typeface="Canva Sans"/>
                          <a:cs typeface="Canva Sans"/>
                          <a:sym typeface="Canva Sans"/>
                        </a:rPr>
                        <a:t>Thrush</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c>
                  <a:txBody>
                    <a:bodyPr anchor="t" rtlCol="false"/>
                    <a:lstStyle/>
                    <a:p>
                      <a:pPr algn="ctr">
                        <a:lnSpc>
                          <a:spcPts val="3079"/>
                        </a:lnSpc>
                        <a:defRPr/>
                      </a:pPr>
                      <a:r>
                        <a:rPr lang="en-US" sz="2199" b="true">
                          <a:solidFill>
                            <a:srgbClr val="000000"/>
                          </a:solidFill>
                          <a:latin typeface="Canva Sans Bold"/>
                          <a:ea typeface="Canva Sans Bold"/>
                          <a:cs typeface="Canva Sans Bold"/>
                          <a:sym typeface="Canva Sans Bold"/>
                        </a:rPr>
                        <a:t>4</a:t>
                      </a:r>
                      <a:endParaRPr lang="en-US" sz="1100"/>
                    </a:p>
                  </a:txBody>
                  <a:tcPr marL="190500" marR="190500" marT="190500" marB="190500" anchor="ctr">
                    <a:lnL cmpd="sng" algn="ctr" cap="flat" w="38100">
                      <a:solidFill>
                        <a:srgbClr val="000000"/>
                      </a:solidFill>
                      <a:prstDash val="solid"/>
                      <a:round/>
                      <a:headEnd type="none" w="med" len="med"/>
                      <a:tailEnd type="none" w="med" len="med"/>
                    </a:lnL>
                    <a:lnR cmpd="sng" algn="ctr" cap="flat" w="38100">
                      <a:solidFill>
                        <a:srgbClr val="000000"/>
                      </a:solidFill>
                      <a:prstDash val="solid"/>
                      <a:round/>
                      <a:headEnd type="none" w="med" len="med"/>
                      <a:tailEnd type="none" w="med" len="med"/>
                    </a:lnR>
                    <a:lnT cmpd="sng" algn="ctr" cap="flat" w="38100">
                      <a:solidFill>
                        <a:srgbClr val="000000"/>
                      </a:solidFill>
                      <a:prstDash val="solid"/>
                      <a:round/>
                      <a:headEnd type="none" w="med" len="med"/>
                      <a:tailEnd type="none" w="med" len="med"/>
                    </a:lnT>
                    <a:lnB cmpd="sng" algn="ctr" cap="flat" w="38100">
                      <a:solidFill>
                        <a:srgbClr val="000000"/>
                      </a:solidFill>
                      <a:prstDash val="solid"/>
                      <a:round/>
                      <a:headEnd type="none" w="med" len="med"/>
                      <a:tailEnd type="none" w="med" len="med"/>
                    </a:lnB>
                  </a:tcPr>
                </a:tc>
              </a:tr>
            </a:tbl>
          </a:graphicData>
        </a:graphic>
      </p:graphicFrame>
      <p:sp>
        <p:nvSpPr>
          <p:cNvPr name="TextBox 6" id="6"/>
          <p:cNvSpPr txBox="true"/>
          <p:nvPr/>
        </p:nvSpPr>
        <p:spPr>
          <a:xfrm rot="0">
            <a:off x="8581134" y="842852"/>
            <a:ext cx="8906378" cy="673140"/>
          </a:xfrm>
          <a:prstGeom prst="rect">
            <a:avLst/>
          </a:prstGeom>
        </p:spPr>
        <p:txBody>
          <a:bodyPr anchor="t" rtlCol="false" tIns="0" lIns="0" bIns="0" rIns="0">
            <a:spAutoFit/>
          </a:bodyPr>
          <a:lstStyle/>
          <a:p>
            <a:pPr algn="ctr">
              <a:lnSpc>
                <a:spcPts val="5033"/>
              </a:lnSpc>
            </a:pPr>
            <a:r>
              <a:rPr lang="en-US" sz="4793">
                <a:solidFill>
                  <a:srgbClr val="000000"/>
                </a:solidFill>
                <a:latin typeface="Bobby Jones Soft"/>
                <a:ea typeface="Bobby Jones Soft"/>
                <a:cs typeface="Bobby Jones Soft"/>
                <a:sym typeface="Bobby Jones Soft"/>
              </a:rPr>
              <a:t>GROUP ACTIVITY: STI RETURNS DATA</a:t>
            </a:r>
          </a:p>
        </p:txBody>
      </p:sp>
      <p:sp>
        <p:nvSpPr>
          <p:cNvPr name="TextBox 7" id="7"/>
          <p:cNvSpPr txBox="true"/>
          <p:nvPr/>
        </p:nvSpPr>
        <p:spPr>
          <a:xfrm rot="0">
            <a:off x="8868856" y="2953192"/>
            <a:ext cx="8058699" cy="4285366"/>
          </a:xfrm>
          <a:prstGeom prst="rect">
            <a:avLst/>
          </a:prstGeom>
        </p:spPr>
        <p:txBody>
          <a:bodyPr anchor="t" rtlCol="false" tIns="0" lIns="0" bIns="0" rIns="0">
            <a:spAutoFit/>
          </a:bodyPr>
          <a:lstStyle/>
          <a:p>
            <a:pPr algn="just">
              <a:lnSpc>
                <a:spcPts val="6813"/>
              </a:lnSpc>
            </a:pPr>
            <a:r>
              <a:rPr lang="en-US" sz="4866">
                <a:solidFill>
                  <a:srgbClr val="000000"/>
                </a:solidFill>
                <a:latin typeface="Glacial Indifference"/>
                <a:ea typeface="Glacial Indifference"/>
                <a:cs typeface="Glacial Indifference"/>
                <a:sym typeface="Glacial Indifference"/>
              </a:rPr>
              <a:t>Does anything surprise you about these numbers?</a:t>
            </a:r>
          </a:p>
          <a:p>
            <a:pPr algn="just">
              <a:lnSpc>
                <a:spcPts val="6813"/>
              </a:lnSpc>
            </a:pPr>
          </a:p>
          <a:p>
            <a:pPr algn="just">
              <a:lnSpc>
                <a:spcPts val="6813"/>
              </a:lnSpc>
              <a:spcBef>
                <a:spcPct val="0"/>
              </a:spcBef>
            </a:pPr>
            <a:r>
              <a:rPr lang="en-US" sz="4866">
                <a:solidFill>
                  <a:srgbClr val="000000"/>
                </a:solidFill>
                <a:latin typeface="Glacial Indifference"/>
                <a:ea typeface="Glacial Indifference"/>
                <a:cs typeface="Glacial Indifference"/>
                <a:sym typeface="Glacial Indifference"/>
              </a:rPr>
              <a:t>Were any STIs more or less common than you thought?</a:t>
            </a:r>
          </a:p>
        </p:txBody>
      </p:sp>
    </p:spTree>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725781"/>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1186693" y="2554296"/>
            <a:ext cx="15477659" cy="7358019"/>
          </a:xfrm>
          <a:prstGeom prst="rect">
            <a:avLst/>
          </a:prstGeom>
        </p:spPr>
        <p:txBody>
          <a:bodyPr anchor="t" rtlCol="false" tIns="0" lIns="0" bIns="0" rIns="0">
            <a:spAutoFit/>
          </a:bodyPr>
          <a:lstStyle/>
          <a:p>
            <a:pPr algn="just">
              <a:lnSpc>
                <a:spcPts val="5320"/>
              </a:lnSpc>
            </a:pPr>
            <a:r>
              <a:rPr lang="en-US" sz="3800" spc="-190">
                <a:solidFill>
                  <a:srgbClr val="000000"/>
                </a:solidFill>
                <a:latin typeface="Glacial Indifference"/>
                <a:ea typeface="Glacial Indifference"/>
                <a:cs typeface="Glacial Indifference"/>
                <a:sym typeface="Glacial Indifference"/>
              </a:rPr>
              <a:t>On the Isle of Man, the </a:t>
            </a:r>
            <a:r>
              <a:rPr lang="en-US" b="true" sz="3800" spc="-190">
                <a:solidFill>
                  <a:srgbClr val="000000"/>
                </a:solidFill>
                <a:latin typeface="Glacial Indifference Bold"/>
                <a:ea typeface="Glacial Indifference Bold"/>
                <a:cs typeface="Glacial Indifference Bold"/>
                <a:sym typeface="Glacial Indifference Bold"/>
              </a:rPr>
              <a:t>MISH </a:t>
            </a:r>
            <a:r>
              <a:rPr lang="en-US" sz="3800" spc="-190">
                <a:solidFill>
                  <a:srgbClr val="000000"/>
                </a:solidFill>
                <a:latin typeface="Glacial Indifference"/>
                <a:ea typeface="Glacial Indifference"/>
                <a:cs typeface="Glacial Indifference"/>
                <a:sym typeface="Glacial Indifference"/>
              </a:rPr>
              <a:t>(Manx Integrated Sexual Health Centre) provide sexual health services, including:</a:t>
            </a:r>
          </a:p>
          <a:p>
            <a:pPr algn="just">
              <a:lnSpc>
                <a:spcPts val="5320"/>
              </a:lnSpc>
            </a:pPr>
          </a:p>
          <a:p>
            <a:pPr algn="just" marL="820526" indent="-410263" lvl="1">
              <a:lnSpc>
                <a:spcPts val="5320"/>
              </a:lnSpc>
              <a:buFont typeface="Arial"/>
              <a:buChar char="•"/>
            </a:pPr>
            <a:r>
              <a:rPr lang="en-US" sz="3800" spc="-190">
                <a:solidFill>
                  <a:srgbClr val="000000"/>
                </a:solidFill>
                <a:latin typeface="Glacial Indifference"/>
                <a:ea typeface="Glacial Indifference"/>
                <a:cs typeface="Glacial Indifference"/>
                <a:sym typeface="Glacial Indifference"/>
              </a:rPr>
              <a:t>Emergency contraception</a:t>
            </a:r>
          </a:p>
          <a:p>
            <a:pPr algn="just" marL="820526" indent="-410263" lvl="1">
              <a:lnSpc>
                <a:spcPts val="5320"/>
              </a:lnSpc>
              <a:buFont typeface="Arial"/>
              <a:buChar char="•"/>
            </a:pPr>
            <a:r>
              <a:rPr lang="en-US" sz="3800" spc="-190">
                <a:solidFill>
                  <a:srgbClr val="000000"/>
                </a:solidFill>
                <a:latin typeface="Glacial Indifference"/>
                <a:ea typeface="Glacial Indifference"/>
                <a:cs typeface="Glacial Indifference"/>
                <a:sym typeface="Glacial Indifference"/>
              </a:rPr>
              <a:t>Pregnancy testing</a:t>
            </a:r>
          </a:p>
          <a:p>
            <a:pPr algn="just" marL="820526" indent="-410263" lvl="1">
              <a:lnSpc>
                <a:spcPts val="5320"/>
              </a:lnSpc>
              <a:buFont typeface="Arial"/>
              <a:buChar char="•"/>
            </a:pPr>
            <a:r>
              <a:rPr lang="en-US" sz="3800" spc="-190">
                <a:solidFill>
                  <a:srgbClr val="000000"/>
                </a:solidFill>
                <a:latin typeface="Glacial Indifference"/>
                <a:ea typeface="Glacial Indifference"/>
                <a:cs typeface="Glacial Indifference"/>
                <a:sym typeface="Glacial Indifference"/>
              </a:rPr>
              <a:t>STI tests</a:t>
            </a:r>
          </a:p>
          <a:p>
            <a:pPr algn="just" marL="820526" indent="-410263" lvl="1">
              <a:lnSpc>
                <a:spcPts val="5320"/>
              </a:lnSpc>
              <a:buFont typeface="Arial"/>
              <a:buChar char="•"/>
            </a:pPr>
            <a:r>
              <a:rPr lang="en-US" sz="3800" spc="-190">
                <a:solidFill>
                  <a:srgbClr val="000000"/>
                </a:solidFill>
                <a:latin typeface="Glacial Indifference"/>
                <a:ea typeface="Glacial Indifference"/>
                <a:cs typeface="Glacial Indifference"/>
                <a:sym typeface="Glacial Indifference"/>
              </a:rPr>
              <a:t>Condoms</a:t>
            </a:r>
          </a:p>
          <a:p>
            <a:pPr algn="just" marL="820526" indent="-410263" lvl="1">
              <a:lnSpc>
                <a:spcPts val="5320"/>
              </a:lnSpc>
              <a:buFont typeface="Arial"/>
              <a:buChar char="•"/>
            </a:pPr>
            <a:r>
              <a:rPr lang="en-US" sz="3800" spc="-190">
                <a:solidFill>
                  <a:srgbClr val="000000"/>
                </a:solidFill>
                <a:latin typeface="Glacial Indifference"/>
                <a:ea typeface="Glacial Indifference"/>
                <a:cs typeface="Glacial Indifference"/>
                <a:sym typeface="Glacial Indifference"/>
              </a:rPr>
              <a:t>Cervical screening/smear tests</a:t>
            </a:r>
          </a:p>
          <a:p>
            <a:pPr algn="just" marL="820526" indent="-410263" lvl="1">
              <a:lnSpc>
                <a:spcPts val="5320"/>
              </a:lnSpc>
              <a:buFont typeface="Arial"/>
              <a:buChar char="•"/>
            </a:pPr>
            <a:r>
              <a:rPr lang="en-US" sz="3800" spc="-190">
                <a:solidFill>
                  <a:srgbClr val="000000"/>
                </a:solidFill>
                <a:latin typeface="Glacial Indifference"/>
                <a:ea typeface="Glacial Indifference"/>
                <a:cs typeface="Glacial Indifference"/>
                <a:sym typeface="Glacial Indifference"/>
              </a:rPr>
              <a:t>One to one sexual health education </a:t>
            </a:r>
          </a:p>
          <a:p>
            <a:pPr algn="just">
              <a:lnSpc>
                <a:spcPts val="5320"/>
              </a:lnSpc>
            </a:pPr>
          </a:p>
          <a:p>
            <a:pPr algn="just">
              <a:lnSpc>
                <a:spcPts val="5320"/>
              </a:lnSpc>
            </a:pPr>
          </a:p>
        </p:txBody>
      </p:sp>
      <p:sp>
        <p:nvSpPr>
          <p:cNvPr name="Freeform 6" id="6"/>
          <p:cNvSpPr/>
          <p:nvPr/>
        </p:nvSpPr>
        <p:spPr>
          <a:xfrm flipH="false" flipV="false" rot="0">
            <a:off x="10918067" y="4076696"/>
            <a:ext cx="5921834" cy="5181604"/>
          </a:xfrm>
          <a:custGeom>
            <a:avLst/>
            <a:gdLst/>
            <a:ahLst/>
            <a:cxnLst/>
            <a:rect r="r" b="b" t="t" l="l"/>
            <a:pathLst>
              <a:path h="5181604" w="5921834">
                <a:moveTo>
                  <a:pt x="0" y="0"/>
                </a:moveTo>
                <a:lnTo>
                  <a:pt x="5921833" y="0"/>
                </a:lnTo>
                <a:lnTo>
                  <a:pt x="5921833" y="5181604"/>
                </a:lnTo>
                <a:lnTo>
                  <a:pt x="0" y="518160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7" id="7"/>
          <p:cNvSpPr txBox="true"/>
          <p:nvPr/>
        </p:nvSpPr>
        <p:spPr>
          <a:xfrm rot="0">
            <a:off x="1186693" y="1104900"/>
            <a:ext cx="16652793" cy="906704"/>
          </a:xfrm>
          <a:prstGeom prst="rect">
            <a:avLst/>
          </a:prstGeom>
        </p:spPr>
        <p:txBody>
          <a:bodyPr anchor="t" rtlCol="false" tIns="0" lIns="0" bIns="0" rIns="0">
            <a:spAutoFit/>
          </a:bodyPr>
          <a:lstStyle/>
          <a:p>
            <a:pPr algn="just">
              <a:lnSpc>
                <a:spcPts val="6825"/>
              </a:lnSpc>
            </a:pPr>
            <a:r>
              <a:rPr lang="en-US" sz="6500">
                <a:solidFill>
                  <a:srgbClr val="000000"/>
                </a:solidFill>
                <a:latin typeface="Bobby Jones Soft"/>
                <a:ea typeface="Bobby Jones Soft"/>
                <a:cs typeface="Bobby Jones Soft"/>
                <a:sym typeface="Bobby Jones Soft"/>
              </a:rPr>
              <a:t>SEXUAL HEALTH SERVICES ON ISLAND</a:t>
            </a:r>
          </a:p>
        </p:txBody>
      </p:sp>
    </p:spTree>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725781"/>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1143796" y="2772964"/>
            <a:ext cx="15696104" cy="8464934"/>
          </a:xfrm>
          <a:prstGeom prst="rect">
            <a:avLst/>
          </a:prstGeom>
        </p:spPr>
        <p:txBody>
          <a:bodyPr anchor="t" rtlCol="false" tIns="0" lIns="0" bIns="0" rIns="0">
            <a:spAutoFit/>
          </a:bodyPr>
          <a:lstStyle/>
          <a:p>
            <a:pPr algn="just">
              <a:lnSpc>
                <a:spcPts val="5395"/>
              </a:lnSpc>
            </a:pPr>
            <a:r>
              <a:rPr lang="en-US" b="true" sz="3854" spc="-192">
                <a:solidFill>
                  <a:srgbClr val="000000"/>
                </a:solidFill>
                <a:latin typeface="Glacial Indifference Bold"/>
                <a:ea typeface="Glacial Indifference Bold"/>
                <a:cs typeface="Glacial Indifference Bold"/>
                <a:sym typeface="Glacial Indifference Bold"/>
              </a:rPr>
              <a:t>Manx Integrated Sexual Health Centre</a:t>
            </a:r>
          </a:p>
          <a:p>
            <a:pPr algn="just">
              <a:lnSpc>
                <a:spcPts val="5395"/>
              </a:lnSpc>
            </a:pPr>
          </a:p>
          <a:p>
            <a:pPr algn="just">
              <a:lnSpc>
                <a:spcPts val="5395"/>
              </a:lnSpc>
            </a:pPr>
            <a:r>
              <a:rPr lang="en-US" sz="3854" spc="-192">
                <a:solidFill>
                  <a:srgbClr val="000000"/>
                </a:solidFill>
                <a:latin typeface="Glacial Indifference"/>
                <a:ea typeface="Glacial Indifference"/>
                <a:cs typeface="Glacial Indifference"/>
                <a:sym typeface="Glacial Indifference"/>
              </a:rPr>
              <a:t>You can self-refer, so you don’t need a GP to do it for you.</a:t>
            </a:r>
          </a:p>
          <a:p>
            <a:pPr algn="just">
              <a:lnSpc>
                <a:spcPts val="5395"/>
              </a:lnSpc>
            </a:pPr>
          </a:p>
          <a:p>
            <a:pPr algn="just">
              <a:lnSpc>
                <a:spcPts val="5395"/>
              </a:lnSpc>
            </a:pPr>
            <a:r>
              <a:rPr lang="en-US" sz="3854" spc="-192">
                <a:solidFill>
                  <a:srgbClr val="000000"/>
                </a:solidFill>
                <a:latin typeface="Glacial Indifference"/>
                <a:ea typeface="Glacial Indifference"/>
                <a:cs typeface="Glacial Indifference"/>
                <a:sym typeface="Glacial Indifference"/>
              </a:rPr>
              <a:t>To make an appointment, call </a:t>
            </a:r>
          </a:p>
          <a:p>
            <a:pPr algn="just">
              <a:lnSpc>
                <a:spcPts val="5395"/>
              </a:lnSpc>
            </a:pPr>
          </a:p>
          <a:p>
            <a:pPr algn="just">
              <a:lnSpc>
                <a:spcPts val="6665"/>
              </a:lnSpc>
            </a:pPr>
            <a:r>
              <a:rPr lang="en-US" sz="4760" spc="-238">
                <a:solidFill>
                  <a:srgbClr val="000000"/>
                </a:solidFill>
                <a:latin typeface="Glacial Indifference"/>
                <a:ea typeface="Glacial Indifference"/>
                <a:cs typeface="Glacial Indifference"/>
                <a:sym typeface="Glacial Indifference"/>
              </a:rPr>
              <a:t>+44 1624 650710 </a:t>
            </a:r>
          </a:p>
          <a:p>
            <a:pPr algn="just">
              <a:lnSpc>
                <a:spcPts val="6665"/>
              </a:lnSpc>
            </a:pPr>
            <a:r>
              <a:rPr lang="en-US" sz="4760" spc="-238">
                <a:solidFill>
                  <a:srgbClr val="000000"/>
                </a:solidFill>
                <a:latin typeface="Glacial Indifference"/>
                <a:ea typeface="Glacial Indifference"/>
                <a:cs typeface="Glacial Indifference"/>
                <a:sym typeface="Glacial Indifference"/>
              </a:rPr>
              <a:t>or +44 1624 650577 </a:t>
            </a:r>
          </a:p>
          <a:p>
            <a:pPr algn="just">
              <a:lnSpc>
                <a:spcPts val="5395"/>
              </a:lnSpc>
            </a:pPr>
          </a:p>
          <a:p>
            <a:pPr algn="just">
              <a:lnSpc>
                <a:spcPts val="5395"/>
              </a:lnSpc>
            </a:pPr>
          </a:p>
          <a:p>
            <a:pPr algn="just">
              <a:lnSpc>
                <a:spcPts val="5395"/>
              </a:lnSpc>
            </a:pPr>
          </a:p>
          <a:p>
            <a:pPr algn="just">
              <a:lnSpc>
                <a:spcPts val="5395"/>
              </a:lnSpc>
            </a:pPr>
          </a:p>
        </p:txBody>
      </p:sp>
      <p:sp>
        <p:nvSpPr>
          <p:cNvPr name="Freeform 6" id="6"/>
          <p:cNvSpPr/>
          <p:nvPr/>
        </p:nvSpPr>
        <p:spPr>
          <a:xfrm flipH="false" flipV="false" rot="0">
            <a:off x="10918067" y="4206961"/>
            <a:ext cx="5921834" cy="5181604"/>
          </a:xfrm>
          <a:custGeom>
            <a:avLst/>
            <a:gdLst/>
            <a:ahLst/>
            <a:cxnLst/>
            <a:rect r="r" b="b" t="t" l="l"/>
            <a:pathLst>
              <a:path h="5181604" w="5921834">
                <a:moveTo>
                  <a:pt x="0" y="0"/>
                </a:moveTo>
                <a:lnTo>
                  <a:pt x="5921833" y="0"/>
                </a:lnTo>
                <a:lnTo>
                  <a:pt x="5921833" y="5181605"/>
                </a:lnTo>
                <a:lnTo>
                  <a:pt x="0" y="5181605"/>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7" id="7"/>
          <p:cNvSpPr txBox="true"/>
          <p:nvPr/>
        </p:nvSpPr>
        <p:spPr>
          <a:xfrm rot="0">
            <a:off x="1186693" y="1104900"/>
            <a:ext cx="16652793" cy="906704"/>
          </a:xfrm>
          <a:prstGeom prst="rect">
            <a:avLst/>
          </a:prstGeom>
        </p:spPr>
        <p:txBody>
          <a:bodyPr anchor="t" rtlCol="false" tIns="0" lIns="0" bIns="0" rIns="0">
            <a:spAutoFit/>
          </a:bodyPr>
          <a:lstStyle/>
          <a:p>
            <a:pPr algn="just">
              <a:lnSpc>
                <a:spcPts val="6825"/>
              </a:lnSpc>
            </a:pPr>
            <a:r>
              <a:rPr lang="en-US" sz="6500">
                <a:solidFill>
                  <a:srgbClr val="000000"/>
                </a:solidFill>
                <a:latin typeface="Bobby Jones Soft"/>
                <a:ea typeface="Bobby Jones Soft"/>
                <a:cs typeface="Bobby Jones Soft"/>
                <a:sym typeface="Bobby Jones Soft"/>
              </a:rPr>
              <a:t>SEXUAL HEALTH SERVICES ON ISLAND</a:t>
            </a:r>
          </a:p>
        </p:txBody>
      </p:sp>
    </p:spTree>
  </p:cSld>
  <p:clrMapOvr>
    <a:masterClrMapping/>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13021604" y="2320722"/>
            <a:ext cx="4006516" cy="6172200"/>
          </a:xfrm>
          <a:custGeom>
            <a:avLst/>
            <a:gdLst/>
            <a:ahLst/>
            <a:cxnLst/>
            <a:rect r="r" b="b" t="t" l="l"/>
            <a:pathLst>
              <a:path h="6172200" w="4006516">
                <a:moveTo>
                  <a:pt x="0" y="0"/>
                </a:moveTo>
                <a:lnTo>
                  <a:pt x="4006516" y="0"/>
                </a:lnTo>
                <a:lnTo>
                  <a:pt x="4006516" y="6172200"/>
                </a:lnTo>
                <a:lnTo>
                  <a:pt x="0" y="61722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1694720" y="4002878"/>
            <a:ext cx="10690050" cy="2157418"/>
          </a:xfrm>
          <a:prstGeom prst="rect">
            <a:avLst/>
          </a:prstGeom>
        </p:spPr>
        <p:txBody>
          <a:bodyPr anchor="t" rtlCol="false" tIns="0" lIns="0" bIns="0" rIns="0">
            <a:spAutoFit/>
          </a:bodyPr>
          <a:lstStyle/>
          <a:p>
            <a:pPr algn="just">
              <a:lnSpc>
                <a:spcPts val="8683"/>
              </a:lnSpc>
              <a:spcBef>
                <a:spcPct val="0"/>
              </a:spcBef>
            </a:pPr>
            <a:r>
              <a:rPr lang="en-US" sz="6202" spc="-55">
                <a:solidFill>
                  <a:srgbClr val="000000"/>
                </a:solidFill>
                <a:latin typeface="Glacial Indifference"/>
                <a:ea typeface="Glacial Indifference"/>
                <a:cs typeface="Glacial Indifference"/>
                <a:sym typeface="Glacial Indifference"/>
              </a:rPr>
              <a:t>what’s one thing you’ll take away from today’s session?</a:t>
            </a:r>
          </a:p>
        </p:txBody>
      </p:sp>
      <p:sp>
        <p:nvSpPr>
          <p:cNvPr name="TextBox 7" id="7"/>
          <p:cNvSpPr txBox="true"/>
          <p:nvPr/>
        </p:nvSpPr>
        <p:spPr>
          <a:xfrm rot="0">
            <a:off x="1028700" y="1871269"/>
            <a:ext cx="7449280" cy="1094742"/>
          </a:xfrm>
          <a:prstGeom prst="rect">
            <a:avLst/>
          </a:prstGeom>
        </p:spPr>
        <p:txBody>
          <a:bodyPr anchor="t" rtlCol="false" tIns="0" lIns="0" bIns="0" rIns="0">
            <a:spAutoFit/>
          </a:bodyPr>
          <a:lstStyle/>
          <a:p>
            <a:pPr algn="ctr">
              <a:lnSpc>
                <a:spcPts val="8959"/>
              </a:lnSpc>
            </a:pPr>
            <a:r>
              <a:rPr lang="en-US" sz="6399" b="true">
                <a:solidFill>
                  <a:srgbClr val="000000"/>
                </a:solidFill>
                <a:latin typeface="Canva Sans Bold"/>
                <a:ea typeface="Canva Sans Bold"/>
                <a:cs typeface="Canva Sans Bold"/>
                <a:sym typeface="Canva Sans Bold"/>
              </a:rPr>
              <a:t>reflection</a:t>
            </a:r>
          </a:p>
        </p:txBody>
      </p:sp>
    </p:spTree>
  </p:cSld>
  <p:clrMapOvr>
    <a:masterClrMapping/>
  </p:clrMapOvr>
</p:sld>
</file>

<file path=ppt/slides/slide2.xml><?xml version="1.0" encoding="utf-8"?>
<p:sld xmlns:p="http://schemas.openxmlformats.org/presentationml/2006/main" xmlns:a="http://schemas.openxmlformats.org/drawingml/2006/main">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1028700" y="2524843"/>
            <a:ext cx="16230600" cy="3596450"/>
          </a:xfrm>
          <a:prstGeom prst="rect">
            <a:avLst/>
          </a:prstGeom>
        </p:spPr>
        <p:txBody>
          <a:bodyPr anchor="t" rtlCol="false" tIns="0" lIns="0" bIns="0" rIns="0">
            <a:spAutoFit/>
          </a:bodyPr>
          <a:lstStyle/>
          <a:p>
            <a:pPr algn="just">
              <a:lnSpc>
                <a:spcPts val="4751"/>
              </a:lnSpc>
            </a:pPr>
            <a:r>
              <a:rPr lang="en-US" sz="3683" spc="-132">
                <a:solidFill>
                  <a:srgbClr val="000000"/>
                </a:solidFill>
                <a:latin typeface="Glacial Indifference"/>
                <a:ea typeface="Glacial Indifference"/>
                <a:cs typeface="Glacial Indifference"/>
                <a:sym typeface="Glacial Indifference"/>
              </a:rPr>
              <a:t>Prior to the lesson, please ensure you have printed out enough copies of the following:</a:t>
            </a:r>
          </a:p>
          <a:p>
            <a:pPr algn="just">
              <a:lnSpc>
                <a:spcPts val="4751"/>
              </a:lnSpc>
            </a:pPr>
          </a:p>
          <a:p>
            <a:pPr algn="just" marL="795225" indent="-397613" lvl="1">
              <a:lnSpc>
                <a:spcPts val="4751"/>
              </a:lnSpc>
              <a:buFont typeface="Arial"/>
              <a:buChar char="•"/>
            </a:pPr>
            <a:r>
              <a:rPr lang="en-US" sz="3683" spc="-132">
                <a:solidFill>
                  <a:srgbClr val="000000"/>
                </a:solidFill>
                <a:latin typeface="Glacial Indifference"/>
                <a:ea typeface="Glacial Indifference"/>
                <a:cs typeface="Glacial Indifference"/>
                <a:sym typeface="Glacial Indifference"/>
              </a:rPr>
              <a:t>STI symptoms summary handout (one per student)</a:t>
            </a:r>
          </a:p>
          <a:p>
            <a:pPr algn="just" marL="795225" indent="-397613" lvl="1">
              <a:lnSpc>
                <a:spcPts val="4751"/>
              </a:lnSpc>
              <a:buFont typeface="Arial"/>
              <a:buChar char="•"/>
            </a:pPr>
            <a:r>
              <a:rPr lang="en-US" sz="3683" spc="-132">
                <a:solidFill>
                  <a:srgbClr val="000000"/>
                </a:solidFill>
                <a:latin typeface="Glacial Indifference"/>
                <a:ea typeface="Glacial Indifference"/>
                <a:cs typeface="Glacial Indifference"/>
                <a:sym typeface="Glacial Indifference"/>
              </a:rPr>
              <a:t>STI fact sheet (one per group - each group gets a different STI fact sheet)</a:t>
            </a:r>
          </a:p>
          <a:p>
            <a:pPr algn="just" marL="795225" indent="-397613" lvl="1">
              <a:lnSpc>
                <a:spcPts val="4751"/>
              </a:lnSpc>
              <a:buFont typeface="Arial"/>
              <a:buChar char="•"/>
            </a:pPr>
            <a:r>
              <a:rPr lang="en-US" sz="3683" spc="-132">
                <a:solidFill>
                  <a:srgbClr val="000000"/>
                </a:solidFill>
                <a:latin typeface="Glacial Indifference"/>
                <a:ea typeface="Glacial Indifference"/>
                <a:cs typeface="Glacial Indifference"/>
                <a:sym typeface="Glacial Indifference"/>
              </a:rPr>
              <a:t>Case studies (one per group)</a:t>
            </a:r>
          </a:p>
          <a:p>
            <a:pPr algn="just" marL="795225" indent="-397613" lvl="1">
              <a:lnSpc>
                <a:spcPts val="4751"/>
              </a:lnSpc>
              <a:buFont typeface="Arial"/>
              <a:buChar char="•"/>
            </a:pPr>
            <a:r>
              <a:rPr lang="en-US" sz="3683" spc="-132">
                <a:solidFill>
                  <a:srgbClr val="000000"/>
                </a:solidFill>
                <a:latin typeface="Glacial Indifference"/>
                <a:ea typeface="Glacial Indifference"/>
                <a:cs typeface="Glacial Indifference"/>
                <a:sym typeface="Glacial Indifference"/>
              </a:rPr>
              <a:t>STI Returns Data sheet (one per group)</a:t>
            </a:r>
          </a:p>
        </p:txBody>
      </p:sp>
      <p:sp>
        <p:nvSpPr>
          <p:cNvPr name="TextBox 6" id="6"/>
          <p:cNvSpPr txBox="true"/>
          <p:nvPr/>
        </p:nvSpPr>
        <p:spPr>
          <a:xfrm rot="0">
            <a:off x="407461" y="903767"/>
            <a:ext cx="6500159" cy="990281"/>
          </a:xfrm>
          <a:prstGeom prst="rect">
            <a:avLst/>
          </a:prstGeom>
        </p:spPr>
        <p:txBody>
          <a:bodyPr anchor="t" rtlCol="false" tIns="0" lIns="0" bIns="0" rIns="0">
            <a:spAutoFit/>
          </a:bodyPr>
          <a:lstStyle/>
          <a:p>
            <a:pPr algn="ctr">
              <a:lnSpc>
                <a:spcPts val="7416"/>
              </a:lnSpc>
            </a:pPr>
            <a:r>
              <a:rPr lang="en-US" sz="7062">
                <a:solidFill>
                  <a:srgbClr val="000000"/>
                </a:solidFill>
                <a:latin typeface="Bobby Jones Soft"/>
                <a:ea typeface="Bobby Jones Soft"/>
                <a:cs typeface="Bobby Jones Soft"/>
                <a:sym typeface="Bobby Jones Soft"/>
              </a:rPr>
              <a:t>TEACHER SLIDE</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2756106" y="1502475"/>
            <a:ext cx="5654546" cy="859827"/>
          </a:xfrm>
          <a:prstGeom prst="rect">
            <a:avLst/>
          </a:prstGeom>
        </p:spPr>
        <p:txBody>
          <a:bodyPr anchor="t" rtlCol="false" tIns="0" lIns="0" bIns="0" rIns="0">
            <a:spAutoFit/>
          </a:bodyPr>
          <a:lstStyle/>
          <a:p>
            <a:pPr algn="ctr">
              <a:lnSpc>
                <a:spcPts val="6451"/>
              </a:lnSpc>
            </a:pPr>
            <a:r>
              <a:rPr lang="en-US" sz="6144">
                <a:solidFill>
                  <a:srgbClr val="000000"/>
                </a:solidFill>
                <a:latin typeface="Bobby Jones Soft"/>
                <a:ea typeface="Bobby Jones Soft"/>
                <a:cs typeface="Bobby Jones Soft"/>
                <a:sym typeface="Bobby Jones Soft"/>
              </a:rPr>
              <a:t>DO IT NOW</a:t>
            </a:r>
          </a:p>
        </p:txBody>
      </p:sp>
      <p:sp>
        <p:nvSpPr>
          <p:cNvPr name="Freeform 6" id="6"/>
          <p:cNvSpPr/>
          <p:nvPr/>
        </p:nvSpPr>
        <p:spPr>
          <a:xfrm flipH="false" flipV="false" rot="501946">
            <a:off x="1165444" y="883013"/>
            <a:ext cx="1952681" cy="2022551"/>
          </a:xfrm>
          <a:custGeom>
            <a:avLst/>
            <a:gdLst/>
            <a:ahLst/>
            <a:cxnLst/>
            <a:rect r="r" b="b" t="t" l="l"/>
            <a:pathLst>
              <a:path h="2022551" w="1952681">
                <a:moveTo>
                  <a:pt x="0" y="0"/>
                </a:moveTo>
                <a:lnTo>
                  <a:pt x="1952680" y="0"/>
                </a:lnTo>
                <a:lnTo>
                  <a:pt x="1952680" y="2022550"/>
                </a:lnTo>
                <a:lnTo>
                  <a:pt x="0" y="202255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7" id="7"/>
          <p:cNvSpPr txBox="true"/>
          <p:nvPr/>
        </p:nvSpPr>
        <p:spPr>
          <a:xfrm rot="0">
            <a:off x="2133445" y="4437766"/>
            <a:ext cx="14021110" cy="1054289"/>
          </a:xfrm>
          <a:prstGeom prst="rect">
            <a:avLst/>
          </a:prstGeom>
        </p:spPr>
        <p:txBody>
          <a:bodyPr anchor="t" rtlCol="false" tIns="0" lIns="0" bIns="0" rIns="0">
            <a:spAutoFit/>
          </a:bodyPr>
          <a:lstStyle/>
          <a:p>
            <a:pPr algn="just">
              <a:lnSpc>
                <a:spcPts val="8498"/>
              </a:lnSpc>
            </a:pPr>
            <a:r>
              <a:rPr lang="en-US" sz="6588" spc="-237">
                <a:solidFill>
                  <a:srgbClr val="000000"/>
                </a:solidFill>
                <a:latin typeface="Glacial Indifference"/>
                <a:ea typeface="Glacial Indifference"/>
                <a:cs typeface="Glacial Indifference"/>
                <a:sym typeface="Glacial Indifference"/>
              </a:rPr>
              <a:t>What is an STI? How many can you name?</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798573" y="7622352"/>
            <a:ext cx="1478992" cy="1998212"/>
          </a:xfrm>
          <a:custGeom>
            <a:avLst/>
            <a:gdLst/>
            <a:ahLst/>
            <a:cxnLst/>
            <a:rect r="r" b="b" t="t" l="l"/>
            <a:pathLst>
              <a:path h="1998212" w="1478992">
                <a:moveTo>
                  <a:pt x="0" y="0"/>
                </a:moveTo>
                <a:lnTo>
                  <a:pt x="1478992" y="0"/>
                </a:lnTo>
                <a:lnTo>
                  <a:pt x="1478992" y="1998212"/>
                </a:lnTo>
                <a:lnTo>
                  <a:pt x="0" y="1998212"/>
                </a:lnTo>
                <a:lnTo>
                  <a:pt x="0" y="0"/>
                </a:lnTo>
                <a:close/>
              </a:path>
            </a:pathLst>
          </a:custGeom>
          <a:blipFill>
            <a:blip r:embed="rId2"/>
            <a:stretch>
              <a:fillRect l="0" t="0" r="0" b="0"/>
            </a:stretch>
          </a:blipFill>
        </p:spPr>
      </p:sp>
      <p:sp>
        <p:nvSpPr>
          <p:cNvPr name="TextBox 6" id="6"/>
          <p:cNvSpPr txBox="true"/>
          <p:nvPr/>
        </p:nvSpPr>
        <p:spPr>
          <a:xfrm rot="0">
            <a:off x="1538069" y="1783798"/>
            <a:ext cx="15216514" cy="2702515"/>
          </a:xfrm>
          <a:prstGeom prst="rect">
            <a:avLst/>
          </a:prstGeom>
        </p:spPr>
        <p:txBody>
          <a:bodyPr anchor="t" rtlCol="false" tIns="0" lIns="0" bIns="0" rIns="0">
            <a:spAutoFit/>
          </a:bodyPr>
          <a:lstStyle/>
          <a:p>
            <a:pPr algn="ctr">
              <a:lnSpc>
                <a:spcPts val="10354"/>
              </a:lnSpc>
            </a:pPr>
            <a:r>
              <a:rPr lang="en-US" sz="9861">
                <a:solidFill>
                  <a:srgbClr val="000000"/>
                </a:solidFill>
                <a:latin typeface="Bobby Jones Soft"/>
                <a:ea typeface="Bobby Jones Soft"/>
                <a:cs typeface="Bobby Jones Soft"/>
                <a:sym typeface="Bobby Jones Soft"/>
              </a:rPr>
              <a:t>SEXUALLY TRANSMITTED INFECTIONS (STI)</a:t>
            </a:r>
          </a:p>
        </p:txBody>
      </p:sp>
      <p:sp>
        <p:nvSpPr>
          <p:cNvPr name="TextBox 7" id="7"/>
          <p:cNvSpPr txBox="true"/>
          <p:nvPr/>
        </p:nvSpPr>
        <p:spPr>
          <a:xfrm rot="0">
            <a:off x="4405441" y="5210175"/>
            <a:ext cx="9477119" cy="695325"/>
          </a:xfrm>
          <a:prstGeom prst="rect">
            <a:avLst/>
          </a:prstGeom>
        </p:spPr>
        <p:txBody>
          <a:bodyPr anchor="t" rtlCol="false" tIns="0" lIns="0" bIns="0" rIns="0">
            <a:spAutoFit/>
          </a:bodyPr>
          <a:lstStyle/>
          <a:p>
            <a:pPr algn="ctr">
              <a:lnSpc>
                <a:spcPts val="5250"/>
              </a:lnSpc>
            </a:pPr>
            <a:r>
              <a:rPr lang="en-US" sz="5000">
                <a:solidFill>
                  <a:srgbClr val="000000"/>
                </a:solidFill>
                <a:latin typeface="Glacial Indifference"/>
                <a:ea typeface="Glacial Indifference"/>
                <a:cs typeface="Glacial Indifference"/>
                <a:sym typeface="Glacial Indifference"/>
              </a:rPr>
              <a:t>YEAR 11</a:t>
            </a:r>
          </a:p>
        </p:txBody>
      </p:sp>
      <p:sp>
        <p:nvSpPr>
          <p:cNvPr name="TextBox 8" id="8"/>
          <p:cNvSpPr txBox="true"/>
          <p:nvPr/>
        </p:nvSpPr>
        <p:spPr>
          <a:xfrm rot="0">
            <a:off x="11269662" y="8640508"/>
            <a:ext cx="5989638" cy="801367"/>
          </a:xfrm>
          <a:prstGeom prst="rect">
            <a:avLst/>
          </a:prstGeom>
        </p:spPr>
        <p:txBody>
          <a:bodyPr anchor="t" rtlCol="false" tIns="0" lIns="0" bIns="0" rIns="0">
            <a:spAutoFit/>
          </a:bodyPr>
          <a:lstStyle/>
          <a:p>
            <a:pPr algn="just">
              <a:lnSpc>
                <a:spcPts val="2058"/>
              </a:lnSpc>
            </a:pPr>
            <a:r>
              <a:rPr lang="en-US" sz="1960">
                <a:solidFill>
                  <a:srgbClr val="000000"/>
                </a:solidFill>
                <a:latin typeface="Glacial Indifference"/>
                <a:ea typeface="Glacial Indifference"/>
                <a:cs typeface="Glacial Indifference"/>
                <a:sym typeface="Glacial Indifference"/>
              </a:rPr>
              <a:t>This presentation has been adapted for the Isle of Man from Scotland’s national resource for relationships, sexual health, and parenthood (RSHP) education.</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1028700" y="1114425"/>
            <a:ext cx="7641221" cy="990281"/>
          </a:xfrm>
          <a:prstGeom prst="rect">
            <a:avLst/>
          </a:prstGeom>
        </p:spPr>
        <p:txBody>
          <a:bodyPr anchor="t" rtlCol="false" tIns="0" lIns="0" bIns="0" rIns="0">
            <a:spAutoFit/>
          </a:bodyPr>
          <a:lstStyle/>
          <a:p>
            <a:pPr algn="ctr">
              <a:lnSpc>
                <a:spcPts val="7416"/>
              </a:lnSpc>
            </a:pPr>
            <a:r>
              <a:rPr lang="en-US" sz="7062">
                <a:solidFill>
                  <a:srgbClr val="000000"/>
                </a:solidFill>
                <a:latin typeface="Bobby Jones Soft"/>
                <a:ea typeface="Bobby Jones Soft"/>
                <a:cs typeface="Bobby Jones Soft"/>
                <a:sym typeface="Bobby Jones Soft"/>
              </a:rPr>
              <a:t>CLASS AGREEMENTS</a:t>
            </a:r>
          </a:p>
        </p:txBody>
      </p:sp>
      <p:sp>
        <p:nvSpPr>
          <p:cNvPr name="Freeform 6" id="6"/>
          <p:cNvSpPr/>
          <p:nvPr/>
        </p:nvSpPr>
        <p:spPr>
          <a:xfrm flipH="true" flipV="true" rot="5400000">
            <a:off x="4543789" y="1970205"/>
            <a:ext cx="6115859" cy="7714960"/>
          </a:xfrm>
          <a:custGeom>
            <a:avLst/>
            <a:gdLst/>
            <a:ahLst/>
            <a:cxnLst/>
            <a:rect r="r" b="b" t="t" l="l"/>
            <a:pathLst>
              <a:path h="7714960" w="6115859">
                <a:moveTo>
                  <a:pt x="6115859" y="7714960"/>
                </a:moveTo>
                <a:lnTo>
                  <a:pt x="0" y="7714960"/>
                </a:lnTo>
                <a:lnTo>
                  <a:pt x="0" y="0"/>
                </a:lnTo>
                <a:lnTo>
                  <a:pt x="6115859" y="0"/>
                </a:lnTo>
                <a:lnTo>
                  <a:pt x="6115859" y="771496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7" id="7"/>
          <p:cNvSpPr txBox="true"/>
          <p:nvPr/>
        </p:nvSpPr>
        <p:spPr>
          <a:xfrm rot="0">
            <a:off x="4249892" y="3222479"/>
            <a:ext cx="7576310" cy="5115163"/>
          </a:xfrm>
          <a:prstGeom prst="rect">
            <a:avLst/>
          </a:prstGeom>
        </p:spPr>
        <p:txBody>
          <a:bodyPr anchor="t" rtlCol="false" tIns="0" lIns="0" bIns="0" rIns="0">
            <a:spAutoFit/>
          </a:bodyPr>
          <a:lstStyle/>
          <a:p>
            <a:pPr algn="l" marL="1050493" indent="-525247" lvl="1">
              <a:lnSpc>
                <a:spcPts val="6811"/>
              </a:lnSpc>
              <a:buFont typeface="Arial"/>
              <a:buChar char="•"/>
            </a:pPr>
            <a:r>
              <a:rPr lang="en-US" sz="4865">
                <a:solidFill>
                  <a:srgbClr val="000000"/>
                </a:solidFill>
                <a:latin typeface="Glacial Indifference"/>
                <a:ea typeface="Glacial Indifference"/>
                <a:cs typeface="Glacial Indifference"/>
                <a:sym typeface="Glacial Indifference"/>
              </a:rPr>
              <a:t>Kindness and respect</a:t>
            </a:r>
          </a:p>
          <a:p>
            <a:pPr algn="l" marL="1050493" indent="-525247" lvl="1">
              <a:lnSpc>
                <a:spcPts val="6811"/>
              </a:lnSpc>
              <a:buFont typeface="Arial"/>
              <a:buChar char="•"/>
            </a:pPr>
            <a:r>
              <a:rPr lang="en-US" sz="4865">
                <a:solidFill>
                  <a:srgbClr val="000000"/>
                </a:solidFill>
                <a:latin typeface="Glacial Indifference"/>
                <a:ea typeface="Glacial Indifference"/>
                <a:cs typeface="Glacial Indifference"/>
                <a:sym typeface="Glacial Indifference"/>
              </a:rPr>
              <a:t>Right to pass</a:t>
            </a:r>
          </a:p>
          <a:p>
            <a:pPr algn="l" marL="1050493" indent="-525247" lvl="1">
              <a:lnSpc>
                <a:spcPts val="6811"/>
              </a:lnSpc>
              <a:buFont typeface="Arial"/>
              <a:buChar char="•"/>
            </a:pPr>
            <a:r>
              <a:rPr lang="en-US" sz="4865">
                <a:solidFill>
                  <a:srgbClr val="000000"/>
                </a:solidFill>
                <a:latin typeface="Glacial Indifference"/>
                <a:ea typeface="Glacial Indifference"/>
                <a:cs typeface="Glacial Indifference"/>
                <a:sym typeface="Glacial Indifference"/>
              </a:rPr>
              <a:t>Nonjudgmental</a:t>
            </a:r>
          </a:p>
          <a:p>
            <a:pPr algn="l" marL="1050493" indent="-525247" lvl="1">
              <a:lnSpc>
                <a:spcPts val="6811"/>
              </a:lnSpc>
              <a:buFont typeface="Arial"/>
              <a:buChar char="•"/>
            </a:pPr>
            <a:r>
              <a:rPr lang="en-US" sz="4865">
                <a:solidFill>
                  <a:srgbClr val="000000"/>
                </a:solidFill>
                <a:latin typeface="Glacial Indifference"/>
                <a:ea typeface="Glacial Indifference"/>
                <a:cs typeface="Glacial Indifference"/>
                <a:sym typeface="Glacial Indifference"/>
              </a:rPr>
              <a:t>No such thing as silly </a:t>
            </a:r>
          </a:p>
          <a:p>
            <a:pPr algn="l">
              <a:lnSpc>
                <a:spcPts val="6811"/>
              </a:lnSpc>
            </a:pPr>
            <a:r>
              <a:rPr lang="en-US" sz="4865">
                <a:solidFill>
                  <a:srgbClr val="000000"/>
                </a:solidFill>
                <a:latin typeface="Glacial Indifference"/>
                <a:ea typeface="Glacial Indifference"/>
                <a:cs typeface="Glacial Indifference"/>
                <a:sym typeface="Glacial Indifference"/>
              </a:rPr>
              <a:t>        questions</a:t>
            </a:r>
          </a:p>
          <a:p>
            <a:pPr algn="ctr">
              <a:lnSpc>
                <a:spcPts val="6811"/>
              </a:lnSpc>
            </a:pPr>
          </a:p>
        </p:txBody>
      </p:sp>
      <p:sp>
        <p:nvSpPr>
          <p:cNvPr name="TextBox 8" id="8"/>
          <p:cNvSpPr txBox="true"/>
          <p:nvPr/>
        </p:nvSpPr>
        <p:spPr>
          <a:xfrm rot="0">
            <a:off x="11459198" y="8305225"/>
            <a:ext cx="5963959" cy="580390"/>
          </a:xfrm>
          <a:prstGeom prst="rect">
            <a:avLst/>
          </a:prstGeom>
        </p:spPr>
        <p:txBody>
          <a:bodyPr anchor="t" rtlCol="false" tIns="0" lIns="0" bIns="0" rIns="0">
            <a:spAutoFit/>
          </a:bodyPr>
          <a:lstStyle/>
          <a:p>
            <a:pPr algn="ctr">
              <a:lnSpc>
                <a:spcPts val="4759"/>
              </a:lnSpc>
            </a:pPr>
            <a:r>
              <a:rPr lang="en-US" sz="3399">
                <a:solidFill>
                  <a:srgbClr val="000000"/>
                </a:solidFill>
                <a:latin typeface="Playpen Sans"/>
                <a:ea typeface="Playpen Sans"/>
                <a:cs typeface="Playpen Sans"/>
                <a:sym typeface="Playpen Sans"/>
              </a:rPr>
              <a:t>any others?</a:t>
            </a:r>
          </a:p>
        </p:txBody>
      </p:sp>
    </p:spTree>
  </p:cSld>
  <p:clrMapOvr>
    <a:masterClrMapping/>
  </p:clrMapOvr>
</p:sld>
</file>

<file path=ppt/slides/slide6.xml><?xml version="1.0" encoding="utf-8"?>
<p:sld xmlns:p="http://schemas.openxmlformats.org/presentationml/2006/main" xmlns:a="http://schemas.openxmlformats.org/drawingml/2006/main">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635674" y="3258738"/>
            <a:ext cx="16848291" cy="3521873"/>
          </a:xfrm>
          <a:prstGeom prst="rect">
            <a:avLst/>
          </a:prstGeom>
        </p:spPr>
        <p:txBody>
          <a:bodyPr anchor="t" rtlCol="false" tIns="0" lIns="0" bIns="0" rIns="0">
            <a:spAutoFit/>
          </a:bodyPr>
          <a:lstStyle/>
          <a:p>
            <a:pPr algn="just" marL="813808" indent="-406904" lvl="1">
              <a:lnSpc>
                <a:spcPts val="7086"/>
              </a:lnSpc>
              <a:buFont typeface="Arial"/>
              <a:buChar char="•"/>
            </a:pPr>
            <a:r>
              <a:rPr lang="en-US" sz="3769" spc="-33">
                <a:solidFill>
                  <a:srgbClr val="000000"/>
                </a:solidFill>
                <a:latin typeface="Glacial Indifference"/>
                <a:ea typeface="Glacial Indifference"/>
                <a:cs typeface="Glacial Indifference"/>
                <a:sym typeface="Glacial Indifference"/>
              </a:rPr>
              <a:t>Describe some features of STIs and their treatment</a:t>
            </a:r>
          </a:p>
          <a:p>
            <a:pPr algn="just" marL="813808" indent="-406904" lvl="1">
              <a:lnSpc>
                <a:spcPts val="7086"/>
              </a:lnSpc>
              <a:buFont typeface="Arial"/>
              <a:buChar char="•"/>
            </a:pPr>
            <a:r>
              <a:rPr lang="en-US" sz="3769" spc="-33">
                <a:solidFill>
                  <a:srgbClr val="000000"/>
                </a:solidFill>
                <a:latin typeface="Glacial Indifference"/>
                <a:ea typeface="Glacial Indifference"/>
                <a:cs typeface="Glacial Indifference"/>
                <a:sym typeface="Glacial Indifference"/>
              </a:rPr>
              <a:t>Develop greater confidence to discuss sex, sexual health and STI prevention</a:t>
            </a:r>
          </a:p>
          <a:p>
            <a:pPr algn="just" marL="813808" indent="-406904" lvl="1">
              <a:lnSpc>
                <a:spcPts val="7086"/>
              </a:lnSpc>
              <a:buFont typeface="Arial"/>
              <a:buChar char="•"/>
            </a:pPr>
            <a:r>
              <a:rPr lang="en-US" sz="3769" spc="-33">
                <a:solidFill>
                  <a:srgbClr val="000000"/>
                </a:solidFill>
                <a:latin typeface="Glacial Indifference"/>
                <a:ea typeface="Glacial Indifference"/>
                <a:cs typeface="Glacial Indifference"/>
                <a:sym typeface="Glacial Indifference"/>
              </a:rPr>
              <a:t>Understand where to find advice and get support about sexual health concerns</a:t>
            </a:r>
          </a:p>
          <a:p>
            <a:pPr algn="just">
              <a:lnSpc>
                <a:spcPts val="7086"/>
              </a:lnSpc>
            </a:pPr>
          </a:p>
        </p:txBody>
      </p:sp>
      <p:sp>
        <p:nvSpPr>
          <p:cNvPr name="TextBox 6" id="6"/>
          <p:cNvSpPr txBox="true"/>
          <p:nvPr/>
        </p:nvSpPr>
        <p:spPr>
          <a:xfrm rot="0">
            <a:off x="1028700" y="1070898"/>
            <a:ext cx="7449280" cy="1104267"/>
          </a:xfrm>
          <a:prstGeom prst="rect">
            <a:avLst/>
          </a:prstGeom>
        </p:spPr>
        <p:txBody>
          <a:bodyPr anchor="t" rtlCol="false" tIns="0" lIns="0" bIns="0" rIns="0">
            <a:spAutoFit/>
          </a:bodyPr>
          <a:lstStyle/>
          <a:p>
            <a:pPr algn="ctr">
              <a:lnSpc>
                <a:spcPts val="8959"/>
              </a:lnSpc>
            </a:pPr>
            <a:r>
              <a:rPr lang="en-US" sz="6399">
                <a:solidFill>
                  <a:srgbClr val="000000"/>
                </a:solidFill>
                <a:latin typeface="Bobby Jones Soft"/>
                <a:ea typeface="Bobby Jones Soft"/>
                <a:cs typeface="Bobby Jones Soft"/>
                <a:sym typeface="Bobby Jones Soft"/>
              </a:rPr>
              <a:t>learning objectives</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12150960" y="1199607"/>
            <a:ext cx="3188612" cy="3095852"/>
          </a:xfrm>
          <a:custGeom>
            <a:avLst/>
            <a:gdLst/>
            <a:ahLst/>
            <a:cxnLst/>
            <a:rect r="r" b="b" t="t" l="l"/>
            <a:pathLst>
              <a:path h="3095852" w="3188612">
                <a:moveTo>
                  <a:pt x="0" y="0"/>
                </a:moveTo>
                <a:lnTo>
                  <a:pt x="3188612" y="0"/>
                </a:lnTo>
                <a:lnTo>
                  <a:pt x="3188612" y="3095852"/>
                </a:lnTo>
                <a:lnTo>
                  <a:pt x="0" y="3095852"/>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719854" y="3879614"/>
            <a:ext cx="16848291" cy="2621937"/>
          </a:xfrm>
          <a:prstGeom prst="rect">
            <a:avLst/>
          </a:prstGeom>
        </p:spPr>
        <p:txBody>
          <a:bodyPr anchor="t" rtlCol="false" tIns="0" lIns="0" bIns="0" rIns="0">
            <a:spAutoFit/>
          </a:bodyPr>
          <a:lstStyle/>
          <a:p>
            <a:pPr algn="just" marL="813808" indent="-406904" lvl="1">
              <a:lnSpc>
                <a:spcPts val="7086"/>
              </a:lnSpc>
              <a:buFont typeface="Arial"/>
              <a:buChar char="•"/>
            </a:pPr>
            <a:r>
              <a:rPr lang="en-US" sz="3769" spc="-33">
                <a:solidFill>
                  <a:srgbClr val="000000"/>
                </a:solidFill>
                <a:latin typeface="Glacial Indifference"/>
                <a:ea typeface="Glacial Indifference"/>
                <a:cs typeface="Glacial Indifference"/>
                <a:sym typeface="Glacial Indifference"/>
              </a:rPr>
              <a:t>STI stands for ‘sexually transmitted infection’ </a:t>
            </a:r>
          </a:p>
          <a:p>
            <a:pPr algn="just" marL="813808" indent="-406904" lvl="1">
              <a:lnSpc>
                <a:spcPts val="7086"/>
              </a:lnSpc>
              <a:buFont typeface="Arial"/>
              <a:buChar char="•"/>
            </a:pPr>
            <a:r>
              <a:rPr lang="en-US" sz="3769" spc="-33">
                <a:solidFill>
                  <a:srgbClr val="000000"/>
                </a:solidFill>
                <a:latin typeface="Glacial Indifference"/>
                <a:ea typeface="Glacial Indifference"/>
                <a:cs typeface="Glacial Indifference"/>
                <a:sym typeface="Glacial Indifference"/>
              </a:rPr>
              <a:t>Refers to an infection that is spread through sexual activity</a:t>
            </a:r>
          </a:p>
          <a:p>
            <a:pPr algn="just" marL="813808" indent="-406904" lvl="1">
              <a:lnSpc>
                <a:spcPts val="7086"/>
              </a:lnSpc>
              <a:buFont typeface="Arial"/>
              <a:buChar char="•"/>
            </a:pPr>
            <a:r>
              <a:rPr lang="en-US" sz="3769" spc="-33">
                <a:solidFill>
                  <a:srgbClr val="000000"/>
                </a:solidFill>
                <a:latin typeface="Glacial Indifference"/>
                <a:ea typeface="Glacial Indifference"/>
                <a:cs typeface="Glacial Indifference"/>
                <a:sym typeface="Glacial Indifference"/>
              </a:rPr>
              <a:t>There are different types of STIs, each with their own symptoms and treatment</a:t>
            </a:r>
          </a:p>
        </p:txBody>
      </p:sp>
      <p:sp>
        <p:nvSpPr>
          <p:cNvPr name="TextBox 7" id="7"/>
          <p:cNvSpPr txBox="true"/>
          <p:nvPr/>
        </p:nvSpPr>
        <p:spPr>
          <a:xfrm rot="0">
            <a:off x="9458" y="1737981"/>
            <a:ext cx="9134542" cy="1104267"/>
          </a:xfrm>
          <a:prstGeom prst="rect">
            <a:avLst/>
          </a:prstGeom>
        </p:spPr>
        <p:txBody>
          <a:bodyPr anchor="t" rtlCol="false" tIns="0" lIns="0" bIns="0" rIns="0">
            <a:spAutoFit/>
          </a:bodyPr>
          <a:lstStyle/>
          <a:p>
            <a:pPr algn="ctr">
              <a:lnSpc>
                <a:spcPts val="8959"/>
              </a:lnSpc>
            </a:pPr>
            <a:r>
              <a:rPr lang="en-US" sz="6399">
                <a:solidFill>
                  <a:srgbClr val="000000"/>
                </a:solidFill>
                <a:latin typeface="Bobby Jones Soft"/>
                <a:ea typeface="Bobby Jones Soft"/>
                <a:cs typeface="Bobby Jones Soft"/>
                <a:sym typeface="Bobby Jones Soft"/>
              </a:rPr>
              <a:t>what is an sti?</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13169139" y="1031411"/>
            <a:ext cx="3188612" cy="3095852"/>
          </a:xfrm>
          <a:custGeom>
            <a:avLst/>
            <a:gdLst/>
            <a:ahLst/>
            <a:cxnLst/>
            <a:rect r="r" b="b" t="t" l="l"/>
            <a:pathLst>
              <a:path h="3095852" w="3188612">
                <a:moveTo>
                  <a:pt x="0" y="0"/>
                </a:moveTo>
                <a:lnTo>
                  <a:pt x="3188612" y="0"/>
                </a:lnTo>
                <a:lnTo>
                  <a:pt x="3188612" y="3095853"/>
                </a:lnTo>
                <a:lnTo>
                  <a:pt x="0" y="3095853"/>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1351828" y="3423188"/>
            <a:ext cx="11634512" cy="2621937"/>
          </a:xfrm>
          <a:prstGeom prst="rect">
            <a:avLst/>
          </a:prstGeom>
        </p:spPr>
        <p:txBody>
          <a:bodyPr anchor="t" rtlCol="false" tIns="0" lIns="0" bIns="0" rIns="0">
            <a:spAutoFit/>
          </a:bodyPr>
          <a:lstStyle/>
          <a:p>
            <a:pPr algn="just">
              <a:lnSpc>
                <a:spcPts val="7086"/>
              </a:lnSpc>
            </a:pPr>
            <a:r>
              <a:rPr lang="en-US" sz="3769" spc="-33">
                <a:solidFill>
                  <a:srgbClr val="000000"/>
                </a:solidFill>
                <a:latin typeface="Glacial Indifference"/>
                <a:ea typeface="Glacial Indifference"/>
                <a:cs typeface="Glacial Indifference"/>
                <a:sym typeface="Glacial Indifference"/>
              </a:rPr>
              <a:t>STIs can affect the physical and emotional heath of a person, and some STIs can also impact a person’s fertility (their ability to conceive a baby, if they choose to).</a:t>
            </a:r>
          </a:p>
        </p:txBody>
      </p:sp>
      <p:sp>
        <p:nvSpPr>
          <p:cNvPr name="TextBox 7" id="7"/>
          <p:cNvSpPr txBox="true"/>
          <p:nvPr/>
        </p:nvSpPr>
        <p:spPr>
          <a:xfrm rot="0">
            <a:off x="-868282" y="1597542"/>
            <a:ext cx="9134542" cy="1104267"/>
          </a:xfrm>
          <a:prstGeom prst="rect">
            <a:avLst/>
          </a:prstGeom>
        </p:spPr>
        <p:txBody>
          <a:bodyPr anchor="t" rtlCol="false" tIns="0" lIns="0" bIns="0" rIns="0">
            <a:spAutoFit/>
          </a:bodyPr>
          <a:lstStyle/>
          <a:p>
            <a:pPr algn="ctr">
              <a:lnSpc>
                <a:spcPts val="8959"/>
              </a:lnSpc>
            </a:pPr>
            <a:r>
              <a:rPr lang="en-US" sz="6399">
                <a:solidFill>
                  <a:srgbClr val="000000"/>
                </a:solidFill>
                <a:latin typeface="Bobby Jones Soft"/>
                <a:ea typeface="Bobby Jones Soft"/>
                <a:cs typeface="Bobby Jones Soft"/>
                <a:sym typeface="Bobby Jones Soft"/>
              </a:rPr>
              <a:t>what is an sti?</a:t>
            </a: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12917793" y="5414132"/>
            <a:ext cx="4179402" cy="3656977"/>
          </a:xfrm>
          <a:custGeom>
            <a:avLst/>
            <a:gdLst/>
            <a:ahLst/>
            <a:cxnLst/>
            <a:rect r="r" b="b" t="t" l="l"/>
            <a:pathLst>
              <a:path h="3656977" w="4179402">
                <a:moveTo>
                  <a:pt x="0" y="0"/>
                </a:moveTo>
                <a:lnTo>
                  <a:pt x="4179402" y="0"/>
                </a:lnTo>
                <a:lnTo>
                  <a:pt x="4179402" y="3656977"/>
                </a:lnTo>
                <a:lnTo>
                  <a:pt x="0" y="3656977"/>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1028700" y="2603744"/>
            <a:ext cx="15132199" cy="2810388"/>
          </a:xfrm>
          <a:prstGeom prst="rect">
            <a:avLst/>
          </a:prstGeom>
        </p:spPr>
        <p:txBody>
          <a:bodyPr anchor="t" rtlCol="false" tIns="0" lIns="0" bIns="0" rIns="0">
            <a:spAutoFit/>
          </a:bodyPr>
          <a:lstStyle/>
          <a:p>
            <a:pPr algn="just">
              <a:lnSpc>
                <a:spcPts val="5554"/>
              </a:lnSpc>
            </a:pPr>
            <a:r>
              <a:rPr lang="en-US" sz="4305" spc="-154">
                <a:solidFill>
                  <a:srgbClr val="000000"/>
                </a:solidFill>
                <a:latin typeface="Glacial Indifference"/>
                <a:ea typeface="Glacial Indifference"/>
                <a:cs typeface="Glacial Indifference"/>
                <a:sym typeface="Glacial Indifference"/>
              </a:rPr>
              <a:t>For this activity, imagine you are a doctor at a conference.</a:t>
            </a:r>
            <a:r>
              <a:rPr lang="en-US" sz="4305" spc="-154">
                <a:solidFill>
                  <a:srgbClr val="000000"/>
                </a:solidFill>
                <a:latin typeface="Glacial Indifference"/>
                <a:ea typeface="Glacial Indifference"/>
                <a:cs typeface="Glacial Indifference"/>
                <a:sym typeface="Glacial Indifference"/>
              </a:rPr>
              <a:t> </a:t>
            </a:r>
          </a:p>
          <a:p>
            <a:pPr algn="just">
              <a:lnSpc>
                <a:spcPts val="5554"/>
              </a:lnSpc>
            </a:pPr>
          </a:p>
          <a:p>
            <a:pPr algn="just">
              <a:lnSpc>
                <a:spcPts val="5554"/>
              </a:lnSpc>
            </a:pPr>
            <a:r>
              <a:rPr lang="en-US" sz="4305" spc="-154">
                <a:solidFill>
                  <a:srgbClr val="000000"/>
                </a:solidFill>
                <a:latin typeface="Glacial Indifference"/>
                <a:ea typeface="Glacial Indifference"/>
                <a:cs typeface="Glacial Indifference"/>
                <a:sym typeface="Glacial Indifference"/>
              </a:rPr>
              <a:t>In your groups of 3, you will be given a case study, with information on a patient who has come to see you with a possible STI.</a:t>
            </a:r>
          </a:p>
        </p:txBody>
      </p:sp>
      <p:sp>
        <p:nvSpPr>
          <p:cNvPr name="TextBox 7" id="7"/>
          <p:cNvSpPr txBox="true"/>
          <p:nvPr/>
        </p:nvSpPr>
        <p:spPr>
          <a:xfrm rot="0">
            <a:off x="1028700" y="1095375"/>
            <a:ext cx="10813359" cy="739372"/>
          </a:xfrm>
          <a:prstGeom prst="rect">
            <a:avLst/>
          </a:prstGeom>
        </p:spPr>
        <p:txBody>
          <a:bodyPr anchor="t" rtlCol="false" tIns="0" lIns="0" bIns="0" rIns="0">
            <a:spAutoFit/>
          </a:bodyPr>
          <a:lstStyle/>
          <a:p>
            <a:pPr algn="ctr">
              <a:lnSpc>
                <a:spcPts val="5555"/>
              </a:lnSpc>
            </a:pPr>
            <a:r>
              <a:rPr lang="en-US" sz="5290">
                <a:solidFill>
                  <a:srgbClr val="000000"/>
                </a:solidFill>
                <a:latin typeface="Bobby Jones Soft"/>
                <a:ea typeface="Bobby Jones Soft"/>
                <a:cs typeface="Bobby Jones Soft"/>
                <a:sym typeface="Bobby Jones Soft"/>
              </a:rPr>
              <a:t>ACTIVITY: AT THE SEXUAL HEALTH CLINIC</a:t>
            </a:r>
          </a:p>
        </p:txBody>
      </p:sp>
      <p:sp>
        <p:nvSpPr>
          <p:cNvPr name="TextBox 8" id="8"/>
          <p:cNvSpPr txBox="true"/>
          <p:nvPr/>
        </p:nvSpPr>
        <p:spPr>
          <a:xfrm rot="0">
            <a:off x="1028700" y="6185657"/>
            <a:ext cx="8988014" cy="2817813"/>
          </a:xfrm>
          <a:prstGeom prst="rect">
            <a:avLst/>
          </a:prstGeom>
        </p:spPr>
        <p:txBody>
          <a:bodyPr anchor="t" rtlCol="false" tIns="0" lIns="0" bIns="0" rIns="0">
            <a:spAutoFit/>
          </a:bodyPr>
          <a:lstStyle/>
          <a:p>
            <a:pPr algn="just">
              <a:lnSpc>
                <a:spcPts val="5554"/>
              </a:lnSpc>
            </a:pPr>
            <a:r>
              <a:rPr lang="en-US" sz="4305" spc="-154">
                <a:solidFill>
                  <a:srgbClr val="000000"/>
                </a:solidFill>
                <a:latin typeface="Glacial Indifference"/>
                <a:ea typeface="Glacial Indifference"/>
                <a:cs typeface="Glacial Indifference"/>
                <a:sym typeface="Glacial Indifference"/>
              </a:rPr>
              <a:t>Each group should first read the </a:t>
            </a:r>
            <a:r>
              <a:rPr lang="en-US" b="true" sz="4305" spc="-154">
                <a:solidFill>
                  <a:srgbClr val="000000"/>
                </a:solidFill>
                <a:latin typeface="Glacial Indifference Bold"/>
                <a:ea typeface="Glacial Indifference Bold"/>
                <a:cs typeface="Glacial Indifference Bold"/>
                <a:sym typeface="Glacial Indifference Bold"/>
              </a:rPr>
              <a:t>STI Symptom Summary handout</a:t>
            </a:r>
            <a:r>
              <a:rPr lang="en-US" sz="4305" spc="-154">
                <a:solidFill>
                  <a:srgbClr val="000000"/>
                </a:solidFill>
                <a:latin typeface="Glacial Indifference"/>
                <a:ea typeface="Glacial Indifference"/>
                <a:cs typeface="Glacial Indifference"/>
                <a:sym typeface="Glacial Indifference"/>
              </a:rPr>
              <a:t>, and try to decide amongst yourselves which STI your patient is likely experiencing.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B8704CACC47FE4099DF5D9FCD6386CC" ma:contentTypeVersion="18" ma:contentTypeDescription="Create a new document." ma:contentTypeScope="" ma:versionID="06dc484b6871252362966e201b023bd2">
  <xsd:schema xmlns:xsd="http://www.w3.org/2001/XMLSchema" xmlns:xs="http://www.w3.org/2001/XMLSchema" xmlns:p="http://schemas.microsoft.com/office/2006/metadata/properties" xmlns:ns2="664e4f4e-7f5b-480b-b13d-15cd8fe73850" xmlns:ns3="1d329554-cae2-4b18-ad0b-07e5b9404955" targetNamespace="http://schemas.microsoft.com/office/2006/metadata/properties" ma:root="true" ma:fieldsID="209601e70c772f0db1acb023cbd6db45" ns2:_="" ns3:_="">
    <xsd:import namespace="664e4f4e-7f5b-480b-b13d-15cd8fe73850"/>
    <xsd:import namespace="1d329554-cae2-4b18-ad0b-07e5b940495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4e4f4e-7f5b-480b-b13d-15cd8fe738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568ebe94-88d2-4bf1-add6-77528dd3493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d329554-cae2-4b18-ad0b-07e5b9404955"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f3c8972e-ffc8-4c79-ba21-26d25a74f90b}" ma:internalName="TaxCatchAll" ma:showField="CatchAllData" ma:web="1d329554-cae2-4b18-ad0b-07e5b940495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d329554-cae2-4b18-ad0b-07e5b9404955" xsi:nil="true"/>
    <lcf76f155ced4ddcb4097134ff3c332f xmlns="664e4f4e-7f5b-480b-b13d-15cd8fe7385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0D0DAAA-F09C-4E77-8F1B-DFBDA9C24441}"/>
</file>

<file path=customXml/itemProps2.xml><?xml version="1.0" encoding="utf-8"?>
<ds:datastoreItem xmlns:ds="http://schemas.openxmlformats.org/officeDocument/2006/customXml" ds:itemID="{263D4E7F-4D94-4EB4-9BA4-B56D5228FED6}"/>
</file>

<file path=customXml/itemProps3.xml><?xml version="1.0" encoding="utf-8"?>
<ds:datastoreItem xmlns:ds="http://schemas.openxmlformats.org/officeDocument/2006/customXml" ds:itemID="{5C4E222A-DED6-418D-AEC7-C71033D24D0D}"/>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11.2.6 - STIs (slides)</dc:title>
  <cp:revision>1</cp:revision>
  <dcterms:created xsi:type="dcterms:W3CDTF">2006-08-16T00:00:00Z</dcterms:created>
  <dcterms:modified xsi:type="dcterms:W3CDTF">2011-08-01T06:04:30Z</dcterms:modified>
  <dc:identifier>DAGcQpoQs7E</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0x0101000B8704CACC47FE4099DF5D9FCD6386CC</vt:lpwstr>
  </property>
</Properties>
</file>