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0"/>
  </p:notesMasterIdLst>
  <p:sldIdLst>
    <p:sldId id="256" r:id="rId5"/>
    <p:sldId id="257" r:id="rId6"/>
    <p:sldId id="258" r:id="rId7"/>
    <p:sldId id="259" r:id="rId8"/>
    <p:sldId id="260" r:id="rId9"/>
    <p:sldId id="261" r:id="rId10"/>
    <p:sldId id="262" r:id="rId11"/>
    <p:sldId id="289"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90" r:id="rId39"/>
  </p:sldIdLst>
  <p:sldSz cx="18288000" cy="10287000"/>
  <p:notesSz cx="6858000" cy="9144000"/>
  <p:embeddedFontLst>
    <p:embeddedFont>
      <p:font typeface="Bobby Jones Soft" panose="020B0604020202020204" charset="0"/>
      <p:regular r:id="rId41"/>
    </p:embeddedFont>
    <p:embeddedFont>
      <p:font typeface="Canva Sans Bold" panose="020B0604020202020204" charset="0"/>
      <p:regular r:id="rId42"/>
    </p:embeddedFont>
    <p:embeddedFont>
      <p:font typeface="Glacial Indifference" panose="020B0604020202020204" charset="0"/>
      <p:regular r:id="rId43"/>
    </p:embeddedFont>
    <p:embeddedFont>
      <p:font typeface="Glacial Indifference Bold" panose="020B0604020202020204" charset="0"/>
      <p:regular r:id="rId44"/>
    </p:embeddedFont>
    <p:embeddedFont>
      <p:font typeface="Playpen Sans"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E96DC4-4164-4C19-BC96-BDBA42362FC1}" v="615" dt="2025-02-10T10:26:08.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Isaac" userId="S::decalyssaisaac@sch.im::3ae7964d-d2b5-42a3-b882-d9fb709f2af0" providerId="AD" clId="Web-{C2E96DC4-4164-4C19-BC96-BDBA42362FC1}"/>
    <pc:docChg chg="addSld delSld modSld sldOrd">
      <pc:chgData name="Alyssa Isaac" userId="S::decalyssaisaac@sch.im::3ae7964d-d2b5-42a3-b882-d9fb709f2af0" providerId="AD" clId="Web-{C2E96DC4-4164-4C19-BC96-BDBA42362FC1}" dt="2025-02-10T10:26:08.282" v="320"/>
      <pc:docMkLst>
        <pc:docMk/>
      </pc:docMkLst>
      <pc:sldChg chg="modSp">
        <pc:chgData name="Alyssa Isaac" userId="S::decalyssaisaac@sch.im::3ae7964d-d2b5-42a3-b882-d9fb709f2af0" providerId="AD" clId="Web-{C2E96DC4-4164-4C19-BC96-BDBA42362FC1}" dt="2025-02-10T10:11:55" v="140" actId="1076"/>
        <pc:sldMkLst>
          <pc:docMk/>
          <pc:sldMk cId="0" sldId="261"/>
        </pc:sldMkLst>
        <pc:spChg chg="mod">
          <ac:chgData name="Alyssa Isaac" userId="S::decalyssaisaac@sch.im::3ae7964d-d2b5-42a3-b882-d9fb709f2af0" providerId="AD" clId="Web-{C2E96DC4-4164-4C19-BC96-BDBA42362FC1}" dt="2025-02-10T10:11:55" v="140" actId="1076"/>
          <ac:spMkLst>
            <pc:docMk/>
            <pc:sldMk cId="0" sldId="261"/>
            <ac:spMk id="5" creationId="{00000000-0000-0000-0000-000000000000}"/>
          </ac:spMkLst>
        </pc:spChg>
      </pc:sldChg>
      <pc:sldChg chg="delSp modSp">
        <pc:chgData name="Alyssa Isaac" userId="S::decalyssaisaac@sch.im::3ae7964d-d2b5-42a3-b882-d9fb709f2af0" providerId="AD" clId="Web-{C2E96DC4-4164-4C19-BC96-BDBA42362FC1}" dt="2025-02-10T10:13:19.785" v="177" actId="1076"/>
        <pc:sldMkLst>
          <pc:docMk/>
          <pc:sldMk cId="0" sldId="262"/>
        </pc:sldMkLst>
        <pc:spChg chg="del">
          <ac:chgData name="Alyssa Isaac" userId="S::decalyssaisaac@sch.im::3ae7964d-d2b5-42a3-b882-d9fb709f2af0" providerId="AD" clId="Web-{C2E96DC4-4164-4C19-BC96-BDBA42362FC1}" dt="2025-02-10T10:13:04.690" v="147"/>
          <ac:spMkLst>
            <pc:docMk/>
            <pc:sldMk cId="0" sldId="262"/>
            <ac:spMk id="5" creationId="{00000000-0000-0000-0000-000000000000}"/>
          </ac:spMkLst>
        </pc:spChg>
        <pc:spChg chg="del">
          <ac:chgData name="Alyssa Isaac" userId="S::decalyssaisaac@sch.im::3ae7964d-d2b5-42a3-b882-d9fb709f2af0" providerId="AD" clId="Web-{C2E96DC4-4164-4C19-BC96-BDBA42362FC1}" dt="2025-02-10T10:13:04.612" v="146"/>
          <ac:spMkLst>
            <pc:docMk/>
            <pc:sldMk cId="0" sldId="262"/>
            <ac:spMk id="6" creationId="{00000000-0000-0000-0000-000000000000}"/>
          </ac:spMkLst>
        </pc:spChg>
        <pc:spChg chg="del">
          <ac:chgData name="Alyssa Isaac" userId="S::decalyssaisaac@sch.im::3ae7964d-d2b5-42a3-b882-d9fb709f2af0" providerId="AD" clId="Web-{C2E96DC4-4164-4C19-BC96-BDBA42362FC1}" dt="2025-02-10T10:13:03.581" v="145"/>
          <ac:spMkLst>
            <pc:docMk/>
            <pc:sldMk cId="0" sldId="262"/>
            <ac:spMk id="7" creationId="{00000000-0000-0000-0000-000000000000}"/>
          </ac:spMkLst>
        </pc:spChg>
        <pc:spChg chg="del">
          <ac:chgData name="Alyssa Isaac" userId="S::decalyssaisaac@sch.im::3ae7964d-d2b5-42a3-b882-d9fb709f2af0" providerId="AD" clId="Web-{C2E96DC4-4164-4C19-BC96-BDBA42362FC1}" dt="2025-02-10T10:13:03.050" v="144"/>
          <ac:spMkLst>
            <pc:docMk/>
            <pc:sldMk cId="0" sldId="262"/>
            <ac:spMk id="8" creationId="{00000000-0000-0000-0000-000000000000}"/>
          </ac:spMkLst>
        </pc:spChg>
        <pc:spChg chg="mod">
          <ac:chgData name="Alyssa Isaac" userId="S::decalyssaisaac@sch.im::3ae7964d-d2b5-42a3-b882-d9fb709f2af0" providerId="AD" clId="Web-{C2E96DC4-4164-4C19-BC96-BDBA42362FC1}" dt="2025-02-10T10:13:19.785" v="177" actId="1076"/>
          <ac:spMkLst>
            <pc:docMk/>
            <pc:sldMk cId="0" sldId="262"/>
            <ac:spMk id="9" creationId="{00000000-0000-0000-0000-000000000000}"/>
          </ac:spMkLst>
        </pc:spChg>
      </pc:sldChg>
      <pc:sldChg chg="addSp modSp">
        <pc:chgData name="Alyssa Isaac" userId="S::decalyssaisaac@sch.im::3ae7964d-d2b5-42a3-b882-d9fb709f2af0" providerId="AD" clId="Web-{C2E96DC4-4164-4C19-BC96-BDBA42362FC1}" dt="2025-02-10T10:21:53.741" v="251" actId="20577"/>
        <pc:sldMkLst>
          <pc:docMk/>
          <pc:sldMk cId="0" sldId="263"/>
        </pc:sldMkLst>
        <pc:spChg chg="add mod">
          <ac:chgData name="Alyssa Isaac" userId="S::decalyssaisaac@sch.im::3ae7964d-d2b5-42a3-b882-d9fb709f2af0" providerId="AD" clId="Web-{C2E96DC4-4164-4C19-BC96-BDBA42362FC1}" dt="2025-02-10T10:21:53.741" v="251" actId="20577"/>
          <ac:spMkLst>
            <pc:docMk/>
            <pc:sldMk cId="0" sldId="263"/>
            <ac:spMk id="7" creationId="{C5D00A0C-8C86-7C17-856F-8AB5F1D16214}"/>
          </ac:spMkLst>
        </pc:spChg>
      </pc:sldChg>
      <pc:sldChg chg="addSp delSp modSp">
        <pc:chgData name="Alyssa Isaac" userId="S::decalyssaisaac@sch.im::3ae7964d-d2b5-42a3-b882-d9fb709f2af0" providerId="AD" clId="Web-{C2E96DC4-4164-4C19-BC96-BDBA42362FC1}" dt="2025-02-10T10:22:32.055" v="259" actId="1076"/>
        <pc:sldMkLst>
          <pc:docMk/>
          <pc:sldMk cId="0" sldId="264"/>
        </pc:sldMkLst>
        <pc:spChg chg="add del mod">
          <ac:chgData name="Alyssa Isaac" userId="S::decalyssaisaac@sch.im::3ae7964d-d2b5-42a3-b882-d9fb709f2af0" providerId="AD" clId="Web-{C2E96DC4-4164-4C19-BC96-BDBA42362FC1}" dt="2025-02-10T10:22:05.976" v="255"/>
          <ac:spMkLst>
            <pc:docMk/>
            <pc:sldMk cId="0" sldId="264"/>
            <ac:spMk id="7" creationId="{C4DB4873-A4F0-A62D-F1B4-1D2B683E6AF7}"/>
          </ac:spMkLst>
        </pc:spChg>
        <pc:spChg chg="add mod">
          <ac:chgData name="Alyssa Isaac" userId="S::decalyssaisaac@sch.im::3ae7964d-d2b5-42a3-b882-d9fb709f2af0" providerId="AD" clId="Web-{C2E96DC4-4164-4C19-BC96-BDBA42362FC1}" dt="2025-02-10T10:22:32.055" v="259" actId="1076"/>
          <ac:spMkLst>
            <pc:docMk/>
            <pc:sldMk cId="0" sldId="264"/>
            <ac:spMk id="9" creationId="{4AC39AF9-C51D-4FF5-A169-D79D00C19079}"/>
          </ac:spMkLst>
        </pc:spChg>
      </pc:sldChg>
      <pc:sldChg chg="modSp">
        <pc:chgData name="Alyssa Isaac" userId="S::decalyssaisaac@sch.im::3ae7964d-d2b5-42a3-b882-d9fb709f2af0" providerId="AD" clId="Web-{C2E96DC4-4164-4C19-BC96-BDBA42362FC1}" dt="2025-02-10T10:22:52.696" v="261" actId="20577"/>
        <pc:sldMkLst>
          <pc:docMk/>
          <pc:sldMk cId="0" sldId="266"/>
        </pc:sldMkLst>
        <pc:spChg chg="mod">
          <ac:chgData name="Alyssa Isaac" userId="S::decalyssaisaac@sch.im::3ae7964d-d2b5-42a3-b882-d9fb709f2af0" providerId="AD" clId="Web-{C2E96DC4-4164-4C19-BC96-BDBA42362FC1}" dt="2025-02-10T10:22:52.696" v="261" actId="20577"/>
          <ac:spMkLst>
            <pc:docMk/>
            <pc:sldMk cId="0" sldId="266"/>
            <ac:spMk id="7" creationId="{00000000-0000-0000-0000-000000000000}"/>
          </ac:spMkLst>
        </pc:spChg>
      </pc:sldChg>
      <pc:sldChg chg="modSp">
        <pc:chgData name="Alyssa Isaac" userId="S::decalyssaisaac@sch.im::3ae7964d-d2b5-42a3-b882-d9fb709f2af0" providerId="AD" clId="Web-{C2E96DC4-4164-4C19-BC96-BDBA42362FC1}" dt="2025-02-10T10:24:27.700" v="292" actId="14100"/>
        <pc:sldMkLst>
          <pc:docMk/>
          <pc:sldMk cId="0" sldId="283"/>
        </pc:sldMkLst>
        <pc:spChg chg="mod">
          <ac:chgData name="Alyssa Isaac" userId="S::decalyssaisaac@sch.im::3ae7964d-d2b5-42a3-b882-d9fb709f2af0" providerId="AD" clId="Web-{C2E96DC4-4164-4C19-BC96-BDBA42362FC1}" dt="2025-02-10T10:24:27.700" v="292" actId="14100"/>
          <ac:spMkLst>
            <pc:docMk/>
            <pc:sldMk cId="0" sldId="283"/>
            <ac:spMk id="6" creationId="{00000000-0000-0000-0000-000000000000}"/>
          </ac:spMkLst>
        </pc:spChg>
        <pc:grpChg chg="mod">
          <ac:chgData name="Alyssa Isaac" userId="S::decalyssaisaac@sch.im::3ae7964d-d2b5-42a3-b882-d9fb709f2af0" providerId="AD" clId="Web-{C2E96DC4-4164-4C19-BC96-BDBA42362FC1}" dt="2025-02-10T10:24:24.121" v="291" actId="1076"/>
          <ac:grpSpMkLst>
            <pc:docMk/>
            <pc:sldMk cId="0" sldId="283"/>
            <ac:grpSpMk id="2" creationId="{00000000-0000-0000-0000-000000000000}"/>
          </ac:grpSpMkLst>
        </pc:grpChg>
      </pc:sldChg>
      <pc:sldChg chg="modSp">
        <pc:chgData name="Alyssa Isaac" userId="S::decalyssaisaac@sch.im::3ae7964d-d2b5-42a3-b882-d9fb709f2af0" providerId="AD" clId="Web-{C2E96DC4-4164-4C19-BC96-BDBA42362FC1}" dt="2025-02-10T10:25:06.107" v="318" actId="20577"/>
        <pc:sldMkLst>
          <pc:docMk/>
          <pc:sldMk cId="0" sldId="284"/>
        </pc:sldMkLst>
        <pc:spChg chg="mod">
          <ac:chgData name="Alyssa Isaac" userId="S::decalyssaisaac@sch.im::3ae7964d-d2b5-42a3-b882-d9fb709f2af0" providerId="AD" clId="Web-{C2E96DC4-4164-4C19-BC96-BDBA42362FC1}" dt="2025-02-10T10:24:54.529" v="317" actId="1076"/>
          <ac:spMkLst>
            <pc:docMk/>
            <pc:sldMk cId="0" sldId="284"/>
            <ac:spMk id="7" creationId="{00000000-0000-0000-0000-000000000000}"/>
          </ac:spMkLst>
        </pc:spChg>
        <pc:spChg chg="mod">
          <ac:chgData name="Alyssa Isaac" userId="S::decalyssaisaac@sch.im::3ae7964d-d2b5-42a3-b882-d9fb709f2af0" providerId="AD" clId="Web-{C2E96DC4-4164-4C19-BC96-BDBA42362FC1}" dt="2025-02-10T10:25:06.107" v="318" actId="20577"/>
          <ac:spMkLst>
            <pc:docMk/>
            <pc:sldMk cId="0" sldId="284"/>
            <ac:spMk id="8" creationId="{00000000-0000-0000-0000-000000000000}"/>
          </ac:spMkLst>
        </pc:spChg>
      </pc:sldChg>
      <pc:sldChg chg="modSp add replId">
        <pc:chgData name="Alyssa Isaac" userId="S::decalyssaisaac@sch.im::3ae7964d-d2b5-42a3-b882-d9fb709f2af0" providerId="AD" clId="Web-{C2E96DC4-4164-4C19-BC96-BDBA42362FC1}" dt="2025-02-10T10:17:26.950" v="198" actId="1076"/>
        <pc:sldMkLst>
          <pc:docMk/>
          <pc:sldMk cId="998000380" sldId="289"/>
        </pc:sldMkLst>
        <pc:spChg chg="mod">
          <ac:chgData name="Alyssa Isaac" userId="S::decalyssaisaac@sch.im::3ae7964d-d2b5-42a3-b882-d9fb709f2af0" providerId="AD" clId="Web-{C2E96DC4-4164-4C19-BC96-BDBA42362FC1}" dt="2025-02-10T10:17:26.950" v="198" actId="1076"/>
          <ac:spMkLst>
            <pc:docMk/>
            <pc:sldMk cId="998000380" sldId="289"/>
            <ac:spMk id="8" creationId="{4BAAB2EC-3AF5-249F-31E3-AD8066964EDA}"/>
          </ac:spMkLst>
        </pc:spChg>
        <pc:spChg chg="mod">
          <ac:chgData name="Alyssa Isaac" userId="S::decalyssaisaac@sch.im::3ae7964d-d2b5-42a3-b882-d9fb709f2af0" providerId="AD" clId="Web-{C2E96DC4-4164-4C19-BC96-BDBA42362FC1}" dt="2025-02-10T10:16:55.808" v="182" actId="1076"/>
          <ac:spMkLst>
            <pc:docMk/>
            <pc:sldMk cId="998000380" sldId="289"/>
            <ac:spMk id="9" creationId="{2E32544A-1E6C-F8A4-ADE7-22837EC07032}"/>
          </ac:spMkLst>
        </pc:spChg>
      </pc:sldChg>
      <pc:sldChg chg="add del replId">
        <pc:chgData name="Alyssa Isaac" userId="S::decalyssaisaac@sch.im::3ae7964d-d2b5-42a3-b882-d9fb709f2af0" providerId="AD" clId="Web-{C2E96DC4-4164-4C19-BC96-BDBA42362FC1}" dt="2025-02-10T10:12:37.158" v="142"/>
        <pc:sldMkLst>
          <pc:docMk/>
          <pc:sldMk cId="1084542622" sldId="289"/>
        </pc:sldMkLst>
      </pc:sldChg>
      <pc:sldChg chg="add ord replId">
        <pc:chgData name="Alyssa Isaac" userId="S::decalyssaisaac@sch.im::3ae7964d-d2b5-42a3-b882-d9fb709f2af0" providerId="AD" clId="Web-{C2E96DC4-4164-4C19-BC96-BDBA42362FC1}" dt="2025-02-10T10:26:08.282" v="320"/>
        <pc:sldMkLst>
          <pc:docMk/>
          <pc:sldMk cId="340748527"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Ensure that students understand emergency contraception is NOT the same as a termination. They may have heard it being referred to as "the abortion pill" - this is incorrect and dangerous misinformation, and must be clarified.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Remind students of services available on island, like the MISH (formerly GUM) clinic.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contraception can be provided by GPs, MISH, and family planning clinic.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Encourage class discussion, either as a whole class or in small groups.</a:t>
            </a:r>
          </a:p>
          <a:p>
            <a:endParaRPr lang="en-US"/>
          </a:p>
          <a:p>
            <a:r>
              <a:rPr lang="en-US"/>
              <a:t>Who is responsible for contraception?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Reinforce the message that everyone who is sexually active is responsible for contraception.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Ensure students understand that simply obtaining contraception does not equal consent.</a:t>
            </a:r>
          </a:p>
          <a:p>
            <a:endParaRPr lang="en-US"/>
          </a:p>
          <a:p>
            <a:r>
              <a:rPr lang="en-US"/>
              <a:t>A person may have condoms, or be taking the pill - but this does not mean they are looking to have sex.</a:t>
            </a:r>
          </a:p>
          <a:p>
            <a:endParaRPr lang="en-US"/>
          </a:p>
          <a:p>
            <a:r>
              <a:rPr lang="en-US"/>
              <a:t>Explicit consent should always be sought for EVERY SEXUAL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endParaRPr lang="en-US"/>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endParaRPr lang="en-US"/>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https://www.youtube.com/watch?v=utUH0W3t_jc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44DB8-BE5C-5D31-B14A-4FC2B72686F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137FFC-8ABE-9163-63FD-A026171FBBF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EBF1830-5AE7-FC02-0720-2F9B18C2A8A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7B3F031-D1F4-B2E2-5C55-D56E215BDDAE}"/>
              </a:ext>
            </a:extLst>
          </p:cNvPr>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2B39023-6089-4C53-592C-A4058262C05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B631A40F-C1F2-C295-DD5F-3C1B76DF56B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4BC6F48-B4D5-90C6-A094-7D92ED5BBFA6}"/>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6028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F2DD8-2F7C-B5ED-D735-A0D3CB51EA1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7C9958-4977-F9BD-C9B8-08C47D29519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CA32E75-FA69-1BD4-DC12-567A19D913D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5815C34-C749-2821-A4C0-D14083DB4E9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3697C4A-1621-A77D-A1EB-85E9D6D34D9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FCE13065-588A-CC77-CC80-AE59F969124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8721582-8EE0-08CE-58CC-FE4AF32B710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00918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ideo" Target="https://www.youtube.com/watch?v=utUH0W3t_jc" TargetMode="Externa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355421" y="2507288"/>
            <a:ext cx="15354191" cy="7196900"/>
          </a:xfrm>
          <a:prstGeom prst="rect">
            <a:avLst/>
          </a:prstGeom>
        </p:spPr>
        <p:txBody>
          <a:bodyPr lIns="0" tIns="0" rIns="0" bIns="0" rtlCol="0" anchor="t">
            <a:spAutoFit/>
          </a:bodyPr>
          <a:lstStyle/>
          <a:p>
            <a:pPr algn="just">
              <a:lnSpc>
                <a:spcPts val="4751"/>
              </a:lnSpc>
            </a:pPr>
            <a:r>
              <a:rPr lang="en-US" sz="3683" spc="-132">
                <a:solidFill>
                  <a:srgbClr val="000000"/>
                </a:solidFill>
                <a:latin typeface="Glacial Indifference"/>
                <a:ea typeface="Glacial Indifference"/>
                <a:cs typeface="Glacial Indifference"/>
                <a:sym typeface="Glacial Indifference"/>
              </a:rPr>
              <a:t>This lesson builds upon previous learning about contraception. The idea is for students to learn about a particular contraceptive method and then present facts about this method to the class, rather than a teacher needing to provide all of this information. </a:t>
            </a:r>
          </a:p>
          <a:p>
            <a:pPr algn="just">
              <a:lnSpc>
                <a:spcPts val="4751"/>
              </a:lnSpc>
            </a:pPr>
            <a:endParaRPr lang="en-US" sz="3683" spc="-132">
              <a:solidFill>
                <a:srgbClr val="000000"/>
              </a:solidFill>
              <a:latin typeface="Glacial Indifference"/>
              <a:ea typeface="Glacial Indifference"/>
              <a:cs typeface="Glacial Indifference"/>
              <a:sym typeface="Glacial Indifference"/>
            </a:endParaRPr>
          </a:p>
          <a:p>
            <a:pPr algn="just">
              <a:lnSpc>
                <a:spcPts val="4751"/>
              </a:lnSpc>
            </a:pPr>
            <a:r>
              <a:rPr lang="en-US" sz="3683" spc="-132">
                <a:solidFill>
                  <a:srgbClr val="000000"/>
                </a:solidFill>
                <a:latin typeface="Glacial Indifference"/>
                <a:ea typeface="Glacial Indifference"/>
                <a:cs typeface="Glacial Indifference"/>
                <a:sym typeface="Glacial Indifference"/>
              </a:rPr>
              <a:t>Ensure the class understands that just because they are learning about contraception, this </a:t>
            </a:r>
            <a:r>
              <a:rPr lang="en-US" sz="3683" b="1" u="sng" spc="-132">
                <a:solidFill>
                  <a:srgbClr val="000000"/>
                </a:solidFill>
                <a:latin typeface="Glacial Indifference Bold"/>
                <a:ea typeface="Glacial Indifference Bold"/>
                <a:cs typeface="Glacial Indifference Bold"/>
                <a:sym typeface="Glacial Indifference Bold"/>
              </a:rPr>
              <a:t>does not</a:t>
            </a:r>
            <a:r>
              <a:rPr lang="en-US" sz="3683" spc="-132">
                <a:solidFill>
                  <a:srgbClr val="000000"/>
                </a:solidFill>
                <a:latin typeface="Glacial Indifference"/>
                <a:ea typeface="Glacial Indifference"/>
                <a:cs typeface="Glacial Indifference"/>
                <a:sym typeface="Glacial Indifference"/>
              </a:rPr>
              <a:t> mean they should be having sex. Reinforce that the legal age of consent is 16 and that most people this age are not sexually active. However, it is important for them to have this information, should they choose to be sexually active in the future.</a:t>
            </a:r>
          </a:p>
          <a:p>
            <a:pPr algn="just">
              <a:lnSpc>
                <a:spcPts val="4751"/>
              </a:lnSpc>
            </a:pPr>
            <a:endParaRPr lang="en-US" sz="3683" spc="-132">
              <a:solidFill>
                <a:srgbClr val="000000"/>
              </a:solidFill>
              <a:latin typeface="Glacial Indifference"/>
              <a:ea typeface="Glacial Indifference"/>
              <a:cs typeface="Glacial Indifference"/>
              <a:sym typeface="Glacial Indifference"/>
            </a:endParaRPr>
          </a:p>
          <a:p>
            <a:pPr algn="just">
              <a:lnSpc>
                <a:spcPts val="4751"/>
              </a:lnSpc>
            </a:pPr>
            <a:endParaRPr lang="en-US" sz="3683" spc="-132">
              <a:solidFill>
                <a:srgbClr val="000000"/>
              </a:solidFill>
              <a:latin typeface="Glacial Indifference"/>
              <a:ea typeface="Glacial Indifference"/>
              <a:cs typeface="Glacial Indifference"/>
              <a:sym typeface="Glacial Indifference"/>
            </a:endParaRPr>
          </a:p>
        </p:txBody>
      </p:sp>
      <p:sp>
        <p:nvSpPr>
          <p:cNvPr id="6" name="TextBox 6"/>
          <p:cNvSpPr txBox="1"/>
          <p:nvPr/>
        </p:nvSpPr>
        <p:spPr>
          <a:xfrm>
            <a:off x="407461" y="903767"/>
            <a:ext cx="6500159"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TEACHER SLIDE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1398765" y="1925453"/>
            <a:ext cx="15860535" cy="7811314"/>
          </a:xfrm>
          <a:custGeom>
            <a:avLst/>
            <a:gdLst/>
            <a:ahLst/>
            <a:cxnLst/>
            <a:rect l="l" t="t" r="r" b="b"/>
            <a:pathLst>
              <a:path w="15860535" h="7811314">
                <a:moveTo>
                  <a:pt x="0" y="0"/>
                </a:moveTo>
                <a:lnTo>
                  <a:pt x="15860535" y="0"/>
                </a:lnTo>
                <a:lnTo>
                  <a:pt x="15860535" y="7811314"/>
                </a:lnTo>
                <a:lnTo>
                  <a:pt x="0" y="7811314"/>
                </a:lnTo>
                <a:lnTo>
                  <a:pt x="0" y="0"/>
                </a:lnTo>
                <a:close/>
              </a:path>
            </a:pathLst>
          </a:custGeom>
          <a:blipFill>
            <a:blip r:embed="rId3"/>
            <a:stretch>
              <a:fillRect/>
            </a:stretch>
          </a:blipFill>
        </p:spPr>
      </p:sp>
      <p:sp>
        <p:nvSpPr>
          <p:cNvPr id="6" name="TextBox 6"/>
          <p:cNvSpPr txBox="1"/>
          <p:nvPr/>
        </p:nvSpPr>
        <p:spPr>
          <a:xfrm>
            <a:off x="905816" y="633523"/>
            <a:ext cx="9799178" cy="958220"/>
          </a:xfrm>
          <a:prstGeom prst="rect">
            <a:avLst/>
          </a:prstGeom>
        </p:spPr>
        <p:txBody>
          <a:bodyPr lIns="0" tIns="0" rIns="0" bIns="0" rtlCol="0" anchor="t">
            <a:spAutoFit/>
          </a:bodyPr>
          <a:lstStyle/>
          <a:p>
            <a:pPr algn="ctr">
              <a:lnSpc>
                <a:spcPts val="7787"/>
              </a:lnSpc>
            </a:pPr>
            <a:r>
              <a:rPr lang="en-US" sz="5562">
                <a:solidFill>
                  <a:srgbClr val="000000"/>
                </a:solidFill>
                <a:latin typeface="Bobby Jones Soft"/>
                <a:ea typeface="Bobby Jones Soft"/>
                <a:cs typeface="Bobby Jones Soft"/>
                <a:sym typeface="Bobby Jones Soft"/>
              </a:rPr>
              <a:t>matching activity - answers</a:t>
            </a:r>
          </a:p>
        </p:txBody>
      </p:sp>
      <p:sp>
        <p:nvSpPr>
          <p:cNvPr id="9" name="TextBox 8">
            <a:extLst>
              <a:ext uri="{FF2B5EF4-FFF2-40B4-BE49-F238E27FC236}">
                <a16:creationId xmlns:a16="http://schemas.microsoft.com/office/drawing/2014/main" id="{4AC39AF9-C51D-4FF5-A169-D79D00C19079}"/>
              </a:ext>
            </a:extLst>
          </p:cNvPr>
          <p:cNvSpPr txBox="1"/>
          <p:nvPr/>
        </p:nvSpPr>
        <p:spPr>
          <a:xfrm>
            <a:off x="12480106" y="3288028"/>
            <a:ext cx="374184"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500" dirty="0">
                <a:solidFill>
                  <a:schemeClr val="tx1">
                    <a:lumMod val="76000"/>
                    <a:lumOff val="24000"/>
                  </a:schemeClr>
                </a:solidFill>
                <a:latin typeface="Arial"/>
                <a:ea typeface="Calibri"/>
                <a:cs typeface="Calibri"/>
              </a:rPr>
              <a:t>s</a:t>
            </a:r>
            <a:endParaRPr lang="en-GB" sz="2500">
              <a:solidFill>
                <a:schemeClr val="tx1">
                  <a:lumMod val="76000"/>
                  <a:lumOff val="24000"/>
                </a:schemeClr>
              </a:solidFill>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0" y="773962"/>
            <a:ext cx="9799178" cy="958220"/>
          </a:xfrm>
          <a:prstGeom prst="rect">
            <a:avLst/>
          </a:prstGeom>
        </p:spPr>
        <p:txBody>
          <a:bodyPr lIns="0" tIns="0" rIns="0" bIns="0" rtlCol="0" anchor="t">
            <a:spAutoFit/>
          </a:bodyPr>
          <a:lstStyle/>
          <a:p>
            <a:pPr algn="ctr">
              <a:lnSpc>
                <a:spcPts val="7787"/>
              </a:lnSpc>
            </a:pPr>
            <a:r>
              <a:rPr lang="en-US" sz="5562">
                <a:solidFill>
                  <a:srgbClr val="000000"/>
                </a:solidFill>
                <a:latin typeface="Bobby Jones Soft"/>
                <a:ea typeface="Bobby Jones Soft"/>
                <a:cs typeface="Bobby Jones Soft"/>
                <a:sym typeface="Bobby Jones Soft"/>
              </a:rPr>
              <a:t>activity: presentations</a:t>
            </a:r>
          </a:p>
        </p:txBody>
      </p:sp>
      <p:sp>
        <p:nvSpPr>
          <p:cNvPr id="6" name="TextBox 6"/>
          <p:cNvSpPr txBox="1"/>
          <p:nvPr/>
        </p:nvSpPr>
        <p:spPr>
          <a:xfrm>
            <a:off x="681151" y="2358775"/>
            <a:ext cx="16578149" cy="3521873"/>
          </a:xfrm>
          <a:prstGeom prst="rect">
            <a:avLst/>
          </a:prstGeom>
        </p:spPr>
        <p:txBody>
          <a:bodyPr lIns="0" tIns="0" rIns="0" bIns="0" rtlCol="0" anchor="t">
            <a:spAutoFit/>
          </a:bodyPr>
          <a:lstStyle/>
          <a:p>
            <a:pPr algn="just">
              <a:lnSpc>
                <a:spcPts val="7086"/>
              </a:lnSpc>
            </a:pPr>
            <a:r>
              <a:rPr lang="en-US" sz="3769" spc="-33">
                <a:solidFill>
                  <a:srgbClr val="000000"/>
                </a:solidFill>
                <a:latin typeface="Glacial Indifference"/>
                <a:ea typeface="Glacial Indifference"/>
                <a:cs typeface="Glacial Indifference"/>
                <a:sym typeface="Glacial Indifference"/>
              </a:rPr>
              <a:t>Not all contraceptive methods are created equal - they all prevent pregnancy in slightly different ways, some are more effective than others, and all come with pros and cons. Some have the added bonus of protecting against STIs, but most don’t. </a:t>
            </a:r>
          </a:p>
        </p:txBody>
      </p:sp>
      <p:sp>
        <p:nvSpPr>
          <p:cNvPr id="7" name="TextBox 7"/>
          <p:cNvSpPr txBox="1"/>
          <p:nvPr/>
        </p:nvSpPr>
        <p:spPr>
          <a:xfrm>
            <a:off x="681151" y="6507242"/>
            <a:ext cx="16251428" cy="2621937"/>
          </a:xfrm>
          <a:prstGeom prst="rect">
            <a:avLst/>
          </a:prstGeom>
        </p:spPr>
        <p:txBody>
          <a:bodyPr lIns="0" tIns="0" rIns="0" bIns="0" rtlCol="0" anchor="t">
            <a:spAutoFit/>
          </a:bodyPr>
          <a:lstStyle/>
          <a:p>
            <a:pPr algn="just">
              <a:lnSpc>
                <a:spcPts val="7086"/>
              </a:lnSpc>
            </a:pPr>
            <a:r>
              <a:rPr lang="en-US" sz="3769" spc="-33">
                <a:solidFill>
                  <a:srgbClr val="000000"/>
                </a:solidFill>
                <a:latin typeface="Glacial Indifference"/>
                <a:ea typeface="Glacial Indifference"/>
                <a:cs typeface="Glacial Indifference"/>
                <a:sym typeface="Glacial Indifference"/>
              </a:rPr>
              <a:t>In groups, read about the contraceptive method you have been given to study. You will be asked to give brief presentations to the rest of the class about how your method works, how effective it is, pros and cons of use, etc.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rot="1830700">
            <a:off x="14451651" y="5888782"/>
            <a:ext cx="2358883" cy="3685755"/>
          </a:xfrm>
          <a:custGeom>
            <a:avLst/>
            <a:gdLst/>
            <a:ahLst/>
            <a:cxnLst/>
            <a:rect l="l" t="t" r="r" b="b"/>
            <a:pathLst>
              <a:path w="2358883" h="3685755">
                <a:moveTo>
                  <a:pt x="0" y="0"/>
                </a:moveTo>
                <a:lnTo>
                  <a:pt x="2358883" y="0"/>
                </a:lnTo>
                <a:lnTo>
                  <a:pt x="2358883" y="3685754"/>
                </a:lnTo>
                <a:lnTo>
                  <a:pt x="0" y="36857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2197112" y="6917417"/>
            <a:ext cx="3488038" cy="2559348"/>
          </a:xfrm>
          <a:custGeom>
            <a:avLst/>
            <a:gdLst/>
            <a:ahLst/>
            <a:cxnLst/>
            <a:rect l="l" t="t" r="r" b="b"/>
            <a:pathLst>
              <a:path w="3488038" h="2559348">
                <a:moveTo>
                  <a:pt x="0" y="0"/>
                </a:moveTo>
                <a:lnTo>
                  <a:pt x="3488038" y="0"/>
                </a:lnTo>
                <a:lnTo>
                  <a:pt x="3488038" y="2559348"/>
                </a:lnTo>
                <a:lnTo>
                  <a:pt x="0" y="2559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TextBox 7"/>
          <p:cNvSpPr txBox="1"/>
          <p:nvPr/>
        </p:nvSpPr>
        <p:spPr>
          <a:xfrm>
            <a:off x="1278774" y="2123787"/>
            <a:ext cx="16304092" cy="4421810"/>
          </a:xfrm>
          <a:prstGeom prst="rect">
            <a:avLst/>
          </a:prstGeom>
        </p:spPr>
        <p:txBody>
          <a:bodyPr lIns="0" tIns="0" rIns="0" bIns="0" rtlCol="0" anchor="t">
            <a:spAutoFit/>
          </a:bodyPr>
          <a:lstStyle/>
          <a:p>
            <a:pPr algn="just">
              <a:lnSpc>
                <a:spcPts val="7086"/>
              </a:lnSpc>
            </a:pPr>
            <a:r>
              <a:rPr lang="en-US" sz="3750" spc="-33" dirty="0">
                <a:solidFill>
                  <a:srgbClr val="000000"/>
                </a:solidFill>
                <a:latin typeface="Glacial Indifference"/>
                <a:ea typeface="Glacial Indifference"/>
                <a:cs typeface="Glacial Indifference"/>
                <a:sym typeface="Glacial Indifference"/>
              </a:rPr>
              <a:t>Why might people in opposite sex couples choose to use contraception? </a:t>
            </a:r>
          </a:p>
          <a:p>
            <a:pPr algn="just">
              <a:lnSpc>
                <a:spcPts val="7086"/>
              </a:lnSpc>
            </a:pPr>
            <a:r>
              <a:rPr lang="en-US" sz="3750" spc="-33" dirty="0">
                <a:solidFill>
                  <a:srgbClr val="000000"/>
                </a:solidFill>
                <a:latin typeface="Glacial Indifference"/>
                <a:ea typeface="Glacial Indifference"/>
                <a:cs typeface="Glacial Indifference"/>
                <a:sym typeface="Glacial Indifference"/>
              </a:rPr>
              <a:t>What do they need to think about?</a:t>
            </a:r>
            <a:endParaRPr lang="en-US" sz="3750" spc="-33" dirty="0">
              <a:solidFill>
                <a:srgbClr val="000000"/>
              </a:solidFill>
              <a:latin typeface="Glacial Indifference"/>
              <a:ea typeface="Glacial Indifference"/>
              <a:cs typeface="Glacial Indifference"/>
            </a:endParaRPr>
          </a:p>
          <a:p>
            <a:pPr algn="just">
              <a:lnSpc>
                <a:spcPts val="7086"/>
              </a:lnSpc>
            </a:pPr>
            <a:endParaRPr lang="en-US" sz="3769" spc="-33">
              <a:solidFill>
                <a:srgbClr val="000000"/>
              </a:solidFill>
              <a:latin typeface="Glacial Indifference"/>
              <a:ea typeface="Glacial Indifference"/>
              <a:cs typeface="Glacial Indifference"/>
              <a:sym typeface="Glacial Indifference"/>
            </a:endParaRPr>
          </a:p>
          <a:p>
            <a:pPr algn="just">
              <a:lnSpc>
                <a:spcPts val="7086"/>
              </a:lnSpc>
            </a:pPr>
            <a:r>
              <a:rPr lang="en-US" sz="3750" spc="-33" dirty="0">
                <a:solidFill>
                  <a:srgbClr val="000000"/>
                </a:solidFill>
                <a:latin typeface="Glacial Indifference"/>
                <a:ea typeface="Glacial Indifference"/>
                <a:cs typeface="Glacial Indifference"/>
                <a:sym typeface="Glacial Indifference"/>
              </a:rPr>
              <a:t>Why might people in same sex couples choose to use barrier methods? </a:t>
            </a:r>
            <a:endParaRPr lang="en-US" sz="3750" spc="-33" dirty="0">
              <a:solidFill>
                <a:srgbClr val="000000"/>
              </a:solidFill>
              <a:latin typeface="Glacial Indifference"/>
              <a:ea typeface="Glacial Indifference"/>
              <a:cs typeface="Glacial Indifference"/>
            </a:endParaRPr>
          </a:p>
          <a:p>
            <a:pPr algn="just">
              <a:lnSpc>
                <a:spcPts val="7086"/>
              </a:lnSpc>
            </a:pPr>
            <a:r>
              <a:rPr lang="en-US" sz="3750" spc="-33" dirty="0">
                <a:solidFill>
                  <a:srgbClr val="000000"/>
                </a:solidFill>
                <a:latin typeface="Glacial Indifference"/>
                <a:ea typeface="Glacial Indifference"/>
                <a:cs typeface="Glacial Indifference"/>
                <a:sym typeface="Glacial Indifference"/>
              </a:rPr>
              <a:t>What do they need to think about?</a:t>
            </a:r>
            <a:endParaRPr lang="en-US" sz="3750" spc="-33" dirty="0">
              <a:solidFill>
                <a:srgbClr val="000000"/>
              </a:solidFill>
              <a:latin typeface="Glacial Indifference"/>
              <a:ea typeface="Glacial Indifference"/>
              <a:cs typeface="Glacial Indifference"/>
            </a:endParaRPr>
          </a:p>
        </p:txBody>
      </p:sp>
      <p:sp>
        <p:nvSpPr>
          <p:cNvPr id="8" name="TextBox 8"/>
          <p:cNvSpPr txBox="1"/>
          <p:nvPr/>
        </p:nvSpPr>
        <p:spPr>
          <a:xfrm>
            <a:off x="1028700" y="895350"/>
            <a:ext cx="3955872" cy="1104267"/>
          </a:xfrm>
          <a:prstGeom prst="rect">
            <a:avLst/>
          </a:prstGeom>
        </p:spPr>
        <p:txBody>
          <a:bodyPr lIns="0" tIns="0" rIns="0" bIns="0" rtlCol="0" anchor="t">
            <a:spAutoFit/>
          </a:bodyPr>
          <a:lstStyle/>
          <a:p>
            <a:pPr algn="ctr">
              <a:lnSpc>
                <a:spcPts val="8959"/>
              </a:lnSpc>
            </a:pPr>
            <a:r>
              <a:rPr lang="en-US" sz="6399">
                <a:solidFill>
                  <a:srgbClr val="000000"/>
                </a:solidFill>
                <a:latin typeface="Bobby Jones Soft"/>
                <a:ea typeface="Bobby Jones Soft"/>
                <a:cs typeface="Bobby Jones Soft"/>
                <a:sym typeface="Bobby Jones Soft"/>
              </a:rPr>
              <a:t>let’s chat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506879" y="824023"/>
            <a:ext cx="10951309" cy="971543"/>
          </a:xfrm>
          <a:prstGeom prst="rect">
            <a:avLst/>
          </a:prstGeom>
        </p:spPr>
        <p:txBody>
          <a:bodyPr lIns="0" tIns="0" rIns="0" bIns="0" rtlCol="0" anchor="t">
            <a:spAutoFit/>
          </a:bodyPr>
          <a:lstStyle/>
          <a:p>
            <a:pPr algn="ctr">
              <a:lnSpc>
                <a:spcPts val="7221"/>
              </a:lnSpc>
            </a:pPr>
            <a:r>
              <a:rPr lang="en-US" sz="6877">
                <a:solidFill>
                  <a:srgbClr val="000000"/>
                </a:solidFill>
                <a:latin typeface="Bobby Jones Soft"/>
                <a:ea typeface="Bobby Jones Soft"/>
                <a:cs typeface="Bobby Jones Soft"/>
                <a:sym typeface="Bobby Jones Soft"/>
              </a:rPr>
              <a:t>EMERGENCY CONTRACEPTION</a:t>
            </a:r>
          </a:p>
        </p:txBody>
      </p:sp>
      <p:sp>
        <p:nvSpPr>
          <p:cNvPr id="6" name="TextBox 6"/>
          <p:cNvSpPr txBox="1"/>
          <p:nvPr/>
        </p:nvSpPr>
        <p:spPr>
          <a:xfrm>
            <a:off x="1028700" y="3234124"/>
            <a:ext cx="15956747" cy="6024176"/>
          </a:xfrm>
          <a:prstGeom prst="rect">
            <a:avLst/>
          </a:prstGeom>
        </p:spPr>
        <p:txBody>
          <a:bodyPr lIns="0" tIns="0" rIns="0" bIns="0" rtlCol="0" anchor="t">
            <a:spAutoFit/>
          </a:bodyPr>
          <a:lstStyle/>
          <a:p>
            <a:pPr algn="just">
              <a:lnSpc>
                <a:spcPts val="6862"/>
              </a:lnSpc>
            </a:pPr>
            <a:r>
              <a:rPr lang="en-US" sz="4236" spc="-152">
                <a:solidFill>
                  <a:srgbClr val="000000"/>
                </a:solidFill>
                <a:latin typeface="Glacial Indifference"/>
                <a:ea typeface="Glacial Indifference"/>
                <a:cs typeface="Glacial Indifference"/>
                <a:sym typeface="Glacial Indifference"/>
              </a:rPr>
              <a:t>People sometimes need to use </a:t>
            </a:r>
            <a:r>
              <a:rPr lang="en-US" sz="4236" b="1" spc="-152">
                <a:solidFill>
                  <a:srgbClr val="000000"/>
                </a:solidFill>
                <a:latin typeface="Glacial Indifference Bold"/>
                <a:ea typeface="Glacial Indifference Bold"/>
                <a:cs typeface="Glacial Indifference Bold"/>
                <a:sym typeface="Glacial Indifference Bold"/>
              </a:rPr>
              <a:t>emergency contraception</a:t>
            </a:r>
            <a:r>
              <a:rPr lang="en-US" sz="4236" spc="-152">
                <a:solidFill>
                  <a:srgbClr val="000000"/>
                </a:solidFill>
                <a:latin typeface="Glacial Indifference"/>
                <a:ea typeface="Glacial Indifference"/>
                <a:cs typeface="Glacial Indifference"/>
                <a:sym typeface="Glacial Indifference"/>
              </a:rPr>
              <a:t> if they’ve had unprotected sex, or if their contraception method has failed (for example if the condom breaks).</a:t>
            </a:r>
          </a:p>
          <a:p>
            <a:pPr algn="just">
              <a:lnSpc>
                <a:spcPts val="6862"/>
              </a:lnSpc>
            </a:pPr>
            <a:endParaRPr lang="en-US" sz="4236" spc="-152">
              <a:solidFill>
                <a:srgbClr val="000000"/>
              </a:solidFill>
              <a:latin typeface="Glacial Indifference"/>
              <a:ea typeface="Glacial Indifference"/>
              <a:cs typeface="Glacial Indifference"/>
              <a:sym typeface="Glacial Indifference"/>
            </a:endParaRPr>
          </a:p>
          <a:p>
            <a:pPr algn="just">
              <a:lnSpc>
                <a:spcPts val="6862"/>
              </a:lnSpc>
            </a:pPr>
            <a:r>
              <a:rPr lang="en-US" sz="4236" spc="-152">
                <a:solidFill>
                  <a:srgbClr val="000000"/>
                </a:solidFill>
                <a:latin typeface="Glacial Indifference"/>
                <a:ea typeface="Glacial Indifference"/>
                <a:cs typeface="Glacial Indifference"/>
                <a:sym typeface="Glacial Indifference"/>
              </a:rPr>
              <a:t>There are two types of emergency contraception: a pill, and ‘the coil.’ </a:t>
            </a:r>
          </a:p>
          <a:p>
            <a:pPr algn="just">
              <a:lnSpc>
                <a:spcPts val="6862"/>
              </a:lnSpc>
            </a:pPr>
            <a:endParaRPr lang="en-US" sz="4236" spc="-152">
              <a:solidFill>
                <a:srgbClr val="000000"/>
              </a:solidFill>
              <a:latin typeface="Glacial Indifference"/>
              <a:ea typeface="Glacial Indifference"/>
              <a:cs typeface="Glacial Indifference"/>
              <a:sym typeface="Glacial Indifference"/>
            </a:endParaRPr>
          </a:p>
          <a:p>
            <a:pPr algn="just">
              <a:lnSpc>
                <a:spcPts val="6862"/>
              </a:lnSpc>
            </a:pPr>
            <a:endParaRPr lang="en-US" sz="4236" spc="-152">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770201" y="1104900"/>
            <a:ext cx="11723721" cy="971543"/>
          </a:xfrm>
          <a:prstGeom prst="rect">
            <a:avLst/>
          </a:prstGeom>
        </p:spPr>
        <p:txBody>
          <a:bodyPr lIns="0" tIns="0" rIns="0" bIns="0" rtlCol="0" anchor="t">
            <a:spAutoFit/>
          </a:bodyPr>
          <a:lstStyle/>
          <a:p>
            <a:pPr algn="ctr">
              <a:lnSpc>
                <a:spcPts val="7221"/>
              </a:lnSpc>
            </a:pPr>
            <a:r>
              <a:rPr lang="en-US" sz="6877">
                <a:solidFill>
                  <a:srgbClr val="000000"/>
                </a:solidFill>
                <a:latin typeface="Bobby Jones Soft"/>
                <a:ea typeface="Bobby Jones Soft"/>
                <a:cs typeface="Bobby Jones Soft"/>
                <a:sym typeface="Bobby Jones Soft"/>
              </a:rPr>
              <a:t>EMERGENCY CONTRACEPTION (EC)</a:t>
            </a:r>
          </a:p>
        </p:txBody>
      </p:sp>
      <p:sp>
        <p:nvSpPr>
          <p:cNvPr id="6" name="TextBox 6"/>
          <p:cNvSpPr txBox="1"/>
          <p:nvPr/>
        </p:nvSpPr>
        <p:spPr>
          <a:xfrm>
            <a:off x="1028700" y="3041021"/>
            <a:ext cx="15956747" cy="5155793"/>
          </a:xfrm>
          <a:prstGeom prst="rect">
            <a:avLst/>
          </a:prstGeom>
        </p:spPr>
        <p:txBody>
          <a:bodyPr lIns="0" tIns="0" rIns="0" bIns="0" rtlCol="0" anchor="t">
            <a:spAutoFit/>
          </a:bodyPr>
          <a:lstStyle/>
          <a:p>
            <a:pPr algn="just">
              <a:lnSpc>
                <a:spcPts val="6862"/>
              </a:lnSpc>
            </a:pPr>
            <a:r>
              <a:rPr lang="en-US" sz="4236" spc="-152">
                <a:solidFill>
                  <a:srgbClr val="000000"/>
                </a:solidFill>
                <a:latin typeface="Glacial Indifference"/>
                <a:ea typeface="Glacial Indifference"/>
                <a:cs typeface="Glacial Indifference"/>
                <a:sym typeface="Glacial Indifference"/>
              </a:rPr>
              <a:t>The EC pill typically needs to be taken within 3 days (72 hours) of having sex, but some may work up to five days. The EC pill works by preventing a pregnancy from occurring by preventing or delaying ovulation.</a:t>
            </a:r>
          </a:p>
          <a:p>
            <a:pPr algn="just">
              <a:lnSpc>
                <a:spcPts val="6862"/>
              </a:lnSpc>
            </a:pPr>
            <a:endParaRPr lang="en-US" sz="4236" spc="-152">
              <a:solidFill>
                <a:srgbClr val="000000"/>
              </a:solidFill>
              <a:latin typeface="Glacial Indifference"/>
              <a:ea typeface="Glacial Indifference"/>
              <a:cs typeface="Glacial Indifference"/>
              <a:sym typeface="Glacial Indifference"/>
            </a:endParaRPr>
          </a:p>
          <a:p>
            <a:pPr algn="just">
              <a:lnSpc>
                <a:spcPts val="6862"/>
              </a:lnSpc>
            </a:pPr>
            <a:r>
              <a:rPr lang="en-US" sz="4236" spc="-152">
                <a:solidFill>
                  <a:srgbClr val="000000"/>
                </a:solidFill>
                <a:latin typeface="Glacial Indifference"/>
                <a:ea typeface="Glacial Indifference"/>
                <a:cs typeface="Glacial Indifference"/>
                <a:sym typeface="Glacial Indifference"/>
              </a:rPr>
              <a:t>The coil is another method - it is a small copper and plastic device which is put into the uterus. This must be fitted by a doctor or nurse.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840421" y="1104900"/>
            <a:ext cx="11723721" cy="971543"/>
          </a:xfrm>
          <a:prstGeom prst="rect">
            <a:avLst/>
          </a:prstGeom>
        </p:spPr>
        <p:txBody>
          <a:bodyPr lIns="0" tIns="0" rIns="0" bIns="0" rtlCol="0" anchor="t">
            <a:spAutoFit/>
          </a:bodyPr>
          <a:lstStyle/>
          <a:p>
            <a:pPr algn="ctr">
              <a:lnSpc>
                <a:spcPts val="7221"/>
              </a:lnSpc>
            </a:pPr>
            <a:r>
              <a:rPr lang="en-US" sz="6877">
                <a:solidFill>
                  <a:srgbClr val="000000"/>
                </a:solidFill>
                <a:latin typeface="Bobby Jones Soft"/>
                <a:ea typeface="Bobby Jones Soft"/>
                <a:cs typeface="Bobby Jones Soft"/>
                <a:sym typeface="Bobby Jones Soft"/>
              </a:rPr>
              <a:t>EMERGENCY CONTRACEPTION (EC)</a:t>
            </a:r>
          </a:p>
        </p:txBody>
      </p:sp>
      <p:sp>
        <p:nvSpPr>
          <p:cNvPr id="6" name="TextBox 6"/>
          <p:cNvSpPr txBox="1"/>
          <p:nvPr/>
        </p:nvSpPr>
        <p:spPr>
          <a:xfrm>
            <a:off x="840421" y="3111540"/>
            <a:ext cx="16037497" cy="3863896"/>
          </a:xfrm>
          <a:prstGeom prst="rect">
            <a:avLst/>
          </a:prstGeom>
        </p:spPr>
        <p:txBody>
          <a:bodyPr lIns="0" tIns="0" rIns="0" bIns="0" rtlCol="0" anchor="t">
            <a:spAutoFit/>
          </a:bodyPr>
          <a:lstStyle/>
          <a:p>
            <a:pPr marL="1033878" lvl="1" indent="-516939" algn="just">
              <a:lnSpc>
                <a:spcPts val="7757"/>
              </a:lnSpc>
              <a:buFont typeface="Arial"/>
              <a:buChar char="•"/>
            </a:pPr>
            <a:r>
              <a:rPr lang="en-US" sz="4788" spc="-172">
                <a:solidFill>
                  <a:srgbClr val="000000"/>
                </a:solidFill>
                <a:latin typeface="Glacial Indifference"/>
                <a:ea typeface="Glacial Indifference"/>
                <a:cs typeface="Glacial Indifference"/>
                <a:sym typeface="Glacial Indifference"/>
              </a:rPr>
              <a:t>The sooner emergency contraception is taken, the better a chance it has of working.</a:t>
            </a:r>
          </a:p>
          <a:p>
            <a:pPr marL="1033878" lvl="1" indent="-516939" algn="just">
              <a:lnSpc>
                <a:spcPts val="7757"/>
              </a:lnSpc>
              <a:buFont typeface="Arial"/>
              <a:buChar char="•"/>
            </a:pPr>
            <a:r>
              <a:rPr lang="en-US" sz="4788" spc="-172">
                <a:solidFill>
                  <a:srgbClr val="000000"/>
                </a:solidFill>
                <a:latin typeface="Glacial Indifference"/>
                <a:ea typeface="Glacial Indifference"/>
                <a:cs typeface="Glacial Indifference"/>
                <a:sym typeface="Glacial Indifference"/>
              </a:rPr>
              <a:t>Emergency contraception only works to </a:t>
            </a:r>
            <a:r>
              <a:rPr lang="en-US" sz="4788" b="1" spc="-172">
                <a:solidFill>
                  <a:srgbClr val="000000"/>
                </a:solidFill>
                <a:latin typeface="Glacial Indifference Bold"/>
                <a:ea typeface="Glacial Indifference Bold"/>
                <a:cs typeface="Glacial Indifference Bold"/>
                <a:sym typeface="Glacial Indifference Bold"/>
              </a:rPr>
              <a:t>prevent pregnancy</a:t>
            </a:r>
            <a:r>
              <a:rPr lang="en-US" sz="4788" spc="-172">
                <a:solidFill>
                  <a:srgbClr val="000000"/>
                </a:solidFill>
                <a:latin typeface="Glacial Indifference"/>
                <a:ea typeface="Glacial Indifference"/>
                <a:cs typeface="Glacial Indifference"/>
                <a:sym typeface="Glacial Indifference"/>
              </a:rPr>
              <a:t>. </a:t>
            </a:r>
          </a:p>
          <a:p>
            <a:pPr marL="1033878" lvl="1" indent="-516939" algn="just">
              <a:lnSpc>
                <a:spcPts val="7757"/>
              </a:lnSpc>
              <a:buFont typeface="Arial"/>
              <a:buChar char="•"/>
            </a:pPr>
            <a:r>
              <a:rPr lang="en-US" sz="4788" spc="-172">
                <a:solidFill>
                  <a:srgbClr val="000000"/>
                </a:solidFill>
                <a:latin typeface="Glacial Indifference"/>
                <a:ea typeface="Glacial Indifference"/>
                <a:cs typeface="Glacial Indifference"/>
                <a:sym typeface="Glacial Indifference"/>
              </a:rPr>
              <a:t>It </a:t>
            </a:r>
            <a:r>
              <a:rPr lang="en-US" sz="4788" b="1" u="sng" spc="-172">
                <a:solidFill>
                  <a:srgbClr val="000000"/>
                </a:solidFill>
                <a:latin typeface="Glacial Indifference Bold"/>
                <a:ea typeface="Glacial Indifference Bold"/>
                <a:cs typeface="Glacial Indifference Bold"/>
                <a:sym typeface="Glacial Indifference Bold"/>
              </a:rPr>
              <a:t>DOES NOT </a:t>
            </a:r>
            <a:r>
              <a:rPr lang="en-US" sz="4788" spc="-172">
                <a:solidFill>
                  <a:srgbClr val="000000"/>
                </a:solidFill>
                <a:latin typeface="Glacial Indifference"/>
                <a:ea typeface="Glacial Indifference"/>
                <a:cs typeface="Glacial Indifference"/>
                <a:sym typeface="Glacial Indifference"/>
              </a:rPr>
              <a:t>terminate an existing pregnancy.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725781"/>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186693" y="2554296"/>
            <a:ext cx="15477659" cy="7358019"/>
          </a:xfrm>
          <a:prstGeom prst="rect">
            <a:avLst/>
          </a:prstGeom>
        </p:spPr>
        <p:txBody>
          <a:bodyPr lIns="0" tIns="0" rIns="0" bIns="0" rtlCol="0" anchor="t">
            <a:spAutoFit/>
          </a:bodyPr>
          <a:lstStyle/>
          <a:p>
            <a:pPr algn="just">
              <a:lnSpc>
                <a:spcPts val="5320"/>
              </a:lnSpc>
            </a:pPr>
            <a:r>
              <a:rPr lang="en-US" sz="3800" spc="-190">
                <a:solidFill>
                  <a:srgbClr val="000000"/>
                </a:solidFill>
                <a:latin typeface="Glacial Indifference"/>
                <a:ea typeface="Glacial Indifference"/>
                <a:cs typeface="Glacial Indifference"/>
                <a:sym typeface="Glacial Indifference"/>
              </a:rPr>
              <a:t>On the Isle of Man, the </a:t>
            </a:r>
            <a:r>
              <a:rPr lang="en-US" sz="3800" b="1" spc="-190">
                <a:solidFill>
                  <a:srgbClr val="000000"/>
                </a:solidFill>
                <a:latin typeface="Glacial Indifference Bold"/>
                <a:ea typeface="Glacial Indifference Bold"/>
                <a:cs typeface="Glacial Indifference Bold"/>
                <a:sym typeface="Glacial Indifference Bold"/>
              </a:rPr>
              <a:t>MISH </a:t>
            </a:r>
            <a:r>
              <a:rPr lang="en-US" sz="3800" spc="-190">
                <a:solidFill>
                  <a:srgbClr val="000000"/>
                </a:solidFill>
                <a:latin typeface="Glacial Indifference"/>
                <a:ea typeface="Glacial Indifference"/>
                <a:cs typeface="Glacial Indifference"/>
                <a:sym typeface="Glacial Indifference"/>
              </a:rPr>
              <a:t>(Manx Integrated Sexual Health Centre) provide sexual health services, including:</a:t>
            </a:r>
          </a:p>
          <a:p>
            <a:pPr algn="just">
              <a:lnSpc>
                <a:spcPts val="5320"/>
              </a:lnSpc>
            </a:pPr>
            <a:endParaRPr lang="en-US" sz="3800" spc="-190">
              <a:solidFill>
                <a:srgbClr val="000000"/>
              </a:solidFill>
              <a:latin typeface="Glacial Indifference"/>
              <a:ea typeface="Glacial Indifference"/>
              <a:cs typeface="Glacial Indifference"/>
              <a:sym typeface="Glacial Indifference"/>
            </a:endParaRPr>
          </a:p>
          <a:p>
            <a:pPr marL="820526" lvl="1" indent="-410263" algn="just">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Emergency contraception</a:t>
            </a:r>
          </a:p>
          <a:p>
            <a:pPr marL="820526" lvl="1" indent="-410263" algn="just">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Pregnancy testing</a:t>
            </a:r>
          </a:p>
          <a:p>
            <a:pPr marL="820526" lvl="1" indent="-410263" algn="just">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STI tests</a:t>
            </a:r>
          </a:p>
          <a:p>
            <a:pPr marL="820526" lvl="1" indent="-410263" algn="just">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Condoms</a:t>
            </a:r>
          </a:p>
          <a:p>
            <a:pPr marL="820526" lvl="1" indent="-410263" algn="just">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Cervical screening/smear tests</a:t>
            </a:r>
          </a:p>
          <a:p>
            <a:pPr marL="820526" lvl="1" indent="-410263" algn="just">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One to one sexual health education </a:t>
            </a:r>
          </a:p>
          <a:p>
            <a:pPr algn="just">
              <a:lnSpc>
                <a:spcPts val="5320"/>
              </a:lnSpc>
            </a:pPr>
            <a:endParaRPr lang="en-US" sz="3800" spc="-190">
              <a:solidFill>
                <a:srgbClr val="000000"/>
              </a:solidFill>
              <a:latin typeface="Glacial Indifference"/>
              <a:ea typeface="Glacial Indifference"/>
              <a:cs typeface="Glacial Indifference"/>
              <a:sym typeface="Glacial Indifference"/>
            </a:endParaRPr>
          </a:p>
          <a:p>
            <a:pPr algn="just">
              <a:lnSpc>
                <a:spcPts val="5320"/>
              </a:lnSpc>
            </a:pPr>
            <a:endParaRPr lang="en-US" sz="3800" spc="-190">
              <a:solidFill>
                <a:srgbClr val="000000"/>
              </a:solidFill>
              <a:latin typeface="Glacial Indifference"/>
              <a:ea typeface="Glacial Indifference"/>
              <a:cs typeface="Glacial Indifference"/>
              <a:sym typeface="Glacial Indifference"/>
            </a:endParaRPr>
          </a:p>
        </p:txBody>
      </p:sp>
      <p:sp>
        <p:nvSpPr>
          <p:cNvPr id="6" name="Freeform 6"/>
          <p:cNvSpPr/>
          <p:nvPr/>
        </p:nvSpPr>
        <p:spPr>
          <a:xfrm>
            <a:off x="10918067" y="4076696"/>
            <a:ext cx="5921834" cy="5181604"/>
          </a:xfrm>
          <a:custGeom>
            <a:avLst/>
            <a:gdLst/>
            <a:ahLst/>
            <a:cxnLst/>
            <a:rect l="l" t="t" r="r" b="b"/>
            <a:pathLst>
              <a:path w="5921834" h="5181604">
                <a:moveTo>
                  <a:pt x="0" y="0"/>
                </a:moveTo>
                <a:lnTo>
                  <a:pt x="5921833" y="0"/>
                </a:lnTo>
                <a:lnTo>
                  <a:pt x="5921833" y="5181604"/>
                </a:lnTo>
                <a:lnTo>
                  <a:pt x="0" y="51816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186693" y="1104900"/>
            <a:ext cx="16652793" cy="906704"/>
          </a:xfrm>
          <a:prstGeom prst="rect">
            <a:avLst/>
          </a:prstGeom>
        </p:spPr>
        <p:txBody>
          <a:bodyPr lIns="0" tIns="0" rIns="0" bIns="0" rtlCol="0" anchor="t">
            <a:spAutoFit/>
          </a:bodyPr>
          <a:lstStyle/>
          <a:p>
            <a:pPr algn="just">
              <a:lnSpc>
                <a:spcPts val="6825"/>
              </a:lnSpc>
            </a:pPr>
            <a:r>
              <a:rPr lang="en-US" sz="6500">
                <a:solidFill>
                  <a:srgbClr val="000000"/>
                </a:solidFill>
                <a:latin typeface="Bobby Jones Soft"/>
                <a:ea typeface="Bobby Jones Soft"/>
                <a:cs typeface="Bobby Jones Soft"/>
                <a:sym typeface="Bobby Jones Soft"/>
              </a:rPr>
              <a:t>SEXUAL HEALTH SERVICES ON ISLAND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725781"/>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143796" y="2772964"/>
            <a:ext cx="15696104" cy="8464934"/>
          </a:xfrm>
          <a:prstGeom prst="rect">
            <a:avLst/>
          </a:prstGeom>
        </p:spPr>
        <p:txBody>
          <a:bodyPr lIns="0" tIns="0" rIns="0" bIns="0" rtlCol="0" anchor="t">
            <a:spAutoFit/>
          </a:bodyPr>
          <a:lstStyle/>
          <a:p>
            <a:pPr algn="just">
              <a:lnSpc>
                <a:spcPts val="5395"/>
              </a:lnSpc>
            </a:pPr>
            <a:r>
              <a:rPr lang="en-US" sz="3854" b="1" spc="-192">
                <a:solidFill>
                  <a:srgbClr val="000000"/>
                </a:solidFill>
                <a:latin typeface="Glacial Indifference Bold"/>
                <a:ea typeface="Glacial Indifference Bold"/>
                <a:cs typeface="Glacial Indifference Bold"/>
                <a:sym typeface="Glacial Indifference Bold"/>
              </a:rPr>
              <a:t>Manx Integrated Sexual Health Centre</a:t>
            </a:r>
          </a:p>
          <a:p>
            <a:pPr algn="just">
              <a:lnSpc>
                <a:spcPts val="5395"/>
              </a:lnSpc>
            </a:pPr>
            <a:endParaRPr lang="en-US" sz="3854" b="1" spc="-192">
              <a:solidFill>
                <a:srgbClr val="000000"/>
              </a:solidFill>
              <a:latin typeface="Glacial Indifference Bold"/>
              <a:ea typeface="Glacial Indifference Bold"/>
              <a:cs typeface="Glacial Indifference Bold"/>
              <a:sym typeface="Glacial Indifference Bold"/>
            </a:endParaRPr>
          </a:p>
          <a:p>
            <a:pPr algn="just">
              <a:lnSpc>
                <a:spcPts val="5395"/>
              </a:lnSpc>
            </a:pPr>
            <a:r>
              <a:rPr lang="en-US" sz="3854" spc="-192">
                <a:solidFill>
                  <a:srgbClr val="000000"/>
                </a:solidFill>
                <a:latin typeface="Glacial Indifference"/>
                <a:ea typeface="Glacial Indifference"/>
                <a:cs typeface="Glacial Indifference"/>
                <a:sym typeface="Glacial Indifference"/>
              </a:rPr>
              <a:t>You can self-refer, so you don’t need a GP to do it for you.</a:t>
            </a:r>
          </a:p>
          <a:p>
            <a:pPr algn="just">
              <a:lnSpc>
                <a:spcPts val="5395"/>
              </a:lnSpc>
            </a:pPr>
            <a:endParaRPr lang="en-US" sz="3854" spc="-192">
              <a:solidFill>
                <a:srgbClr val="000000"/>
              </a:solidFill>
              <a:latin typeface="Glacial Indifference"/>
              <a:ea typeface="Glacial Indifference"/>
              <a:cs typeface="Glacial Indifference"/>
              <a:sym typeface="Glacial Indifference"/>
            </a:endParaRPr>
          </a:p>
          <a:p>
            <a:pPr algn="just">
              <a:lnSpc>
                <a:spcPts val="5395"/>
              </a:lnSpc>
            </a:pPr>
            <a:r>
              <a:rPr lang="en-US" sz="3854" spc="-192">
                <a:solidFill>
                  <a:srgbClr val="000000"/>
                </a:solidFill>
                <a:latin typeface="Glacial Indifference"/>
                <a:ea typeface="Glacial Indifference"/>
                <a:cs typeface="Glacial Indifference"/>
                <a:sym typeface="Glacial Indifference"/>
              </a:rPr>
              <a:t>To make an appointment, call </a:t>
            </a:r>
          </a:p>
          <a:p>
            <a:pPr algn="just">
              <a:lnSpc>
                <a:spcPts val="5395"/>
              </a:lnSpc>
            </a:pPr>
            <a:endParaRPr lang="en-US" sz="3854" spc="-192">
              <a:solidFill>
                <a:srgbClr val="000000"/>
              </a:solidFill>
              <a:latin typeface="Glacial Indifference"/>
              <a:ea typeface="Glacial Indifference"/>
              <a:cs typeface="Glacial Indifference"/>
              <a:sym typeface="Glacial Indifference"/>
            </a:endParaRPr>
          </a:p>
          <a:p>
            <a:pPr algn="just">
              <a:lnSpc>
                <a:spcPts val="6665"/>
              </a:lnSpc>
            </a:pPr>
            <a:r>
              <a:rPr lang="en-US" sz="4760" spc="-238">
                <a:solidFill>
                  <a:srgbClr val="000000"/>
                </a:solidFill>
                <a:latin typeface="Glacial Indifference"/>
                <a:ea typeface="Glacial Indifference"/>
                <a:cs typeface="Glacial Indifference"/>
                <a:sym typeface="Glacial Indifference"/>
              </a:rPr>
              <a:t>+44 1624 650710 </a:t>
            </a:r>
          </a:p>
          <a:p>
            <a:pPr algn="just">
              <a:lnSpc>
                <a:spcPts val="6665"/>
              </a:lnSpc>
            </a:pPr>
            <a:r>
              <a:rPr lang="en-US" sz="4760" spc="-238">
                <a:solidFill>
                  <a:srgbClr val="000000"/>
                </a:solidFill>
                <a:latin typeface="Glacial Indifference"/>
                <a:ea typeface="Glacial Indifference"/>
                <a:cs typeface="Glacial Indifference"/>
                <a:sym typeface="Glacial Indifference"/>
              </a:rPr>
              <a:t>or +44 1624 650577 </a:t>
            </a:r>
          </a:p>
          <a:p>
            <a:pPr algn="just">
              <a:lnSpc>
                <a:spcPts val="5395"/>
              </a:lnSpc>
            </a:pPr>
            <a:endParaRPr lang="en-US" sz="4760" spc="-238">
              <a:solidFill>
                <a:srgbClr val="000000"/>
              </a:solidFill>
              <a:latin typeface="Glacial Indifference"/>
              <a:ea typeface="Glacial Indifference"/>
              <a:cs typeface="Glacial Indifference"/>
              <a:sym typeface="Glacial Indifference"/>
            </a:endParaRPr>
          </a:p>
          <a:p>
            <a:pPr algn="just">
              <a:lnSpc>
                <a:spcPts val="5395"/>
              </a:lnSpc>
            </a:pPr>
            <a:endParaRPr lang="en-US" sz="4760" spc="-238">
              <a:solidFill>
                <a:srgbClr val="000000"/>
              </a:solidFill>
              <a:latin typeface="Glacial Indifference"/>
              <a:ea typeface="Glacial Indifference"/>
              <a:cs typeface="Glacial Indifference"/>
              <a:sym typeface="Glacial Indifference"/>
            </a:endParaRPr>
          </a:p>
          <a:p>
            <a:pPr algn="just">
              <a:lnSpc>
                <a:spcPts val="5395"/>
              </a:lnSpc>
            </a:pPr>
            <a:endParaRPr lang="en-US" sz="4760" spc="-238">
              <a:solidFill>
                <a:srgbClr val="000000"/>
              </a:solidFill>
              <a:latin typeface="Glacial Indifference"/>
              <a:ea typeface="Glacial Indifference"/>
              <a:cs typeface="Glacial Indifference"/>
              <a:sym typeface="Glacial Indifference"/>
            </a:endParaRPr>
          </a:p>
          <a:p>
            <a:pPr algn="just">
              <a:lnSpc>
                <a:spcPts val="5395"/>
              </a:lnSpc>
            </a:pPr>
            <a:endParaRPr lang="en-US" sz="4760" spc="-238">
              <a:solidFill>
                <a:srgbClr val="000000"/>
              </a:solidFill>
              <a:latin typeface="Glacial Indifference"/>
              <a:ea typeface="Glacial Indifference"/>
              <a:cs typeface="Glacial Indifference"/>
              <a:sym typeface="Glacial Indifference"/>
            </a:endParaRPr>
          </a:p>
        </p:txBody>
      </p:sp>
      <p:sp>
        <p:nvSpPr>
          <p:cNvPr id="6" name="Freeform 6"/>
          <p:cNvSpPr/>
          <p:nvPr/>
        </p:nvSpPr>
        <p:spPr>
          <a:xfrm>
            <a:off x="10918067" y="4206961"/>
            <a:ext cx="5921834" cy="5181604"/>
          </a:xfrm>
          <a:custGeom>
            <a:avLst/>
            <a:gdLst/>
            <a:ahLst/>
            <a:cxnLst/>
            <a:rect l="l" t="t" r="r" b="b"/>
            <a:pathLst>
              <a:path w="5921834" h="5181604">
                <a:moveTo>
                  <a:pt x="0" y="0"/>
                </a:moveTo>
                <a:lnTo>
                  <a:pt x="5921833" y="0"/>
                </a:lnTo>
                <a:lnTo>
                  <a:pt x="5921833" y="5181605"/>
                </a:lnTo>
                <a:lnTo>
                  <a:pt x="0" y="51816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186693" y="1104900"/>
            <a:ext cx="16652793" cy="906704"/>
          </a:xfrm>
          <a:prstGeom prst="rect">
            <a:avLst/>
          </a:prstGeom>
        </p:spPr>
        <p:txBody>
          <a:bodyPr lIns="0" tIns="0" rIns="0" bIns="0" rtlCol="0" anchor="t">
            <a:spAutoFit/>
          </a:bodyPr>
          <a:lstStyle/>
          <a:p>
            <a:pPr algn="just">
              <a:lnSpc>
                <a:spcPts val="6825"/>
              </a:lnSpc>
            </a:pPr>
            <a:r>
              <a:rPr lang="en-US" sz="6500">
                <a:solidFill>
                  <a:srgbClr val="000000"/>
                </a:solidFill>
                <a:latin typeface="Bobby Jones Soft"/>
                <a:ea typeface="Bobby Jones Soft"/>
                <a:cs typeface="Bobby Jones Soft"/>
                <a:sym typeface="Bobby Jones Soft"/>
              </a:rPr>
              <a:t>SEXUAL HEALTH SERVICES ON ISLAND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725781"/>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143796" y="2772964"/>
            <a:ext cx="9095495" cy="6064780"/>
          </a:xfrm>
          <a:prstGeom prst="rect">
            <a:avLst/>
          </a:prstGeom>
        </p:spPr>
        <p:txBody>
          <a:bodyPr lIns="0" tIns="0" rIns="0" bIns="0" rtlCol="0" anchor="t">
            <a:spAutoFit/>
          </a:bodyPr>
          <a:lstStyle/>
          <a:p>
            <a:pPr algn="just">
              <a:lnSpc>
                <a:spcPts val="5395"/>
              </a:lnSpc>
            </a:pPr>
            <a:r>
              <a:rPr lang="en-US" sz="3854" spc="-192">
                <a:solidFill>
                  <a:srgbClr val="000000"/>
                </a:solidFill>
                <a:latin typeface="Glacial Indifference"/>
                <a:ea typeface="Glacial Indifference"/>
                <a:cs typeface="Glacial Indifference"/>
                <a:sym typeface="Glacial Indifference"/>
              </a:rPr>
              <a:t>You can get emergency contraception for free.</a:t>
            </a:r>
          </a:p>
          <a:p>
            <a:pPr algn="just">
              <a:lnSpc>
                <a:spcPts val="5395"/>
              </a:lnSpc>
            </a:pPr>
            <a:r>
              <a:rPr lang="en-US" sz="3854" spc="-192">
                <a:solidFill>
                  <a:srgbClr val="000000"/>
                </a:solidFill>
                <a:latin typeface="Glacial Indifference"/>
                <a:ea typeface="Glacial Indifference"/>
                <a:cs typeface="Glacial Indifference"/>
                <a:sym typeface="Glacial Indifference"/>
              </a:rPr>
              <a:t> ​</a:t>
            </a:r>
          </a:p>
          <a:p>
            <a:pPr algn="just">
              <a:lnSpc>
                <a:spcPts val="5395"/>
              </a:lnSpc>
            </a:pPr>
            <a:r>
              <a:rPr lang="en-US" sz="3854" spc="-192">
                <a:solidFill>
                  <a:srgbClr val="000000"/>
                </a:solidFill>
                <a:latin typeface="Glacial Indifference"/>
                <a:ea typeface="Glacial Indifference"/>
                <a:cs typeface="Glacial Indifference"/>
                <a:sym typeface="Glacial Indifference"/>
              </a:rPr>
              <a:t>You can get the emergency contraceptive pill from the MISH, your GP, the Family Planning Clinic or a local pharmacy.​</a:t>
            </a:r>
          </a:p>
          <a:p>
            <a:pPr algn="just">
              <a:lnSpc>
                <a:spcPts val="5395"/>
              </a:lnSpc>
            </a:pPr>
            <a:endParaRPr lang="en-US" sz="3854" spc="-192">
              <a:solidFill>
                <a:srgbClr val="000000"/>
              </a:solidFill>
              <a:latin typeface="Glacial Indifference"/>
              <a:ea typeface="Glacial Indifference"/>
              <a:cs typeface="Glacial Indifference"/>
              <a:sym typeface="Glacial Indifference"/>
            </a:endParaRPr>
          </a:p>
          <a:p>
            <a:pPr algn="just">
              <a:lnSpc>
                <a:spcPts val="5395"/>
              </a:lnSpc>
            </a:pPr>
            <a:r>
              <a:rPr lang="en-US" sz="3854" spc="-192">
                <a:solidFill>
                  <a:srgbClr val="000000"/>
                </a:solidFill>
                <a:latin typeface="Glacial Indifference"/>
                <a:ea typeface="Glacial Indifference"/>
                <a:cs typeface="Glacial Indifference"/>
                <a:sym typeface="Glacial Indifference"/>
              </a:rPr>
              <a:t>You can get the IUD/coil fitted at your GPs or the Family Planning Clinic.​</a:t>
            </a:r>
          </a:p>
          <a:p>
            <a:pPr algn="just">
              <a:lnSpc>
                <a:spcPts val="5395"/>
              </a:lnSpc>
            </a:pPr>
            <a:endParaRPr lang="en-US" sz="3854" spc="-192">
              <a:solidFill>
                <a:srgbClr val="000000"/>
              </a:solidFill>
              <a:latin typeface="Glacial Indifference"/>
              <a:ea typeface="Glacial Indifference"/>
              <a:cs typeface="Glacial Indifference"/>
              <a:sym typeface="Glacial Indifference"/>
            </a:endParaRPr>
          </a:p>
        </p:txBody>
      </p:sp>
      <p:sp>
        <p:nvSpPr>
          <p:cNvPr id="6" name="Freeform 6"/>
          <p:cNvSpPr/>
          <p:nvPr/>
        </p:nvSpPr>
        <p:spPr>
          <a:xfrm>
            <a:off x="11337466" y="3487214"/>
            <a:ext cx="5921834" cy="5181604"/>
          </a:xfrm>
          <a:custGeom>
            <a:avLst/>
            <a:gdLst/>
            <a:ahLst/>
            <a:cxnLst/>
            <a:rect l="l" t="t" r="r" b="b"/>
            <a:pathLst>
              <a:path w="5921834" h="5181604">
                <a:moveTo>
                  <a:pt x="0" y="0"/>
                </a:moveTo>
                <a:lnTo>
                  <a:pt x="5921834" y="0"/>
                </a:lnTo>
                <a:lnTo>
                  <a:pt x="5921834" y="5181605"/>
                </a:lnTo>
                <a:lnTo>
                  <a:pt x="0" y="51816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186693" y="1104900"/>
            <a:ext cx="16652793" cy="906704"/>
          </a:xfrm>
          <a:prstGeom prst="rect">
            <a:avLst/>
          </a:prstGeom>
        </p:spPr>
        <p:txBody>
          <a:bodyPr lIns="0" tIns="0" rIns="0" bIns="0" rtlCol="0" anchor="t">
            <a:spAutoFit/>
          </a:bodyPr>
          <a:lstStyle/>
          <a:p>
            <a:pPr algn="just">
              <a:lnSpc>
                <a:spcPts val="6825"/>
              </a:lnSpc>
            </a:pPr>
            <a:r>
              <a:rPr lang="en-US" sz="6500">
                <a:solidFill>
                  <a:srgbClr val="000000"/>
                </a:solidFill>
                <a:latin typeface="Bobby Jones Soft"/>
                <a:ea typeface="Bobby Jones Soft"/>
                <a:cs typeface="Bobby Jones Soft"/>
                <a:sym typeface="Bobby Jones Soft"/>
              </a:rPr>
              <a:t>SEXUAL HEALTH SERVICES ON ISLAND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11356664" y="3038575"/>
            <a:ext cx="4660009" cy="6505089"/>
          </a:xfrm>
          <a:custGeom>
            <a:avLst/>
            <a:gdLst/>
            <a:ahLst/>
            <a:cxnLst/>
            <a:rect l="l" t="t" r="r" b="b"/>
            <a:pathLst>
              <a:path w="4660009" h="6505089">
                <a:moveTo>
                  <a:pt x="0" y="0"/>
                </a:moveTo>
                <a:lnTo>
                  <a:pt x="4660009" y="0"/>
                </a:lnTo>
                <a:lnTo>
                  <a:pt x="4660009" y="6505089"/>
                </a:lnTo>
                <a:lnTo>
                  <a:pt x="0" y="65050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840421" y="1104900"/>
            <a:ext cx="4596467" cy="971543"/>
          </a:xfrm>
          <a:prstGeom prst="rect">
            <a:avLst/>
          </a:prstGeom>
        </p:spPr>
        <p:txBody>
          <a:bodyPr lIns="0" tIns="0" rIns="0" bIns="0" rtlCol="0" anchor="t">
            <a:spAutoFit/>
          </a:bodyPr>
          <a:lstStyle/>
          <a:p>
            <a:pPr algn="ctr">
              <a:lnSpc>
                <a:spcPts val="7221"/>
              </a:lnSpc>
            </a:pPr>
            <a:r>
              <a:rPr lang="en-US" sz="6877">
                <a:solidFill>
                  <a:srgbClr val="000000"/>
                </a:solidFill>
                <a:latin typeface="Bobby Jones Soft"/>
                <a:ea typeface="Bobby Jones Soft"/>
                <a:cs typeface="Bobby Jones Soft"/>
                <a:sym typeface="Bobby Jones Soft"/>
              </a:rPr>
              <a:t>LET’S CHAT</a:t>
            </a:r>
          </a:p>
        </p:txBody>
      </p:sp>
      <p:sp>
        <p:nvSpPr>
          <p:cNvPr id="7" name="TextBox 7"/>
          <p:cNvSpPr txBox="1"/>
          <p:nvPr/>
        </p:nvSpPr>
        <p:spPr>
          <a:xfrm>
            <a:off x="1560168" y="3102569"/>
            <a:ext cx="8215986" cy="3009143"/>
          </a:xfrm>
          <a:prstGeom prst="rect">
            <a:avLst/>
          </a:prstGeom>
        </p:spPr>
        <p:txBody>
          <a:bodyPr lIns="0" tIns="0" rIns="0" bIns="0" rtlCol="0" anchor="t">
            <a:spAutoFit/>
          </a:bodyPr>
          <a:lstStyle/>
          <a:p>
            <a:pPr algn="just">
              <a:lnSpc>
                <a:spcPts val="12266"/>
              </a:lnSpc>
            </a:pPr>
            <a:r>
              <a:rPr lang="en-US" sz="7572" spc="-272">
                <a:solidFill>
                  <a:srgbClr val="000000"/>
                </a:solidFill>
                <a:latin typeface="Glacial Indifference"/>
                <a:ea typeface="Glacial Indifference"/>
                <a:cs typeface="Glacial Indifference"/>
                <a:sym typeface="Glacial Indifference"/>
              </a:rPr>
              <a:t>Who is responsible for contraception?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2756106" y="1502475"/>
            <a:ext cx="5654546" cy="859827"/>
          </a:xfrm>
          <a:prstGeom prst="rect">
            <a:avLst/>
          </a:prstGeom>
        </p:spPr>
        <p:txBody>
          <a:bodyPr lIns="0" tIns="0" rIns="0" bIns="0" rtlCol="0" anchor="t">
            <a:spAutoFit/>
          </a:bodyPr>
          <a:lstStyle/>
          <a:p>
            <a:pPr algn="ctr">
              <a:lnSpc>
                <a:spcPts val="6451"/>
              </a:lnSpc>
            </a:pPr>
            <a:r>
              <a:rPr lang="en-US" sz="6144">
                <a:solidFill>
                  <a:srgbClr val="000000"/>
                </a:solidFill>
                <a:latin typeface="Bobby Jones Soft"/>
                <a:ea typeface="Bobby Jones Soft"/>
                <a:cs typeface="Bobby Jones Soft"/>
                <a:sym typeface="Bobby Jones Soft"/>
              </a:rPr>
              <a:t>DO IT NOW</a:t>
            </a:r>
          </a:p>
        </p:txBody>
      </p:sp>
      <p:sp>
        <p:nvSpPr>
          <p:cNvPr id="6" name="Freeform 6"/>
          <p:cNvSpPr/>
          <p:nvPr/>
        </p:nvSpPr>
        <p:spPr>
          <a:xfrm rot="501946">
            <a:off x="1165444" y="883013"/>
            <a:ext cx="1952681" cy="2022551"/>
          </a:xfrm>
          <a:custGeom>
            <a:avLst/>
            <a:gdLst/>
            <a:ahLst/>
            <a:cxnLst/>
            <a:rect l="l" t="t" r="r" b="b"/>
            <a:pathLst>
              <a:path w="1952681" h="2022551">
                <a:moveTo>
                  <a:pt x="0" y="0"/>
                </a:moveTo>
                <a:lnTo>
                  <a:pt x="1952680" y="0"/>
                </a:lnTo>
                <a:lnTo>
                  <a:pt x="1952680" y="2022550"/>
                </a:lnTo>
                <a:lnTo>
                  <a:pt x="0" y="202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700187" y="4051560"/>
            <a:ext cx="14021110" cy="2126730"/>
          </a:xfrm>
          <a:prstGeom prst="rect">
            <a:avLst/>
          </a:prstGeom>
        </p:spPr>
        <p:txBody>
          <a:bodyPr lIns="0" tIns="0" rIns="0" bIns="0" rtlCol="0" anchor="t">
            <a:spAutoFit/>
          </a:bodyPr>
          <a:lstStyle/>
          <a:p>
            <a:pPr algn="just">
              <a:lnSpc>
                <a:spcPts val="8498"/>
              </a:lnSpc>
            </a:pPr>
            <a:r>
              <a:rPr lang="en-US" sz="6588" spc="-237">
                <a:solidFill>
                  <a:srgbClr val="000000"/>
                </a:solidFill>
                <a:latin typeface="Glacial Indifference"/>
                <a:ea typeface="Glacial Indifference"/>
                <a:cs typeface="Glacial Indifference"/>
                <a:sym typeface="Glacial Indifference"/>
              </a:rPr>
              <a:t>What is contraception? Why is it used? How many different types can you name?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8077164" y="3623028"/>
            <a:ext cx="10210836" cy="6113738"/>
          </a:xfrm>
          <a:custGeom>
            <a:avLst/>
            <a:gdLst/>
            <a:ahLst/>
            <a:cxnLst/>
            <a:rect l="l" t="t" r="r" b="b"/>
            <a:pathLst>
              <a:path w="10210836" h="6113738">
                <a:moveTo>
                  <a:pt x="0" y="0"/>
                </a:moveTo>
                <a:lnTo>
                  <a:pt x="10210836" y="0"/>
                </a:lnTo>
                <a:lnTo>
                  <a:pt x="10210836" y="6113739"/>
                </a:lnTo>
                <a:lnTo>
                  <a:pt x="0" y="6113739"/>
                </a:lnTo>
                <a:lnTo>
                  <a:pt x="0" y="0"/>
                </a:lnTo>
                <a:close/>
              </a:path>
            </a:pathLst>
          </a:custGeom>
          <a:blipFill>
            <a:blip r:embed="rId3"/>
            <a:stretch>
              <a:fillRect/>
            </a:stretch>
          </a:blipFill>
        </p:spPr>
      </p:sp>
      <p:sp>
        <p:nvSpPr>
          <p:cNvPr id="6" name="Freeform 6"/>
          <p:cNvSpPr/>
          <p:nvPr/>
        </p:nvSpPr>
        <p:spPr>
          <a:xfrm>
            <a:off x="635674" y="5143500"/>
            <a:ext cx="4029951" cy="4579490"/>
          </a:xfrm>
          <a:custGeom>
            <a:avLst/>
            <a:gdLst/>
            <a:ahLst/>
            <a:cxnLst/>
            <a:rect l="l" t="t" r="r" b="b"/>
            <a:pathLst>
              <a:path w="4029951" h="4579490">
                <a:moveTo>
                  <a:pt x="0" y="0"/>
                </a:moveTo>
                <a:lnTo>
                  <a:pt x="4029951" y="0"/>
                </a:lnTo>
                <a:lnTo>
                  <a:pt x="4029951" y="4579490"/>
                </a:lnTo>
                <a:lnTo>
                  <a:pt x="0" y="45794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4665625" y="4922020"/>
            <a:ext cx="3488320" cy="5022450"/>
          </a:xfrm>
          <a:custGeom>
            <a:avLst/>
            <a:gdLst/>
            <a:ahLst/>
            <a:cxnLst/>
            <a:rect l="l" t="t" r="r" b="b"/>
            <a:pathLst>
              <a:path w="3488320" h="5022450">
                <a:moveTo>
                  <a:pt x="0" y="0"/>
                </a:moveTo>
                <a:lnTo>
                  <a:pt x="3488320" y="0"/>
                </a:lnTo>
                <a:lnTo>
                  <a:pt x="3488320" y="5022450"/>
                </a:lnTo>
                <a:lnTo>
                  <a:pt x="0" y="50224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4188881" y="771525"/>
            <a:ext cx="10278890" cy="247882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Everyone</a:t>
            </a:r>
            <a:r>
              <a:rPr lang="en-US" sz="6206" spc="-223">
                <a:solidFill>
                  <a:srgbClr val="000000"/>
                </a:solidFill>
                <a:latin typeface="Glacial Indifference"/>
                <a:ea typeface="Glacial Indifference"/>
                <a:cs typeface="Glacial Indifference"/>
                <a:sym typeface="Glacial Indifference"/>
              </a:rPr>
              <a:t> who is sexually active </a:t>
            </a:r>
          </a:p>
          <a:p>
            <a:pPr algn="just">
              <a:lnSpc>
                <a:spcPts val="10054"/>
              </a:lnSpc>
            </a:pPr>
            <a:r>
              <a:rPr lang="en-US" sz="6206" spc="-223">
                <a:solidFill>
                  <a:srgbClr val="000000"/>
                </a:solidFill>
                <a:latin typeface="Glacial Indifference"/>
                <a:ea typeface="Glacial Indifference"/>
                <a:cs typeface="Glacial Indifference"/>
                <a:sym typeface="Glacial Indifference"/>
              </a:rPr>
              <a:t>is responsible for contraception.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5145618" y="982183"/>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REMEMBER CONSENT!</a:t>
            </a:r>
          </a:p>
        </p:txBody>
      </p:sp>
      <p:sp>
        <p:nvSpPr>
          <p:cNvPr id="6" name="TextBox 6"/>
          <p:cNvSpPr txBox="1"/>
          <p:nvPr/>
        </p:nvSpPr>
        <p:spPr>
          <a:xfrm>
            <a:off x="3350358" y="2727585"/>
            <a:ext cx="11587284" cy="5719229"/>
          </a:xfrm>
          <a:prstGeom prst="rect">
            <a:avLst/>
          </a:prstGeom>
        </p:spPr>
        <p:txBody>
          <a:bodyPr lIns="0" tIns="0" rIns="0" bIns="0" rtlCol="0" anchor="t">
            <a:spAutoFit/>
          </a:bodyPr>
          <a:lstStyle/>
          <a:p>
            <a:pPr algn="just">
              <a:lnSpc>
                <a:spcPts val="6514"/>
              </a:lnSpc>
            </a:pPr>
            <a:r>
              <a:rPr lang="en-US" sz="4021" spc="-144">
                <a:solidFill>
                  <a:srgbClr val="000000"/>
                </a:solidFill>
                <a:latin typeface="Glacial Indifference"/>
                <a:ea typeface="Glacial Indifference"/>
                <a:cs typeface="Glacial Indifference"/>
                <a:sym typeface="Glacial Indifference"/>
              </a:rPr>
              <a:t>Just because someone has condoms, or is taking the contraceptive pill, it does </a:t>
            </a:r>
            <a:r>
              <a:rPr lang="en-US" sz="4021" b="1" u="sng" spc="-144">
                <a:solidFill>
                  <a:srgbClr val="000000"/>
                </a:solidFill>
                <a:latin typeface="Glacial Indifference Bold"/>
                <a:ea typeface="Glacial Indifference Bold"/>
                <a:cs typeface="Glacial Indifference Bold"/>
                <a:sym typeface="Glacial Indifference Bold"/>
              </a:rPr>
              <a:t>not</a:t>
            </a:r>
            <a:r>
              <a:rPr lang="en-US" sz="4021" spc="-144">
                <a:solidFill>
                  <a:srgbClr val="000000"/>
                </a:solidFill>
                <a:latin typeface="Glacial Indifference"/>
                <a:ea typeface="Glacial Indifference"/>
                <a:cs typeface="Glacial Indifference"/>
                <a:sym typeface="Glacial Indifference"/>
              </a:rPr>
              <a:t> mean they want to have sex. It means they’re being smart, planning ahead, and taking control of their health.</a:t>
            </a:r>
          </a:p>
          <a:p>
            <a:pPr algn="just">
              <a:lnSpc>
                <a:spcPts val="6514"/>
              </a:lnSpc>
            </a:pPr>
            <a:endParaRPr lang="en-US" sz="4021" spc="-144">
              <a:solidFill>
                <a:srgbClr val="000000"/>
              </a:solidFill>
              <a:latin typeface="Glacial Indifference"/>
              <a:ea typeface="Glacial Indifference"/>
              <a:cs typeface="Glacial Indifference"/>
              <a:sym typeface="Glacial Indifference"/>
            </a:endParaRPr>
          </a:p>
          <a:p>
            <a:pPr algn="just">
              <a:lnSpc>
                <a:spcPts val="6514"/>
              </a:lnSpc>
            </a:pPr>
            <a:r>
              <a:rPr lang="en-US" sz="4021" spc="-144">
                <a:solidFill>
                  <a:srgbClr val="000000"/>
                </a:solidFill>
                <a:latin typeface="Glacial Indifference"/>
                <a:ea typeface="Glacial Indifference"/>
                <a:cs typeface="Glacial Indifference"/>
                <a:sym typeface="Glacial Indifference"/>
              </a:rPr>
              <a:t>You should always ask for explicit consent before any sexual activity, and never make assumptions.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530345"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3370232" y="1414906"/>
            <a:ext cx="10666420" cy="7186501"/>
          </a:xfrm>
          <a:custGeom>
            <a:avLst/>
            <a:gdLst/>
            <a:ahLst/>
            <a:cxnLst/>
            <a:rect l="l" t="t" r="r" b="b"/>
            <a:pathLst>
              <a:path w="10666420" h="7186501">
                <a:moveTo>
                  <a:pt x="0" y="0"/>
                </a:moveTo>
                <a:lnTo>
                  <a:pt x="10666420" y="0"/>
                </a:lnTo>
                <a:lnTo>
                  <a:pt x="10666420" y="7186500"/>
                </a:lnTo>
                <a:lnTo>
                  <a:pt x="0" y="7186500"/>
                </a:lnTo>
                <a:lnTo>
                  <a:pt x="0" y="0"/>
                </a:lnTo>
                <a:close/>
              </a:path>
            </a:pathLst>
          </a:custGeom>
          <a:blipFill>
            <a:blip r:embed="rId3">
              <a:alphaModFix amt="26000"/>
            </a:blip>
            <a:stretch>
              <a:fillRect/>
            </a:stretch>
          </a:blipFill>
        </p:spPr>
      </p:sp>
      <p:sp>
        <p:nvSpPr>
          <p:cNvPr id="6" name="TextBox 6"/>
          <p:cNvSpPr txBox="1"/>
          <p:nvPr/>
        </p:nvSpPr>
        <p:spPr>
          <a:xfrm>
            <a:off x="4425871" y="2937855"/>
            <a:ext cx="10129648" cy="1808518"/>
          </a:xfrm>
          <a:prstGeom prst="rect">
            <a:avLst/>
          </a:prstGeom>
        </p:spPr>
        <p:txBody>
          <a:bodyPr lIns="0" tIns="0" rIns="0" bIns="0" rtlCol="0" anchor="t">
            <a:spAutoFit/>
          </a:bodyPr>
          <a:lstStyle/>
          <a:p>
            <a:pPr algn="just">
              <a:lnSpc>
                <a:spcPts val="15198"/>
              </a:lnSpc>
            </a:pPr>
            <a:r>
              <a:rPr lang="en-US" sz="9381" spc="-337">
                <a:solidFill>
                  <a:srgbClr val="000000"/>
                </a:solidFill>
                <a:latin typeface="Bobby Jones Soft"/>
                <a:ea typeface="Bobby Jones Soft"/>
                <a:cs typeface="Bobby Jones Soft"/>
                <a:sym typeface="Bobby Jones Soft"/>
              </a:rPr>
              <a:t>True/False quiz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234016" y="4714987"/>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True or false?</a:t>
            </a:r>
          </a:p>
        </p:txBody>
      </p:sp>
      <p:sp>
        <p:nvSpPr>
          <p:cNvPr id="6" name="TextBox 6"/>
          <p:cNvSpPr txBox="1"/>
          <p:nvPr/>
        </p:nvSpPr>
        <p:spPr>
          <a:xfrm>
            <a:off x="1243781" y="2057512"/>
            <a:ext cx="15414233" cy="2914650"/>
          </a:xfrm>
          <a:prstGeom prst="rect">
            <a:avLst/>
          </a:prstGeom>
        </p:spPr>
        <p:txBody>
          <a:bodyPr lIns="0" tIns="0" rIns="0" bIns="0" rtlCol="0" anchor="t">
            <a:spAutoFit/>
          </a:bodyPr>
          <a:lstStyle/>
          <a:p>
            <a:pPr algn="ctr">
              <a:lnSpc>
                <a:spcPts val="7810"/>
              </a:lnSpc>
            </a:pPr>
            <a:r>
              <a:rPr lang="en-US" sz="4821" spc="-173">
                <a:solidFill>
                  <a:srgbClr val="000000"/>
                </a:solidFill>
                <a:latin typeface="Glacial Indifference"/>
                <a:ea typeface="Glacial Indifference"/>
                <a:cs typeface="Glacial Indifference"/>
                <a:sym typeface="Glacial Indifference"/>
              </a:rPr>
              <a:t>Condoms give 100% protection against </a:t>
            </a:r>
          </a:p>
          <a:p>
            <a:pPr algn="ctr">
              <a:lnSpc>
                <a:spcPts val="7810"/>
              </a:lnSpc>
            </a:pPr>
            <a:r>
              <a:rPr lang="en-US" sz="4821" spc="-173">
                <a:solidFill>
                  <a:srgbClr val="000000"/>
                </a:solidFill>
                <a:latin typeface="Glacial Indifference"/>
                <a:ea typeface="Glacial Indifference"/>
                <a:cs typeface="Glacial Indifference"/>
                <a:sym typeface="Glacial Indifference"/>
              </a:rPr>
              <a:t>all sexually transmitted infections.</a:t>
            </a:r>
          </a:p>
          <a:p>
            <a:pPr algn="ctr">
              <a:lnSpc>
                <a:spcPts val="7810"/>
              </a:lnSpc>
            </a:pPr>
            <a:endParaRPr lang="en-US" sz="4821" spc="-173">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8298919" y="4631517"/>
            <a:ext cx="2774572" cy="1626593"/>
          </a:xfrm>
          <a:custGeom>
            <a:avLst/>
            <a:gdLst/>
            <a:ahLst/>
            <a:cxnLst/>
            <a:rect l="l" t="t" r="r" b="b"/>
            <a:pathLst>
              <a:path w="2774572" h="1626593">
                <a:moveTo>
                  <a:pt x="0" y="0"/>
                </a:moveTo>
                <a:lnTo>
                  <a:pt x="2774572" y="0"/>
                </a:lnTo>
                <a:lnTo>
                  <a:pt x="2774572" y="1626593"/>
                </a:lnTo>
                <a:lnTo>
                  <a:pt x="0" y="16265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6058468" y="4714987"/>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True or false?</a:t>
            </a:r>
          </a:p>
        </p:txBody>
      </p:sp>
      <p:sp>
        <p:nvSpPr>
          <p:cNvPr id="7" name="TextBox 7"/>
          <p:cNvSpPr txBox="1"/>
          <p:nvPr/>
        </p:nvSpPr>
        <p:spPr>
          <a:xfrm>
            <a:off x="1243781" y="2057512"/>
            <a:ext cx="15414233" cy="2914650"/>
          </a:xfrm>
          <a:prstGeom prst="rect">
            <a:avLst/>
          </a:prstGeom>
        </p:spPr>
        <p:txBody>
          <a:bodyPr lIns="0" tIns="0" rIns="0" bIns="0" rtlCol="0" anchor="t">
            <a:spAutoFit/>
          </a:bodyPr>
          <a:lstStyle/>
          <a:p>
            <a:pPr algn="ctr">
              <a:lnSpc>
                <a:spcPts val="7810"/>
              </a:lnSpc>
            </a:pPr>
            <a:r>
              <a:rPr lang="en-US" sz="4821" spc="-173">
                <a:solidFill>
                  <a:srgbClr val="000000"/>
                </a:solidFill>
                <a:latin typeface="Glacial Indifference"/>
                <a:ea typeface="Glacial Indifference"/>
                <a:cs typeface="Glacial Indifference"/>
                <a:sym typeface="Glacial Indifference"/>
              </a:rPr>
              <a:t>Condoms give 100% protection against </a:t>
            </a:r>
          </a:p>
          <a:p>
            <a:pPr algn="ctr">
              <a:lnSpc>
                <a:spcPts val="7810"/>
              </a:lnSpc>
            </a:pPr>
            <a:r>
              <a:rPr lang="en-US" sz="4821" spc="-173">
                <a:solidFill>
                  <a:srgbClr val="000000"/>
                </a:solidFill>
                <a:latin typeface="Glacial Indifference"/>
                <a:ea typeface="Glacial Indifference"/>
                <a:cs typeface="Glacial Indifference"/>
                <a:sym typeface="Glacial Indifference"/>
              </a:rPr>
              <a:t>all sexually transmitted infections.</a:t>
            </a:r>
          </a:p>
          <a:p>
            <a:pPr algn="ctr">
              <a:lnSpc>
                <a:spcPts val="7810"/>
              </a:lnSpc>
            </a:pPr>
            <a:endParaRPr lang="en-US" sz="4821" spc="-173">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1726472" y="7252906"/>
            <a:ext cx="15256371" cy="1287146"/>
          </a:xfrm>
          <a:prstGeom prst="rect">
            <a:avLst/>
          </a:prstGeom>
        </p:spPr>
        <p:txBody>
          <a:bodyPr lIns="0" tIns="0" rIns="0" bIns="0" rtlCol="0" anchor="t">
            <a:spAutoFit/>
          </a:bodyPr>
          <a:lstStyle/>
          <a:p>
            <a:pPr algn="ctr">
              <a:lnSpc>
                <a:spcPts val="5179"/>
              </a:lnSpc>
              <a:spcBef>
                <a:spcPct val="0"/>
              </a:spcBef>
            </a:pPr>
            <a:r>
              <a:rPr lang="en-US" sz="3699" b="1">
                <a:solidFill>
                  <a:srgbClr val="FF2929"/>
                </a:solidFill>
                <a:latin typeface="Glacial Indifference Bold"/>
                <a:ea typeface="Glacial Indifference Bold"/>
                <a:cs typeface="Glacial Indifference Bold"/>
                <a:sym typeface="Glacial Indifference Bold"/>
              </a:rPr>
              <a:t>Although condoms reduce the risk of STI, no method is 100% effective, </a:t>
            </a:r>
          </a:p>
          <a:p>
            <a:pPr algn="ctr">
              <a:lnSpc>
                <a:spcPts val="5179"/>
              </a:lnSpc>
              <a:spcBef>
                <a:spcPct val="0"/>
              </a:spcBef>
            </a:pPr>
            <a:r>
              <a:rPr lang="en-US" sz="3699" b="1">
                <a:solidFill>
                  <a:srgbClr val="FF2929"/>
                </a:solidFill>
                <a:latin typeface="Glacial Indifference Bold"/>
                <a:ea typeface="Glacial Indifference Bold"/>
                <a:cs typeface="Glacial Indifference Bold"/>
                <a:sym typeface="Glacial Indifference Bold"/>
              </a:rPr>
              <a:t>even if the condom is used correctly.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234016" y="4714987"/>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True or false?</a:t>
            </a:r>
          </a:p>
        </p:txBody>
      </p:sp>
      <p:sp>
        <p:nvSpPr>
          <p:cNvPr id="6" name="TextBox 6"/>
          <p:cNvSpPr txBox="1"/>
          <p:nvPr/>
        </p:nvSpPr>
        <p:spPr>
          <a:xfrm>
            <a:off x="1243781" y="2057512"/>
            <a:ext cx="15414233" cy="1924050"/>
          </a:xfrm>
          <a:prstGeom prst="rect">
            <a:avLst/>
          </a:prstGeom>
        </p:spPr>
        <p:txBody>
          <a:bodyPr lIns="0" tIns="0" rIns="0" bIns="0" rtlCol="0" anchor="t">
            <a:spAutoFit/>
          </a:bodyPr>
          <a:lstStyle/>
          <a:p>
            <a:pPr algn="ctr">
              <a:lnSpc>
                <a:spcPts val="7810"/>
              </a:lnSpc>
            </a:pPr>
            <a:r>
              <a:rPr lang="en-US" sz="4821" spc="-173">
                <a:solidFill>
                  <a:srgbClr val="000000"/>
                </a:solidFill>
                <a:latin typeface="Glacial Indifference"/>
                <a:ea typeface="Glacial Indifference"/>
                <a:cs typeface="Glacial Indifference"/>
                <a:sym typeface="Glacial Indifference"/>
              </a:rPr>
              <a:t>There is a safe period for having sex to avoid pregnancy.</a:t>
            </a:r>
          </a:p>
          <a:p>
            <a:pPr algn="ctr">
              <a:lnSpc>
                <a:spcPts val="7810"/>
              </a:lnSpc>
            </a:pPr>
            <a:endParaRPr lang="en-US" sz="4821" spc="-173">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234016" y="4714987"/>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True or false?</a:t>
            </a:r>
          </a:p>
        </p:txBody>
      </p:sp>
      <p:sp>
        <p:nvSpPr>
          <p:cNvPr id="6" name="TextBox 6"/>
          <p:cNvSpPr txBox="1"/>
          <p:nvPr/>
        </p:nvSpPr>
        <p:spPr>
          <a:xfrm>
            <a:off x="1243781" y="2057512"/>
            <a:ext cx="15414233" cy="1924050"/>
          </a:xfrm>
          <a:prstGeom prst="rect">
            <a:avLst/>
          </a:prstGeom>
        </p:spPr>
        <p:txBody>
          <a:bodyPr lIns="0" tIns="0" rIns="0" bIns="0" rtlCol="0" anchor="t">
            <a:spAutoFit/>
          </a:bodyPr>
          <a:lstStyle/>
          <a:p>
            <a:pPr algn="ctr">
              <a:lnSpc>
                <a:spcPts val="7810"/>
              </a:lnSpc>
            </a:pPr>
            <a:r>
              <a:rPr lang="en-US" sz="4821" spc="-173">
                <a:solidFill>
                  <a:srgbClr val="000000"/>
                </a:solidFill>
                <a:latin typeface="Glacial Indifference"/>
                <a:ea typeface="Glacial Indifference"/>
                <a:cs typeface="Glacial Indifference"/>
                <a:sym typeface="Glacial Indifference"/>
              </a:rPr>
              <a:t>There is a safe period for having sex to avoid pregnancy.</a:t>
            </a:r>
          </a:p>
          <a:p>
            <a:pPr algn="ctr">
              <a:lnSpc>
                <a:spcPts val="7810"/>
              </a:lnSpc>
            </a:pPr>
            <a:endParaRPr lang="en-US" sz="4821" spc="-173">
              <a:solidFill>
                <a:srgbClr val="000000"/>
              </a:solidFill>
              <a:latin typeface="Glacial Indifference"/>
              <a:ea typeface="Glacial Indifference"/>
              <a:cs typeface="Glacial Indifference"/>
              <a:sym typeface="Glacial Indifference"/>
            </a:endParaRPr>
          </a:p>
        </p:txBody>
      </p:sp>
      <p:sp>
        <p:nvSpPr>
          <p:cNvPr id="7" name="TextBox 7"/>
          <p:cNvSpPr txBox="1"/>
          <p:nvPr/>
        </p:nvSpPr>
        <p:spPr>
          <a:xfrm>
            <a:off x="1243781" y="6347808"/>
            <a:ext cx="15537116" cy="3763898"/>
          </a:xfrm>
          <a:prstGeom prst="rect">
            <a:avLst/>
          </a:prstGeom>
        </p:spPr>
        <p:txBody>
          <a:bodyPr lIns="0" tIns="0" rIns="0" bIns="0" rtlCol="0" anchor="t">
            <a:spAutoFit/>
          </a:bodyPr>
          <a:lstStyle/>
          <a:p>
            <a:pPr algn="ctr">
              <a:lnSpc>
                <a:spcPts val="6028"/>
              </a:lnSpc>
            </a:pPr>
            <a:r>
              <a:rPr lang="en-US" sz="3721" b="1" spc="-133">
                <a:solidFill>
                  <a:srgbClr val="FF2929"/>
                </a:solidFill>
                <a:latin typeface="Glacial Indifference Bold"/>
                <a:ea typeface="Glacial Indifference Bold"/>
                <a:cs typeface="Glacial Indifference Bold"/>
                <a:sym typeface="Glacial Indifference Bold"/>
              </a:rPr>
              <a:t>Some adults try to avoid pregnancy when the woman is not ovulating, but this relies on a detailed knowledge of her menstrual cycle and only having sex at certain times of the month. It is far from a reliable method and not recommended. It also offers no protection against STIs.</a:t>
            </a:r>
          </a:p>
          <a:p>
            <a:pPr algn="ctr">
              <a:lnSpc>
                <a:spcPts val="6028"/>
              </a:lnSpc>
            </a:pPr>
            <a:endParaRPr lang="en-US" sz="3721" b="1" spc="-133">
              <a:solidFill>
                <a:srgbClr val="FF2929"/>
              </a:solidFill>
              <a:latin typeface="Glacial Indifference Bold"/>
              <a:ea typeface="Glacial Indifference Bold"/>
              <a:cs typeface="Glacial Indifference Bold"/>
              <a:sym typeface="Glacial Indifference Bold"/>
            </a:endParaRPr>
          </a:p>
        </p:txBody>
      </p:sp>
      <p:sp>
        <p:nvSpPr>
          <p:cNvPr id="8" name="TextBox 8"/>
          <p:cNvSpPr txBox="1"/>
          <p:nvPr/>
        </p:nvSpPr>
        <p:spPr>
          <a:xfrm>
            <a:off x="8011161" y="5225739"/>
            <a:ext cx="10411111" cy="1044322"/>
          </a:xfrm>
          <a:prstGeom prst="rect">
            <a:avLst/>
          </a:prstGeom>
        </p:spPr>
        <p:txBody>
          <a:bodyPr lIns="0" tIns="0" rIns="0" bIns="0" rtlCol="0" anchor="t">
            <a:spAutoFit/>
          </a:bodyPr>
          <a:lstStyle/>
          <a:p>
            <a:pPr algn="ctr">
              <a:lnSpc>
                <a:spcPts val="8782"/>
              </a:lnSpc>
            </a:pPr>
            <a:r>
              <a:rPr lang="en-US" sz="5421" b="1" spc="-195">
                <a:solidFill>
                  <a:srgbClr val="FF2929"/>
                </a:solidFill>
                <a:latin typeface="Glacial Indifference Bold"/>
                <a:ea typeface="Glacial Indifference Bold"/>
                <a:cs typeface="Glacial Indifference Bold"/>
                <a:sym typeface="Glacial Indifference Bold"/>
              </a:rPr>
              <a:t>Possibly!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234016" y="4714987"/>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True or false?</a:t>
            </a:r>
          </a:p>
        </p:txBody>
      </p:sp>
      <p:sp>
        <p:nvSpPr>
          <p:cNvPr id="6" name="TextBox 6"/>
          <p:cNvSpPr txBox="1"/>
          <p:nvPr/>
        </p:nvSpPr>
        <p:spPr>
          <a:xfrm>
            <a:off x="1243781" y="2057512"/>
            <a:ext cx="15414233" cy="1924050"/>
          </a:xfrm>
          <a:prstGeom prst="rect">
            <a:avLst/>
          </a:prstGeom>
        </p:spPr>
        <p:txBody>
          <a:bodyPr lIns="0" tIns="0" rIns="0" bIns="0" rtlCol="0" anchor="t">
            <a:spAutoFit/>
          </a:bodyPr>
          <a:lstStyle/>
          <a:p>
            <a:pPr algn="ctr">
              <a:lnSpc>
                <a:spcPts val="7810"/>
              </a:lnSpc>
            </a:pPr>
            <a:r>
              <a:rPr lang="en-US" sz="4821" spc="-173">
                <a:solidFill>
                  <a:srgbClr val="000000"/>
                </a:solidFill>
                <a:latin typeface="Glacial Indifference"/>
                <a:ea typeface="Glacial Indifference"/>
                <a:cs typeface="Glacial Indifference"/>
                <a:sym typeface="Glacial Indifference"/>
              </a:rPr>
              <a:t>By age 16, most teenagers still have not had sex.</a:t>
            </a:r>
          </a:p>
          <a:p>
            <a:pPr algn="ctr">
              <a:lnSpc>
                <a:spcPts val="7810"/>
              </a:lnSpc>
            </a:pPr>
            <a:endParaRPr lang="en-US" sz="4821" spc="-173">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5671259" y="4154296"/>
            <a:ext cx="2374553" cy="2581036"/>
          </a:xfrm>
          <a:custGeom>
            <a:avLst/>
            <a:gdLst/>
            <a:ahLst/>
            <a:cxnLst/>
            <a:rect l="l" t="t" r="r" b="b"/>
            <a:pathLst>
              <a:path w="2374553" h="2581036">
                <a:moveTo>
                  <a:pt x="0" y="0"/>
                </a:moveTo>
                <a:lnTo>
                  <a:pt x="2374553" y="0"/>
                </a:lnTo>
                <a:lnTo>
                  <a:pt x="2374553" y="2581036"/>
                </a:lnTo>
                <a:lnTo>
                  <a:pt x="0" y="25810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6234016" y="4714987"/>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True or false?</a:t>
            </a:r>
          </a:p>
        </p:txBody>
      </p:sp>
      <p:sp>
        <p:nvSpPr>
          <p:cNvPr id="7" name="TextBox 7"/>
          <p:cNvSpPr txBox="1"/>
          <p:nvPr/>
        </p:nvSpPr>
        <p:spPr>
          <a:xfrm>
            <a:off x="1243781" y="2057512"/>
            <a:ext cx="15414233" cy="1924050"/>
          </a:xfrm>
          <a:prstGeom prst="rect">
            <a:avLst/>
          </a:prstGeom>
        </p:spPr>
        <p:txBody>
          <a:bodyPr lIns="0" tIns="0" rIns="0" bIns="0" rtlCol="0" anchor="t">
            <a:spAutoFit/>
          </a:bodyPr>
          <a:lstStyle/>
          <a:p>
            <a:pPr algn="ctr">
              <a:lnSpc>
                <a:spcPts val="7810"/>
              </a:lnSpc>
            </a:pPr>
            <a:r>
              <a:rPr lang="en-US" sz="4821" spc="-173">
                <a:solidFill>
                  <a:srgbClr val="000000"/>
                </a:solidFill>
                <a:latin typeface="Glacial Indifference"/>
                <a:ea typeface="Glacial Indifference"/>
                <a:cs typeface="Glacial Indifference"/>
                <a:sym typeface="Glacial Indifference"/>
              </a:rPr>
              <a:t>By age 16, most teenagers still have not had sex.</a:t>
            </a:r>
          </a:p>
          <a:p>
            <a:pPr algn="ctr">
              <a:lnSpc>
                <a:spcPts val="7810"/>
              </a:lnSpc>
            </a:pPr>
            <a:endParaRPr lang="en-US" sz="4821" spc="-173">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1026811" y="7000149"/>
            <a:ext cx="16625515" cy="3072764"/>
          </a:xfrm>
          <a:prstGeom prst="rect">
            <a:avLst/>
          </a:prstGeom>
        </p:spPr>
        <p:txBody>
          <a:bodyPr lIns="0" tIns="0" rIns="0" bIns="0" rtlCol="0" anchor="t">
            <a:spAutoFit/>
          </a:bodyPr>
          <a:lstStyle/>
          <a:p>
            <a:pPr algn="ctr">
              <a:lnSpc>
                <a:spcPts val="6190"/>
              </a:lnSpc>
            </a:pPr>
            <a:r>
              <a:rPr lang="en-US" sz="3821" b="1" spc="-137">
                <a:solidFill>
                  <a:srgbClr val="68C84F"/>
                </a:solidFill>
                <a:latin typeface="Glacial Indifference Bold"/>
                <a:ea typeface="Glacial Indifference Bold"/>
                <a:cs typeface="Glacial Indifference Bold"/>
                <a:sym typeface="Glacial Indifference Bold"/>
              </a:rPr>
              <a:t>Surveys over many years across the UK regularly confirm that most young people have not had sex before they are 16. 16 is the legal age of consent although young people can access free, confidential services if they need to.</a:t>
            </a:r>
          </a:p>
          <a:p>
            <a:pPr algn="ctr">
              <a:lnSpc>
                <a:spcPts val="6190"/>
              </a:lnSpc>
            </a:pPr>
            <a:endParaRPr lang="en-US" sz="3821" b="1" spc="-137">
              <a:solidFill>
                <a:srgbClr val="68C84F"/>
              </a:solidFill>
              <a:latin typeface="Glacial Indifference Bold"/>
              <a:ea typeface="Glacial Indifference Bold"/>
              <a:cs typeface="Glacial Indifference Bold"/>
              <a:sym typeface="Glacial Indifference 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234016" y="4714987"/>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True or false?</a:t>
            </a:r>
          </a:p>
        </p:txBody>
      </p:sp>
      <p:sp>
        <p:nvSpPr>
          <p:cNvPr id="6" name="TextBox 6"/>
          <p:cNvSpPr txBox="1"/>
          <p:nvPr/>
        </p:nvSpPr>
        <p:spPr>
          <a:xfrm>
            <a:off x="1243781" y="2057512"/>
            <a:ext cx="16418219" cy="1904367"/>
          </a:xfrm>
          <a:prstGeom prst="rect">
            <a:avLst/>
          </a:prstGeom>
        </p:spPr>
        <p:txBody>
          <a:bodyPr wrap="square" lIns="0" tIns="0" rIns="0" bIns="0" rtlCol="0" anchor="t">
            <a:spAutoFit/>
          </a:bodyPr>
          <a:lstStyle/>
          <a:p>
            <a:pPr algn="ctr">
              <a:lnSpc>
                <a:spcPts val="7810"/>
              </a:lnSpc>
            </a:pPr>
            <a:r>
              <a:rPr lang="en-US" sz="4800" spc="-173" dirty="0">
                <a:solidFill>
                  <a:srgbClr val="000000"/>
                </a:solidFill>
                <a:latin typeface="Glacial Indifference"/>
                <a:ea typeface="Glacial Indifference"/>
                <a:cs typeface="Glacial Indifference"/>
                <a:sym typeface="Glacial Indifference"/>
              </a:rPr>
              <a:t>Taking long acting reversible contraception (birth control) will make it harder for me to have children in the future, if I choose 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798573" y="7622352"/>
            <a:ext cx="1478992" cy="1998212"/>
          </a:xfrm>
          <a:custGeom>
            <a:avLst/>
            <a:gdLst/>
            <a:ahLst/>
            <a:cxnLst/>
            <a:rect l="l" t="t" r="r" b="b"/>
            <a:pathLst>
              <a:path w="1478992" h="1998212">
                <a:moveTo>
                  <a:pt x="0" y="0"/>
                </a:moveTo>
                <a:lnTo>
                  <a:pt x="1478992" y="0"/>
                </a:lnTo>
                <a:lnTo>
                  <a:pt x="1478992" y="1998212"/>
                </a:lnTo>
                <a:lnTo>
                  <a:pt x="0" y="1998212"/>
                </a:lnTo>
                <a:lnTo>
                  <a:pt x="0" y="0"/>
                </a:lnTo>
                <a:close/>
              </a:path>
            </a:pathLst>
          </a:custGeom>
          <a:blipFill>
            <a:blip r:embed="rId2"/>
            <a:stretch>
              <a:fillRect/>
            </a:stretch>
          </a:blipFill>
        </p:spPr>
      </p:sp>
      <p:sp>
        <p:nvSpPr>
          <p:cNvPr id="6" name="TextBox 6"/>
          <p:cNvSpPr txBox="1"/>
          <p:nvPr/>
        </p:nvSpPr>
        <p:spPr>
          <a:xfrm>
            <a:off x="1538069" y="2327998"/>
            <a:ext cx="15216514" cy="1388038"/>
          </a:xfrm>
          <a:prstGeom prst="rect">
            <a:avLst/>
          </a:prstGeom>
        </p:spPr>
        <p:txBody>
          <a:bodyPr lIns="0" tIns="0" rIns="0" bIns="0" rtlCol="0" anchor="t">
            <a:spAutoFit/>
          </a:bodyPr>
          <a:lstStyle/>
          <a:p>
            <a:pPr algn="ctr">
              <a:lnSpc>
                <a:spcPts val="10354"/>
              </a:lnSpc>
            </a:pPr>
            <a:r>
              <a:rPr lang="en-US" sz="9861">
                <a:solidFill>
                  <a:srgbClr val="000000"/>
                </a:solidFill>
                <a:latin typeface="Bobby Jones Soft"/>
                <a:ea typeface="Bobby Jones Soft"/>
                <a:cs typeface="Bobby Jones Soft"/>
                <a:sym typeface="Bobby Jones Soft"/>
              </a:rPr>
              <a:t>CONTRACEPTION</a:t>
            </a:r>
          </a:p>
        </p:txBody>
      </p:sp>
      <p:sp>
        <p:nvSpPr>
          <p:cNvPr id="7" name="TextBox 7"/>
          <p:cNvSpPr txBox="1"/>
          <p:nvPr/>
        </p:nvSpPr>
        <p:spPr>
          <a:xfrm>
            <a:off x="4405441" y="5210175"/>
            <a:ext cx="9477119" cy="695325"/>
          </a:xfrm>
          <a:prstGeom prst="rect">
            <a:avLst/>
          </a:prstGeom>
        </p:spPr>
        <p:txBody>
          <a:bodyPr lIns="0" tIns="0" rIns="0" bIns="0" rtlCol="0" anchor="t">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11</a:t>
            </a:r>
          </a:p>
        </p:txBody>
      </p:sp>
      <p:sp>
        <p:nvSpPr>
          <p:cNvPr id="8" name="TextBox 8"/>
          <p:cNvSpPr txBox="1"/>
          <p:nvPr/>
        </p:nvSpPr>
        <p:spPr>
          <a:xfrm>
            <a:off x="11269662" y="8640508"/>
            <a:ext cx="5989638" cy="801367"/>
          </a:xfrm>
          <a:prstGeom prst="rect">
            <a:avLst/>
          </a:prstGeom>
        </p:spPr>
        <p:txBody>
          <a:bodyPr lIns="0" tIns="0" rIns="0" bIns="0" rtlCol="0" anchor="t">
            <a:spAutoFit/>
          </a:bodyPr>
          <a:lstStyle/>
          <a:p>
            <a:pPr algn="just">
              <a:lnSpc>
                <a:spcPts val="2058"/>
              </a:lnSpc>
            </a:pPr>
            <a:r>
              <a:rPr lang="en-US" sz="1960">
                <a:solidFill>
                  <a:srgbClr val="000000"/>
                </a:solidFill>
                <a:latin typeface="Glacial Indifference"/>
                <a:ea typeface="Glacial Indifference"/>
                <a:cs typeface="Glacial Indifference"/>
                <a:sym typeface="Glacial Indifference"/>
              </a:rPr>
              <a:t>This presentation has been adapted for the Isle of Man from Scotland’s national resource for relationships, sexual health, and parenthood (RSHP) education.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8441352" y="4631517"/>
            <a:ext cx="2774572" cy="1626593"/>
          </a:xfrm>
          <a:custGeom>
            <a:avLst/>
            <a:gdLst/>
            <a:ahLst/>
            <a:cxnLst/>
            <a:rect l="l" t="t" r="r" b="b"/>
            <a:pathLst>
              <a:path w="2774572" h="1626593">
                <a:moveTo>
                  <a:pt x="0" y="0"/>
                </a:moveTo>
                <a:lnTo>
                  <a:pt x="2774572" y="0"/>
                </a:lnTo>
                <a:lnTo>
                  <a:pt x="2774572" y="1626593"/>
                </a:lnTo>
                <a:lnTo>
                  <a:pt x="0" y="16265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6234016" y="4714987"/>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True or false?</a:t>
            </a:r>
          </a:p>
        </p:txBody>
      </p:sp>
      <p:sp>
        <p:nvSpPr>
          <p:cNvPr id="7" name="TextBox 7"/>
          <p:cNvSpPr txBox="1"/>
          <p:nvPr/>
        </p:nvSpPr>
        <p:spPr>
          <a:xfrm>
            <a:off x="1290120" y="1949390"/>
            <a:ext cx="15738597" cy="1904367"/>
          </a:xfrm>
          <a:prstGeom prst="rect">
            <a:avLst/>
          </a:prstGeom>
        </p:spPr>
        <p:txBody>
          <a:bodyPr wrap="square" lIns="0" tIns="0" rIns="0" bIns="0" rtlCol="0" anchor="t">
            <a:spAutoFit/>
          </a:bodyPr>
          <a:lstStyle/>
          <a:p>
            <a:pPr algn="ctr">
              <a:lnSpc>
                <a:spcPts val="7810"/>
              </a:lnSpc>
            </a:pPr>
            <a:r>
              <a:rPr lang="en-US" sz="4800" spc="-173" dirty="0">
                <a:solidFill>
                  <a:srgbClr val="000000"/>
                </a:solidFill>
                <a:latin typeface="Glacial Indifference"/>
                <a:ea typeface="Glacial Indifference"/>
                <a:cs typeface="Glacial Indifference"/>
                <a:sym typeface="Glacial Indifference"/>
              </a:rPr>
              <a:t>Taking long acting reversible contraception (birth control) will make it harder for me to have children in the future, if I choose to.</a:t>
            </a:r>
          </a:p>
        </p:txBody>
      </p:sp>
      <p:sp>
        <p:nvSpPr>
          <p:cNvPr id="8" name="TextBox 8"/>
          <p:cNvSpPr txBox="1"/>
          <p:nvPr/>
        </p:nvSpPr>
        <p:spPr>
          <a:xfrm>
            <a:off x="635674" y="6753410"/>
            <a:ext cx="16882525" cy="2136265"/>
          </a:xfrm>
          <a:prstGeom prst="rect">
            <a:avLst/>
          </a:prstGeom>
        </p:spPr>
        <p:txBody>
          <a:bodyPr lIns="0" tIns="0" rIns="0" bIns="0" rtlCol="0" anchor="t">
            <a:spAutoFit/>
          </a:bodyPr>
          <a:lstStyle/>
          <a:p>
            <a:pPr algn="ctr">
              <a:lnSpc>
                <a:spcPts val="5704"/>
              </a:lnSpc>
            </a:pPr>
            <a:r>
              <a:rPr lang="en-US" sz="3500" b="1" spc="-126" dirty="0">
                <a:solidFill>
                  <a:srgbClr val="FF2929"/>
                </a:solidFill>
                <a:latin typeface="Glacial Indifference Bold"/>
                <a:ea typeface="Glacial Indifference Bold"/>
                <a:cs typeface="Glacial Indifference Bold"/>
                <a:sym typeface="Glacial Indifference Bold"/>
              </a:rPr>
              <a:t>Contraceptives will not affect your ability to conceive when you stop taking it. Some women may find that their menstrual cycle can take a little bit of time to get back to normal once they come off the pill, but it will not affect their fertility in the long term.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pic>
        <p:nvPicPr>
          <p:cNvPr id="5" name="Picture 5"/>
          <p:cNvPicPr>
            <a:picLocks noChangeAspect="1"/>
          </p:cNvPicPr>
          <p:nvPr>
            <a:videoFile r:link="rId1"/>
          </p:nvPr>
        </p:nvPicPr>
        <p:blipFill>
          <a:blip r:embed="rId4"/>
          <a:stretch>
            <a:fillRect/>
          </a:stretch>
        </p:blipFill>
        <p:spPr>
          <a:xfrm>
            <a:off x="1469860" y="830166"/>
            <a:ext cx="15348279" cy="86266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605706" y="2434360"/>
            <a:ext cx="15076587" cy="6466042"/>
          </a:xfrm>
          <a:prstGeom prst="rect">
            <a:avLst/>
          </a:prstGeom>
        </p:spPr>
        <p:txBody>
          <a:bodyPr lIns="0" tIns="0" rIns="0" bIns="0" rtlCol="0" anchor="t">
            <a:spAutoFit/>
          </a:bodyPr>
          <a:lstStyle/>
          <a:p>
            <a:pPr algn="ctr">
              <a:lnSpc>
                <a:spcPts val="6412"/>
              </a:lnSpc>
            </a:pPr>
            <a:r>
              <a:rPr lang="en-US" sz="3958" spc="-142">
                <a:solidFill>
                  <a:srgbClr val="000000"/>
                </a:solidFill>
                <a:latin typeface="Glacial Indifference"/>
                <a:ea typeface="Glacial Indifference"/>
                <a:cs typeface="Glacial Indifference"/>
                <a:sym typeface="Glacial Indifference"/>
              </a:rPr>
              <a:t>Lee and Ryan, both 17, have been in a relationship for over a year. Recently, they have been discussing the idea of having sex for the first time.</a:t>
            </a:r>
          </a:p>
          <a:p>
            <a:pPr algn="ctr">
              <a:lnSpc>
                <a:spcPts val="6412"/>
              </a:lnSpc>
            </a:pPr>
            <a:endParaRPr lang="en-US" sz="3958" spc="-142">
              <a:solidFill>
                <a:srgbClr val="000000"/>
              </a:solidFill>
              <a:latin typeface="Glacial Indifference"/>
              <a:ea typeface="Glacial Indifference"/>
              <a:cs typeface="Glacial Indifference"/>
              <a:sym typeface="Glacial Indifference"/>
            </a:endParaRPr>
          </a:p>
          <a:p>
            <a:pPr algn="ctr">
              <a:lnSpc>
                <a:spcPts val="6412"/>
              </a:lnSpc>
            </a:pPr>
            <a:r>
              <a:rPr lang="en-US" sz="3958" spc="-142">
                <a:solidFill>
                  <a:srgbClr val="000000"/>
                </a:solidFill>
                <a:latin typeface="Glacial Indifference"/>
                <a:ea typeface="Glacial Indifference"/>
                <a:cs typeface="Glacial Indifference"/>
                <a:sym typeface="Glacial Indifference"/>
              </a:rPr>
              <a:t>Ryan does not believe they need to use condoms, because as they are both males, there is no risk of pregnancy. Lee is unsure.</a:t>
            </a:r>
          </a:p>
          <a:p>
            <a:pPr algn="ctr">
              <a:lnSpc>
                <a:spcPts val="6412"/>
              </a:lnSpc>
            </a:pPr>
            <a:endParaRPr lang="en-US" sz="3958" spc="-142">
              <a:solidFill>
                <a:srgbClr val="000000"/>
              </a:solidFill>
              <a:latin typeface="Glacial Indifference"/>
              <a:ea typeface="Glacial Indifference"/>
              <a:cs typeface="Glacial Indifference"/>
              <a:sym typeface="Glacial Indifference"/>
            </a:endParaRPr>
          </a:p>
          <a:p>
            <a:pPr algn="ctr">
              <a:lnSpc>
                <a:spcPts val="6412"/>
              </a:lnSpc>
            </a:pPr>
            <a:r>
              <a:rPr lang="en-US" sz="3958" spc="-142">
                <a:solidFill>
                  <a:srgbClr val="000000"/>
                </a:solidFill>
                <a:latin typeface="Glacial Indifference"/>
                <a:ea typeface="Glacial Indifference"/>
                <a:cs typeface="Glacial Indifference"/>
                <a:sym typeface="Glacial Indifference"/>
              </a:rPr>
              <a:t>If Lee and Ryan visited the sexual health clinic on island, what do you think the nurses would recommend? Why?</a:t>
            </a:r>
          </a:p>
        </p:txBody>
      </p:sp>
      <p:sp>
        <p:nvSpPr>
          <p:cNvPr id="6" name="TextBox 6"/>
          <p:cNvSpPr txBox="1"/>
          <p:nvPr/>
        </p:nvSpPr>
        <p:spPr>
          <a:xfrm>
            <a:off x="1266004" y="771525"/>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Scenario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2246457" y="2715237"/>
            <a:ext cx="13795086" cy="5652828"/>
          </a:xfrm>
          <a:prstGeom prst="rect">
            <a:avLst/>
          </a:prstGeom>
        </p:spPr>
        <p:txBody>
          <a:bodyPr lIns="0" tIns="0" rIns="0" bIns="0" rtlCol="0" anchor="t">
            <a:spAutoFit/>
          </a:bodyPr>
          <a:lstStyle/>
          <a:p>
            <a:pPr algn="ctr">
              <a:lnSpc>
                <a:spcPts val="6412"/>
              </a:lnSpc>
            </a:pPr>
            <a:r>
              <a:rPr lang="en-US" sz="3958" spc="-142">
                <a:solidFill>
                  <a:srgbClr val="000000"/>
                </a:solidFill>
                <a:latin typeface="Glacial Indifference"/>
                <a:ea typeface="Glacial Indifference"/>
                <a:cs typeface="Glacial Indifference"/>
                <a:sym typeface="Glacial Indifference"/>
              </a:rPr>
              <a:t>Lea and Alex, both 18, have been sexually active for a while. Lea has been taking the contraceptive pill, but she no longer wishes to use it. Lea has suggested that she and Alex can practice the withdrawal method, as she heard someone on TikTok say it’s pretty effective.</a:t>
            </a:r>
          </a:p>
          <a:p>
            <a:pPr algn="ctr">
              <a:lnSpc>
                <a:spcPts val="6412"/>
              </a:lnSpc>
            </a:pPr>
            <a:endParaRPr lang="en-US" sz="3958" spc="-142">
              <a:solidFill>
                <a:srgbClr val="000000"/>
              </a:solidFill>
              <a:latin typeface="Glacial Indifference"/>
              <a:ea typeface="Glacial Indifference"/>
              <a:cs typeface="Glacial Indifference"/>
              <a:sym typeface="Glacial Indifference"/>
            </a:endParaRPr>
          </a:p>
          <a:p>
            <a:pPr algn="ctr">
              <a:lnSpc>
                <a:spcPts val="6412"/>
              </a:lnSpc>
            </a:pPr>
            <a:r>
              <a:rPr lang="en-US" sz="3958" spc="-142">
                <a:solidFill>
                  <a:srgbClr val="000000"/>
                </a:solidFill>
                <a:latin typeface="Glacial Indifference"/>
                <a:ea typeface="Glacial Indifference"/>
                <a:cs typeface="Glacial Indifference"/>
                <a:sym typeface="Glacial Indifference"/>
              </a:rPr>
              <a:t>If Lea and Alex visited the sexual health clinic on island, what do you think the nurses would recommend? Why?</a:t>
            </a:r>
          </a:p>
        </p:txBody>
      </p:sp>
      <p:sp>
        <p:nvSpPr>
          <p:cNvPr id="6" name="TextBox 6"/>
          <p:cNvSpPr txBox="1"/>
          <p:nvPr/>
        </p:nvSpPr>
        <p:spPr>
          <a:xfrm>
            <a:off x="1266004" y="771525"/>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Scenario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13021604" y="2320722"/>
            <a:ext cx="4006516" cy="6172200"/>
          </a:xfrm>
          <a:custGeom>
            <a:avLst/>
            <a:gdLst/>
            <a:ahLst/>
            <a:cxnLst/>
            <a:rect l="l" t="t" r="r" b="b"/>
            <a:pathLst>
              <a:path w="4006516" h="6172200">
                <a:moveTo>
                  <a:pt x="0" y="0"/>
                </a:moveTo>
                <a:lnTo>
                  <a:pt x="4006516" y="0"/>
                </a:lnTo>
                <a:lnTo>
                  <a:pt x="4006516" y="6172200"/>
                </a:lnTo>
                <a:lnTo>
                  <a:pt x="0" y="6172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1694720" y="4002878"/>
            <a:ext cx="10690050" cy="2157418"/>
          </a:xfrm>
          <a:prstGeom prst="rect">
            <a:avLst/>
          </a:prstGeom>
        </p:spPr>
        <p:txBody>
          <a:bodyPr lIns="0" tIns="0" rIns="0" bIns="0" rtlCol="0" anchor="t">
            <a:spAutoFit/>
          </a:bodyPr>
          <a:lstStyle/>
          <a:p>
            <a:pPr algn="just">
              <a:lnSpc>
                <a:spcPts val="8683"/>
              </a:lnSpc>
              <a:spcBef>
                <a:spcPct val="0"/>
              </a:spcBef>
            </a:pPr>
            <a:r>
              <a:rPr lang="en-US" sz="6202" spc="-55">
                <a:solidFill>
                  <a:srgbClr val="000000"/>
                </a:solidFill>
                <a:latin typeface="Glacial Indifference"/>
                <a:ea typeface="Glacial Indifference"/>
                <a:cs typeface="Glacial Indifference"/>
                <a:sym typeface="Glacial Indifference"/>
              </a:rPr>
              <a:t>what’s one thing you’ll take away from today’s session?</a:t>
            </a:r>
          </a:p>
        </p:txBody>
      </p:sp>
      <p:sp>
        <p:nvSpPr>
          <p:cNvPr id="7" name="TextBox 7"/>
          <p:cNvSpPr txBox="1"/>
          <p:nvPr/>
        </p:nvSpPr>
        <p:spPr>
          <a:xfrm>
            <a:off x="1028700" y="1871269"/>
            <a:ext cx="7449280" cy="1094742"/>
          </a:xfrm>
          <a:prstGeom prst="rect">
            <a:avLst/>
          </a:prstGeom>
        </p:spPr>
        <p:txBody>
          <a:bodyPr lIns="0" tIns="0" rIns="0" bIns="0" rtlCol="0" anchor="t">
            <a:spAutoFit/>
          </a:bodyPr>
          <a:lstStyle/>
          <a:p>
            <a:pPr algn="ctr">
              <a:lnSpc>
                <a:spcPts val="8959"/>
              </a:lnSpc>
            </a:pPr>
            <a:r>
              <a:rPr lang="en-US" sz="6399" b="1">
                <a:solidFill>
                  <a:srgbClr val="000000"/>
                </a:solidFill>
                <a:latin typeface="Canva Sans Bold"/>
                <a:ea typeface="Canva Sans Bold"/>
                <a:cs typeface="Canva Sans Bold"/>
                <a:sym typeface="Canva Sans Bold"/>
              </a:rPr>
              <a:t>reflection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53CF96F2-5AEE-92D8-701E-505D76977B1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A431573-B050-7470-007E-55A789D01893}"/>
              </a:ext>
            </a:extLst>
          </p:cNvPr>
          <p:cNvGrpSpPr/>
          <p:nvPr/>
        </p:nvGrpSpPr>
        <p:grpSpPr>
          <a:xfrm>
            <a:off x="635674" y="725781"/>
            <a:ext cx="17016652" cy="9186533"/>
            <a:chOff x="0" y="0"/>
            <a:chExt cx="6253988" cy="3376250"/>
          </a:xfrm>
        </p:grpSpPr>
        <p:sp>
          <p:nvSpPr>
            <p:cNvPr id="3" name="Freeform 3">
              <a:extLst>
                <a:ext uri="{FF2B5EF4-FFF2-40B4-BE49-F238E27FC236}">
                  <a16:creationId xmlns:a16="http://schemas.microsoft.com/office/drawing/2014/main" id="{FBB46256-9280-9EC7-3C7B-E516B65902D6}"/>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a:extLst>
                <a:ext uri="{FF2B5EF4-FFF2-40B4-BE49-F238E27FC236}">
                  <a16:creationId xmlns:a16="http://schemas.microsoft.com/office/drawing/2014/main" id="{C1E7333A-8DE0-4A8C-6086-6BBF98B7EEBF}"/>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a:extLst>
              <a:ext uri="{FF2B5EF4-FFF2-40B4-BE49-F238E27FC236}">
                <a16:creationId xmlns:a16="http://schemas.microsoft.com/office/drawing/2014/main" id="{E8E0D3E3-6234-D4A1-3368-3F49B0D88042}"/>
              </a:ext>
            </a:extLst>
          </p:cNvPr>
          <p:cNvSpPr txBox="1"/>
          <p:nvPr/>
        </p:nvSpPr>
        <p:spPr>
          <a:xfrm>
            <a:off x="1143796" y="2772964"/>
            <a:ext cx="15696104" cy="8464934"/>
          </a:xfrm>
          <a:prstGeom prst="rect">
            <a:avLst/>
          </a:prstGeom>
        </p:spPr>
        <p:txBody>
          <a:bodyPr lIns="0" tIns="0" rIns="0" bIns="0" rtlCol="0" anchor="t">
            <a:spAutoFit/>
          </a:bodyPr>
          <a:lstStyle/>
          <a:p>
            <a:pPr algn="just">
              <a:lnSpc>
                <a:spcPts val="5395"/>
              </a:lnSpc>
            </a:pPr>
            <a:r>
              <a:rPr lang="en-US" sz="3854" b="1" spc="-192">
                <a:solidFill>
                  <a:srgbClr val="000000"/>
                </a:solidFill>
                <a:latin typeface="Glacial Indifference Bold"/>
                <a:ea typeface="Glacial Indifference Bold"/>
                <a:cs typeface="Glacial Indifference Bold"/>
                <a:sym typeface="Glacial Indifference Bold"/>
              </a:rPr>
              <a:t>Manx Integrated Sexual Health Centre</a:t>
            </a:r>
          </a:p>
          <a:p>
            <a:pPr algn="just">
              <a:lnSpc>
                <a:spcPts val="5395"/>
              </a:lnSpc>
            </a:pPr>
            <a:endParaRPr lang="en-US" sz="3854" b="1" spc="-192">
              <a:solidFill>
                <a:srgbClr val="000000"/>
              </a:solidFill>
              <a:latin typeface="Glacial Indifference Bold"/>
              <a:ea typeface="Glacial Indifference Bold"/>
              <a:cs typeface="Glacial Indifference Bold"/>
              <a:sym typeface="Glacial Indifference Bold"/>
            </a:endParaRPr>
          </a:p>
          <a:p>
            <a:pPr algn="just">
              <a:lnSpc>
                <a:spcPts val="5395"/>
              </a:lnSpc>
            </a:pPr>
            <a:r>
              <a:rPr lang="en-US" sz="3854" spc="-192">
                <a:solidFill>
                  <a:srgbClr val="000000"/>
                </a:solidFill>
                <a:latin typeface="Glacial Indifference"/>
                <a:ea typeface="Glacial Indifference"/>
                <a:cs typeface="Glacial Indifference"/>
                <a:sym typeface="Glacial Indifference"/>
              </a:rPr>
              <a:t>You can self-refer, so you don’t need a GP to do it for you.</a:t>
            </a:r>
          </a:p>
          <a:p>
            <a:pPr algn="just">
              <a:lnSpc>
                <a:spcPts val="5395"/>
              </a:lnSpc>
            </a:pPr>
            <a:endParaRPr lang="en-US" sz="3854" spc="-192">
              <a:solidFill>
                <a:srgbClr val="000000"/>
              </a:solidFill>
              <a:latin typeface="Glacial Indifference"/>
              <a:ea typeface="Glacial Indifference"/>
              <a:cs typeface="Glacial Indifference"/>
              <a:sym typeface="Glacial Indifference"/>
            </a:endParaRPr>
          </a:p>
          <a:p>
            <a:pPr algn="just">
              <a:lnSpc>
                <a:spcPts val="5395"/>
              </a:lnSpc>
            </a:pPr>
            <a:r>
              <a:rPr lang="en-US" sz="3854" spc="-192">
                <a:solidFill>
                  <a:srgbClr val="000000"/>
                </a:solidFill>
                <a:latin typeface="Glacial Indifference"/>
                <a:ea typeface="Glacial Indifference"/>
                <a:cs typeface="Glacial Indifference"/>
                <a:sym typeface="Glacial Indifference"/>
              </a:rPr>
              <a:t>To make an appointment, call </a:t>
            </a:r>
          </a:p>
          <a:p>
            <a:pPr algn="just">
              <a:lnSpc>
                <a:spcPts val="5395"/>
              </a:lnSpc>
            </a:pPr>
            <a:endParaRPr lang="en-US" sz="3854" spc="-192">
              <a:solidFill>
                <a:srgbClr val="000000"/>
              </a:solidFill>
              <a:latin typeface="Glacial Indifference"/>
              <a:ea typeface="Glacial Indifference"/>
              <a:cs typeface="Glacial Indifference"/>
              <a:sym typeface="Glacial Indifference"/>
            </a:endParaRPr>
          </a:p>
          <a:p>
            <a:pPr algn="just">
              <a:lnSpc>
                <a:spcPts val="6665"/>
              </a:lnSpc>
            </a:pPr>
            <a:r>
              <a:rPr lang="en-US" sz="4760" spc="-238">
                <a:solidFill>
                  <a:srgbClr val="000000"/>
                </a:solidFill>
                <a:latin typeface="Glacial Indifference"/>
                <a:ea typeface="Glacial Indifference"/>
                <a:cs typeface="Glacial Indifference"/>
                <a:sym typeface="Glacial Indifference"/>
              </a:rPr>
              <a:t>+44 1624 650710 </a:t>
            </a:r>
          </a:p>
          <a:p>
            <a:pPr algn="just">
              <a:lnSpc>
                <a:spcPts val="6665"/>
              </a:lnSpc>
            </a:pPr>
            <a:r>
              <a:rPr lang="en-US" sz="4760" spc="-238">
                <a:solidFill>
                  <a:srgbClr val="000000"/>
                </a:solidFill>
                <a:latin typeface="Glacial Indifference"/>
                <a:ea typeface="Glacial Indifference"/>
                <a:cs typeface="Glacial Indifference"/>
                <a:sym typeface="Glacial Indifference"/>
              </a:rPr>
              <a:t>or +44 1624 650577 </a:t>
            </a:r>
          </a:p>
          <a:p>
            <a:pPr algn="just">
              <a:lnSpc>
                <a:spcPts val="5395"/>
              </a:lnSpc>
            </a:pPr>
            <a:endParaRPr lang="en-US" sz="4760" spc="-238">
              <a:solidFill>
                <a:srgbClr val="000000"/>
              </a:solidFill>
              <a:latin typeface="Glacial Indifference"/>
              <a:ea typeface="Glacial Indifference"/>
              <a:cs typeface="Glacial Indifference"/>
              <a:sym typeface="Glacial Indifference"/>
            </a:endParaRPr>
          </a:p>
          <a:p>
            <a:pPr algn="just">
              <a:lnSpc>
                <a:spcPts val="5395"/>
              </a:lnSpc>
            </a:pPr>
            <a:endParaRPr lang="en-US" sz="4760" spc="-238">
              <a:solidFill>
                <a:srgbClr val="000000"/>
              </a:solidFill>
              <a:latin typeface="Glacial Indifference"/>
              <a:ea typeface="Glacial Indifference"/>
              <a:cs typeface="Glacial Indifference"/>
              <a:sym typeface="Glacial Indifference"/>
            </a:endParaRPr>
          </a:p>
          <a:p>
            <a:pPr algn="just">
              <a:lnSpc>
                <a:spcPts val="5395"/>
              </a:lnSpc>
            </a:pPr>
            <a:endParaRPr lang="en-US" sz="4760" spc="-238">
              <a:solidFill>
                <a:srgbClr val="000000"/>
              </a:solidFill>
              <a:latin typeface="Glacial Indifference"/>
              <a:ea typeface="Glacial Indifference"/>
              <a:cs typeface="Glacial Indifference"/>
              <a:sym typeface="Glacial Indifference"/>
            </a:endParaRPr>
          </a:p>
          <a:p>
            <a:pPr algn="just">
              <a:lnSpc>
                <a:spcPts val="5395"/>
              </a:lnSpc>
            </a:pPr>
            <a:endParaRPr lang="en-US" sz="4760" spc="-238">
              <a:solidFill>
                <a:srgbClr val="000000"/>
              </a:solidFill>
              <a:latin typeface="Glacial Indifference"/>
              <a:ea typeface="Glacial Indifference"/>
              <a:cs typeface="Glacial Indifference"/>
              <a:sym typeface="Glacial Indifference"/>
            </a:endParaRPr>
          </a:p>
        </p:txBody>
      </p:sp>
      <p:sp>
        <p:nvSpPr>
          <p:cNvPr id="6" name="Freeform 6">
            <a:extLst>
              <a:ext uri="{FF2B5EF4-FFF2-40B4-BE49-F238E27FC236}">
                <a16:creationId xmlns:a16="http://schemas.microsoft.com/office/drawing/2014/main" id="{3995D2D3-7D4F-A8C6-CD21-D7F263D33C1B}"/>
              </a:ext>
            </a:extLst>
          </p:cNvPr>
          <p:cNvSpPr/>
          <p:nvPr/>
        </p:nvSpPr>
        <p:spPr>
          <a:xfrm>
            <a:off x="10918067" y="4206961"/>
            <a:ext cx="5921834" cy="5181604"/>
          </a:xfrm>
          <a:custGeom>
            <a:avLst/>
            <a:gdLst/>
            <a:ahLst/>
            <a:cxnLst/>
            <a:rect l="l" t="t" r="r" b="b"/>
            <a:pathLst>
              <a:path w="5921834" h="5181604">
                <a:moveTo>
                  <a:pt x="0" y="0"/>
                </a:moveTo>
                <a:lnTo>
                  <a:pt x="5921833" y="0"/>
                </a:lnTo>
                <a:lnTo>
                  <a:pt x="5921833" y="5181605"/>
                </a:lnTo>
                <a:lnTo>
                  <a:pt x="0" y="51816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a:extLst>
              <a:ext uri="{FF2B5EF4-FFF2-40B4-BE49-F238E27FC236}">
                <a16:creationId xmlns:a16="http://schemas.microsoft.com/office/drawing/2014/main" id="{9239B3D6-59F6-5303-8B45-4EE96D07F9BB}"/>
              </a:ext>
            </a:extLst>
          </p:cNvPr>
          <p:cNvSpPr txBox="1"/>
          <p:nvPr/>
        </p:nvSpPr>
        <p:spPr>
          <a:xfrm>
            <a:off x="1186693" y="1104900"/>
            <a:ext cx="16652793" cy="906704"/>
          </a:xfrm>
          <a:prstGeom prst="rect">
            <a:avLst/>
          </a:prstGeom>
        </p:spPr>
        <p:txBody>
          <a:bodyPr lIns="0" tIns="0" rIns="0" bIns="0" rtlCol="0" anchor="t">
            <a:spAutoFit/>
          </a:bodyPr>
          <a:lstStyle/>
          <a:p>
            <a:pPr algn="just">
              <a:lnSpc>
                <a:spcPts val="6825"/>
              </a:lnSpc>
            </a:pPr>
            <a:r>
              <a:rPr lang="en-US" sz="6500">
                <a:solidFill>
                  <a:srgbClr val="000000"/>
                </a:solidFill>
                <a:latin typeface="Bobby Jones Soft"/>
                <a:ea typeface="Bobby Jones Soft"/>
                <a:cs typeface="Bobby Jones Soft"/>
                <a:sym typeface="Bobby Jones Soft"/>
              </a:rPr>
              <a:t>SEXUAL HEALTH SERVICES ON ISLAND</a:t>
            </a:r>
          </a:p>
        </p:txBody>
      </p:sp>
    </p:spTree>
    <p:extLst>
      <p:ext uri="{BB962C8B-B14F-4D97-AF65-F5344CB8AC3E}">
        <p14:creationId xmlns:p14="http://schemas.microsoft.com/office/powerpoint/2010/main" val="34074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1114425"/>
            <a:ext cx="7641221"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id="6" name="Freeform 6"/>
          <p:cNvSpPr/>
          <p:nvPr/>
        </p:nvSpPr>
        <p:spPr>
          <a:xfrm rot="5400000" flipH="1" flipV="1">
            <a:off x="4543789" y="1970205"/>
            <a:ext cx="6115859" cy="7714960"/>
          </a:xfrm>
          <a:custGeom>
            <a:avLst/>
            <a:gdLst/>
            <a:ahLst/>
            <a:cxnLst/>
            <a:rect l="l" t="t" r="r" b="b"/>
            <a:pathLst>
              <a:path w="6115859" h="7714960">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4249892" y="3222479"/>
            <a:ext cx="7576310" cy="5115163"/>
          </a:xfrm>
          <a:prstGeom prst="rect">
            <a:avLst/>
          </a:prstGeom>
        </p:spPr>
        <p:txBody>
          <a:bodyPr lIns="0" tIns="0" rIns="0" bIns="0" rtlCol="0" anchor="t">
            <a:spAutoFit/>
          </a:bodyPr>
          <a:lstStyle/>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endParaRPr lang="en-US" sz="4865">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11459198" y="8305225"/>
            <a:ext cx="5963959" cy="580390"/>
          </a:xfrm>
          <a:prstGeom prst="rect">
            <a:avLst/>
          </a:prstGeom>
        </p:spPr>
        <p:txBody>
          <a:bodyPr lIns="0" tIns="0" rIns="0" bIns="0" rtlCol="0" anchor="t">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35674" y="3001873"/>
            <a:ext cx="16848291" cy="3521873"/>
          </a:xfrm>
          <a:prstGeom prst="rect">
            <a:avLst/>
          </a:prstGeom>
        </p:spPr>
        <p:txBody>
          <a:bodyPr lIns="0" tIns="0" rIns="0" bIns="0" rtlCol="0" anchor="t">
            <a:spAutoFit/>
          </a:bodyPr>
          <a:lstStyle/>
          <a:p>
            <a:pPr marL="813808" lvl="1" indent="-406904" algn="just">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Identify the different types of contraception available </a:t>
            </a:r>
          </a:p>
          <a:p>
            <a:pPr marL="813808" lvl="1" indent="-406904" algn="just">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Explain how different contraceptive methods are used, and the pros/cons of each</a:t>
            </a:r>
          </a:p>
          <a:p>
            <a:pPr marL="813808" lvl="1" indent="-406904" algn="just">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Understand where to go for further support and advice on island </a:t>
            </a:r>
          </a:p>
        </p:txBody>
      </p:sp>
      <p:sp>
        <p:nvSpPr>
          <p:cNvPr id="6" name="TextBox 6"/>
          <p:cNvSpPr txBox="1"/>
          <p:nvPr/>
        </p:nvSpPr>
        <p:spPr>
          <a:xfrm>
            <a:off x="1028700" y="895350"/>
            <a:ext cx="7449280" cy="1104267"/>
          </a:xfrm>
          <a:prstGeom prst="rect">
            <a:avLst/>
          </a:prstGeom>
        </p:spPr>
        <p:txBody>
          <a:bodyPr lIns="0" tIns="0" rIns="0" bIns="0" rtlCol="0" anchor="t">
            <a:spAutoFit/>
          </a:bodyPr>
          <a:lstStyle/>
          <a:p>
            <a:pPr algn="ctr">
              <a:lnSpc>
                <a:spcPts val="8959"/>
              </a:lnSpc>
            </a:pPr>
            <a:r>
              <a:rPr lang="en-US" sz="6399">
                <a:solidFill>
                  <a:srgbClr val="000000"/>
                </a:solidFill>
                <a:latin typeface="Bobby Jones Soft"/>
                <a:ea typeface="Bobby Jones Soft"/>
                <a:cs typeface="Bobby Jones Soft"/>
                <a:sym typeface="Bobby Jones Soft"/>
              </a:rPr>
              <a:t>learning objectives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195973" y="3316163"/>
            <a:ext cx="16590713" cy="6420668"/>
          </a:xfrm>
          <a:prstGeom prst="rect">
            <a:avLst/>
          </a:prstGeom>
        </p:spPr>
        <p:txBody>
          <a:bodyPr wrap="square" lIns="0" tIns="0" rIns="0" bIns="0" rtlCol="0" anchor="t">
            <a:spAutoFit/>
          </a:bodyPr>
          <a:lstStyle/>
          <a:p>
            <a:pPr marL="813435" lvl="1" indent="-406400" algn="just">
              <a:lnSpc>
                <a:spcPts val="7086"/>
              </a:lnSpc>
              <a:buFont typeface="Arial"/>
              <a:buChar char="•"/>
            </a:pPr>
            <a:r>
              <a:rPr lang="en-US" sz="3750" spc="-33" dirty="0">
                <a:solidFill>
                  <a:srgbClr val="000000"/>
                </a:solidFill>
                <a:latin typeface="Glacial Indifference"/>
                <a:ea typeface="Glacial Indifference"/>
                <a:cs typeface="Glacial Indifference"/>
                <a:sym typeface="Glacial Indifference"/>
              </a:rPr>
              <a:t>Sometimes known as ‘birth control’</a:t>
            </a:r>
            <a:endParaRPr lang="en-US" sz="3750" dirty="0"/>
          </a:p>
          <a:p>
            <a:pPr marL="813435" lvl="1" indent="-406400" algn="just">
              <a:lnSpc>
                <a:spcPts val="7086"/>
              </a:lnSpc>
              <a:buFont typeface="Arial"/>
              <a:buChar char="•"/>
            </a:pPr>
            <a:r>
              <a:rPr lang="en-US" sz="3750" spc="-33" dirty="0">
                <a:solidFill>
                  <a:srgbClr val="000000"/>
                </a:solidFill>
                <a:latin typeface="Glacial Indifference"/>
                <a:ea typeface="Glacial Indifference"/>
                <a:cs typeface="Glacial Indifference"/>
                <a:sym typeface="Glacial Indifference"/>
              </a:rPr>
              <a:t>The methods people use to prevent pregnancy when having sex </a:t>
            </a:r>
            <a:endParaRPr lang="en-US" sz="3750" spc="-33" dirty="0">
              <a:solidFill>
                <a:srgbClr val="000000"/>
              </a:solidFill>
              <a:latin typeface="Glacial Indifference"/>
              <a:ea typeface="Glacial Indifference"/>
              <a:cs typeface="Glacial Indifference"/>
            </a:endParaRPr>
          </a:p>
          <a:p>
            <a:pPr marL="457200" algn="just"/>
            <a:endParaRPr lang="en-US" sz="3750" spc="-33" dirty="0">
              <a:ea typeface="Calibri"/>
              <a:cs typeface="Calibri"/>
            </a:endParaRPr>
          </a:p>
          <a:p>
            <a:pPr marL="457200" algn="just"/>
            <a:r>
              <a:rPr lang="en-US" sz="3750" spc="-33" dirty="0">
                <a:solidFill>
                  <a:srgbClr val="FF0000"/>
                </a:solidFill>
                <a:latin typeface="Calibri"/>
                <a:ea typeface="Calibri"/>
                <a:cs typeface="Calibri"/>
              </a:rPr>
              <a:t>Remember, the BEST way to avoid pregnancy is to not have sex.</a:t>
            </a:r>
          </a:p>
          <a:p>
            <a:pPr marL="457200" algn="just"/>
            <a:endParaRPr lang="en-US" sz="3750" spc="-33" dirty="0">
              <a:solidFill>
                <a:srgbClr val="FF0000"/>
              </a:solidFill>
              <a:latin typeface="Calibri"/>
              <a:ea typeface="Calibri"/>
              <a:cs typeface="Calibri"/>
            </a:endParaRPr>
          </a:p>
          <a:p>
            <a:pPr marL="457200" algn="just"/>
            <a:r>
              <a:rPr lang="en-US" sz="3750" spc="-33" dirty="0">
                <a:solidFill>
                  <a:srgbClr val="FF0000"/>
                </a:solidFill>
                <a:latin typeface="Calibri"/>
                <a:ea typeface="Calibri"/>
                <a:cs typeface="Calibri"/>
              </a:rPr>
              <a:t>The legal age of consent for sex in the Isle of Man (and UK) is </a:t>
            </a:r>
          </a:p>
          <a:p>
            <a:pPr marL="457200" algn="just"/>
            <a:r>
              <a:rPr lang="en-US" sz="3750" b="1" spc="-33" dirty="0">
                <a:solidFill>
                  <a:srgbClr val="FF0000"/>
                </a:solidFill>
                <a:latin typeface="Calibri"/>
                <a:ea typeface="Calibri"/>
                <a:cs typeface="Calibri"/>
              </a:rPr>
              <a:t>16</a:t>
            </a:r>
            <a:r>
              <a:rPr lang="en-US" sz="3750" spc="-33" dirty="0">
                <a:solidFill>
                  <a:srgbClr val="FF0000"/>
                </a:solidFill>
                <a:latin typeface="Calibri"/>
                <a:ea typeface="Calibri"/>
                <a:cs typeface="Calibri"/>
              </a:rPr>
              <a:t> for both opposite sex and same sex couples.</a:t>
            </a:r>
            <a:endParaRPr lang="en-US"/>
          </a:p>
          <a:p>
            <a:pPr marL="813435" lvl="1" indent="-406400" algn="just">
              <a:lnSpc>
                <a:spcPts val="7086"/>
              </a:lnSpc>
              <a:buFont typeface="Arial"/>
              <a:buChar char="•"/>
            </a:pPr>
            <a:endParaRPr lang="en-US" sz="3750" spc="-33" dirty="0">
              <a:solidFill>
                <a:srgbClr val="000000"/>
              </a:solidFill>
              <a:latin typeface="Glacial Indifference"/>
              <a:ea typeface="Glacial Indifference"/>
              <a:cs typeface="Glacial Indifference"/>
            </a:endParaRPr>
          </a:p>
          <a:p>
            <a:pPr algn="just">
              <a:lnSpc>
                <a:spcPts val="7086"/>
              </a:lnSpc>
            </a:pPr>
            <a:endParaRPr lang="en-US" sz="3769" spc="-33">
              <a:solidFill>
                <a:srgbClr val="000000"/>
              </a:solidFill>
              <a:latin typeface="Glacial Indifference"/>
              <a:ea typeface="Glacial Indifference"/>
              <a:cs typeface="Glacial Indifference"/>
            </a:endParaRPr>
          </a:p>
        </p:txBody>
      </p:sp>
      <p:sp>
        <p:nvSpPr>
          <p:cNvPr id="6" name="TextBox 6"/>
          <p:cNvSpPr txBox="1"/>
          <p:nvPr/>
        </p:nvSpPr>
        <p:spPr>
          <a:xfrm>
            <a:off x="1028700" y="1386885"/>
            <a:ext cx="9134542" cy="1104267"/>
          </a:xfrm>
          <a:prstGeom prst="rect">
            <a:avLst/>
          </a:prstGeom>
        </p:spPr>
        <p:txBody>
          <a:bodyPr lIns="0" tIns="0" rIns="0" bIns="0" rtlCol="0" anchor="t">
            <a:spAutoFit/>
          </a:bodyPr>
          <a:lstStyle/>
          <a:p>
            <a:pPr algn="ctr">
              <a:lnSpc>
                <a:spcPts val="8959"/>
              </a:lnSpc>
            </a:pPr>
            <a:r>
              <a:rPr lang="en-US" sz="6399">
                <a:solidFill>
                  <a:srgbClr val="000000"/>
                </a:solidFill>
                <a:latin typeface="Bobby Jones Soft"/>
                <a:ea typeface="Bobby Jones Soft"/>
                <a:cs typeface="Bobby Jones Soft"/>
                <a:sym typeface="Bobby Jones Soft"/>
              </a:rPr>
              <a:t>what is contraception?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9" name="TextBox 9"/>
          <p:cNvSpPr txBox="1"/>
          <p:nvPr/>
        </p:nvSpPr>
        <p:spPr>
          <a:xfrm>
            <a:off x="4006778" y="2929295"/>
            <a:ext cx="10274443" cy="2869119"/>
          </a:xfrm>
          <a:prstGeom prst="rect">
            <a:avLst/>
          </a:prstGeom>
        </p:spPr>
        <p:txBody>
          <a:bodyPr lIns="0" tIns="0" rIns="0" bIns="0" rtlCol="0" anchor="t">
            <a:spAutoFit/>
          </a:bodyPr>
          <a:lstStyle/>
          <a:p>
            <a:pPr algn="ctr">
              <a:lnSpc>
                <a:spcPts val="7416"/>
              </a:lnSpc>
            </a:pPr>
            <a:r>
              <a:rPr lang="en-US" sz="7050" dirty="0">
                <a:solidFill>
                  <a:srgbClr val="000000"/>
                </a:solidFill>
                <a:latin typeface="Bobby Jones Soft"/>
                <a:sym typeface="Bobby Jones Soft"/>
              </a:rPr>
              <a:t>What types of contraception have you heard of?</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D0DE7CA0-F6E0-D60F-B727-96E26DFA596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ABE77E6-AA62-C827-05A8-191BAFD69CFE}"/>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9BF29897-8899-A1A8-5AD0-EF9E14B8D4B4}"/>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a:extLst>
                <a:ext uri="{FF2B5EF4-FFF2-40B4-BE49-F238E27FC236}">
                  <a16:creationId xmlns:a16="http://schemas.microsoft.com/office/drawing/2014/main" id="{28979E66-28CD-1E8E-CE5D-C6B92BDA7094}"/>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a:extLst>
              <a:ext uri="{FF2B5EF4-FFF2-40B4-BE49-F238E27FC236}">
                <a16:creationId xmlns:a16="http://schemas.microsoft.com/office/drawing/2014/main" id="{AE4605A4-1BB2-9091-14B5-A997A10078E1}"/>
              </a:ext>
            </a:extLst>
          </p:cNvPr>
          <p:cNvSpPr/>
          <p:nvPr/>
        </p:nvSpPr>
        <p:spPr>
          <a:xfrm>
            <a:off x="12723413" y="3654028"/>
            <a:ext cx="4471209" cy="2978943"/>
          </a:xfrm>
          <a:custGeom>
            <a:avLst/>
            <a:gdLst/>
            <a:ahLst/>
            <a:cxnLst/>
            <a:rect l="l" t="t" r="r" b="b"/>
            <a:pathLst>
              <a:path w="4471209" h="2978943">
                <a:moveTo>
                  <a:pt x="0" y="0"/>
                </a:moveTo>
                <a:lnTo>
                  <a:pt x="4471209" y="0"/>
                </a:lnTo>
                <a:lnTo>
                  <a:pt x="4471209" y="2978944"/>
                </a:lnTo>
                <a:lnTo>
                  <a:pt x="0" y="2978944"/>
                </a:lnTo>
                <a:lnTo>
                  <a:pt x="0" y="0"/>
                </a:lnTo>
                <a:close/>
              </a:path>
            </a:pathLst>
          </a:custGeom>
          <a:blipFill>
            <a:blip r:embed="rId3"/>
            <a:stretch>
              <a:fillRect/>
            </a:stretch>
          </a:blipFill>
        </p:spPr>
      </p:sp>
      <p:sp>
        <p:nvSpPr>
          <p:cNvPr id="6" name="Freeform 6">
            <a:extLst>
              <a:ext uri="{FF2B5EF4-FFF2-40B4-BE49-F238E27FC236}">
                <a16:creationId xmlns:a16="http://schemas.microsoft.com/office/drawing/2014/main" id="{F538840D-3F7E-A1A5-35D7-01A30C74B2B0}"/>
              </a:ext>
            </a:extLst>
          </p:cNvPr>
          <p:cNvSpPr/>
          <p:nvPr/>
        </p:nvSpPr>
        <p:spPr>
          <a:xfrm>
            <a:off x="8181618" y="6859967"/>
            <a:ext cx="4033893" cy="2398333"/>
          </a:xfrm>
          <a:custGeom>
            <a:avLst/>
            <a:gdLst/>
            <a:ahLst/>
            <a:cxnLst/>
            <a:rect l="l" t="t" r="r" b="b"/>
            <a:pathLst>
              <a:path w="4033893" h="2398333">
                <a:moveTo>
                  <a:pt x="0" y="0"/>
                </a:moveTo>
                <a:lnTo>
                  <a:pt x="4033894" y="0"/>
                </a:lnTo>
                <a:lnTo>
                  <a:pt x="4033894" y="2398333"/>
                </a:lnTo>
                <a:lnTo>
                  <a:pt x="0" y="23983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a:extLst>
              <a:ext uri="{FF2B5EF4-FFF2-40B4-BE49-F238E27FC236}">
                <a16:creationId xmlns:a16="http://schemas.microsoft.com/office/drawing/2014/main" id="{A2EF900D-A70B-E6DE-869F-DD200FA84778}"/>
              </a:ext>
            </a:extLst>
          </p:cNvPr>
          <p:cNvSpPr/>
          <p:nvPr/>
        </p:nvSpPr>
        <p:spPr>
          <a:xfrm rot="-827221">
            <a:off x="8312398" y="2455939"/>
            <a:ext cx="3275897" cy="3614783"/>
          </a:xfrm>
          <a:custGeom>
            <a:avLst/>
            <a:gdLst/>
            <a:ahLst/>
            <a:cxnLst/>
            <a:rect l="l" t="t" r="r" b="b"/>
            <a:pathLst>
              <a:path w="3275897" h="3614783">
                <a:moveTo>
                  <a:pt x="0" y="0"/>
                </a:moveTo>
                <a:lnTo>
                  <a:pt x="3275897" y="0"/>
                </a:lnTo>
                <a:lnTo>
                  <a:pt x="3275897" y="3614783"/>
                </a:lnTo>
                <a:lnTo>
                  <a:pt x="0" y="3614783"/>
                </a:lnTo>
                <a:lnTo>
                  <a:pt x="0" y="0"/>
                </a:lnTo>
                <a:close/>
              </a:path>
            </a:pathLst>
          </a:custGeom>
          <a:blipFill>
            <a:blip r:embed="rId6"/>
            <a:stretch>
              <a:fillRect/>
            </a:stretch>
          </a:blipFill>
        </p:spPr>
      </p:sp>
      <p:sp>
        <p:nvSpPr>
          <p:cNvPr id="8" name="TextBox 8">
            <a:extLst>
              <a:ext uri="{FF2B5EF4-FFF2-40B4-BE49-F238E27FC236}">
                <a16:creationId xmlns:a16="http://schemas.microsoft.com/office/drawing/2014/main" id="{4BAAB2EC-3AF5-249F-31E3-AD8066964EDA}"/>
              </a:ext>
            </a:extLst>
          </p:cNvPr>
          <p:cNvSpPr txBox="1"/>
          <p:nvPr/>
        </p:nvSpPr>
        <p:spPr>
          <a:xfrm>
            <a:off x="1067602" y="2570380"/>
            <a:ext cx="8333893" cy="6521016"/>
          </a:xfrm>
          <a:prstGeom prst="rect">
            <a:avLst/>
          </a:prstGeom>
        </p:spPr>
        <p:txBody>
          <a:bodyPr wrap="square" lIns="0" tIns="0" rIns="0" bIns="0" rtlCol="0" anchor="t">
            <a:spAutoFit/>
          </a:bodyPr>
          <a:lstStyle/>
          <a:p>
            <a:pPr marL="1454150" lvl="1" indent="-914400" algn="just">
              <a:lnSpc>
                <a:spcPts val="6448"/>
              </a:lnSpc>
              <a:buFont typeface="Arial"/>
              <a:buChar char="•"/>
            </a:pPr>
            <a:r>
              <a:rPr lang="en-US" sz="4950" spc="-179" dirty="0">
                <a:solidFill>
                  <a:srgbClr val="000000"/>
                </a:solidFill>
                <a:latin typeface="Glacial Indifference"/>
                <a:ea typeface="Glacial Indifference"/>
                <a:cs typeface="Glacial Indifference"/>
                <a:sym typeface="Glacial Indifference"/>
              </a:rPr>
              <a:t>Condoms</a:t>
            </a:r>
            <a:endParaRPr lang="en-US">
              <a:ea typeface="Calibri"/>
              <a:cs typeface="Calibri"/>
            </a:endParaRPr>
          </a:p>
          <a:p>
            <a:pPr marL="1454150" lvl="1" indent="-914400" algn="just">
              <a:lnSpc>
                <a:spcPts val="6448"/>
              </a:lnSpc>
              <a:buFont typeface="Arial"/>
              <a:buChar char="•"/>
            </a:pPr>
            <a:r>
              <a:rPr lang="en-US" sz="4950" spc="-179" dirty="0">
                <a:solidFill>
                  <a:srgbClr val="000000"/>
                </a:solidFill>
                <a:latin typeface="Glacial Indifference"/>
                <a:ea typeface="Glacial Indifference"/>
                <a:cs typeface="Glacial Indifference"/>
                <a:sym typeface="Glacial Indifference"/>
              </a:rPr>
              <a:t>Contraceptive pill</a:t>
            </a:r>
            <a:endParaRPr lang="en-US" sz="4950" spc="-179" dirty="0">
              <a:solidFill>
                <a:srgbClr val="000000"/>
              </a:solidFill>
              <a:latin typeface="Glacial Indifference"/>
              <a:ea typeface="Glacial Indifference"/>
              <a:cs typeface="Glacial Indifference"/>
            </a:endParaRPr>
          </a:p>
          <a:p>
            <a:pPr marL="1454150" lvl="1" indent="-914400" algn="just">
              <a:lnSpc>
                <a:spcPts val="6448"/>
              </a:lnSpc>
              <a:buFont typeface="Arial"/>
              <a:buChar char="•"/>
            </a:pPr>
            <a:r>
              <a:rPr lang="en-US" sz="4950" spc="-179" dirty="0">
                <a:solidFill>
                  <a:srgbClr val="000000"/>
                </a:solidFill>
                <a:latin typeface="Glacial Indifference"/>
                <a:ea typeface="Glacial Indifference"/>
                <a:cs typeface="Glacial Indifference"/>
              </a:rPr>
              <a:t>Mini pill</a:t>
            </a:r>
            <a:endParaRPr lang="en-US" sz="4950" spc="-179" dirty="0">
              <a:solidFill>
                <a:srgbClr val="000000"/>
              </a:solidFill>
              <a:latin typeface="Glacial Indifference"/>
              <a:ea typeface="Glacial Indifference"/>
              <a:cs typeface="Glacial Indifference"/>
              <a:sym typeface="Glacial Indifference"/>
            </a:endParaRPr>
          </a:p>
          <a:p>
            <a:pPr marL="1454150" lvl="1" indent="-914400" algn="just">
              <a:lnSpc>
                <a:spcPts val="6448"/>
              </a:lnSpc>
              <a:buFont typeface="Arial"/>
              <a:buChar char="•"/>
            </a:pPr>
            <a:r>
              <a:rPr lang="en-US" sz="4950" spc="-179" dirty="0">
                <a:solidFill>
                  <a:srgbClr val="000000"/>
                </a:solidFill>
                <a:latin typeface="Glacial Indifference"/>
                <a:ea typeface="Glacial Indifference"/>
                <a:cs typeface="Glacial Indifference"/>
                <a:sym typeface="Glacial Indifference"/>
              </a:rPr>
              <a:t>Patch</a:t>
            </a:r>
            <a:endParaRPr lang="en-US" sz="4999" spc="-179">
              <a:solidFill>
                <a:srgbClr val="000000"/>
              </a:solidFill>
              <a:latin typeface="Glacial Indifference"/>
              <a:ea typeface="Glacial Indifference"/>
              <a:cs typeface="Glacial Indifference"/>
            </a:endParaRPr>
          </a:p>
          <a:p>
            <a:pPr marL="1454150" lvl="1" indent="-914400" algn="just">
              <a:lnSpc>
                <a:spcPts val="6448"/>
              </a:lnSpc>
              <a:buFont typeface="Arial"/>
              <a:buChar char="•"/>
            </a:pPr>
            <a:r>
              <a:rPr lang="en-US" sz="4950" spc="-179" dirty="0">
                <a:solidFill>
                  <a:srgbClr val="000000"/>
                </a:solidFill>
                <a:latin typeface="Glacial Indifference"/>
                <a:ea typeface="Glacial Indifference"/>
                <a:cs typeface="Glacial Indifference"/>
                <a:sym typeface="Glacial Indifference"/>
              </a:rPr>
              <a:t>Implant</a:t>
            </a:r>
            <a:endParaRPr lang="en-US" sz="4999" spc="-179">
              <a:solidFill>
                <a:srgbClr val="000000"/>
              </a:solidFill>
              <a:latin typeface="Glacial Indifference"/>
              <a:ea typeface="Glacial Indifference"/>
              <a:cs typeface="Glacial Indifference"/>
            </a:endParaRPr>
          </a:p>
          <a:p>
            <a:pPr marL="1454150" lvl="1" indent="-914400" algn="just">
              <a:lnSpc>
                <a:spcPts val="6448"/>
              </a:lnSpc>
              <a:buFont typeface="Arial"/>
              <a:buChar char="•"/>
            </a:pPr>
            <a:r>
              <a:rPr lang="en-US" sz="4999" spc="-179" dirty="0">
                <a:solidFill>
                  <a:srgbClr val="000000"/>
                </a:solidFill>
                <a:latin typeface="Glacial Indifference"/>
                <a:ea typeface="Glacial Indifference"/>
                <a:cs typeface="Glacial Indifference"/>
                <a:sym typeface="Glacial Indifference"/>
              </a:rPr>
              <a:t>Injections</a:t>
            </a:r>
            <a:endParaRPr lang="en-US" sz="4999" spc="-179" dirty="0">
              <a:solidFill>
                <a:srgbClr val="000000"/>
              </a:solidFill>
              <a:latin typeface="Glacial Indifference"/>
              <a:ea typeface="Glacial Indifference"/>
              <a:cs typeface="Glacial Indifference"/>
            </a:endParaRPr>
          </a:p>
          <a:p>
            <a:pPr marL="1454150" lvl="1" indent="-914400" algn="just">
              <a:lnSpc>
                <a:spcPts val="6448"/>
              </a:lnSpc>
              <a:buFont typeface="Arial"/>
              <a:buChar char="•"/>
            </a:pPr>
            <a:r>
              <a:rPr lang="en-US" sz="4999" spc="-179" dirty="0">
                <a:solidFill>
                  <a:srgbClr val="000000"/>
                </a:solidFill>
                <a:latin typeface="Glacial Indifference"/>
                <a:ea typeface="Glacial Indifference"/>
                <a:cs typeface="Glacial Indifference"/>
                <a:sym typeface="Glacial Indifference"/>
              </a:rPr>
              <a:t>Coil</a:t>
            </a:r>
            <a:endParaRPr lang="en-US" sz="4999" spc="-179" dirty="0">
              <a:solidFill>
                <a:srgbClr val="000000"/>
              </a:solidFill>
              <a:latin typeface="Glacial Indifference"/>
              <a:ea typeface="Glacial Indifference"/>
              <a:cs typeface="Glacial Indifference"/>
            </a:endParaRPr>
          </a:p>
          <a:p>
            <a:pPr marL="1454150" lvl="1" indent="-914400" algn="just">
              <a:lnSpc>
                <a:spcPts val="6448"/>
              </a:lnSpc>
              <a:buFont typeface="Arial"/>
              <a:buChar char="•"/>
            </a:pPr>
            <a:r>
              <a:rPr lang="en-US" sz="4999" spc="-179" dirty="0">
                <a:solidFill>
                  <a:srgbClr val="000000"/>
                </a:solidFill>
                <a:latin typeface="Glacial Indifference"/>
                <a:ea typeface="Glacial Indifference"/>
                <a:cs typeface="Glacial Indifference"/>
                <a:sym typeface="Glacial Indifference"/>
              </a:rPr>
              <a:t>Diaphragm</a:t>
            </a:r>
            <a:endParaRPr lang="en-US" sz="4999" spc="-179" dirty="0">
              <a:solidFill>
                <a:srgbClr val="000000"/>
              </a:solidFill>
              <a:latin typeface="Glacial Indifference"/>
              <a:ea typeface="Glacial Indifference"/>
              <a:cs typeface="Glacial Indifference"/>
            </a:endParaRPr>
          </a:p>
        </p:txBody>
      </p:sp>
      <p:sp>
        <p:nvSpPr>
          <p:cNvPr id="9" name="TextBox 9">
            <a:extLst>
              <a:ext uri="{FF2B5EF4-FFF2-40B4-BE49-F238E27FC236}">
                <a16:creationId xmlns:a16="http://schemas.microsoft.com/office/drawing/2014/main" id="{2E32544A-1E6C-F8A4-ADE7-22837EC07032}"/>
              </a:ext>
            </a:extLst>
          </p:cNvPr>
          <p:cNvSpPr txBox="1"/>
          <p:nvPr/>
        </p:nvSpPr>
        <p:spPr>
          <a:xfrm>
            <a:off x="5674940" y="844092"/>
            <a:ext cx="10274443"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TYPES OF CONTRACEPTION</a:t>
            </a:r>
          </a:p>
        </p:txBody>
      </p:sp>
    </p:spTree>
    <p:extLst>
      <p:ext uri="{BB962C8B-B14F-4D97-AF65-F5344CB8AC3E}">
        <p14:creationId xmlns:p14="http://schemas.microsoft.com/office/powerpoint/2010/main" val="99800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1239358" y="1999617"/>
            <a:ext cx="15559609" cy="7663108"/>
          </a:xfrm>
          <a:custGeom>
            <a:avLst/>
            <a:gdLst/>
            <a:ahLst/>
            <a:cxnLst/>
            <a:rect l="l" t="t" r="r" b="b"/>
            <a:pathLst>
              <a:path w="15559609" h="7663108">
                <a:moveTo>
                  <a:pt x="0" y="0"/>
                </a:moveTo>
                <a:lnTo>
                  <a:pt x="15559609" y="0"/>
                </a:lnTo>
                <a:lnTo>
                  <a:pt x="15559609" y="7663108"/>
                </a:lnTo>
                <a:lnTo>
                  <a:pt x="0" y="7663108"/>
                </a:lnTo>
                <a:lnTo>
                  <a:pt x="0" y="0"/>
                </a:lnTo>
                <a:close/>
              </a:path>
            </a:pathLst>
          </a:custGeom>
          <a:blipFill>
            <a:blip r:embed="rId3"/>
            <a:stretch>
              <a:fillRect/>
            </a:stretch>
          </a:blipFill>
        </p:spPr>
      </p:sp>
      <p:sp>
        <p:nvSpPr>
          <p:cNvPr id="6" name="TextBox 6"/>
          <p:cNvSpPr txBox="1"/>
          <p:nvPr/>
        </p:nvSpPr>
        <p:spPr>
          <a:xfrm>
            <a:off x="905816" y="633523"/>
            <a:ext cx="6762195" cy="958220"/>
          </a:xfrm>
          <a:prstGeom prst="rect">
            <a:avLst/>
          </a:prstGeom>
        </p:spPr>
        <p:txBody>
          <a:bodyPr lIns="0" tIns="0" rIns="0" bIns="0" rtlCol="0" anchor="t">
            <a:spAutoFit/>
          </a:bodyPr>
          <a:lstStyle/>
          <a:p>
            <a:pPr algn="ctr">
              <a:lnSpc>
                <a:spcPts val="7787"/>
              </a:lnSpc>
            </a:pPr>
            <a:r>
              <a:rPr lang="en-US" sz="5562">
                <a:solidFill>
                  <a:srgbClr val="000000"/>
                </a:solidFill>
                <a:latin typeface="Bobby Jones Soft"/>
                <a:ea typeface="Bobby Jones Soft"/>
                <a:cs typeface="Bobby Jones Soft"/>
                <a:sym typeface="Bobby Jones Soft"/>
              </a:rPr>
              <a:t>matching activity</a:t>
            </a:r>
          </a:p>
        </p:txBody>
      </p:sp>
      <p:sp>
        <p:nvSpPr>
          <p:cNvPr id="7" name="TextBox 6">
            <a:extLst>
              <a:ext uri="{FF2B5EF4-FFF2-40B4-BE49-F238E27FC236}">
                <a16:creationId xmlns:a16="http://schemas.microsoft.com/office/drawing/2014/main" id="{C5D00A0C-8C86-7C17-856F-8AB5F1D16214}"/>
              </a:ext>
            </a:extLst>
          </p:cNvPr>
          <p:cNvSpPr txBox="1"/>
          <p:nvPr/>
        </p:nvSpPr>
        <p:spPr>
          <a:xfrm>
            <a:off x="12171187" y="3318920"/>
            <a:ext cx="374184"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500" dirty="0">
                <a:solidFill>
                  <a:schemeClr val="tx1">
                    <a:lumMod val="76000"/>
                    <a:lumOff val="24000"/>
                  </a:schemeClr>
                </a:solidFill>
                <a:latin typeface="Arial"/>
                <a:ea typeface="Calibri"/>
                <a:cs typeface="Calibri"/>
              </a:rPr>
              <a:t>s</a:t>
            </a:r>
            <a:endParaRPr lang="en-GB" sz="2500">
              <a:solidFill>
                <a:schemeClr val="tx1">
                  <a:lumMod val="76000"/>
                  <a:lumOff val="24000"/>
                </a:schemeClr>
              </a:solidFill>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329554-cae2-4b18-ad0b-07e5b9404955" xsi:nil="true"/>
    <lcf76f155ced4ddcb4097134ff3c332f xmlns="664e4f4e-7f5b-480b-b13d-15cd8fe7385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8704CACC47FE4099DF5D9FCD6386CC" ma:contentTypeVersion="18" ma:contentTypeDescription="Create a new document." ma:contentTypeScope="" ma:versionID="06dc484b6871252362966e201b023bd2">
  <xsd:schema xmlns:xsd="http://www.w3.org/2001/XMLSchema" xmlns:xs="http://www.w3.org/2001/XMLSchema" xmlns:p="http://schemas.microsoft.com/office/2006/metadata/properties" xmlns:ns2="664e4f4e-7f5b-480b-b13d-15cd8fe73850" xmlns:ns3="1d329554-cae2-4b18-ad0b-07e5b9404955" targetNamespace="http://schemas.microsoft.com/office/2006/metadata/properties" ma:root="true" ma:fieldsID="209601e70c772f0db1acb023cbd6db45" ns2:_="" ns3:_="">
    <xsd:import namespace="664e4f4e-7f5b-480b-b13d-15cd8fe73850"/>
    <xsd:import namespace="1d329554-cae2-4b18-ad0b-07e5b9404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e4f4e-7f5b-480b-b13d-15cd8fe73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68ebe94-88d2-4bf1-add6-77528dd3493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329554-cae2-4b18-ad0b-07e5b940495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3c8972e-ffc8-4c79-ba21-26d25a74f90b}" ma:internalName="TaxCatchAll" ma:showField="CatchAllData" ma:web="1d329554-cae2-4b18-ad0b-07e5b94049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BE4838-30CA-4934-B7C3-327A9941DE5E}">
  <ds:schemaRefs>
    <ds:schemaRef ds:uri="http://schemas.microsoft.com/sharepoint/v3/contenttype/forms"/>
  </ds:schemaRefs>
</ds:datastoreItem>
</file>

<file path=customXml/itemProps2.xml><?xml version="1.0" encoding="utf-8"?>
<ds:datastoreItem xmlns:ds="http://schemas.openxmlformats.org/officeDocument/2006/customXml" ds:itemID="{86931DAD-DED4-4199-AF1D-85B2B12B501C}">
  <ds:schemaRefs>
    <ds:schemaRef ds:uri="http://schemas.microsoft.com/office/2006/metadata/properties"/>
    <ds:schemaRef ds:uri="http://schemas.microsoft.com/office/infopath/2007/PartnerControls"/>
    <ds:schemaRef ds:uri="1d329554-cae2-4b18-ad0b-07e5b9404955"/>
    <ds:schemaRef ds:uri="664e4f4e-7f5b-480b-b13d-15cd8fe73850"/>
  </ds:schemaRefs>
</ds:datastoreItem>
</file>

<file path=customXml/itemProps3.xml><?xml version="1.0" encoding="utf-8"?>
<ds:datastoreItem xmlns:ds="http://schemas.openxmlformats.org/officeDocument/2006/customXml" ds:itemID="{A5AA9B63-BB79-46D2-88AD-1CB9B558CC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4e4f4e-7f5b-480b-b13d-15cd8fe73850"/>
    <ds:schemaRef ds:uri="1d329554-cae2-4b18-ad0b-07e5b9404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11.2.5 - Contraception (slides)</dc:title>
  <cp:revision>71</cp:revision>
  <dcterms:created xsi:type="dcterms:W3CDTF">2006-08-16T00:00:00Z</dcterms:created>
  <dcterms:modified xsi:type="dcterms:W3CDTF">2025-02-10T10:26:08Z</dcterms:modified>
  <dc:identifier>DAGcL8rfJ5I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0x0101000B8704CACC47FE4099DF5D9FCD6386CC</vt:lpwstr>
  </property>
  <property fmtid="{D5CDD505-2E9C-101B-9397-08002B2CF9AE}" pid="3" name="MediaServiceImageTags">
    <vt:lpwstr/>
  </property>
</Properties>
</file>