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Bobby Jones Soft" charset="1" panose="00000000000000000000"/>
      <p:regular r:id="rId35"/>
    </p:embeddedFont>
    <p:embeddedFont>
      <p:font typeface="Canva Sans" charset="1" panose="020B0503030501040103"/>
      <p:regular r:id="rId36"/>
    </p:embeddedFont>
    <p:embeddedFont>
      <p:font typeface="Glacial Indifference Bold" charset="1" panose="00000800000000000000"/>
      <p:regular r:id="rId38"/>
    </p:embeddedFont>
    <p:embeddedFont>
      <p:font typeface="Glacial Indifference" charset="1" panose="00000000000000000000"/>
      <p:regular r:id="rId39"/>
    </p:embeddedFont>
    <p:embeddedFont>
      <p:font typeface="Playpen Sans" charset="1" panose="00000000000000000000"/>
      <p:regular r:id="rId42"/>
    </p:embeddedFont>
    <p:embeddedFont>
      <p:font typeface="Glacial Indifference Italics" charset="1" panose="00000000000000000000"/>
      <p:regular r:id="rId61"/>
    </p:embeddedFont>
    <p:embeddedFont>
      <p:font typeface="Canva Sans Bold" charset="1" panose="020B0803030501040103"/>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Slide" Target="notesSlides/notesSlide1.xml"/><Relationship Id="rId42" Type="http://schemas.openxmlformats.org/officeDocument/2006/relationships/font" Target="fonts/font42.fntdata"/><Relationship Id="rId47" Type="http://schemas.openxmlformats.org/officeDocument/2006/relationships/notesSlide" Target="notesSlides/notesSlide9.xml"/><Relationship Id="rId50" Type="http://schemas.openxmlformats.org/officeDocument/2006/relationships/notesSlide" Target="notesSlides/notesSlide12.xml"/><Relationship Id="rId55" Type="http://schemas.openxmlformats.org/officeDocument/2006/relationships/notesSlide" Target="notesSlides/notesSlide17.xml"/><Relationship Id="rId63" Type="http://schemas.openxmlformats.org/officeDocument/2006/relationships/notesSlide" Target="notesSlides/notesSlide24.xml"/><Relationship Id="rId68" Type="http://schemas.openxmlformats.org/officeDocument/2006/relationships/customXml" Target="../customXml/item3.xml"/><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notesSlide" Target="notesSlides/notesSlide2.xml"/><Relationship Id="rId40" Type="http://schemas.openxmlformats.org/officeDocument/2006/relationships/notesSlide" Target="notesSlides/notesSlide3.xml"/><Relationship Id="rId45" Type="http://schemas.openxmlformats.org/officeDocument/2006/relationships/notesSlide" Target="notesSlides/notesSlide7.xml"/><Relationship Id="rId53" Type="http://schemas.openxmlformats.org/officeDocument/2006/relationships/notesSlide" Target="notesSlides/notesSlide15.xml"/><Relationship Id="rId58" Type="http://schemas.openxmlformats.org/officeDocument/2006/relationships/notesSlide" Target="notesSlides/notesSlide20.xml"/><Relationship Id="rId66" Type="http://schemas.openxmlformats.org/officeDocument/2006/relationships/customXml" Target="../customXml/item1.xml"/><Relationship Id="rId5" Type="http://schemas.openxmlformats.org/officeDocument/2006/relationships/tableStyles" Target="tableStyles.xml"/><Relationship Id="rId61" Type="http://schemas.openxmlformats.org/officeDocument/2006/relationships/font" Target="fonts/font6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5.fntdata"/><Relationship Id="rId43" Type="http://schemas.openxmlformats.org/officeDocument/2006/relationships/notesSlide" Target="notesSlides/notesSlide5.xml"/><Relationship Id="rId48" Type="http://schemas.openxmlformats.org/officeDocument/2006/relationships/notesSlide" Target="notesSlides/notesSlide10.xml"/><Relationship Id="rId56" Type="http://schemas.openxmlformats.org/officeDocument/2006/relationships/notesSlide" Target="notesSlides/notesSlide18.xml"/><Relationship Id="rId64" Type="http://schemas.openxmlformats.org/officeDocument/2006/relationships/notesSlide" Target="notesSlides/notesSlide25.xml"/><Relationship Id="rId51" Type="http://schemas.openxmlformats.org/officeDocument/2006/relationships/notesSlide" Target="notesSlides/notesSlide13.xml"/><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2.xml"/><Relationship Id="rId38" Type="http://schemas.openxmlformats.org/officeDocument/2006/relationships/font" Target="fonts/font38.fntdata"/><Relationship Id="rId46" Type="http://schemas.openxmlformats.org/officeDocument/2006/relationships/notesSlide" Target="notesSlides/notesSlide8.xml"/><Relationship Id="rId59" Type="http://schemas.openxmlformats.org/officeDocument/2006/relationships/notesSlide" Target="notesSlides/notesSlide21.xml"/><Relationship Id="rId67" Type="http://schemas.openxmlformats.org/officeDocument/2006/relationships/customXml" Target="../customXml/item2.xml"/><Relationship Id="rId20" Type="http://schemas.openxmlformats.org/officeDocument/2006/relationships/slide" Target="slides/slide15.xml"/><Relationship Id="rId41" Type="http://schemas.openxmlformats.org/officeDocument/2006/relationships/notesSlide" Target="notesSlides/notesSlide4.xml"/><Relationship Id="rId54" Type="http://schemas.openxmlformats.org/officeDocument/2006/relationships/notesSlide" Target="notesSlides/notesSlide16.xml"/><Relationship Id="rId62" Type="http://schemas.openxmlformats.org/officeDocument/2006/relationships/notesSlide" Target="notesSlides/notesSlide2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6.fntdata"/><Relationship Id="rId49" Type="http://schemas.openxmlformats.org/officeDocument/2006/relationships/notesSlide" Target="notesSlides/notesSlide11.xml"/><Relationship Id="rId57" Type="http://schemas.openxmlformats.org/officeDocument/2006/relationships/notesSlide" Target="notesSlides/notesSlide19.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notesSlide" Target="notesSlides/notesSlide6.xml"/><Relationship Id="rId52" Type="http://schemas.openxmlformats.org/officeDocument/2006/relationships/notesSlide" Target="notesSlides/notesSlide14.xml"/><Relationship Id="rId60" Type="http://schemas.openxmlformats.org/officeDocument/2006/relationships/notesSlide" Target="notesSlides/notesSlide22.xml"/><Relationship Id="rId65" Type="http://schemas.openxmlformats.org/officeDocument/2006/relationships/font" Target="fonts/font65.fntdata"/><Relationship Id="rId4" Type="http://schemas.openxmlformats.org/officeDocument/2006/relationships/theme" Target="theme/theme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font" Target="fonts/font39.fntdata"/></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students to spend a few moments thinking about the terms explicit material/pornography. How do they define it? Students can write a few ideas down on a sheet of paper, or discuss with the person next to them.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https://www.youtube.com/watch?v=XEfnq4Q4bfk</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students to spend a few moments thinking about the terms explicit material/pornography. How do they define it? Students can write a few ideas down on a sheet of paper, or discuss with the person next to them.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https://youtu.be/cheqkrcHkrI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https://youtu.be/cheqkrcHkrI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students to spend a few moments thinking about the terms explicit material/pornography. How do they define it? Students can write a few ideas down on a sheet of paper, or discuss with the person next to them.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5.jpeg" Type="http://schemas.openxmlformats.org/officeDocument/2006/relationships/image"/><Relationship Id="rId4" Target="https://www.youtube.com/watch?v=XEfnq4Q4bfk" TargetMode="External" Type="http://schemas.openxmlformats.org/officeDocument/2006/relationships/video"/></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5.jpeg" Type="http://schemas.openxmlformats.org/officeDocument/2006/relationships/image"/><Relationship Id="rId4" Target="https://youtu.be/cheqkrcHkrI" TargetMode="External" Type="http://schemas.openxmlformats.org/officeDocument/2006/relationships/video"/></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7.png" Type="http://schemas.openxmlformats.org/officeDocument/2006/relationships/image"/><Relationship Id="rId4" Target="../media/image1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3.png" Type="http://schemas.openxmlformats.org/officeDocument/2006/relationships/image"/><Relationship Id="rId4" Target="../media/image14.sv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22884" y="923925"/>
            <a:ext cx="6044381" cy="892582"/>
          </a:xfrm>
          <a:prstGeom prst="rect">
            <a:avLst/>
          </a:prstGeom>
        </p:spPr>
        <p:txBody>
          <a:bodyPr anchor="t" rtlCol="false" tIns="0" lIns="0" bIns="0" rIns="0">
            <a:spAutoFit/>
          </a:bodyPr>
          <a:lstStyle/>
          <a:p>
            <a:pPr algn="ctr">
              <a:lnSpc>
                <a:spcPts val="7270"/>
              </a:lnSpc>
            </a:pPr>
            <a:r>
              <a:rPr lang="en-US" sz="5192">
                <a:solidFill>
                  <a:srgbClr val="000000"/>
                </a:solidFill>
                <a:latin typeface="Bobby Jones Soft"/>
                <a:ea typeface="Bobby Jones Soft"/>
                <a:cs typeface="Bobby Jones Soft"/>
                <a:sym typeface="Bobby Jones Soft"/>
              </a:rPr>
              <a:t>teacher slide</a:t>
            </a:r>
          </a:p>
        </p:txBody>
      </p:sp>
      <p:sp>
        <p:nvSpPr>
          <p:cNvPr name="TextBox 6" id="6"/>
          <p:cNvSpPr txBox="true"/>
          <p:nvPr/>
        </p:nvSpPr>
        <p:spPr>
          <a:xfrm rot="0">
            <a:off x="1028700" y="2643770"/>
            <a:ext cx="15584559" cy="2223771"/>
          </a:xfrm>
          <a:prstGeom prst="rect">
            <a:avLst/>
          </a:prstGeom>
        </p:spPr>
        <p:txBody>
          <a:bodyPr anchor="t" rtlCol="false" tIns="0" lIns="0" bIns="0" rIns="0">
            <a:spAutoFit/>
          </a:bodyPr>
          <a:lstStyle/>
          <a:p>
            <a:pPr algn="l">
              <a:lnSpc>
                <a:spcPts val="4479"/>
              </a:lnSpc>
              <a:spcBef>
                <a:spcPct val="0"/>
              </a:spcBef>
            </a:pPr>
            <a:r>
              <a:rPr lang="en-US" sz="3199">
                <a:solidFill>
                  <a:srgbClr val="000000"/>
                </a:solidFill>
                <a:latin typeface="Canva Sans"/>
                <a:ea typeface="Canva Sans"/>
                <a:cs typeface="Canva Sans"/>
                <a:sym typeface="Canva Sans"/>
              </a:rPr>
              <a:t>This lesson explores human fertility, and includes some discussion around infertility and miscarriage. Be mindful of any teachers or students who may have personal experience with these issues and may be affected by these discussions.</a:t>
            </a:r>
          </a:p>
        </p:txBody>
      </p:sp>
      <p:sp>
        <p:nvSpPr>
          <p:cNvPr name="TextBox 7" id="7"/>
          <p:cNvSpPr txBox="true"/>
          <p:nvPr/>
        </p:nvSpPr>
        <p:spPr>
          <a:xfrm rot="0">
            <a:off x="1028700" y="5694804"/>
            <a:ext cx="15584559" cy="2785746"/>
          </a:xfrm>
          <a:prstGeom prst="rect">
            <a:avLst/>
          </a:prstGeom>
        </p:spPr>
        <p:txBody>
          <a:bodyPr anchor="t" rtlCol="false" tIns="0" lIns="0" bIns="0" rIns="0">
            <a:spAutoFit/>
          </a:bodyPr>
          <a:lstStyle/>
          <a:p>
            <a:pPr algn="l">
              <a:lnSpc>
                <a:spcPts val="4479"/>
              </a:lnSpc>
              <a:spcBef>
                <a:spcPct val="0"/>
              </a:spcBef>
            </a:pPr>
            <a:r>
              <a:rPr lang="en-US" sz="3199">
                <a:solidFill>
                  <a:srgbClr val="000000"/>
                </a:solidFill>
                <a:latin typeface="Canva Sans"/>
                <a:ea typeface="Canva Sans"/>
                <a:cs typeface="Canva Sans"/>
                <a:sym typeface="Canva Sans"/>
              </a:rPr>
              <a:t>When talking about fertility, e</a:t>
            </a:r>
            <a:r>
              <a:rPr lang="en-US" sz="3199">
                <a:solidFill>
                  <a:srgbClr val="000000"/>
                </a:solidFill>
                <a:latin typeface="Canva Sans"/>
                <a:ea typeface="Canva Sans"/>
                <a:cs typeface="Canva Sans"/>
                <a:sym typeface="Canva Sans"/>
              </a:rPr>
              <a:t>xplain that although students might not be thinking about fertility and parenthood yet, it is important for them to have the knowledge to make an informed decision about when, if and how to start a family in the future. This includes contraceptive options, which are revisited in this lesson.</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532611" y="1223190"/>
            <a:ext cx="15222777" cy="8035110"/>
          </a:xfrm>
          <a:prstGeom prst="rect">
            <a:avLst/>
          </a:prstGeom>
        </p:spPr>
        <p:txBody>
          <a:bodyPr anchor="t" rtlCol="false" tIns="0" lIns="0" bIns="0" rIns="0">
            <a:spAutoFit/>
          </a:bodyPr>
          <a:lstStyle/>
          <a:p>
            <a:pPr algn="just">
              <a:lnSpc>
                <a:spcPts val="4944"/>
              </a:lnSpc>
            </a:pPr>
            <a:r>
              <a:rPr lang="en-US" b="true" sz="3532" spc="-31">
                <a:solidFill>
                  <a:srgbClr val="000000"/>
                </a:solidFill>
                <a:latin typeface="Glacial Indifference Bold"/>
                <a:ea typeface="Glacial Indifference Bold"/>
                <a:cs typeface="Glacial Indifference Bold"/>
                <a:sym typeface="Glacial Indifference Bold"/>
              </a:rPr>
              <a:t>Have you ever thought about your fertility?</a:t>
            </a:r>
          </a:p>
          <a:p>
            <a:pPr algn="just">
              <a:lnSpc>
                <a:spcPts val="4944"/>
              </a:lnSpc>
            </a:pPr>
          </a:p>
          <a:p>
            <a:pPr algn="just">
              <a:lnSpc>
                <a:spcPts val="4944"/>
              </a:lnSpc>
            </a:pPr>
            <a:r>
              <a:rPr lang="en-US" sz="3532" spc="-31">
                <a:solidFill>
                  <a:srgbClr val="000000"/>
                </a:solidFill>
                <a:latin typeface="Glacial Indifference"/>
                <a:ea typeface="Glacial Indifference"/>
                <a:cs typeface="Glacial Indifference"/>
                <a:sym typeface="Glacial Indifference"/>
              </a:rPr>
              <a:t>Women have a hormonal cycle which determines when they can get pregnant. The cycle is approximately twenty-eight days long, with a fertile period of five days per cycle, but this does vary between women. </a:t>
            </a:r>
          </a:p>
          <a:p>
            <a:pPr algn="just">
              <a:lnSpc>
                <a:spcPts val="4944"/>
              </a:lnSpc>
            </a:pPr>
          </a:p>
          <a:p>
            <a:pPr algn="just">
              <a:lnSpc>
                <a:spcPts val="4944"/>
              </a:lnSpc>
            </a:pPr>
            <a:r>
              <a:rPr lang="en-US" sz="3532" spc="-31">
                <a:solidFill>
                  <a:srgbClr val="000000"/>
                </a:solidFill>
                <a:latin typeface="Glacial Indifference"/>
                <a:ea typeface="Glacial Indifference"/>
                <a:cs typeface="Glacial Indifference"/>
                <a:sym typeface="Glacial Indifference"/>
              </a:rPr>
              <a:t>Men are fertile continuously, and their sperm quality is affected by their health, frequency of ejaculation, and environmental factors. </a:t>
            </a:r>
          </a:p>
          <a:p>
            <a:pPr algn="just">
              <a:lnSpc>
                <a:spcPts val="4944"/>
              </a:lnSpc>
            </a:pPr>
          </a:p>
          <a:p>
            <a:pPr algn="just">
              <a:lnSpc>
                <a:spcPts val="4944"/>
              </a:lnSpc>
            </a:pPr>
            <a:r>
              <a:rPr lang="en-US" sz="3532" spc="-31">
                <a:solidFill>
                  <a:srgbClr val="000000"/>
                </a:solidFill>
                <a:latin typeface="Glacial Indifference"/>
                <a:ea typeface="Glacial Indifference"/>
                <a:cs typeface="Glacial Indifference"/>
                <a:sym typeface="Glacial Indifference"/>
              </a:rPr>
              <a:t>Everybody has a different level of fertility. </a:t>
            </a:r>
          </a:p>
          <a:p>
            <a:pPr algn="just">
              <a:lnSpc>
                <a:spcPts val="4944"/>
              </a:lnSpc>
            </a:pPr>
          </a:p>
          <a:p>
            <a:pPr algn="just">
              <a:lnSpc>
                <a:spcPts val="4944"/>
              </a:lnSpc>
            </a:pPr>
          </a:p>
          <a:p>
            <a:pPr algn="just">
              <a:lnSpc>
                <a:spcPts val="4944"/>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381006" y="1326068"/>
            <a:ext cx="15651405" cy="8410699"/>
          </a:xfrm>
          <a:prstGeom prst="rect">
            <a:avLst/>
          </a:prstGeom>
        </p:spPr>
        <p:txBody>
          <a:bodyPr anchor="t" rtlCol="false" tIns="0" lIns="0" bIns="0" rIns="0">
            <a:spAutoFit/>
          </a:bodyPr>
          <a:lstStyle/>
          <a:p>
            <a:pPr algn="just">
              <a:lnSpc>
                <a:spcPts val="5539"/>
              </a:lnSpc>
            </a:pPr>
            <a:r>
              <a:rPr lang="en-US" sz="3956" spc="-35">
                <a:solidFill>
                  <a:srgbClr val="000000"/>
                </a:solidFill>
                <a:latin typeface="Glacial Indifference"/>
                <a:ea typeface="Glacial Indifference"/>
                <a:cs typeface="Glacial Indifference"/>
                <a:sym typeface="Glacial Indifference"/>
              </a:rPr>
              <a:t>Some women get pregnant quickly, but for others it can take longer. If a woman cannot get pregnant this may be because she or a male partner may be </a:t>
            </a:r>
            <a:r>
              <a:rPr lang="en-US" b="true" sz="3956" spc="-35">
                <a:solidFill>
                  <a:srgbClr val="000000"/>
                </a:solidFill>
                <a:latin typeface="Glacial Indifference Bold"/>
                <a:ea typeface="Glacial Indifference Bold"/>
                <a:cs typeface="Glacial Indifference Bold"/>
                <a:sym typeface="Glacial Indifference Bold"/>
              </a:rPr>
              <a:t>infertile. </a:t>
            </a:r>
          </a:p>
          <a:p>
            <a:pPr algn="just">
              <a:lnSpc>
                <a:spcPts val="5539"/>
              </a:lnSpc>
            </a:pPr>
          </a:p>
          <a:p>
            <a:pPr algn="just">
              <a:lnSpc>
                <a:spcPts val="5539"/>
              </a:lnSpc>
            </a:pPr>
            <a:r>
              <a:rPr lang="en-US" sz="3956" spc="-35">
                <a:solidFill>
                  <a:srgbClr val="000000"/>
                </a:solidFill>
                <a:latin typeface="Glacial Indifference"/>
                <a:ea typeface="Glacial Indifference"/>
                <a:cs typeface="Glacial Indifference"/>
                <a:sym typeface="Glacial Indifference"/>
              </a:rPr>
              <a:t>There are a number of things can cause infertility, many can be treated successfully. </a:t>
            </a:r>
          </a:p>
          <a:p>
            <a:pPr algn="just">
              <a:lnSpc>
                <a:spcPts val="5539"/>
              </a:lnSpc>
            </a:pPr>
          </a:p>
          <a:p>
            <a:pPr algn="just">
              <a:lnSpc>
                <a:spcPts val="5539"/>
              </a:lnSpc>
            </a:pPr>
            <a:r>
              <a:rPr lang="en-US" sz="3956" spc="-35">
                <a:solidFill>
                  <a:srgbClr val="000000"/>
                </a:solidFill>
                <a:latin typeface="Glacial Indifference"/>
                <a:ea typeface="Glacial Indifference"/>
                <a:cs typeface="Glacial Indifference"/>
                <a:sym typeface="Glacial Indifference"/>
              </a:rPr>
              <a:t>What kinds of things do you think can cause infertility in men and women?</a:t>
            </a:r>
          </a:p>
          <a:p>
            <a:pPr algn="just">
              <a:lnSpc>
                <a:spcPts val="5539"/>
              </a:lnSpc>
            </a:pPr>
          </a:p>
          <a:p>
            <a:pPr algn="just">
              <a:lnSpc>
                <a:spcPts val="5539"/>
              </a:lnSpc>
            </a:pPr>
          </a:p>
          <a:p>
            <a:pPr algn="just">
              <a:lnSpc>
                <a:spcPts val="5539"/>
              </a:lnSpc>
            </a:pPr>
          </a:p>
          <a:p>
            <a:pPr algn="just">
              <a:lnSpc>
                <a:spcPts val="5539"/>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170348" y="1413842"/>
            <a:ext cx="15651405" cy="7633805"/>
          </a:xfrm>
          <a:prstGeom prst="rect">
            <a:avLst/>
          </a:prstGeom>
        </p:spPr>
        <p:txBody>
          <a:bodyPr anchor="t" rtlCol="false" tIns="0" lIns="0" bIns="0" rIns="0">
            <a:spAutoFit/>
          </a:bodyPr>
          <a:lstStyle/>
          <a:p>
            <a:pPr algn="just">
              <a:lnSpc>
                <a:spcPts val="5539"/>
              </a:lnSpc>
            </a:pPr>
            <a:r>
              <a:rPr lang="en-US" b="true" sz="3956" spc="-35">
                <a:solidFill>
                  <a:srgbClr val="000000"/>
                </a:solidFill>
                <a:latin typeface="Glacial Indifference Bold"/>
                <a:ea typeface="Glacial Indifference Bold"/>
                <a:cs typeface="Glacial Indifference Bold"/>
                <a:sym typeface="Glacial Indifference Bold"/>
              </a:rPr>
              <a:t>Causes in men</a:t>
            </a:r>
          </a:p>
          <a:p>
            <a:pPr algn="just">
              <a:lnSpc>
                <a:spcPts val="5539"/>
              </a:lnSpc>
            </a:pPr>
          </a:p>
          <a:p>
            <a:pPr algn="just" marL="854211" indent="-427106" lvl="1">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Low sperm count due to conditions like diabetes or hormonal variations</a:t>
            </a:r>
          </a:p>
          <a:p>
            <a:pPr algn="just" marL="854211" indent="-427106" lvl="1">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Sexual problems like premature ejaculation, erectile dysfunction</a:t>
            </a:r>
          </a:p>
          <a:p>
            <a:pPr algn="just" marL="854211" indent="-427106" lvl="1">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Overexposure to certain chemicals</a:t>
            </a:r>
          </a:p>
          <a:p>
            <a:pPr algn="just" marL="854211" indent="-427106" lvl="1">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Smoking</a:t>
            </a:r>
          </a:p>
          <a:p>
            <a:pPr algn="just" marL="854211" indent="-427106" lvl="1">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Certain medications</a:t>
            </a:r>
          </a:p>
          <a:p>
            <a:pPr algn="just">
              <a:lnSpc>
                <a:spcPts val="5539"/>
              </a:lnSpc>
            </a:pPr>
          </a:p>
          <a:p>
            <a:pPr algn="just">
              <a:lnSpc>
                <a:spcPts val="5539"/>
              </a:lnSpc>
            </a:pPr>
          </a:p>
          <a:p>
            <a:pPr algn="just">
              <a:lnSpc>
                <a:spcPts val="5539"/>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170348" y="1413842"/>
            <a:ext cx="15651405" cy="6243155"/>
          </a:xfrm>
          <a:prstGeom prst="rect">
            <a:avLst/>
          </a:prstGeom>
        </p:spPr>
        <p:txBody>
          <a:bodyPr anchor="t" rtlCol="false" tIns="0" lIns="0" bIns="0" rIns="0">
            <a:spAutoFit/>
          </a:bodyPr>
          <a:lstStyle/>
          <a:p>
            <a:pPr algn="just">
              <a:lnSpc>
                <a:spcPts val="5539"/>
              </a:lnSpc>
            </a:pPr>
            <a:r>
              <a:rPr lang="en-US" b="true" sz="3956" spc="-35">
                <a:solidFill>
                  <a:srgbClr val="000000"/>
                </a:solidFill>
                <a:latin typeface="Glacial Indifference Bold"/>
                <a:ea typeface="Glacial Indifference Bold"/>
                <a:cs typeface="Glacial Indifference Bold"/>
                <a:sym typeface="Glacial Indifference Bold"/>
              </a:rPr>
              <a:t>Causes in women</a:t>
            </a:r>
          </a:p>
          <a:p>
            <a:pPr algn="just">
              <a:lnSpc>
                <a:spcPts val="5539"/>
              </a:lnSpc>
            </a:pPr>
          </a:p>
          <a:p>
            <a:pPr algn="just" marL="854211" indent="-427106" lvl="1">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Ovulation disorders/variations in hormones</a:t>
            </a:r>
          </a:p>
          <a:p>
            <a:pPr algn="just" marL="854211" indent="-427106" lvl="1">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Problems with the uterus such as endometriosis - thickening of the Uterine walls</a:t>
            </a:r>
          </a:p>
          <a:p>
            <a:pPr algn="just" marL="854211" indent="-427106" lvl="1">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Being o</a:t>
            </a:r>
            <a:r>
              <a:rPr lang="en-US" sz="3956" spc="-35">
                <a:solidFill>
                  <a:srgbClr val="000000"/>
                </a:solidFill>
                <a:latin typeface="Glacial Indifference"/>
                <a:ea typeface="Glacial Indifference"/>
                <a:cs typeface="Glacial Indifference"/>
                <a:sym typeface="Glacial Indifference"/>
              </a:rPr>
              <a:t>verweight</a:t>
            </a:r>
          </a:p>
          <a:p>
            <a:pPr algn="just" marL="854211" indent="-427106" lvl="1">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Infections that are sexually transmitted</a:t>
            </a:r>
          </a:p>
          <a:p>
            <a:pPr algn="just" marL="854211" indent="-427106" lvl="1">
              <a:lnSpc>
                <a:spcPts val="5539"/>
              </a:lnSpc>
              <a:buFont typeface="Arial"/>
              <a:buChar char="•"/>
            </a:pPr>
            <a:r>
              <a:rPr lang="en-US" sz="3956" spc="-35">
                <a:solidFill>
                  <a:srgbClr val="000000"/>
                </a:solidFill>
                <a:latin typeface="Glacial Indifference"/>
                <a:ea typeface="Glacial Indifference"/>
                <a:cs typeface="Glacial Indifference"/>
                <a:sym typeface="Glacial Indifference"/>
              </a:rPr>
              <a:t>Being exposed to certain types of chemicals</a:t>
            </a:r>
          </a:p>
          <a:p>
            <a:pPr algn="just">
              <a:lnSpc>
                <a:spcPts val="5539"/>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pic>
        <p:nvPicPr>
          <p:cNvPr name="Picture 5" id="5"/>
          <p:cNvPicPr>
            <a:picLocks noChangeAspect="true"/>
          </p:cNvPicPr>
          <p:nvPr>
            <a:videoFile r:link="rId4"/>
          </p:nvPr>
        </p:nvPicPr>
        <p:blipFill>
          <a:blip r:embed="rId3"/>
          <a:stretch>
            <a:fillRect/>
          </a:stretch>
        </p:blipFill>
        <p:spPr>
          <a:xfrm rot="0">
            <a:off x="1616261" y="912452"/>
            <a:ext cx="15055478" cy="8462095"/>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5574179" y="4125321"/>
            <a:ext cx="5746229" cy="3232254"/>
          </a:xfrm>
          <a:custGeom>
            <a:avLst/>
            <a:gdLst/>
            <a:ahLst/>
            <a:cxnLst/>
            <a:rect r="r" b="b" t="t" l="l"/>
            <a:pathLst>
              <a:path h="3232254" w="5746229">
                <a:moveTo>
                  <a:pt x="0" y="0"/>
                </a:moveTo>
                <a:lnTo>
                  <a:pt x="5746229" y="0"/>
                </a:lnTo>
                <a:lnTo>
                  <a:pt x="5746229" y="3232254"/>
                </a:lnTo>
                <a:lnTo>
                  <a:pt x="0" y="3232254"/>
                </a:lnTo>
                <a:lnTo>
                  <a:pt x="0" y="0"/>
                </a:lnTo>
                <a:close/>
              </a:path>
            </a:pathLst>
          </a:custGeom>
          <a:blipFill>
            <a:blip r:embed="rId3"/>
            <a:stretch>
              <a:fillRect l="0" t="0" r="0" b="0"/>
            </a:stretch>
          </a:blipFill>
        </p:spPr>
      </p:sp>
      <p:sp>
        <p:nvSpPr>
          <p:cNvPr name="TextBox 6" id="6"/>
          <p:cNvSpPr txBox="true"/>
          <p:nvPr/>
        </p:nvSpPr>
        <p:spPr>
          <a:xfrm rot="0">
            <a:off x="1448798" y="2152639"/>
            <a:ext cx="15390404" cy="2258913"/>
          </a:xfrm>
          <a:prstGeom prst="rect">
            <a:avLst/>
          </a:prstGeom>
        </p:spPr>
        <p:txBody>
          <a:bodyPr anchor="t" rtlCol="false" tIns="0" lIns="0" bIns="0" rIns="0">
            <a:spAutoFit/>
          </a:bodyPr>
          <a:lstStyle/>
          <a:p>
            <a:pPr algn="just">
              <a:lnSpc>
                <a:spcPts val="4508"/>
              </a:lnSpc>
            </a:pPr>
            <a:r>
              <a:rPr lang="en-US" sz="3220" spc="-28">
                <a:solidFill>
                  <a:srgbClr val="000000"/>
                </a:solidFill>
                <a:latin typeface="Glacial Indifference"/>
                <a:ea typeface="Glacial Indifference"/>
                <a:cs typeface="Glacial Indifference"/>
                <a:sym typeface="Glacial Indifference"/>
              </a:rPr>
              <a:t>A miscarriage is the loss of a baby before 24 weeks. Early miscarriages happen in the first 12 weeks of pregnancy. A woman may have a miscarriage before they even know they are pregnant. If this happens it can feel like a late period with heavy bleeding.</a:t>
            </a:r>
          </a:p>
          <a:p>
            <a:pPr algn="just">
              <a:lnSpc>
                <a:spcPts val="4508"/>
              </a:lnSpc>
              <a:spcBef>
                <a:spcPct val="0"/>
              </a:spcBef>
            </a:pPr>
          </a:p>
        </p:txBody>
      </p:sp>
      <p:sp>
        <p:nvSpPr>
          <p:cNvPr name="TextBox 7" id="7"/>
          <p:cNvSpPr txBox="true"/>
          <p:nvPr/>
        </p:nvSpPr>
        <p:spPr>
          <a:xfrm rot="0">
            <a:off x="1028700" y="942975"/>
            <a:ext cx="3364568" cy="772117"/>
          </a:xfrm>
          <a:prstGeom prst="rect">
            <a:avLst/>
          </a:prstGeom>
        </p:spPr>
        <p:txBody>
          <a:bodyPr anchor="t" rtlCol="false" tIns="0" lIns="0" bIns="0" rIns="0">
            <a:spAutoFit/>
          </a:bodyPr>
          <a:lstStyle/>
          <a:p>
            <a:pPr algn="just">
              <a:lnSpc>
                <a:spcPts val="6358"/>
              </a:lnSpc>
              <a:spcBef>
                <a:spcPct val="0"/>
              </a:spcBef>
            </a:pPr>
            <a:r>
              <a:rPr lang="en-US" b="true" sz="4541" spc="-40">
                <a:solidFill>
                  <a:srgbClr val="000000"/>
                </a:solidFill>
                <a:latin typeface="Glacial Indifference Bold"/>
                <a:ea typeface="Glacial Indifference Bold"/>
                <a:cs typeface="Glacial Indifference Bold"/>
                <a:sym typeface="Glacial Indifference Bold"/>
              </a:rPr>
              <a:t>Miscarriage</a:t>
            </a:r>
          </a:p>
        </p:txBody>
      </p:sp>
      <p:sp>
        <p:nvSpPr>
          <p:cNvPr name="TextBox 8" id="8"/>
          <p:cNvSpPr txBox="true"/>
          <p:nvPr/>
        </p:nvSpPr>
        <p:spPr>
          <a:xfrm rot="0">
            <a:off x="2912086" y="7566364"/>
            <a:ext cx="11959759" cy="1985859"/>
          </a:xfrm>
          <a:prstGeom prst="rect">
            <a:avLst/>
          </a:prstGeom>
        </p:spPr>
        <p:txBody>
          <a:bodyPr anchor="t" rtlCol="false" tIns="0" lIns="0" bIns="0" rIns="0">
            <a:spAutoFit/>
          </a:bodyPr>
          <a:lstStyle/>
          <a:p>
            <a:pPr algn="l" marL="618634" indent="-309317" lvl="1">
              <a:lnSpc>
                <a:spcPts val="4011"/>
              </a:lnSpc>
              <a:buFont typeface="Arial"/>
              <a:buChar char="•"/>
            </a:pPr>
            <a:r>
              <a:rPr lang="en-US" b="true" sz="2865">
                <a:solidFill>
                  <a:srgbClr val="000000"/>
                </a:solidFill>
                <a:latin typeface="Glacial Indifference Bold"/>
                <a:ea typeface="Glacial Indifference Bold"/>
                <a:cs typeface="Glacial Indifference Bold"/>
                <a:sym typeface="Glacial Indifference Bold"/>
              </a:rPr>
              <a:t>In women of 20, around 15% pregnancies will end in miscarriage</a:t>
            </a:r>
          </a:p>
          <a:p>
            <a:pPr algn="l" marL="618634" indent="-309317" lvl="1">
              <a:lnSpc>
                <a:spcPts val="4011"/>
              </a:lnSpc>
              <a:buFont typeface="Arial"/>
              <a:buChar char="•"/>
            </a:pPr>
            <a:r>
              <a:rPr lang="en-US" b="true" sz="2865">
                <a:solidFill>
                  <a:srgbClr val="000000"/>
                </a:solidFill>
                <a:latin typeface="Glacial Indifference Bold"/>
                <a:ea typeface="Glacial Indifference Bold"/>
                <a:cs typeface="Glacial Indifference Bold"/>
                <a:sym typeface="Glacial Indifference Bold"/>
              </a:rPr>
              <a:t>In women of 30, around 18% pregnancies will end in miscarriage</a:t>
            </a:r>
          </a:p>
          <a:p>
            <a:pPr algn="l" marL="618634" indent="-309317" lvl="1">
              <a:lnSpc>
                <a:spcPts val="4011"/>
              </a:lnSpc>
              <a:buFont typeface="Arial"/>
              <a:buChar char="•"/>
            </a:pPr>
            <a:r>
              <a:rPr lang="en-US" b="true" sz="2865">
                <a:solidFill>
                  <a:srgbClr val="000000"/>
                </a:solidFill>
                <a:latin typeface="Glacial Indifference Bold"/>
                <a:ea typeface="Glacial Indifference Bold"/>
                <a:cs typeface="Glacial Indifference Bold"/>
                <a:sym typeface="Glacial Indifference Bold"/>
              </a:rPr>
              <a:t>In women of 40, around 38% pregnancies will end in miscarriage</a:t>
            </a:r>
          </a:p>
          <a:p>
            <a:pPr algn="l" marL="618634" indent="-309317" lvl="1">
              <a:lnSpc>
                <a:spcPts val="4011"/>
              </a:lnSpc>
              <a:buFont typeface="Arial"/>
              <a:buChar char="•"/>
            </a:pPr>
            <a:r>
              <a:rPr lang="en-US" b="true" sz="2865">
                <a:solidFill>
                  <a:srgbClr val="000000"/>
                </a:solidFill>
                <a:latin typeface="Glacial Indifference Bold"/>
                <a:ea typeface="Glacial Indifference Bold"/>
                <a:cs typeface="Glacial Indifference Bold"/>
                <a:sym typeface="Glacial Indifference Bold"/>
              </a:rPr>
              <a:t>In women of 45, around 70% pregnancies will end in miscarriage.</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448798" y="2107617"/>
            <a:ext cx="15390404" cy="6990583"/>
          </a:xfrm>
          <a:prstGeom prst="rect">
            <a:avLst/>
          </a:prstGeom>
        </p:spPr>
        <p:txBody>
          <a:bodyPr anchor="t" rtlCol="false" tIns="0" lIns="0" bIns="0" rIns="0">
            <a:spAutoFit/>
          </a:bodyPr>
          <a:lstStyle/>
          <a:p>
            <a:pPr algn="just" marL="695295" indent="-347647" lvl="1">
              <a:lnSpc>
                <a:spcPts val="7020"/>
              </a:lnSpc>
              <a:buFont typeface="Arial"/>
              <a:buChar char="•"/>
            </a:pPr>
            <a:r>
              <a:rPr lang="en-US" sz="3220" spc="-28">
                <a:solidFill>
                  <a:srgbClr val="000000"/>
                </a:solidFill>
                <a:latin typeface="Glacial Indifference"/>
                <a:ea typeface="Glacial Indifference"/>
                <a:cs typeface="Glacial Indifference"/>
                <a:sym typeface="Glacial Indifference"/>
              </a:rPr>
              <a:t>Most of the time there is no clear reason why it happens, but </a:t>
            </a:r>
            <a:r>
              <a:rPr lang="en-US" b="true" sz="3220" spc="-28">
                <a:solidFill>
                  <a:srgbClr val="000000"/>
                </a:solidFill>
                <a:latin typeface="Glacial Indifference Bold"/>
                <a:ea typeface="Glacial Indifference Bold"/>
                <a:cs typeface="Glacial Indifference Bold"/>
                <a:sym typeface="Glacial Indifference Bold"/>
              </a:rPr>
              <a:t>it is very unlikely to be caused by anything a woman did or didn’t do.</a:t>
            </a:r>
          </a:p>
          <a:p>
            <a:pPr algn="just" marL="695295" indent="-347647" lvl="1">
              <a:lnSpc>
                <a:spcPts val="7020"/>
              </a:lnSpc>
              <a:buFont typeface="Arial"/>
              <a:buChar char="•"/>
            </a:pPr>
            <a:r>
              <a:rPr lang="en-US" sz="3220" spc="-28">
                <a:solidFill>
                  <a:srgbClr val="000000"/>
                </a:solidFill>
                <a:latin typeface="Glacial Indifference"/>
                <a:ea typeface="Glacial Indifference"/>
                <a:cs typeface="Glacial Indifference"/>
                <a:sym typeface="Glacial Indifference"/>
              </a:rPr>
              <a:t>Doctors think most miscarriages are caused when the building blocks controlling the development of a baby (the chromosomes) aren’t right. Babies with too many or not enough chromosomes won't develop properly. This can lead to a miscarriage.</a:t>
            </a:r>
          </a:p>
          <a:p>
            <a:pPr algn="just" marL="695295" indent="-347647" lvl="1">
              <a:lnSpc>
                <a:spcPts val="7020"/>
              </a:lnSpc>
              <a:buFont typeface="Arial"/>
              <a:buChar char="•"/>
            </a:pPr>
            <a:r>
              <a:rPr lang="en-US" sz="3220" spc="-28">
                <a:solidFill>
                  <a:srgbClr val="000000"/>
                </a:solidFill>
                <a:latin typeface="Glacial Indifference"/>
                <a:ea typeface="Glacial Indifference"/>
                <a:cs typeface="Glacial Indifference"/>
                <a:sym typeface="Glacial Indifference"/>
              </a:rPr>
              <a:t>The experience of miscarriage is unique to each person and for some it may be a time of sadness and feelings of loss and grief. </a:t>
            </a:r>
          </a:p>
          <a:p>
            <a:pPr algn="just">
              <a:lnSpc>
                <a:spcPts val="7020"/>
              </a:lnSpc>
            </a:pPr>
          </a:p>
        </p:txBody>
      </p:sp>
      <p:sp>
        <p:nvSpPr>
          <p:cNvPr name="TextBox 6" id="6"/>
          <p:cNvSpPr txBox="true"/>
          <p:nvPr/>
        </p:nvSpPr>
        <p:spPr>
          <a:xfrm rot="0">
            <a:off x="1028700" y="942975"/>
            <a:ext cx="3364568" cy="772117"/>
          </a:xfrm>
          <a:prstGeom prst="rect">
            <a:avLst/>
          </a:prstGeom>
        </p:spPr>
        <p:txBody>
          <a:bodyPr anchor="t" rtlCol="false" tIns="0" lIns="0" bIns="0" rIns="0">
            <a:spAutoFit/>
          </a:bodyPr>
          <a:lstStyle/>
          <a:p>
            <a:pPr algn="just">
              <a:lnSpc>
                <a:spcPts val="6358"/>
              </a:lnSpc>
              <a:spcBef>
                <a:spcPct val="0"/>
              </a:spcBef>
            </a:pPr>
            <a:r>
              <a:rPr lang="en-US" b="true" sz="4541" spc="-40">
                <a:solidFill>
                  <a:srgbClr val="000000"/>
                </a:solidFill>
                <a:latin typeface="Glacial Indifference Bold"/>
                <a:ea typeface="Glacial Indifference Bold"/>
                <a:cs typeface="Glacial Indifference Bold"/>
                <a:sym typeface="Glacial Indifference Bold"/>
              </a:rPr>
              <a:t>Miscarriage</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3126300" y="4449010"/>
            <a:ext cx="11596530" cy="1312780"/>
          </a:xfrm>
          <a:prstGeom prst="rect">
            <a:avLst/>
          </a:prstGeom>
        </p:spPr>
        <p:txBody>
          <a:bodyPr anchor="t" rtlCol="false" tIns="0" lIns="0" bIns="0" rIns="0">
            <a:spAutoFit/>
          </a:bodyPr>
          <a:lstStyle/>
          <a:p>
            <a:pPr algn="just">
              <a:lnSpc>
                <a:spcPts val="5283"/>
              </a:lnSpc>
              <a:spcBef>
                <a:spcPct val="0"/>
              </a:spcBef>
            </a:pPr>
            <a:r>
              <a:rPr lang="en-US" sz="3773" spc="-33">
                <a:solidFill>
                  <a:srgbClr val="000000"/>
                </a:solidFill>
                <a:latin typeface="Glacial Indifference"/>
                <a:ea typeface="Glacial Indifference"/>
                <a:cs typeface="Glacial Indifference"/>
                <a:sym typeface="Glacial Indifference"/>
              </a:rPr>
              <a:t>If a person is sexually active, but does not wish to start a family, some form of contraception should be used.</a:t>
            </a:r>
          </a:p>
        </p:txBody>
      </p:sp>
      <p:sp>
        <p:nvSpPr>
          <p:cNvPr name="TextBox 6" id="6"/>
          <p:cNvSpPr txBox="true"/>
          <p:nvPr/>
        </p:nvSpPr>
        <p:spPr>
          <a:xfrm rot="0">
            <a:off x="1431638" y="1899993"/>
            <a:ext cx="14985854" cy="1573868"/>
          </a:xfrm>
          <a:prstGeom prst="rect">
            <a:avLst/>
          </a:prstGeom>
        </p:spPr>
        <p:txBody>
          <a:bodyPr anchor="t" rtlCol="false" tIns="0" lIns="0" bIns="0" rIns="0">
            <a:spAutoFit/>
          </a:bodyPr>
          <a:lstStyle/>
          <a:p>
            <a:pPr algn="just">
              <a:lnSpc>
                <a:spcPts val="6358"/>
              </a:lnSpc>
              <a:spcBef>
                <a:spcPct val="0"/>
              </a:spcBef>
            </a:pPr>
            <a:r>
              <a:rPr lang="en-US" b="true" sz="4541" spc="-40">
                <a:solidFill>
                  <a:srgbClr val="000000"/>
                </a:solidFill>
                <a:latin typeface="Glacial Indifference Bold"/>
                <a:ea typeface="Glacial Indifference Bold"/>
                <a:cs typeface="Glacial Indifference Bold"/>
                <a:sym typeface="Glacial Indifference Bold"/>
              </a:rPr>
              <a:t>Some people may also decide they do not wish to start a family, which is also a valid and perfectly normal choice!</a:t>
            </a:r>
          </a:p>
        </p:txBody>
      </p:sp>
      <p:sp>
        <p:nvSpPr>
          <p:cNvPr name="TextBox 7" id="7"/>
          <p:cNvSpPr txBox="true"/>
          <p:nvPr/>
        </p:nvSpPr>
        <p:spPr>
          <a:xfrm rot="0">
            <a:off x="2874939" y="6733340"/>
            <a:ext cx="12755147" cy="1312780"/>
          </a:xfrm>
          <a:prstGeom prst="rect">
            <a:avLst/>
          </a:prstGeom>
        </p:spPr>
        <p:txBody>
          <a:bodyPr anchor="t" rtlCol="false" tIns="0" lIns="0" bIns="0" rIns="0">
            <a:spAutoFit/>
          </a:bodyPr>
          <a:lstStyle/>
          <a:p>
            <a:pPr algn="just">
              <a:lnSpc>
                <a:spcPts val="5283"/>
              </a:lnSpc>
              <a:spcBef>
                <a:spcPct val="0"/>
              </a:spcBef>
            </a:pPr>
            <a:r>
              <a:rPr lang="en-US" sz="3773" spc="-33">
                <a:solidFill>
                  <a:srgbClr val="000000"/>
                </a:solidFill>
                <a:latin typeface="Glacial Indifference"/>
                <a:ea typeface="Glacial Indifference"/>
                <a:cs typeface="Glacial Indifference"/>
                <a:sym typeface="Glacial Indifference"/>
              </a:rPr>
              <a:t>Let’s have a look at a few scenarios and try to decide which type of contraception would be best for the people involved...</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2340896" y="3363697"/>
            <a:ext cx="13606209" cy="2334721"/>
          </a:xfrm>
          <a:prstGeom prst="rect">
            <a:avLst/>
          </a:prstGeom>
        </p:spPr>
        <p:txBody>
          <a:bodyPr anchor="t" rtlCol="false" tIns="0" lIns="0" bIns="0" rIns="0">
            <a:spAutoFit/>
          </a:bodyPr>
          <a:lstStyle/>
          <a:p>
            <a:pPr algn="just">
              <a:lnSpc>
                <a:spcPts val="6244"/>
              </a:lnSpc>
              <a:spcBef>
                <a:spcPct val="0"/>
              </a:spcBef>
            </a:pPr>
            <a:r>
              <a:rPr lang="en-US" sz="4460" spc="-40">
                <a:solidFill>
                  <a:srgbClr val="000000"/>
                </a:solidFill>
                <a:latin typeface="Glacial Indifference"/>
                <a:ea typeface="Glacial Indifference"/>
                <a:cs typeface="Glacial Indifference"/>
                <a:sym typeface="Glacial Indifference"/>
              </a:rPr>
              <a:t>Jasmin and David have just started </a:t>
            </a:r>
            <a:r>
              <a:rPr lang="en-US" sz="4460" spc="-40">
                <a:solidFill>
                  <a:srgbClr val="000000"/>
                </a:solidFill>
                <a:latin typeface="Glacial Indifference"/>
                <a:ea typeface="Glacial Indifference"/>
                <a:cs typeface="Glacial Indifference"/>
                <a:sym typeface="Glacial Indifference"/>
              </a:rPr>
              <a:t>going out and are planning to have sex. Neither has had sex before. Jasmin is very bad at remembering to take any medication.</a:t>
            </a:r>
          </a:p>
        </p:txBody>
      </p:sp>
      <p:sp>
        <p:nvSpPr>
          <p:cNvPr name="TextBox 6" id="6"/>
          <p:cNvSpPr txBox="true"/>
          <p:nvPr/>
        </p:nvSpPr>
        <p:spPr>
          <a:xfrm rot="0">
            <a:off x="-129918" y="1085850"/>
            <a:ext cx="5505309" cy="718085"/>
          </a:xfrm>
          <a:prstGeom prst="rect">
            <a:avLst/>
          </a:prstGeom>
        </p:spPr>
        <p:txBody>
          <a:bodyPr anchor="t" rtlCol="false" tIns="0" lIns="0" bIns="0" rIns="0">
            <a:spAutoFit/>
          </a:bodyPr>
          <a:lstStyle/>
          <a:p>
            <a:pPr algn="ctr">
              <a:lnSpc>
                <a:spcPts val="5343"/>
              </a:lnSpc>
            </a:pPr>
            <a:r>
              <a:rPr lang="en-US" sz="5088">
                <a:solidFill>
                  <a:srgbClr val="000000"/>
                </a:solidFill>
                <a:latin typeface="Bobby Jones Soft"/>
                <a:ea typeface="Bobby Jones Soft"/>
                <a:cs typeface="Bobby Jones Soft"/>
                <a:sym typeface="Bobby Jones Soft"/>
              </a:rPr>
              <a:t>SCENARIO</a:t>
            </a:r>
          </a:p>
        </p:txBody>
      </p:sp>
      <p:sp>
        <p:nvSpPr>
          <p:cNvPr name="TextBox 7" id="7"/>
          <p:cNvSpPr txBox="true"/>
          <p:nvPr/>
        </p:nvSpPr>
        <p:spPr>
          <a:xfrm rot="0">
            <a:off x="1783207" y="7403393"/>
            <a:ext cx="14335380" cy="718085"/>
          </a:xfrm>
          <a:prstGeom prst="rect">
            <a:avLst/>
          </a:prstGeom>
        </p:spPr>
        <p:txBody>
          <a:bodyPr anchor="t" rtlCol="false" tIns="0" lIns="0" bIns="0" rIns="0">
            <a:spAutoFit/>
          </a:bodyPr>
          <a:lstStyle/>
          <a:p>
            <a:pPr algn="ctr">
              <a:lnSpc>
                <a:spcPts val="5343"/>
              </a:lnSpc>
            </a:pPr>
            <a:r>
              <a:rPr lang="en-US" sz="5088">
                <a:solidFill>
                  <a:srgbClr val="000000"/>
                </a:solidFill>
                <a:latin typeface="Bobby Jones Soft"/>
                <a:ea typeface="Bobby Jones Soft"/>
                <a:cs typeface="Bobby Jones Soft"/>
                <a:sym typeface="Bobby Jones Soft"/>
              </a:rPr>
              <a:t>WHICH KIND OF CONTRACEPTIVE SHOULD THEY USE? WHY?</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2340896" y="3363697"/>
            <a:ext cx="13922196" cy="1547289"/>
          </a:xfrm>
          <a:prstGeom prst="rect">
            <a:avLst/>
          </a:prstGeom>
        </p:spPr>
        <p:txBody>
          <a:bodyPr anchor="t" rtlCol="false" tIns="0" lIns="0" bIns="0" rIns="0">
            <a:spAutoFit/>
          </a:bodyPr>
          <a:lstStyle/>
          <a:p>
            <a:pPr algn="just">
              <a:lnSpc>
                <a:spcPts val="6244"/>
              </a:lnSpc>
              <a:spcBef>
                <a:spcPct val="0"/>
              </a:spcBef>
            </a:pPr>
            <a:r>
              <a:rPr lang="en-US" sz="4460" spc="-40">
                <a:solidFill>
                  <a:srgbClr val="000000"/>
                </a:solidFill>
                <a:latin typeface="Glacial Indifference"/>
                <a:ea typeface="Glacial Indifference"/>
                <a:cs typeface="Glacial Indifference"/>
                <a:sym typeface="Glacial Indifference"/>
              </a:rPr>
              <a:t>Sonia used to be in a long-term </a:t>
            </a:r>
            <a:r>
              <a:rPr lang="en-US" sz="4460" spc="-40">
                <a:solidFill>
                  <a:srgbClr val="000000"/>
                </a:solidFill>
                <a:latin typeface="Glacial Indifference"/>
                <a:ea typeface="Glacial Indifference"/>
                <a:cs typeface="Glacial Indifference"/>
                <a:sym typeface="Glacial Indifference"/>
              </a:rPr>
              <a:t>relationship with a man who was unfaithful to her but is now going out with Daisy.</a:t>
            </a:r>
          </a:p>
        </p:txBody>
      </p:sp>
      <p:sp>
        <p:nvSpPr>
          <p:cNvPr name="TextBox 6" id="6"/>
          <p:cNvSpPr txBox="true"/>
          <p:nvPr/>
        </p:nvSpPr>
        <p:spPr>
          <a:xfrm rot="0">
            <a:off x="-129918" y="1085850"/>
            <a:ext cx="5505309" cy="718085"/>
          </a:xfrm>
          <a:prstGeom prst="rect">
            <a:avLst/>
          </a:prstGeom>
        </p:spPr>
        <p:txBody>
          <a:bodyPr anchor="t" rtlCol="false" tIns="0" lIns="0" bIns="0" rIns="0">
            <a:spAutoFit/>
          </a:bodyPr>
          <a:lstStyle/>
          <a:p>
            <a:pPr algn="ctr">
              <a:lnSpc>
                <a:spcPts val="5343"/>
              </a:lnSpc>
            </a:pPr>
            <a:r>
              <a:rPr lang="en-US" sz="5088">
                <a:solidFill>
                  <a:srgbClr val="000000"/>
                </a:solidFill>
                <a:latin typeface="Bobby Jones Soft"/>
                <a:ea typeface="Bobby Jones Soft"/>
                <a:cs typeface="Bobby Jones Soft"/>
                <a:sym typeface="Bobby Jones Soft"/>
              </a:rPr>
              <a:t>SCENARIO</a:t>
            </a:r>
          </a:p>
        </p:txBody>
      </p:sp>
      <p:sp>
        <p:nvSpPr>
          <p:cNvPr name="TextBox 7" id="7"/>
          <p:cNvSpPr txBox="true"/>
          <p:nvPr/>
        </p:nvSpPr>
        <p:spPr>
          <a:xfrm rot="0">
            <a:off x="1783207" y="7403393"/>
            <a:ext cx="14335380" cy="718085"/>
          </a:xfrm>
          <a:prstGeom prst="rect">
            <a:avLst/>
          </a:prstGeom>
        </p:spPr>
        <p:txBody>
          <a:bodyPr anchor="t" rtlCol="false" tIns="0" lIns="0" bIns="0" rIns="0">
            <a:spAutoFit/>
          </a:bodyPr>
          <a:lstStyle/>
          <a:p>
            <a:pPr algn="ctr">
              <a:lnSpc>
                <a:spcPts val="5343"/>
              </a:lnSpc>
            </a:pPr>
            <a:r>
              <a:rPr lang="en-US" sz="5088">
                <a:solidFill>
                  <a:srgbClr val="000000"/>
                </a:solidFill>
                <a:latin typeface="Bobby Jones Soft"/>
                <a:ea typeface="Bobby Jones Soft"/>
                <a:cs typeface="Bobby Jones Soft"/>
                <a:sym typeface="Bobby Jones Soft"/>
              </a:rPr>
              <a:t>WHICH KIND OF CONTRACEPTIVE SHOULD THEY USE? WHY?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501946">
            <a:off x="1165444" y="988342"/>
            <a:ext cx="1952681" cy="2022551"/>
          </a:xfrm>
          <a:custGeom>
            <a:avLst/>
            <a:gdLst/>
            <a:ahLst/>
            <a:cxnLst/>
            <a:rect r="r" b="b" t="t" l="l"/>
            <a:pathLst>
              <a:path h="2022551" w="1952681">
                <a:moveTo>
                  <a:pt x="0" y="0"/>
                </a:moveTo>
                <a:lnTo>
                  <a:pt x="1952680" y="0"/>
                </a:lnTo>
                <a:lnTo>
                  <a:pt x="1952680" y="2022550"/>
                </a:lnTo>
                <a:lnTo>
                  <a:pt x="0" y="20225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903618" y="1380808"/>
            <a:ext cx="7449280" cy="1104267"/>
          </a:xfrm>
          <a:prstGeom prst="rect">
            <a:avLst/>
          </a:prstGeom>
        </p:spPr>
        <p:txBody>
          <a:bodyPr anchor="t" rtlCol="false" tIns="0" lIns="0" bIns="0" rIns="0">
            <a:spAutoFit/>
          </a:bodyPr>
          <a:lstStyle/>
          <a:p>
            <a:pPr algn="ctr">
              <a:lnSpc>
                <a:spcPts val="8959"/>
              </a:lnSpc>
            </a:pPr>
            <a:r>
              <a:rPr lang="en-US" sz="6399">
                <a:solidFill>
                  <a:srgbClr val="000000"/>
                </a:solidFill>
                <a:latin typeface="Bobby Jones Soft"/>
                <a:ea typeface="Bobby Jones Soft"/>
                <a:cs typeface="Bobby Jones Soft"/>
                <a:sym typeface="Bobby Jones Soft"/>
              </a:rPr>
              <a:t>do it now</a:t>
            </a:r>
          </a:p>
        </p:txBody>
      </p:sp>
      <p:sp>
        <p:nvSpPr>
          <p:cNvPr name="TextBox 7" id="7"/>
          <p:cNvSpPr txBox="true"/>
          <p:nvPr/>
        </p:nvSpPr>
        <p:spPr>
          <a:xfrm rot="0">
            <a:off x="1903618" y="4261092"/>
            <a:ext cx="14480764" cy="1669566"/>
          </a:xfrm>
          <a:prstGeom prst="rect">
            <a:avLst/>
          </a:prstGeom>
        </p:spPr>
        <p:txBody>
          <a:bodyPr anchor="t" rtlCol="false" tIns="0" lIns="0" bIns="0" rIns="0">
            <a:spAutoFit/>
          </a:bodyPr>
          <a:lstStyle/>
          <a:p>
            <a:pPr algn="just">
              <a:lnSpc>
                <a:spcPts val="6676"/>
              </a:lnSpc>
              <a:spcBef>
                <a:spcPct val="0"/>
              </a:spcBef>
            </a:pPr>
            <a:r>
              <a:rPr lang="en-US" b="true" sz="4769" spc="-42">
                <a:solidFill>
                  <a:srgbClr val="000000"/>
                </a:solidFill>
                <a:latin typeface="Glacial Indifference Bold"/>
                <a:ea typeface="Glacial Indifference Bold"/>
                <a:cs typeface="Glacial Indifference Bold"/>
                <a:sym typeface="Glacial Indifference Bold"/>
              </a:rPr>
              <a:t>List as many different types of contraception as you can remember from your previous learning.</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684798" y="3596211"/>
            <a:ext cx="14918404" cy="1547289"/>
          </a:xfrm>
          <a:prstGeom prst="rect">
            <a:avLst/>
          </a:prstGeom>
        </p:spPr>
        <p:txBody>
          <a:bodyPr anchor="t" rtlCol="false" tIns="0" lIns="0" bIns="0" rIns="0">
            <a:spAutoFit/>
          </a:bodyPr>
          <a:lstStyle/>
          <a:p>
            <a:pPr algn="just">
              <a:lnSpc>
                <a:spcPts val="6244"/>
              </a:lnSpc>
              <a:spcBef>
                <a:spcPct val="0"/>
              </a:spcBef>
            </a:pPr>
            <a:r>
              <a:rPr lang="en-US" sz="4460" spc="-40">
                <a:solidFill>
                  <a:srgbClr val="000000"/>
                </a:solidFill>
                <a:latin typeface="Glacial Indifference"/>
                <a:ea typeface="Glacial Indifference"/>
                <a:cs typeface="Glacial Indifference"/>
                <a:sym typeface="Glacial Indifference"/>
              </a:rPr>
              <a:t>Nico is single and regularly goes out </a:t>
            </a:r>
            <a:r>
              <a:rPr lang="en-US" sz="4460" spc="-40">
                <a:solidFill>
                  <a:srgbClr val="000000"/>
                </a:solidFill>
                <a:latin typeface="Glacial Indifference"/>
                <a:ea typeface="Glacial Indifference"/>
                <a:cs typeface="Glacial Indifference"/>
                <a:sym typeface="Glacial Indifference"/>
              </a:rPr>
              <a:t>clubbing where he gets drunk and often has sex with people he just met that night.</a:t>
            </a:r>
          </a:p>
        </p:txBody>
      </p:sp>
      <p:sp>
        <p:nvSpPr>
          <p:cNvPr name="TextBox 6" id="6"/>
          <p:cNvSpPr txBox="true"/>
          <p:nvPr/>
        </p:nvSpPr>
        <p:spPr>
          <a:xfrm rot="0">
            <a:off x="-129918" y="1085850"/>
            <a:ext cx="5505309" cy="718085"/>
          </a:xfrm>
          <a:prstGeom prst="rect">
            <a:avLst/>
          </a:prstGeom>
        </p:spPr>
        <p:txBody>
          <a:bodyPr anchor="t" rtlCol="false" tIns="0" lIns="0" bIns="0" rIns="0">
            <a:spAutoFit/>
          </a:bodyPr>
          <a:lstStyle/>
          <a:p>
            <a:pPr algn="ctr">
              <a:lnSpc>
                <a:spcPts val="5343"/>
              </a:lnSpc>
            </a:pPr>
            <a:r>
              <a:rPr lang="en-US" sz="5088">
                <a:solidFill>
                  <a:srgbClr val="000000"/>
                </a:solidFill>
                <a:latin typeface="Bobby Jones Soft"/>
                <a:ea typeface="Bobby Jones Soft"/>
                <a:cs typeface="Bobby Jones Soft"/>
                <a:sym typeface="Bobby Jones Soft"/>
              </a:rPr>
              <a:t>SCENARIO</a:t>
            </a:r>
          </a:p>
        </p:txBody>
      </p:sp>
      <p:sp>
        <p:nvSpPr>
          <p:cNvPr name="TextBox 7" id="7"/>
          <p:cNvSpPr txBox="true"/>
          <p:nvPr/>
        </p:nvSpPr>
        <p:spPr>
          <a:xfrm rot="0">
            <a:off x="1783207" y="7403393"/>
            <a:ext cx="14335380" cy="718085"/>
          </a:xfrm>
          <a:prstGeom prst="rect">
            <a:avLst/>
          </a:prstGeom>
        </p:spPr>
        <p:txBody>
          <a:bodyPr anchor="t" rtlCol="false" tIns="0" lIns="0" bIns="0" rIns="0">
            <a:spAutoFit/>
          </a:bodyPr>
          <a:lstStyle/>
          <a:p>
            <a:pPr algn="ctr">
              <a:lnSpc>
                <a:spcPts val="5343"/>
              </a:lnSpc>
            </a:pPr>
            <a:r>
              <a:rPr lang="en-US" sz="5088">
                <a:solidFill>
                  <a:srgbClr val="000000"/>
                </a:solidFill>
                <a:latin typeface="Bobby Jones Soft"/>
                <a:ea typeface="Bobby Jones Soft"/>
                <a:cs typeface="Bobby Jones Soft"/>
                <a:sym typeface="Bobby Jones Soft"/>
              </a:rPr>
              <a:t>WHICH KIND OF CONTRACEPTIVE SHOULD THEY USE? WHY?</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684798" y="3104676"/>
            <a:ext cx="14918404" cy="3122152"/>
          </a:xfrm>
          <a:prstGeom prst="rect">
            <a:avLst/>
          </a:prstGeom>
        </p:spPr>
        <p:txBody>
          <a:bodyPr anchor="t" rtlCol="false" tIns="0" lIns="0" bIns="0" rIns="0">
            <a:spAutoFit/>
          </a:bodyPr>
          <a:lstStyle/>
          <a:p>
            <a:pPr algn="just">
              <a:lnSpc>
                <a:spcPts val="6244"/>
              </a:lnSpc>
              <a:spcBef>
                <a:spcPct val="0"/>
              </a:spcBef>
            </a:pPr>
            <a:r>
              <a:rPr lang="en-US" sz="4460" spc="-40">
                <a:solidFill>
                  <a:srgbClr val="000000"/>
                </a:solidFill>
                <a:latin typeface="Glacial Indifference"/>
                <a:ea typeface="Glacial Indifference"/>
                <a:cs typeface="Glacial Indifference"/>
                <a:sym typeface="Glacial Indifference"/>
              </a:rPr>
              <a:t>Rosie and Keith are in their late 30s </a:t>
            </a:r>
            <a:r>
              <a:rPr lang="en-US" sz="4460" spc="-40">
                <a:solidFill>
                  <a:srgbClr val="000000"/>
                </a:solidFill>
                <a:latin typeface="Glacial Indifference"/>
                <a:ea typeface="Glacial Indifference"/>
                <a:cs typeface="Glacial Indifference"/>
                <a:sym typeface="Glacial Indifference"/>
              </a:rPr>
              <a:t>and faithful to each other. Rosie cannot take the pill, or have a coil fitted for medical reasons. Neither of them like using condoms and they definitely do not want any more children.</a:t>
            </a:r>
          </a:p>
        </p:txBody>
      </p:sp>
      <p:sp>
        <p:nvSpPr>
          <p:cNvPr name="TextBox 6" id="6"/>
          <p:cNvSpPr txBox="true"/>
          <p:nvPr/>
        </p:nvSpPr>
        <p:spPr>
          <a:xfrm rot="0">
            <a:off x="-129918" y="1085850"/>
            <a:ext cx="5505309" cy="718085"/>
          </a:xfrm>
          <a:prstGeom prst="rect">
            <a:avLst/>
          </a:prstGeom>
        </p:spPr>
        <p:txBody>
          <a:bodyPr anchor="t" rtlCol="false" tIns="0" lIns="0" bIns="0" rIns="0">
            <a:spAutoFit/>
          </a:bodyPr>
          <a:lstStyle/>
          <a:p>
            <a:pPr algn="ctr">
              <a:lnSpc>
                <a:spcPts val="5343"/>
              </a:lnSpc>
            </a:pPr>
            <a:r>
              <a:rPr lang="en-US" sz="5088">
                <a:solidFill>
                  <a:srgbClr val="000000"/>
                </a:solidFill>
                <a:latin typeface="Bobby Jones Soft"/>
                <a:ea typeface="Bobby Jones Soft"/>
                <a:cs typeface="Bobby Jones Soft"/>
                <a:sym typeface="Bobby Jones Soft"/>
              </a:rPr>
              <a:t>SCENARIO</a:t>
            </a:r>
          </a:p>
        </p:txBody>
      </p:sp>
      <p:sp>
        <p:nvSpPr>
          <p:cNvPr name="TextBox 7" id="7"/>
          <p:cNvSpPr txBox="true"/>
          <p:nvPr/>
        </p:nvSpPr>
        <p:spPr>
          <a:xfrm rot="0">
            <a:off x="1783207" y="7403393"/>
            <a:ext cx="14335380" cy="718085"/>
          </a:xfrm>
          <a:prstGeom prst="rect">
            <a:avLst/>
          </a:prstGeom>
        </p:spPr>
        <p:txBody>
          <a:bodyPr anchor="t" rtlCol="false" tIns="0" lIns="0" bIns="0" rIns="0">
            <a:spAutoFit/>
          </a:bodyPr>
          <a:lstStyle/>
          <a:p>
            <a:pPr algn="ctr">
              <a:lnSpc>
                <a:spcPts val="5343"/>
              </a:lnSpc>
            </a:pPr>
            <a:r>
              <a:rPr lang="en-US" sz="5088">
                <a:solidFill>
                  <a:srgbClr val="000000"/>
                </a:solidFill>
                <a:latin typeface="Bobby Jones Soft"/>
                <a:ea typeface="Bobby Jones Soft"/>
                <a:cs typeface="Bobby Jones Soft"/>
                <a:sym typeface="Bobby Jones Soft"/>
              </a:rPr>
              <a:t>WHICH KIND OF CONTRACEPTIVE SHOULD THEY USE? WHY?</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684798" y="3104676"/>
            <a:ext cx="14918404" cy="2344151"/>
          </a:xfrm>
          <a:prstGeom prst="rect">
            <a:avLst/>
          </a:prstGeom>
        </p:spPr>
        <p:txBody>
          <a:bodyPr anchor="t" rtlCol="false" tIns="0" lIns="0" bIns="0" rIns="0">
            <a:spAutoFit/>
          </a:bodyPr>
          <a:lstStyle/>
          <a:p>
            <a:pPr algn="just">
              <a:lnSpc>
                <a:spcPts val="6244"/>
              </a:lnSpc>
              <a:spcBef>
                <a:spcPct val="0"/>
              </a:spcBef>
            </a:pPr>
            <a:r>
              <a:rPr lang="en-US" sz="4460" spc="-40">
                <a:solidFill>
                  <a:srgbClr val="000000"/>
                </a:solidFill>
                <a:latin typeface="Glacial Indifference"/>
                <a:ea typeface="Glacial Indifference"/>
                <a:cs typeface="Glacial Indifference"/>
                <a:sym typeface="Glacial Indifference"/>
              </a:rPr>
              <a:t>We’re now going to think about </a:t>
            </a:r>
            <a:r>
              <a:rPr lang="en-US" b="true" sz="4460" spc="-40">
                <a:solidFill>
                  <a:srgbClr val="000000"/>
                </a:solidFill>
                <a:latin typeface="Glacial Indifference Bold"/>
                <a:ea typeface="Glacial Indifference Bold"/>
                <a:cs typeface="Glacial Indifference Bold"/>
                <a:sym typeface="Glacial Indifference Bold"/>
              </a:rPr>
              <a:t>menopause</a:t>
            </a:r>
            <a:r>
              <a:rPr lang="en-US" sz="4460" spc="-40">
                <a:solidFill>
                  <a:srgbClr val="000000"/>
                </a:solidFill>
                <a:latin typeface="Glacial Indifference"/>
                <a:ea typeface="Glacial Indifference"/>
                <a:cs typeface="Glacial Indifference"/>
                <a:sym typeface="Glacial Indifference"/>
              </a:rPr>
              <a:t>, which is the time in a woman’s life when she stops having her menstrual cycle, and she is no longer able to get pregnant.</a:t>
            </a: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791480" y="1092938"/>
            <a:ext cx="16705040" cy="8371418"/>
          </a:xfrm>
          <a:prstGeom prst="rect">
            <a:avLst/>
          </a:prstGeom>
        </p:spPr>
        <p:txBody>
          <a:bodyPr anchor="t" rtlCol="false" tIns="0" lIns="0" bIns="0" rIns="0">
            <a:spAutoFit/>
          </a:bodyPr>
          <a:lstStyle/>
          <a:p>
            <a:pPr algn="just">
              <a:lnSpc>
                <a:spcPts val="4410"/>
              </a:lnSpc>
            </a:pPr>
            <a:r>
              <a:rPr lang="en-US" sz="3150" spc="-28">
                <a:solidFill>
                  <a:srgbClr val="000000"/>
                </a:solidFill>
                <a:latin typeface="Glacial Indifference"/>
                <a:ea typeface="Glacial Indifference"/>
                <a:cs typeface="Glacial Indifference"/>
                <a:sym typeface="Glacial Indifference"/>
              </a:rPr>
              <a:t>The word menopause means </a:t>
            </a:r>
            <a:r>
              <a:rPr lang="en-US" sz="3150" i="true" spc="-28">
                <a:solidFill>
                  <a:srgbClr val="000000"/>
                </a:solidFill>
                <a:latin typeface="Glacial Indifference Italics"/>
                <a:ea typeface="Glacial Indifference Italics"/>
                <a:cs typeface="Glacial Indifference Italics"/>
                <a:sym typeface="Glacial Indifference Italics"/>
              </a:rPr>
              <a:t>final period.</a:t>
            </a:r>
          </a:p>
          <a:p>
            <a:pPr algn="just">
              <a:lnSpc>
                <a:spcPts val="4410"/>
              </a:lnSpc>
            </a:pPr>
          </a:p>
          <a:p>
            <a:pPr algn="just" marL="680153" indent="-340077" lvl="1">
              <a:lnSpc>
                <a:spcPts val="4410"/>
              </a:lnSpc>
              <a:buFont typeface="Arial"/>
              <a:buChar char="•"/>
            </a:pPr>
            <a:r>
              <a:rPr lang="en-US" sz="3150" spc="-28">
                <a:solidFill>
                  <a:srgbClr val="000000"/>
                </a:solidFill>
                <a:latin typeface="Glacial Indifference"/>
                <a:ea typeface="Glacial Indifference"/>
                <a:cs typeface="Glacial Indifference"/>
                <a:sym typeface="Glacial Indifference"/>
              </a:rPr>
              <a:t>The menopause is a natural part of ageing that usually occurs between 45 and 55 years of age, as a woman’s oestrogen levels decline. </a:t>
            </a:r>
          </a:p>
          <a:p>
            <a:pPr algn="just">
              <a:lnSpc>
                <a:spcPts val="4410"/>
              </a:lnSpc>
            </a:pPr>
          </a:p>
          <a:p>
            <a:pPr algn="just" marL="680153" indent="-340077" lvl="1">
              <a:lnSpc>
                <a:spcPts val="4410"/>
              </a:lnSpc>
              <a:buFont typeface="Arial"/>
              <a:buChar char="•"/>
            </a:pPr>
            <a:r>
              <a:rPr lang="en-US" sz="3150" spc="-28">
                <a:solidFill>
                  <a:srgbClr val="000000"/>
                </a:solidFill>
                <a:latin typeface="Glacial Indifference"/>
                <a:ea typeface="Glacial Indifference"/>
                <a:cs typeface="Glacial Indifference"/>
                <a:sym typeface="Glacial Indifference"/>
              </a:rPr>
              <a:t>However, around 1 in 100 women experience the menopause before 40 years of age. This is known as premature menopause or premature ovarian insufficiency; it can happen naturally or as a side effect of some medical treatments</a:t>
            </a:r>
          </a:p>
          <a:p>
            <a:pPr algn="just">
              <a:lnSpc>
                <a:spcPts val="4410"/>
              </a:lnSpc>
            </a:pPr>
          </a:p>
          <a:p>
            <a:pPr algn="just" marL="680153" indent="-340077" lvl="1">
              <a:lnSpc>
                <a:spcPts val="4410"/>
              </a:lnSpc>
              <a:buFont typeface="Arial"/>
              <a:buChar char="•"/>
            </a:pPr>
            <a:r>
              <a:rPr lang="en-US" sz="3150" spc="-28">
                <a:solidFill>
                  <a:srgbClr val="000000"/>
                </a:solidFill>
                <a:latin typeface="Glacial Indifference"/>
                <a:ea typeface="Glacial Indifference"/>
                <a:cs typeface="Glacial Indifference"/>
                <a:sym typeface="Glacial Indifference"/>
              </a:rPr>
              <a:t>Some women experience few symptoms of menopause, but for others it can be a really difficult time, affecting how they feel physically and mentally. Women will need help and support during this time from family, friends and the workplace. </a:t>
            </a:r>
          </a:p>
          <a:p>
            <a:pPr algn="just">
              <a:lnSpc>
                <a:spcPts val="4410"/>
              </a:lnSpc>
            </a:pPr>
          </a:p>
          <a:p>
            <a:pPr algn="just">
              <a:lnSpc>
                <a:spcPts val="4410"/>
              </a:lnSpc>
            </a:pPr>
          </a:p>
          <a:p>
            <a:pPr algn="just">
              <a:lnSpc>
                <a:spcPts val="4410"/>
              </a:lnSpc>
              <a:spcBef>
                <a:spcPct val="0"/>
              </a:spcBef>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pic>
        <p:nvPicPr>
          <p:cNvPr name="Picture 5" id="5"/>
          <p:cNvPicPr>
            <a:picLocks noChangeAspect="true"/>
          </p:cNvPicPr>
          <p:nvPr>
            <a:videoFile r:link="rId4"/>
          </p:nvPr>
        </p:nvPicPr>
        <p:blipFill>
          <a:blip r:embed="rId3"/>
          <a:stretch>
            <a:fillRect/>
          </a:stretch>
        </p:blipFill>
        <p:spPr>
          <a:xfrm rot="0">
            <a:off x="1826657" y="1028700"/>
            <a:ext cx="14634686" cy="8225585"/>
          </a:xfrm>
          <a:prstGeom prst="rect">
            <a:avLst/>
          </a:prstGeom>
        </p:spPr>
      </p:pic>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220939"/>
            <a:ext cx="15860340" cy="3432778"/>
          </a:xfrm>
          <a:prstGeom prst="rect">
            <a:avLst/>
          </a:prstGeom>
        </p:spPr>
        <p:txBody>
          <a:bodyPr anchor="t" rtlCol="false" tIns="0" lIns="0" bIns="0" rIns="0">
            <a:spAutoFit/>
          </a:bodyPr>
          <a:lstStyle/>
          <a:p>
            <a:pPr algn="ctr">
              <a:lnSpc>
                <a:spcPts val="6876"/>
              </a:lnSpc>
              <a:spcBef>
                <a:spcPct val="0"/>
              </a:spcBef>
            </a:pPr>
            <a:r>
              <a:rPr lang="en-US" sz="4912">
                <a:solidFill>
                  <a:srgbClr val="000000"/>
                </a:solidFill>
                <a:latin typeface="Glacial Indifference"/>
                <a:ea typeface="Glacial Indifference"/>
                <a:cs typeface="Glacial Indifference"/>
                <a:sym typeface="Glacial Indifference"/>
              </a:rPr>
              <a:t>As</a:t>
            </a:r>
            <a:r>
              <a:rPr lang="en-US" sz="4912">
                <a:solidFill>
                  <a:srgbClr val="000000"/>
                </a:solidFill>
                <a:latin typeface="Glacial Indifference"/>
                <a:ea typeface="Glacial Indifference"/>
                <a:cs typeface="Glacial Indifference"/>
                <a:sym typeface="Glacial Indifference"/>
              </a:rPr>
              <a:t> menopause is such a natural part of a woman’s life, how can we best support women when they go through it? </a:t>
            </a:r>
          </a:p>
          <a:p>
            <a:pPr algn="ctr">
              <a:lnSpc>
                <a:spcPts val="6876"/>
              </a:lnSpc>
              <a:spcBef>
                <a:spcPct val="0"/>
              </a:spcBef>
            </a:pPr>
          </a:p>
          <a:p>
            <a:pPr algn="ctr">
              <a:lnSpc>
                <a:spcPts val="6876"/>
              </a:lnSpc>
              <a:spcBef>
                <a:spcPct val="0"/>
              </a:spcBef>
            </a:pPr>
            <a:r>
              <a:rPr lang="en-US" sz="4912">
                <a:solidFill>
                  <a:srgbClr val="000000"/>
                </a:solidFill>
                <a:latin typeface="Glacial Indifference"/>
                <a:ea typeface="Glacial Indifference"/>
                <a:cs typeface="Glacial Indifference"/>
                <a:sym typeface="Glacial Indifference"/>
              </a:rPr>
              <a:t>At home? At work?</a:t>
            </a:r>
          </a:p>
        </p:txBody>
      </p:sp>
      <p:sp>
        <p:nvSpPr>
          <p:cNvPr name="Freeform 6" id="6"/>
          <p:cNvSpPr/>
          <p:nvPr/>
        </p:nvSpPr>
        <p:spPr>
          <a:xfrm flipH="false" flipV="false" rot="0">
            <a:off x="2923236" y="6004308"/>
            <a:ext cx="12441527" cy="3732458"/>
          </a:xfrm>
          <a:custGeom>
            <a:avLst/>
            <a:gdLst/>
            <a:ahLst/>
            <a:cxnLst/>
            <a:rect r="r" b="b" t="t" l="l"/>
            <a:pathLst>
              <a:path h="3732458" w="12441527">
                <a:moveTo>
                  <a:pt x="0" y="0"/>
                </a:moveTo>
                <a:lnTo>
                  <a:pt x="12441528" y="0"/>
                </a:lnTo>
                <a:lnTo>
                  <a:pt x="12441528" y="3732459"/>
                </a:lnTo>
                <a:lnTo>
                  <a:pt x="0" y="37324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021604" y="2320722"/>
            <a:ext cx="4006516" cy="6172200"/>
          </a:xfrm>
          <a:custGeom>
            <a:avLst/>
            <a:gdLst/>
            <a:ahLst/>
            <a:cxnLst/>
            <a:rect r="r" b="b" t="t" l="l"/>
            <a:pathLst>
              <a:path h="6172200" w="4006516">
                <a:moveTo>
                  <a:pt x="0" y="0"/>
                </a:moveTo>
                <a:lnTo>
                  <a:pt x="4006516" y="0"/>
                </a:lnTo>
                <a:lnTo>
                  <a:pt x="400651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694720" y="4002878"/>
            <a:ext cx="10690050" cy="2157418"/>
          </a:xfrm>
          <a:prstGeom prst="rect">
            <a:avLst/>
          </a:prstGeom>
        </p:spPr>
        <p:txBody>
          <a:bodyPr anchor="t" rtlCol="false" tIns="0" lIns="0" bIns="0" rIns="0">
            <a:spAutoFit/>
          </a:bodyPr>
          <a:lstStyle/>
          <a:p>
            <a:pPr algn="just">
              <a:lnSpc>
                <a:spcPts val="8683"/>
              </a:lnSpc>
              <a:spcBef>
                <a:spcPct val="0"/>
              </a:spcBef>
            </a:pPr>
            <a:r>
              <a:rPr lang="en-US" sz="6202" spc="-55">
                <a:solidFill>
                  <a:srgbClr val="000000"/>
                </a:solidFill>
                <a:latin typeface="Glacial Indifference"/>
                <a:ea typeface="Glacial Indifference"/>
                <a:cs typeface="Glacial Indifference"/>
                <a:sym typeface="Glacial Indifference"/>
              </a:rPr>
              <a:t>what’s three things you’ll take away from today’s lesson?</a:t>
            </a:r>
          </a:p>
        </p:txBody>
      </p:sp>
      <p:sp>
        <p:nvSpPr>
          <p:cNvPr name="TextBox 7" id="7"/>
          <p:cNvSpPr txBox="true"/>
          <p:nvPr/>
        </p:nvSpPr>
        <p:spPr>
          <a:xfrm rot="0">
            <a:off x="1028700" y="1871269"/>
            <a:ext cx="7449280" cy="1094742"/>
          </a:xfrm>
          <a:prstGeom prst="rect">
            <a:avLst/>
          </a:prstGeom>
        </p:spPr>
        <p:txBody>
          <a:bodyPr anchor="t" rtlCol="false" tIns="0" lIns="0" bIns="0" rIns="0">
            <a:spAutoFit/>
          </a:bodyPr>
          <a:lstStyle/>
          <a:p>
            <a:pPr algn="ctr">
              <a:lnSpc>
                <a:spcPts val="8959"/>
              </a:lnSpc>
            </a:pPr>
            <a:r>
              <a:rPr lang="en-US" sz="6399" b="true">
                <a:solidFill>
                  <a:srgbClr val="000000"/>
                </a:solidFill>
                <a:latin typeface="Canva Sans Bold"/>
                <a:ea typeface="Canva Sans Bold"/>
                <a:cs typeface="Canva Sans Bold"/>
                <a:sym typeface="Canva Sans Bold"/>
              </a:rPr>
              <a:t>reflection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1538069" y="2591320"/>
            <a:ext cx="15216514" cy="2702515"/>
          </a:xfrm>
          <a:prstGeom prst="rect">
            <a:avLst/>
          </a:prstGeom>
        </p:spPr>
        <p:txBody>
          <a:bodyPr anchor="t" rtlCol="false" tIns="0" lIns="0" bIns="0" rIns="0">
            <a:spAutoFit/>
          </a:bodyPr>
          <a:lstStyle/>
          <a:p>
            <a:pPr algn="ctr">
              <a:lnSpc>
                <a:spcPts val="10354"/>
              </a:lnSpc>
            </a:pPr>
            <a:r>
              <a:rPr lang="en-US" sz="9861">
                <a:solidFill>
                  <a:srgbClr val="000000"/>
                </a:solidFill>
                <a:latin typeface="Bobby Jones Soft"/>
                <a:ea typeface="Bobby Jones Soft"/>
                <a:cs typeface="Bobby Jones Soft"/>
                <a:sym typeface="Bobby Jones Soft"/>
              </a:rPr>
              <a:t>HUMAN FERTILITY &amp; REPRODUCTION</a:t>
            </a:r>
          </a:p>
        </p:txBody>
      </p:sp>
      <p:sp>
        <p:nvSpPr>
          <p:cNvPr name="TextBox 7" id="7"/>
          <p:cNvSpPr txBox="true"/>
          <p:nvPr/>
        </p:nvSpPr>
        <p:spPr>
          <a:xfrm rot="0">
            <a:off x="4405441" y="5588722"/>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11</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35674" y="2545448"/>
            <a:ext cx="16848291" cy="6221683"/>
          </a:xfrm>
          <a:prstGeom prst="rect">
            <a:avLst/>
          </a:prstGeom>
        </p:spPr>
        <p:txBody>
          <a:bodyPr anchor="t" rtlCol="false" tIns="0" lIns="0" bIns="0" rIns="0">
            <a:spAutoFit/>
          </a:bodyPr>
          <a:lstStyle/>
          <a:p>
            <a:pPr algn="just" marL="813808" indent="-406904" lvl="1">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Identify the different types of contraception available and how to access these</a:t>
            </a:r>
          </a:p>
          <a:p>
            <a:pPr algn="just" marL="813808" indent="-406904" lvl="1">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Understand the connection between health and fertility, including causes of infertility</a:t>
            </a:r>
          </a:p>
          <a:p>
            <a:pPr algn="just" marL="813808" indent="-406904" lvl="1">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Understand that some pregnancies end in miscarriage and that this affects many families</a:t>
            </a:r>
          </a:p>
          <a:p>
            <a:pPr algn="just" marL="813808" indent="-406904" lvl="1">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Describe what menopause is and how this can affect a woman’s physical and emotional health</a:t>
            </a:r>
          </a:p>
        </p:txBody>
      </p:sp>
      <p:sp>
        <p:nvSpPr>
          <p:cNvPr name="TextBox 6" id="6"/>
          <p:cNvSpPr txBox="true"/>
          <p:nvPr/>
        </p:nvSpPr>
        <p:spPr>
          <a:xfrm rot="0">
            <a:off x="1028700" y="895350"/>
            <a:ext cx="7449280" cy="1104267"/>
          </a:xfrm>
          <a:prstGeom prst="rect">
            <a:avLst/>
          </a:prstGeom>
        </p:spPr>
        <p:txBody>
          <a:bodyPr anchor="t" rtlCol="false" tIns="0" lIns="0" bIns="0" rIns="0">
            <a:spAutoFit/>
          </a:bodyPr>
          <a:lstStyle/>
          <a:p>
            <a:pPr algn="ctr">
              <a:lnSpc>
                <a:spcPts val="8959"/>
              </a:lnSpc>
            </a:pPr>
            <a:r>
              <a:rPr lang="en-US" sz="6399">
                <a:solidFill>
                  <a:srgbClr val="000000"/>
                </a:solidFill>
                <a:latin typeface="Bobby Jones Soft"/>
                <a:ea typeface="Bobby Jones Soft"/>
                <a:cs typeface="Bobby Jones Soft"/>
                <a:sym typeface="Bobby Jones Soft"/>
              </a:rPr>
              <a:t>learning objectives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600441" y="2090450"/>
            <a:ext cx="15087118" cy="8656396"/>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Fertility is the natural capability to produce offspring.</a:t>
            </a:r>
          </a:p>
          <a:p>
            <a:pPr algn="just">
              <a:lnSpc>
                <a:spcPts val="4910"/>
              </a:lnSpc>
            </a:pPr>
          </a:p>
          <a:p>
            <a:pPr algn="just">
              <a:lnSpc>
                <a:spcPts val="4910"/>
              </a:lnSpc>
            </a:pPr>
            <a:r>
              <a:rPr lang="en-US" sz="3507" spc="-31">
                <a:solidFill>
                  <a:srgbClr val="000000"/>
                </a:solidFill>
                <a:latin typeface="Glacial Indifference"/>
                <a:ea typeface="Glacial Indifference"/>
                <a:cs typeface="Glacial Indifference"/>
                <a:sym typeface="Glacial Indifference"/>
              </a:rPr>
              <a:t>Reproduction (or procreation or breeding) is the biological process by which new individual organisms – "offspring" – are produced from their "parents.”</a:t>
            </a:r>
          </a:p>
          <a:p>
            <a:pPr algn="just">
              <a:lnSpc>
                <a:spcPts val="4910"/>
              </a:lnSpc>
            </a:pPr>
          </a:p>
          <a:p>
            <a:pPr algn="just">
              <a:lnSpc>
                <a:spcPts val="4910"/>
              </a:lnSpc>
            </a:pPr>
            <a:r>
              <a:rPr lang="en-US" sz="3507" spc="-31">
                <a:solidFill>
                  <a:srgbClr val="000000"/>
                </a:solidFill>
                <a:latin typeface="Glacial Indifference"/>
                <a:ea typeface="Glacial Indifference"/>
                <a:cs typeface="Glacial Indifference"/>
                <a:sym typeface="Glacial Indifference"/>
              </a:rPr>
              <a:t>In this lesson we will talk and learn about:</a:t>
            </a:r>
          </a:p>
          <a:p>
            <a:pPr algn="just">
              <a:lnSpc>
                <a:spcPts val="4910"/>
              </a:lnSpc>
            </a:pPr>
          </a:p>
          <a:p>
            <a:pPr algn="just">
              <a:lnSpc>
                <a:spcPts val="4910"/>
              </a:lnSpc>
            </a:pPr>
            <a:r>
              <a:rPr lang="en-US" sz="3507" spc="-31">
                <a:solidFill>
                  <a:srgbClr val="000000"/>
                </a:solidFill>
                <a:latin typeface="Glacial Indifference"/>
                <a:ea typeface="Glacial Indifference"/>
                <a:cs typeface="Glacial Indifference"/>
                <a:sym typeface="Glacial Indifference"/>
              </a:rPr>
              <a:t>•Pregnancy</a:t>
            </a:r>
          </a:p>
          <a:p>
            <a:pPr algn="just">
              <a:lnSpc>
                <a:spcPts val="4910"/>
              </a:lnSpc>
            </a:pPr>
            <a:r>
              <a:rPr lang="en-US" sz="3507" spc="-31">
                <a:solidFill>
                  <a:srgbClr val="000000"/>
                </a:solidFill>
                <a:latin typeface="Glacial Indifference"/>
                <a:ea typeface="Glacial Indifference"/>
                <a:cs typeface="Glacial Indifference"/>
                <a:sym typeface="Glacial Indifference"/>
              </a:rPr>
              <a:t>•Miscarriage</a:t>
            </a:r>
          </a:p>
          <a:p>
            <a:pPr algn="just">
              <a:lnSpc>
                <a:spcPts val="4910"/>
              </a:lnSpc>
            </a:pPr>
            <a:r>
              <a:rPr lang="en-US" sz="3507" spc="-31">
                <a:solidFill>
                  <a:srgbClr val="000000"/>
                </a:solidFill>
                <a:latin typeface="Glacial Indifference"/>
                <a:ea typeface="Glacial Indifference"/>
                <a:cs typeface="Glacial Indifference"/>
                <a:sym typeface="Glacial Indifference"/>
              </a:rPr>
              <a:t>•Fertility</a:t>
            </a:r>
          </a:p>
          <a:p>
            <a:pPr algn="just">
              <a:lnSpc>
                <a:spcPts val="4910"/>
              </a:lnSpc>
            </a:pPr>
            <a:r>
              <a:rPr lang="en-US" sz="3507" spc="-31">
                <a:solidFill>
                  <a:srgbClr val="000000"/>
                </a:solidFill>
                <a:latin typeface="Glacial Indifference"/>
                <a:ea typeface="Glacial Indifference"/>
                <a:cs typeface="Glacial Indifference"/>
                <a:sym typeface="Glacial Indifference"/>
              </a:rPr>
              <a:t>•Infertility</a:t>
            </a:r>
          </a:p>
          <a:p>
            <a:pPr algn="just">
              <a:lnSpc>
                <a:spcPts val="4910"/>
              </a:lnSpc>
            </a:pPr>
            <a:r>
              <a:rPr lang="en-US" sz="3507" spc="-31">
                <a:solidFill>
                  <a:srgbClr val="000000"/>
                </a:solidFill>
                <a:latin typeface="Glacial Indifference"/>
                <a:ea typeface="Glacial Indifference"/>
                <a:cs typeface="Glacial Indifference"/>
                <a:sym typeface="Glacial Indifference"/>
              </a:rPr>
              <a:t>•Menopause </a:t>
            </a:r>
          </a:p>
          <a:p>
            <a:pPr algn="just">
              <a:lnSpc>
                <a:spcPts val="4910"/>
              </a:lnSpc>
            </a:pPr>
          </a:p>
          <a:p>
            <a:pPr algn="just">
              <a:lnSpc>
                <a:spcPts val="4910"/>
              </a:lnSpc>
              <a:spcBef>
                <a:spcPct val="0"/>
              </a:spcBef>
            </a:pPr>
          </a:p>
        </p:txBody>
      </p:sp>
      <p:sp>
        <p:nvSpPr>
          <p:cNvPr name="Freeform 6" id="6"/>
          <p:cNvSpPr/>
          <p:nvPr/>
        </p:nvSpPr>
        <p:spPr>
          <a:xfrm flipH="false" flipV="false" rot="0">
            <a:off x="10393307" y="4791346"/>
            <a:ext cx="4831498" cy="4837545"/>
          </a:xfrm>
          <a:custGeom>
            <a:avLst/>
            <a:gdLst/>
            <a:ahLst/>
            <a:cxnLst/>
            <a:rect r="r" b="b" t="t" l="l"/>
            <a:pathLst>
              <a:path h="4837545" w="4831498">
                <a:moveTo>
                  <a:pt x="0" y="0"/>
                </a:moveTo>
                <a:lnTo>
                  <a:pt x="4831498" y="0"/>
                </a:lnTo>
                <a:lnTo>
                  <a:pt x="4831498" y="4837545"/>
                </a:lnTo>
                <a:lnTo>
                  <a:pt x="0" y="4837545"/>
                </a:lnTo>
                <a:lnTo>
                  <a:pt x="0" y="0"/>
                </a:lnTo>
                <a:close/>
              </a:path>
            </a:pathLst>
          </a:custGeom>
          <a:blipFill>
            <a:blip r:embed="rId3"/>
            <a:stretch>
              <a:fillRect l="0" t="0" r="0" b="0"/>
            </a:stretch>
          </a:blipFill>
        </p:spPr>
      </p:sp>
      <p:sp>
        <p:nvSpPr>
          <p:cNvPr name="TextBox 7" id="7"/>
          <p:cNvSpPr txBox="true"/>
          <p:nvPr/>
        </p:nvSpPr>
        <p:spPr>
          <a:xfrm rot="0">
            <a:off x="5329629" y="1095375"/>
            <a:ext cx="6444041" cy="840749"/>
          </a:xfrm>
          <a:prstGeom prst="rect">
            <a:avLst/>
          </a:prstGeom>
        </p:spPr>
        <p:txBody>
          <a:bodyPr anchor="t" rtlCol="false" tIns="0" lIns="0" bIns="0" rIns="0">
            <a:spAutoFit/>
          </a:bodyPr>
          <a:lstStyle/>
          <a:p>
            <a:pPr algn="ctr">
              <a:lnSpc>
                <a:spcPts val="6254"/>
              </a:lnSpc>
            </a:pPr>
            <a:r>
              <a:rPr lang="en-US" sz="5956">
                <a:solidFill>
                  <a:srgbClr val="000000"/>
                </a:solidFill>
                <a:latin typeface="Bobby Jones Soft"/>
                <a:ea typeface="Bobby Jones Soft"/>
                <a:cs typeface="Bobby Jones Soft"/>
                <a:sym typeface="Bobby Jones Soft"/>
              </a:rPr>
              <a:t>WHAT IS FERTILITY?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214235" y="1985121"/>
            <a:ext cx="11558601" cy="8656396"/>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Let’s remember what we learned a long time ago…</a:t>
            </a:r>
          </a:p>
          <a:p>
            <a:pPr algn="just">
              <a:lnSpc>
                <a:spcPts val="4910"/>
              </a:lnSpc>
            </a:pPr>
          </a:p>
          <a:p>
            <a:pPr algn="just">
              <a:lnSpc>
                <a:spcPts val="4910"/>
              </a:lnSpc>
            </a:pPr>
            <a:r>
              <a:rPr lang="en-US" sz="3507" spc="-31">
                <a:solidFill>
                  <a:srgbClr val="000000"/>
                </a:solidFill>
                <a:latin typeface="Glacial Indifference"/>
                <a:ea typeface="Glacial Indifference"/>
                <a:cs typeface="Glacial Indifference"/>
                <a:sym typeface="Glacial Indifference"/>
              </a:rPr>
              <a:t>A woman’s eggs are kept inside her body, in her ovaries. Every month (her hormonal cycle) a woman releases an egg.</a:t>
            </a:r>
          </a:p>
          <a:p>
            <a:pPr algn="just">
              <a:lnSpc>
                <a:spcPts val="4910"/>
              </a:lnSpc>
            </a:pPr>
          </a:p>
          <a:p>
            <a:pPr algn="just">
              <a:lnSpc>
                <a:spcPts val="4910"/>
              </a:lnSpc>
            </a:pPr>
            <a:r>
              <a:rPr lang="en-US" sz="3507" spc="-31">
                <a:solidFill>
                  <a:srgbClr val="000000"/>
                </a:solidFill>
                <a:latin typeface="Glacial Indifference"/>
                <a:ea typeface="Glacial Indifference"/>
                <a:cs typeface="Glacial Indifference"/>
                <a:sym typeface="Glacial Indifference"/>
              </a:rPr>
              <a:t>A man’s sperm is made in his testicles which are inside the bag of skin (scrotum) that hangs behind his penis.</a:t>
            </a:r>
          </a:p>
          <a:p>
            <a:pPr algn="just">
              <a:lnSpc>
                <a:spcPts val="4910"/>
              </a:lnSpc>
            </a:pPr>
          </a:p>
          <a:p>
            <a:pPr algn="just">
              <a:lnSpc>
                <a:spcPts val="4910"/>
              </a:lnSpc>
            </a:pPr>
            <a:r>
              <a:rPr lang="en-US" sz="3507" spc="-31">
                <a:solidFill>
                  <a:srgbClr val="000000"/>
                </a:solidFill>
                <a:latin typeface="Glacial Indifference"/>
                <a:ea typeface="Glacial Indifference"/>
                <a:cs typeface="Glacial Indifference"/>
                <a:sym typeface="Glacial Indifference"/>
              </a:rPr>
              <a:t>Fertilisation can happen when the egg and the sperm meet. This can happen in different ways.</a:t>
            </a:r>
          </a:p>
          <a:p>
            <a:pPr algn="just">
              <a:lnSpc>
                <a:spcPts val="4910"/>
              </a:lnSpc>
            </a:pPr>
          </a:p>
          <a:p>
            <a:pPr algn="just">
              <a:lnSpc>
                <a:spcPts val="4910"/>
              </a:lnSpc>
            </a:pPr>
          </a:p>
          <a:p>
            <a:pPr algn="just">
              <a:lnSpc>
                <a:spcPts val="4910"/>
              </a:lnSpc>
            </a:pPr>
          </a:p>
          <a:p>
            <a:pPr algn="just">
              <a:lnSpc>
                <a:spcPts val="4910"/>
              </a:lnSpc>
              <a:spcBef>
                <a:spcPct val="0"/>
              </a:spcBef>
            </a:pPr>
          </a:p>
        </p:txBody>
      </p:sp>
      <p:sp>
        <p:nvSpPr>
          <p:cNvPr name="Freeform 6" id="6"/>
          <p:cNvSpPr/>
          <p:nvPr/>
        </p:nvSpPr>
        <p:spPr>
          <a:xfrm flipH="false" flipV="false" rot="0">
            <a:off x="12730137" y="818042"/>
            <a:ext cx="4529163" cy="3377977"/>
          </a:xfrm>
          <a:custGeom>
            <a:avLst/>
            <a:gdLst/>
            <a:ahLst/>
            <a:cxnLst/>
            <a:rect r="r" b="b" t="t" l="l"/>
            <a:pathLst>
              <a:path h="3377977" w="4529163">
                <a:moveTo>
                  <a:pt x="0" y="0"/>
                </a:moveTo>
                <a:lnTo>
                  <a:pt x="4529163" y="0"/>
                </a:lnTo>
                <a:lnTo>
                  <a:pt x="4529163" y="3377977"/>
                </a:lnTo>
                <a:lnTo>
                  <a:pt x="0" y="3377977"/>
                </a:lnTo>
                <a:lnTo>
                  <a:pt x="0" y="0"/>
                </a:lnTo>
                <a:close/>
              </a:path>
            </a:pathLst>
          </a:custGeom>
          <a:blipFill>
            <a:blip r:embed="rId3"/>
            <a:stretch>
              <a:fillRect l="0" t="0" r="0" b="0"/>
            </a:stretch>
          </a:blipFill>
        </p:spPr>
      </p:sp>
      <p:sp>
        <p:nvSpPr>
          <p:cNvPr name="Freeform 7" id="7"/>
          <p:cNvSpPr/>
          <p:nvPr/>
        </p:nvSpPr>
        <p:spPr>
          <a:xfrm flipH="false" flipV="false" rot="0">
            <a:off x="12909089" y="5958558"/>
            <a:ext cx="4171258" cy="3299742"/>
          </a:xfrm>
          <a:custGeom>
            <a:avLst/>
            <a:gdLst/>
            <a:ahLst/>
            <a:cxnLst/>
            <a:rect r="r" b="b" t="t" l="l"/>
            <a:pathLst>
              <a:path h="3299742" w="4171258">
                <a:moveTo>
                  <a:pt x="0" y="0"/>
                </a:moveTo>
                <a:lnTo>
                  <a:pt x="4171259" y="0"/>
                </a:lnTo>
                <a:lnTo>
                  <a:pt x="4171259" y="3299742"/>
                </a:lnTo>
                <a:lnTo>
                  <a:pt x="0" y="3299742"/>
                </a:lnTo>
                <a:lnTo>
                  <a:pt x="0" y="0"/>
                </a:lnTo>
                <a:close/>
              </a:path>
            </a:pathLst>
          </a:custGeom>
          <a:blipFill>
            <a:blip r:embed="rId4"/>
            <a:stretch>
              <a:fillRect l="0" t="0" r="0" b="0"/>
            </a:stretch>
          </a:blipFill>
        </p:spPr>
      </p:sp>
      <p:sp>
        <p:nvSpPr>
          <p:cNvPr name="TextBox 8" id="8"/>
          <p:cNvSpPr txBox="true"/>
          <p:nvPr/>
        </p:nvSpPr>
        <p:spPr>
          <a:xfrm rot="0">
            <a:off x="-375685" y="875192"/>
            <a:ext cx="5505309" cy="718085"/>
          </a:xfrm>
          <a:prstGeom prst="rect">
            <a:avLst/>
          </a:prstGeom>
        </p:spPr>
        <p:txBody>
          <a:bodyPr anchor="t" rtlCol="false" tIns="0" lIns="0" bIns="0" rIns="0">
            <a:spAutoFit/>
          </a:bodyPr>
          <a:lstStyle/>
          <a:p>
            <a:pPr algn="ctr">
              <a:lnSpc>
                <a:spcPts val="5343"/>
              </a:lnSpc>
            </a:pPr>
            <a:r>
              <a:rPr lang="en-US" sz="5088">
                <a:solidFill>
                  <a:srgbClr val="000000"/>
                </a:solidFill>
                <a:latin typeface="Bobby Jones Soft"/>
                <a:ea typeface="Bobby Jones Soft"/>
                <a:cs typeface="Bobby Jones Soft"/>
                <a:sym typeface="Bobby Jones Soft"/>
              </a:rPr>
              <a:t>RECAP...</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3637908">
            <a:off x="11311856" y="1374355"/>
            <a:ext cx="2523737" cy="2444870"/>
          </a:xfrm>
          <a:custGeom>
            <a:avLst/>
            <a:gdLst/>
            <a:ahLst/>
            <a:cxnLst/>
            <a:rect r="r" b="b" t="t" l="l"/>
            <a:pathLst>
              <a:path h="2444870" w="2523737">
                <a:moveTo>
                  <a:pt x="0" y="0"/>
                </a:moveTo>
                <a:lnTo>
                  <a:pt x="2523737" y="0"/>
                </a:lnTo>
                <a:lnTo>
                  <a:pt x="2523737" y="2444870"/>
                </a:lnTo>
                <a:lnTo>
                  <a:pt x="0" y="24448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2624437" y="5143500"/>
            <a:ext cx="2548493" cy="2781439"/>
          </a:xfrm>
          <a:custGeom>
            <a:avLst/>
            <a:gdLst/>
            <a:ahLst/>
            <a:cxnLst/>
            <a:rect r="r" b="b" t="t" l="l"/>
            <a:pathLst>
              <a:path h="2781439" w="2548493">
                <a:moveTo>
                  <a:pt x="0" y="0"/>
                </a:moveTo>
                <a:lnTo>
                  <a:pt x="2548493" y="0"/>
                </a:lnTo>
                <a:lnTo>
                  <a:pt x="2548493" y="2781439"/>
                </a:lnTo>
                <a:lnTo>
                  <a:pt x="0" y="27814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310787" y="1212709"/>
            <a:ext cx="8100303" cy="3083288"/>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During sex, the man’s penis can go inside the woman’s vagina. When the man ejaculates, the sperm comes out and goes to meet the egg inside the woman’s body.</a:t>
            </a:r>
          </a:p>
          <a:p>
            <a:pPr algn="just">
              <a:lnSpc>
                <a:spcPts val="4910"/>
              </a:lnSpc>
              <a:spcBef>
                <a:spcPct val="0"/>
              </a:spcBef>
            </a:pPr>
          </a:p>
        </p:txBody>
      </p:sp>
      <p:sp>
        <p:nvSpPr>
          <p:cNvPr name="TextBox 8" id="8"/>
          <p:cNvSpPr txBox="true"/>
          <p:nvPr/>
        </p:nvSpPr>
        <p:spPr>
          <a:xfrm rot="0">
            <a:off x="7768716" y="5067300"/>
            <a:ext cx="9610017" cy="3702523"/>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Some parents need help to start the pregnancy. Some babies start when the egg and sperm come together in a laboratory. The doctor then puts the fertilised egg back into the woman’s womb. This is called IVF (In vitro fertilisation).</a:t>
            </a:r>
          </a:p>
          <a:p>
            <a:pPr algn="just">
              <a:lnSpc>
                <a:spcPts val="4910"/>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2868063" y="1139695"/>
            <a:ext cx="2532426" cy="3032845"/>
          </a:xfrm>
          <a:custGeom>
            <a:avLst/>
            <a:gdLst/>
            <a:ahLst/>
            <a:cxnLst/>
            <a:rect r="r" b="b" t="t" l="l"/>
            <a:pathLst>
              <a:path h="3032845" w="2532426">
                <a:moveTo>
                  <a:pt x="0" y="0"/>
                </a:moveTo>
                <a:lnTo>
                  <a:pt x="2532425" y="0"/>
                </a:lnTo>
                <a:lnTo>
                  <a:pt x="2532425" y="3032845"/>
                </a:lnTo>
                <a:lnTo>
                  <a:pt x="0" y="30328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381006" y="1345118"/>
            <a:ext cx="9211110" cy="2827422"/>
          </a:xfrm>
          <a:prstGeom prst="rect">
            <a:avLst/>
          </a:prstGeom>
        </p:spPr>
        <p:txBody>
          <a:bodyPr anchor="t" rtlCol="false" tIns="0" lIns="0" bIns="0" rIns="0">
            <a:spAutoFit/>
          </a:bodyPr>
          <a:lstStyle/>
          <a:p>
            <a:pPr algn="just">
              <a:lnSpc>
                <a:spcPts val="4508"/>
              </a:lnSpc>
            </a:pPr>
            <a:r>
              <a:rPr lang="en-US" sz="3220" spc="-28">
                <a:solidFill>
                  <a:srgbClr val="000000"/>
                </a:solidFill>
                <a:latin typeface="Glacial Indifference"/>
                <a:ea typeface="Glacial Indifference"/>
                <a:cs typeface="Glacial Indifference"/>
                <a:sym typeface="Glacial Indifference"/>
              </a:rPr>
              <a:t>Other babies are created when a man gives his sperm to the woman, this is called being a donor. She puts the sperm inside her vagina. If the sperm swim to meet her egg, she can become pregnant.</a:t>
            </a:r>
          </a:p>
          <a:p>
            <a:pPr algn="just">
              <a:lnSpc>
                <a:spcPts val="4508"/>
              </a:lnSpc>
              <a:spcBef>
                <a:spcPct val="0"/>
              </a:spcBef>
            </a:pPr>
          </a:p>
        </p:txBody>
      </p:sp>
      <p:sp>
        <p:nvSpPr>
          <p:cNvPr name="TextBox 7" id="7"/>
          <p:cNvSpPr txBox="true"/>
          <p:nvPr/>
        </p:nvSpPr>
        <p:spPr>
          <a:xfrm rot="0">
            <a:off x="4626614" y="5937600"/>
            <a:ext cx="9034773" cy="1573868"/>
          </a:xfrm>
          <a:prstGeom prst="rect">
            <a:avLst/>
          </a:prstGeom>
        </p:spPr>
        <p:txBody>
          <a:bodyPr anchor="t" rtlCol="false" tIns="0" lIns="0" bIns="0" rIns="0">
            <a:spAutoFit/>
          </a:bodyPr>
          <a:lstStyle/>
          <a:p>
            <a:pPr algn="just">
              <a:lnSpc>
                <a:spcPts val="6358"/>
              </a:lnSpc>
              <a:spcBef>
                <a:spcPct val="0"/>
              </a:spcBef>
            </a:pPr>
            <a:r>
              <a:rPr lang="en-US" b="true" sz="4541" spc="-40">
                <a:solidFill>
                  <a:srgbClr val="000000"/>
                </a:solidFill>
                <a:latin typeface="Glacial Indifference Bold"/>
                <a:ea typeface="Glacial Indifference Bold"/>
                <a:cs typeface="Glacial Indifference Bold"/>
                <a:sym typeface="Glacial Indifference Bold"/>
              </a:rPr>
              <a:t>These are all perfectly normal and valid ways to start a family!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704CACC47FE4099DF5D9FCD6386CC" ma:contentTypeVersion="18" ma:contentTypeDescription="Create a new document." ma:contentTypeScope="" ma:versionID="06dc484b6871252362966e201b023bd2">
  <xsd:schema xmlns:xsd="http://www.w3.org/2001/XMLSchema" xmlns:xs="http://www.w3.org/2001/XMLSchema" xmlns:p="http://schemas.microsoft.com/office/2006/metadata/properties" xmlns:ns2="664e4f4e-7f5b-480b-b13d-15cd8fe73850" xmlns:ns3="1d329554-cae2-4b18-ad0b-07e5b9404955" targetNamespace="http://schemas.microsoft.com/office/2006/metadata/properties" ma:root="true" ma:fieldsID="209601e70c772f0db1acb023cbd6db45" ns2:_="" ns3:_="">
    <xsd:import namespace="664e4f4e-7f5b-480b-b13d-15cd8fe73850"/>
    <xsd:import namespace="1d329554-cae2-4b18-ad0b-07e5b9404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e4f4e-7f5b-480b-b13d-15cd8fe73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8ebe94-88d2-4bf1-add6-77528dd349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329554-cae2-4b18-ad0b-07e5b940495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c8972e-ffc8-4c79-ba21-26d25a74f90b}" ma:internalName="TaxCatchAll" ma:showField="CatchAllData" ma:web="1d329554-cae2-4b18-ad0b-07e5b9404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329554-cae2-4b18-ad0b-07e5b9404955" xsi:nil="true"/>
    <lcf76f155ced4ddcb4097134ff3c332f xmlns="664e4f4e-7f5b-480b-b13d-15cd8fe738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6D1BAD-12DD-410B-9F43-D5D48AC7231F}"/>
</file>

<file path=customXml/itemProps2.xml><?xml version="1.0" encoding="utf-8"?>
<ds:datastoreItem xmlns:ds="http://schemas.openxmlformats.org/officeDocument/2006/customXml" ds:itemID="{529F5138-1671-4E1D-AE13-F944F1CFDB7E}"/>
</file>

<file path=customXml/itemProps3.xml><?xml version="1.0" encoding="utf-8"?>
<ds:datastoreItem xmlns:ds="http://schemas.openxmlformats.org/officeDocument/2006/customXml" ds:itemID="{7B72D438-0F72-4460-A410-0028E1B8C0D2}"/>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11.2.3 - Human Fertility</dc:title>
  <cp:revision>1</cp:revision>
  <dcterms:created xsi:type="dcterms:W3CDTF">2006-08-16T00:00:00Z</dcterms:created>
  <dcterms:modified xsi:type="dcterms:W3CDTF">2011-08-01T06:04:30Z</dcterms:modified>
  <dc:identifier>DAGZvZyj_iA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0x0101000B8704CACC47FE4099DF5D9FCD6386CC</vt:lpwstr>
  </property>
</Properties>
</file>