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2"/>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8288000" cy="10287000"/>
  <p:notesSz cx="6858000" cy="9144000"/>
  <p:embeddedFontLst>
    <p:embeddedFont>
      <p:font typeface="Bobby Jones Soft" charset="1" panose="00000000000000000000"/>
      <p:regular r:id="rId20"/>
    </p:embeddedFont>
    <p:embeddedFont>
      <p:font typeface="Glacial Indifference" charset="1" panose="00000000000000000000"/>
      <p:regular r:id="rId21"/>
    </p:embeddedFont>
    <p:embeddedFont>
      <p:font typeface="Playpen Sans" charset="1" panose="00000000000000000000"/>
      <p:regular r:id="rId25"/>
    </p:embeddedFont>
    <p:embeddedFont>
      <p:font typeface="Glacial Indifference Italics" charset="1" panose="00000000000000000000"/>
      <p:regular r:id="rId27"/>
    </p:embeddedFont>
    <p:embeddedFont>
      <p:font typeface="Glacial Indifference Bold" charset="1" panose="00000800000000000000"/>
      <p:regular r:id="rId30"/>
    </p:embeddedFont>
    <p:embeddedFont>
      <p:font typeface="Canva Sans Bold" charset="1" panose="020B0803030501040103"/>
      <p:regular r:id="rId4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notesMasters/notesMaster1.xml" Type="http://schemas.openxmlformats.org/officeDocument/2006/relationships/notesMaster"/><Relationship Id="rId23" Target="theme/theme2.xml" Type="http://schemas.openxmlformats.org/officeDocument/2006/relationships/theme"/><Relationship Id="rId24" Target="notesSlides/notesSlide1.xml" Type="http://schemas.openxmlformats.org/officeDocument/2006/relationships/notesSlide"/><Relationship Id="rId25" Target="fonts/font25.fntdata" Type="http://schemas.openxmlformats.org/officeDocument/2006/relationships/font"/><Relationship Id="rId26" Target="notesSlides/notesSlide2.xml" Type="http://schemas.openxmlformats.org/officeDocument/2006/relationships/notesSlide"/><Relationship Id="rId27" Target="fonts/font27.fntdata" Type="http://schemas.openxmlformats.org/officeDocument/2006/relationships/font"/><Relationship Id="rId28" Target="notesSlides/notesSlide3.xml" Type="http://schemas.openxmlformats.org/officeDocument/2006/relationships/notesSlide"/><Relationship Id="rId29" Target="notesSlides/notesSlide4.xml" Type="http://schemas.openxmlformats.org/officeDocument/2006/relationships/notesSlide"/><Relationship Id="rId3" Target="viewProps.xml" Type="http://schemas.openxmlformats.org/officeDocument/2006/relationships/viewProps"/><Relationship Id="rId30" Target="fonts/font30.fntdata" Type="http://schemas.openxmlformats.org/officeDocument/2006/relationships/font"/><Relationship Id="rId31" Target="notesSlides/notesSlide5.xml" Type="http://schemas.openxmlformats.org/officeDocument/2006/relationships/notesSlide"/><Relationship Id="rId32" Target="notesSlides/notesSlide6.xml" Type="http://schemas.openxmlformats.org/officeDocument/2006/relationships/notesSlide"/><Relationship Id="rId33" Target="notesSlides/notesSlide7.xml" Type="http://schemas.openxmlformats.org/officeDocument/2006/relationships/notesSlide"/><Relationship Id="rId34" Target="notesSlides/notesSlide8.xml" Type="http://schemas.openxmlformats.org/officeDocument/2006/relationships/notesSlide"/><Relationship Id="rId35" Target="notesSlides/notesSlide9.xml" Type="http://schemas.openxmlformats.org/officeDocument/2006/relationships/notesSlide"/><Relationship Id="rId36" Target="notesSlides/notesSlide10.xml" Type="http://schemas.openxmlformats.org/officeDocument/2006/relationships/notesSlide"/><Relationship Id="rId37" Target="notesSlides/notesSlide11.xml" Type="http://schemas.openxmlformats.org/officeDocument/2006/relationships/notesSlide"/><Relationship Id="rId38" Target="notesSlides/notesSlide12.xml" Type="http://schemas.openxmlformats.org/officeDocument/2006/relationships/notesSlide"/><Relationship Id="rId39" Target="notesSlides/notesSlide13.xml" Type="http://schemas.openxmlformats.org/officeDocument/2006/relationships/notesSlide"/><Relationship Id="rId4" Target="theme/theme1.xml" Type="http://schemas.openxmlformats.org/officeDocument/2006/relationships/theme"/><Relationship Id="rId40" Target="fonts/font40.fntdata" Type="http://schemas.openxmlformats.org/officeDocument/2006/relationships/font"/><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Explain that you would like the class to create a list of 'agreements' for how everyone will behave and treat one another in the class. Ensure a common understanding. For example:</a:t>
            </a:r>
          </a:p>
          <a:p>
            <a:r>
              <a:rPr lang="en-US"/>
              <a:t/>
            </a:r>
          </a:p>
          <a:p>
            <a:r>
              <a:rPr lang="en-US"/>
              <a:t>1. We will treat one another with kindness and respect (listening to each other, speaking one at a time, etc)</a:t>
            </a:r>
          </a:p>
          <a:p>
            <a:r>
              <a:rPr lang="en-US"/>
              <a:t>2. We all have the right to 'pass' on answering a question or participating in an activity that makes us feel uncomfortable.</a:t>
            </a:r>
          </a:p>
          <a:p>
            <a:r>
              <a:rPr lang="en-US"/>
              <a:t>3. We can disagree but will not pass judgments, make fun of, or or put anybody down. 'Challenge the opinion, not the person.'</a:t>
            </a:r>
          </a:p>
          <a:p>
            <a:r>
              <a:rPr lang="en-US"/>
              <a:t>4. Asking questions is encouraged and will be valued by our teacher. We do not ask questions to purposefully embarrass or belittle another.</a:t>
            </a:r>
          </a:p>
          <a:p>
            <a:r>
              <a:rPr lang="en-US"/>
              <a:t/>
            </a:r>
          </a:p>
          <a:p>
            <a:r>
              <a:rPr lang="en-US"/>
              <a:t>*Feel free to change the agreements to suit your class, and ask whether there are any others they'd add to the list in order to create a safe, comfortable learning environment.</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0.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Clarify that conflict and abuse are NOT the same things.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Start the lesson with a re-cap/remembering the focus of the last lesson was on the importance of communication in our relationships - the class/group looked at different kinds of communication –verbal, non-verbal, written and visual communication. Since then (slide as a reminder of the task set) did they notice their use of different kinds of communication with others? Did anyone experience or show empathy?</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About relationships. A task for pairs/3s to start. </a:t>
            </a:r>
          </a:p>
          <a:p>
            <a:r>
              <a:rPr lang="en-US"/>
              <a:t/>
            </a:r>
          </a:p>
          <a:p>
            <a:r>
              <a:rPr lang="en-US"/>
              <a:t>Young people are asked to identify things that will help and nurture a relationship / things that will spoil or ruin a relationship – the first item is named as communication / lack of communication, with space to identify 4 other things.</a:t>
            </a:r>
          </a:p>
          <a:p>
            <a:r>
              <a:rPr lang="en-US"/>
              <a:t/>
            </a:r>
          </a:p>
          <a:p>
            <a:r>
              <a:rPr lang="en-US"/>
              <a:t> After some time, get some feedback and then share the pre-prepared slide, find differences and similarities with the young people’s lists. Explore where they have put most emphasis.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find differences and similarities with the young people’s lists. Explore where they have put most emphasis.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Acknowledge that there are times in any relationship when people don’t get on. If it becomes conflict, then this is a bit more serious. Recognise that conflict can happen when some of the things that have been spoken about come into play in a relationship – things like lack of trust, jealousy etc. Share the slide, read, check understanding and discuss any questions that arise.</a:t>
            </a:r>
          </a:p>
          <a:p>
            <a:r>
              <a:rPr lang="en-US"/>
              <a:t/>
            </a:r>
          </a:p>
          <a:p>
            <a:r>
              <a:rPr lang="en-US"/>
              <a:t>Explain that conflict can lead to 2 things – people remain unhappy or stressed or spilt up, or they try to resolve what the conflict is about. Share the slide regarding conflict resolution.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8.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Ask young people to work in 3s. There are 4 conflict scenarios to be shared (Handout A), ask the young people to discuss a scenario and the questions posed. After some time, swap scenarios around until each small group has discussed at least 3 of the 4.</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9.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Bring the group/class back together, have young people read out the 4 scenarios. </a:t>
            </a:r>
          </a:p>
          <a:p>
            <a:r>
              <a:rPr lang="en-US"/>
              <a:t/>
            </a:r>
          </a:p>
          <a:p>
            <a:r>
              <a:rPr lang="en-US"/>
              <a:t>Having discussed </a:t>
            </a:r>
          </a:p>
          <a:p>
            <a:r>
              <a:rPr lang="en-US"/>
              <a:t>at least 3 each ask for some feedback and discuss what the young people suggest the protagonists </a:t>
            </a:r>
          </a:p>
          <a:p>
            <a:r>
              <a:rPr lang="en-US"/>
              <a:t>do. Keep in mind as young people feedback (questions on slide): </a:t>
            </a:r>
          </a:p>
          <a:p>
            <a:r>
              <a:rPr lang="en-US"/>
              <a:t/>
            </a:r>
          </a:p>
          <a:p>
            <a:r>
              <a:rPr lang="en-US"/>
              <a:t>What suggestions will de-escalate the conflict and lead to a better outcome? What suggestions will escalate and cause further problems? </a:t>
            </a:r>
          </a:p>
          <a:p>
            <a:r>
              <a:rPr lang="en-US"/>
              <a:t/>
            </a:r>
          </a:p>
          <a:p>
            <a:r>
              <a:rPr lang="en-US"/>
              <a:t>(NOTE: The Joe and Archie scenario needs to involve discussion of consent and can </a:t>
            </a:r>
          </a:p>
          <a:p>
            <a:r>
              <a:rPr lang="en-US"/>
              <a:t>draw on other work the young people have done on this issue).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https://www.childline.org.uk/" TargetMode="External" Type="http://schemas.openxmlformats.org/officeDocument/2006/relationships/hyperlink"/></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10.png" Type="http://schemas.openxmlformats.org/officeDocument/2006/relationships/image"/><Relationship Id="rId4" Target="../media/image11.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4.png" Type="http://schemas.openxmlformats.org/officeDocument/2006/relationships/image"/><Relationship Id="rId4" Target="../media/image5.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6.png" Type="http://schemas.openxmlformats.org/officeDocument/2006/relationships/image"/><Relationship Id="rId4" Target="../media/image7.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798573" y="7622352"/>
            <a:ext cx="1478992" cy="1998212"/>
          </a:xfrm>
          <a:custGeom>
            <a:avLst/>
            <a:gdLst/>
            <a:ahLst/>
            <a:cxnLst/>
            <a:rect r="r" b="b" t="t" l="l"/>
            <a:pathLst>
              <a:path h="1998212" w="1478992">
                <a:moveTo>
                  <a:pt x="0" y="0"/>
                </a:moveTo>
                <a:lnTo>
                  <a:pt x="1478992" y="0"/>
                </a:lnTo>
                <a:lnTo>
                  <a:pt x="1478992" y="1998212"/>
                </a:lnTo>
                <a:lnTo>
                  <a:pt x="0" y="1998212"/>
                </a:lnTo>
                <a:lnTo>
                  <a:pt x="0" y="0"/>
                </a:lnTo>
                <a:close/>
              </a:path>
            </a:pathLst>
          </a:custGeom>
          <a:blipFill>
            <a:blip r:embed="rId2"/>
            <a:stretch>
              <a:fillRect l="0" t="0" r="0" b="0"/>
            </a:stretch>
          </a:blipFill>
        </p:spPr>
      </p:sp>
      <p:sp>
        <p:nvSpPr>
          <p:cNvPr name="TextBox 6" id="6"/>
          <p:cNvSpPr txBox="true"/>
          <p:nvPr/>
        </p:nvSpPr>
        <p:spPr>
          <a:xfrm rot="0">
            <a:off x="1538069" y="1643360"/>
            <a:ext cx="15216514" cy="2702515"/>
          </a:xfrm>
          <a:prstGeom prst="rect">
            <a:avLst/>
          </a:prstGeom>
        </p:spPr>
        <p:txBody>
          <a:bodyPr anchor="t" rtlCol="false" tIns="0" lIns="0" bIns="0" rIns="0">
            <a:spAutoFit/>
          </a:bodyPr>
          <a:lstStyle/>
          <a:p>
            <a:pPr algn="ctr">
              <a:lnSpc>
                <a:spcPts val="10354"/>
              </a:lnSpc>
            </a:pPr>
            <a:r>
              <a:rPr lang="en-US" sz="9861">
                <a:solidFill>
                  <a:srgbClr val="000000"/>
                </a:solidFill>
                <a:latin typeface="Bobby Jones Soft"/>
                <a:ea typeface="Bobby Jones Soft"/>
                <a:cs typeface="Bobby Jones Soft"/>
                <a:sym typeface="Bobby Jones Soft"/>
              </a:rPr>
              <a:t>GETTING ALONG &amp; MANAGING CONFLICT</a:t>
            </a:r>
          </a:p>
        </p:txBody>
      </p:sp>
      <p:sp>
        <p:nvSpPr>
          <p:cNvPr name="TextBox 7" id="7"/>
          <p:cNvSpPr txBox="true"/>
          <p:nvPr/>
        </p:nvSpPr>
        <p:spPr>
          <a:xfrm rot="0">
            <a:off x="4405441" y="4829175"/>
            <a:ext cx="9477119" cy="695325"/>
          </a:xfrm>
          <a:prstGeom prst="rect">
            <a:avLst/>
          </a:prstGeom>
        </p:spPr>
        <p:txBody>
          <a:bodyPr anchor="t" rtlCol="false" tIns="0" lIns="0" bIns="0" rIns="0">
            <a:spAutoFit/>
          </a:bodyPr>
          <a:lstStyle/>
          <a:p>
            <a:pPr algn="ctr">
              <a:lnSpc>
                <a:spcPts val="5250"/>
              </a:lnSpc>
            </a:pPr>
            <a:r>
              <a:rPr lang="en-US" sz="5000">
                <a:solidFill>
                  <a:srgbClr val="000000"/>
                </a:solidFill>
                <a:latin typeface="Glacial Indifference"/>
                <a:ea typeface="Glacial Indifference"/>
                <a:cs typeface="Glacial Indifference"/>
                <a:sym typeface="Glacial Indifference"/>
              </a:rPr>
              <a:t>YEAR 11</a:t>
            </a:r>
          </a:p>
        </p:txBody>
      </p:sp>
      <p:sp>
        <p:nvSpPr>
          <p:cNvPr name="TextBox 8" id="8"/>
          <p:cNvSpPr txBox="true"/>
          <p:nvPr/>
        </p:nvSpPr>
        <p:spPr>
          <a:xfrm rot="0">
            <a:off x="11269662" y="8640508"/>
            <a:ext cx="5989638" cy="801367"/>
          </a:xfrm>
          <a:prstGeom prst="rect">
            <a:avLst/>
          </a:prstGeom>
        </p:spPr>
        <p:txBody>
          <a:bodyPr anchor="t" rtlCol="false" tIns="0" lIns="0" bIns="0" rIns="0">
            <a:spAutoFit/>
          </a:bodyPr>
          <a:lstStyle/>
          <a:p>
            <a:pPr algn="just">
              <a:lnSpc>
                <a:spcPts val="2058"/>
              </a:lnSpc>
            </a:pPr>
            <a:r>
              <a:rPr lang="en-US" sz="1960">
                <a:solidFill>
                  <a:srgbClr val="000000"/>
                </a:solidFill>
                <a:latin typeface="Glacial Indifference"/>
                <a:ea typeface="Glacial Indifference"/>
                <a:cs typeface="Glacial Indifference"/>
                <a:sym typeface="Glacial Indifference"/>
              </a:rPr>
              <a:t>This presentation has been adapted for the Isle of Man from Scotland’s national resource for relationships, sexual health, and parenthood (RSHP) education.</a:t>
            </a:r>
          </a:p>
        </p:txBody>
      </p:sp>
    </p:spTree>
  </p:cSld>
  <p:clrMapOvr>
    <a:masterClrMapping/>
  </p:clrMapOvr>
</p:sld>
</file>

<file path=ppt/slides/slide10.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1641069"/>
            <a:ext cx="11924596"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ACTIVITY: CONFLICT SCENARIOS</a:t>
            </a:r>
          </a:p>
        </p:txBody>
      </p:sp>
      <p:sp>
        <p:nvSpPr>
          <p:cNvPr name="TextBox 6" id="6"/>
          <p:cNvSpPr txBox="true"/>
          <p:nvPr/>
        </p:nvSpPr>
        <p:spPr>
          <a:xfrm rot="0">
            <a:off x="1299056" y="3414549"/>
            <a:ext cx="15002328" cy="5860221"/>
          </a:xfrm>
          <a:prstGeom prst="rect">
            <a:avLst/>
          </a:prstGeom>
        </p:spPr>
        <p:txBody>
          <a:bodyPr anchor="t" rtlCol="false" tIns="0" lIns="0" bIns="0" rIns="0">
            <a:spAutoFit/>
          </a:bodyPr>
          <a:lstStyle/>
          <a:p>
            <a:pPr algn="just">
              <a:lnSpc>
                <a:spcPts val="9434"/>
              </a:lnSpc>
            </a:pPr>
            <a:r>
              <a:rPr lang="en-US" sz="5127">
                <a:solidFill>
                  <a:srgbClr val="000000"/>
                </a:solidFill>
                <a:latin typeface="Glacial Indifference"/>
                <a:ea typeface="Glacial Indifference"/>
                <a:cs typeface="Glacial Indifference"/>
                <a:sym typeface="Glacial Indifference"/>
              </a:rPr>
              <a:t>What suggestions will de-escalate the conflict and lead to a better outcome? </a:t>
            </a:r>
          </a:p>
          <a:p>
            <a:pPr algn="just">
              <a:lnSpc>
                <a:spcPts val="9434"/>
              </a:lnSpc>
            </a:pPr>
          </a:p>
          <a:p>
            <a:pPr algn="just">
              <a:lnSpc>
                <a:spcPts val="9434"/>
              </a:lnSpc>
            </a:pPr>
            <a:r>
              <a:rPr lang="en-US" sz="5127">
                <a:solidFill>
                  <a:srgbClr val="000000"/>
                </a:solidFill>
                <a:latin typeface="Glacial Indifference"/>
                <a:ea typeface="Glacial Indifference"/>
                <a:cs typeface="Glacial Indifference"/>
                <a:sym typeface="Glacial Indifference"/>
              </a:rPr>
              <a:t>What suggestions will escalate and cause further problems? </a:t>
            </a:r>
          </a:p>
        </p:txBody>
      </p:sp>
    </p:spTree>
  </p:cSld>
  <p:clrMapOvr>
    <a:masterClrMapping/>
  </p:clrMapOvr>
</p:sld>
</file>

<file path=ppt/slides/slide11.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797000" y="1114425"/>
            <a:ext cx="7728995"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REMINDER</a:t>
            </a:r>
          </a:p>
        </p:txBody>
      </p:sp>
      <p:sp>
        <p:nvSpPr>
          <p:cNvPr name="TextBox 6" id="6"/>
          <p:cNvSpPr txBox="true"/>
          <p:nvPr/>
        </p:nvSpPr>
        <p:spPr>
          <a:xfrm rot="0">
            <a:off x="1642836" y="3502429"/>
            <a:ext cx="15002328" cy="3244041"/>
          </a:xfrm>
          <a:prstGeom prst="rect">
            <a:avLst/>
          </a:prstGeom>
        </p:spPr>
        <p:txBody>
          <a:bodyPr anchor="t" rtlCol="false" tIns="0" lIns="0" bIns="0" rIns="0">
            <a:spAutoFit/>
          </a:bodyPr>
          <a:lstStyle/>
          <a:p>
            <a:pPr algn="just">
              <a:lnSpc>
                <a:spcPts val="6409"/>
              </a:lnSpc>
            </a:pPr>
            <a:r>
              <a:rPr lang="en-US" sz="5127">
                <a:solidFill>
                  <a:srgbClr val="000000"/>
                </a:solidFill>
                <a:latin typeface="Glacial Indifference"/>
                <a:ea typeface="Glacial Indifference"/>
                <a:cs typeface="Glacial Indifference"/>
                <a:sym typeface="Glacial Indifference"/>
              </a:rPr>
              <a:t>Conflicts are normal in relationships. Abuse is not.</a:t>
            </a:r>
          </a:p>
          <a:p>
            <a:pPr algn="just">
              <a:lnSpc>
                <a:spcPts val="6409"/>
              </a:lnSpc>
            </a:pPr>
            <a:r>
              <a:rPr lang="en-US" sz="5127">
                <a:solidFill>
                  <a:srgbClr val="000000"/>
                </a:solidFill>
                <a:latin typeface="Glacial Indifference"/>
                <a:ea typeface="Glacial Indifference"/>
                <a:cs typeface="Glacial Indifference"/>
                <a:sym typeface="Glacial Indifference"/>
              </a:rPr>
              <a:t>A disagreement or argument is </a:t>
            </a:r>
            <a:r>
              <a:rPr lang="en-US" b="true" sz="5127" u="sng">
                <a:solidFill>
                  <a:srgbClr val="E41F25"/>
                </a:solidFill>
                <a:latin typeface="Glacial Indifference Bold"/>
                <a:ea typeface="Glacial Indifference Bold"/>
                <a:cs typeface="Glacial Indifference Bold"/>
                <a:sym typeface="Glacial Indifference Bold"/>
              </a:rPr>
              <a:t>never</a:t>
            </a:r>
            <a:r>
              <a:rPr lang="en-US" sz="5127">
                <a:solidFill>
                  <a:srgbClr val="000000"/>
                </a:solidFill>
                <a:latin typeface="Glacial Indifference"/>
                <a:ea typeface="Glacial Indifference"/>
                <a:cs typeface="Glacial Indifference"/>
                <a:sym typeface="Glacial Indifference"/>
              </a:rPr>
              <a:t> an excuse to be emotionally, physically, or sexually abusive.</a:t>
            </a:r>
          </a:p>
          <a:p>
            <a:pPr algn="just">
              <a:lnSpc>
                <a:spcPts val="6409"/>
              </a:lnSpc>
            </a:pPr>
          </a:p>
        </p:txBody>
      </p:sp>
    </p:spTree>
  </p:cSld>
  <p:clrMapOvr>
    <a:masterClrMapping/>
  </p:clrMapOvr>
</p:sld>
</file>

<file path=ppt/slides/slide12.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797000" y="1114425"/>
            <a:ext cx="7728995"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REMINDER</a:t>
            </a:r>
          </a:p>
        </p:txBody>
      </p:sp>
      <p:sp>
        <p:nvSpPr>
          <p:cNvPr name="TextBox 6" id="6"/>
          <p:cNvSpPr txBox="true"/>
          <p:nvPr/>
        </p:nvSpPr>
        <p:spPr>
          <a:xfrm rot="0">
            <a:off x="1642836" y="3502429"/>
            <a:ext cx="15002328" cy="4053666"/>
          </a:xfrm>
          <a:prstGeom prst="rect">
            <a:avLst/>
          </a:prstGeom>
        </p:spPr>
        <p:txBody>
          <a:bodyPr anchor="t" rtlCol="false" tIns="0" lIns="0" bIns="0" rIns="0">
            <a:spAutoFit/>
          </a:bodyPr>
          <a:lstStyle/>
          <a:p>
            <a:pPr algn="just">
              <a:lnSpc>
                <a:spcPts val="6409"/>
              </a:lnSpc>
            </a:pPr>
            <a:r>
              <a:rPr lang="en-US" sz="5127">
                <a:solidFill>
                  <a:srgbClr val="000000"/>
                </a:solidFill>
                <a:latin typeface="Glacial Indifference"/>
                <a:ea typeface="Glacial Indifference"/>
                <a:cs typeface="Glacial Indifference"/>
                <a:sym typeface="Glacial Indifference"/>
              </a:rPr>
              <a:t>If you are worried about yourself or another person, </a:t>
            </a:r>
            <a:r>
              <a:rPr lang="en-US" sz="5127" b="true">
                <a:solidFill>
                  <a:srgbClr val="000000"/>
                </a:solidFill>
                <a:latin typeface="Glacial Indifference Bold"/>
                <a:ea typeface="Glacial Indifference Bold"/>
                <a:cs typeface="Glacial Indifference Bold"/>
                <a:sym typeface="Glacial Indifference Bold"/>
              </a:rPr>
              <a:t>you must reach out to a trusted adult</a:t>
            </a:r>
            <a:r>
              <a:rPr lang="en-US" sz="5127">
                <a:solidFill>
                  <a:srgbClr val="000000"/>
                </a:solidFill>
                <a:latin typeface="Glacial Indifference"/>
                <a:ea typeface="Glacial Indifference"/>
                <a:cs typeface="Glacial Indifference"/>
                <a:sym typeface="Glacial Indifference"/>
              </a:rPr>
              <a:t>.</a:t>
            </a:r>
          </a:p>
          <a:p>
            <a:pPr algn="just">
              <a:lnSpc>
                <a:spcPts val="6409"/>
              </a:lnSpc>
            </a:pPr>
          </a:p>
          <a:p>
            <a:pPr algn="just">
              <a:lnSpc>
                <a:spcPts val="6409"/>
              </a:lnSpc>
            </a:pPr>
            <a:r>
              <a:rPr lang="en-US" sz="5127">
                <a:solidFill>
                  <a:srgbClr val="000000"/>
                </a:solidFill>
                <a:latin typeface="Glacial Indifference"/>
                <a:ea typeface="Glacial Indifference"/>
                <a:cs typeface="Glacial Indifference"/>
                <a:sym typeface="Glacial Indifference"/>
              </a:rPr>
              <a:t>This may be a family member, a sports coach, or a teacher at school.</a:t>
            </a: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218316" y="1114425"/>
            <a:ext cx="7728995"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CHILDLINE</a:t>
            </a:r>
          </a:p>
        </p:txBody>
      </p:sp>
      <p:sp>
        <p:nvSpPr>
          <p:cNvPr name="TextBox 6" id="6"/>
          <p:cNvSpPr txBox="true"/>
          <p:nvPr/>
        </p:nvSpPr>
        <p:spPr>
          <a:xfrm rot="0">
            <a:off x="1642836" y="2450636"/>
            <a:ext cx="15002328" cy="6626225"/>
          </a:xfrm>
          <a:prstGeom prst="rect">
            <a:avLst/>
          </a:prstGeom>
        </p:spPr>
        <p:txBody>
          <a:bodyPr anchor="t" rtlCol="false" tIns="0" lIns="0" bIns="0" rIns="0">
            <a:spAutoFit/>
          </a:bodyPr>
          <a:lstStyle/>
          <a:p>
            <a:pPr algn="just">
              <a:lnSpc>
                <a:spcPts val="4375"/>
              </a:lnSpc>
            </a:pPr>
          </a:p>
          <a:p>
            <a:pPr algn="just">
              <a:lnSpc>
                <a:spcPts val="4375"/>
              </a:lnSpc>
            </a:pPr>
            <a:r>
              <a:rPr lang="en-US" sz="3500">
                <a:solidFill>
                  <a:srgbClr val="000000"/>
                </a:solidFill>
                <a:latin typeface="Glacial Indifference"/>
                <a:ea typeface="Glacial Indifference"/>
                <a:cs typeface="Glacial Indifference"/>
                <a:sym typeface="Glacial Indifference"/>
              </a:rPr>
              <a:t>Childline provides free confidential advice and support for all young people your age. ​</a:t>
            </a:r>
          </a:p>
          <a:p>
            <a:pPr algn="just">
              <a:lnSpc>
                <a:spcPts val="4375"/>
              </a:lnSpc>
            </a:pPr>
          </a:p>
          <a:p>
            <a:pPr algn="just">
              <a:lnSpc>
                <a:spcPts val="4375"/>
              </a:lnSpc>
            </a:pPr>
            <a:r>
              <a:rPr lang="en-US" sz="3500">
                <a:solidFill>
                  <a:srgbClr val="000000"/>
                </a:solidFill>
                <a:latin typeface="Glacial Indifference"/>
                <a:ea typeface="Glacial Indifference"/>
                <a:cs typeface="Glacial Indifference"/>
                <a:sym typeface="Glacial Indifference"/>
              </a:rPr>
              <a:t>Whatever your worry, if it’s about you or someone you love, Childline counsellors are there to help. ​</a:t>
            </a:r>
          </a:p>
          <a:p>
            <a:pPr algn="just">
              <a:lnSpc>
                <a:spcPts val="4375"/>
              </a:lnSpc>
            </a:pPr>
          </a:p>
          <a:p>
            <a:pPr algn="just">
              <a:lnSpc>
                <a:spcPts val="4375"/>
              </a:lnSpc>
            </a:pPr>
            <a:r>
              <a:rPr lang="en-US" sz="3500">
                <a:solidFill>
                  <a:srgbClr val="000000"/>
                </a:solidFill>
                <a:latin typeface="Glacial Indifference"/>
                <a:ea typeface="Glacial Indifference"/>
                <a:cs typeface="Glacial Indifference"/>
                <a:sym typeface="Glacial Indifference"/>
              </a:rPr>
              <a:t>Speak to them by phone, online or email 24 hours a day.​</a:t>
            </a:r>
          </a:p>
          <a:p>
            <a:pPr algn="just">
              <a:lnSpc>
                <a:spcPts val="4375"/>
              </a:lnSpc>
            </a:pPr>
            <a:r>
              <a:rPr lang="en-US" sz="3500">
                <a:solidFill>
                  <a:srgbClr val="000000"/>
                </a:solidFill>
                <a:latin typeface="Glacial Indifference"/>
                <a:ea typeface="Glacial Indifference"/>
                <a:cs typeface="Glacial Indifference"/>
                <a:sym typeface="Glacial Indifference"/>
              </a:rPr>
              <a:t>Information and chat online </a:t>
            </a:r>
            <a:r>
              <a:rPr lang="en-US" sz="3500" u="sng">
                <a:solidFill>
                  <a:srgbClr val="000000"/>
                </a:solidFill>
                <a:latin typeface="Glacial Indifference"/>
                <a:ea typeface="Glacial Indifference"/>
                <a:cs typeface="Glacial Indifference"/>
                <a:sym typeface="Glacial Indifference"/>
                <a:hlinkClick r:id="rId3" tooltip="https://www.childline.org.uk/"/>
              </a:rPr>
              <a:t>https://www.childline.org.uk/</a:t>
            </a:r>
          </a:p>
          <a:p>
            <a:pPr algn="just">
              <a:lnSpc>
                <a:spcPts val="4375"/>
              </a:lnSpc>
            </a:pPr>
            <a:r>
              <a:rPr lang="en-US" sz="3500">
                <a:solidFill>
                  <a:srgbClr val="000000"/>
                </a:solidFill>
                <a:latin typeface="Glacial Indifference"/>
                <a:ea typeface="Glacial Indifference"/>
                <a:cs typeface="Glacial Indifference"/>
                <a:sym typeface="Glacial Indifference"/>
              </a:rPr>
              <a:t>​</a:t>
            </a:r>
          </a:p>
          <a:p>
            <a:pPr algn="just">
              <a:lnSpc>
                <a:spcPts val="4375"/>
              </a:lnSpc>
            </a:pPr>
            <a:r>
              <a:rPr lang="en-US" sz="3500">
                <a:solidFill>
                  <a:srgbClr val="000000"/>
                </a:solidFill>
                <a:latin typeface="Glacial Indifference"/>
                <a:ea typeface="Glacial Indifference"/>
                <a:cs typeface="Glacial Indifference"/>
                <a:sym typeface="Glacial Indifference"/>
              </a:rPr>
              <a:t>Phone 0800 1111​</a:t>
            </a:r>
          </a:p>
          <a:p>
            <a:pPr algn="just">
              <a:lnSpc>
                <a:spcPts val="4375"/>
              </a:lnSpc>
            </a:pP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3021604" y="2320722"/>
            <a:ext cx="4006516" cy="6172200"/>
          </a:xfrm>
          <a:custGeom>
            <a:avLst/>
            <a:gdLst/>
            <a:ahLst/>
            <a:cxnLst/>
            <a:rect r="r" b="b" t="t" l="l"/>
            <a:pathLst>
              <a:path h="6172200" w="4006516">
                <a:moveTo>
                  <a:pt x="0" y="0"/>
                </a:moveTo>
                <a:lnTo>
                  <a:pt x="4006516" y="0"/>
                </a:lnTo>
                <a:lnTo>
                  <a:pt x="4006516" y="6172200"/>
                </a:lnTo>
                <a:lnTo>
                  <a:pt x="0" y="61722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694720" y="4002878"/>
            <a:ext cx="10690050" cy="2157418"/>
          </a:xfrm>
          <a:prstGeom prst="rect">
            <a:avLst/>
          </a:prstGeom>
        </p:spPr>
        <p:txBody>
          <a:bodyPr anchor="t" rtlCol="false" tIns="0" lIns="0" bIns="0" rIns="0">
            <a:spAutoFit/>
          </a:bodyPr>
          <a:lstStyle/>
          <a:p>
            <a:pPr algn="just">
              <a:lnSpc>
                <a:spcPts val="8683"/>
              </a:lnSpc>
              <a:spcBef>
                <a:spcPct val="0"/>
              </a:spcBef>
            </a:pPr>
            <a:r>
              <a:rPr lang="en-US" sz="6202" spc="-55">
                <a:solidFill>
                  <a:srgbClr val="000000"/>
                </a:solidFill>
                <a:latin typeface="Glacial Indifference"/>
                <a:ea typeface="Glacial Indifference"/>
                <a:cs typeface="Glacial Indifference"/>
                <a:sym typeface="Glacial Indifference"/>
              </a:rPr>
              <a:t>what’s one thing you’ll take away from today’s session?</a:t>
            </a:r>
          </a:p>
        </p:txBody>
      </p:sp>
      <p:sp>
        <p:nvSpPr>
          <p:cNvPr name="TextBox 7" id="7"/>
          <p:cNvSpPr txBox="true"/>
          <p:nvPr/>
        </p:nvSpPr>
        <p:spPr>
          <a:xfrm rot="0">
            <a:off x="1028700" y="1871269"/>
            <a:ext cx="7449280" cy="1094742"/>
          </a:xfrm>
          <a:prstGeom prst="rect">
            <a:avLst/>
          </a:prstGeom>
        </p:spPr>
        <p:txBody>
          <a:bodyPr anchor="t" rtlCol="false" tIns="0" lIns="0" bIns="0" rIns="0">
            <a:spAutoFit/>
          </a:bodyPr>
          <a:lstStyle/>
          <a:p>
            <a:pPr algn="ctr">
              <a:lnSpc>
                <a:spcPts val="8959"/>
              </a:lnSpc>
            </a:pPr>
            <a:r>
              <a:rPr lang="en-US" sz="6399" b="true">
                <a:solidFill>
                  <a:srgbClr val="000000"/>
                </a:solidFill>
                <a:latin typeface="Canva Sans Bold"/>
                <a:ea typeface="Canva Sans Bold"/>
                <a:cs typeface="Canva Sans Bold"/>
                <a:sym typeface="Canva Sans Bold"/>
              </a:rPr>
              <a:t>reflection</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1114425"/>
            <a:ext cx="7641221"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CLASS AGREEMENTS</a:t>
            </a:r>
          </a:p>
        </p:txBody>
      </p:sp>
      <p:sp>
        <p:nvSpPr>
          <p:cNvPr name="Freeform 6" id="6"/>
          <p:cNvSpPr/>
          <p:nvPr/>
        </p:nvSpPr>
        <p:spPr>
          <a:xfrm flipH="true" flipV="true" rot="5400000">
            <a:off x="4543789" y="1970205"/>
            <a:ext cx="6115859" cy="7714960"/>
          </a:xfrm>
          <a:custGeom>
            <a:avLst/>
            <a:gdLst/>
            <a:ahLst/>
            <a:cxnLst/>
            <a:rect r="r" b="b" t="t" l="l"/>
            <a:pathLst>
              <a:path h="7714960" w="6115859">
                <a:moveTo>
                  <a:pt x="6115859" y="7714960"/>
                </a:moveTo>
                <a:lnTo>
                  <a:pt x="0" y="7714960"/>
                </a:lnTo>
                <a:lnTo>
                  <a:pt x="0" y="0"/>
                </a:lnTo>
                <a:lnTo>
                  <a:pt x="6115859" y="0"/>
                </a:lnTo>
                <a:lnTo>
                  <a:pt x="6115859" y="771496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4249892" y="3222479"/>
            <a:ext cx="7576310" cy="5115163"/>
          </a:xfrm>
          <a:prstGeom prst="rect">
            <a:avLst/>
          </a:prstGeom>
        </p:spPr>
        <p:txBody>
          <a:bodyPr anchor="t" rtlCol="false" tIns="0" lIns="0" bIns="0" rIns="0">
            <a:spAutoFit/>
          </a:bodyPr>
          <a:lstStyle/>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Kindness and respect</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Right to pass</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Nonjudgmental</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No such thing as silly </a:t>
            </a:r>
          </a:p>
          <a:p>
            <a:pPr algn="l">
              <a:lnSpc>
                <a:spcPts val="6811"/>
              </a:lnSpc>
            </a:pPr>
            <a:r>
              <a:rPr lang="en-US" sz="4865">
                <a:solidFill>
                  <a:srgbClr val="000000"/>
                </a:solidFill>
                <a:latin typeface="Glacial Indifference"/>
                <a:ea typeface="Glacial Indifference"/>
                <a:cs typeface="Glacial Indifference"/>
                <a:sym typeface="Glacial Indifference"/>
              </a:rPr>
              <a:t>        questions</a:t>
            </a:r>
          </a:p>
          <a:p>
            <a:pPr algn="ctr">
              <a:lnSpc>
                <a:spcPts val="6811"/>
              </a:lnSpc>
            </a:pPr>
          </a:p>
        </p:txBody>
      </p:sp>
      <p:sp>
        <p:nvSpPr>
          <p:cNvPr name="TextBox 8" id="8"/>
          <p:cNvSpPr txBox="true"/>
          <p:nvPr/>
        </p:nvSpPr>
        <p:spPr>
          <a:xfrm rot="0">
            <a:off x="11459198" y="8305225"/>
            <a:ext cx="5963959" cy="580390"/>
          </a:xfrm>
          <a:prstGeom prst="rect">
            <a:avLst/>
          </a:prstGeom>
        </p:spPr>
        <p:txBody>
          <a:bodyPr anchor="t" rtlCol="false" tIns="0" lIns="0" bIns="0" rIns="0">
            <a:spAutoFit/>
          </a:bodyPr>
          <a:lstStyle/>
          <a:p>
            <a:pPr algn="ctr">
              <a:lnSpc>
                <a:spcPts val="4759"/>
              </a:lnSpc>
            </a:pPr>
            <a:r>
              <a:rPr lang="en-US" sz="3399">
                <a:solidFill>
                  <a:srgbClr val="000000"/>
                </a:solidFill>
                <a:latin typeface="Playpen Sans"/>
                <a:ea typeface="Playpen Sans"/>
                <a:cs typeface="Playpen Sans"/>
                <a:sym typeface="Playpen Sans"/>
              </a:rPr>
              <a:t>any others?</a:t>
            </a:r>
          </a:p>
        </p:txBody>
      </p:sp>
    </p:spTree>
  </p:cSld>
  <p:clrMapOvr>
    <a:masterClrMapping/>
  </p:clrMapOvr>
</p:sld>
</file>

<file path=ppt/slides/slide3.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454314" y="2705573"/>
            <a:ext cx="15379373" cy="4852400"/>
          </a:xfrm>
          <a:prstGeom prst="rect">
            <a:avLst/>
          </a:prstGeom>
        </p:spPr>
        <p:txBody>
          <a:bodyPr anchor="t" rtlCol="false" tIns="0" lIns="0" bIns="0" rIns="0">
            <a:spAutoFit/>
          </a:bodyPr>
          <a:lstStyle/>
          <a:p>
            <a:pPr algn="just">
              <a:lnSpc>
                <a:spcPts val="5544"/>
              </a:lnSpc>
            </a:pPr>
            <a:r>
              <a:rPr lang="en-US" sz="3960">
                <a:solidFill>
                  <a:srgbClr val="000000"/>
                </a:solidFill>
                <a:latin typeface="Glacial Indifference"/>
                <a:ea typeface="Glacial Indifference"/>
                <a:cs typeface="Glacial Indifference"/>
                <a:sym typeface="Glacial Indifference"/>
              </a:rPr>
              <a:t> Our task from last week was...</a:t>
            </a:r>
          </a:p>
          <a:p>
            <a:pPr algn="just">
              <a:lnSpc>
                <a:spcPts val="5544"/>
              </a:lnSpc>
            </a:pPr>
          </a:p>
          <a:p>
            <a:pPr algn="just">
              <a:lnSpc>
                <a:spcPts val="5544"/>
              </a:lnSpc>
            </a:pPr>
            <a:r>
              <a:rPr lang="en-US" sz="3960" i="true">
                <a:solidFill>
                  <a:srgbClr val="000000"/>
                </a:solidFill>
                <a:latin typeface="Glacial Indifference Italics"/>
                <a:ea typeface="Glacial Indifference Italics"/>
                <a:cs typeface="Glacial Indifference Italics"/>
                <a:sym typeface="Glacial Indifference Italics"/>
              </a:rPr>
              <a:t>Pay attention in the next few days to how other people communicate with you. Do they use verbal or non-verbal communication? ​</a:t>
            </a:r>
          </a:p>
          <a:p>
            <a:pPr algn="just">
              <a:lnSpc>
                <a:spcPts val="5544"/>
              </a:lnSpc>
            </a:pPr>
          </a:p>
          <a:p>
            <a:pPr algn="just">
              <a:lnSpc>
                <a:spcPts val="5544"/>
              </a:lnSpc>
            </a:pPr>
            <a:r>
              <a:rPr lang="en-US" sz="3960" i="true">
                <a:solidFill>
                  <a:srgbClr val="000000"/>
                </a:solidFill>
                <a:latin typeface="Glacial Indifference Italics"/>
                <a:ea typeface="Glacial Indifference Italics"/>
                <a:cs typeface="Glacial Indifference Italics"/>
                <a:sym typeface="Glacial Indifference Italics"/>
              </a:rPr>
              <a:t>Thinking also about empathy: Do you see and do you show empathy?​</a:t>
            </a:r>
          </a:p>
          <a:p>
            <a:pPr algn="just">
              <a:lnSpc>
                <a:spcPts val="5544"/>
              </a:lnSpc>
            </a:pPr>
          </a:p>
        </p:txBody>
      </p:sp>
      <p:sp>
        <p:nvSpPr>
          <p:cNvPr name="TextBox 6" id="6"/>
          <p:cNvSpPr txBox="true"/>
          <p:nvPr/>
        </p:nvSpPr>
        <p:spPr>
          <a:xfrm rot="0">
            <a:off x="635674" y="1009096"/>
            <a:ext cx="5710192"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HAVE A THINK</a:t>
            </a:r>
          </a:p>
        </p:txBody>
      </p:sp>
    </p:spTree>
  </p:cSld>
  <p:clrMapOvr>
    <a:masterClrMapping/>
  </p:clrMapOvr>
</p:sld>
</file>

<file path=ppt/slides/slide4.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2630486" y="2702582"/>
            <a:ext cx="11989062" cy="5719029"/>
          </a:xfrm>
          <a:prstGeom prst="rect">
            <a:avLst/>
          </a:prstGeom>
        </p:spPr>
        <p:txBody>
          <a:bodyPr anchor="t" rtlCol="false" tIns="0" lIns="0" bIns="0" rIns="0">
            <a:spAutoFit/>
          </a:bodyPr>
          <a:lstStyle/>
          <a:p>
            <a:pPr algn="just">
              <a:lnSpc>
                <a:spcPts val="9189"/>
              </a:lnSpc>
            </a:pPr>
            <a:r>
              <a:rPr lang="en-US" sz="6564">
                <a:solidFill>
                  <a:srgbClr val="000000"/>
                </a:solidFill>
                <a:latin typeface="Glacial Indifference"/>
                <a:ea typeface="Glacial Indifference"/>
                <a:cs typeface="Glacial Indifference"/>
                <a:sym typeface="Glacial Indifference"/>
              </a:rPr>
              <a:t>What kinds of things do you think help to nurture a relationship?</a:t>
            </a:r>
          </a:p>
          <a:p>
            <a:pPr algn="just">
              <a:lnSpc>
                <a:spcPts val="9189"/>
              </a:lnSpc>
            </a:pPr>
          </a:p>
          <a:p>
            <a:pPr algn="just">
              <a:lnSpc>
                <a:spcPts val="9189"/>
              </a:lnSpc>
            </a:pPr>
            <a:r>
              <a:rPr lang="en-US" sz="6564">
                <a:solidFill>
                  <a:srgbClr val="000000"/>
                </a:solidFill>
                <a:latin typeface="Glacial Indifference"/>
                <a:ea typeface="Glacial Indifference"/>
                <a:cs typeface="Glacial Indifference"/>
                <a:sym typeface="Glacial Indifference"/>
              </a:rPr>
              <a:t>What kinds of things do you think spoil or hurt a relationship?</a:t>
            </a:r>
          </a:p>
        </p:txBody>
      </p:sp>
      <p:sp>
        <p:nvSpPr>
          <p:cNvPr name="TextBox 6" id="6"/>
          <p:cNvSpPr txBox="true"/>
          <p:nvPr/>
        </p:nvSpPr>
        <p:spPr>
          <a:xfrm rot="0">
            <a:off x="635674" y="1009096"/>
            <a:ext cx="5710192"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LET’S CHAT</a:t>
            </a:r>
          </a:p>
        </p:txBody>
      </p:sp>
    </p:spTree>
  </p:cSld>
  <p:clrMapOvr>
    <a:masterClrMapping/>
  </p:clrMapOvr>
</p:sld>
</file>

<file path=ppt/slides/slide5.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464508"/>
            <a:ext cx="15377141" cy="9852025"/>
          </a:xfrm>
          <a:prstGeom prst="rect">
            <a:avLst/>
          </a:prstGeom>
        </p:spPr>
        <p:txBody>
          <a:bodyPr anchor="t" rtlCol="false" tIns="0" lIns="0" bIns="0" rIns="0">
            <a:spAutoFit/>
          </a:bodyPr>
          <a:lstStyle/>
          <a:p>
            <a:pPr algn="just">
              <a:lnSpc>
                <a:spcPts val="5599"/>
              </a:lnSpc>
            </a:pPr>
            <a:r>
              <a:rPr lang="en-US" sz="3999" b="true">
                <a:solidFill>
                  <a:srgbClr val="000000"/>
                </a:solidFill>
                <a:latin typeface="Glacial Indifference Bold"/>
                <a:ea typeface="Glacial Indifference Bold"/>
                <a:cs typeface="Glacial Indifference Bold"/>
                <a:sym typeface="Glacial Indifference Bold"/>
              </a:rPr>
              <a:t>Things that will help and nurture a relationship:​</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Communication​</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Freedom​</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Trust​</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Equality​</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Respect​</a:t>
            </a:r>
          </a:p>
          <a:p>
            <a:pPr algn="just">
              <a:lnSpc>
                <a:spcPts val="5599"/>
              </a:lnSpc>
            </a:pPr>
          </a:p>
          <a:p>
            <a:pPr algn="just">
              <a:lnSpc>
                <a:spcPts val="5599"/>
              </a:lnSpc>
            </a:pPr>
            <a:r>
              <a:rPr lang="en-US" sz="3999" b="true">
                <a:solidFill>
                  <a:srgbClr val="000000"/>
                </a:solidFill>
                <a:latin typeface="Glacial Indifference Bold"/>
                <a:ea typeface="Glacial Indifference Bold"/>
                <a:cs typeface="Glacial Indifference Bold"/>
                <a:sym typeface="Glacial Indifference Bold"/>
              </a:rPr>
              <a:t>Things that will spoil or hurt a relationship:​</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Lack of communication​</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Insecurity​</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Lack of trust​</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Jealousy​</a:t>
            </a:r>
          </a:p>
          <a:p>
            <a:pPr algn="just" marL="863599" indent="-431800" lvl="1">
              <a:lnSpc>
                <a:spcPts val="5599"/>
              </a:lnSpc>
              <a:buFont typeface="Arial"/>
              <a:buChar char="•"/>
            </a:pPr>
            <a:r>
              <a:rPr lang="en-US" sz="3999">
                <a:solidFill>
                  <a:srgbClr val="000000"/>
                </a:solidFill>
                <a:latin typeface="Glacial Indifference"/>
                <a:ea typeface="Glacial Indifference"/>
                <a:cs typeface="Glacial Indifference"/>
                <a:sym typeface="Glacial Indifference"/>
              </a:rPr>
              <a:t>Assumptions ​</a:t>
            </a:r>
          </a:p>
          <a:p>
            <a:pPr algn="just">
              <a:lnSpc>
                <a:spcPts val="5599"/>
              </a:lnSpc>
            </a:pP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297436" y="2167325"/>
            <a:ext cx="11655521" cy="7737475"/>
          </a:xfrm>
          <a:prstGeom prst="rect">
            <a:avLst/>
          </a:prstGeom>
        </p:spPr>
        <p:txBody>
          <a:bodyPr anchor="t" rtlCol="false" tIns="0" lIns="0" bIns="0" rIns="0">
            <a:spAutoFit/>
          </a:bodyPr>
          <a:lstStyle/>
          <a:p>
            <a:pPr algn="just">
              <a:lnSpc>
                <a:spcPts val="5599"/>
              </a:lnSpc>
            </a:pPr>
            <a:r>
              <a:rPr lang="en-US" sz="3999">
                <a:solidFill>
                  <a:srgbClr val="000000"/>
                </a:solidFill>
                <a:latin typeface="Glacial Indifference"/>
                <a:ea typeface="Glacial Indifference"/>
                <a:cs typeface="Glacial Indifference"/>
                <a:sym typeface="Glacial Indifference"/>
              </a:rPr>
              <a:t>Conflict is when two or more people want different things. We tend to think of conflict as more than just a disagreement. ​</a:t>
            </a:r>
          </a:p>
          <a:p>
            <a:pPr algn="just">
              <a:lnSpc>
                <a:spcPts val="5599"/>
              </a:lnSpc>
            </a:pPr>
            <a:r>
              <a:rPr lang="en-US" sz="3999">
                <a:solidFill>
                  <a:srgbClr val="000000"/>
                </a:solidFill>
                <a:latin typeface="Glacial Indifference"/>
                <a:ea typeface="Glacial Indifference"/>
                <a:cs typeface="Glacial Indifference"/>
                <a:sym typeface="Glacial Indifference"/>
              </a:rPr>
              <a:t>​</a:t>
            </a:r>
          </a:p>
          <a:p>
            <a:pPr algn="just">
              <a:lnSpc>
                <a:spcPts val="5599"/>
              </a:lnSpc>
            </a:pPr>
            <a:r>
              <a:rPr lang="en-US" sz="3999">
                <a:solidFill>
                  <a:srgbClr val="000000"/>
                </a:solidFill>
                <a:latin typeface="Glacial Indifference"/>
                <a:ea typeface="Glacial Indifference"/>
                <a:cs typeface="Glacial Indifference"/>
                <a:sym typeface="Glacial Indifference"/>
              </a:rPr>
              <a:t>It’s normal to have times when you don’t get on with a partner. Conflict is a situation in which one or both parties feel some kind of threat. Conflict can make people feel emotions very strongly. It can leave people feeling stressed, upset or angry. It makes it hard to see the other person’s point of view.​</a:t>
            </a:r>
          </a:p>
          <a:p>
            <a:pPr algn="just">
              <a:lnSpc>
                <a:spcPts val="5599"/>
              </a:lnSpc>
            </a:pPr>
          </a:p>
        </p:txBody>
      </p:sp>
      <p:sp>
        <p:nvSpPr>
          <p:cNvPr name="Freeform 6" id="6"/>
          <p:cNvSpPr/>
          <p:nvPr/>
        </p:nvSpPr>
        <p:spPr>
          <a:xfrm flipH="false" flipV="false" rot="0">
            <a:off x="13786391" y="3086100"/>
            <a:ext cx="3600450" cy="4114800"/>
          </a:xfrm>
          <a:custGeom>
            <a:avLst/>
            <a:gdLst/>
            <a:ahLst/>
            <a:cxnLst/>
            <a:rect r="r" b="b" t="t" l="l"/>
            <a:pathLst>
              <a:path h="4114800" w="3600450">
                <a:moveTo>
                  <a:pt x="0" y="0"/>
                </a:moveTo>
                <a:lnTo>
                  <a:pt x="3600450" y="0"/>
                </a:lnTo>
                <a:lnTo>
                  <a:pt x="3600450" y="4114800"/>
                </a:lnTo>
                <a:lnTo>
                  <a:pt x="0" y="41148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916551" y="991541"/>
            <a:ext cx="6851255"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WHAT IS CONFLICT?</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304898" y="4071033"/>
            <a:ext cx="4855221" cy="4114800"/>
          </a:xfrm>
          <a:custGeom>
            <a:avLst/>
            <a:gdLst/>
            <a:ahLst/>
            <a:cxnLst/>
            <a:rect r="r" b="b" t="t" l="l"/>
            <a:pathLst>
              <a:path h="4114800" w="4855221">
                <a:moveTo>
                  <a:pt x="0" y="0"/>
                </a:moveTo>
                <a:lnTo>
                  <a:pt x="4855221" y="0"/>
                </a:lnTo>
                <a:lnTo>
                  <a:pt x="4855221" y="4114800"/>
                </a:lnTo>
                <a:lnTo>
                  <a:pt x="0" y="41148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6844757" y="3238169"/>
            <a:ext cx="10672451" cy="4213225"/>
          </a:xfrm>
          <a:prstGeom prst="rect">
            <a:avLst/>
          </a:prstGeom>
        </p:spPr>
        <p:txBody>
          <a:bodyPr anchor="t" rtlCol="false" tIns="0" lIns="0" bIns="0" rIns="0">
            <a:spAutoFit/>
          </a:bodyPr>
          <a:lstStyle/>
          <a:p>
            <a:pPr algn="just">
              <a:lnSpc>
                <a:spcPts val="5599"/>
              </a:lnSpc>
            </a:pPr>
            <a:r>
              <a:rPr lang="en-US" sz="3999">
                <a:solidFill>
                  <a:srgbClr val="000000"/>
                </a:solidFill>
                <a:latin typeface="Glacial Indifference"/>
                <a:ea typeface="Glacial Indifference"/>
                <a:cs typeface="Glacial Indifference"/>
                <a:sym typeface="Glacial Indifference"/>
              </a:rPr>
              <a:t>Conflict resolution is a way for two or more parties to find a peaceful solution to a disagreement. The disagreement may be personal, financial, political, or emotional. When a dispute arises, often the best course of action is negotiation to resolve the disagreement.​</a:t>
            </a:r>
          </a:p>
        </p:txBody>
      </p:sp>
      <p:sp>
        <p:nvSpPr>
          <p:cNvPr name="TextBox 7" id="7"/>
          <p:cNvSpPr txBox="true"/>
          <p:nvPr/>
        </p:nvSpPr>
        <p:spPr>
          <a:xfrm rot="0">
            <a:off x="916551" y="991541"/>
            <a:ext cx="12925220"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WHAT IS CONFLICT RESOLUTION?</a:t>
            </a:r>
          </a:p>
        </p:txBody>
      </p:sp>
    </p:spTree>
  </p:cSld>
  <p:clrMapOvr>
    <a:masterClrMapping/>
  </p:clrMapOvr>
</p:sld>
</file>

<file path=ppt/slides/slide8.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1970368"/>
            <a:ext cx="15989621" cy="7287932"/>
          </a:xfrm>
          <a:prstGeom prst="rect">
            <a:avLst/>
          </a:prstGeom>
        </p:spPr>
        <p:txBody>
          <a:bodyPr anchor="t" rtlCol="false" tIns="0" lIns="0" bIns="0" rIns="0">
            <a:spAutoFit/>
          </a:bodyPr>
          <a:lstStyle/>
          <a:p>
            <a:pPr algn="just">
              <a:lnSpc>
                <a:spcPts val="4462"/>
              </a:lnSpc>
            </a:pPr>
          </a:p>
          <a:p>
            <a:pPr algn="just">
              <a:lnSpc>
                <a:spcPts val="4462"/>
              </a:lnSpc>
            </a:pPr>
            <a:r>
              <a:rPr lang="en-US" sz="3187">
                <a:solidFill>
                  <a:srgbClr val="000000"/>
                </a:solidFill>
                <a:latin typeface="Glacial Indifference"/>
                <a:ea typeface="Glacial Indifference"/>
                <a:cs typeface="Glacial Indifference"/>
                <a:sym typeface="Glacial Indifference"/>
              </a:rPr>
              <a:t>1. Be direct, say what’s bothering you. </a:t>
            </a:r>
          </a:p>
          <a:p>
            <a:pPr algn="just">
              <a:lnSpc>
                <a:spcPts val="4462"/>
              </a:lnSpc>
            </a:pPr>
            <a:r>
              <a:rPr lang="en-US" sz="3187">
                <a:solidFill>
                  <a:srgbClr val="000000"/>
                </a:solidFill>
                <a:latin typeface="Glacial Indifference"/>
                <a:ea typeface="Glacial Indifference"/>
                <a:cs typeface="Glacial Indifference"/>
                <a:sym typeface="Glacial Indifference"/>
              </a:rPr>
              <a:t>2. Talk about how you feel without blaming your partner. </a:t>
            </a:r>
          </a:p>
          <a:p>
            <a:pPr algn="just">
              <a:lnSpc>
                <a:spcPts val="4462"/>
              </a:lnSpc>
            </a:pPr>
            <a:r>
              <a:rPr lang="en-US" sz="3187">
                <a:solidFill>
                  <a:srgbClr val="000000"/>
                </a:solidFill>
                <a:latin typeface="Glacial Indifference"/>
                <a:ea typeface="Glacial Indifference"/>
                <a:cs typeface="Glacial Indifference"/>
                <a:sym typeface="Glacial Indifference"/>
              </a:rPr>
              <a:t>3. Never say never or always: as in “You never speak to me about....” Or “You’re always on </a:t>
            </a:r>
          </a:p>
          <a:p>
            <a:pPr algn="just">
              <a:lnSpc>
                <a:spcPts val="4462"/>
              </a:lnSpc>
            </a:pPr>
            <a:r>
              <a:rPr lang="en-US" sz="3187">
                <a:solidFill>
                  <a:srgbClr val="000000"/>
                </a:solidFill>
                <a:latin typeface="Glacial Indifference"/>
                <a:ea typeface="Glacial Indifference"/>
                <a:cs typeface="Glacial Indifference"/>
                <a:sym typeface="Glacial Indifference"/>
              </a:rPr>
              <a:t>your phone...” </a:t>
            </a:r>
          </a:p>
          <a:p>
            <a:pPr algn="just">
              <a:lnSpc>
                <a:spcPts val="4462"/>
              </a:lnSpc>
            </a:pPr>
            <a:r>
              <a:rPr lang="en-US" sz="3187">
                <a:solidFill>
                  <a:srgbClr val="000000"/>
                </a:solidFill>
                <a:latin typeface="Glacial Indifference"/>
                <a:ea typeface="Glacial Indifference"/>
                <a:cs typeface="Glacial Indifference"/>
                <a:sym typeface="Glacial Indifference"/>
              </a:rPr>
              <a:t>4. Deal with one thing – focus on one issue rather than lots of things. </a:t>
            </a:r>
          </a:p>
          <a:p>
            <a:pPr algn="just">
              <a:lnSpc>
                <a:spcPts val="4462"/>
              </a:lnSpc>
            </a:pPr>
            <a:r>
              <a:rPr lang="en-US" sz="3187">
                <a:solidFill>
                  <a:srgbClr val="000000"/>
                </a:solidFill>
                <a:latin typeface="Glacial Indifference"/>
                <a:ea typeface="Glacial Indifference"/>
                <a:cs typeface="Glacial Indifference"/>
                <a:sym typeface="Glacial Indifference"/>
              </a:rPr>
              <a:t>5. Really listen – pay attention and don’t interrupt. </a:t>
            </a:r>
          </a:p>
          <a:p>
            <a:pPr algn="just">
              <a:lnSpc>
                <a:spcPts val="4462"/>
              </a:lnSpc>
            </a:pPr>
            <a:r>
              <a:rPr lang="en-US" sz="3187">
                <a:solidFill>
                  <a:srgbClr val="000000"/>
                </a:solidFill>
                <a:latin typeface="Glacial Indifference"/>
                <a:ea typeface="Glacial Indifference"/>
                <a:cs typeface="Glacial Indifference"/>
                <a:sym typeface="Glacial Indifference"/>
              </a:rPr>
              <a:t>6. Don’t automatically object to your partner’s complaints – try not to get defensive from </a:t>
            </a:r>
          </a:p>
          <a:p>
            <a:pPr algn="just">
              <a:lnSpc>
                <a:spcPts val="4462"/>
              </a:lnSpc>
            </a:pPr>
            <a:r>
              <a:rPr lang="en-US" sz="3187">
                <a:solidFill>
                  <a:srgbClr val="000000"/>
                </a:solidFill>
                <a:latin typeface="Glacial Indifference"/>
                <a:ea typeface="Glacial Indifference"/>
                <a:cs typeface="Glacial Indifference"/>
                <a:sym typeface="Glacial Indifference"/>
              </a:rPr>
              <a:t>the start. </a:t>
            </a:r>
          </a:p>
          <a:p>
            <a:pPr algn="just">
              <a:lnSpc>
                <a:spcPts val="4462"/>
              </a:lnSpc>
            </a:pPr>
            <a:r>
              <a:rPr lang="en-US" sz="3187">
                <a:solidFill>
                  <a:srgbClr val="000000"/>
                </a:solidFill>
                <a:latin typeface="Glacial Indifference"/>
                <a:ea typeface="Glacial Indifference"/>
                <a:cs typeface="Glacial Indifference"/>
                <a:sym typeface="Glacial Indifference"/>
              </a:rPr>
              <a:t>7. Try to understand where they are coming from. </a:t>
            </a:r>
          </a:p>
          <a:p>
            <a:pPr algn="just">
              <a:lnSpc>
                <a:spcPts val="4462"/>
              </a:lnSpc>
            </a:pPr>
            <a:r>
              <a:rPr lang="en-US" sz="3187">
                <a:solidFill>
                  <a:srgbClr val="000000"/>
                </a:solidFill>
                <a:latin typeface="Glacial Indifference"/>
                <a:ea typeface="Glacial Indifference"/>
                <a:cs typeface="Glacial Indifference"/>
                <a:sym typeface="Glacial Indifference"/>
              </a:rPr>
              <a:t>8. Respect the other person’s perspective – don’t put them down or be sarcastic. </a:t>
            </a:r>
          </a:p>
          <a:p>
            <a:pPr algn="just">
              <a:lnSpc>
                <a:spcPts val="4462"/>
              </a:lnSpc>
            </a:pPr>
            <a:r>
              <a:rPr lang="en-US" sz="3187">
                <a:solidFill>
                  <a:srgbClr val="000000"/>
                </a:solidFill>
                <a:latin typeface="Glacial Indifference"/>
                <a:ea typeface="Glacial Indifference"/>
                <a:cs typeface="Glacial Indifference"/>
                <a:sym typeface="Glacial Indifference"/>
              </a:rPr>
              <a:t>9. Don’t be negative about everything. </a:t>
            </a:r>
          </a:p>
          <a:p>
            <a:pPr algn="just">
              <a:lnSpc>
                <a:spcPts val="4462"/>
              </a:lnSpc>
            </a:pPr>
            <a:r>
              <a:rPr lang="en-US" sz="3187">
                <a:solidFill>
                  <a:srgbClr val="000000"/>
                </a:solidFill>
                <a:latin typeface="Glacial Indifference"/>
                <a:ea typeface="Glacial Indifference"/>
                <a:cs typeface="Glacial Indifference"/>
                <a:sym typeface="Glacial Indifference"/>
              </a:rPr>
              <a:t>10. Take time out, take a breath, go calm down</a:t>
            </a:r>
          </a:p>
        </p:txBody>
      </p:sp>
      <p:sp>
        <p:nvSpPr>
          <p:cNvPr name="TextBox 6" id="6"/>
          <p:cNvSpPr txBox="true"/>
          <p:nvPr/>
        </p:nvSpPr>
        <p:spPr>
          <a:xfrm rot="0">
            <a:off x="916551" y="991541"/>
            <a:ext cx="11924596"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10 TIPS TO DEAL WITH CONFLICT </a:t>
            </a:r>
            <a:r>
              <a:rPr lang="en-US" sz="7062">
                <a:solidFill>
                  <a:srgbClr val="000000"/>
                </a:solidFill>
                <a:latin typeface="Bobby Jones Soft"/>
                <a:ea typeface="Bobby Jones Soft"/>
                <a:cs typeface="Bobby Jones Soft"/>
                <a:sym typeface="Bobby Jones Soft"/>
              </a:rPr>
              <a:t> </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4638745" y="3564567"/>
            <a:ext cx="9010511" cy="6172200"/>
          </a:xfrm>
          <a:custGeom>
            <a:avLst/>
            <a:gdLst/>
            <a:ahLst/>
            <a:cxnLst/>
            <a:rect r="r" b="b" t="t" l="l"/>
            <a:pathLst>
              <a:path h="6172200" w="9010511">
                <a:moveTo>
                  <a:pt x="0" y="0"/>
                </a:moveTo>
                <a:lnTo>
                  <a:pt x="9010510" y="0"/>
                </a:lnTo>
                <a:lnTo>
                  <a:pt x="9010510" y="6172200"/>
                </a:lnTo>
                <a:lnTo>
                  <a:pt x="0" y="61722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028700" y="1641069"/>
            <a:ext cx="11924596"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ACTIVITY: CONFLICT SCENARIOS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DAGTGXt-ZyY</dc:identifier>
  <dcterms:modified xsi:type="dcterms:W3CDTF">2011-08-01T06:04:30Z</dcterms:modified>
  <cp:revision>1</cp:revision>
  <dc:title>11.1.6 - Dealing with Conflict slides</dc:title>
</cp:coreProperties>
</file>