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2"/>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8288000" cy="10287000"/>
  <p:notesSz cx="6858000" cy="9144000"/>
  <p:embeddedFontLst>
    <p:embeddedFont>
      <p:font typeface="Bobby Jones Soft" charset="1" panose="00000000000000000000"/>
      <p:regular r:id="rId20"/>
    </p:embeddedFont>
    <p:embeddedFont>
      <p:font typeface="Glacial Indifference" charset="1" panose="00000000000000000000"/>
      <p:regular r:id="rId21"/>
    </p:embeddedFont>
    <p:embeddedFont>
      <p:font typeface="Playpen Sans" charset="1" panose="00000000000000000000"/>
      <p:regular r:id="rId25"/>
    </p:embeddedFont>
    <p:embeddedFont>
      <p:font typeface="Glacial Indifference Bold" charset="1" panose="00000800000000000000"/>
      <p:regular r:id="rId28"/>
    </p:embeddedFont>
    <p:embeddedFont>
      <p:font typeface="Canva Sans Bold" charset="1" panose="020B0803030501040103"/>
      <p:regular r:id="rId3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notesMasters/notesMaster1.xml" Type="http://schemas.openxmlformats.org/officeDocument/2006/relationships/notesMaster"/><Relationship Id="rId23" Target="theme/theme2.xml" Type="http://schemas.openxmlformats.org/officeDocument/2006/relationships/theme"/><Relationship Id="rId24" Target="notesSlides/notesSlide1.xml" Type="http://schemas.openxmlformats.org/officeDocument/2006/relationships/notesSlide"/><Relationship Id="rId25" Target="fonts/font25.fntdata" Type="http://schemas.openxmlformats.org/officeDocument/2006/relationships/font"/><Relationship Id="rId26" Target="notesSlides/notesSlide2.xml" Type="http://schemas.openxmlformats.org/officeDocument/2006/relationships/notesSlide"/><Relationship Id="rId27" Target="notesSlides/notesSlide3.xml" Type="http://schemas.openxmlformats.org/officeDocument/2006/relationships/notesSlide"/><Relationship Id="rId28" Target="fonts/font28.fntdata" Type="http://schemas.openxmlformats.org/officeDocument/2006/relationships/font"/><Relationship Id="rId29" Target="notesSlides/notesSlide4.xml" Type="http://schemas.openxmlformats.org/officeDocument/2006/relationships/notesSlide"/><Relationship Id="rId3" Target="viewProps.xml" Type="http://schemas.openxmlformats.org/officeDocument/2006/relationships/viewProps"/><Relationship Id="rId30" Target="notesSlides/notesSlide5.xml" Type="http://schemas.openxmlformats.org/officeDocument/2006/relationships/notesSlide"/><Relationship Id="rId31" Target="notesSlides/notesSlide6.xml" Type="http://schemas.openxmlformats.org/officeDocument/2006/relationships/notesSlide"/><Relationship Id="rId32" Target="notesSlides/notesSlide7.xml" Type="http://schemas.openxmlformats.org/officeDocument/2006/relationships/notesSlide"/><Relationship Id="rId33" Target="notesSlides/notesSlide8.xml" Type="http://schemas.openxmlformats.org/officeDocument/2006/relationships/notesSlide"/><Relationship Id="rId34" Target="notesSlides/notesSlide9.xml" Type="http://schemas.openxmlformats.org/officeDocument/2006/relationships/notesSlide"/><Relationship Id="rId35" Target="notesSlides/notesSlide10.xml" Type="http://schemas.openxmlformats.org/officeDocument/2006/relationships/notesSlide"/><Relationship Id="rId36" Target="notesSlides/notesSlide11.xml" Type="http://schemas.openxmlformats.org/officeDocument/2006/relationships/notesSlide"/><Relationship Id="rId37" Target="notesSlides/notesSlide12.xml" Type="http://schemas.openxmlformats.org/officeDocument/2006/relationships/notesSlide"/><Relationship Id="rId38" Target="notesSlides/notesSlide13.xml" Type="http://schemas.openxmlformats.org/officeDocument/2006/relationships/notesSlide"/><Relationship Id="rId39" Target="fonts/font39.fntdata" Type="http://schemas.openxmlformats.org/officeDocument/2006/relationships/font"/><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Explain that you would like the class to create a list of 'agreements' for how everyone will behave and treat one another in the class. Ensure a common understanding. For example:</a:t>
            </a:r>
          </a:p>
          <a:p>
            <a:r>
              <a:rPr lang="en-US"/>
              <a:t/>
            </a:r>
          </a:p>
          <a:p>
            <a:r>
              <a:rPr lang="en-US"/>
              <a:t>1. We will treat one another with kindness and respect (listening to each other, speaking one at a time, etc)</a:t>
            </a:r>
          </a:p>
          <a:p>
            <a:r>
              <a:rPr lang="en-US"/>
              <a:t>2. We all have the right to 'pass' on answering a question or participating in an activity that makes us feel uncomfortable.</a:t>
            </a:r>
          </a:p>
          <a:p>
            <a:r>
              <a:rPr lang="en-US"/>
              <a:t>3. We can disagree but will not pass judgments, make fun of, or or put anybody down. 'Challenge the opinion, not the person.'</a:t>
            </a:r>
          </a:p>
          <a:p>
            <a:r>
              <a:rPr lang="en-US"/>
              <a:t>4. Asking questions is encouraged and will be valued by our teacher. We do not ask questions to purposefully embarrass or belittle another.</a:t>
            </a:r>
          </a:p>
          <a:p>
            <a:r>
              <a:rPr lang="en-US"/>
              <a:t/>
            </a:r>
          </a:p>
          <a:p>
            <a:r>
              <a:rPr lang="en-US"/>
              <a:t>*Feel free to change the agreements to suit your class, and ask whether there are any others they'd add to the list in order to create a safe, comfortable learning environment.</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0.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After some discussion share the slide with some suggestions, compare and chat.</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Final discussion with the class. Stress that when meeting up with someone you met online, there is ALWAYS a risk that the person is not who they say they are, or that things could become dangerous. If someone is intent on meeting an online friend in real life, there are some safety rules they should always follow. Review these with the class on the slide.</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Final discussion with the class. Stress that when meeting up with someone you met online, there is ALWAYS a risk that the person is not who they say they are, or that things could become dangerous. If someone is intent on meeting an online friend in real life, there are some safety rules they should always follow. Review these with the class on the slide.</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End with thanks for all contributions. Remind young people that you are available to them if they have any questions or worries.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Explain that this session, as with much of RSE, asks people to respect privacy and confidentiality –so no sharing of private information that belongs to others. Also that in conversation you don’t expect young people to share private information about what they do online.</a:t>
            </a:r>
          </a:p>
          <a:p>
            <a:r>
              <a:rPr lang="en-US"/>
              <a:t/>
            </a:r>
          </a:p>
          <a:p>
            <a:r>
              <a:rPr lang="en-US"/>
              <a:t>Use the slide to pose the questions, thinking about it as a group: Do you feel freer or braver when you are online? Does meeting someone online feel different to meeting face-to-face? After some contributions ask the young people to keep in the back of their minds how they feel when they are interacting online.</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Share the slide, acknowledge that older people may not understand that young people explore and experience who they are online as much as they might do in other social situations. </a:t>
            </a:r>
          </a:p>
          <a:p>
            <a:r>
              <a:rPr lang="en-US"/>
              <a:t/>
            </a:r>
          </a:p>
          <a:p>
            <a:r>
              <a:rPr lang="en-US"/>
              <a:t>Then pose a question for the class/group: How true is this statement do you think? </a:t>
            </a:r>
          </a:p>
          <a:p>
            <a:r>
              <a:rPr lang="en-US"/>
              <a:t/>
            </a:r>
          </a:p>
          <a:p>
            <a:r>
              <a:rPr lang="en-US"/>
              <a:t>Do you think there are some young people who particularly look to online relationships to meet others and explore who they are? (Young people might identify people with a particular interest or a shared characteristic, such as being LGBTQ+). </a:t>
            </a:r>
          </a:p>
          <a:p>
            <a:r>
              <a:rPr lang="en-US"/>
              <a:t/>
            </a:r>
          </a:p>
          <a:p>
            <a:r>
              <a:rPr lang="en-US"/>
              <a:t/>
            </a:r>
          </a:p>
          <a:p>
            <a:r>
              <a:rPr lang="en-US"/>
              <a:t>For LGBTQ+ young people being online can be particularly useful. 96% of LGBTQ+ young people say the internet has helped them understand more about their sexual orientation and/or gender identity, and 93% say they found the advice and support they needed through the internet (source: Stonewall, Staying Safe Online, 2012).</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This may be especially true for people living somewhere like the Isle of Man, which at times may feel ‘small’ or where it might be difficult to connect with people like you.</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Keep in mind that young people might think about platforms like Instagram or Facebook that everyone has and where you can meet people, but also ‘dating’ apps. </a:t>
            </a:r>
          </a:p>
          <a:p>
            <a:r>
              <a:rPr lang="en-US"/>
              <a:t/>
            </a:r>
          </a:p>
          <a:p>
            <a:r>
              <a:rPr lang="en-US"/>
              <a:t>What apps do people use to meet others? And specifically if they are wanting to ‘date’? </a:t>
            </a:r>
          </a:p>
          <a:p>
            <a:r>
              <a:rPr lang="en-US"/>
              <a:t/>
            </a:r>
          </a:p>
          <a:p>
            <a:r>
              <a:rPr lang="en-US"/>
              <a:t>Also, when thinking about social media platforms like these, most have minimum age </a:t>
            </a:r>
          </a:p>
          <a:p>
            <a:r>
              <a:rPr lang="en-US"/>
              <a:t>requirements, but they are not necessarily legal, most dating apps expect users to be at least 17 or 18, something called age verification. </a:t>
            </a:r>
          </a:p>
          <a:p>
            <a:r>
              <a:rPr lang="en-US"/>
              <a:t/>
            </a:r>
          </a:p>
          <a:p>
            <a:r>
              <a:rPr lang="en-US"/>
              <a:t>Thinking about the sites/apps mentioned ask: Do young people pay attention to age rules/verification? Do they work?</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Ask the class: why do you think so many people meet and get together online?</a:t>
            </a:r>
          </a:p>
          <a:p>
            <a:r>
              <a:rPr lang="en-US"/>
              <a:t/>
            </a:r>
          </a:p>
          <a:p>
            <a:r>
              <a:rPr lang="en-US"/>
              <a:t>This can be a whole class discussion.</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In pairs or groups, ask the class to discuss the following prompt:  </a:t>
            </a:r>
          </a:p>
          <a:p>
            <a:r>
              <a:rPr lang="en-US"/>
              <a:t/>
            </a:r>
          </a:p>
          <a:p>
            <a:r>
              <a:rPr lang="en-US"/>
              <a:t>So you are chatting online.... They seem nice. You have chatted a few times. Then there is something that doesn’t feel right....</a:t>
            </a:r>
          </a:p>
          <a:p>
            <a:r>
              <a:rPr lang="en-US"/>
              <a:t/>
            </a:r>
          </a:p>
          <a:p>
            <a:r>
              <a:rPr lang="en-US"/>
              <a:t>What are the warning signs that someone could be fake or an abuser? </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8.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After the groups have had time to discuss, bring them back for a whole class discussion and share the common warning signs on the next slide.</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9.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Continuing with the theme of not just looking after ourselves but looking after others too, pose the questions on the slide.</a:t>
            </a:r>
          </a:p>
          <a:p>
            <a:r>
              <a:rPr lang="en-US"/>
              <a:t/>
            </a:r>
          </a:p>
          <a:p>
            <a:r>
              <a:rPr lang="en-US"/>
              <a:t>Ask young people to again work in pairs/groups. Ask them how they would know if a friend had met someone dodgy online (would there be any signs? what would make them suspect this?) and some solutions or ideas for how to help their friend.</a:t>
            </a:r>
          </a:p>
          <a:p>
            <a:r>
              <a:rPr lang="en-US"/>
              <a:t/>
            </a:r>
          </a:p>
          <a:p>
            <a:r>
              <a:rPr lang="en-US"/>
              <a:t>After some discussion share the slide with some suggestions, compare and chat.</a:t>
            </a:r>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17.png" Type="http://schemas.openxmlformats.org/officeDocument/2006/relationships/image"/><Relationship Id="rId4" Target="../media/image18.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https://www.thinkuknow.co.uk/14_plus/Worried-about-a-friend/Online-friends/" TargetMode="External" Type="http://schemas.openxmlformats.org/officeDocument/2006/relationships/hyperlink"/></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19.png" Type="http://schemas.openxmlformats.org/officeDocument/2006/relationships/image"/><Relationship Id="rId4" Target="../media/image20.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4.png" Type="http://schemas.openxmlformats.org/officeDocument/2006/relationships/image"/><Relationship Id="rId4" Target="../media/image5.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6.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7.png" Type="http://schemas.openxmlformats.org/officeDocument/2006/relationships/image"/><Relationship Id="rId4" Target="../media/image8.png" Type="http://schemas.openxmlformats.org/officeDocument/2006/relationships/image"/><Relationship Id="rId5" Target="../media/image9.png" Type="http://schemas.openxmlformats.org/officeDocument/2006/relationships/image"/><Relationship Id="rId6" Target="../media/image10.png" Type="http://schemas.openxmlformats.org/officeDocument/2006/relationships/image"/><Relationship Id="rId7" Target="../media/image11.png" Type="http://schemas.openxmlformats.org/officeDocument/2006/relationships/image"/><Relationship Id="rId8" Target="../media/image12.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13.png" Type="http://schemas.openxmlformats.org/officeDocument/2006/relationships/image"/><Relationship Id="rId4" Target="../media/image14.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15.png" Type="http://schemas.openxmlformats.org/officeDocument/2006/relationships/image"/><Relationship Id="rId4" Target="../media/image16.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798573" y="7622352"/>
            <a:ext cx="1478992" cy="1998212"/>
          </a:xfrm>
          <a:custGeom>
            <a:avLst/>
            <a:gdLst/>
            <a:ahLst/>
            <a:cxnLst/>
            <a:rect r="r" b="b" t="t" l="l"/>
            <a:pathLst>
              <a:path h="1998212" w="1478992">
                <a:moveTo>
                  <a:pt x="0" y="0"/>
                </a:moveTo>
                <a:lnTo>
                  <a:pt x="1478992" y="0"/>
                </a:lnTo>
                <a:lnTo>
                  <a:pt x="1478992" y="1998212"/>
                </a:lnTo>
                <a:lnTo>
                  <a:pt x="0" y="1998212"/>
                </a:lnTo>
                <a:lnTo>
                  <a:pt x="0" y="0"/>
                </a:lnTo>
                <a:close/>
              </a:path>
            </a:pathLst>
          </a:custGeom>
          <a:blipFill>
            <a:blip r:embed="rId2"/>
            <a:stretch>
              <a:fillRect l="0" t="0" r="0" b="0"/>
            </a:stretch>
          </a:blipFill>
        </p:spPr>
      </p:sp>
      <p:sp>
        <p:nvSpPr>
          <p:cNvPr name="TextBox 6" id="6"/>
          <p:cNvSpPr txBox="true"/>
          <p:nvPr/>
        </p:nvSpPr>
        <p:spPr>
          <a:xfrm rot="0">
            <a:off x="1535743" y="2450881"/>
            <a:ext cx="15216514" cy="1388038"/>
          </a:xfrm>
          <a:prstGeom prst="rect">
            <a:avLst/>
          </a:prstGeom>
        </p:spPr>
        <p:txBody>
          <a:bodyPr anchor="t" rtlCol="false" tIns="0" lIns="0" bIns="0" rIns="0">
            <a:spAutoFit/>
          </a:bodyPr>
          <a:lstStyle/>
          <a:p>
            <a:pPr algn="ctr">
              <a:lnSpc>
                <a:spcPts val="10354"/>
              </a:lnSpc>
            </a:pPr>
            <a:r>
              <a:rPr lang="en-US" sz="9861">
                <a:solidFill>
                  <a:srgbClr val="000000"/>
                </a:solidFill>
                <a:latin typeface="Bobby Jones Soft"/>
                <a:ea typeface="Bobby Jones Soft"/>
                <a:cs typeface="Bobby Jones Soft"/>
                <a:sym typeface="Bobby Jones Soft"/>
              </a:rPr>
              <a:t>ONLINE DATING</a:t>
            </a:r>
          </a:p>
        </p:txBody>
      </p:sp>
      <p:sp>
        <p:nvSpPr>
          <p:cNvPr name="TextBox 7" id="7"/>
          <p:cNvSpPr txBox="true"/>
          <p:nvPr/>
        </p:nvSpPr>
        <p:spPr>
          <a:xfrm rot="0">
            <a:off x="4405441" y="4829175"/>
            <a:ext cx="9477119" cy="695325"/>
          </a:xfrm>
          <a:prstGeom prst="rect">
            <a:avLst/>
          </a:prstGeom>
        </p:spPr>
        <p:txBody>
          <a:bodyPr anchor="t" rtlCol="false" tIns="0" lIns="0" bIns="0" rIns="0">
            <a:spAutoFit/>
          </a:bodyPr>
          <a:lstStyle/>
          <a:p>
            <a:pPr algn="ctr">
              <a:lnSpc>
                <a:spcPts val="5250"/>
              </a:lnSpc>
            </a:pPr>
            <a:r>
              <a:rPr lang="en-US" sz="5000">
                <a:solidFill>
                  <a:srgbClr val="000000"/>
                </a:solidFill>
                <a:latin typeface="Glacial Indifference"/>
                <a:ea typeface="Glacial Indifference"/>
                <a:cs typeface="Glacial Indifference"/>
                <a:sym typeface="Glacial Indifference"/>
              </a:rPr>
              <a:t>YEAR 11</a:t>
            </a:r>
          </a:p>
        </p:txBody>
      </p:sp>
      <p:sp>
        <p:nvSpPr>
          <p:cNvPr name="TextBox 8" id="8"/>
          <p:cNvSpPr txBox="true"/>
          <p:nvPr/>
        </p:nvSpPr>
        <p:spPr>
          <a:xfrm rot="0">
            <a:off x="11269662" y="8640508"/>
            <a:ext cx="5989638" cy="801367"/>
          </a:xfrm>
          <a:prstGeom prst="rect">
            <a:avLst/>
          </a:prstGeom>
        </p:spPr>
        <p:txBody>
          <a:bodyPr anchor="t" rtlCol="false" tIns="0" lIns="0" bIns="0" rIns="0">
            <a:spAutoFit/>
          </a:bodyPr>
          <a:lstStyle/>
          <a:p>
            <a:pPr algn="just">
              <a:lnSpc>
                <a:spcPts val="2058"/>
              </a:lnSpc>
            </a:pPr>
            <a:r>
              <a:rPr lang="en-US" sz="1960">
                <a:solidFill>
                  <a:srgbClr val="000000"/>
                </a:solidFill>
                <a:latin typeface="Glacial Indifference"/>
                <a:ea typeface="Glacial Indifference"/>
                <a:cs typeface="Glacial Indifference"/>
                <a:sym typeface="Glacial Indifference"/>
              </a:rPr>
              <a:t>This presentation has been adapted for the Isle of Man from Scotland’s national resource for relationships, sexual health, and parenthood (RSHP) education.</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635674" y="4912339"/>
            <a:ext cx="4667634" cy="4824427"/>
          </a:xfrm>
          <a:custGeom>
            <a:avLst/>
            <a:gdLst/>
            <a:ahLst/>
            <a:cxnLst/>
            <a:rect r="r" b="b" t="t" l="l"/>
            <a:pathLst>
              <a:path h="4824427" w="4667634">
                <a:moveTo>
                  <a:pt x="0" y="0"/>
                </a:moveTo>
                <a:lnTo>
                  <a:pt x="4667633" y="0"/>
                </a:lnTo>
                <a:lnTo>
                  <a:pt x="4667633" y="4824428"/>
                </a:lnTo>
                <a:lnTo>
                  <a:pt x="0" y="4824428"/>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8177092" y="2160398"/>
            <a:ext cx="8374979" cy="6821941"/>
          </a:xfrm>
          <a:prstGeom prst="rect">
            <a:avLst/>
          </a:prstGeom>
        </p:spPr>
        <p:txBody>
          <a:bodyPr anchor="t" rtlCol="false" tIns="0" lIns="0" bIns="0" rIns="0">
            <a:spAutoFit/>
          </a:bodyPr>
          <a:lstStyle/>
          <a:p>
            <a:pPr algn="just">
              <a:lnSpc>
                <a:spcPts val="7776"/>
              </a:lnSpc>
            </a:pPr>
            <a:r>
              <a:rPr lang="en-US" sz="5554" spc="-49">
                <a:solidFill>
                  <a:srgbClr val="000000"/>
                </a:solidFill>
                <a:latin typeface="Glacial Indifference"/>
                <a:ea typeface="Glacial Indifference"/>
                <a:cs typeface="Glacial Indifference"/>
                <a:sym typeface="Glacial Indifference"/>
              </a:rPr>
              <a:t>Worried your friend has met someone dodgy online? ​</a:t>
            </a:r>
          </a:p>
          <a:p>
            <a:pPr algn="just">
              <a:lnSpc>
                <a:spcPts val="7776"/>
              </a:lnSpc>
            </a:pPr>
          </a:p>
          <a:p>
            <a:pPr algn="just">
              <a:lnSpc>
                <a:spcPts val="7776"/>
              </a:lnSpc>
            </a:pPr>
            <a:r>
              <a:rPr lang="en-US" sz="5554" spc="-49">
                <a:solidFill>
                  <a:srgbClr val="000000"/>
                </a:solidFill>
                <a:latin typeface="Glacial Indifference"/>
                <a:ea typeface="Glacial Indifference"/>
                <a:cs typeface="Glacial Indifference"/>
                <a:sym typeface="Glacial Indifference"/>
              </a:rPr>
              <a:t>How would you know? </a:t>
            </a:r>
          </a:p>
          <a:p>
            <a:pPr algn="just">
              <a:lnSpc>
                <a:spcPts val="7776"/>
              </a:lnSpc>
            </a:pPr>
            <a:r>
              <a:rPr lang="en-US" sz="5554" spc="-49">
                <a:solidFill>
                  <a:srgbClr val="000000"/>
                </a:solidFill>
                <a:latin typeface="Glacial Indifference"/>
                <a:ea typeface="Glacial Indifference"/>
                <a:cs typeface="Glacial Indifference"/>
                <a:sym typeface="Glacial Indifference"/>
              </a:rPr>
              <a:t>What could you do to help?</a:t>
            </a:r>
          </a:p>
          <a:p>
            <a:pPr algn="just">
              <a:lnSpc>
                <a:spcPts val="7776"/>
              </a:lnSpc>
            </a:pPr>
            <a:r>
              <a:rPr lang="en-US" sz="5554" spc="-49">
                <a:solidFill>
                  <a:srgbClr val="000000"/>
                </a:solidFill>
                <a:latin typeface="Glacial Indifference"/>
                <a:ea typeface="Glacial Indifference"/>
                <a:cs typeface="Glacial Indifference"/>
                <a:sym typeface="Glacial Indifference"/>
              </a:rPr>
              <a:t>​</a:t>
            </a:r>
          </a:p>
          <a:p>
            <a:pPr algn="just">
              <a:lnSpc>
                <a:spcPts val="7776"/>
              </a:lnSpc>
              <a:spcBef>
                <a:spcPct val="0"/>
              </a:spcBef>
            </a:pPr>
          </a:p>
        </p:txBody>
      </p:sp>
      <p:sp>
        <p:nvSpPr>
          <p:cNvPr name="TextBox 7" id="7"/>
          <p:cNvSpPr txBox="true"/>
          <p:nvPr/>
        </p:nvSpPr>
        <p:spPr>
          <a:xfrm rot="0">
            <a:off x="1028700" y="876300"/>
            <a:ext cx="12180113" cy="1235264"/>
          </a:xfrm>
          <a:prstGeom prst="rect">
            <a:avLst/>
          </a:prstGeom>
        </p:spPr>
        <p:txBody>
          <a:bodyPr anchor="t" rtlCol="false" tIns="0" lIns="0" bIns="0" rIns="0">
            <a:spAutoFit/>
          </a:bodyPr>
          <a:lstStyle/>
          <a:p>
            <a:pPr algn="just">
              <a:lnSpc>
                <a:spcPts val="10025"/>
              </a:lnSpc>
              <a:spcBef>
                <a:spcPct val="0"/>
              </a:spcBef>
            </a:pPr>
            <a:r>
              <a:rPr lang="en-US" sz="7161" spc="-64">
                <a:solidFill>
                  <a:srgbClr val="000000"/>
                </a:solidFill>
                <a:latin typeface="Bobby Jones Soft"/>
                <a:ea typeface="Bobby Jones Soft"/>
                <a:cs typeface="Bobby Jones Soft"/>
                <a:sym typeface="Bobby Jones Soft"/>
              </a:rPr>
              <a:t>have a think</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744338" y="670380"/>
            <a:ext cx="17118646" cy="8889090"/>
          </a:xfrm>
          <a:prstGeom prst="rect">
            <a:avLst/>
          </a:prstGeom>
        </p:spPr>
        <p:txBody>
          <a:bodyPr anchor="t" rtlCol="false" tIns="0" lIns="0" bIns="0" rIns="0">
            <a:spAutoFit/>
          </a:bodyPr>
          <a:lstStyle/>
          <a:p>
            <a:pPr algn="just">
              <a:lnSpc>
                <a:spcPts val="3770"/>
              </a:lnSpc>
            </a:pPr>
          </a:p>
          <a:p>
            <a:pPr algn="just">
              <a:lnSpc>
                <a:spcPts val="3770"/>
              </a:lnSpc>
            </a:pPr>
            <a:r>
              <a:rPr lang="en-US" b="true" sz="2693" spc="-24">
                <a:solidFill>
                  <a:srgbClr val="000000"/>
                </a:solidFill>
                <a:latin typeface="Glacial Indifference Bold"/>
                <a:ea typeface="Glacial Indifference Bold"/>
                <a:cs typeface="Glacial Indifference Bold"/>
                <a:sym typeface="Glacial Indifference Bold"/>
              </a:rPr>
              <a:t>​</a:t>
            </a:r>
          </a:p>
          <a:p>
            <a:pPr algn="just">
              <a:lnSpc>
                <a:spcPts val="3770"/>
              </a:lnSpc>
            </a:pPr>
            <a:r>
              <a:rPr lang="en-US" b="true" sz="2693" spc="-24">
                <a:solidFill>
                  <a:srgbClr val="000000"/>
                </a:solidFill>
                <a:latin typeface="Glacial Indifference Bold"/>
                <a:ea typeface="Glacial Indifference Bold"/>
                <a:cs typeface="Glacial Indifference Bold"/>
                <a:sym typeface="Glacial Indifference Bold"/>
              </a:rPr>
              <a:t>How would you know? What would be the warning signs? ​</a:t>
            </a:r>
          </a:p>
          <a:p>
            <a:pPr algn="just">
              <a:lnSpc>
                <a:spcPts val="3770"/>
              </a:lnSpc>
            </a:pPr>
          </a:p>
          <a:p>
            <a:pPr algn="just" marL="581481" indent="-290741" lvl="1">
              <a:lnSpc>
                <a:spcPts val="3770"/>
              </a:lnSpc>
              <a:buFont typeface="Arial"/>
              <a:buChar char="•"/>
            </a:pPr>
            <a:r>
              <a:rPr lang="en-US" sz="2693" spc="-24">
                <a:solidFill>
                  <a:srgbClr val="000000"/>
                </a:solidFill>
                <a:latin typeface="Glacial Indifference"/>
                <a:ea typeface="Glacial Indifference"/>
                <a:cs typeface="Glacial Indifference"/>
                <a:sym typeface="Glacial Indifference"/>
              </a:rPr>
              <a:t>Have they become very secretive? And stopped sharing messages or their profile?​</a:t>
            </a:r>
          </a:p>
          <a:p>
            <a:pPr algn="just" marL="581481" indent="-290741" lvl="1">
              <a:lnSpc>
                <a:spcPts val="3770"/>
              </a:lnSpc>
              <a:buFont typeface="Arial"/>
              <a:buChar char="•"/>
            </a:pPr>
            <a:r>
              <a:rPr lang="en-US" sz="2693" spc="-24">
                <a:solidFill>
                  <a:srgbClr val="000000"/>
                </a:solidFill>
                <a:latin typeface="Glacial Indifference"/>
                <a:ea typeface="Glacial Indifference"/>
                <a:cs typeface="Glacial Indifference"/>
                <a:sym typeface="Glacial Indifference"/>
              </a:rPr>
              <a:t>Are they distant?​</a:t>
            </a:r>
          </a:p>
          <a:p>
            <a:pPr algn="just" marL="581481" indent="-290741" lvl="1">
              <a:lnSpc>
                <a:spcPts val="3770"/>
              </a:lnSpc>
              <a:buFont typeface="Arial"/>
              <a:buChar char="•"/>
            </a:pPr>
            <a:r>
              <a:rPr lang="en-US" sz="2693" spc="-24">
                <a:solidFill>
                  <a:srgbClr val="000000"/>
                </a:solidFill>
                <a:latin typeface="Glacial Indifference"/>
                <a:ea typeface="Glacial Indifference"/>
                <a:cs typeface="Glacial Indifference"/>
                <a:sym typeface="Glacial Indifference"/>
              </a:rPr>
              <a:t>Have they mentioned someone new? Or someone older?​</a:t>
            </a:r>
          </a:p>
          <a:p>
            <a:pPr algn="just" marL="581481" indent="-290741" lvl="1">
              <a:lnSpc>
                <a:spcPts val="3770"/>
              </a:lnSpc>
              <a:buFont typeface="Arial"/>
              <a:buChar char="•"/>
            </a:pPr>
            <a:r>
              <a:rPr lang="en-US" sz="2693" spc="-24">
                <a:solidFill>
                  <a:srgbClr val="000000"/>
                </a:solidFill>
                <a:latin typeface="Glacial Indifference"/>
                <a:ea typeface="Glacial Indifference"/>
                <a:cs typeface="Glacial Indifference"/>
                <a:sym typeface="Glacial Indifference"/>
              </a:rPr>
              <a:t>Are they sad or withdrawn but won’t say why?​</a:t>
            </a:r>
          </a:p>
          <a:p>
            <a:pPr algn="just" marL="581481" indent="-290741" lvl="1">
              <a:lnSpc>
                <a:spcPts val="3770"/>
              </a:lnSpc>
              <a:buFont typeface="Arial"/>
              <a:buChar char="•"/>
            </a:pPr>
            <a:r>
              <a:rPr lang="en-US" sz="2693" spc="-24">
                <a:solidFill>
                  <a:srgbClr val="000000"/>
                </a:solidFill>
                <a:latin typeface="Glacial Indifference"/>
                <a:ea typeface="Glacial Indifference"/>
                <a:cs typeface="Glacial Indifference"/>
                <a:sym typeface="Glacial Indifference"/>
              </a:rPr>
              <a:t>Are they unable to switch off from their phone or social media?​</a:t>
            </a:r>
          </a:p>
          <a:p>
            <a:pPr algn="just">
              <a:lnSpc>
                <a:spcPts val="3770"/>
              </a:lnSpc>
            </a:pPr>
            <a:r>
              <a:rPr lang="en-US" sz="2693" spc="-24">
                <a:solidFill>
                  <a:srgbClr val="000000"/>
                </a:solidFill>
                <a:latin typeface="Glacial Indifference"/>
                <a:ea typeface="Glacial Indifference"/>
                <a:cs typeface="Glacial Indifference"/>
                <a:sym typeface="Glacial Indifference"/>
              </a:rPr>
              <a:t>​</a:t>
            </a:r>
          </a:p>
          <a:p>
            <a:pPr algn="just">
              <a:lnSpc>
                <a:spcPts val="3770"/>
              </a:lnSpc>
            </a:pPr>
            <a:r>
              <a:rPr lang="en-US" b="true" sz="2693" spc="-24">
                <a:solidFill>
                  <a:srgbClr val="000000"/>
                </a:solidFill>
                <a:latin typeface="Glacial Indifference Bold"/>
                <a:ea typeface="Glacial Indifference Bold"/>
                <a:cs typeface="Glacial Indifference Bold"/>
                <a:sym typeface="Glacial Indifference Bold"/>
              </a:rPr>
              <a:t>How could you help?​</a:t>
            </a:r>
          </a:p>
          <a:p>
            <a:pPr algn="just" marL="581481" indent="-290741" lvl="1">
              <a:lnSpc>
                <a:spcPts val="3770"/>
              </a:lnSpc>
              <a:buFont typeface="Arial"/>
              <a:buChar char="•"/>
            </a:pPr>
            <a:r>
              <a:rPr lang="en-US" sz="2693" spc="-24">
                <a:solidFill>
                  <a:srgbClr val="000000"/>
                </a:solidFill>
                <a:latin typeface="Glacial Indifference"/>
                <a:ea typeface="Glacial Indifference"/>
                <a:cs typeface="Glacial Indifference"/>
                <a:sym typeface="Glacial Indifference"/>
              </a:rPr>
              <a:t>Listen, don’t judge, be there for them.​</a:t>
            </a:r>
          </a:p>
          <a:p>
            <a:pPr algn="just" marL="581481" indent="-290741" lvl="1">
              <a:lnSpc>
                <a:spcPts val="3770"/>
              </a:lnSpc>
              <a:buFont typeface="Arial"/>
              <a:buChar char="•"/>
            </a:pPr>
            <a:r>
              <a:rPr lang="en-US" sz="2693" spc="-24">
                <a:solidFill>
                  <a:srgbClr val="000000"/>
                </a:solidFill>
                <a:latin typeface="Glacial Indifference"/>
                <a:ea typeface="Glacial Indifference"/>
                <a:cs typeface="Glacial Indifference"/>
                <a:sym typeface="Glacial Indifference"/>
              </a:rPr>
              <a:t>Help them understand the risks of chatting to people online – especially someone older.​</a:t>
            </a:r>
          </a:p>
          <a:p>
            <a:pPr algn="just" marL="581481" indent="-290741" lvl="1">
              <a:lnSpc>
                <a:spcPts val="3770"/>
              </a:lnSpc>
              <a:buFont typeface="Arial"/>
              <a:buChar char="•"/>
            </a:pPr>
            <a:r>
              <a:rPr lang="en-US" sz="2693" spc="-24">
                <a:solidFill>
                  <a:srgbClr val="000000"/>
                </a:solidFill>
                <a:latin typeface="Glacial Indifference"/>
                <a:ea typeface="Glacial Indifference"/>
                <a:cs typeface="Glacial Indifference"/>
                <a:sym typeface="Glacial Indifference"/>
              </a:rPr>
              <a:t>Show them how to get help and understand they won’t be in trouble​</a:t>
            </a:r>
          </a:p>
          <a:p>
            <a:pPr algn="just" marL="581481" indent="-290741" lvl="1">
              <a:lnSpc>
                <a:spcPts val="3770"/>
              </a:lnSpc>
              <a:buFont typeface="Arial"/>
              <a:buChar char="•"/>
            </a:pPr>
            <a:r>
              <a:rPr lang="en-US" sz="2693" spc="-24">
                <a:solidFill>
                  <a:srgbClr val="000000"/>
                </a:solidFill>
                <a:latin typeface="Glacial Indifference"/>
                <a:ea typeface="Glacial Indifference"/>
                <a:cs typeface="Glacial Indifference"/>
                <a:sym typeface="Glacial Indifference"/>
              </a:rPr>
              <a:t>You should tell an adult you trust or contact a helpline for advice – </a:t>
            </a:r>
            <a:r>
              <a:rPr lang="en-US" b="true" sz="2693" spc="-24">
                <a:solidFill>
                  <a:srgbClr val="000000"/>
                </a:solidFill>
                <a:latin typeface="Glacial Indifference Bold"/>
                <a:ea typeface="Glacial Indifference Bold"/>
                <a:cs typeface="Glacial Indifference Bold"/>
                <a:sym typeface="Glacial Indifference Bold"/>
              </a:rPr>
              <a:t>don’t keep a secret if a friend is in danger.​</a:t>
            </a:r>
          </a:p>
          <a:p>
            <a:pPr algn="just">
              <a:lnSpc>
                <a:spcPts val="3770"/>
              </a:lnSpc>
            </a:pPr>
          </a:p>
          <a:p>
            <a:pPr algn="just">
              <a:lnSpc>
                <a:spcPts val="3770"/>
              </a:lnSpc>
            </a:pPr>
            <a:r>
              <a:rPr lang="en-US" sz="2693" spc="-24" u="sng">
                <a:solidFill>
                  <a:srgbClr val="000000"/>
                </a:solidFill>
                <a:latin typeface="Glacial Indifference"/>
                <a:ea typeface="Glacial Indifference"/>
                <a:cs typeface="Glacial Indifference"/>
                <a:sym typeface="Glacial Indifference"/>
                <a:hlinkClick r:id="rId3" tooltip="https://www.thinkuknow.co.uk/14_plus/Worried-about-a-friend/Online-friends/"/>
              </a:rPr>
              <a:t>https://www.thinkuknow.co.uk/14_plus/Worried-about-a-friend/Online-friends/</a:t>
            </a:r>
            <a:r>
              <a:rPr lang="en-US" sz="2693" spc="-24">
                <a:solidFill>
                  <a:srgbClr val="000000"/>
                </a:solidFill>
                <a:latin typeface="Glacial Indifference"/>
                <a:ea typeface="Glacial Indifference"/>
                <a:cs typeface="Glacial Indifference"/>
                <a:sym typeface="Glacial Indifference"/>
              </a:rPr>
              <a:t> ​</a:t>
            </a:r>
          </a:p>
          <a:p>
            <a:pPr algn="just">
              <a:lnSpc>
                <a:spcPts val="3770"/>
              </a:lnSpc>
            </a:pPr>
            <a:r>
              <a:rPr lang="en-US" sz="2693" spc="-24">
                <a:solidFill>
                  <a:srgbClr val="000000"/>
                </a:solidFill>
                <a:latin typeface="Glacial Indifference"/>
                <a:ea typeface="Glacial Indifference"/>
                <a:cs typeface="Glacial Indifference"/>
                <a:sym typeface="Glacial Indifference"/>
              </a:rPr>
              <a:t>​</a:t>
            </a:r>
          </a:p>
          <a:p>
            <a:pPr algn="just">
              <a:lnSpc>
                <a:spcPts val="3770"/>
              </a:lnSpc>
              <a:spcBef>
                <a:spcPct val="0"/>
              </a:spcBef>
            </a:pPr>
          </a:p>
        </p:txBody>
      </p:sp>
    </p:spTree>
  </p:cSld>
  <p:clrMapOvr>
    <a:masterClrMapping/>
  </p:clrMapOvr>
</p:sld>
</file>

<file path=ppt/slides/slide12.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3053944" y="3263754"/>
            <a:ext cx="12180113" cy="2500028"/>
          </a:xfrm>
          <a:prstGeom prst="rect">
            <a:avLst/>
          </a:prstGeom>
        </p:spPr>
        <p:txBody>
          <a:bodyPr anchor="t" rtlCol="false" tIns="0" lIns="0" bIns="0" rIns="0">
            <a:spAutoFit/>
          </a:bodyPr>
          <a:lstStyle/>
          <a:p>
            <a:pPr algn="just">
              <a:lnSpc>
                <a:spcPts val="10025"/>
              </a:lnSpc>
              <a:spcBef>
                <a:spcPct val="0"/>
              </a:spcBef>
            </a:pPr>
            <a:r>
              <a:rPr lang="en-US" sz="7161" spc="-64">
                <a:solidFill>
                  <a:srgbClr val="000000"/>
                </a:solidFill>
                <a:latin typeface="Bobby Jones Soft"/>
                <a:ea typeface="Bobby Jones Soft"/>
                <a:cs typeface="Bobby Jones Soft"/>
                <a:sym typeface="Bobby Jones Soft"/>
              </a:rPr>
              <a:t>It’s always risky to meet up with someone you met online.</a:t>
            </a:r>
          </a:p>
        </p:txBody>
      </p:sp>
    </p:spTree>
  </p:cSld>
  <p:clrMapOvr>
    <a:masterClrMapping/>
  </p:clrMapOvr>
</p:sld>
</file>

<file path=ppt/slides/slide13.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226146" y="1379245"/>
            <a:ext cx="15835708" cy="8357522"/>
          </a:xfrm>
          <a:prstGeom prst="rect">
            <a:avLst/>
          </a:prstGeom>
        </p:spPr>
        <p:txBody>
          <a:bodyPr anchor="t" rtlCol="false" tIns="0" lIns="0" bIns="0" rIns="0">
            <a:spAutoFit/>
          </a:bodyPr>
          <a:lstStyle/>
          <a:p>
            <a:pPr algn="just">
              <a:lnSpc>
                <a:spcPts val="4209"/>
              </a:lnSpc>
            </a:pPr>
          </a:p>
          <a:p>
            <a:pPr algn="just">
              <a:lnSpc>
                <a:spcPts val="4209"/>
              </a:lnSpc>
            </a:pPr>
          </a:p>
          <a:p>
            <a:pPr algn="just">
              <a:lnSpc>
                <a:spcPts val="4209"/>
              </a:lnSpc>
            </a:pPr>
            <a:r>
              <a:rPr lang="en-US" sz="3006" spc="-27">
                <a:solidFill>
                  <a:srgbClr val="000000"/>
                </a:solidFill>
                <a:latin typeface="Glacial Indifference"/>
                <a:ea typeface="Glacial Indifference"/>
                <a:cs typeface="Glacial Indifference"/>
                <a:sym typeface="Glacial Indifference"/>
              </a:rPr>
              <a:t> </a:t>
            </a:r>
            <a:r>
              <a:rPr lang="en-US" sz="3006" spc="-27">
                <a:solidFill>
                  <a:srgbClr val="000000"/>
                </a:solidFill>
                <a:latin typeface="Glacial Indifference"/>
                <a:ea typeface="Glacial Indifference"/>
                <a:cs typeface="Glacial Indifference"/>
                <a:sym typeface="Glacial Indifference"/>
              </a:rPr>
              <a:t>• Always meet and stay in a busy public place. </a:t>
            </a:r>
          </a:p>
          <a:p>
            <a:pPr algn="just">
              <a:lnSpc>
                <a:spcPts val="4209"/>
              </a:lnSpc>
            </a:pPr>
            <a:r>
              <a:rPr lang="en-US" sz="3006" spc="-27">
                <a:solidFill>
                  <a:srgbClr val="000000"/>
                </a:solidFill>
                <a:latin typeface="Glacial Indifference"/>
                <a:ea typeface="Glacial Indifference"/>
                <a:cs typeface="Glacial Indifference"/>
                <a:sym typeface="Glacial Indifference"/>
              </a:rPr>
              <a:t>• Take a trusted responsible adult with you, not a friend. If the person you are meeting isn’t being honest, taking a friend will put you both at risk. (If you tell the person you are bringing an adult they shouldn’t have a problem with that; if they do, don’t go). </a:t>
            </a:r>
          </a:p>
          <a:p>
            <a:pPr algn="just">
              <a:lnSpc>
                <a:spcPts val="4209"/>
              </a:lnSpc>
            </a:pPr>
            <a:r>
              <a:rPr lang="en-US" sz="3006" spc="-27">
                <a:solidFill>
                  <a:srgbClr val="000000"/>
                </a:solidFill>
                <a:latin typeface="Glacial Indifference"/>
                <a:ea typeface="Glacial Indifference"/>
                <a:cs typeface="Glacial Indifference"/>
                <a:sym typeface="Glacial Indifference"/>
              </a:rPr>
              <a:t>• Make sure someone knows who you are meeting, where you are going, and when you will be back. </a:t>
            </a:r>
          </a:p>
          <a:p>
            <a:pPr algn="just">
              <a:lnSpc>
                <a:spcPts val="4209"/>
              </a:lnSpc>
            </a:pPr>
            <a:r>
              <a:rPr lang="en-US" sz="3006" spc="-27">
                <a:solidFill>
                  <a:srgbClr val="000000"/>
                </a:solidFill>
                <a:latin typeface="Glacial Indifference"/>
                <a:ea typeface="Glacial Indifference"/>
                <a:cs typeface="Glacial Indifference"/>
                <a:sym typeface="Glacial Indifference"/>
              </a:rPr>
              <a:t>• If your instinct tells you something is wrong, it probably is. If the person doesn’t look like the person you expected then leave as soon as possible. </a:t>
            </a:r>
          </a:p>
          <a:p>
            <a:pPr algn="just">
              <a:lnSpc>
                <a:spcPts val="4209"/>
              </a:lnSpc>
            </a:pPr>
            <a:r>
              <a:rPr lang="en-US" sz="3006" spc="-27">
                <a:solidFill>
                  <a:srgbClr val="000000"/>
                </a:solidFill>
                <a:latin typeface="Glacial Indifference"/>
                <a:ea typeface="Glacial Indifference"/>
                <a:cs typeface="Glacial Indifference"/>
                <a:sym typeface="Glacial Indifference"/>
              </a:rPr>
              <a:t>• Do not accept a lift from someone you meet. </a:t>
            </a:r>
          </a:p>
          <a:p>
            <a:pPr algn="just">
              <a:lnSpc>
                <a:spcPts val="4209"/>
              </a:lnSpc>
            </a:pPr>
            <a:r>
              <a:rPr lang="en-US" sz="3006" spc="-27">
                <a:solidFill>
                  <a:srgbClr val="000000"/>
                </a:solidFill>
                <a:latin typeface="Glacial Indifference"/>
                <a:ea typeface="Glacial Indifference"/>
                <a:cs typeface="Glacial Indifference"/>
                <a:sym typeface="Glacial Indifference"/>
              </a:rPr>
              <a:t>• Stay sober. </a:t>
            </a:r>
          </a:p>
          <a:p>
            <a:pPr algn="just">
              <a:lnSpc>
                <a:spcPts val="4209"/>
              </a:lnSpc>
            </a:pPr>
            <a:r>
              <a:rPr lang="en-US" sz="3006" spc="-27">
                <a:solidFill>
                  <a:srgbClr val="000000"/>
                </a:solidFill>
                <a:latin typeface="Glacial Indifference"/>
                <a:ea typeface="Glacial Indifference"/>
                <a:cs typeface="Glacial Indifference"/>
                <a:sym typeface="Glacial Indifference"/>
              </a:rPr>
              <a:t>• Take your phone, keep it switched on, with credit. </a:t>
            </a:r>
          </a:p>
          <a:p>
            <a:pPr algn="just">
              <a:lnSpc>
                <a:spcPts val="4209"/>
              </a:lnSpc>
            </a:pPr>
            <a:r>
              <a:rPr lang="en-US" sz="3006" spc="-27">
                <a:solidFill>
                  <a:srgbClr val="000000"/>
                </a:solidFill>
                <a:latin typeface="Glacial Indifference"/>
                <a:ea typeface="Glacial Indifference"/>
                <a:cs typeface="Glacial Indifference"/>
                <a:sym typeface="Glacial Indifference"/>
              </a:rPr>
              <a:t>• Your personal belongings can be stolen, don’t leave them unattended. </a:t>
            </a:r>
          </a:p>
          <a:p>
            <a:pPr algn="just">
              <a:lnSpc>
                <a:spcPts val="4209"/>
              </a:lnSpc>
            </a:pPr>
            <a:r>
              <a:rPr lang="en-US" sz="3006" spc="-27">
                <a:solidFill>
                  <a:srgbClr val="000000"/>
                </a:solidFill>
                <a:latin typeface="Glacial Indifference"/>
                <a:ea typeface="Glacial Indifference"/>
                <a:cs typeface="Glacial Indifference"/>
                <a:sym typeface="Glacial Indifference"/>
              </a:rPr>
              <a:t>• If you are worried about your safety or think you are in danger do not hesitate! Phone 999</a:t>
            </a:r>
          </a:p>
          <a:p>
            <a:pPr algn="just">
              <a:lnSpc>
                <a:spcPts val="4209"/>
              </a:lnSpc>
              <a:spcBef>
                <a:spcPct val="0"/>
              </a:spcBef>
            </a:pPr>
          </a:p>
        </p:txBody>
      </p:sp>
      <p:sp>
        <p:nvSpPr>
          <p:cNvPr name="TextBox 6" id="6"/>
          <p:cNvSpPr txBox="true"/>
          <p:nvPr/>
        </p:nvSpPr>
        <p:spPr>
          <a:xfrm rot="0">
            <a:off x="1028700" y="876300"/>
            <a:ext cx="12180113" cy="1235264"/>
          </a:xfrm>
          <a:prstGeom prst="rect">
            <a:avLst/>
          </a:prstGeom>
        </p:spPr>
        <p:txBody>
          <a:bodyPr anchor="t" rtlCol="false" tIns="0" lIns="0" bIns="0" rIns="0">
            <a:spAutoFit/>
          </a:bodyPr>
          <a:lstStyle/>
          <a:p>
            <a:pPr algn="just">
              <a:lnSpc>
                <a:spcPts val="10025"/>
              </a:lnSpc>
              <a:spcBef>
                <a:spcPct val="0"/>
              </a:spcBef>
            </a:pPr>
            <a:r>
              <a:rPr lang="en-US" sz="7161" spc="-64">
                <a:solidFill>
                  <a:srgbClr val="000000"/>
                </a:solidFill>
                <a:latin typeface="Bobby Jones Soft"/>
                <a:ea typeface="Bobby Jones Soft"/>
                <a:cs typeface="Bobby Jones Soft"/>
                <a:sym typeface="Bobby Jones Soft"/>
              </a:rPr>
              <a:t>safety rules</a:t>
            </a: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3021604" y="2320722"/>
            <a:ext cx="4006516" cy="6172200"/>
          </a:xfrm>
          <a:custGeom>
            <a:avLst/>
            <a:gdLst/>
            <a:ahLst/>
            <a:cxnLst/>
            <a:rect r="r" b="b" t="t" l="l"/>
            <a:pathLst>
              <a:path h="6172200" w="4006516">
                <a:moveTo>
                  <a:pt x="0" y="0"/>
                </a:moveTo>
                <a:lnTo>
                  <a:pt x="4006516" y="0"/>
                </a:lnTo>
                <a:lnTo>
                  <a:pt x="4006516" y="6172200"/>
                </a:lnTo>
                <a:lnTo>
                  <a:pt x="0" y="617220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694720" y="4002878"/>
            <a:ext cx="10690050" cy="2157418"/>
          </a:xfrm>
          <a:prstGeom prst="rect">
            <a:avLst/>
          </a:prstGeom>
        </p:spPr>
        <p:txBody>
          <a:bodyPr anchor="t" rtlCol="false" tIns="0" lIns="0" bIns="0" rIns="0">
            <a:spAutoFit/>
          </a:bodyPr>
          <a:lstStyle/>
          <a:p>
            <a:pPr algn="just">
              <a:lnSpc>
                <a:spcPts val="8683"/>
              </a:lnSpc>
              <a:spcBef>
                <a:spcPct val="0"/>
              </a:spcBef>
            </a:pPr>
            <a:r>
              <a:rPr lang="en-US" sz="6202" spc="-55">
                <a:solidFill>
                  <a:srgbClr val="000000"/>
                </a:solidFill>
                <a:latin typeface="Glacial Indifference"/>
                <a:ea typeface="Glacial Indifference"/>
                <a:cs typeface="Glacial Indifference"/>
                <a:sym typeface="Glacial Indifference"/>
              </a:rPr>
              <a:t>what’s one thing you’ll take away from today’s session?</a:t>
            </a:r>
          </a:p>
        </p:txBody>
      </p:sp>
      <p:sp>
        <p:nvSpPr>
          <p:cNvPr name="TextBox 7" id="7"/>
          <p:cNvSpPr txBox="true"/>
          <p:nvPr/>
        </p:nvSpPr>
        <p:spPr>
          <a:xfrm rot="0">
            <a:off x="1028700" y="1871269"/>
            <a:ext cx="7449280" cy="1094742"/>
          </a:xfrm>
          <a:prstGeom prst="rect">
            <a:avLst/>
          </a:prstGeom>
        </p:spPr>
        <p:txBody>
          <a:bodyPr anchor="t" rtlCol="false" tIns="0" lIns="0" bIns="0" rIns="0">
            <a:spAutoFit/>
          </a:bodyPr>
          <a:lstStyle/>
          <a:p>
            <a:pPr algn="ctr">
              <a:lnSpc>
                <a:spcPts val="8959"/>
              </a:lnSpc>
            </a:pPr>
            <a:r>
              <a:rPr lang="en-US" sz="6399" b="true">
                <a:solidFill>
                  <a:srgbClr val="000000"/>
                </a:solidFill>
                <a:latin typeface="Canva Sans Bold"/>
                <a:ea typeface="Canva Sans Bold"/>
                <a:cs typeface="Canva Sans Bold"/>
                <a:sym typeface="Canva Sans Bold"/>
              </a:rPr>
              <a:t>reflection</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1114425"/>
            <a:ext cx="7641221" cy="990281"/>
          </a:xfrm>
          <a:prstGeom prst="rect">
            <a:avLst/>
          </a:prstGeom>
        </p:spPr>
        <p:txBody>
          <a:bodyPr anchor="t" rtlCol="false" tIns="0" lIns="0" bIns="0" rIns="0">
            <a:spAutoFit/>
          </a:bodyPr>
          <a:lstStyle/>
          <a:p>
            <a:pPr algn="ctr">
              <a:lnSpc>
                <a:spcPts val="7416"/>
              </a:lnSpc>
            </a:pPr>
            <a:r>
              <a:rPr lang="en-US" sz="7062">
                <a:solidFill>
                  <a:srgbClr val="000000"/>
                </a:solidFill>
                <a:latin typeface="Bobby Jones Soft"/>
                <a:ea typeface="Bobby Jones Soft"/>
                <a:cs typeface="Bobby Jones Soft"/>
                <a:sym typeface="Bobby Jones Soft"/>
              </a:rPr>
              <a:t>CLASS AGREEMENTS</a:t>
            </a:r>
          </a:p>
        </p:txBody>
      </p:sp>
      <p:sp>
        <p:nvSpPr>
          <p:cNvPr name="Freeform 6" id="6"/>
          <p:cNvSpPr/>
          <p:nvPr/>
        </p:nvSpPr>
        <p:spPr>
          <a:xfrm flipH="true" flipV="true" rot="5400000">
            <a:off x="4543789" y="1970205"/>
            <a:ext cx="6115859" cy="7714960"/>
          </a:xfrm>
          <a:custGeom>
            <a:avLst/>
            <a:gdLst/>
            <a:ahLst/>
            <a:cxnLst/>
            <a:rect r="r" b="b" t="t" l="l"/>
            <a:pathLst>
              <a:path h="7714960" w="6115859">
                <a:moveTo>
                  <a:pt x="6115859" y="7714960"/>
                </a:moveTo>
                <a:lnTo>
                  <a:pt x="0" y="7714960"/>
                </a:lnTo>
                <a:lnTo>
                  <a:pt x="0" y="0"/>
                </a:lnTo>
                <a:lnTo>
                  <a:pt x="6115859" y="0"/>
                </a:lnTo>
                <a:lnTo>
                  <a:pt x="6115859" y="771496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4249892" y="3222479"/>
            <a:ext cx="7576310" cy="5115163"/>
          </a:xfrm>
          <a:prstGeom prst="rect">
            <a:avLst/>
          </a:prstGeom>
        </p:spPr>
        <p:txBody>
          <a:bodyPr anchor="t" rtlCol="false" tIns="0" lIns="0" bIns="0" rIns="0">
            <a:spAutoFit/>
          </a:bodyPr>
          <a:lstStyle/>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Kindness and respect</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Right to pass</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Nonjudgmental</a:t>
            </a:r>
          </a:p>
          <a:p>
            <a:pPr algn="l" marL="1050493" indent="-525247" lvl="1">
              <a:lnSpc>
                <a:spcPts val="6811"/>
              </a:lnSpc>
              <a:buFont typeface="Arial"/>
              <a:buChar char="•"/>
            </a:pPr>
            <a:r>
              <a:rPr lang="en-US" sz="4865">
                <a:solidFill>
                  <a:srgbClr val="000000"/>
                </a:solidFill>
                <a:latin typeface="Glacial Indifference"/>
                <a:ea typeface="Glacial Indifference"/>
                <a:cs typeface="Glacial Indifference"/>
                <a:sym typeface="Glacial Indifference"/>
              </a:rPr>
              <a:t>No such thing as silly </a:t>
            </a:r>
          </a:p>
          <a:p>
            <a:pPr algn="l">
              <a:lnSpc>
                <a:spcPts val="6811"/>
              </a:lnSpc>
            </a:pPr>
            <a:r>
              <a:rPr lang="en-US" sz="4865">
                <a:solidFill>
                  <a:srgbClr val="000000"/>
                </a:solidFill>
                <a:latin typeface="Glacial Indifference"/>
                <a:ea typeface="Glacial Indifference"/>
                <a:cs typeface="Glacial Indifference"/>
                <a:sym typeface="Glacial Indifference"/>
              </a:rPr>
              <a:t>        questions</a:t>
            </a:r>
          </a:p>
          <a:p>
            <a:pPr algn="ctr">
              <a:lnSpc>
                <a:spcPts val="6811"/>
              </a:lnSpc>
            </a:pPr>
          </a:p>
        </p:txBody>
      </p:sp>
      <p:sp>
        <p:nvSpPr>
          <p:cNvPr name="TextBox 8" id="8"/>
          <p:cNvSpPr txBox="true"/>
          <p:nvPr/>
        </p:nvSpPr>
        <p:spPr>
          <a:xfrm rot="0">
            <a:off x="11459198" y="8305225"/>
            <a:ext cx="5963959" cy="580390"/>
          </a:xfrm>
          <a:prstGeom prst="rect">
            <a:avLst/>
          </a:prstGeom>
        </p:spPr>
        <p:txBody>
          <a:bodyPr anchor="t" rtlCol="false" tIns="0" lIns="0" bIns="0" rIns="0">
            <a:spAutoFit/>
          </a:bodyPr>
          <a:lstStyle/>
          <a:p>
            <a:pPr algn="ctr">
              <a:lnSpc>
                <a:spcPts val="4759"/>
              </a:lnSpc>
            </a:pPr>
            <a:r>
              <a:rPr lang="en-US" sz="3399">
                <a:solidFill>
                  <a:srgbClr val="000000"/>
                </a:solidFill>
                <a:latin typeface="Playpen Sans"/>
                <a:ea typeface="Playpen Sans"/>
                <a:cs typeface="Playpen Sans"/>
                <a:sym typeface="Playpen Sans"/>
              </a:rPr>
              <a:t>any others?</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1237402" y="3239935"/>
            <a:ext cx="6414924" cy="6018365"/>
          </a:xfrm>
          <a:custGeom>
            <a:avLst/>
            <a:gdLst/>
            <a:ahLst/>
            <a:cxnLst/>
            <a:rect r="r" b="b" t="t" l="l"/>
            <a:pathLst>
              <a:path h="6018365" w="6414924">
                <a:moveTo>
                  <a:pt x="0" y="0"/>
                </a:moveTo>
                <a:lnTo>
                  <a:pt x="6414924" y="0"/>
                </a:lnTo>
                <a:lnTo>
                  <a:pt x="6414924" y="6018365"/>
                </a:lnTo>
                <a:lnTo>
                  <a:pt x="0" y="6018365"/>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187096" y="3346697"/>
            <a:ext cx="10732181" cy="3498356"/>
          </a:xfrm>
          <a:prstGeom prst="rect">
            <a:avLst/>
          </a:prstGeom>
        </p:spPr>
        <p:txBody>
          <a:bodyPr anchor="t" rtlCol="false" tIns="0" lIns="0" bIns="0" rIns="0">
            <a:spAutoFit/>
          </a:bodyPr>
          <a:lstStyle/>
          <a:p>
            <a:pPr algn="just">
              <a:lnSpc>
                <a:spcPts val="6994"/>
              </a:lnSpc>
            </a:pPr>
            <a:r>
              <a:rPr lang="en-US" sz="4996" spc="-44">
                <a:solidFill>
                  <a:srgbClr val="000000"/>
                </a:solidFill>
                <a:latin typeface="Glacial Indifference"/>
                <a:ea typeface="Glacial Indifference"/>
                <a:cs typeface="Glacial Indifference"/>
                <a:sym typeface="Glacial Indifference"/>
              </a:rPr>
              <a:t>Do you feel braver when you’re online?</a:t>
            </a:r>
          </a:p>
          <a:p>
            <a:pPr algn="just">
              <a:lnSpc>
                <a:spcPts val="6994"/>
              </a:lnSpc>
            </a:pPr>
          </a:p>
          <a:p>
            <a:pPr algn="just">
              <a:lnSpc>
                <a:spcPts val="6994"/>
              </a:lnSpc>
              <a:spcBef>
                <a:spcPct val="0"/>
              </a:spcBef>
            </a:pPr>
            <a:r>
              <a:rPr lang="en-US" sz="4996" spc="-44">
                <a:solidFill>
                  <a:srgbClr val="000000"/>
                </a:solidFill>
                <a:latin typeface="Glacial Indifference"/>
                <a:ea typeface="Glacial Indifference"/>
                <a:cs typeface="Glacial Indifference"/>
                <a:sym typeface="Glacial Indifference"/>
              </a:rPr>
              <a:t>Does meeting someone online feel different than face-to-face?</a:t>
            </a:r>
          </a:p>
        </p:txBody>
      </p:sp>
      <p:sp>
        <p:nvSpPr>
          <p:cNvPr name="TextBox 7" id="7"/>
          <p:cNvSpPr txBox="true"/>
          <p:nvPr/>
        </p:nvSpPr>
        <p:spPr>
          <a:xfrm rot="0">
            <a:off x="1028700" y="876300"/>
            <a:ext cx="5770254" cy="1210684"/>
          </a:xfrm>
          <a:prstGeom prst="rect">
            <a:avLst/>
          </a:prstGeom>
        </p:spPr>
        <p:txBody>
          <a:bodyPr anchor="t" rtlCol="false" tIns="0" lIns="0" bIns="0" rIns="0">
            <a:spAutoFit/>
          </a:bodyPr>
          <a:lstStyle/>
          <a:p>
            <a:pPr algn="just">
              <a:lnSpc>
                <a:spcPts val="9798"/>
              </a:lnSpc>
              <a:spcBef>
                <a:spcPct val="0"/>
              </a:spcBef>
            </a:pPr>
            <a:r>
              <a:rPr lang="en-US" sz="6998" spc="-62">
                <a:solidFill>
                  <a:srgbClr val="000000"/>
                </a:solidFill>
                <a:latin typeface="Bobby Jones Soft"/>
                <a:ea typeface="Bobby Jones Soft"/>
                <a:cs typeface="Bobby Jones Soft"/>
                <a:sym typeface="Bobby Jones Soft"/>
              </a:rPr>
              <a:t>let’s chat</a:t>
            </a:r>
          </a:p>
        </p:txBody>
      </p:sp>
    </p:spTree>
  </p:cSld>
  <p:clrMapOvr>
    <a:masterClrMapping/>
  </p:clrMapOvr>
</p:sld>
</file>

<file path=ppt/slides/slide4.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2245743" y="3046159"/>
            <a:ext cx="13796515" cy="5403546"/>
          </a:xfrm>
          <a:prstGeom prst="rect">
            <a:avLst/>
          </a:prstGeom>
        </p:spPr>
        <p:txBody>
          <a:bodyPr anchor="t" rtlCol="false" tIns="0" lIns="0" bIns="0" rIns="0">
            <a:spAutoFit/>
          </a:bodyPr>
          <a:lstStyle/>
          <a:p>
            <a:pPr algn="just">
              <a:lnSpc>
                <a:spcPts val="7191"/>
              </a:lnSpc>
            </a:pPr>
            <a:r>
              <a:rPr lang="en-US" sz="5136" spc="-46">
                <a:solidFill>
                  <a:srgbClr val="000000"/>
                </a:solidFill>
                <a:latin typeface="Glacial Indifference"/>
                <a:ea typeface="Glacial Indifference"/>
                <a:cs typeface="Glacial Indifference"/>
                <a:sym typeface="Glacial Indifference"/>
              </a:rPr>
              <a:t>We all feel different sometimes. It can feel like it’s hard to find people who get you: people who are into the same things, share the same experiences, and know where you’re coming from. </a:t>
            </a:r>
          </a:p>
          <a:p>
            <a:pPr algn="just">
              <a:lnSpc>
                <a:spcPts val="7191"/>
              </a:lnSpc>
            </a:pPr>
          </a:p>
          <a:p>
            <a:pPr algn="just">
              <a:lnSpc>
                <a:spcPts val="7191"/>
              </a:lnSpc>
              <a:spcBef>
                <a:spcPct val="0"/>
              </a:spcBef>
            </a:pPr>
            <a:r>
              <a:rPr lang="en-US" b="true" sz="5136" spc="-46">
                <a:solidFill>
                  <a:srgbClr val="000000"/>
                </a:solidFill>
                <a:latin typeface="Glacial Indifference Bold"/>
                <a:ea typeface="Glacial Indifference Bold"/>
                <a:cs typeface="Glacial Indifference Bold"/>
                <a:sym typeface="Glacial Indifference Bold"/>
              </a:rPr>
              <a:t>How true do you think this statement is?</a:t>
            </a:r>
          </a:p>
        </p:txBody>
      </p:sp>
      <p:sp>
        <p:nvSpPr>
          <p:cNvPr name="TextBox 6" id="6"/>
          <p:cNvSpPr txBox="true"/>
          <p:nvPr/>
        </p:nvSpPr>
        <p:spPr>
          <a:xfrm rot="0">
            <a:off x="1028700" y="876300"/>
            <a:ext cx="12180113" cy="1235264"/>
          </a:xfrm>
          <a:prstGeom prst="rect">
            <a:avLst/>
          </a:prstGeom>
        </p:spPr>
        <p:txBody>
          <a:bodyPr anchor="t" rtlCol="false" tIns="0" lIns="0" bIns="0" rIns="0">
            <a:spAutoFit/>
          </a:bodyPr>
          <a:lstStyle/>
          <a:p>
            <a:pPr algn="just">
              <a:lnSpc>
                <a:spcPts val="10025"/>
              </a:lnSpc>
              <a:spcBef>
                <a:spcPct val="0"/>
              </a:spcBef>
            </a:pPr>
            <a:r>
              <a:rPr lang="en-US" sz="7161" spc="-64">
                <a:solidFill>
                  <a:srgbClr val="000000"/>
                </a:solidFill>
                <a:latin typeface="Bobby Jones Soft"/>
                <a:ea typeface="Bobby Jones Soft"/>
                <a:cs typeface="Bobby Jones Soft"/>
                <a:sym typeface="Bobby Jones Soft"/>
              </a:rPr>
              <a:t>exploring your identity online</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3958890" y="4551762"/>
            <a:ext cx="9413076" cy="4706538"/>
          </a:xfrm>
          <a:custGeom>
            <a:avLst/>
            <a:gdLst/>
            <a:ahLst/>
            <a:cxnLst/>
            <a:rect r="r" b="b" t="t" l="l"/>
            <a:pathLst>
              <a:path h="4706538" w="9413076">
                <a:moveTo>
                  <a:pt x="0" y="0"/>
                </a:moveTo>
                <a:lnTo>
                  <a:pt x="9413076" y="0"/>
                </a:lnTo>
                <a:lnTo>
                  <a:pt x="9413076" y="4706538"/>
                </a:lnTo>
                <a:lnTo>
                  <a:pt x="0" y="4706538"/>
                </a:lnTo>
                <a:lnTo>
                  <a:pt x="0" y="0"/>
                </a:lnTo>
                <a:close/>
              </a:path>
            </a:pathLst>
          </a:custGeom>
          <a:blipFill>
            <a:blip r:embed="rId3"/>
            <a:stretch>
              <a:fillRect l="0" t="0" r="0" b="0"/>
            </a:stretch>
          </a:blipFill>
        </p:spPr>
      </p:sp>
      <p:sp>
        <p:nvSpPr>
          <p:cNvPr name="TextBox 6" id="6"/>
          <p:cNvSpPr txBox="true"/>
          <p:nvPr/>
        </p:nvSpPr>
        <p:spPr>
          <a:xfrm rot="0">
            <a:off x="3595504" y="1465357"/>
            <a:ext cx="13796515" cy="2688921"/>
          </a:xfrm>
          <a:prstGeom prst="rect">
            <a:avLst/>
          </a:prstGeom>
        </p:spPr>
        <p:txBody>
          <a:bodyPr anchor="t" rtlCol="false" tIns="0" lIns="0" bIns="0" rIns="0">
            <a:spAutoFit/>
          </a:bodyPr>
          <a:lstStyle/>
          <a:p>
            <a:pPr algn="just">
              <a:lnSpc>
                <a:spcPts val="7191"/>
              </a:lnSpc>
            </a:pPr>
          </a:p>
          <a:p>
            <a:pPr algn="just">
              <a:lnSpc>
                <a:spcPts val="7191"/>
              </a:lnSpc>
            </a:pPr>
          </a:p>
          <a:p>
            <a:pPr algn="just">
              <a:lnSpc>
                <a:spcPts val="7191"/>
              </a:lnSpc>
              <a:spcBef>
                <a:spcPct val="0"/>
              </a:spcBef>
            </a:pPr>
            <a:r>
              <a:rPr lang="en-US" b="true" sz="5136" spc="-46">
                <a:solidFill>
                  <a:srgbClr val="000000"/>
                </a:solidFill>
                <a:latin typeface="Glacial Indifference Bold"/>
                <a:ea typeface="Glacial Indifference Bold"/>
                <a:cs typeface="Glacial Indifference Bold"/>
                <a:sym typeface="Glacial Indifference Bold"/>
              </a:rPr>
              <a:t>What’s it like on the Isle of Man?</a:t>
            </a:r>
          </a:p>
        </p:txBody>
      </p:sp>
      <p:sp>
        <p:nvSpPr>
          <p:cNvPr name="TextBox 7" id="7"/>
          <p:cNvSpPr txBox="true"/>
          <p:nvPr/>
        </p:nvSpPr>
        <p:spPr>
          <a:xfrm rot="0">
            <a:off x="1028700" y="895350"/>
            <a:ext cx="11536062" cy="1158955"/>
          </a:xfrm>
          <a:prstGeom prst="rect">
            <a:avLst/>
          </a:prstGeom>
        </p:spPr>
        <p:txBody>
          <a:bodyPr anchor="t" rtlCol="false" tIns="0" lIns="0" bIns="0" rIns="0">
            <a:spAutoFit/>
          </a:bodyPr>
          <a:lstStyle/>
          <a:p>
            <a:pPr algn="just">
              <a:lnSpc>
                <a:spcPts val="9495"/>
              </a:lnSpc>
              <a:spcBef>
                <a:spcPct val="0"/>
              </a:spcBef>
            </a:pPr>
            <a:r>
              <a:rPr lang="en-US" sz="6782" spc="-61">
                <a:solidFill>
                  <a:srgbClr val="000000"/>
                </a:solidFill>
                <a:latin typeface="Bobby Jones Soft"/>
                <a:ea typeface="Bobby Jones Soft"/>
                <a:cs typeface="Bobby Jones Soft"/>
                <a:sym typeface="Bobby Jones Soft"/>
              </a:rPr>
              <a:t>exploring your identity online</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778406">
            <a:off x="13710073" y="1028700"/>
            <a:ext cx="3836865" cy="2382895"/>
          </a:xfrm>
          <a:custGeom>
            <a:avLst/>
            <a:gdLst/>
            <a:ahLst/>
            <a:cxnLst/>
            <a:rect r="r" b="b" t="t" l="l"/>
            <a:pathLst>
              <a:path h="2382895" w="3836865">
                <a:moveTo>
                  <a:pt x="0" y="0"/>
                </a:moveTo>
                <a:lnTo>
                  <a:pt x="3836865" y="0"/>
                </a:lnTo>
                <a:lnTo>
                  <a:pt x="3836865" y="2382895"/>
                </a:lnTo>
                <a:lnTo>
                  <a:pt x="0" y="2382895"/>
                </a:lnTo>
                <a:lnTo>
                  <a:pt x="0" y="0"/>
                </a:lnTo>
                <a:close/>
              </a:path>
            </a:pathLst>
          </a:custGeom>
          <a:blipFill>
            <a:blip r:embed="rId3"/>
            <a:stretch>
              <a:fillRect l="0" t="0" r="0" b="0"/>
            </a:stretch>
          </a:blipFill>
        </p:spPr>
      </p:sp>
      <p:sp>
        <p:nvSpPr>
          <p:cNvPr name="Freeform 6" id="6"/>
          <p:cNvSpPr/>
          <p:nvPr/>
        </p:nvSpPr>
        <p:spPr>
          <a:xfrm flipH="false" flipV="false" rot="-440908">
            <a:off x="635674" y="6775039"/>
            <a:ext cx="4202655" cy="2363994"/>
          </a:xfrm>
          <a:custGeom>
            <a:avLst/>
            <a:gdLst/>
            <a:ahLst/>
            <a:cxnLst/>
            <a:rect r="r" b="b" t="t" l="l"/>
            <a:pathLst>
              <a:path h="2363994" w="4202655">
                <a:moveTo>
                  <a:pt x="0" y="0"/>
                </a:moveTo>
                <a:lnTo>
                  <a:pt x="4202655" y="0"/>
                </a:lnTo>
                <a:lnTo>
                  <a:pt x="4202655" y="2363994"/>
                </a:lnTo>
                <a:lnTo>
                  <a:pt x="0" y="2363994"/>
                </a:lnTo>
                <a:lnTo>
                  <a:pt x="0" y="0"/>
                </a:lnTo>
                <a:close/>
              </a:path>
            </a:pathLst>
          </a:custGeom>
          <a:blipFill>
            <a:blip r:embed="rId4"/>
            <a:stretch>
              <a:fillRect l="0" t="0" r="0" b="0"/>
            </a:stretch>
          </a:blipFill>
        </p:spPr>
      </p:sp>
      <p:sp>
        <p:nvSpPr>
          <p:cNvPr name="Freeform 7" id="7"/>
          <p:cNvSpPr/>
          <p:nvPr/>
        </p:nvSpPr>
        <p:spPr>
          <a:xfrm flipH="false" flipV="false" rot="-313689">
            <a:off x="9688210" y="6041004"/>
            <a:ext cx="4959225" cy="2186167"/>
          </a:xfrm>
          <a:custGeom>
            <a:avLst/>
            <a:gdLst/>
            <a:ahLst/>
            <a:cxnLst/>
            <a:rect r="r" b="b" t="t" l="l"/>
            <a:pathLst>
              <a:path h="2186167" w="4959225">
                <a:moveTo>
                  <a:pt x="0" y="0"/>
                </a:moveTo>
                <a:lnTo>
                  <a:pt x="4959225" y="0"/>
                </a:lnTo>
                <a:lnTo>
                  <a:pt x="4959225" y="2186167"/>
                </a:lnTo>
                <a:lnTo>
                  <a:pt x="0" y="2186167"/>
                </a:lnTo>
                <a:lnTo>
                  <a:pt x="0" y="0"/>
                </a:lnTo>
                <a:close/>
              </a:path>
            </a:pathLst>
          </a:custGeom>
          <a:blipFill>
            <a:blip r:embed="rId5"/>
            <a:stretch>
              <a:fillRect l="0" t="0" r="0" b="0"/>
            </a:stretch>
          </a:blipFill>
        </p:spPr>
      </p:sp>
      <p:sp>
        <p:nvSpPr>
          <p:cNvPr name="Freeform 8" id="8"/>
          <p:cNvSpPr/>
          <p:nvPr/>
        </p:nvSpPr>
        <p:spPr>
          <a:xfrm flipH="false" flipV="false" rot="0">
            <a:off x="6898806" y="6976834"/>
            <a:ext cx="2700116" cy="1350058"/>
          </a:xfrm>
          <a:custGeom>
            <a:avLst/>
            <a:gdLst/>
            <a:ahLst/>
            <a:cxnLst/>
            <a:rect r="r" b="b" t="t" l="l"/>
            <a:pathLst>
              <a:path h="1350058" w="2700116">
                <a:moveTo>
                  <a:pt x="0" y="0"/>
                </a:moveTo>
                <a:lnTo>
                  <a:pt x="2700116" y="0"/>
                </a:lnTo>
                <a:lnTo>
                  <a:pt x="2700116" y="1350058"/>
                </a:lnTo>
                <a:lnTo>
                  <a:pt x="0" y="1350058"/>
                </a:lnTo>
                <a:lnTo>
                  <a:pt x="0" y="0"/>
                </a:lnTo>
                <a:close/>
              </a:path>
            </a:pathLst>
          </a:custGeom>
          <a:blipFill>
            <a:blip r:embed="rId6"/>
            <a:stretch>
              <a:fillRect l="0" t="0" r="0" b="0"/>
            </a:stretch>
          </a:blipFill>
        </p:spPr>
      </p:sp>
      <p:sp>
        <p:nvSpPr>
          <p:cNvPr name="Freeform 9" id="9"/>
          <p:cNvSpPr/>
          <p:nvPr/>
        </p:nvSpPr>
        <p:spPr>
          <a:xfrm flipH="false" flipV="false" rot="-202073">
            <a:off x="6865613" y="1244667"/>
            <a:ext cx="3468375" cy="1950961"/>
          </a:xfrm>
          <a:custGeom>
            <a:avLst/>
            <a:gdLst/>
            <a:ahLst/>
            <a:cxnLst/>
            <a:rect r="r" b="b" t="t" l="l"/>
            <a:pathLst>
              <a:path h="1950961" w="3468375">
                <a:moveTo>
                  <a:pt x="0" y="0"/>
                </a:moveTo>
                <a:lnTo>
                  <a:pt x="3468375" y="0"/>
                </a:lnTo>
                <a:lnTo>
                  <a:pt x="3468375" y="1950961"/>
                </a:lnTo>
                <a:lnTo>
                  <a:pt x="0" y="1950961"/>
                </a:lnTo>
                <a:lnTo>
                  <a:pt x="0" y="0"/>
                </a:lnTo>
                <a:close/>
              </a:path>
            </a:pathLst>
          </a:custGeom>
          <a:blipFill>
            <a:blip r:embed="rId7"/>
            <a:stretch>
              <a:fillRect l="0" t="0" r="0" b="0"/>
            </a:stretch>
          </a:blipFill>
        </p:spPr>
      </p:sp>
      <p:sp>
        <p:nvSpPr>
          <p:cNvPr name="Freeform 10" id="10"/>
          <p:cNvSpPr/>
          <p:nvPr/>
        </p:nvSpPr>
        <p:spPr>
          <a:xfrm flipH="false" flipV="false" rot="0">
            <a:off x="15226755" y="4650850"/>
            <a:ext cx="1865130" cy="1865130"/>
          </a:xfrm>
          <a:custGeom>
            <a:avLst/>
            <a:gdLst/>
            <a:ahLst/>
            <a:cxnLst/>
            <a:rect r="r" b="b" t="t" l="l"/>
            <a:pathLst>
              <a:path h="1865130" w="1865130">
                <a:moveTo>
                  <a:pt x="0" y="0"/>
                </a:moveTo>
                <a:lnTo>
                  <a:pt x="1865130" y="0"/>
                </a:lnTo>
                <a:lnTo>
                  <a:pt x="1865130" y="1865130"/>
                </a:lnTo>
                <a:lnTo>
                  <a:pt x="0" y="1865130"/>
                </a:lnTo>
                <a:lnTo>
                  <a:pt x="0" y="0"/>
                </a:lnTo>
                <a:close/>
              </a:path>
            </a:pathLst>
          </a:custGeom>
          <a:blipFill>
            <a:blip r:embed="rId8"/>
            <a:stretch>
              <a:fillRect l="0" t="0" r="0" b="0"/>
            </a:stretch>
          </a:blipFill>
        </p:spPr>
      </p:sp>
      <p:sp>
        <p:nvSpPr>
          <p:cNvPr name="TextBox 11" id="11"/>
          <p:cNvSpPr txBox="true"/>
          <p:nvPr/>
        </p:nvSpPr>
        <p:spPr>
          <a:xfrm rot="0">
            <a:off x="1701544" y="3698388"/>
            <a:ext cx="13796515" cy="1784046"/>
          </a:xfrm>
          <a:prstGeom prst="rect">
            <a:avLst/>
          </a:prstGeom>
        </p:spPr>
        <p:txBody>
          <a:bodyPr anchor="t" rtlCol="false" tIns="0" lIns="0" bIns="0" rIns="0">
            <a:spAutoFit/>
          </a:bodyPr>
          <a:lstStyle/>
          <a:p>
            <a:pPr algn="just">
              <a:lnSpc>
                <a:spcPts val="7191"/>
              </a:lnSpc>
              <a:spcBef>
                <a:spcPct val="0"/>
              </a:spcBef>
            </a:pPr>
            <a:r>
              <a:rPr lang="en-US" b="true" sz="5136" spc="-46">
                <a:solidFill>
                  <a:srgbClr val="000000"/>
                </a:solidFill>
                <a:latin typeface="Glacial Indifference Bold"/>
                <a:ea typeface="Glacial Indifference Bold"/>
                <a:cs typeface="Glacial Indifference Bold"/>
                <a:sym typeface="Glacial Indifference Bold"/>
              </a:rPr>
              <a:t>What apps do people use to meet others? And specifically if they are wanting to ‘date’?</a:t>
            </a:r>
            <a:r>
              <a:rPr lang="en-US" b="true" sz="5136" spc="-46">
                <a:solidFill>
                  <a:srgbClr val="000000"/>
                </a:solidFill>
                <a:latin typeface="Glacial Indifference Bold"/>
                <a:ea typeface="Glacial Indifference Bold"/>
                <a:cs typeface="Glacial Indifference Bold"/>
                <a:sym typeface="Glacial Indifference Bold"/>
              </a:rPr>
              <a:t> </a:t>
            </a:r>
          </a:p>
        </p:txBody>
      </p:sp>
      <p:sp>
        <p:nvSpPr>
          <p:cNvPr name="TextBox 12" id="12"/>
          <p:cNvSpPr txBox="true"/>
          <p:nvPr/>
        </p:nvSpPr>
        <p:spPr>
          <a:xfrm rot="0">
            <a:off x="1028700" y="876300"/>
            <a:ext cx="12180113" cy="1235264"/>
          </a:xfrm>
          <a:prstGeom prst="rect">
            <a:avLst/>
          </a:prstGeom>
        </p:spPr>
        <p:txBody>
          <a:bodyPr anchor="t" rtlCol="false" tIns="0" lIns="0" bIns="0" rIns="0">
            <a:spAutoFit/>
          </a:bodyPr>
          <a:lstStyle/>
          <a:p>
            <a:pPr algn="just">
              <a:lnSpc>
                <a:spcPts val="10025"/>
              </a:lnSpc>
              <a:spcBef>
                <a:spcPct val="0"/>
              </a:spcBef>
            </a:pPr>
            <a:r>
              <a:rPr lang="en-US" sz="7161" spc="-64">
                <a:solidFill>
                  <a:srgbClr val="000000"/>
                </a:solidFill>
                <a:latin typeface="Bobby Jones Soft"/>
                <a:ea typeface="Bobby Jones Soft"/>
                <a:cs typeface="Bobby Jones Soft"/>
                <a:sym typeface="Bobby Jones Soft"/>
              </a:rPr>
              <a:t>have a think</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Freeform 5" id="5"/>
          <p:cNvSpPr/>
          <p:nvPr/>
        </p:nvSpPr>
        <p:spPr>
          <a:xfrm flipH="false" flipV="false" rot="0">
            <a:off x="11164867" y="3981395"/>
            <a:ext cx="5863613" cy="5057366"/>
          </a:xfrm>
          <a:custGeom>
            <a:avLst/>
            <a:gdLst/>
            <a:ahLst/>
            <a:cxnLst/>
            <a:rect r="r" b="b" t="t" l="l"/>
            <a:pathLst>
              <a:path h="5057366" w="5863613">
                <a:moveTo>
                  <a:pt x="0" y="0"/>
                </a:moveTo>
                <a:lnTo>
                  <a:pt x="5863613" y="0"/>
                </a:lnTo>
                <a:lnTo>
                  <a:pt x="5863613" y="5057367"/>
                </a:lnTo>
                <a:lnTo>
                  <a:pt x="0" y="505736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6" id="6"/>
          <p:cNvSpPr txBox="true"/>
          <p:nvPr/>
        </p:nvSpPr>
        <p:spPr>
          <a:xfrm rot="0">
            <a:off x="1332892" y="3619428"/>
            <a:ext cx="7252655" cy="2943370"/>
          </a:xfrm>
          <a:prstGeom prst="rect">
            <a:avLst/>
          </a:prstGeom>
        </p:spPr>
        <p:txBody>
          <a:bodyPr anchor="t" rtlCol="false" tIns="0" lIns="0" bIns="0" rIns="0">
            <a:spAutoFit/>
          </a:bodyPr>
          <a:lstStyle/>
          <a:p>
            <a:pPr algn="just">
              <a:lnSpc>
                <a:spcPts val="7899"/>
              </a:lnSpc>
              <a:spcBef>
                <a:spcPct val="0"/>
              </a:spcBef>
            </a:pPr>
            <a:r>
              <a:rPr lang="en-US" sz="5642" spc="-50">
                <a:solidFill>
                  <a:srgbClr val="000000"/>
                </a:solidFill>
                <a:latin typeface="Glacial Indifference"/>
                <a:ea typeface="Glacial Indifference"/>
                <a:cs typeface="Glacial Indifference"/>
                <a:sym typeface="Glacial Indifference"/>
              </a:rPr>
              <a:t>Why do you think so many people are meeting/dating online?</a:t>
            </a:r>
          </a:p>
        </p:txBody>
      </p:sp>
      <p:sp>
        <p:nvSpPr>
          <p:cNvPr name="TextBox 7" id="7"/>
          <p:cNvSpPr txBox="true"/>
          <p:nvPr/>
        </p:nvSpPr>
        <p:spPr>
          <a:xfrm rot="0">
            <a:off x="1028700" y="876300"/>
            <a:ext cx="12180113" cy="1235264"/>
          </a:xfrm>
          <a:prstGeom prst="rect">
            <a:avLst/>
          </a:prstGeom>
        </p:spPr>
        <p:txBody>
          <a:bodyPr anchor="t" rtlCol="false" tIns="0" lIns="0" bIns="0" rIns="0">
            <a:spAutoFit/>
          </a:bodyPr>
          <a:lstStyle/>
          <a:p>
            <a:pPr algn="just">
              <a:lnSpc>
                <a:spcPts val="10025"/>
              </a:lnSpc>
              <a:spcBef>
                <a:spcPct val="0"/>
              </a:spcBef>
            </a:pPr>
            <a:r>
              <a:rPr lang="en-US" sz="7161" spc="-64">
                <a:solidFill>
                  <a:srgbClr val="000000"/>
                </a:solidFill>
                <a:latin typeface="Bobby Jones Soft"/>
                <a:ea typeface="Bobby Jones Soft"/>
                <a:cs typeface="Bobby Jones Soft"/>
                <a:sym typeface="Bobby Jones Soft"/>
              </a:rPr>
              <a:t>let’s chat</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1028700" y="2473975"/>
            <a:ext cx="11842553" cy="7993723"/>
          </a:xfrm>
          <a:prstGeom prst="rect">
            <a:avLst/>
          </a:prstGeom>
        </p:spPr>
        <p:txBody>
          <a:bodyPr anchor="t" rtlCol="false" tIns="0" lIns="0" bIns="0" rIns="0">
            <a:spAutoFit/>
          </a:bodyPr>
          <a:lstStyle/>
          <a:p>
            <a:pPr algn="just">
              <a:lnSpc>
                <a:spcPts val="6377"/>
              </a:lnSpc>
            </a:pPr>
            <a:r>
              <a:rPr lang="en-US" sz="4555" spc="-40">
                <a:solidFill>
                  <a:srgbClr val="000000"/>
                </a:solidFill>
                <a:latin typeface="Glacial Indifference"/>
                <a:ea typeface="Glacial Indifference"/>
                <a:cs typeface="Glacial Indifference"/>
                <a:sym typeface="Glacial Indifference"/>
              </a:rPr>
              <a:t>So you are chatting online…. they seem nice. </a:t>
            </a:r>
          </a:p>
          <a:p>
            <a:pPr algn="just">
              <a:lnSpc>
                <a:spcPts val="6377"/>
              </a:lnSpc>
            </a:pPr>
          </a:p>
          <a:p>
            <a:pPr algn="just">
              <a:lnSpc>
                <a:spcPts val="6377"/>
              </a:lnSpc>
            </a:pPr>
            <a:r>
              <a:rPr lang="en-US" sz="4555" spc="-40">
                <a:solidFill>
                  <a:srgbClr val="000000"/>
                </a:solidFill>
                <a:latin typeface="Glacial Indifference"/>
                <a:ea typeface="Glacial Indifference"/>
                <a:cs typeface="Glacial Indifference"/>
                <a:sym typeface="Glacial Indifference"/>
              </a:rPr>
              <a:t>You have chatted a few times. </a:t>
            </a:r>
          </a:p>
          <a:p>
            <a:pPr algn="just">
              <a:lnSpc>
                <a:spcPts val="6377"/>
              </a:lnSpc>
            </a:pPr>
          </a:p>
          <a:p>
            <a:pPr algn="just">
              <a:lnSpc>
                <a:spcPts val="6377"/>
              </a:lnSpc>
            </a:pPr>
            <a:r>
              <a:rPr lang="en-US" sz="4555" spc="-40">
                <a:solidFill>
                  <a:srgbClr val="000000"/>
                </a:solidFill>
                <a:latin typeface="Glacial Indifference"/>
                <a:ea typeface="Glacial Indifference"/>
                <a:cs typeface="Glacial Indifference"/>
                <a:sym typeface="Glacial Indifference"/>
              </a:rPr>
              <a:t>Then there is something that doesn’t feel right…. ​</a:t>
            </a:r>
          </a:p>
          <a:p>
            <a:pPr algn="just">
              <a:lnSpc>
                <a:spcPts val="6377"/>
              </a:lnSpc>
            </a:pPr>
          </a:p>
          <a:p>
            <a:pPr algn="just">
              <a:lnSpc>
                <a:spcPts val="6377"/>
              </a:lnSpc>
            </a:pPr>
            <a:r>
              <a:rPr lang="en-US" sz="4555" spc="-40">
                <a:solidFill>
                  <a:srgbClr val="000000"/>
                </a:solidFill>
                <a:latin typeface="Glacial Indifference"/>
                <a:ea typeface="Glacial Indifference"/>
                <a:cs typeface="Glacial Indifference"/>
                <a:sym typeface="Glacial Indifference"/>
              </a:rPr>
              <a:t>What are the warning signs that someone could be fake or an abuser?​</a:t>
            </a:r>
          </a:p>
          <a:p>
            <a:pPr algn="just">
              <a:lnSpc>
                <a:spcPts val="6377"/>
              </a:lnSpc>
            </a:pPr>
            <a:r>
              <a:rPr lang="en-US" sz="4555" spc="-40">
                <a:solidFill>
                  <a:srgbClr val="000000"/>
                </a:solidFill>
                <a:latin typeface="Glacial Indifference"/>
                <a:ea typeface="Glacial Indifference"/>
                <a:cs typeface="Glacial Indifference"/>
                <a:sym typeface="Glacial Indifference"/>
              </a:rPr>
              <a:t>​</a:t>
            </a:r>
          </a:p>
          <a:p>
            <a:pPr algn="just">
              <a:lnSpc>
                <a:spcPts val="6377"/>
              </a:lnSpc>
              <a:spcBef>
                <a:spcPct val="0"/>
              </a:spcBef>
            </a:pPr>
          </a:p>
        </p:txBody>
      </p:sp>
      <p:sp>
        <p:nvSpPr>
          <p:cNvPr name="Freeform 6" id="6"/>
          <p:cNvSpPr/>
          <p:nvPr/>
        </p:nvSpPr>
        <p:spPr>
          <a:xfrm flipH="false" flipV="false" rot="0">
            <a:off x="13592466" y="3034923"/>
            <a:ext cx="3315738" cy="4217155"/>
          </a:xfrm>
          <a:custGeom>
            <a:avLst/>
            <a:gdLst/>
            <a:ahLst/>
            <a:cxnLst/>
            <a:rect r="r" b="b" t="t" l="l"/>
            <a:pathLst>
              <a:path h="4217155" w="3315738">
                <a:moveTo>
                  <a:pt x="0" y="0"/>
                </a:moveTo>
                <a:lnTo>
                  <a:pt x="3315738" y="0"/>
                </a:lnTo>
                <a:lnTo>
                  <a:pt x="3315738" y="4217154"/>
                </a:lnTo>
                <a:lnTo>
                  <a:pt x="0" y="421715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7" id="7"/>
          <p:cNvSpPr txBox="true"/>
          <p:nvPr/>
        </p:nvSpPr>
        <p:spPr>
          <a:xfrm rot="0">
            <a:off x="1028700" y="876300"/>
            <a:ext cx="12180113" cy="1235264"/>
          </a:xfrm>
          <a:prstGeom prst="rect">
            <a:avLst/>
          </a:prstGeom>
        </p:spPr>
        <p:txBody>
          <a:bodyPr anchor="t" rtlCol="false" tIns="0" lIns="0" bIns="0" rIns="0">
            <a:spAutoFit/>
          </a:bodyPr>
          <a:lstStyle/>
          <a:p>
            <a:pPr algn="just">
              <a:lnSpc>
                <a:spcPts val="10025"/>
              </a:lnSpc>
              <a:spcBef>
                <a:spcPct val="0"/>
              </a:spcBef>
            </a:pPr>
            <a:r>
              <a:rPr lang="en-US" sz="7161" spc="-64">
                <a:solidFill>
                  <a:srgbClr val="000000"/>
                </a:solidFill>
                <a:latin typeface="Bobby Jones Soft"/>
                <a:ea typeface="Bobby Jones Soft"/>
                <a:cs typeface="Bobby Jones Soft"/>
                <a:sym typeface="Bobby Jones Soft"/>
              </a:rPr>
              <a:t>warning signs</a:t>
            </a: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A3E0FF"/>
        </a:solidFill>
      </p:bgPr>
    </p:bg>
    <p:spTree>
      <p:nvGrpSpPr>
        <p:cNvPr id="1" name=""/>
        <p:cNvGrpSpPr/>
        <p:nvPr/>
      </p:nvGrpSpPr>
      <p:grpSpPr>
        <a:xfrm>
          <a:off x="0" y="0"/>
          <a:ext cx="0" cy="0"/>
          <a:chOff x="0" y="0"/>
          <a:chExt cx="0" cy="0"/>
        </a:xfrm>
      </p:grpSpPr>
      <p:grpSp>
        <p:nvGrpSpPr>
          <p:cNvPr name="Group 2" id="2"/>
          <p:cNvGrpSpPr/>
          <p:nvPr/>
        </p:nvGrpSpPr>
        <p:grpSpPr>
          <a:xfrm rot="0">
            <a:off x="635674" y="550233"/>
            <a:ext cx="17016652" cy="9186533"/>
            <a:chOff x="0" y="0"/>
            <a:chExt cx="6253988" cy="3376250"/>
          </a:xfrm>
        </p:grpSpPr>
        <p:sp>
          <p:nvSpPr>
            <p:cNvPr name="Freeform 3" id="3"/>
            <p:cNvSpPr/>
            <p:nvPr/>
          </p:nvSpPr>
          <p:spPr>
            <a:xfrm flipH="false" flipV="false" rot="0">
              <a:off x="0" y="0"/>
              <a:ext cx="6253988" cy="3376250"/>
            </a:xfrm>
            <a:custGeom>
              <a:avLst/>
              <a:gdLst/>
              <a:ahLst/>
              <a:cxnLst/>
              <a:rect r="r" b="b" t="t" l="l"/>
              <a:pathLst>
                <a:path h="3376250" w="6253988">
                  <a:moveTo>
                    <a:pt x="0" y="0"/>
                  </a:moveTo>
                  <a:lnTo>
                    <a:pt x="6253988" y="0"/>
                  </a:lnTo>
                  <a:lnTo>
                    <a:pt x="6253988" y="3376250"/>
                  </a:lnTo>
                  <a:lnTo>
                    <a:pt x="0" y="3376250"/>
                  </a:lnTo>
                  <a:close/>
                </a:path>
              </a:pathLst>
            </a:custGeom>
            <a:solidFill>
              <a:srgbClr val="FFFFFF"/>
            </a:solidFill>
          </p:spPr>
        </p:sp>
        <p:sp>
          <p:nvSpPr>
            <p:cNvPr name="TextBox 4" id="4"/>
            <p:cNvSpPr txBox="true"/>
            <p:nvPr/>
          </p:nvSpPr>
          <p:spPr>
            <a:xfrm>
              <a:off x="0" y="-28575"/>
              <a:ext cx="6253988" cy="3404825"/>
            </a:xfrm>
            <a:prstGeom prst="rect">
              <a:avLst/>
            </a:prstGeom>
          </p:spPr>
          <p:txBody>
            <a:bodyPr anchor="ctr" rtlCol="false" tIns="50800" lIns="50800" bIns="50800" rIns="50800"/>
            <a:lstStyle/>
            <a:p>
              <a:pPr algn="r">
                <a:lnSpc>
                  <a:spcPts val="1960"/>
                </a:lnSpc>
                <a:spcBef>
                  <a:spcPct val="0"/>
                </a:spcBef>
              </a:pPr>
            </a:p>
          </p:txBody>
        </p:sp>
      </p:grpSp>
      <p:sp>
        <p:nvSpPr>
          <p:cNvPr name="TextBox 5" id="5"/>
          <p:cNvSpPr txBox="true"/>
          <p:nvPr/>
        </p:nvSpPr>
        <p:spPr>
          <a:xfrm rot="0">
            <a:off x="892258" y="2315321"/>
            <a:ext cx="16760068" cy="7739099"/>
          </a:xfrm>
          <a:prstGeom prst="rect">
            <a:avLst/>
          </a:prstGeom>
        </p:spPr>
        <p:txBody>
          <a:bodyPr anchor="t" rtlCol="false" tIns="0" lIns="0" bIns="0" rIns="0">
            <a:spAutoFit/>
          </a:bodyPr>
          <a:lstStyle/>
          <a:p>
            <a:pPr algn="just">
              <a:lnSpc>
                <a:spcPts val="5146"/>
              </a:lnSpc>
            </a:pPr>
            <a:r>
              <a:rPr lang="en-US" sz="3320" spc="-29">
                <a:solidFill>
                  <a:srgbClr val="000000"/>
                </a:solidFill>
                <a:latin typeface="Glacial Indifference"/>
                <a:ea typeface="Glacial Indifference"/>
                <a:cs typeface="Glacial Indifference"/>
                <a:sym typeface="Glacial Indifference"/>
              </a:rPr>
              <a:t>• </a:t>
            </a:r>
            <a:r>
              <a:rPr lang="en-US" b="true" sz="3320" spc="-29">
                <a:solidFill>
                  <a:srgbClr val="000000"/>
                </a:solidFill>
                <a:latin typeface="Glacial Indifference Bold"/>
                <a:ea typeface="Glacial Indifference Bold"/>
                <a:cs typeface="Glacial Indifference Bold"/>
                <a:sym typeface="Glacial Indifference Bold"/>
              </a:rPr>
              <a:t>They are just too good to be true.</a:t>
            </a:r>
            <a:r>
              <a:rPr lang="en-US" sz="3320" spc="-29">
                <a:solidFill>
                  <a:srgbClr val="000000"/>
                </a:solidFill>
                <a:latin typeface="Glacial Indifference"/>
                <a:ea typeface="Glacial Indifference"/>
                <a:cs typeface="Glacial Indifference"/>
                <a:sym typeface="Glacial Indifference"/>
              </a:rPr>
              <a:t> They share all your interests, they give you lots of</a:t>
            </a:r>
            <a:r>
              <a:rPr lang="en-US" sz="3320" spc="-29">
                <a:solidFill>
                  <a:srgbClr val="000000"/>
                </a:solidFill>
                <a:latin typeface="Glacial Indifference"/>
                <a:ea typeface="Glacial Indifference"/>
                <a:cs typeface="Glacial Indifference"/>
                <a:sym typeface="Glacial Indifference"/>
              </a:rPr>
              <a:t> </a:t>
            </a:r>
          </a:p>
          <a:p>
            <a:pPr algn="just">
              <a:lnSpc>
                <a:spcPts val="5146"/>
              </a:lnSpc>
            </a:pPr>
            <a:r>
              <a:rPr lang="en-US" sz="3320" spc="-29">
                <a:solidFill>
                  <a:srgbClr val="000000"/>
                </a:solidFill>
                <a:latin typeface="Glacial Indifference"/>
                <a:ea typeface="Glacial Indifference"/>
                <a:cs typeface="Glacial Indifference"/>
                <a:sym typeface="Glacial Indifference"/>
              </a:rPr>
              <a:t>attention, they make you feel special, things are moving fast... </a:t>
            </a:r>
          </a:p>
          <a:p>
            <a:pPr algn="just">
              <a:lnSpc>
                <a:spcPts val="5146"/>
              </a:lnSpc>
            </a:pPr>
            <a:r>
              <a:rPr lang="en-US" sz="3320" spc="-29">
                <a:solidFill>
                  <a:srgbClr val="000000"/>
                </a:solidFill>
                <a:latin typeface="Glacial Indifference"/>
                <a:ea typeface="Glacial Indifference"/>
                <a:cs typeface="Glacial Indifference"/>
                <a:sym typeface="Glacial Indifference"/>
              </a:rPr>
              <a:t>• </a:t>
            </a:r>
            <a:r>
              <a:rPr lang="en-US" b="true" sz="3320" spc="-29">
                <a:solidFill>
                  <a:srgbClr val="000000"/>
                </a:solidFill>
                <a:latin typeface="Glacial Indifference Bold"/>
                <a:ea typeface="Glacial Indifference Bold"/>
                <a:cs typeface="Glacial Indifference Bold"/>
                <a:sym typeface="Glacial Indifference Bold"/>
              </a:rPr>
              <a:t>Flattery</a:t>
            </a:r>
            <a:r>
              <a:rPr lang="en-US" sz="3320" spc="-29">
                <a:solidFill>
                  <a:srgbClr val="000000"/>
                </a:solidFill>
                <a:latin typeface="Glacial Indifference"/>
                <a:ea typeface="Glacial Indifference"/>
                <a:cs typeface="Glacial Indifference"/>
                <a:sym typeface="Glacial Indifference"/>
              </a:rPr>
              <a:t>. They praise pictures on your profile, say you’re sexy, fit.... It’s hard to think </a:t>
            </a:r>
          </a:p>
          <a:p>
            <a:pPr algn="just">
              <a:lnSpc>
                <a:spcPts val="5146"/>
              </a:lnSpc>
            </a:pPr>
            <a:r>
              <a:rPr lang="en-US" sz="3320" spc="-29">
                <a:solidFill>
                  <a:srgbClr val="000000"/>
                </a:solidFill>
                <a:latin typeface="Glacial Indifference"/>
                <a:ea typeface="Glacial Indifference"/>
                <a:cs typeface="Glacial Indifference"/>
                <a:sym typeface="Glacial Indifference"/>
              </a:rPr>
              <a:t>critically because they are praising you. </a:t>
            </a:r>
          </a:p>
          <a:p>
            <a:pPr algn="just">
              <a:lnSpc>
                <a:spcPts val="5146"/>
              </a:lnSpc>
            </a:pPr>
            <a:r>
              <a:rPr lang="en-US" sz="3320" spc="-29">
                <a:solidFill>
                  <a:srgbClr val="000000"/>
                </a:solidFill>
                <a:latin typeface="Glacial Indifference"/>
                <a:ea typeface="Glacial Indifference"/>
                <a:cs typeface="Glacial Indifference"/>
                <a:sym typeface="Glacial Indifference"/>
              </a:rPr>
              <a:t>• </a:t>
            </a:r>
            <a:r>
              <a:rPr lang="en-US" b="true" sz="3320" spc="-29">
                <a:solidFill>
                  <a:srgbClr val="000000"/>
                </a:solidFill>
                <a:latin typeface="Glacial Indifference Bold"/>
                <a:ea typeface="Glacial Indifference Bold"/>
                <a:cs typeface="Glacial Indifference Bold"/>
                <a:sym typeface="Glacial Indifference Bold"/>
              </a:rPr>
              <a:t>Let’s talk about sex.</a:t>
            </a:r>
            <a:r>
              <a:rPr lang="en-US" sz="3320" spc="-29">
                <a:solidFill>
                  <a:srgbClr val="000000"/>
                </a:solidFill>
                <a:latin typeface="Glacial Indifference"/>
                <a:ea typeface="Glacial Indifference"/>
                <a:cs typeface="Glacial Indifference"/>
                <a:sym typeface="Glacial Indifference"/>
              </a:rPr>
              <a:t> They try to get you to talk about sex... </a:t>
            </a:r>
          </a:p>
          <a:p>
            <a:pPr algn="just">
              <a:lnSpc>
                <a:spcPts val="5146"/>
              </a:lnSpc>
            </a:pPr>
            <a:r>
              <a:rPr lang="en-US" sz="3320" spc="-29">
                <a:solidFill>
                  <a:srgbClr val="000000"/>
                </a:solidFill>
                <a:latin typeface="Glacial Indifference"/>
                <a:ea typeface="Glacial Indifference"/>
                <a:cs typeface="Glacial Indifference"/>
                <a:sym typeface="Glacial Indifference"/>
              </a:rPr>
              <a:t>• </a:t>
            </a:r>
            <a:r>
              <a:rPr lang="en-US" b="true" sz="3320" spc="-29">
                <a:solidFill>
                  <a:srgbClr val="000000"/>
                </a:solidFill>
                <a:latin typeface="Glacial Indifference Bold"/>
                <a:ea typeface="Glacial Indifference Bold"/>
                <a:cs typeface="Glacial Indifference Bold"/>
                <a:sym typeface="Glacial Indifference Bold"/>
              </a:rPr>
              <a:t>Got any sexy pictures?</a:t>
            </a:r>
            <a:r>
              <a:rPr lang="en-US" sz="3320" spc="-29">
                <a:solidFill>
                  <a:srgbClr val="000000"/>
                </a:solidFill>
                <a:latin typeface="Glacial Indifference"/>
                <a:ea typeface="Glacial Indifference"/>
                <a:cs typeface="Glacial Indifference"/>
                <a:sym typeface="Glacial Indifference"/>
              </a:rPr>
              <a:t> They are asking you for pictures.... </a:t>
            </a:r>
          </a:p>
          <a:p>
            <a:pPr algn="just">
              <a:lnSpc>
                <a:spcPts val="5146"/>
              </a:lnSpc>
            </a:pPr>
            <a:r>
              <a:rPr lang="en-US" sz="3320" spc="-29">
                <a:solidFill>
                  <a:srgbClr val="000000"/>
                </a:solidFill>
                <a:latin typeface="Glacial Indifference"/>
                <a:ea typeface="Glacial Indifference"/>
                <a:cs typeface="Glacial Indifference"/>
                <a:sym typeface="Glacial Indifference"/>
              </a:rPr>
              <a:t>• </a:t>
            </a:r>
            <a:r>
              <a:rPr lang="en-US" b="true" sz="3320" spc="-29">
                <a:solidFill>
                  <a:srgbClr val="000000"/>
                </a:solidFill>
                <a:latin typeface="Glacial Indifference Bold"/>
                <a:ea typeface="Glacial Indifference Bold"/>
                <a:cs typeface="Glacial Indifference Bold"/>
                <a:sym typeface="Glacial Indifference Bold"/>
              </a:rPr>
              <a:t>Can we go somewhere more private?</a:t>
            </a:r>
            <a:r>
              <a:rPr lang="en-US" sz="3320" spc="-29">
                <a:solidFill>
                  <a:srgbClr val="000000"/>
                </a:solidFill>
                <a:latin typeface="Glacial Indifference"/>
                <a:ea typeface="Glacial Indifference"/>
                <a:cs typeface="Glacial Indifference"/>
                <a:sym typeface="Glacial Indifference"/>
              </a:rPr>
              <a:t> They ask for private chats.... </a:t>
            </a:r>
          </a:p>
          <a:p>
            <a:pPr algn="just">
              <a:lnSpc>
                <a:spcPts val="5146"/>
              </a:lnSpc>
            </a:pPr>
            <a:r>
              <a:rPr lang="en-US" sz="3320" spc="-29">
                <a:solidFill>
                  <a:srgbClr val="000000"/>
                </a:solidFill>
                <a:latin typeface="Glacial Indifference"/>
                <a:ea typeface="Glacial Indifference"/>
                <a:cs typeface="Glacial Indifference"/>
                <a:sym typeface="Glacial Indifference"/>
              </a:rPr>
              <a:t>• </a:t>
            </a:r>
            <a:r>
              <a:rPr lang="en-US" b="true" sz="3320" spc="-29">
                <a:solidFill>
                  <a:srgbClr val="000000"/>
                </a:solidFill>
                <a:latin typeface="Glacial Indifference Bold"/>
                <a:ea typeface="Glacial Indifference Bold"/>
                <a:cs typeface="Glacial Indifference Bold"/>
                <a:sym typeface="Glacial Indifference Bold"/>
              </a:rPr>
              <a:t>Our little secret?</a:t>
            </a:r>
            <a:r>
              <a:rPr lang="en-US" sz="3320" spc="-29">
                <a:solidFill>
                  <a:srgbClr val="000000"/>
                </a:solidFill>
                <a:latin typeface="Glacial Indifference"/>
                <a:ea typeface="Glacial Indifference"/>
                <a:cs typeface="Glacial Indifference"/>
                <a:sym typeface="Glacial Indifference"/>
              </a:rPr>
              <a:t> They don’t want other people to know you are chatting. </a:t>
            </a:r>
          </a:p>
          <a:p>
            <a:pPr algn="just">
              <a:lnSpc>
                <a:spcPts val="5146"/>
              </a:lnSpc>
            </a:pPr>
            <a:r>
              <a:rPr lang="en-US" sz="3320" spc="-29">
                <a:solidFill>
                  <a:srgbClr val="000000"/>
                </a:solidFill>
                <a:latin typeface="Glacial Indifference"/>
                <a:ea typeface="Glacial Indifference"/>
                <a:cs typeface="Glacial Indifference"/>
                <a:sym typeface="Glacial Indifference"/>
              </a:rPr>
              <a:t>• </a:t>
            </a:r>
            <a:r>
              <a:rPr lang="en-US" b="true" sz="3320" spc="-29">
                <a:solidFill>
                  <a:srgbClr val="000000"/>
                </a:solidFill>
                <a:latin typeface="Glacial Indifference Bold"/>
                <a:ea typeface="Glacial Indifference Bold"/>
                <a:cs typeface="Glacial Indifference Bold"/>
                <a:sym typeface="Glacial Indifference Bold"/>
              </a:rPr>
              <a:t>Mood swings</a:t>
            </a:r>
            <a:r>
              <a:rPr lang="en-US" sz="3320" spc="-29">
                <a:solidFill>
                  <a:srgbClr val="000000"/>
                </a:solidFill>
                <a:latin typeface="Glacial Indifference"/>
                <a:ea typeface="Glacial Indifference"/>
                <a:cs typeface="Glacial Indifference"/>
                <a:sym typeface="Glacial Indifference"/>
              </a:rPr>
              <a:t>. They flatter you and pay attention, then they ask for something, you hesitate </a:t>
            </a:r>
          </a:p>
          <a:p>
            <a:pPr algn="just">
              <a:lnSpc>
                <a:spcPts val="5146"/>
              </a:lnSpc>
            </a:pPr>
            <a:r>
              <a:rPr lang="en-US" sz="3320" spc="-29">
                <a:solidFill>
                  <a:srgbClr val="000000"/>
                </a:solidFill>
                <a:latin typeface="Glacial Indifference"/>
                <a:ea typeface="Glacial Indifference"/>
                <a:cs typeface="Glacial Indifference"/>
                <a:sym typeface="Glacial Indifference"/>
              </a:rPr>
              <a:t>or say ‘no’ so they take that attention away or turn nasty. </a:t>
            </a:r>
          </a:p>
          <a:p>
            <a:pPr algn="just">
              <a:lnSpc>
                <a:spcPts val="5146"/>
              </a:lnSpc>
            </a:pPr>
            <a:r>
              <a:rPr lang="en-US" sz="3320" spc="-29">
                <a:solidFill>
                  <a:srgbClr val="000000"/>
                </a:solidFill>
                <a:latin typeface="Glacial Indifference"/>
                <a:ea typeface="Glacial Indifference"/>
                <a:cs typeface="Glacial Indifference"/>
                <a:sym typeface="Glacial Indifference"/>
              </a:rPr>
              <a:t>• </a:t>
            </a:r>
            <a:r>
              <a:rPr lang="en-US" b="true" sz="3320" spc="-29">
                <a:solidFill>
                  <a:srgbClr val="000000"/>
                </a:solidFill>
                <a:latin typeface="Glacial Indifference Bold"/>
                <a:ea typeface="Glacial Indifference Bold"/>
                <a:cs typeface="Glacial Indifference Bold"/>
                <a:sym typeface="Glacial Indifference Bold"/>
              </a:rPr>
              <a:t>My camera’s broken.</a:t>
            </a:r>
            <a:r>
              <a:rPr lang="en-US" sz="3320" spc="-29">
                <a:solidFill>
                  <a:srgbClr val="000000"/>
                </a:solidFill>
                <a:latin typeface="Glacial Indifference"/>
                <a:ea typeface="Glacial Indifference"/>
                <a:cs typeface="Glacial Indifference"/>
                <a:sym typeface="Glacial Indifference"/>
              </a:rPr>
              <a:t> They don’t want you to see them.</a:t>
            </a:r>
          </a:p>
          <a:p>
            <a:pPr algn="just">
              <a:lnSpc>
                <a:spcPts val="5146"/>
              </a:lnSpc>
            </a:pPr>
          </a:p>
        </p:txBody>
      </p:sp>
      <p:sp>
        <p:nvSpPr>
          <p:cNvPr name="TextBox 6" id="6"/>
          <p:cNvSpPr txBox="true"/>
          <p:nvPr/>
        </p:nvSpPr>
        <p:spPr>
          <a:xfrm rot="0">
            <a:off x="1028700" y="876300"/>
            <a:ext cx="12180113" cy="1235264"/>
          </a:xfrm>
          <a:prstGeom prst="rect">
            <a:avLst/>
          </a:prstGeom>
        </p:spPr>
        <p:txBody>
          <a:bodyPr anchor="t" rtlCol="false" tIns="0" lIns="0" bIns="0" rIns="0">
            <a:spAutoFit/>
          </a:bodyPr>
          <a:lstStyle/>
          <a:p>
            <a:pPr algn="just">
              <a:lnSpc>
                <a:spcPts val="10025"/>
              </a:lnSpc>
              <a:spcBef>
                <a:spcPct val="0"/>
              </a:spcBef>
            </a:pPr>
            <a:r>
              <a:rPr lang="en-US" sz="7161" spc="-64">
                <a:solidFill>
                  <a:srgbClr val="000000"/>
                </a:solidFill>
                <a:latin typeface="Bobby Jones Soft"/>
                <a:ea typeface="Bobby Jones Soft"/>
                <a:cs typeface="Bobby Jones Soft"/>
                <a:sym typeface="Bobby Jones Soft"/>
              </a:rPr>
              <a:t>warning signs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DAGTF3GD1kU</dc:identifier>
  <dcterms:modified xsi:type="dcterms:W3CDTF">2011-08-01T06:04:30Z</dcterms:modified>
  <cp:revision>1</cp:revision>
  <dc:title>11.1.2 - Online Dating slides</dc:title>
</cp:coreProperties>
</file>