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Bobby Jones Soft" panose="020B0604020202020204" charset="0"/>
      <p:regular r:id="rId34"/>
    </p:embeddedFont>
    <p:embeddedFont>
      <p:font typeface="Canva Sans" panose="020B0604020202020204" charset="0"/>
      <p:regular r:id="rId35"/>
    </p:embeddedFont>
    <p:embeddedFont>
      <p:font typeface="Canva Sans Bold" panose="020B0604020202020204" charset="0"/>
      <p:regular r:id="rId36"/>
    </p:embeddedFont>
    <p:embeddedFont>
      <p:font typeface="Glacial Indifference" panose="020B0604020202020204" charset="0"/>
      <p:regular r:id="rId37"/>
    </p:embeddedFont>
    <p:embeddedFont>
      <p:font typeface="Glacial Indifference Bold" panose="020B0604020202020204" charset="0"/>
      <p:regular r:id="rId38"/>
    </p:embeddedFont>
    <p:embeddedFont>
      <p:font typeface="Playpen San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spreadsheets/d/1DUF2isFWsqVSYhbaACYtbgcLi_YjDqpE3GLQIVgkKQg/edit#gid=6985111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830872" y="1095375"/>
            <a:ext cx="4502257" cy="766737"/>
          </a:xfrm>
          <a:prstGeom prst="rect">
            <a:avLst/>
          </a:prstGeom>
        </p:spPr>
        <p:txBody>
          <a:bodyPr lIns="0" tIns="0" rIns="0" bIns="0" rtlCol="0" anchor="t">
            <a:spAutoFit/>
          </a:bodyPr>
          <a:lstStyle/>
          <a:p>
            <a:pPr algn="ctr">
              <a:lnSpc>
                <a:spcPts val="5744"/>
              </a:lnSpc>
            </a:pPr>
            <a:r>
              <a:rPr lang="en-US" sz="5470">
                <a:solidFill>
                  <a:srgbClr val="000000"/>
                </a:solidFill>
                <a:latin typeface="Bobby Jones Soft"/>
                <a:ea typeface="Bobby Jones Soft"/>
                <a:cs typeface="Bobby Jones Soft"/>
                <a:sym typeface="Bobby Jones Soft"/>
              </a:rPr>
              <a:t>TEACHER SLIDE</a:t>
            </a:r>
          </a:p>
        </p:txBody>
      </p:sp>
      <p:sp>
        <p:nvSpPr>
          <p:cNvPr id="6" name="TextBox 6"/>
          <p:cNvSpPr txBox="1"/>
          <p:nvPr/>
        </p:nvSpPr>
        <p:spPr>
          <a:xfrm>
            <a:off x="935066" y="2276923"/>
            <a:ext cx="16417869" cy="8153995"/>
          </a:xfrm>
          <a:prstGeom prst="rect">
            <a:avLst/>
          </a:prstGeom>
        </p:spPr>
        <p:txBody>
          <a:bodyPr lIns="0" tIns="0" rIns="0" bIns="0" rtlCol="0" anchor="t">
            <a:spAutoFit/>
          </a:bodyPr>
          <a:lstStyle/>
          <a:p>
            <a:pPr algn="just">
              <a:lnSpc>
                <a:spcPts val="4980"/>
              </a:lnSpc>
            </a:pPr>
            <a:r>
              <a:rPr lang="en-US" sz="3716">
                <a:solidFill>
                  <a:srgbClr val="000000"/>
                </a:solidFill>
                <a:latin typeface="Glacial Indifference"/>
                <a:ea typeface="Glacial Indifference"/>
                <a:cs typeface="Glacial Indifference"/>
                <a:sym typeface="Glacial Indifference"/>
              </a:rPr>
              <a:t>This is a sensitive and challenging topic and will need to be handled carefully. It is vital that students feel they are in a safe space to enable discussions to evolve, and issues be examined without any blame or heated arguments emerging. It is important to ensure students understand the group agreements.</a:t>
            </a:r>
          </a:p>
          <a:p>
            <a:pPr algn="just">
              <a:lnSpc>
                <a:spcPts val="4980"/>
              </a:lnSpc>
            </a:pPr>
            <a:endParaRPr lang="en-US" sz="3716">
              <a:solidFill>
                <a:srgbClr val="000000"/>
              </a:solidFill>
              <a:latin typeface="Glacial Indifference"/>
              <a:ea typeface="Glacial Indifference"/>
              <a:cs typeface="Glacial Indifference"/>
              <a:sym typeface="Glacial Indifference"/>
            </a:endParaRPr>
          </a:p>
          <a:p>
            <a:pPr algn="just">
              <a:lnSpc>
                <a:spcPts val="4980"/>
              </a:lnSpc>
            </a:pPr>
            <a:r>
              <a:rPr lang="en-US" sz="3716">
                <a:solidFill>
                  <a:srgbClr val="000000"/>
                </a:solidFill>
                <a:latin typeface="Glacial Indifference"/>
                <a:ea typeface="Glacial Indifference"/>
                <a:cs typeface="Glacial Indifference"/>
                <a:sym typeface="Glacial Indifference"/>
              </a:rPr>
              <a:t>It is also important that male students do not feel they are being targeted or personally blamed for wider societal issues. This lesson examines the appeal of toxic male influencers like Andrew Tate, who target young men often struggling with loneliness or a poor sense of personal identity. Feelings of shame or rejection only serve to drive young men toward these ideologies - it is important for everyone in class to remain kind and respectful when examining these issues.</a:t>
            </a:r>
          </a:p>
          <a:p>
            <a:pPr algn="just">
              <a:lnSpc>
                <a:spcPts val="4980"/>
              </a:lnSpc>
            </a:pPr>
            <a:endParaRPr lang="en-US" sz="3716">
              <a:solidFill>
                <a:srgbClr val="000000"/>
              </a:solidFill>
              <a:latin typeface="Glacial Indifference"/>
              <a:ea typeface="Glacial Indifference"/>
              <a:cs typeface="Glacial Indifference"/>
              <a:sym typeface="Glacial Indifference"/>
            </a:endParaRPr>
          </a:p>
          <a:p>
            <a:pPr algn="just">
              <a:lnSpc>
                <a:spcPts val="4980"/>
              </a:lnSpc>
            </a:pPr>
            <a:endParaRPr lang="en-US" sz="3716">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pSp>
        <p:nvGrpSpPr>
          <p:cNvPr id="5" name="Group 5"/>
          <p:cNvGrpSpPr/>
          <p:nvPr/>
        </p:nvGrpSpPr>
        <p:grpSpPr>
          <a:xfrm>
            <a:off x="9656822" y="1586116"/>
            <a:ext cx="7602478" cy="7114769"/>
            <a:chOff x="0" y="0"/>
            <a:chExt cx="2002299" cy="1873849"/>
          </a:xfrm>
        </p:grpSpPr>
        <p:sp>
          <p:nvSpPr>
            <p:cNvPr id="6" name="Freeform 6"/>
            <p:cNvSpPr/>
            <p:nvPr/>
          </p:nvSpPr>
          <p:spPr>
            <a:xfrm>
              <a:off x="0" y="0"/>
              <a:ext cx="2002299" cy="1873849"/>
            </a:xfrm>
            <a:custGeom>
              <a:avLst/>
              <a:gdLst/>
              <a:ahLst/>
              <a:cxnLst/>
              <a:rect l="l" t="t" r="r" b="b"/>
              <a:pathLst>
                <a:path w="2002299" h="1873849">
                  <a:moveTo>
                    <a:pt x="0" y="0"/>
                  </a:moveTo>
                  <a:lnTo>
                    <a:pt x="2002299" y="0"/>
                  </a:lnTo>
                  <a:lnTo>
                    <a:pt x="2002299" y="1873849"/>
                  </a:lnTo>
                  <a:lnTo>
                    <a:pt x="0" y="1873849"/>
                  </a:lnTo>
                  <a:close/>
                </a:path>
              </a:pathLst>
            </a:custGeom>
            <a:solidFill>
              <a:srgbClr val="FFFFFF"/>
            </a:solidFill>
            <a:ln w="38100" cap="sq">
              <a:solidFill>
                <a:srgbClr val="000000"/>
              </a:solidFill>
              <a:prstDash val="solid"/>
              <a:miter/>
            </a:ln>
          </p:spPr>
          <p:txBody>
            <a:bodyPr/>
            <a:lstStyle/>
            <a:p>
              <a:endParaRPr lang="en-GB"/>
            </a:p>
          </p:txBody>
        </p:sp>
        <p:sp>
          <p:nvSpPr>
            <p:cNvPr id="7" name="TextBox 7"/>
            <p:cNvSpPr txBox="1"/>
            <p:nvPr/>
          </p:nvSpPr>
          <p:spPr>
            <a:xfrm>
              <a:off x="0" y="-66675"/>
              <a:ext cx="2002299" cy="1940524"/>
            </a:xfrm>
            <a:prstGeom prst="rect">
              <a:avLst/>
            </a:prstGeom>
          </p:spPr>
          <p:txBody>
            <a:bodyPr lIns="50800" tIns="50800" rIns="50800" bIns="50800" rtlCol="0" anchor="ctr"/>
            <a:lstStyle/>
            <a:p>
              <a:pPr algn="ctr">
                <a:lnSpc>
                  <a:spcPts val="3150"/>
                </a:lnSpc>
              </a:pPr>
              <a:endParaRPr/>
            </a:p>
          </p:txBody>
        </p:sp>
      </p:grpSp>
      <p:grpSp>
        <p:nvGrpSpPr>
          <p:cNvPr id="8" name="Group 8"/>
          <p:cNvGrpSpPr/>
          <p:nvPr/>
        </p:nvGrpSpPr>
        <p:grpSpPr>
          <a:xfrm>
            <a:off x="1028700" y="3069367"/>
            <a:ext cx="7926372" cy="3838906"/>
            <a:chOff x="0" y="0"/>
            <a:chExt cx="10568496" cy="5118542"/>
          </a:xfrm>
        </p:grpSpPr>
        <p:sp>
          <p:nvSpPr>
            <p:cNvPr id="9" name="TextBox 9"/>
            <p:cNvSpPr txBox="1"/>
            <p:nvPr/>
          </p:nvSpPr>
          <p:spPr>
            <a:xfrm>
              <a:off x="0" y="114300"/>
              <a:ext cx="10568496" cy="3124203"/>
            </a:xfrm>
            <a:prstGeom prst="rect">
              <a:avLst/>
            </a:prstGeom>
          </p:spPr>
          <p:txBody>
            <a:bodyPr lIns="0" tIns="0" rIns="0" bIns="0" rtlCol="0" anchor="t">
              <a:spAutoFit/>
            </a:bodyPr>
            <a:lstStyle/>
            <a:p>
              <a:pPr marL="0" lvl="0" indent="0" algn="l">
                <a:lnSpc>
                  <a:spcPts val="8925"/>
                </a:lnSpc>
              </a:pPr>
              <a:r>
                <a:rPr lang="en-US" sz="8500">
                  <a:solidFill>
                    <a:srgbClr val="000000"/>
                  </a:solidFill>
                  <a:latin typeface="Glacial Indifference"/>
                  <a:ea typeface="Glacial Indifference"/>
                  <a:cs typeface="Glacial Indifference"/>
                  <a:sym typeface="Glacial Indifference"/>
                </a:rPr>
                <a:t>Misogyny can take many forms.</a:t>
              </a:r>
            </a:p>
          </p:txBody>
        </p:sp>
        <p:sp>
          <p:nvSpPr>
            <p:cNvPr id="10" name="TextBox 10"/>
            <p:cNvSpPr txBox="1"/>
            <p:nvPr/>
          </p:nvSpPr>
          <p:spPr>
            <a:xfrm>
              <a:off x="0" y="3731067"/>
              <a:ext cx="10568496" cy="1387475"/>
            </a:xfrm>
            <a:prstGeom prst="rect">
              <a:avLst/>
            </a:prstGeom>
          </p:spPr>
          <p:txBody>
            <a:bodyPr lIns="0" tIns="0" rIns="0" bIns="0" rtlCol="0" anchor="t">
              <a:spAutoFit/>
            </a:bodyPr>
            <a:lstStyle/>
            <a:p>
              <a:pPr marL="0" lvl="0" indent="0" algn="l">
                <a:lnSpc>
                  <a:spcPts val="4200"/>
                </a:lnSpc>
              </a:pPr>
              <a:r>
                <a:rPr lang="en-US" sz="3000">
                  <a:solidFill>
                    <a:srgbClr val="000000"/>
                  </a:solidFill>
                  <a:latin typeface="Glacial Indifference"/>
                  <a:ea typeface="Glacial Indifference"/>
                  <a:cs typeface="Glacial Indifference"/>
                  <a:sym typeface="Glacial Indifference"/>
                </a:rPr>
                <a:t>Misogyny is not just something that men express - women can also hold misogynistic beliefs.</a:t>
              </a:r>
            </a:p>
          </p:txBody>
        </p:sp>
      </p:grpSp>
      <p:grpSp>
        <p:nvGrpSpPr>
          <p:cNvPr id="11" name="Group 11"/>
          <p:cNvGrpSpPr/>
          <p:nvPr/>
        </p:nvGrpSpPr>
        <p:grpSpPr>
          <a:xfrm>
            <a:off x="9926305" y="2209365"/>
            <a:ext cx="7063511" cy="5868269"/>
            <a:chOff x="0" y="0"/>
            <a:chExt cx="9418015" cy="7824359"/>
          </a:xfrm>
        </p:grpSpPr>
        <p:sp>
          <p:nvSpPr>
            <p:cNvPr id="12" name="TextBox 12"/>
            <p:cNvSpPr txBox="1"/>
            <p:nvPr/>
          </p:nvSpPr>
          <p:spPr>
            <a:xfrm>
              <a:off x="0" y="-76200"/>
              <a:ext cx="8356939" cy="849709"/>
            </a:xfrm>
            <a:prstGeom prst="rect">
              <a:avLst/>
            </a:prstGeom>
          </p:spPr>
          <p:txBody>
            <a:bodyPr lIns="0" tIns="0" rIns="0" bIns="0" rtlCol="0" anchor="t">
              <a:spAutoFit/>
            </a:bodyPr>
            <a:lstStyle/>
            <a:p>
              <a:pPr marL="0" lvl="0" indent="0" algn="l">
                <a:lnSpc>
                  <a:spcPts val="5398"/>
                </a:lnSpc>
              </a:pPr>
              <a:r>
                <a:rPr lang="en-US" sz="3856">
                  <a:solidFill>
                    <a:srgbClr val="000000"/>
                  </a:solidFill>
                  <a:latin typeface="Glacial Indifference"/>
                  <a:ea typeface="Glacial Indifference"/>
                  <a:cs typeface="Glacial Indifference"/>
                  <a:sym typeface="Glacial Indifference"/>
                </a:rPr>
                <a:t>harassment and bullying</a:t>
              </a:r>
            </a:p>
          </p:txBody>
        </p:sp>
        <p:sp>
          <p:nvSpPr>
            <p:cNvPr id="13" name="TextBox 13"/>
            <p:cNvSpPr txBox="1"/>
            <p:nvPr/>
          </p:nvSpPr>
          <p:spPr>
            <a:xfrm>
              <a:off x="0" y="1688174"/>
              <a:ext cx="8356939" cy="849709"/>
            </a:xfrm>
            <a:prstGeom prst="rect">
              <a:avLst/>
            </a:prstGeom>
          </p:spPr>
          <p:txBody>
            <a:bodyPr lIns="0" tIns="0" rIns="0" bIns="0" rtlCol="0" anchor="t">
              <a:spAutoFit/>
            </a:bodyPr>
            <a:lstStyle/>
            <a:p>
              <a:pPr marL="0" lvl="0" indent="0" algn="l">
                <a:lnSpc>
                  <a:spcPts val="5398"/>
                </a:lnSpc>
              </a:pPr>
              <a:r>
                <a:rPr lang="en-US" sz="3856">
                  <a:solidFill>
                    <a:srgbClr val="000000"/>
                  </a:solidFill>
                  <a:latin typeface="Glacial Indifference"/>
                  <a:ea typeface="Glacial Indifference"/>
                  <a:cs typeface="Glacial Indifference"/>
                  <a:sym typeface="Glacial Indifference"/>
                </a:rPr>
                <a:t>discrimination</a:t>
              </a:r>
            </a:p>
          </p:txBody>
        </p:sp>
        <p:sp>
          <p:nvSpPr>
            <p:cNvPr id="14" name="TextBox 14"/>
            <p:cNvSpPr txBox="1"/>
            <p:nvPr/>
          </p:nvSpPr>
          <p:spPr>
            <a:xfrm>
              <a:off x="0" y="3450332"/>
              <a:ext cx="8356939" cy="849709"/>
            </a:xfrm>
            <a:prstGeom prst="rect">
              <a:avLst/>
            </a:prstGeom>
          </p:spPr>
          <p:txBody>
            <a:bodyPr lIns="0" tIns="0" rIns="0" bIns="0" rtlCol="0" anchor="t">
              <a:spAutoFit/>
            </a:bodyPr>
            <a:lstStyle/>
            <a:p>
              <a:pPr marL="0" lvl="0" indent="0" algn="l">
                <a:lnSpc>
                  <a:spcPts val="5398"/>
                </a:lnSpc>
              </a:pPr>
              <a:r>
                <a:rPr lang="en-US" sz="3856">
                  <a:solidFill>
                    <a:srgbClr val="000000"/>
                  </a:solidFill>
                  <a:latin typeface="Glacial Indifference"/>
                  <a:ea typeface="Glacial Indifference"/>
                  <a:cs typeface="Glacial Indifference"/>
                  <a:sym typeface="Glacial Indifference"/>
                </a:rPr>
                <a:t>violence</a:t>
              </a:r>
            </a:p>
          </p:txBody>
        </p:sp>
        <p:sp>
          <p:nvSpPr>
            <p:cNvPr id="15" name="TextBox 15"/>
            <p:cNvSpPr txBox="1"/>
            <p:nvPr/>
          </p:nvSpPr>
          <p:spPr>
            <a:xfrm>
              <a:off x="0" y="5212491"/>
              <a:ext cx="9418015" cy="849709"/>
            </a:xfrm>
            <a:prstGeom prst="rect">
              <a:avLst/>
            </a:prstGeom>
          </p:spPr>
          <p:txBody>
            <a:bodyPr lIns="0" tIns="0" rIns="0" bIns="0" rtlCol="0" anchor="t">
              <a:spAutoFit/>
            </a:bodyPr>
            <a:lstStyle/>
            <a:p>
              <a:pPr marL="0" lvl="0" indent="0" algn="l">
                <a:lnSpc>
                  <a:spcPts val="5398"/>
                </a:lnSpc>
              </a:pPr>
              <a:r>
                <a:rPr lang="en-US" sz="3856">
                  <a:solidFill>
                    <a:srgbClr val="000000"/>
                  </a:solidFill>
                  <a:latin typeface="Glacial Indifference"/>
                  <a:ea typeface="Glacial Indifference"/>
                  <a:cs typeface="Glacial Indifference"/>
                  <a:sym typeface="Glacial Indifference"/>
                </a:rPr>
                <a:t>social norms that devalue women</a:t>
              </a:r>
            </a:p>
          </p:txBody>
        </p:sp>
        <p:sp>
          <p:nvSpPr>
            <p:cNvPr id="16" name="TextBox 16"/>
            <p:cNvSpPr txBox="1"/>
            <p:nvPr/>
          </p:nvSpPr>
          <p:spPr>
            <a:xfrm>
              <a:off x="0" y="6974650"/>
              <a:ext cx="9418015" cy="849709"/>
            </a:xfrm>
            <a:prstGeom prst="rect">
              <a:avLst/>
            </a:prstGeom>
          </p:spPr>
          <p:txBody>
            <a:bodyPr lIns="0" tIns="0" rIns="0" bIns="0" rtlCol="0" anchor="t">
              <a:spAutoFit/>
            </a:bodyPr>
            <a:lstStyle/>
            <a:p>
              <a:pPr marL="0" lvl="0" indent="0" algn="l">
                <a:lnSpc>
                  <a:spcPts val="5398"/>
                </a:lnSpc>
              </a:pPr>
              <a:r>
                <a:rPr lang="en-US" sz="3856">
                  <a:solidFill>
                    <a:srgbClr val="000000"/>
                  </a:solidFill>
                  <a:latin typeface="Glacial Indifference"/>
                  <a:ea typeface="Glacial Indifference"/>
                  <a:cs typeface="Glacial Indifference"/>
                  <a:sym typeface="Glacial Indifference"/>
                </a:rPr>
                <a:t>rigid gender expectations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pSp>
        <p:nvGrpSpPr>
          <p:cNvPr id="5" name="Group 5"/>
          <p:cNvGrpSpPr/>
          <p:nvPr/>
        </p:nvGrpSpPr>
        <p:grpSpPr>
          <a:xfrm>
            <a:off x="3756468" y="2946727"/>
            <a:ext cx="10775063" cy="4137123"/>
            <a:chOff x="0" y="0"/>
            <a:chExt cx="14366751" cy="5516164"/>
          </a:xfrm>
        </p:grpSpPr>
        <p:sp>
          <p:nvSpPr>
            <p:cNvPr id="6" name="TextBox 6"/>
            <p:cNvSpPr txBox="1"/>
            <p:nvPr/>
          </p:nvSpPr>
          <p:spPr>
            <a:xfrm>
              <a:off x="0" y="123825"/>
              <a:ext cx="14366751" cy="1832483"/>
            </a:xfrm>
            <a:prstGeom prst="rect">
              <a:avLst/>
            </a:prstGeom>
          </p:spPr>
          <p:txBody>
            <a:bodyPr lIns="0" tIns="0" rIns="0" bIns="0" rtlCol="0" anchor="t">
              <a:spAutoFit/>
            </a:bodyPr>
            <a:lstStyle/>
            <a:p>
              <a:pPr marL="0" lvl="0" indent="0" algn="ctr">
                <a:lnSpc>
                  <a:spcPts val="10013"/>
                </a:lnSpc>
              </a:pPr>
              <a:r>
                <a:rPr lang="en-US" sz="9628">
                  <a:solidFill>
                    <a:srgbClr val="000000"/>
                  </a:solidFill>
                  <a:latin typeface="Bobby Jones Soft"/>
                  <a:ea typeface="Bobby Jones Soft"/>
                  <a:cs typeface="Bobby Jones Soft"/>
                  <a:sym typeface="Bobby Jones Soft"/>
                </a:rPr>
                <a:t>TOXIC MASCULINITY</a:t>
              </a:r>
            </a:p>
          </p:txBody>
        </p:sp>
        <p:sp>
          <p:nvSpPr>
            <p:cNvPr id="7" name="TextBox 7"/>
            <p:cNvSpPr txBox="1"/>
            <p:nvPr/>
          </p:nvSpPr>
          <p:spPr>
            <a:xfrm>
              <a:off x="0" y="2364235"/>
              <a:ext cx="14366751" cy="3151929"/>
            </a:xfrm>
            <a:prstGeom prst="rect">
              <a:avLst/>
            </a:prstGeom>
          </p:spPr>
          <p:txBody>
            <a:bodyPr lIns="0" tIns="0" rIns="0" bIns="0" rtlCol="0" anchor="t">
              <a:spAutoFit/>
            </a:bodyPr>
            <a:lstStyle/>
            <a:p>
              <a:pPr marL="0" lvl="0" indent="0" algn="just">
                <a:lnSpc>
                  <a:spcPts val="4759"/>
                </a:lnSpc>
              </a:pPr>
              <a:r>
                <a:rPr lang="en-US" sz="3399">
                  <a:solidFill>
                    <a:srgbClr val="000000"/>
                  </a:solidFill>
                  <a:latin typeface="Glacial Indifference"/>
                  <a:ea typeface="Glacial Indifference"/>
                  <a:cs typeface="Glacial Indifference"/>
                  <a:sym typeface="Glacial Indifference"/>
                </a:rPr>
                <a:t>harmful social norms and expectations about masculinity (traits we normally associate with men/boys).  Men and boys can feel pressured to look, act, or feel a certain way, in order to be seen as a “real man.”</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7207995" y="2138915"/>
            <a:ext cx="10051305" cy="6337299"/>
          </a:xfrm>
          <a:prstGeom prst="rect">
            <a:avLst/>
          </a:prstGeom>
        </p:spPr>
        <p:txBody>
          <a:bodyPr lIns="0" tIns="0" rIns="0" bIns="0" rtlCol="0" anchor="t">
            <a:spAutoFit/>
          </a:bodyPr>
          <a:lstStyle/>
          <a:p>
            <a:pPr algn="just">
              <a:lnSpc>
                <a:spcPts val="5600"/>
              </a:lnSpc>
            </a:pPr>
            <a:r>
              <a:rPr lang="en-US" sz="4000">
                <a:solidFill>
                  <a:srgbClr val="000000"/>
                </a:solidFill>
                <a:latin typeface="Glacial Indifference"/>
                <a:ea typeface="Glacial Indifference"/>
                <a:cs typeface="Glacial Indifference"/>
                <a:sym typeface="Glacial Indifference"/>
              </a:rPr>
              <a:t>Toxic masculinity and misogyny are connected: harmful ideas about being a man (toxic masculinity) contribute to misogyny (the hatred of or prejudice against women).</a:t>
            </a:r>
          </a:p>
          <a:p>
            <a:pPr algn="just">
              <a:lnSpc>
                <a:spcPts val="5600"/>
              </a:lnSpc>
            </a:pPr>
            <a:endParaRPr lang="en-US" sz="4000">
              <a:solidFill>
                <a:srgbClr val="000000"/>
              </a:solidFill>
              <a:latin typeface="Glacial Indifference"/>
              <a:ea typeface="Glacial Indifference"/>
              <a:cs typeface="Glacial Indifference"/>
              <a:sym typeface="Glacial Indifference"/>
            </a:endParaRPr>
          </a:p>
          <a:p>
            <a:pPr algn="just">
              <a:lnSpc>
                <a:spcPts val="5600"/>
              </a:lnSpc>
            </a:pPr>
            <a:r>
              <a:rPr lang="en-US" sz="4000">
                <a:solidFill>
                  <a:srgbClr val="000000"/>
                </a:solidFill>
                <a:latin typeface="Glacial Indifference"/>
                <a:ea typeface="Glacial Indifference"/>
                <a:cs typeface="Glacial Indifference"/>
                <a:sym typeface="Glacial Indifference"/>
              </a:rPr>
              <a:t>Toxic masculinity tells us that being a man is all about </a:t>
            </a:r>
            <a:r>
              <a:rPr lang="en-US" sz="4000" b="1">
                <a:solidFill>
                  <a:srgbClr val="000000"/>
                </a:solidFill>
                <a:latin typeface="Glacial Indifference Bold"/>
                <a:ea typeface="Glacial Indifference Bold"/>
                <a:cs typeface="Glacial Indifference Bold"/>
                <a:sym typeface="Glacial Indifference Bold"/>
              </a:rPr>
              <a:t>power, dominance and control</a:t>
            </a:r>
            <a:r>
              <a:rPr lang="en-US" sz="4000">
                <a:solidFill>
                  <a:srgbClr val="000000"/>
                </a:solidFill>
                <a:latin typeface="Glacial Indifference"/>
                <a:ea typeface="Glacial Indifference"/>
                <a:cs typeface="Glacial Indifference"/>
                <a:sym typeface="Glacial Indifference"/>
              </a:rPr>
              <a:t>, and that women are </a:t>
            </a:r>
            <a:r>
              <a:rPr lang="en-US" sz="4000" b="1">
                <a:solidFill>
                  <a:srgbClr val="000000"/>
                </a:solidFill>
                <a:latin typeface="Glacial Indifference Bold"/>
                <a:ea typeface="Glacial Indifference Bold"/>
                <a:cs typeface="Glacial Indifference Bold"/>
                <a:sym typeface="Glacial Indifference Bold"/>
              </a:rPr>
              <a:t>weak and inferior</a:t>
            </a:r>
            <a:r>
              <a:rPr lang="en-US" sz="4000">
                <a:solidFill>
                  <a:srgbClr val="000000"/>
                </a:solidFill>
                <a:latin typeface="Glacial Indifference"/>
                <a:ea typeface="Glacial Indifference"/>
                <a:cs typeface="Glacial Indifference"/>
                <a:sym typeface="Glacial Indifference"/>
              </a:rPr>
              <a:t>. This reinforces (makes stronger) misogyny.</a:t>
            </a:r>
          </a:p>
        </p:txBody>
      </p:sp>
      <p:grpSp>
        <p:nvGrpSpPr>
          <p:cNvPr id="6" name="Group 6"/>
          <p:cNvGrpSpPr/>
          <p:nvPr/>
        </p:nvGrpSpPr>
        <p:grpSpPr>
          <a:xfrm>
            <a:off x="498050" y="1911723"/>
            <a:ext cx="6132996" cy="6886932"/>
            <a:chOff x="0" y="0"/>
            <a:chExt cx="8177328" cy="9182576"/>
          </a:xfrm>
        </p:grpSpPr>
        <p:sp>
          <p:nvSpPr>
            <p:cNvPr id="7" name="Freeform 7"/>
            <p:cNvSpPr/>
            <p:nvPr/>
          </p:nvSpPr>
          <p:spPr>
            <a:xfrm rot="-2223420">
              <a:off x="1008875" y="2252510"/>
              <a:ext cx="6159578" cy="5412729"/>
            </a:xfrm>
            <a:custGeom>
              <a:avLst/>
              <a:gdLst/>
              <a:ahLst/>
              <a:cxnLst/>
              <a:rect l="l" t="t" r="r" b="b"/>
              <a:pathLst>
                <a:path w="6159578" h="5412729">
                  <a:moveTo>
                    <a:pt x="0" y="0"/>
                  </a:moveTo>
                  <a:lnTo>
                    <a:pt x="6159578" y="0"/>
                  </a:lnTo>
                  <a:lnTo>
                    <a:pt x="6159578" y="5412729"/>
                  </a:lnTo>
                  <a:lnTo>
                    <a:pt x="0" y="5412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3562751" y="-95250"/>
              <a:ext cx="3751373" cy="1981626"/>
            </a:xfrm>
            <a:prstGeom prst="rect">
              <a:avLst/>
            </a:prstGeom>
          </p:spPr>
          <p:txBody>
            <a:bodyPr lIns="0" tIns="0" rIns="0" bIns="0" rtlCol="0" anchor="t">
              <a:spAutoFit/>
            </a:bodyPr>
            <a:lstStyle/>
            <a:p>
              <a:pPr algn="ctr">
                <a:lnSpc>
                  <a:spcPts val="6019"/>
                </a:lnSpc>
                <a:spcBef>
                  <a:spcPct val="0"/>
                </a:spcBef>
              </a:pPr>
              <a:r>
                <a:rPr lang="en-US" sz="4299">
                  <a:solidFill>
                    <a:srgbClr val="000000"/>
                  </a:solidFill>
                  <a:latin typeface="Bobby Jones Soft"/>
                  <a:ea typeface="Bobby Jones Soft"/>
                  <a:cs typeface="Bobby Jones Soft"/>
                  <a:sym typeface="Bobby Jones Soft"/>
                </a:rPr>
                <a:t>toxic masculinity</a:t>
              </a:r>
            </a:p>
          </p:txBody>
        </p:sp>
        <p:sp>
          <p:nvSpPr>
            <p:cNvPr id="9" name="TextBox 9"/>
            <p:cNvSpPr txBox="1"/>
            <p:nvPr/>
          </p:nvSpPr>
          <p:spPr>
            <a:xfrm>
              <a:off x="707533" y="8216950"/>
              <a:ext cx="3751373" cy="965626"/>
            </a:xfrm>
            <a:prstGeom prst="rect">
              <a:avLst/>
            </a:prstGeom>
          </p:spPr>
          <p:txBody>
            <a:bodyPr lIns="0" tIns="0" rIns="0" bIns="0" rtlCol="0" anchor="t">
              <a:spAutoFit/>
            </a:bodyPr>
            <a:lstStyle/>
            <a:p>
              <a:pPr algn="ctr">
                <a:lnSpc>
                  <a:spcPts val="6019"/>
                </a:lnSpc>
                <a:spcBef>
                  <a:spcPct val="0"/>
                </a:spcBef>
              </a:pPr>
              <a:r>
                <a:rPr lang="en-US" sz="4299">
                  <a:solidFill>
                    <a:srgbClr val="000000"/>
                  </a:solidFill>
                  <a:latin typeface="Bobby Jones Soft"/>
                  <a:ea typeface="Bobby Jones Soft"/>
                  <a:cs typeface="Bobby Jones Soft"/>
                  <a:sym typeface="Bobby Jones Soft"/>
                </a:rPr>
                <a:t>misogyny</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1416050" y="4329113"/>
            <a:ext cx="7340600" cy="3816350"/>
          </a:xfrm>
          <a:prstGeom prst="rect">
            <a:avLst/>
          </a:prstGeom>
          <a:solidFill>
            <a:srgbClr val="FFF295"/>
          </a:solidFill>
        </p:spPr>
        <p:txBody>
          <a:bodyPr/>
          <a:lstStyle/>
          <a:p>
            <a:endParaRPr lang="en-GB"/>
          </a:p>
        </p:txBody>
      </p:sp>
      <p:sp>
        <p:nvSpPr>
          <p:cNvPr id="6" name="TextBox 6"/>
          <p:cNvSpPr txBox="1"/>
          <p:nvPr/>
        </p:nvSpPr>
        <p:spPr>
          <a:xfrm>
            <a:off x="1802800" y="5313680"/>
            <a:ext cx="6567100" cy="1780541"/>
          </a:xfrm>
          <a:prstGeom prst="rect">
            <a:avLst/>
          </a:prstGeom>
        </p:spPr>
        <p:txBody>
          <a:bodyPr lIns="0" tIns="0" rIns="0" bIns="0" rtlCol="0" anchor="t">
            <a:spAutoFit/>
          </a:bodyPr>
          <a:lstStyle/>
          <a:p>
            <a:pPr marL="0" lvl="0" indent="0" algn="just">
              <a:lnSpc>
                <a:spcPts val="4759"/>
              </a:lnSpc>
            </a:pPr>
            <a:r>
              <a:rPr lang="en-US" sz="3399">
                <a:solidFill>
                  <a:srgbClr val="000000"/>
                </a:solidFill>
                <a:latin typeface="Glacial Indifference"/>
                <a:ea typeface="Glacial Indifference"/>
                <a:cs typeface="Glacial Indifference"/>
                <a:sym typeface="Glacial Indifference"/>
              </a:rPr>
              <a:t>You will be given a selection of cards, each with a different behaviour or personality trait listed.</a:t>
            </a:r>
          </a:p>
        </p:txBody>
      </p:sp>
      <p:sp>
        <p:nvSpPr>
          <p:cNvPr id="7" name="AutoShape 7"/>
          <p:cNvSpPr/>
          <p:nvPr/>
        </p:nvSpPr>
        <p:spPr>
          <a:xfrm>
            <a:off x="9531350" y="4329113"/>
            <a:ext cx="7340600" cy="3816350"/>
          </a:xfrm>
          <a:prstGeom prst="rect">
            <a:avLst/>
          </a:prstGeom>
          <a:solidFill>
            <a:srgbClr val="FFF295"/>
          </a:solidFill>
        </p:spPr>
        <p:txBody>
          <a:bodyPr/>
          <a:lstStyle/>
          <a:p>
            <a:endParaRPr lang="en-GB"/>
          </a:p>
        </p:txBody>
      </p:sp>
      <p:sp>
        <p:nvSpPr>
          <p:cNvPr id="8" name="TextBox 8"/>
          <p:cNvSpPr txBox="1"/>
          <p:nvPr/>
        </p:nvSpPr>
        <p:spPr>
          <a:xfrm>
            <a:off x="9767477" y="5013642"/>
            <a:ext cx="6972353" cy="2380616"/>
          </a:xfrm>
          <a:prstGeom prst="rect">
            <a:avLst/>
          </a:prstGeom>
        </p:spPr>
        <p:txBody>
          <a:bodyPr lIns="0" tIns="0" rIns="0" bIns="0" rtlCol="0" anchor="t">
            <a:spAutoFit/>
          </a:bodyPr>
          <a:lstStyle/>
          <a:p>
            <a:pPr marL="0" lvl="0" indent="0" algn="just">
              <a:lnSpc>
                <a:spcPts val="4759"/>
              </a:lnSpc>
            </a:pPr>
            <a:r>
              <a:rPr lang="en-US" sz="3399">
                <a:solidFill>
                  <a:srgbClr val="000000"/>
                </a:solidFill>
                <a:latin typeface="Glacial Indifference"/>
                <a:ea typeface="Glacial Indifference"/>
                <a:cs typeface="Glacial Indifference"/>
                <a:sym typeface="Glacial Indifference"/>
              </a:rPr>
              <a:t>Decide whether the card describes toxic or positive behaviour/beliefs, and stick it up on the board wherever you think it belongs.</a:t>
            </a:r>
          </a:p>
        </p:txBody>
      </p:sp>
      <p:sp>
        <p:nvSpPr>
          <p:cNvPr id="9" name="TextBox 9"/>
          <p:cNvSpPr txBox="1"/>
          <p:nvPr/>
        </p:nvSpPr>
        <p:spPr>
          <a:xfrm>
            <a:off x="2058642" y="2189408"/>
            <a:ext cx="14170716" cy="1043940"/>
          </a:xfrm>
          <a:prstGeom prst="rect">
            <a:avLst/>
          </a:prstGeom>
        </p:spPr>
        <p:txBody>
          <a:bodyPr lIns="0" tIns="0" rIns="0" bIns="0" rtlCol="0" anchor="t">
            <a:spAutoFit/>
          </a:bodyPr>
          <a:lstStyle/>
          <a:p>
            <a:pPr marL="0" lvl="0" indent="0" algn="ctr">
              <a:lnSpc>
                <a:spcPts val="7919"/>
              </a:lnSpc>
            </a:pPr>
            <a:r>
              <a:rPr lang="en-US" sz="7199">
                <a:solidFill>
                  <a:srgbClr val="000000"/>
                </a:solidFill>
                <a:latin typeface="Bobby Jones Soft"/>
                <a:ea typeface="Bobby Jones Soft"/>
                <a:cs typeface="Bobby Jones Soft"/>
                <a:sym typeface="Bobby Jones Soft"/>
              </a:rPr>
              <a:t>ACTIVITY: TOXIC OR HEALTHY?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878358" y="2484806"/>
            <a:ext cx="3348229" cy="5063484"/>
          </a:xfrm>
          <a:custGeom>
            <a:avLst/>
            <a:gdLst/>
            <a:ahLst/>
            <a:cxnLst/>
            <a:rect l="l" t="t" r="r" b="b"/>
            <a:pathLst>
              <a:path w="3348229" h="5063484">
                <a:moveTo>
                  <a:pt x="0" y="0"/>
                </a:moveTo>
                <a:lnTo>
                  <a:pt x="3348229" y="0"/>
                </a:lnTo>
                <a:lnTo>
                  <a:pt x="3348229" y="5063484"/>
                </a:lnTo>
                <a:lnTo>
                  <a:pt x="0" y="506348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4760562" y="3449604"/>
            <a:ext cx="12741423" cy="3387793"/>
            <a:chOff x="0" y="0"/>
            <a:chExt cx="16988563" cy="4517057"/>
          </a:xfrm>
        </p:grpSpPr>
        <p:sp>
          <p:nvSpPr>
            <p:cNvPr id="7" name="TextBox 7"/>
            <p:cNvSpPr txBox="1"/>
            <p:nvPr/>
          </p:nvSpPr>
          <p:spPr>
            <a:xfrm>
              <a:off x="0" y="2639785"/>
              <a:ext cx="16988563" cy="1877272"/>
            </a:xfrm>
            <a:prstGeom prst="rect">
              <a:avLst/>
            </a:prstGeom>
          </p:spPr>
          <p:txBody>
            <a:bodyPr lIns="0" tIns="0" rIns="0" bIns="0" rtlCol="0" anchor="t">
              <a:spAutoFit/>
            </a:bodyPr>
            <a:lstStyle/>
            <a:p>
              <a:pPr marL="0" lvl="0" indent="0" algn="l">
                <a:lnSpc>
                  <a:spcPts val="5739"/>
                </a:lnSpc>
                <a:spcBef>
                  <a:spcPct val="0"/>
                </a:spcBef>
              </a:pPr>
              <a:r>
                <a:rPr lang="en-US" sz="4099">
                  <a:solidFill>
                    <a:srgbClr val="000000"/>
                  </a:solidFill>
                  <a:latin typeface="Glacial Indifference"/>
                  <a:ea typeface="Glacial Indifference"/>
                  <a:cs typeface="Glacial Indifference"/>
                  <a:sym typeface="Glacial Indifference"/>
                </a:rPr>
                <a:t>Think about the following examples of misogyny and decide whether it is harmful to men, women, or both.</a:t>
              </a:r>
            </a:p>
          </p:txBody>
        </p:sp>
        <p:sp>
          <p:nvSpPr>
            <p:cNvPr id="8" name="TextBox 8"/>
            <p:cNvSpPr txBox="1"/>
            <p:nvPr/>
          </p:nvSpPr>
          <p:spPr>
            <a:xfrm>
              <a:off x="0" y="142875"/>
              <a:ext cx="16988563" cy="1686771"/>
            </a:xfrm>
            <a:prstGeom prst="rect">
              <a:avLst/>
            </a:prstGeom>
          </p:spPr>
          <p:txBody>
            <a:bodyPr lIns="0" tIns="0" rIns="0" bIns="0" rtlCol="0" anchor="t">
              <a:spAutoFit/>
            </a:bodyPr>
            <a:lstStyle/>
            <a:p>
              <a:pPr marL="0" lvl="0" indent="0" algn="l">
                <a:lnSpc>
                  <a:spcPts val="9024"/>
                </a:lnSpc>
              </a:pPr>
              <a:r>
                <a:rPr lang="en-US" sz="9024">
                  <a:solidFill>
                    <a:srgbClr val="000000"/>
                  </a:solidFill>
                  <a:latin typeface="Bobby Jones Soft"/>
                  <a:ea typeface="Bobby Jones Soft"/>
                  <a:cs typeface="Bobby Jones Soft"/>
                  <a:sym typeface="Bobby Jones Soft"/>
                </a:rPr>
                <a:t>WHO DOES MISOGYNY HARM?</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3473868"/>
            <a:ext cx="14697595" cy="2489765"/>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“Men are better suited to jobs in STEM (science, technology, engineering and maths) and women are better in caring roles like nursing or teaching.”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4308907"/>
            <a:ext cx="14697595" cy="81968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“If a girl says no, she’s just playing hard to get.”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4308907"/>
            <a:ext cx="14697595" cy="81968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“Nobody wants to watch women’s sports - it’s so boring.”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4308907"/>
            <a:ext cx="14697595" cy="81968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“Real men don’t cry - man up.”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4308907"/>
            <a:ext cx="14697595" cy="81968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“Women just want a strong man to take the lead.”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aphicFrame>
        <p:nvGraphicFramePr>
          <p:cNvPr id="5" name="Table 5"/>
          <p:cNvGraphicFramePr>
            <a:graphicFrameLocks noGrp="1"/>
          </p:cNvGraphicFramePr>
          <p:nvPr/>
        </p:nvGraphicFramePr>
        <p:xfrm>
          <a:off x="789820" y="825413"/>
          <a:ext cx="16296135" cy="8636173"/>
        </p:xfrm>
        <a:graphic>
          <a:graphicData uri="http://schemas.openxmlformats.org/drawingml/2006/table">
            <a:tbl>
              <a:tblPr/>
              <a:tblGrid>
                <a:gridCol w="2756078">
                  <a:extLst>
                    <a:ext uri="{9D8B030D-6E8A-4147-A177-3AD203B41FA5}">
                      <a16:colId xmlns:a16="http://schemas.microsoft.com/office/drawing/2014/main" val="20000"/>
                    </a:ext>
                  </a:extLst>
                </a:gridCol>
                <a:gridCol w="11313843">
                  <a:extLst>
                    <a:ext uri="{9D8B030D-6E8A-4147-A177-3AD203B41FA5}">
                      <a16:colId xmlns:a16="http://schemas.microsoft.com/office/drawing/2014/main" val="20001"/>
                    </a:ext>
                  </a:extLst>
                </a:gridCol>
                <a:gridCol w="2226214">
                  <a:extLst>
                    <a:ext uri="{9D8B030D-6E8A-4147-A177-3AD203B41FA5}">
                      <a16:colId xmlns:a16="http://schemas.microsoft.com/office/drawing/2014/main" val="20002"/>
                    </a:ext>
                  </a:extLst>
                </a:gridCol>
              </a:tblGrid>
              <a:tr h="822780">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99"/>
                        </a:lnSpc>
                        <a:defRPr/>
                      </a:pPr>
                      <a:r>
                        <a:rPr lang="en-US" sz="1999" b="1">
                          <a:solidFill>
                            <a:srgbClr val="000000"/>
                          </a:solidFill>
                          <a:latin typeface="Canva Sans Bold"/>
                          <a:ea typeface="Canva Sans Bold"/>
                          <a:cs typeface="Canva Sans Bold"/>
                          <a:sym typeface="Canva Sans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7214">
                <a:tc>
                  <a:txBody>
                    <a:bodyPr/>
                    <a:lstStyle/>
                    <a:p>
                      <a:pPr algn="ctr">
                        <a:lnSpc>
                          <a:spcPts val="2520"/>
                        </a:lnSpc>
                        <a:defRPr/>
                      </a:pPr>
                      <a:r>
                        <a:rPr lang="en-US" sz="1800">
                          <a:solidFill>
                            <a:srgbClr val="000000"/>
                          </a:solidFill>
                          <a:latin typeface="Canva Sans"/>
                          <a:ea typeface="Canva Sans"/>
                          <a:cs typeface="Canva Sans"/>
                          <a:sym typeface="Canva Sans"/>
                        </a:rPr>
                        <a:t>Introduction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1800">
                          <a:solidFill>
                            <a:srgbClr val="000000"/>
                          </a:solidFill>
                          <a:latin typeface="Canva Sans"/>
                          <a:ea typeface="Canva Sans"/>
                          <a:cs typeface="Canva Sans"/>
                          <a:sym typeface="Canva Sans"/>
                        </a:rPr>
                        <a:t>Ask students to complete the ‘do it now’ task. Introduce learning objectives and revisit class agreements - these are particularly important today.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a:solidFill>
                            <a:srgbClr val="000000"/>
                          </a:solidFill>
                          <a:latin typeface="Canva Sans"/>
                          <a:ea typeface="Canva Sans"/>
                          <a:cs typeface="Canva Sans"/>
                          <a:sym typeface="Canva Sans"/>
                        </a:rPr>
                        <a:t>5 minutes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0662">
                <a:tc>
                  <a:txBody>
                    <a:bodyPr/>
                    <a:lstStyle/>
                    <a:p>
                      <a:pPr algn="ctr">
                        <a:lnSpc>
                          <a:spcPts val="2520"/>
                        </a:lnSpc>
                        <a:defRPr/>
                      </a:pPr>
                      <a:r>
                        <a:rPr lang="en-US" sz="1800">
                          <a:solidFill>
                            <a:srgbClr val="000000"/>
                          </a:solidFill>
                          <a:latin typeface="Canva Sans"/>
                          <a:ea typeface="Canva Sans"/>
                          <a:cs typeface="Canva Sans"/>
                          <a:sym typeface="Canva Sans"/>
                        </a:rPr>
                        <a:t>Misogyny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1800">
                          <a:solidFill>
                            <a:srgbClr val="000000"/>
                          </a:solidFill>
                          <a:latin typeface="Canva Sans"/>
                          <a:ea typeface="Canva Sans"/>
                          <a:cs typeface="Canva Sans"/>
                          <a:sym typeface="Canva Sans"/>
                        </a:rPr>
                        <a:t>Define misogyny &amp; ask students to determine whether the scenarios listed are examples of misogyny. Allow time for discussion.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Canva Sans"/>
                          <a:ea typeface="Canva Sans"/>
                          <a:cs typeface="Canva Sans"/>
                          <a:sym typeface="Canva Sans"/>
                        </a:rPr>
                        <a:t>10 minutes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22097">
                <a:tc>
                  <a:txBody>
                    <a:bodyPr/>
                    <a:lstStyle/>
                    <a:p>
                      <a:pPr algn="ctr">
                        <a:lnSpc>
                          <a:spcPts val="2520"/>
                        </a:lnSpc>
                        <a:defRPr/>
                      </a:pPr>
                      <a:r>
                        <a:rPr lang="en-US" sz="1800">
                          <a:solidFill>
                            <a:srgbClr val="000000"/>
                          </a:solidFill>
                          <a:latin typeface="Canva Sans"/>
                          <a:ea typeface="Canva Sans"/>
                          <a:cs typeface="Canva Sans"/>
                          <a:sym typeface="Canva Sans"/>
                        </a:rPr>
                        <a:t>Toxic masculinity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20"/>
                        </a:lnSpc>
                        <a:defRPr/>
                      </a:pPr>
                      <a:r>
                        <a:rPr lang="en-US" sz="1800">
                          <a:solidFill>
                            <a:srgbClr val="000000"/>
                          </a:solidFill>
                          <a:latin typeface="Canva Sans"/>
                          <a:ea typeface="Canva Sans"/>
                          <a:cs typeface="Canva Sans"/>
                          <a:sym typeface="Canva Sans"/>
                        </a:rPr>
                        <a:t>Define toxic masculinity and explain its connection to misogyny. Complete “toxic or healthy?” activity. On the board, draw two columns (one for toxic and the other for healthy). Provide students with examples of traits/actions on Handout A and ask them to stick these examples under whichever heading they believe is correct. Discuss.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Canva Sans"/>
                          <a:ea typeface="Canva Sans"/>
                          <a:cs typeface="Canva Sans"/>
                          <a:sym typeface="Canva Sans"/>
                        </a:rPr>
                        <a:t>10 minutes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0662">
                <a:tc>
                  <a:txBody>
                    <a:bodyPr/>
                    <a:lstStyle/>
                    <a:p>
                      <a:pPr algn="ctr">
                        <a:lnSpc>
                          <a:spcPts val="2520"/>
                        </a:lnSpc>
                        <a:defRPr/>
                      </a:pPr>
                      <a:r>
                        <a:rPr lang="en-US" sz="1800">
                          <a:solidFill>
                            <a:srgbClr val="000000"/>
                          </a:solidFill>
                          <a:latin typeface="Canva Sans"/>
                          <a:ea typeface="Canva Sans"/>
                          <a:cs typeface="Canva Sans"/>
                          <a:sym typeface="Canva Sans"/>
                        </a:rPr>
                        <a:t>Harms of misogyny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1799">
                          <a:solidFill>
                            <a:srgbClr val="000000"/>
                          </a:solidFill>
                          <a:latin typeface="Canva Sans"/>
                          <a:ea typeface="Canva Sans"/>
                          <a:cs typeface="Canva Sans"/>
                          <a:sym typeface="Canva Sans"/>
                        </a:rPr>
                        <a:t>Do “who does misogyny harm?” activity and discuss after each example. The point is that misogyny is harmful to all people, regardless of gender.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Canva Sans"/>
                          <a:ea typeface="Canva Sans"/>
                          <a:cs typeface="Canva Sans"/>
                          <a:sym typeface="Canva Sans"/>
                        </a:rPr>
                        <a:t>5-10 minutes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6379">
                <a:tc>
                  <a:txBody>
                    <a:bodyPr/>
                    <a:lstStyle/>
                    <a:p>
                      <a:pPr algn="ctr">
                        <a:lnSpc>
                          <a:spcPts val="2520"/>
                        </a:lnSpc>
                        <a:defRPr/>
                      </a:pPr>
                      <a:r>
                        <a:rPr lang="en-US" sz="1800">
                          <a:solidFill>
                            <a:srgbClr val="000000"/>
                          </a:solidFill>
                          <a:latin typeface="Canva Sans"/>
                          <a:ea typeface="Canva Sans"/>
                          <a:cs typeface="Canva Sans"/>
                          <a:sym typeface="Canva Sans"/>
                        </a:rPr>
                        <a:t>Discussion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1799">
                          <a:solidFill>
                            <a:srgbClr val="000000"/>
                          </a:solidFill>
                          <a:latin typeface="Canva Sans"/>
                          <a:ea typeface="Canva Sans"/>
                          <a:cs typeface="Canva Sans"/>
                          <a:sym typeface="Canva Sans"/>
                        </a:rPr>
                        <a:t>Slides 25-28 ask students to consider why people, particularly young men, might be drawn to toxic role models and misogynistic content. Ensure discussion remains respectful and empathetic - it is not about blaming boys or villainising masculinity.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Canva Sans"/>
                          <a:ea typeface="Canva Sans"/>
                          <a:cs typeface="Canva Sans"/>
                          <a:sym typeface="Canva Sans"/>
                        </a:rPr>
                        <a:t>10 minutes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06379">
                <a:tc>
                  <a:txBody>
                    <a:bodyPr/>
                    <a:lstStyle/>
                    <a:p>
                      <a:pPr algn="ctr">
                        <a:lnSpc>
                          <a:spcPts val="2520"/>
                        </a:lnSpc>
                        <a:defRPr/>
                      </a:pPr>
                      <a:r>
                        <a:rPr lang="en-US" sz="1800">
                          <a:solidFill>
                            <a:srgbClr val="000000"/>
                          </a:solidFill>
                          <a:latin typeface="Canva Sans"/>
                          <a:ea typeface="Canva Sans"/>
                          <a:cs typeface="Canva Sans"/>
                          <a:sym typeface="Canva Sans"/>
                        </a:rPr>
                        <a:t>Ending/Reflections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ts val="2519"/>
                        </a:lnSpc>
                        <a:defRPr/>
                      </a:pPr>
                      <a:r>
                        <a:rPr lang="en-US" sz="1799">
                          <a:solidFill>
                            <a:srgbClr val="000000"/>
                          </a:solidFill>
                          <a:latin typeface="Canva Sans"/>
                          <a:ea typeface="Canva Sans"/>
                          <a:cs typeface="Canva Sans"/>
                          <a:sym typeface="Canva Sans"/>
                        </a:rPr>
                        <a:t>Ask students to view the list of toxic/healthy beliefs and actions on the board from the earlier activity - which does Andrew Tate embody? Is he a good role model? End with asking students to reflect on their ideas of what a ‘real man’ is from the do it now task - has anything changed?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19"/>
                        </a:lnSpc>
                        <a:defRPr/>
                      </a:pPr>
                      <a:r>
                        <a:rPr lang="en-US" sz="1799">
                          <a:solidFill>
                            <a:srgbClr val="000000"/>
                          </a:solidFill>
                          <a:latin typeface="Canva Sans"/>
                          <a:ea typeface="Canva Sans"/>
                          <a:cs typeface="Canva Sans"/>
                          <a:sym typeface="Canva Sans"/>
                        </a:rPr>
                        <a:t>5 minutes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3891388"/>
            <a:ext cx="14697595" cy="165472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“Women are too emotional to be good leaders, they would start a war every time they have their period!”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795202" y="4308907"/>
            <a:ext cx="14697595" cy="819686"/>
          </a:xfrm>
          <a:prstGeom prst="rect">
            <a:avLst/>
          </a:prstGeom>
        </p:spPr>
        <p:txBody>
          <a:bodyPr lIns="0" tIns="0" rIns="0" bIns="0" rtlCol="0" anchor="t">
            <a:spAutoFit/>
          </a:bodyPr>
          <a:lstStyle/>
          <a:p>
            <a:pPr marL="0" lvl="0" indent="0" algn="ctr">
              <a:lnSpc>
                <a:spcPts val="6621"/>
              </a:lnSpc>
              <a:spcBef>
                <a:spcPct val="0"/>
              </a:spcBef>
            </a:pPr>
            <a:r>
              <a:rPr lang="en-US" sz="4729">
                <a:solidFill>
                  <a:srgbClr val="000000"/>
                </a:solidFill>
                <a:latin typeface="Glacial Indifference"/>
                <a:ea typeface="Glacial Indifference"/>
                <a:cs typeface="Glacial Indifference"/>
                <a:sym typeface="Glacial Indifference"/>
              </a:rPr>
              <a:t>“Men can’t be abused - just fight back.”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4083412"/>
            <a:ext cx="16230600" cy="2005876"/>
          </a:xfrm>
          <a:prstGeom prst="rect">
            <a:avLst/>
          </a:prstGeom>
        </p:spPr>
        <p:txBody>
          <a:bodyPr lIns="0" tIns="0" rIns="0" bIns="0" rtlCol="0" anchor="t">
            <a:spAutoFit/>
          </a:bodyPr>
          <a:lstStyle/>
          <a:p>
            <a:pPr marL="0" lvl="0" indent="0" algn="ctr">
              <a:lnSpc>
                <a:spcPts val="8089"/>
              </a:lnSpc>
              <a:spcBef>
                <a:spcPct val="0"/>
              </a:spcBef>
            </a:pPr>
            <a:r>
              <a:rPr lang="en-US" sz="5778" b="1">
                <a:solidFill>
                  <a:srgbClr val="000000"/>
                </a:solidFill>
                <a:latin typeface="Glacial Indifference Bold"/>
                <a:ea typeface="Glacial Indifference Bold"/>
                <a:cs typeface="Glacial Indifference Bold"/>
                <a:sym typeface="Glacial Indifference Bold"/>
              </a:rPr>
              <a:t>The truth is, misogyny and toxic masculinity harm both women AND men.</a:t>
            </a:r>
          </a:p>
        </p:txBody>
      </p:sp>
      <p:grpSp>
        <p:nvGrpSpPr>
          <p:cNvPr id="6" name="Group 6"/>
          <p:cNvGrpSpPr/>
          <p:nvPr/>
        </p:nvGrpSpPr>
        <p:grpSpPr>
          <a:xfrm>
            <a:off x="14533478" y="6532478"/>
            <a:ext cx="3754522" cy="3754522"/>
            <a:chOff x="0" y="0"/>
            <a:chExt cx="5006029" cy="5006029"/>
          </a:xfrm>
        </p:grpSpPr>
        <p:grpSp>
          <p:nvGrpSpPr>
            <p:cNvPr id="7" name="Group 7"/>
            <p:cNvGrpSpPr/>
            <p:nvPr/>
          </p:nvGrpSpPr>
          <p:grpSpPr>
            <a:xfrm>
              <a:off x="2503014" y="2503014"/>
              <a:ext cx="1251507" cy="1251507"/>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9" name="Group 9"/>
            <p:cNvGrpSpPr/>
            <p:nvPr/>
          </p:nvGrpSpPr>
          <p:grpSpPr>
            <a:xfrm>
              <a:off x="2503014" y="1251507"/>
              <a:ext cx="1251507" cy="1251507"/>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11" name="Group 11"/>
            <p:cNvGrpSpPr/>
            <p:nvPr/>
          </p:nvGrpSpPr>
          <p:grpSpPr>
            <a:xfrm>
              <a:off x="1251507" y="2503014"/>
              <a:ext cx="1251507" cy="1251507"/>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13" name="Group 13"/>
            <p:cNvGrpSpPr/>
            <p:nvPr/>
          </p:nvGrpSpPr>
          <p:grpSpPr>
            <a:xfrm>
              <a:off x="3754522" y="3754522"/>
              <a:ext cx="1251507" cy="1251507"/>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15" name="Group 15"/>
            <p:cNvGrpSpPr/>
            <p:nvPr/>
          </p:nvGrpSpPr>
          <p:grpSpPr>
            <a:xfrm>
              <a:off x="3754522" y="2503014"/>
              <a:ext cx="1251507" cy="1251507"/>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17" name="Group 17"/>
            <p:cNvGrpSpPr/>
            <p:nvPr/>
          </p:nvGrpSpPr>
          <p:grpSpPr>
            <a:xfrm>
              <a:off x="2503014" y="3754522"/>
              <a:ext cx="1251507" cy="1251507"/>
              <a:chOff x="0" y="0"/>
              <a:chExt cx="1913890" cy="1913890"/>
            </a:xfrm>
          </p:grpSpPr>
          <p:sp>
            <p:nvSpPr>
              <p:cNvPr id="18" name="Freeform 1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19" name="Group 19"/>
            <p:cNvGrpSpPr/>
            <p:nvPr/>
          </p:nvGrpSpPr>
          <p:grpSpPr>
            <a:xfrm>
              <a:off x="3754522" y="1251507"/>
              <a:ext cx="1251507" cy="1251507"/>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21" name="Group 21"/>
            <p:cNvGrpSpPr/>
            <p:nvPr/>
          </p:nvGrpSpPr>
          <p:grpSpPr>
            <a:xfrm>
              <a:off x="1251507" y="3754522"/>
              <a:ext cx="1251507" cy="1251507"/>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23" name="Group 23"/>
            <p:cNvGrpSpPr/>
            <p:nvPr/>
          </p:nvGrpSpPr>
          <p:grpSpPr>
            <a:xfrm>
              <a:off x="3754522" y="0"/>
              <a:ext cx="1251507" cy="1251507"/>
              <a:chOff x="0" y="0"/>
              <a:chExt cx="1913890" cy="1913890"/>
            </a:xfrm>
          </p:grpSpPr>
          <p:sp>
            <p:nvSpPr>
              <p:cNvPr id="24" name="Freeform 2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25" name="Group 25"/>
            <p:cNvGrpSpPr/>
            <p:nvPr/>
          </p:nvGrpSpPr>
          <p:grpSpPr>
            <a:xfrm>
              <a:off x="0" y="3754522"/>
              <a:ext cx="1251507" cy="1251507"/>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27" name="Group 27"/>
            <p:cNvGrpSpPr/>
            <p:nvPr/>
          </p:nvGrpSpPr>
          <p:grpSpPr>
            <a:xfrm>
              <a:off x="2503014" y="1251507"/>
              <a:ext cx="1251507" cy="1251507"/>
              <a:chOff x="0" y="0"/>
              <a:chExt cx="1913890" cy="1913890"/>
            </a:xfrm>
          </p:grpSpPr>
          <p:sp>
            <p:nvSpPr>
              <p:cNvPr id="28" name="Freeform 2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0"/>
                </a:srgbClr>
              </a:solidFill>
            </p:spPr>
            <p:txBody>
              <a:bodyPr/>
              <a:lstStyle/>
              <a:p>
                <a:endParaRPr lang="en-GB"/>
              </a:p>
            </p:txBody>
          </p:sp>
        </p:grpSp>
      </p:grpSp>
      <p:grpSp>
        <p:nvGrpSpPr>
          <p:cNvPr id="29" name="Group 29"/>
          <p:cNvGrpSpPr/>
          <p:nvPr/>
        </p:nvGrpSpPr>
        <p:grpSpPr>
          <a:xfrm rot="-10800000">
            <a:off x="0" y="0"/>
            <a:ext cx="3754522" cy="3754522"/>
            <a:chOff x="0" y="0"/>
            <a:chExt cx="5006029" cy="5006029"/>
          </a:xfrm>
        </p:grpSpPr>
        <p:grpSp>
          <p:nvGrpSpPr>
            <p:cNvPr id="30" name="Group 30"/>
            <p:cNvGrpSpPr/>
            <p:nvPr/>
          </p:nvGrpSpPr>
          <p:grpSpPr>
            <a:xfrm>
              <a:off x="2503014" y="2503014"/>
              <a:ext cx="1251507" cy="1251507"/>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32" name="Group 32"/>
            <p:cNvGrpSpPr/>
            <p:nvPr/>
          </p:nvGrpSpPr>
          <p:grpSpPr>
            <a:xfrm>
              <a:off x="2503014" y="1251507"/>
              <a:ext cx="1251507" cy="1251507"/>
              <a:chOff x="0" y="0"/>
              <a:chExt cx="1913890" cy="1913890"/>
            </a:xfrm>
          </p:grpSpPr>
          <p:sp>
            <p:nvSpPr>
              <p:cNvPr id="33" name="Freeform 3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34" name="Group 34"/>
            <p:cNvGrpSpPr/>
            <p:nvPr/>
          </p:nvGrpSpPr>
          <p:grpSpPr>
            <a:xfrm>
              <a:off x="1251507" y="2503014"/>
              <a:ext cx="1251507" cy="1251507"/>
              <a:chOff x="0" y="0"/>
              <a:chExt cx="1913890" cy="1913890"/>
            </a:xfrm>
          </p:grpSpPr>
          <p:sp>
            <p:nvSpPr>
              <p:cNvPr id="35" name="Freeform 3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36" name="Group 36"/>
            <p:cNvGrpSpPr/>
            <p:nvPr/>
          </p:nvGrpSpPr>
          <p:grpSpPr>
            <a:xfrm>
              <a:off x="3754522" y="3754522"/>
              <a:ext cx="1251507" cy="1251507"/>
              <a:chOff x="0" y="0"/>
              <a:chExt cx="1913890" cy="1913890"/>
            </a:xfrm>
          </p:grpSpPr>
          <p:sp>
            <p:nvSpPr>
              <p:cNvPr id="37" name="Freeform 3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38" name="Group 38"/>
            <p:cNvGrpSpPr/>
            <p:nvPr/>
          </p:nvGrpSpPr>
          <p:grpSpPr>
            <a:xfrm>
              <a:off x="3754522" y="2503014"/>
              <a:ext cx="1251507" cy="1251507"/>
              <a:chOff x="0" y="0"/>
              <a:chExt cx="1913890" cy="1913890"/>
            </a:xfrm>
          </p:grpSpPr>
          <p:sp>
            <p:nvSpPr>
              <p:cNvPr id="39" name="Freeform 3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40" name="Group 40"/>
            <p:cNvGrpSpPr/>
            <p:nvPr/>
          </p:nvGrpSpPr>
          <p:grpSpPr>
            <a:xfrm>
              <a:off x="2503014" y="3754522"/>
              <a:ext cx="1251507" cy="1251507"/>
              <a:chOff x="0" y="0"/>
              <a:chExt cx="1913890" cy="1913890"/>
            </a:xfrm>
          </p:grpSpPr>
          <p:sp>
            <p:nvSpPr>
              <p:cNvPr id="41" name="Freeform 4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42" name="Group 42"/>
            <p:cNvGrpSpPr/>
            <p:nvPr/>
          </p:nvGrpSpPr>
          <p:grpSpPr>
            <a:xfrm>
              <a:off x="3754522" y="1251507"/>
              <a:ext cx="1251507" cy="1251507"/>
              <a:chOff x="0" y="0"/>
              <a:chExt cx="1913890" cy="1913890"/>
            </a:xfrm>
          </p:grpSpPr>
          <p:sp>
            <p:nvSpPr>
              <p:cNvPr id="43" name="Freeform 4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44" name="Group 44"/>
            <p:cNvGrpSpPr/>
            <p:nvPr/>
          </p:nvGrpSpPr>
          <p:grpSpPr>
            <a:xfrm>
              <a:off x="1251507" y="3754522"/>
              <a:ext cx="1251507" cy="1251507"/>
              <a:chOff x="0" y="0"/>
              <a:chExt cx="1913890" cy="1913890"/>
            </a:xfrm>
          </p:grpSpPr>
          <p:sp>
            <p:nvSpPr>
              <p:cNvPr id="45" name="Freeform 4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46" name="Group 46"/>
            <p:cNvGrpSpPr/>
            <p:nvPr/>
          </p:nvGrpSpPr>
          <p:grpSpPr>
            <a:xfrm>
              <a:off x="3754522" y="0"/>
              <a:ext cx="1251507" cy="1251507"/>
              <a:chOff x="0" y="0"/>
              <a:chExt cx="1913890" cy="1913890"/>
            </a:xfrm>
          </p:grpSpPr>
          <p:sp>
            <p:nvSpPr>
              <p:cNvPr id="47" name="Freeform 4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48" name="Group 48"/>
            <p:cNvGrpSpPr/>
            <p:nvPr/>
          </p:nvGrpSpPr>
          <p:grpSpPr>
            <a:xfrm>
              <a:off x="0" y="3754522"/>
              <a:ext cx="1251507" cy="1251507"/>
              <a:chOff x="0" y="0"/>
              <a:chExt cx="1913890" cy="1913890"/>
            </a:xfrm>
          </p:grpSpPr>
          <p:sp>
            <p:nvSpPr>
              <p:cNvPr id="49" name="Freeform 4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endParaRPr lang="en-GB"/>
              </a:p>
            </p:txBody>
          </p:sp>
        </p:grpSp>
        <p:grpSp>
          <p:nvGrpSpPr>
            <p:cNvPr id="50" name="Group 50"/>
            <p:cNvGrpSpPr/>
            <p:nvPr/>
          </p:nvGrpSpPr>
          <p:grpSpPr>
            <a:xfrm>
              <a:off x="2503014" y="1251507"/>
              <a:ext cx="1251507" cy="1251507"/>
              <a:chOff x="0" y="0"/>
              <a:chExt cx="1913890" cy="1913890"/>
            </a:xfrm>
          </p:grpSpPr>
          <p:sp>
            <p:nvSpPr>
              <p:cNvPr id="51" name="Freeform 5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0"/>
                </a:srgbClr>
              </a:solidFill>
            </p:spPr>
            <p:txBody>
              <a:bodyPr/>
              <a:lstStyle/>
              <a:p>
                <a:endParaRPr lang="en-GB"/>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7634262" y="1290612"/>
            <a:ext cx="9625038" cy="7967688"/>
          </a:xfrm>
          <a:prstGeom prst="rect">
            <a:avLst/>
          </a:prstGeom>
          <a:solidFill>
            <a:srgbClr val="FFF295">
              <a:alpha val="58824"/>
            </a:srgbClr>
          </a:solidFill>
        </p:spPr>
        <p:txBody>
          <a:bodyPr/>
          <a:lstStyle/>
          <a:p>
            <a:endParaRPr lang="en-GB"/>
          </a:p>
        </p:txBody>
      </p:sp>
      <p:sp>
        <p:nvSpPr>
          <p:cNvPr id="6" name="AutoShape 6"/>
          <p:cNvSpPr/>
          <p:nvPr/>
        </p:nvSpPr>
        <p:spPr>
          <a:xfrm>
            <a:off x="7353300" y="1028700"/>
            <a:ext cx="9620775" cy="7967688"/>
          </a:xfrm>
          <a:prstGeom prst="rect">
            <a:avLst/>
          </a:prstGeom>
          <a:solidFill>
            <a:srgbClr val="FFFFFF"/>
          </a:solidFill>
          <a:ln w="38100" cap="sq">
            <a:solidFill>
              <a:srgbClr val="000000"/>
            </a:solidFill>
            <a:prstDash val="solid"/>
            <a:miter/>
          </a:ln>
        </p:spPr>
        <p:txBody>
          <a:bodyPr/>
          <a:lstStyle/>
          <a:p>
            <a:endParaRPr lang="en-GB"/>
          </a:p>
        </p:txBody>
      </p:sp>
      <p:grpSp>
        <p:nvGrpSpPr>
          <p:cNvPr id="7" name="Group 7"/>
          <p:cNvGrpSpPr/>
          <p:nvPr/>
        </p:nvGrpSpPr>
        <p:grpSpPr>
          <a:xfrm>
            <a:off x="7981303" y="2006629"/>
            <a:ext cx="8364768" cy="6273741"/>
            <a:chOff x="0" y="0"/>
            <a:chExt cx="11153024" cy="8364988"/>
          </a:xfrm>
        </p:grpSpPr>
        <p:sp>
          <p:nvSpPr>
            <p:cNvPr id="8" name="Freeform 8"/>
            <p:cNvSpPr/>
            <p:nvPr/>
          </p:nvSpPr>
          <p:spPr>
            <a:xfrm>
              <a:off x="4247879" y="2255537"/>
              <a:ext cx="2657266" cy="385304"/>
            </a:xfrm>
            <a:custGeom>
              <a:avLst/>
              <a:gdLst/>
              <a:ahLst/>
              <a:cxnLst/>
              <a:rect l="l" t="t" r="r" b="b"/>
              <a:pathLst>
                <a:path w="2657266" h="385304">
                  <a:moveTo>
                    <a:pt x="0" y="0"/>
                  </a:moveTo>
                  <a:lnTo>
                    <a:pt x="2657266" y="0"/>
                  </a:lnTo>
                  <a:lnTo>
                    <a:pt x="2657266" y="385304"/>
                  </a:lnTo>
                  <a:lnTo>
                    <a:pt x="0" y="385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TextBox 9"/>
            <p:cNvSpPr txBox="1"/>
            <p:nvPr/>
          </p:nvSpPr>
          <p:spPr>
            <a:xfrm>
              <a:off x="0" y="-66675"/>
              <a:ext cx="11153024" cy="1494444"/>
            </a:xfrm>
            <a:prstGeom prst="rect">
              <a:avLst/>
            </a:prstGeom>
          </p:spPr>
          <p:txBody>
            <a:bodyPr lIns="0" tIns="0" rIns="0" bIns="0" rtlCol="0" anchor="t">
              <a:spAutoFit/>
            </a:bodyPr>
            <a:lstStyle/>
            <a:p>
              <a:pPr marL="0" lvl="0" indent="0" algn="ctr">
                <a:lnSpc>
                  <a:spcPts val="4636"/>
                </a:lnSpc>
              </a:pPr>
              <a:r>
                <a:rPr lang="en-US" sz="3264" u="none">
                  <a:solidFill>
                    <a:srgbClr val="000000"/>
                  </a:solidFill>
                  <a:latin typeface="Glacial Indifference"/>
                  <a:ea typeface="Glacial Indifference"/>
                  <a:cs typeface="Glacial Indifference"/>
                  <a:sym typeface="Glacial Indifference"/>
                </a:rPr>
                <a:t>unfair treatment, due to beliefs that women are inferior, weak, or less capable</a:t>
              </a:r>
            </a:p>
          </p:txBody>
        </p:sp>
        <p:sp>
          <p:nvSpPr>
            <p:cNvPr id="10" name="TextBox 10"/>
            <p:cNvSpPr txBox="1"/>
            <p:nvPr/>
          </p:nvSpPr>
          <p:spPr>
            <a:xfrm>
              <a:off x="0" y="3401935"/>
              <a:ext cx="11153024" cy="1494444"/>
            </a:xfrm>
            <a:prstGeom prst="rect">
              <a:avLst/>
            </a:prstGeom>
          </p:spPr>
          <p:txBody>
            <a:bodyPr lIns="0" tIns="0" rIns="0" bIns="0" rtlCol="0" anchor="t">
              <a:spAutoFit/>
            </a:bodyPr>
            <a:lstStyle/>
            <a:p>
              <a:pPr marL="0" lvl="0" indent="0" algn="ctr">
                <a:lnSpc>
                  <a:spcPts val="4636"/>
                </a:lnSpc>
              </a:pPr>
              <a:r>
                <a:rPr lang="en-US" sz="3264" u="none">
                  <a:solidFill>
                    <a:srgbClr val="000000"/>
                  </a:solidFill>
                  <a:latin typeface="Glacial Indifference"/>
                  <a:ea typeface="Glacial Indifference"/>
                  <a:cs typeface="Glacial Indifference"/>
                  <a:sym typeface="Glacial Indifference"/>
                </a:rPr>
                <a:t>limited opportunities in sports, employment, or anywhere seen as a traditionally “male” space</a:t>
              </a:r>
            </a:p>
          </p:txBody>
        </p:sp>
        <p:sp>
          <p:nvSpPr>
            <p:cNvPr id="11" name="Freeform 11"/>
            <p:cNvSpPr/>
            <p:nvPr/>
          </p:nvSpPr>
          <p:spPr>
            <a:xfrm>
              <a:off x="4247879" y="5724147"/>
              <a:ext cx="2657266" cy="385304"/>
            </a:xfrm>
            <a:custGeom>
              <a:avLst/>
              <a:gdLst/>
              <a:ahLst/>
              <a:cxnLst/>
              <a:rect l="l" t="t" r="r" b="b"/>
              <a:pathLst>
                <a:path w="2657266" h="385304">
                  <a:moveTo>
                    <a:pt x="0" y="0"/>
                  </a:moveTo>
                  <a:lnTo>
                    <a:pt x="2657266" y="0"/>
                  </a:lnTo>
                  <a:lnTo>
                    <a:pt x="2657266" y="385304"/>
                  </a:lnTo>
                  <a:lnTo>
                    <a:pt x="0" y="3853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2" name="TextBox 12"/>
            <p:cNvSpPr txBox="1"/>
            <p:nvPr/>
          </p:nvSpPr>
          <p:spPr>
            <a:xfrm>
              <a:off x="0" y="6870545"/>
              <a:ext cx="11153024" cy="1494444"/>
            </a:xfrm>
            <a:prstGeom prst="rect">
              <a:avLst/>
            </a:prstGeom>
          </p:spPr>
          <p:txBody>
            <a:bodyPr lIns="0" tIns="0" rIns="0" bIns="0" rtlCol="0" anchor="t">
              <a:spAutoFit/>
            </a:bodyPr>
            <a:lstStyle/>
            <a:p>
              <a:pPr marL="0" lvl="0" indent="0" algn="ctr">
                <a:lnSpc>
                  <a:spcPts val="4636"/>
                </a:lnSpc>
              </a:pPr>
              <a:r>
                <a:rPr lang="en-US" sz="3264" u="none">
                  <a:solidFill>
                    <a:srgbClr val="000000"/>
                  </a:solidFill>
                  <a:latin typeface="Glacial Indifference"/>
                  <a:ea typeface="Glacial Indifference"/>
                  <a:cs typeface="Glacial Indifference"/>
                  <a:sym typeface="Glacial Indifference"/>
                </a:rPr>
                <a:t>normalisation of harassment, violence, and abusive/controlling relationships</a:t>
              </a:r>
            </a:p>
          </p:txBody>
        </p:sp>
      </p:grpSp>
      <p:sp>
        <p:nvSpPr>
          <p:cNvPr id="13" name="TextBox 13"/>
          <p:cNvSpPr txBox="1"/>
          <p:nvPr/>
        </p:nvSpPr>
        <p:spPr>
          <a:xfrm>
            <a:off x="1192329" y="2800759"/>
            <a:ext cx="5038634" cy="4137636"/>
          </a:xfrm>
          <a:prstGeom prst="rect">
            <a:avLst/>
          </a:prstGeom>
        </p:spPr>
        <p:txBody>
          <a:bodyPr lIns="0" tIns="0" rIns="0" bIns="0" rtlCol="0" anchor="t">
            <a:spAutoFit/>
          </a:bodyPr>
          <a:lstStyle/>
          <a:p>
            <a:pPr marL="0" lvl="0" indent="0" algn="l">
              <a:lnSpc>
                <a:spcPts val="6508"/>
              </a:lnSpc>
            </a:pPr>
            <a:r>
              <a:rPr lang="en-US" sz="6198" b="1">
                <a:solidFill>
                  <a:srgbClr val="000000"/>
                </a:solidFill>
                <a:latin typeface="Glacial Indifference Bold"/>
                <a:ea typeface="Glacial Indifference Bold"/>
                <a:cs typeface="Glacial Indifference Bold"/>
                <a:sym typeface="Glacial Indifference Bold"/>
              </a:rPr>
              <a:t>Misogyny hurts women and girls because it leads to: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7634262" y="1290612"/>
            <a:ext cx="9625038" cy="7967688"/>
          </a:xfrm>
          <a:prstGeom prst="rect">
            <a:avLst/>
          </a:prstGeom>
          <a:solidFill>
            <a:srgbClr val="FFF295">
              <a:alpha val="58824"/>
            </a:srgbClr>
          </a:solidFill>
        </p:spPr>
        <p:txBody>
          <a:bodyPr/>
          <a:lstStyle/>
          <a:p>
            <a:endParaRPr lang="en-GB"/>
          </a:p>
        </p:txBody>
      </p:sp>
      <p:sp>
        <p:nvSpPr>
          <p:cNvPr id="6" name="AutoShape 6"/>
          <p:cNvSpPr/>
          <p:nvPr/>
        </p:nvSpPr>
        <p:spPr>
          <a:xfrm>
            <a:off x="7353300" y="857586"/>
            <a:ext cx="9620775" cy="8138802"/>
          </a:xfrm>
          <a:prstGeom prst="rect">
            <a:avLst/>
          </a:prstGeom>
          <a:solidFill>
            <a:srgbClr val="FFFFFF"/>
          </a:solidFill>
          <a:ln w="38100" cap="sq">
            <a:solidFill>
              <a:srgbClr val="000000"/>
            </a:solidFill>
            <a:prstDash val="solid"/>
            <a:miter/>
          </a:ln>
        </p:spPr>
        <p:txBody>
          <a:bodyPr/>
          <a:lstStyle/>
          <a:p>
            <a:endParaRPr lang="en-GB"/>
          </a:p>
        </p:txBody>
      </p:sp>
      <p:sp>
        <p:nvSpPr>
          <p:cNvPr id="7" name="Freeform 7"/>
          <p:cNvSpPr/>
          <p:nvPr/>
        </p:nvSpPr>
        <p:spPr>
          <a:xfrm>
            <a:off x="11424956" y="3546037"/>
            <a:ext cx="1866824" cy="270689"/>
          </a:xfrm>
          <a:custGeom>
            <a:avLst/>
            <a:gdLst/>
            <a:ahLst/>
            <a:cxnLst/>
            <a:rect l="l" t="t" r="r" b="b"/>
            <a:pathLst>
              <a:path w="1866824" h="270689">
                <a:moveTo>
                  <a:pt x="0" y="0"/>
                </a:moveTo>
                <a:lnTo>
                  <a:pt x="1866823" y="0"/>
                </a:lnTo>
                <a:lnTo>
                  <a:pt x="1866823" y="270690"/>
                </a:lnTo>
                <a:lnTo>
                  <a:pt x="0" y="2706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TextBox 8"/>
          <p:cNvSpPr txBox="1"/>
          <p:nvPr/>
        </p:nvSpPr>
        <p:spPr>
          <a:xfrm>
            <a:off x="7981303" y="962025"/>
            <a:ext cx="8754129" cy="2299383"/>
          </a:xfrm>
          <a:prstGeom prst="rect">
            <a:avLst/>
          </a:prstGeom>
        </p:spPr>
        <p:txBody>
          <a:bodyPr lIns="0" tIns="0" rIns="0" bIns="0" rtlCol="0" anchor="t">
            <a:spAutoFit/>
          </a:bodyPr>
          <a:lstStyle/>
          <a:p>
            <a:pPr marL="0" lvl="0" indent="0" algn="just">
              <a:lnSpc>
                <a:spcPts val="4644"/>
              </a:lnSpc>
            </a:pPr>
            <a:r>
              <a:rPr lang="en-US" sz="3271">
                <a:solidFill>
                  <a:srgbClr val="000000"/>
                </a:solidFill>
                <a:latin typeface="Glacial Indifference"/>
                <a:ea typeface="Glacial Indifference"/>
                <a:cs typeface="Glacial Indifference"/>
                <a:sym typeface="Glacial Indifference"/>
              </a:rPr>
              <a:t>men feeling unable to express their emotions or seek support due to fear of being seen as weak or not manly enough - which can cause isolation and loneliness</a:t>
            </a:r>
          </a:p>
        </p:txBody>
      </p:sp>
      <p:sp>
        <p:nvSpPr>
          <p:cNvPr id="9" name="TextBox 9"/>
          <p:cNvSpPr txBox="1"/>
          <p:nvPr/>
        </p:nvSpPr>
        <p:spPr>
          <a:xfrm>
            <a:off x="7981303" y="4246177"/>
            <a:ext cx="8511444" cy="1718358"/>
          </a:xfrm>
          <a:prstGeom prst="rect">
            <a:avLst/>
          </a:prstGeom>
        </p:spPr>
        <p:txBody>
          <a:bodyPr lIns="0" tIns="0" rIns="0" bIns="0" rtlCol="0" anchor="t">
            <a:spAutoFit/>
          </a:bodyPr>
          <a:lstStyle/>
          <a:p>
            <a:pPr marL="0" lvl="0" indent="0" algn="just">
              <a:lnSpc>
                <a:spcPts val="4644"/>
              </a:lnSpc>
            </a:pPr>
            <a:r>
              <a:rPr lang="en-US" sz="3271">
                <a:solidFill>
                  <a:srgbClr val="000000"/>
                </a:solidFill>
                <a:latin typeface="Glacial Indifference"/>
                <a:ea typeface="Glacial Indifference"/>
                <a:cs typeface="Glacial Indifference"/>
                <a:sym typeface="Glacial Indifference"/>
              </a:rPr>
              <a:t>feeling pressure to be dominant, aggressive, or controlling, leading to unhealthy relationships or getting themselves into trouble</a:t>
            </a:r>
          </a:p>
        </p:txBody>
      </p:sp>
      <p:sp>
        <p:nvSpPr>
          <p:cNvPr id="10" name="Freeform 10"/>
          <p:cNvSpPr/>
          <p:nvPr/>
        </p:nvSpPr>
        <p:spPr>
          <a:xfrm>
            <a:off x="11424956" y="6584942"/>
            <a:ext cx="1866824" cy="270689"/>
          </a:xfrm>
          <a:custGeom>
            <a:avLst/>
            <a:gdLst/>
            <a:ahLst/>
            <a:cxnLst/>
            <a:rect l="l" t="t" r="r" b="b"/>
            <a:pathLst>
              <a:path w="1866824" h="270689">
                <a:moveTo>
                  <a:pt x="0" y="0"/>
                </a:moveTo>
                <a:lnTo>
                  <a:pt x="1866823" y="0"/>
                </a:lnTo>
                <a:lnTo>
                  <a:pt x="1866823" y="270689"/>
                </a:lnTo>
                <a:lnTo>
                  <a:pt x="0" y="270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TextBox 11"/>
          <p:cNvSpPr txBox="1"/>
          <p:nvPr/>
        </p:nvSpPr>
        <p:spPr>
          <a:xfrm>
            <a:off x="7981303" y="7074706"/>
            <a:ext cx="8286094" cy="1718358"/>
          </a:xfrm>
          <a:prstGeom prst="rect">
            <a:avLst/>
          </a:prstGeom>
        </p:spPr>
        <p:txBody>
          <a:bodyPr lIns="0" tIns="0" rIns="0" bIns="0" rtlCol="0" anchor="t">
            <a:spAutoFit/>
          </a:bodyPr>
          <a:lstStyle/>
          <a:p>
            <a:pPr marL="0" lvl="0" indent="0" algn="just">
              <a:lnSpc>
                <a:spcPts val="4644"/>
              </a:lnSpc>
            </a:pPr>
            <a:r>
              <a:rPr lang="en-US" sz="3271">
                <a:solidFill>
                  <a:srgbClr val="000000"/>
                </a:solidFill>
                <a:latin typeface="Glacial Indifference"/>
                <a:ea typeface="Glacial Indifference"/>
                <a:cs typeface="Glacial Indifference"/>
                <a:sym typeface="Glacial Indifference"/>
              </a:rPr>
              <a:t>inability to truly be themselves and enjoy things just because they may be seen as traditionally ‘feminine’ </a:t>
            </a:r>
          </a:p>
        </p:txBody>
      </p:sp>
      <p:sp>
        <p:nvSpPr>
          <p:cNvPr id="12" name="TextBox 12"/>
          <p:cNvSpPr txBox="1"/>
          <p:nvPr/>
        </p:nvSpPr>
        <p:spPr>
          <a:xfrm>
            <a:off x="1192329" y="2800759"/>
            <a:ext cx="5038634" cy="4137636"/>
          </a:xfrm>
          <a:prstGeom prst="rect">
            <a:avLst/>
          </a:prstGeom>
        </p:spPr>
        <p:txBody>
          <a:bodyPr lIns="0" tIns="0" rIns="0" bIns="0" rtlCol="0" anchor="t">
            <a:spAutoFit/>
          </a:bodyPr>
          <a:lstStyle/>
          <a:p>
            <a:pPr marL="0" lvl="0" indent="0" algn="l">
              <a:lnSpc>
                <a:spcPts val="6508"/>
              </a:lnSpc>
            </a:pPr>
            <a:r>
              <a:rPr lang="en-US" sz="6198" b="1">
                <a:solidFill>
                  <a:srgbClr val="000000"/>
                </a:solidFill>
                <a:latin typeface="Glacial Indifference Bold"/>
                <a:ea typeface="Glacial Indifference Bold"/>
                <a:cs typeface="Glacial Indifference Bold"/>
                <a:sym typeface="Glacial Indifference Bold"/>
              </a:rPr>
              <a:t>Misogyny hurts men and boys because it leads 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5358840" y="1108553"/>
            <a:ext cx="11859377" cy="8069894"/>
          </a:xfrm>
          <a:prstGeom prst="rect">
            <a:avLst/>
          </a:prstGeom>
          <a:solidFill>
            <a:srgbClr val="393D3C"/>
          </a:solidFill>
        </p:spPr>
        <p:txBody>
          <a:bodyPr/>
          <a:lstStyle/>
          <a:p>
            <a:endParaRPr lang="en-GB"/>
          </a:p>
        </p:txBody>
      </p:sp>
      <p:grpSp>
        <p:nvGrpSpPr>
          <p:cNvPr id="6" name="Group 6"/>
          <p:cNvGrpSpPr/>
          <p:nvPr/>
        </p:nvGrpSpPr>
        <p:grpSpPr>
          <a:xfrm>
            <a:off x="5607369" y="1365529"/>
            <a:ext cx="11362320" cy="7555943"/>
            <a:chOff x="0" y="0"/>
            <a:chExt cx="1222256" cy="812800"/>
          </a:xfrm>
        </p:grpSpPr>
        <p:sp>
          <p:nvSpPr>
            <p:cNvPr id="7" name="Freeform 7"/>
            <p:cNvSpPr/>
            <p:nvPr/>
          </p:nvSpPr>
          <p:spPr>
            <a:xfrm>
              <a:off x="0" y="0"/>
              <a:ext cx="1222256" cy="812800"/>
            </a:xfrm>
            <a:custGeom>
              <a:avLst/>
              <a:gdLst/>
              <a:ahLst/>
              <a:cxnLst/>
              <a:rect l="l" t="t" r="r" b="b"/>
              <a:pathLst>
                <a:path w="1222256" h="812800">
                  <a:moveTo>
                    <a:pt x="0" y="0"/>
                  </a:moveTo>
                  <a:lnTo>
                    <a:pt x="1222256" y="0"/>
                  </a:lnTo>
                  <a:lnTo>
                    <a:pt x="1222256" y="812800"/>
                  </a:lnTo>
                  <a:lnTo>
                    <a:pt x="0" y="812800"/>
                  </a:lnTo>
                  <a:close/>
                </a:path>
              </a:pathLst>
            </a:custGeom>
            <a:blipFill>
              <a:blip r:embed="rId2"/>
              <a:stretch>
                <a:fillRect t="-93" b="-93"/>
              </a:stretch>
            </a:blipFill>
          </p:spPr>
          <p:txBody>
            <a:bodyPr/>
            <a:lstStyle/>
            <a:p>
              <a:endParaRPr lang="en-GB"/>
            </a:p>
          </p:txBody>
        </p:sp>
      </p:grpSp>
      <p:grpSp>
        <p:nvGrpSpPr>
          <p:cNvPr id="8" name="Group 8"/>
          <p:cNvGrpSpPr/>
          <p:nvPr/>
        </p:nvGrpSpPr>
        <p:grpSpPr>
          <a:xfrm>
            <a:off x="723248" y="1735156"/>
            <a:ext cx="6982269" cy="6816688"/>
            <a:chOff x="0" y="0"/>
            <a:chExt cx="9309692" cy="9088917"/>
          </a:xfrm>
        </p:grpSpPr>
        <p:sp>
          <p:nvSpPr>
            <p:cNvPr id="9" name="AutoShape 9"/>
            <p:cNvSpPr/>
            <p:nvPr/>
          </p:nvSpPr>
          <p:spPr>
            <a:xfrm>
              <a:off x="0" y="0"/>
              <a:ext cx="9309692" cy="9088917"/>
            </a:xfrm>
            <a:prstGeom prst="rect">
              <a:avLst/>
            </a:prstGeom>
            <a:solidFill>
              <a:srgbClr val="393D3C"/>
            </a:solidFill>
          </p:spPr>
          <p:txBody>
            <a:bodyPr/>
            <a:lstStyle/>
            <a:p>
              <a:endParaRPr lang="en-GB"/>
            </a:p>
          </p:txBody>
        </p:sp>
        <p:sp>
          <p:nvSpPr>
            <p:cNvPr id="10" name="TextBox 10"/>
            <p:cNvSpPr txBox="1"/>
            <p:nvPr/>
          </p:nvSpPr>
          <p:spPr>
            <a:xfrm>
              <a:off x="524778" y="590166"/>
              <a:ext cx="8260135" cy="1642491"/>
            </a:xfrm>
            <a:prstGeom prst="rect">
              <a:avLst/>
            </a:prstGeom>
          </p:spPr>
          <p:txBody>
            <a:bodyPr lIns="0" tIns="0" rIns="0" bIns="0" rtlCol="0" anchor="t">
              <a:spAutoFit/>
            </a:bodyPr>
            <a:lstStyle/>
            <a:p>
              <a:pPr marL="0" lvl="0" indent="0" algn="ctr">
                <a:lnSpc>
                  <a:spcPts val="9324"/>
                </a:lnSpc>
              </a:pPr>
              <a:r>
                <a:rPr lang="en-US" sz="8400">
                  <a:solidFill>
                    <a:srgbClr val="FFFFFF"/>
                  </a:solidFill>
                  <a:latin typeface="Bobby Jones Soft"/>
                  <a:ea typeface="Bobby Jones Soft"/>
                  <a:cs typeface="Bobby Jones Soft"/>
                  <a:sym typeface="Bobby Jones Soft"/>
                </a:rPr>
                <a:t>Let’s talk</a:t>
              </a:r>
            </a:p>
          </p:txBody>
        </p:sp>
        <p:sp>
          <p:nvSpPr>
            <p:cNvPr id="11" name="TextBox 11"/>
            <p:cNvSpPr txBox="1"/>
            <p:nvPr/>
          </p:nvSpPr>
          <p:spPr>
            <a:xfrm>
              <a:off x="524778" y="2549054"/>
              <a:ext cx="8260135" cy="5997322"/>
            </a:xfrm>
            <a:prstGeom prst="rect">
              <a:avLst/>
            </a:prstGeom>
          </p:spPr>
          <p:txBody>
            <a:bodyPr lIns="0" tIns="0" rIns="0" bIns="0" rtlCol="0" anchor="t">
              <a:spAutoFit/>
            </a:bodyPr>
            <a:lstStyle/>
            <a:p>
              <a:pPr marL="0" lvl="0" indent="0" algn="just">
                <a:lnSpc>
                  <a:spcPts val="5129"/>
                </a:lnSpc>
              </a:pPr>
              <a:r>
                <a:rPr lang="en-US" sz="3663">
                  <a:solidFill>
                    <a:srgbClr val="FFFFFF"/>
                  </a:solidFill>
                  <a:latin typeface="Glacial Indifference"/>
                  <a:ea typeface="Glacial Indifference"/>
                  <a:cs typeface="Glacial Indifference"/>
                  <a:sym typeface="Glacial Indifference"/>
                </a:rPr>
                <a:t>If toxic masculinity and misogyny are so harmful, why are some men and boys drawn to these messages?</a:t>
              </a:r>
            </a:p>
            <a:p>
              <a:pPr marL="0" lvl="0" indent="0" algn="just">
                <a:lnSpc>
                  <a:spcPts val="5129"/>
                </a:lnSpc>
              </a:pPr>
              <a:endParaRPr lang="en-US" sz="3663">
                <a:solidFill>
                  <a:srgbClr val="FFFFFF"/>
                </a:solidFill>
                <a:latin typeface="Glacial Indifference"/>
                <a:ea typeface="Glacial Indifference"/>
                <a:cs typeface="Glacial Indifference"/>
                <a:sym typeface="Glacial Indifference"/>
              </a:endParaRPr>
            </a:p>
            <a:p>
              <a:pPr marL="0" lvl="0" indent="0" algn="just">
                <a:lnSpc>
                  <a:spcPts val="5129"/>
                </a:lnSpc>
              </a:pPr>
              <a:r>
                <a:rPr lang="en-US" sz="3663">
                  <a:solidFill>
                    <a:srgbClr val="FFFFFF"/>
                  </a:solidFill>
                  <a:latin typeface="Glacial Indifference"/>
                  <a:ea typeface="Glacial Indifference"/>
                  <a:cs typeface="Glacial Indifference"/>
                  <a:sym typeface="Glacial Indifference"/>
                </a:rPr>
                <a:t>What’s the appeal of toxic influencers like Andrew Tate?</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pSp>
        <p:nvGrpSpPr>
          <p:cNvPr id="5" name="Group 5"/>
          <p:cNvGrpSpPr/>
          <p:nvPr/>
        </p:nvGrpSpPr>
        <p:grpSpPr>
          <a:xfrm>
            <a:off x="1536700" y="1689100"/>
            <a:ext cx="5008033" cy="6908800"/>
            <a:chOff x="0" y="0"/>
            <a:chExt cx="812800" cy="1121293"/>
          </a:xfrm>
        </p:grpSpPr>
        <p:sp>
          <p:nvSpPr>
            <p:cNvPr id="6" name="Freeform 6"/>
            <p:cNvSpPr/>
            <p:nvPr/>
          </p:nvSpPr>
          <p:spPr>
            <a:xfrm>
              <a:off x="0" y="0"/>
              <a:ext cx="812800" cy="1121293"/>
            </a:xfrm>
            <a:custGeom>
              <a:avLst/>
              <a:gdLst/>
              <a:ahLst/>
              <a:cxnLst/>
              <a:rect l="l" t="t" r="r" b="b"/>
              <a:pathLst>
                <a:path w="812800" h="1121293">
                  <a:moveTo>
                    <a:pt x="0" y="0"/>
                  </a:moveTo>
                  <a:lnTo>
                    <a:pt x="812800" y="0"/>
                  </a:lnTo>
                  <a:lnTo>
                    <a:pt x="812800" y="1121293"/>
                  </a:lnTo>
                  <a:lnTo>
                    <a:pt x="0" y="1121293"/>
                  </a:lnTo>
                  <a:close/>
                </a:path>
              </a:pathLst>
            </a:custGeom>
            <a:blipFill>
              <a:blip r:embed="rId2"/>
              <a:stretch>
                <a:fillRect t="-7990" b="-7990"/>
              </a:stretch>
            </a:blipFill>
          </p:spPr>
          <p:txBody>
            <a:bodyPr/>
            <a:lstStyle/>
            <a:p>
              <a:endParaRPr lang="en-GB"/>
            </a:p>
          </p:txBody>
        </p:sp>
      </p:grpSp>
      <p:grpSp>
        <p:nvGrpSpPr>
          <p:cNvPr id="7" name="Group 7"/>
          <p:cNvGrpSpPr/>
          <p:nvPr/>
        </p:nvGrpSpPr>
        <p:grpSpPr>
          <a:xfrm>
            <a:off x="6655858" y="1689100"/>
            <a:ext cx="5008033" cy="6908800"/>
            <a:chOff x="0" y="0"/>
            <a:chExt cx="812800" cy="1121293"/>
          </a:xfrm>
        </p:grpSpPr>
        <p:sp>
          <p:nvSpPr>
            <p:cNvPr id="8" name="Freeform 8"/>
            <p:cNvSpPr/>
            <p:nvPr/>
          </p:nvSpPr>
          <p:spPr>
            <a:xfrm>
              <a:off x="0" y="0"/>
              <a:ext cx="812800" cy="1121293"/>
            </a:xfrm>
            <a:custGeom>
              <a:avLst/>
              <a:gdLst/>
              <a:ahLst/>
              <a:cxnLst/>
              <a:rect l="l" t="t" r="r" b="b"/>
              <a:pathLst>
                <a:path w="812800" h="1121293">
                  <a:moveTo>
                    <a:pt x="0" y="0"/>
                  </a:moveTo>
                  <a:lnTo>
                    <a:pt x="812800" y="0"/>
                  </a:lnTo>
                  <a:lnTo>
                    <a:pt x="812800" y="1121293"/>
                  </a:lnTo>
                  <a:lnTo>
                    <a:pt x="0" y="1121293"/>
                  </a:lnTo>
                  <a:close/>
                </a:path>
              </a:pathLst>
            </a:custGeom>
            <a:blipFill>
              <a:blip r:embed="rId3"/>
              <a:stretch>
                <a:fillRect t="-4297" b="-4297"/>
              </a:stretch>
            </a:blipFill>
          </p:spPr>
          <p:txBody>
            <a:bodyPr/>
            <a:lstStyle/>
            <a:p>
              <a:endParaRPr lang="en-GB"/>
            </a:p>
          </p:txBody>
        </p:sp>
      </p:grpSp>
      <p:grpSp>
        <p:nvGrpSpPr>
          <p:cNvPr id="9" name="Group 9"/>
          <p:cNvGrpSpPr/>
          <p:nvPr/>
        </p:nvGrpSpPr>
        <p:grpSpPr>
          <a:xfrm>
            <a:off x="11775017" y="1689100"/>
            <a:ext cx="5008033" cy="6908800"/>
            <a:chOff x="0" y="0"/>
            <a:chExt cx="812800" cy="1121293"/>
          </a:xfrm>
        </p:grpSpPr>
        <p:sp>
          <p:nvSpPr>
            <p:cNvPr id="10" name="Freeform 10"/>
            <p:cNvSpPr/>
            <p:nvPr/>
          </p:nvSpPr>
          <p:spPr>
            <a:xfrm>
              <a:off x="0" y="0"/>
              <a:ext cx="812800" cy="1121293"/>
            </a:xfrm>
            <a:custGeom>
              <a:avLst/>
              <a:gdLst/>
              <a:ahLst/>
              <a:cxnLst/>
              <a:rect l="l" t="t" r="r" b="b"/>
              <a:pathLst>
                <a:path w="812800" h="1121293">
                  <a:moveTo>
                    <a:pt x="0" y="0"/>
                  </a:moveTo>
                  <a:lnTo>
                    <a:pt x="812800" y="0"/>
                  </a:lnTo>
                  <a:lnTo>
                    <a:pt x="812800" y="1121293"/>
                  </a:lnTo>
                  <a:lnTo>
                    <a:pt x="0" y="1121293"/>
                  </a:lnTo>
                  <a:close/>
                </a:path>
              </a:pathLst>
            </a:custGeom>
            <a:blipFill>
              <a:blip r:embed="rId4"/>
              <a:stretch>
                <a:fillRect l="-29223" r="-29223"/>
              </a:stretch>
            </a:blipFill>
          </p:spPr>
          <p:txBody>
            <a:bodyPr/>
            <a:lstStyle/>
            <a:p>
              <a:endParaRPr lang="en-GB"/>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pSp>
        <p:nvGrpSpPr>
          <p:cNvPr id="5" name="Group 5"/>
          <p:cNvGrpSpPr/>
          <p:nvPr/>
        </p:nvGrpSpPr>
        <p:grpSpPr>
          <a:xfrm>
            <a:off x="10952904" y="0"/>
            <a:ext cx="7335096" cy="10287000"/>
            <a:chOff x="0" y="0"/>
            <a:chExt cx="812800" cy="1139900"/>
          </a:xfrm>
        </p:grpSpPr>
        <p:sp>
          <p:nvSpPr>
            <p:cNvPr id="6" name="Freeform 6"/>
            <p:cNvSpPr/>
            <p:nvPr/>
          </p:nvSpPr>
          <p:spPr>
            <a:xfrm>
              <a:off x="0" y="0"/>
              <a:ext cx="812800" cy="1139900"/>
            </a:xfrm>
            <a:custGeom>
              <a:avLst/>
              <a:gdLst/>
              <a:ahLst/>
              <a:cxnLst/>
              <a:rect l="l" t="t" r="r" b="b"/>
              <a:pathLst>
                <a:path w="812800" h="1139900">
                  <a:moveTo>
                    <a:pt x="0" y="0"/>
                  </a:moveTo>
                  <a:lnTo>
                    <a:pt x="812800" y="0"/>
                  </a:lnTo>
                  <a:lnTo>
                    <a:pt x="812800" y="1139900"/>
                  </a:lnTo>
                  <a:lnTo>
                    <a:pt x="0" y="1139900"/>
                  </a:lnTo>
                  <a:close/>
                </a:path>
              </a:pathLst>
            </a:custGeom>
            <a:blipFill>
              <a:blip r:embed="rId2"/>
              <a:stretch>
                <a:fillRect l="-55248" r="-55248"/>
              </a:stretch>
            </a:blipFill>
          </p:spPr>
          <p:txBody>
            <a:bodyPr/>
            <a:lstStyle/>
            <a:p>
              <a:endParaRPr lang="en-GB"/>
            </a:p>
          </p:txBody>
        </p:sp>
      </p:grpSp>
      <p:grpSp>
        <p:nvGrpSpPr>
          <p:cNvPr id="7" name="Group 7"/>
          <p:cNvGrpSpPr/>
          <p:nvPr/>
        </p:nvGrpSpPr>
        <p:grpSpPr>
          <a:xfrm>
            <a:off x="0" y="-5885920"/>
            <a:ext cx="13732956" cy="17263903"/>
            <a:chOff x="0" y="0"/>
            <a:chExt cx="18310608" cy="23018538"/>
          </a:xfrm>
        </p:grpSpPr>
        <p:sp>
          <p:nvSpPr>
            <p:cNvPr id="8" name="AutoShape 8"/>
            <p:cNvSpPr/>
            <p:nvPr/>
          </p:nvSpPr>
          <p:spPr>
            <a:xfrm>
              <a:off x="0" y="7847894"/>
              <a:ext cx="14250739" cy="13716000"/>
            </a:xfrm>
            <a:prstGeom prst="rect">
              <a:avLst/>
            </a:prstGeom>
            <a:solidFill>
              <a:srgbClr val="FFFFFF"/>
            </a:solidFill>
          </p:spPr>
          <p:txBody>
            <a:bodyPr/>
            <a:lstStyle/>
            <a:p>
              <a:endParaRPr lang="en-GB"/>
            </a:p>
          </p:txBody>
        </p:sp>
        <p:sp>
          <p:nvSpPr>
            <p:cNvPr id="9" name="AutoShape 9"/>
            <p:cNvSpPr/>
            <p:nvPr/>
          </p:nvSpPr>
          <p:spPr>
            <a:xfrm rot="-782927">
              <a:off x="9329737" y="387414"/>
              <a:ext cx="5975721" cy="22243709"/>
            </a:xfrm>
            <a:prstGeom prst="rect">
              <a:avLst/>
            </a:prstGeom>
            <a:solidFill>
              <a:srgbClr val="FFFFFF"/>
            </a:solidFill>
          </p:spPr>
          <p:txBody>
            <a:bodyPr/>
            <a:lstStyle/>
            <a:p>
              <a:endParaRPr lang="en-GB"/>
            </a:p>
          </p:txBody>
        </p:sp>
        <p:sp>
          <p:nvSpPr>
            <p:cNvPr id="10" name="AutoShape 10"/>
            <p:cNvSpPr/>
            <p:nvPr/>
          </p:nvSpPr>
          <p:spPr>
            <a:xfrm rot="-782927">
              <a:off x="15801997" y="6526202"/>
              <a:ext cx="732723" cy="15814892"/>
            </a:xfrm>
            <a:prstGeom prst="rect">
              <a:avLst/>
            </a:prstGeom>
            <a:solidFill>
              <a:srgbClr val="FFF295"/>
            </a:solidFill>
          </p:spPr>
          <p:txBody>
            <a:bodyPr/>
            <a:lstStyle/>
            <a:p>
              <a:endParaRPr lang="en-GB"/>
            </a:p>
          </p:txBody>
        </p:sp>
      </p:grpSp>
      <p:sp>
        <p:nvSpPr>
          <p:cNvPr id="11" name="TextBox 11"/>
          <p:cNvSpPr txBox="1"/>
          <p:nvPr/>
        </p:nvSpPr>
        <p:spPr>
          <a:xfrm>
            <a:off x="202309" y="1746663"/>
            <a:ext cx="10959530" cy="7702318"/>
          </a:xfrm>
          <a:prstGeom prst="rect">
            <a:avLst/>
          </a:prstGeom>
        </p:spPr>
        <p:txBody>
          <a:bodyPr lIns="0" tIns="0" rIns="0" bIns="0" rtlCol="0" anchor="t">
            <a:spAutoFit/>
          </a:bodyPr>
          <a:lstStyle/>
          <a:p>
            <a:pPr marL="0" lvl="0" indent="0" algn="just">
              <a:lnSpc>
                <a:spcPts val="4729"/>
              </a:lnSpc>
            </a:pPr>
            <a:r>
              <a:rPr lang="en-US" sz="3377">
                <a:solidFill>
                  <a:srgbClr val="000000"/>
                </a:solidFill>
                <a:latin typeface="Glacial Indifference"/>
                <a:ea typeface="Glacial Indifference"/>
                <a:cs typeface="Glacial Indifference"/>
                <a:sym typeface="Glacial Indifference"/>
              </a:rPr>
              <a:t>It’s a complex problem, but we think that some men and boys might be attracted to toxic role models because of:</a:t>
            </a:r>
          </a:p>
          <a:p>
            <a:pPr marL="0" lvl="0" indent="0" algn="just">
              <a:lnSpc>
                <a:spcPts val="4729"/>
              </a:lnSpc>
            </a:pPr>
            <a:endParaRPr lang="en-US" sz="3377">
              <a:solidFill>
                <a:srgbClr val="000000"/>
              </a:solidFill>
              <a:latin typeface="Glacial Indifference"/>
              <a:ea typeface="Glacial Indifference"/>
              <a:cs typeface="Glacial Indifference"/>
              <a:sym typeface="Glacial Indifference"/>
            </a:endParaRPr>
          </a:p>
          <a:p>
            <a:pPr marL="0" lvl="0" indent="0" algn="just">
              <a:lnSpc>
                <a:spcPts val="4729"/>
              </a:lnSpc>
            </a:pPr>
            <a:endParaRPr lang="en-US" sz="3377">
              <a:solidFill>
                <a:srgbClr val="000000"/>
              </a:solidFill>
              <a:latin typeface="Glacial Indifference"/>
              <a:ea typeface="Glacial Indifference"/>
              <a:cs typeface="Glacial Indifference"/>
              <a:sym typeface="Glacial Indifference"/>
            </a:endParaRPr>
          </a:p>
          <a:p>
            <a:pPr marL="729306" lvl="1" indent="-364653" algn="just">
              <a:lnSpc>
                <a:spcPts val="4729"/>
              </a:lnSpc>
              <a:buFont typeface="Arial"/>
              <a:buChar char="•"/>
            </a:pPr>
            <a:r>
              <a:rPr lang="en-US" sz="3377">
                <a:solidFill>
                  <a:srgbClr val="000000"/>
                </a:solidFill>
                <a:latin typeface="Glacial Indifference"/>
                <a:ea typeface="Glacial Indifference"/>
                <a:cs typeface="Glacial Indifference"/>
                <a:sym typeface="Glacial Indifference"/>
              </a:rPr>
              <a:t>poor mental health and feeling unable to seek support  </a:t>
            </a:r>
          </a:p>
          <a:p>
            <a:pPr marL="729306" lvl="1" indent="-364653" algn="just">
              <a:lnSpc>
                <a:spcPts val="4729"/>
              </a:lnSpc>
              <a:buFont typeface="Arial"/>
              <a:buChar char="•"/>
            </a:pPr>
            <a:r>
              <a:rPr lang="en-US" sz="3377">
                <a:solidFill>
                  <a:srgbClr val="000000"/>
                </a:solidFill>
                <a:latin typeface="Glacial Indifference"/>
                <a:ea typeface="Glacial Indifference"/>
                <a:cs typeface="Glacial Indifference"/>
                <a:sym typeface="Glacial Indifference"/>
              </a:rPr>
              <a:t>feelings of loneliness and not fitting in</a:t>
            </a:r>
          </a:p>
          <a:p>
            <a:pPr marL="729306" lvl="1" indent="-364653" algn="just">
              <a:lnSpc>
                <a:spcPts val="4729"/>
              </a:lnSpc>
              <a:buFont typeface="Arial"/>
              <a:buChar char="•"/>
            </a:pPr>
            <a:r>
              <a:rPr lang="en-US" sz="3377">
                <a:solidFill>
                  <a:srgbClr val="000000"/>
                </a:solidFill>
                <a:latin typeface="Glacial Indifference"/>
                <a:ea typeface="Glacial Indifference"/>
                <a:cs typeface="Glacial Indifference"/>
                <a:sym typeface="Glacial Indifference"/>
              </a:rPr>
              <a:t>lack of a strong sense of identity and poor self esteem</a:t>
            </a:r>
          </a:p>
          <a:p>
            <a:pPr marL="729306" lvl="1" indent="-364653" algn="just">
              <a:lnSpc>
                <a:spcPts val="4729"/>
              </a:lnSpc>
              <a:buFont typeface="Arial"/>
              <a:buChar char="•"/>
            </a:pPr>
            <a:r>
              <a:rPr lang="en-US" sz="3377">
                <a:solidFill>
                  <a:srgbClr val="000000"/>
                </a:solidFill>
                <a:latin typeface="Glacial Indifference"/>
                <a:ea typeface="Glacial Indifference"/>
                <a:cs typeface="Glacial Indifference"/>
                <a:sym typeface="Glacial Indifference"/>
              </a:rPr>
              <a:t>feeling rejected or misunderstood</a:t>
            </a:r>
          </a:p>
          <a:p>
            <a:pPr marL="0" lvl="0" indent="0" algn="just">
              <a:lnSpc>
                <a:spcPts val="4729"/>
              </a:lnSpc>
            </a:pPr>
            <a:endParaRPr lang="en-US" sz="3377">
              <a:solidFill>
                <a:srgbClr val="000000"/>
              </a:solidFill>
              <a:latin typeface="Glacial Indifference"/>
              <a:ea typeface="Glacial Indifference"/>
              <a:cs typeface="Glacial Indifference"/>
              <a:sym typeface="Glacial Indifference"/>
            </a:endParaRPr>
          </a:p>
          <a:p>
            <a:pPr marL="0" lvl="0" indent="0" algn="just">
              <a:lnSpc>
                <a:spcPts val="4729"/>
              </a:lnSpc>
            </a:pPr>
            <a:endParaRPr lang="en-US" sz="3377">
              <a:solidFill>
                <a:srgbClr val="000000"/>
              </a:solidFill>
              <a:latin typeface="Glacial Indifference"/>
              <a:ea typeface="Glacial Indifference"/>
              <a:cs typeface="Glacial Indifference"/>
              <a:sym typeface="Glacial Indifference"/>
            </a:endParaRPr>
          </a:p>
          <a:p>
            <a:pPr marL="0" lvl="0" indent="0" algn="just">
              <a:lnSpc>
                <a:spcPts val="4729"/>
              </a:lnSpc>
            </a:pPr>
            <a:r>
              <a:rPr lang="en-US" sz="3377">
                <a:solidFill>
                  <a:srgbClr val="000000"/>
                </a:solidFill>
                <a:latin typeface="Glacial Indifference"/>
                <a:ea typeface="Glacial Indifference"/>
                <a:cs typeface="Glacial Indifference"/>
                <a:sym typeface="Glacial Indifference"/>
              </a:rPr>
              <a:t>Some men and boys may also feel that, by trying to attain equality for women, that society views men as the problem - or that they’re being blamed simply for being men.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1893341" y="4303167"/>
            <a:ext cx="14501319" cy="0"/>
          </a:xfrm>
          <a:prstGeom prst="line">
            <a:avLst/>
          </a:prstGeom>
          <a:ln w="38100" cap="flat">
            <a:solidFill>
              <a:srgbClr val="FFF295"/>
            </a:solidFill>
            <a:prstDash val="solid"/>
            <a:headEnd type="none" w="sm" len="sm"/>
            <a:tailEnd type="none" w="sm" len="sm"/>
          </a:ln>
        </p:spPr>
        <p:txBody>
          <a:bodyPr/>
          <a:lstStyle/>
          <a:p>
            <a:endParaRPr lang="en-GB"/>
          </a:p>
        </p:txBody>
      </p:sp>
      <p:grpSp>
        <p:nvGrpSpPr>
          <p:cNvPr id="6" name="Group 6"/>
          <p:cNvGrpSpPr/>
          <p:nvPr/>
        </p:nvGrpSpPr>
        <p:grpSpPr>
          <a:xfrm>
            <a:off x="2014046" y="5143500"/>
            <a:ext cx="3327511" cy="3171534"/>
            <a:chOff x="0" y="0"/>
            <a:chExt cx="812800" cy="774700"/>
          </a:xfrm>
        </p:grpSpPr>
        <p:sp>
          <p:nvSpPr>
            <p:cNvPr id="7" name="Freeform 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295"/>
            </a:solidFill>
          </p:spPr>
          <p:txBody>
            <a:bodyPr/>
            <a:lstStyle/>
            <a:p>
              <a:endParaRPr lang="en-GB"/>
            </a:p>
          </p:txBody>
        </p:sp>
        <p:sp>
          <p:nvSpPr>
            <p:cNvPr id="8" name="TextBox 8"/>
            <p:cNvSpPr txBox="1"/>
            <p:nvPr/>
          </p:nvSpPr>
          <p:spPr>
            <a:xfrm>
              <a:off x="228600" y="238125"/>
              <a:ext cx="355600" cy="371475"/>
            </a:xfrm>
            <a:prstGeom prst="rect">
              <a:avLst/>
            </a:prstGeom>
          </p:spPr>
          <p:txBody>
            <a:bodyPr lIns="50800" tIns="50800" rIns="50800" bIns="50800" rtlCol="0" anchor="ctr"/>
            <a:lstStyle/>
            <a:p>
              <a:pPr algn="ctr">
                <a:lnSpc>
                  <a:spcPts val="1960"/>
                </a:lnSpc>
              </a:pPr>
              <a:endParaRPr/>
            </a:p>
          </p:txBody>
        </p:sp>
      </p:grpSp>
      <p:sp>
        <p:nvSpPr>
          <p:cNvPr id="9" name="TextBox 9"/>
          <p:cNvSpPr txBox="1"/>
          <p:nvPr/>
        </p:nvSpPr>
        <p:spPr>
          <a:xfrm>
            <a:off x="1893341" y="1400210"/>
            <a:ext cx="14501319" cy="2059471"/>
          </a:xfrm>
          <a:prstGeom prst="rect">
            <a:avLst/>
          </a:prstGeom>
        </p:spPr>
        <p:txBody>
          <a:bodyPr lIns="0" tIns="0" rIns="0" bIns="0" rtlCol="0" anchor="t">
            <a:spAutoFit/>
          </a:bodyPr>
          <a:lstStyle/>
          <a:p>
            <a:pPr marL="0" lvl="0" indent="0" algn="ctr">
              <a:lnSpc>
                <a:spcPts val="5364"/>
              </a:lnSpc>
            </a:pPr>
            <a:r>
              <a:rPr lang="en-US" sz="5108">
                <a:solidFill>
                  <a:srgbClr val="000000"/>
                </a:solidFill>
                <a:latin typeface="Glacial Indifference"/>
                <a:ea typeface="Glacial Indifference"/>
                <a:cs typeface="Glacial Indifference"/>
                <a:sym typeface="Glacial Indifference"/>
              </a:rPr>
              <a:t>With many men/boys feeling lonely, isolated, blamed, rejected, and left behind - people like Andrew Tate then come along and:</a:t>
            </a:r>
          </a:p>
        </p:txBody>
      </p:sp>
      <p:grpSp>
        <p:nvGrpSpPr>
          <p:cNvPr id="10" name="Group 10"/>
          <p:cNvGrpSpPr/>
          <p:nvPr/>
        </p:nvGrpSpPr>
        <p:grpSpPr>
          <a:xfrm>
            <a:off x="7480244" y="5150892"/>
            <a:ext cx="3327511" cy="3171534"/>
            <a:chOff x="0" y="0"/>
            <a:chExt cx="812800" cy="774700"/>
          </a:xfrm>
        </p:grpSpPr>
        <p:sp>
          <p:nvSpPr>
            <p:cNvPr id="11" name="Freeform 1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295"/>
            </a:solidFill>
          </p:spPr>
          <p:txBody>
            <a:bodyPr/>
            <a:lstStyle/>
            <a:p>
              <a:endParaRPr lang="en-GB"/>
            </a:p>
          </p:txBody>
        </p:sp>
        <p:sp>
          <p:nvSpPr>
            <p:cNvPr id="12" name="TextBox 12"/>
            <p:cNvSpPr txBox="1"/>
            <p:nvPr/>
          </p:nvSpPr>
          <p:spPr>
            <a:xfrm>
              <a:off x="228600" y="238125"/>
              <a:ext cx="355600" cy="371475"/>
            </a:xfrm>
            <a:prstGeom prst="rect">
              <a:avLst/>
            </a:prstGeom>
          </p:spPr>
          <p:txBody>
            <a:bodyPr lIns="50800" tIns="50800" rIns="50800" bIns="50800" rtlCol="0" anchor="ctr"/>
            <a:lstStyle/>
            <a:p>
              <a:pPr algn="ctr">
                <a:lnSpc>
                  <a:spcPts val="1960"/>
                </a:lnSpc>
              </a:pPr>
              <a:endParaRPr/>
            </a:p>
          </p:txBody>
        </p:sp>
      </p:grpSp>
      <p:sp>
        <p:nvSpPr>
          <p:cNvPr id="13" name="TextBox 13"/>
          <p:cNvSpPr txBox="1"/>
          <p:nvPr/>
        </p:nvSpPr>
        <p:spPr>
          <a:xfrm>
            <a:off x="7359539" y="5893871"/>
            <a:ext cx="3568923" cy="2171700"/>
          </a:xfrm>
          <a:prstGeom prst="rect">
            <a:avLst/>
          </a:prstGeom>
        </p:spPr>
        <p:txBody>
          <a:bodyPr lIns="0" tIns="0" rIns="0" bIns="0" rtlCol="0" anchor="t">
            <a:spAutoFit/>
          </a:bodyPr>
          <a:lstStyle/>
          <a:p>
            <a:pPr marL="0" lvl="0" indent="0" algn="ctr">
              <a:lnSpc>
                <a:spcPts val="5759"/>
              </a:lnSpc>
            </a:pPr>
            <a:r>
              <a:rPr lang="en-US" sz="4800">
                <a:solidFill>
                  <a:srgbClr val="000000"/>
                </a:solidFill>
                <a:latin typeface="Glacial Indifference"/>
                <a:ea typeface="Glacial Indifference"/>
                <a:cs typeface="Glacial Indifference"/>
                <a:sym typeface="Glacial Indifference"/>
              </a:rPr>
              <a:t>give them someone to blame</a:t>
            </a:r>
          </a:p>
        </p:txBody>
      </p:sp>
      <p:grpSp>
        <p:nvGrpSpPr>
          <p:cNvPr id="14" name="Group 14"/>
          <p:cNvGrpSpPr/>
          <p:nvPr/>
        </p:nvGrpSpPr>
        <p:grpSpPr>
          <a:xfrm>
            <a:off x="13071586" y="5143500"/>
            <a:ext cx="3327511" cy="3171534"/>
            <a:chOff x="0" y="0"/>
            <a:chExt cx="812800" cy="774700"/>
          </a:xfrm>
        </p:grpSpPr>
        <p:sp>
          <p:nvSpPr>
            <p:cNvPr id="15" name="Freeform 1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295"/>
            </a:solidFill>
          </p:spPr>
          <p:txBody>
            <a:bodyPr/>
            <a:lstStyle/>
            <a:p>
              <a:endParaRPr lang="en-GB"/>
            </a:p>
          </p:txBody>
        </p:sp>
        <p:sp>
          <p:nvSpPr>
            <p:cNvPr id="16" name="TextBox 16"/>
            <p:cNvSpPr txBox="1"/>
            <p:nvPr/>
          </p:nvSpPr>
          <p:spPr>
            <a:xfrm>
              <a:off x="228600" y="238125"/>
              <a:ext cx="355600" cy="371475"/>
            </a:xfrm>
            <a:prstGeom prst="rect">
              <a:avLst/>
            </a:prstGeom>
          </p:spPr>
          <p:txBody>
            <a:bodyPr lIns="50800" tIns="50800" rIns="50800" bIns="50800" rtlCol="0" anchor="ctr"/>
            <a:lstStyle/>
            <a:p>
              <a:pPr algn="ctr">
                <a:lnSpc>
                  <a:spcPts val="1960"/>
                </a:lnSpc>
              </a:pPr>
              <a:endParaRPr/>
            </a:p>
          </p:txBody>
        </p:sp>
      </p:grpSp>
      <p:sp>
        <p:nvSpPr>
          <p:cNvPr id="17" name="TextBox 17"/>
          <p:cNvSpPr txBox="1"/>
          <p:nvPr/>
        </p:nvSpPr>
        <p:spPr>
          <a:xfrm>
            <a:off x="12461710" y="5893871"/>
            <a:ext cx="4435653" cy="2171700"/>
          </a:xfrm>
          <a:prstGeom prst="rect">
            <a:avLst/>
          </a:prstGeom>
        </p:spPr>
        <p:txBody>
          <a:bodyPr lIns="0" tIns="0" rIns="0" bIns="0" rtlCol="0" anchor="t">
            <a:spAutoFit/>
          </a:bodyPr>
          <a:lstStyle/>
          <a:p>
            <a:pPr marL="0" lvl="0" indent="0" algn="ctr">
              <a:lnSpc>
                <a:spcPts val="5759"/>
              </a:lnSpc>
            </a:pPr>
            <a:r>
              <a:rPr lang="en-US" sz="4800">
                <a:solidFill>
                  <a:srgbClr val="000000"/>
                </a:solidFill>
                <a:latin typeface="Glacial Indifference"/>
                <a:ea typeface="Glacial Indifference"/>
                <a:cs typeface="Glacial Indifference"/>
                <a:sym typeface="Glacial Indifference"/>
              </a:rPr>
              <a:t>provide a sense of community &amp; belonging</a:t>
            </a:r>
          </a:p>
        </p:txBody>
      </p:sp>
      <p:sp>
        <p:nvSpPr>
          <p:cNvPr id="18" name="TextBox 18"/>
          <p:cNvSpPr txBox="1"/>
          <p:nvPr/>
        </p:nvSpPr>
        <p:spPr>
          <a:xfrm>
            <a:off x="1893341" y="5893871"/>
            <a:ext cx="3568923" cy="2171700"/>
          </a:xfrm>
          <a:prstGeom prst="rect">
            <a:avLst/>
          </a:prstGeom>
        </p:spPr>
        <p:txBody>
          <a:bodyPr lIns="0" tIns="0" rIns="0" bIns="0" rtlCol="0" anchor="t">
            <a:spAutoFit/>
          </a:bodyPr>
          <a:lstStyle/>
          <a:p>
            <a:pPr marL="0" lvl="0" indent="0" algn="ctr">
              <a:lnSpc>
                <a:spcPts val="5759"/>
              </a:lnSpc>
            </a:pPr>
            <a:r>
              <a:rPr lang="en-US" sz="4800">
                <a:solidFill>
                  <a:srgbClr val="000000"/>
                </a:solidFill>
                <a:latin typeface="Glacial Indifference"/>
                <a:ea typeface="Glacial Indifference"/>
                <a:cs typeface="Glacial Indifference"/>
                <a:sym typeface="Glacial Indifference"/>
              </a:rPr>
              <a:t>promise power and success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6392" y="0"/>
            <a:ext cx="18474392" cy="10287000"/>
            <a:chOff x="0" y="0"/>
            <a:chExt cx="1650766" cy="919187"/>
          </a:xfrm>
        </p:grpSpPr>
        <p:sp>
          <p:nvSpPr>
            <p:cNvPr id="3" name="Freeform 3"/>
            <p:cNvSpPr/>
            <p:nvPr/>
          </p:nvSpPr>
          <p:spPr>
            <a:xfrm>
              <a:off x="0" y="0"/>
              <a:ext cx="1650766" cy="919187"/>
            </a:xfrm>
            <a:custGeom>
              <a:avLst/>
              <a:gdLst/>
              <a:ahLst/>
              <a:cxnLst/>
              <a:rect l="l" t="t" r="r" b="b"/>
              <a:pathLst>
                <a:path w="1650766" h="919187">
                  <a:moveTo>
                    <a:pt x="0" y="0"/>
                  </a:moveTo>
                  <a:lnTo>
                    <a:pt x="1650766" y="0"/>
                  </a:lnTo>
                  <a:lnTo>
                    <a:pt x="1650766" y="919187"/>
                  </a:lnTo>
                  <a:lnTo>
                    <a:pt x="0" y="919187"/>
                  </a:lnTo>
                  <a:close/>
                </a:path>
              </a:pathLst>
            </a:custGeom>
            <a:blipFill>
              <a:blip r:embed="rId2">
                <a:alphaModFix amt="56000"/>
              </a:blip>
              <a:stretch>
                <a:fillRect t="-509" b="-509"/>
              </a:stretch>
            </a:blipFill>
          </p:spPr>
          <p:txBody>
            <a:bodyPr/>
            <a:lstStyle/>
            <a:p>
              <a:endParaRPr lang="en-GB"/>
            </a:p>
          </p:txBody>
        </p:sp>
      </p:grpSp>
      <p:sp>
        <p:nvSpPr>
          <p:cNvPr id="4" name="TextBox 4"/>
          <p:cNvSpPr txBox="1"/>
          <p:nvPr/>
        </p:nvSpPr>
        <p:spPr>
          <a:xfrm>
            <a:off x="1738223" y="2283609"/>
            <a:ext cx="14625163" cy="2293618"/>
          </a:xfrm>
          <a:prstGeom prst="rect">
            <a:avLst/>
          </a:prstGeom>
        </p:spPr>
        <p:txBody>
          <a:bodyPr lIns="0" tIns="0" rIns="0" bIns="0" rtlCol="0" anchor="t">
            <a:spAutoFit/>
          </a:bodyPr>
          <a:lstStyle/>
          <a:p>
            <a:pPr marL="0" lvl="0" indent="0" algn="ctr">
              <a:lnSpc>
                <a:spcPts val="8909"/>
              </a:lnSpc>
            </a:pPr>
            <a:r>
              <a:rPr lang="en-US" sz="8099">
                <a:solidFill>
                  <a:srgbClr val="000000"/>
                </a:solidFill>
                <a:latin typeface="Bobby Jones Soft"/>
                <a:ea typeface="Bobby Jones Soft"/>
                <a:cs typeface="Bobby Jones Soft"/>
                <a:sym typeface="Bobby Jones Soft"/>
              </a:rPr>
              <a:t>is andrew tate a good role model for men and boys?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rot="552302">
            <a:off x="15874873" y="703236"/>
            <a:ext cx="1434607" cy="1232566"/>
          </a:xfrm>
          <a:custGeom>
            <a:avLst/>
            <a:gdLst/>
            <a:ahLst/>
            <a:cxnLst/>
            <a:rect l="l" t="t" r="r" b="b"/>
            <a:pathLst>
              <a:path w="1434607" h="1232566">
                <a:moveTo>
                  <a:pt x="0" y="0"/>
                </a:moveTo>
                <a:lnTo>
                  <a:pt x="1434607" y="0"/>
                </a:lnTo>
                <a:lnTo>
                  <a:pt x="1434607" y="1232566"/>
                </a:lnTo>
                <a:lnTo>
                  <a:pt x="0" y="1232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TextBox 6"/>
          <p:cNvSpPr txBox="1"/>
          <p:nvPr/>
        </p:nvSpPr>
        <p:spPr>
          <a:xfrm>
            <a:off x="3552694" y="2382816"/>
            <a:ext cx="11429874" cy="1099913"/>
          </a:xfrm>
          <a:prstGeom prst="rect">
            <a:avLst/>
          </a:prstGeom>
        </p:spPr>
        <p:txBody>
          <a:bodyPr lIns="0" tIns="0" rIns="0" bIns="0" rtlCol="0" anchor="t">
            <a:spAutoFit/>
          </a:bodyPr>
          <a:lstStyle/>
          <a:p>
            <a:pPr algn="just">
              <a:lnSpc>
                <a:spcPts val="9284"/>
              </a:lnSpc>
            </a:pPr>
            <a:r>
              <a:rPr lang="en-US" sz="5766">
                <a:solidFill>
                  <a:srgbClr val="000000"/>
                </a:solidFill>
                <a:latin typeface="Glacial Indifference"/>
                <a:ea typeface="Glacial Indifference"/>
                <a:cs typeface="Glacial Indifference"/>
                <a:sym typeface="Glacial Indifference"/>
              </a:rPr>
              <a:t>What does it mean to be a </a:t>
            </a:r>
          </a:p>
        </p:txBody>
      </p:sp>
      <p:sp>
        <p:nvSpPr>
          <p:cNvPr id="7" name="TextBox 7"/>
          <p:cNvSpPr txBox="1"/>
          <p:nvPr/>
        </p:nvSpPr>
        <p:spPr>
          <a:xfrm>
            <a:off x="0" y="956945"/>
            <a:ext cx="4740684" cy="801347"/>
          </a:xfrm>
          <a:prstGeom prst="rect">
            <a:avLst/>
          </a:prstGeom>
        </p:spPr>
        <p:txBody>
          <a:bodyPr lIns="0" tIns="0" rIns="0" bIns="0" rtlCol="0" anchor="t">
            <a:spAutoFit/>
          </a:bodyPr>
          <a:lstStyle/>
          <a:p>
            <a:pPr algn="ctr">
              <a:lnSpc>
                <a:spcPts val="6048"/>
              </a:lnSpc>
            </a:pPr>
            <a:r>
              <a:rPr lang="en-US" sz="5760">
                <a:solidFill>
                  <a:srgbClr val="000000"/>
                </a:solidFill>
                <a:latin typeface="Bobby Jones Soft"/>
                <a:ea typeface="Bobby Jones Soft"/>
                <a:cs typeface="Bobby Jones Soft"/>
                <a:sym typeface="Bobby Jones Soft"/>
              </a:rPr>
              <a:t>DO IT NOW</a:t>
            </a:r>
          </a:p>
        </p:txBody>
      </p:sp>
      <p:sp>
        <p:nvSpPr>
          <p:cNvPr id="8" name="Freeform 8"/>
          <p:cNvSpPr/>
          <p:nvPr/>
        </p:nvSpPr>
        <p:spPr>
          <a:xfrm rot="-158971">
            <a:off x="4590519" y="4156587"/>
            <a:ext cx="6522153" cy="1430764"/>
          </a:xfrm>
          <a:custGeom>
            <a:avLst/>
            <a:gdLst/>
            <a:ahLst/>
            <a:cxnLst/>
            <a:rect l="l" t="t" r="r" b="b"/>
            <a:pathLst>
              <a:path w="6522153" h="1430764">
                <a:moveTo>
                  <a:pt x="0" y="0"/>
                </a:moveTo>
                <a:lnTo>
                  <a:pt x="6522153" y="0"/>
                </a:lnTo>
                <a:lnTo>
                  <a:pt x="6522153" y="1430764"/>
                </a:lnTo>
                <a:lnTo>
                  <a:pt x="0" y="1430764"/>
                </a:lnTo>
                <a:lnTo>
                  <a:pt x="0" y="0"/>
                </a:lnTo>
                <a:close/>
              </a:path>
            </a:pathLst>
          </a:custGeom>
          <a:blipFill>
            <a:blip r:embed="rId4"/>
            <a:stretch>
              <a:fillRect l="-2543" r="-2543"/>
            </a:stretch>
          </a:blipFill>
        </p:spPr>
        <p:txBody>
          <a:bodyPr/>
          <a:lstStyle/>
          <a:p>
            <a:endParaRPr lang="en-GB"/>
          </a:p>
        </p:txBody>
      </p:sp>
      <p:sp>
        <p:nvSpPr>
          <p:cNvPr id="9" name="TextBox 9"/>
          <p:cNvSpPr txBox="1"/>
          <p:nvPr/>
        </p:nvSpPr>
        <p:spPr>
          <a:xfrm rot="-260581">
            <a:off x="6212723" y="4214653"/>
            <a:ext cx="3893539" cy="988279"/>
          </a:xfrm>
          <a:prstGeom prst="rect">
            <a:avLst/>
          </a:prstGeom>
        </p:spPr>
        <p:txBody>
          <a:bodyPr lIns="0" tIns="0" rIns="0" bIns="0" rtlCol="0" anchor="t">
            <a:spAutoFit/>
          </a:bodyPr>
          <a:lstStyle/>
          <a:p>
            <a:pPr algn="just">
              <a:lnSpc>
                <a:spcPts val="8318"/>
              </a:lnSpc>
            </a:pPr>
            <a:r>
              <a:rPr lang="en-US" sz="5166" b="1">
                <a:solidFill>
                  <a:srgbClr val="000000"/>
                </a:solidFill>
                <a:latin typeface="Glacial Indifference Bold"/>
                <a:ea typeface="Glacial Indifference Bold"/>
                <a:cs typeface="Glacial Indifference Bold"/>
                <a:sym typeface="Glacial Indifference Bold"/>
              </a:rPr>
              <a:t>‘REAL MAN’</a:t>
            </a:r>
          </a:p>
        </p:txBody>
      </p:sp>
      <p:sp>
        <p:nvSpPr>
          <p:cNvPr id="10" name="TextBox 10"/>
          <p:cNvSpPr txBox="1"/>
          <p:nvPr/>
        </p:nvSpPr>
        <p:spPr>
          <a:xfrm>
            <a:off x="8026162" y="5648487"/>
            <a:ext cx="6099910" cy="1099913"/>
          </a:xfrm>
          <a:prstGeom prst="rect">
            <a:avLst/>
          </a:prstGeom>
        </p:spPr>
        <p:txBody>
          <a:bodyPr lIns="0" tIns="0" rIns="0" bIns="0" rtlCol="0" anchor="t">
            <a:spAutoFit/>
          </a:bodyPr>
          <a:lstStyle/>
          <a:p>
            <a:pPr algn="just">
              <a:lnSpc>
                <a:spcPts val="9284"/>
              </a:lnSpc>
            </a:pPr>
            <a:r>
              <a:rPr lang="en-US" sz="5766">
                <a:solidFill>
                  <a:srgbClr val="000000"/>
                </a:solidFill>
                <a:latin typeface="Glacial Indifference"/>
                <a:ea typeface="Glacial Indifference"/>
                <a:cs typeface="Glacial Indifference"/>
                <a:sym typeface="Glacial Indifference"/>
              </a:rPr>
              <a:t>in today’s world?</a:t>
            </a:r>
          </a:p>
        </p:txBody>
      </p:sp>
      <p:sp>
        <p:nvSpPr>
          <p:cNvPr id="11" name="TextBox 11"/>
          <p:cNvSpPr txBox="1"/>
          <p:nvPr/>
        </p:nvSpPr>
        <p:spPr>
          <a:xfrm>
            <a:off x="1152331" y="8539100"/>
            <a:ext cx="9118838" cy="843752"/>
          </a:xfrm>
          <a:prstGeom prst="rect">
            <a:avLst/>
          </a:prstGeom>
        </p:spPr>
        <p:txBody>
          <a:bodyPr lIns="0" tIns="0" rIns="0" bIns="0" rtlCol="0" anchor="t">
            <a:spAutoFit/>
          </a:bodyPr>
          <a:lstStyle/>
          <a:p>
            <a:pPr algn="just">
              <a:lnSpc>
                <a:spcPts val="7191"/>
              </a:lnSpc>
            </a:pPr>
            <a:r>
              <a:rPr lang="en-US" sz="4466">
                <a:solidFill>
                  <a:srgbClr val="000000"/>
                </a:solidFill>
                <a:latin typeface="Glacial Indifference"/>
                <a:ea typeface="Glacial Indifference"/>
                <a:cs typeface="Glacial Indifference"/>
                <a:sym typeface="Glacial Indifference"/>
              </a:rPr>
              <a:t>Write down whatever comes to mind.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pSp>
        <p:nvGrpSpPr>
          <p:cNvPr id="5" name="Group 5"/>
          <p:cNvGrpSpPr>
            <a:grpSpLocks noChangeAspect="1"/>
          </p:cNvGrpSpPr>
          <p:nvPr/>
        </p:nvGrpSpPr>
        <p:grpSpPr>
          <a:xfrm>
            <a:off x="10273861" y="1664392"/>
            <a:ext cx="7112877" cy="7112877"/>
            <a:chOff x="0" y="0"/>
            <a:chExt cx="6350000" cy="6350000"/>
          </a:xfrm>
        </p:grpSpPr>
        <p:sp>
          <p:nvSpPr>
            <p:cNvPr id="6" name="Freeform 6"/>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9171" r="-9171"/>
              </a:stretch>
            </a:blipFill>
          </p:spPr>
          <p:txBody>
            <a:bodyPr/>
            <a:lstStyle/>
            <a:p>
              <a:endParaRPr lang="en-GB"/>
            </a:p>
          </p:txBody>
        </p:sp>
        <p:sp>
          <p:nvSpPr>
            <p:cNvPr id="7" name="Freeform 7"/>
            <p:cNvSpPr/>
            <p:nvPr/>
          </p:nvSpPr>
          <p:spPr>
            <a:xfrm>
              <a:off x="0" y="0"/>
              <a:ext cx="6350000" cy="6350000"/>
            </a:xfrm>
            <a:custGeom>
              <a:avLst/>
              <a:gdLst/>
              <a:ahLst/>
              <a:cxnLst/>
              <a:rect l="l" t="t" r="r" b="b"/>
              <a:pathLst>
                <a:path w="6350000" h="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B79691"/>
            </a:solidFill>
          </p:spPr>
          <p:txBody>
            <a:bodyPr/>
            <a:lstStyle/>
            <a:p>
              <a:endParaRPr lang="en-GB"/>
            </a:p>
          </p:txBody>
        </p:sp>
      </p:grpSp>
      <p:sp>
        <p:nvSpPr>
          <p:cNvPr id="8" name="AutoShape 8"/>
          <p:cNvSpPr/>
          <p:nvPr/>
        </p:nvSpPr>
        <p:spPr>
          <a:xfrm>
            <a:off x="1351101" y="8767745"/>
            <a:ext cx="7869099" cy="0"/>
          </a:xfrm>
          <a:prstGeom prst="line">
            <a:avLst/>
          </a:prstGeom>
          <a:ln w="19050" cap="flat">
            <a:solidFill>
              <a:srgbClr val="B79691"/>
            </a:solidFill>
            <a:prstDash val="solid"/>
            <a:headEnd type="none" w="sm" len="sm"/>
            <a:tailEnd type="none" w="sm" len="sm"/>
          </a:ln>
        </p:spPr>
        <p:txBody>
          <a:bodyPr/>
          <a:lstStyle/>
          <a:p>
            <a:endParaRPr lang="en-GB"/>
          </a:p>
        </p:txBody>
      </p:sp>
      <p:sp>
        <p:nvSpPr>
          <p:cNvPr id="9" name="TextBox 9"/>
          <p:cNvSpPr txBox="1"/>
          <p:nvPr/>
        </p:nvSpPr>
        <p:spPr>
          <a:xfrm>
            <a:off x="1384300" y="2991214"/>
            <a:ext cx="7999490" cy="5539539"/>
          </a:xfrm>
          <a:prstGeom prst="rect">
            <a:avLst/>
          </a:prstGeom>
        </p:spPr>
        <p:txBody>
          <a:bodyPr lIns="0" tIns="0" rIns="0" bIns="0" rtlCol="0" anchor="t">
            <a:spAutoFit/>
          </a:bodyPr>
          <a:lstStyle/>
          <a:p>
            <a:pPr marL="0" lvl="0" indent="0" algn="l">
              <a:lnSpc>
                <a:spcPts val="6205"/>
              </a:lnSpc>
              <a:spcBef>
                <a:spcPct val="0"/>
              </a:spcBef>
            </a:pPr>
            <a:r>
              <a:rPr lang="en-US" sz="6894" b="1" u="none" strike="noStrike">
                <a:solidFill>
                  <a:srgbClr val="000000"/>
                </a:solidFill>
                <a:latin typeface="Glacial Indifference Bold"/>
                <a:ea typeface="Glacial Indifference Bold"/>
                <a:cs typeface="Glacial Indifference Bold"/>
                <a:sym typeface="Glacial Indifference Bold"/>
              </a:rPr>
              <a:t>Look at the examples of positive and toxic masculinity on the board - what is Andrew Tate an example of? Why?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AutoShape 5"/>
          <p:cNvSpPr/>
          <p:nvPr/>
        </p:nvSpPr>
        <p:spPr>
          <a:xfrm>
            <a:off x="3859684" y="-391894"/>
            <a:ext cx="10411065" cy="11070787"/>
          </a:xfrm>
          <a:prstGeom prst="rect">
            <a:avLst/>
          </a:prstGeom>
          <a:solidFill>
            <a:srgbClr val="FFFFFF"/>
          </a:solidFill>
        </p:spPr>
        <p:txBody>
          <a:bodyPr/>
          <a:lstStyle/>
          <a:p>
            <a:endParaRPr lang="en-GB"/>
          </a:p>
        </p:txBody>
      </p:sp>
      <p:grpSp>
        <p:nvGrpSpPr>
          <p:cNvPr id="6" name="Group 6"/>
          <p:cNvGrpSpPr/>
          <p:nvPr/>
        </p:nvGrpSpPr>
        <p:grpSpPr>
          <a:xfrm>
            <a:off x="3678463" y="2566811"/>
            <a:ext cx="10931075" cy="5153378"/>
            <a:chOff x="0" y="0"/>
            <a:chExt cx="14574766" cy="6871171"/>
          </a:xfrm>
        </p:grpSpPr>
        <p:sp>
          <p:nvSpPr>
            <p:cNvPr id="7" name="TextBox 7"/>
            <p:cNvSpPr txBox="1"/>
            <p:nvPr/>
          </p:nvSpPr>
          <p:spPr>
            <a:xfrm>
              <a:off x="0" y="123825"/>
              <a:ext cx="14574766" cy="1832483"/>
            </a:xfrm>
            <a:prstGeom prst="rect">
              <a:avLst/>
            </a:prstGeom>
          </p:spPr>
          <p:txBody>
            <a:bodyPr lIns="0" tIns="0" rIns="0" bIns="0" rtlCol="0" anchor="t">
              <a:spAutoFit/>
            </a:bodyPr>
            <a:lstStyle/>
            <a:p>
              <a:pPr marL="0" lvl="0" indent="0" algn="ctr">
                <a:lnSpc>
                  <a:spcPts val="10013"/>
                </a:lnSpc>
              </a:pPr>
              <a:r>
                <a:rPr lang="en-US" sz="9628">
                  <a:solidFill>
                    <a:srgbClr val="000000"/>
                  </a:solidFill>
                  <a:latin typeface="Bobby Jones Soft"/>
                  <a:ea typeface="Bobby Jones Soft"/>
                  <a:cs typeface="Bobby Jones Soft"/>
                  <a:sym typeface="Bobby Jones Soft"/>
                </a:rPr>
                <a:t>reflection</a:t>
              </a:r>
            </a:p>
          </p:txBody>
        </p:sp>
        <p:sp>
          <p:nvSpPr>
            <p:cNvPr id="8" name="TextBox 8"/>
            <p:cNvSpPr txBox="1"/>
            <p:nvPr/>
          </p:nvSpPr>
          <p:spPr>
            <a:xfrm>
              <a:off x="0" y="2345185"/>
              <a:ext cx="14574766" cy="4525985"/>
            </a:xfrm>
            <a:prstGeom prst="rect">
              <a:avLst/>
            </a:prstGeom>
          </p:spPr>
          <p:txBody>
            <a:bodyPr lIns="0" tIns="0" rIns="0" bIns="0" rtlCol="0" anchor="t">
              <a:spAutoFit/>
            </a:bodyPr>
            <a:lstStyle/>
            <a:p>
              <a:pPr marL="0" lvl="0" indent="0" algn="ctr">
                <a:lnSpc>
                  <a:spcPts val="5445"/>
                </a:lnSpc>
              </a:pPr>
              <a:r>
                <a:rPr lang="en-US" sz="3889">
                  <a:solidFill>
                    <a:srgbClr val="000000"/>
                  </a:solidFill>
                  <a:latin typeface="Glacial Indifference"/>
                  <a:ea typeface="Glacial Indifference"/>
                  <a:cs typeface="Glacial Indifference"/>
                  <a:sym typeface="Glacial Indifference"/>
                </a:rPr>
                <a:t>At the beginning of the lesson, you were asked to write down everything that comes to mind when you think of what a “real man” means.</a:t>
              </a:r>
            </a:p>
            <a:p>
              <a:pPr marL="0" lvl="0" indent="0" algn="ctr">
                <a:lnSpc>
                  <a:spcPts val="5445"/>
                </a:lnSpc>
              </a:pPr>
              <a:endParaRPr lang="en-US" sz="3889">
                <a:solidFill>
                  <a:srgbClr val="000000"/>
                </a:solidFill>
                <a:latin typeface="Glacial Indifference"/>
                <a:ea typeface="Glacial Indifference"/>
                <a:cs typeface="Glacial Indifference"/>
                <a:sym typeface="Glacial Indifference"/>
              </a:endParaRPr>
            </a:p>
            <a:p>
              <a:pPr marL="0" lvl="0" indent="0" algn="ctr">
                <a:lnSpc>
                  <a:spcPts val="5445"/>
                </a:lnSpc>
              </a:pPr>
              <a:r>
                <a:rPr lang="en-US" sz="3889">
                  <a:solidFill>
                    <a:srgbClr val="000000"/>
                  </a:solidFill>
                  <a:latin typeface="Glacial Indifference"/>
                  <a:ea typeface="Glacial Indifference"/>
                  <a:cs typeface="Glacial Indifference"/>
                  <a:sym typeface="Glacial Indifference"/>
                </a:rPr>
                <a:t>After today’s lesson, has anything changed?</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606067" y="2686293"/>
            <a:ext cx="15075863" cy="1399999"/>
          </a:xfrm>
          <a:prstGeom prst="rect">
            <a:avLst/>
          </a:prstGeom>
        </p:spPr>
        <p:txBody>
          <a:bodyPr lIns="0" tIns="0" rIns="0" bIns="0" rtlCol="0" anchor="t">
            <a:spAutoFit/>
          </a:bodyPr>
          <a:lstStyle/>
          <a:p>
            <a:pPr algn="ctr">
              <a:lnSpc>
                <a:spcPts val="10593"/>
              </a:lnSpc>
            </a:pPr>
            <a:r>
              <a:rPr lang="en-US" sz="10088" dirty="0">
                <a:solidFill>
                  <a:srgbClr val="000000"/>
                </a:solidFill>
                <a:latin typeface="Bobby Jones Soft"/>
                <a:ea typeface="Bobby Jones Soft"/>
                <a:cs typeface="Bobby Jones Soft"/>
                <a:sym typeface="Bobby Jones Soft"/>
              </a:rPr>
              <a:t>MISOGYNY</a:t>
            </a:r>
          </a:p>
        </p:txBody>
      </p:sp>
      <p:sp>
        <p:nvSpPr>
          <p:cNvPr id="7" name="TextBox 7"/>
          <p:cNvSpPr txBox="1"/>
          <p:nvPr/>
        </p:nvSpPr>
        <p:spPr>
          <a:xfrm>
            <a:off x="4405440" y="4795836"/>
            <a:ext cx="9477119" cy="695325"/>
          </a:xfrm>
          <a:prstGeom prst="rect">
            <a:avLst/>
          </a:prstGeom>
        </p:spPr>
        <p:txBody>
          <a:bodyPr lIns="0" tIns="0" rIns="0" bIns="0" rtlCol="0" anchor="t">
            <a:spAutoFit/>
          </a:bodyPr>
          <a:lstStyle/>
          <a:p>
            <a:pPr algn="ctr">
              <a:lnSpc>
                <a:spcPts val="5250"/>
              </a:lnSpc>
            </a:pPr>
            <a:r>
              <a:rPr lang="en-US" sz="5000" dirty="0">
                <a:solidFill>
                  <a:srgbClr val="000000"/>
                </a:solidFill>
                <a:latin typeface="Glacial Indifference"/>
                <a:ea typeface="Glacial Indifference"/>
                <a:cs typeface="Glacial Indifference"/>
                <a:sym typeface="Glacial Indifference"/>
              </a:rPr>
              <a:t>YEAR 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271889" y="1312350"/>
            <a:ext cx="7486733" cy="914100"/>
          </a:xfrm>
          <a:prstGeom prst="rect">
            <a:avLst/>
          </a:prstGeom>
        </p:spPr>
        <p:txBody>
          <a:bodyPr lIns="0" tIns="0" rIns="0" bIns="0" rtlCol="0" anchor="t">
            <a:spAutoFit/>
          </a:bodyPr>
          <a:lstStyle/>
          <a:p>
            <a:pPr algn="ctr">
              <a:lnSpc>
                <a:spcPts val="6825"/>
              </a:lnSpc>
            </a:pPr>
            <a:r>
              <a:rPr lang="en-US" sz="6500">
                <a:solidFill>
                  <a:srgbClr val="000000"/>
                </a:solidFill>
                <a:latin typeface="Bobby Jones Soft"/>
                <a:ea typeface="Bobby Jones Soft"/>
                <a:cs typeface="Bobby Jones Soft"/>
                <a:sym typeface="Bobby Jones Soft"/>
              </a:rPr>
              <a:t>LEARNING OBJECTIVES </a:t>
            </a:r>
          </a:p>
        </p:txBody>
      </p:sp>
      <p:sp>
        <p:nvSpPr>
          <p:cNvPr id="6" name="TextBox 6"/>
          <p:cNvSpPr txBox="1"/>
          <p:nvPr/>
        </p:nvSpPr>
        <p:spPr>
          <a:xfrm>
            <a:off x="1271889" y="3240690"/>
            <a:ext cx="15520511" cy="4430508"/>
          </a:xfrm>
          <a:prstGeom prst="rect">
            <a:avLst/>
          </a:prstGeom>
        </p:spPr>
        <p:txBody>
          <a:bodyPr lIns="0" tIns="0" rIns="0" bIns="0" rtlCol="0" anchor="t">
            <a:spAutoFit/>
          </a:bodyPr>
          <a:lstStyle/>
          <a:p>
            <a:pPr marL="711374" lvl="1" indent="-355687" algn="just">
              <a:lnSpc>
                <a:spcPts val="7149"/>
              </a:lnSpc>
              <a:buFont typeface="Arial"/>
              <a:buChar char="•"/>
            </a:pPr>
            <a:r>
              <a:rPr lang="en-US" sz="3294" dirty="0">
                <a:solidFill>
                  <a:srgbClr val="000000"/>
                </a:solidFill>
                <a:latin typeface="Glacial Indifference"/>
                <a:ea typeface="Glacial Indifference"/>
                <a:cs typeface="Glacial Indifference"/>
                <a:sym typeface="Glacial Indifference"/>
              </a:rPr>
              <a:t>Define the terms misogyny and toxic masculinity</a:t>
            </a:r>
          </a:p>
          <a:p>
            <a:pPr marL="711374" lvl="1" indent="-355687" algn="just">
              <a:lnSpc>
                <a:spcPts val="7149"/>
              </a:lnSpc>
              <a:buFont typeface="Arial"/>
              <a:buChar char="•"/>
            </a:pPr>
            <a:r>
              <a:rPr lang="en-US" sz="3294" dirty="0">
                <a:solidFill>
                  <a:srgbClr val="000000"/>
                </a:solidFill>
                <a:latin typeface="Glacial Indifference"/>
                <a:ea typeface="Glacial Indifference"/>
                <a:cs typeface="Glacial Indifference"/>
                <a:sym typeface="Glacial Indifference"/>
              </a:rPr>
              <a:t>Explain why misogyny is harmful to both men and women</a:t>
            </a:r>
          </a:p>
          <a:p>
            <a:pPr marL="711374" lvl="1" indent="-355687" algn="just">
              <a:lnSpc>
                <a:spcPts val="7149"/>
              </a:lnSpc>
              <a:buFont typeface="Arial"/>
              <a:buChar char="•"/>
            </a:pPr>
            <a:r>
              <a:rPr lang="en-US" sz="3294" dirty="0">
                <a:solidFill>
                  <a:srgbClr val="000000"/>
                </a:solidFill>
                <a:latin typeface="Glacial Indifference"/>
                <a:ea typeface="Glacial Indifference"/>
                <a:cs typeface="Glacial Indifference"/>
                <a:sym typeface="Glacial Indifference"/>
              </a:rPr>
              <a:t>Understand why some people are drawn to unhealthy role models</a:t>
            </a:r>
          </a:p>
          <a:p>
            <a:pPr marL="711374" lvl="1" indent="-355687" algn="just">
              <a:lnSpc>
                <a:spcPts val="7149"/>
              </a:lnSpc>
              <a:buFont typeface="Arial"/>
              <a:buChar char="•"/>
            </a:pPr>
            <a:endParaRPr lang="en-US" sz="3294" dirty="0">
              <a:solidFill>
                <a:srgbClr val="000000"/>
              </a:solidFill>
              <a:latin typeface="Glacial Indifference"/>
              <a:ea typeface="Glacial Indifference"/>
              <a:cs typeface="Glacial Indifference"/>
              <a:sym typeface="Glacial Indifference"/>
            </a:endParaRPr>
          </a:p>
          <a:p>
            <a:pPr algn="just">
              <a:lnSpc>
                <a:spcPts val="7149"/>
              </a:lnSpc>
            </a:pPr>
            <a:endParaRPr lang="en-US" sz="3294" dirty="0">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249892" y="3222479"/>
            <a:ext cx="7576310" cy="5115163"/>
          </a:xfrm>
          <a:prstGeom prst="rect">
            <a:avLst/>
          </a:prstGeom>
        </p:spPr>
        <p:txBody>
          <a:bodyPr lIns="0" tIns="0" rIns="0" bIns="0" rtlCol="0" anchor="t">
            <a:spAutoFit/>
          </a:bodyPr>
          <a:lstStyle/>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Kindness and respect</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Right to pass</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Nonjudgmental</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a:solidFill>
                  <a:srgbClr val="000000"/>
                </a:solidFill>
                <a:latin typeface="Glacial Indifference"/>
                <a:ea typeface="Glacial Indifference"/>
                <a:cs typeface="Glacial Indifference"/>
                <a:sym typeface="Glacial Indifference"/>
              </a:rPr>
              <a:t>        questions</a:t>
            </a:r>
          </a:p>
          <a:p>
            <a:pPr algn="ctr">
              <a:lnSpc>
                <a:spcPts val="6811"/>
              </a:lnSpc>
            </a:pPr>
            <a:endParaRPr lang="en-US" sz="4865">
              <a:solidFill>
                <a:srgbClr val="000000"/>
              </a:solidFill>
              <a:latin typeface="Glacial Indifference"/>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4481512"/>
            <a:ext cx="6985638" cy="1304925"/>
          </a:xfrm>
          <a:prstGeom prst="rect">
            <a:avLst/>
          </a:prstGeom>
        </p:spPr>
        <p:txBody>
          <a:bodyPr lIns="0" tIns="0" rIns="0" bIns="0" rtlCol="0" anchor="t">
            <a:spAutoFit/>
          </a:bodyPr>
          <a:lstStyle/>
          <a:p>
            <a:pPr marL="0" lvl="0" indent="0" algn="l">
              <a:lnSpc>
                <a:spcPts val="10199"/>
              </a:lnSpc>
            </a:pPr>
            <a:r>
              <a:rPr lang="en-US" sz="8499">
                <a:solidFill>
                  <a:srgbClr val="000000"/>
                </a:solidFill>
                <a:latin typeface="Bobby Jones Soft"/>
                <a:ea typeface="Bobby Jones Soft"/>
                <a:cs typeface="Bobby Jones Soft"/>
                <a:sym typeface="Bobby Jones Soft"/>
              </a:rPr>
              <a:t>LET’S LEARN</a:t>
            </a:r>
          </a:p>
        </p:txBody>
      </p:sp>
      <p:grpSp>
        <p:nvGrpSpPr>
          <p:cNvPr id="6" name="Group 6"/>
          <p:cNvGrpSpPr/>
          <p:nvPr/>
        </p:nvGrpSpPr>
        <p:grpSpPr>
          <a:xfrm>
            <a:off x="7322846" y="2652432"/>
            <a:ext cx="9936454" cy="4982137"/>
            <a:chOff x="0" y="0"/>
            <a:chExt cx="13248606" cy="6642849"/>
          </a:xfrm>
        </p:grpSpPr>
        <p:sp>
          <p:nvSpPr>
            <p:cNvPr id="7" name="TextBox 7"/>
            <p:cNvSpPr txBox="1"/>
            <p:nvPr/>
          </p:nvSpPr>
          <p:spPr>
            <a:xfrm>
              <a:off x="0" y="-323850"/>
              <a:ext cx="13248606" cy="2607992"/>
            </a:xfrm>
            <a:prstGeom prst="rect">
              <a:avLst/>
            </a:prstGeom>
          </p:spPr>
          <p:txBody>
            <a:bodyPr lIns="0" tIns="0" rIns="0" bIns="0" rtlCol="0" anchor="t">
              <a:spAutoFit/>
            </a:bodyPr>
            <a:lstStyle/>
            <a:p>
              <a:pPr marL="0" lvl="0" indent="0" algn="l">
                <a:lnSpc>
                  <a:spcPts val="8470"/>
                </a:lnSpc>
              </a:pPr>
              <a:r>
                <a:rPr lang="en-US" sz="4299">
                  <a:solidFill>
                    <a:srgbClr val="000000"/>
                  </a:solidFill>
                  <a:latin typeface="Glacial Indifference"/>
                  <a:ea typeface="Glacial Indifference"/>
                  <a:cs typeface="Glacial Indifference"/>
                  <a:sym typeface="Glacial Indifference"/>
                </a:rPr>
                <a:t>Have you heard the below terms before? </a:t>
              </a:r>
            </a:p>
            <a:p>
              <a:pPr marL="0" lvl="0" indent="0" algn="l">
                <a:lnSpc>
                  <a:spcPts val="8470"/>
                </a:lnSpc>
              </a:pPr>
              <a:r>
                <a:rPr lang="en-US" sz="4299">
                  <a:solidFill>
                    <a:srgbClr val="000000"/>
                  </a:solidFill>
                  <a:latin typeface="Glacial Indifference"/>
                  <a:ea typeface="Glacial Indifference"/>
                  <a:cs typeface="Glacial Indifference"/>
                  <a:sym typeface="Glacial Indifference"/>
                </a:rPr>
                <a:t>What do you think they mean?</a:t>
              </a:r>
            </a:p>
          </p:txBody>
        </p:sp>
        <p:sp>
          <p:nvSpPr>
            <p:cNvPr id="8" name="TextBox 8"/>
            <p:cNvSpPr txBox="1"/>
            <p:nvPr/>
          </p:nvSpPr>
          <p:spPr>
            <a:xfrm>
              <a:off x="0" y="2615678"/>
              <a:ext cx="13248606" cy="4027172"/>
            </a:xfrm>
            <a:prstGeom prst="rect">
              <a:avLst/>
            </a:prstGeom>
          </p:spPr>
          <p:txBody>
            <a:bodyPr lIns="0" tIns="0" rIns="0" bIns="0" rtlCol="0" anchor="t">
              <a:spAutoFit/>
            </a:bodyPr>
            <a:lstStyle/>
            <a:p>
              <a:pPr algn="l">
                <a:lnSpc>
                  <a:spcPts val="5399"/>
                </a:lnSpc>
              </a:pPr>
              <a:endParaRPr dirty="0"/>
            </a:p>
            <a:p>
              <a:pPr marL="993128" lvl="1" indent="-496564" algn="l">
                <a:lnSpc>
                  <a:spcPts val="6899"/>
                </a:lnSpc>
                <a:buFont typeface="Arial"/>
                <a:buChar char="•"/>
              </a:pPr>
              <a:r>
                <a:rPr lang="en-US" sz="4599" dirty="0">
                  <a:solidFill>
                    <a:srgbClr val="000000"/>
                  </a:solidFill>
                  <a:latin typeface="Glacial Indifference"/>
                  <a:ea typeface="Glacial Indifference"/>
                  <a:cs typeface="Glacial Indifference"/>
                  <a:sym typeface="Glacial Indifference"/>
                </a:rPr>
                <a:t>misogyny</a:t>
              </a:r>
              <a:endParaRPr lang="en-US" sz="4599" dirty="0">
                <a:solidFill>
                  <a:srgbClr val="000000"/>
                </a:solidFill>
                <a:latin typeface="Glacial Indifference"/>
                <a:ea typeface="Glacial Indifference"/>
                <a:cs typeface="Glacial Indifference"/>
                <a:sym typeface="Glacial Indifference"/>
                <a:hlinkClick r:id="rId3" tooltip="https://docs.google.com/spreadsheets/d/1DUF2isFWsqVSYhbaACYtbgcLi_YjDqpE3GLQIVgkKQg/edit#gid=69851113"/>
              </a:endParaRPr>
            </a:p>
            <a:p>
              <a:pPr marL="993128" lvl="1" indent="-496564" algn="l">
                <a:lnSpc>
                  <a:spcPts val="6899"/>
                </a:lnSpc>
                <a:buFont typeface="Arial"/>
                <a:buChar char="•"/>
              </a:pPr>
              <a:r>
                <a:rPr lang="en-US" sz="4599" dirty="0">
                  <a:solidFill>
                    <a:srgbClr val="000000"/>
                  </a:solidFill>
                  <a:latin typeface="Glacial Indifference"/>
                  <a:ea typeface="Glacial Indifference"/>
                  <a:cs typeface="Glacial Indifference"/>
                  <a:sym typeface="Glacial Indifference"/>
                </a:rPr>
                <a:t>toxic masculinity</a:t>
              </a:r>
            </a:p>
            <a:p>
              <a:pPr algn="l">
                <a:lnSpc>
                  <a:spcPts val="5399"/>
                </a:lnSpc>
              </a:pPr>
              <a:endParaRPr lang="en-US" sz="4599" dirty="0">
                <a:solidFill>
                  <a:srgbClr val="000000"/>
                </a:solidFill>
                <a:latin typeface="Glacial Indifference"/>
                <a:ea typeface="Glacial Indifference"/>
                <a:cs typeface="Glacial Indifference"/>
                <a:sym typeface="Glacial Indifference"/>
                <a:hlinkClick r:id="rId3" tooltip="https://docs.google.com/spreadsheets/d/1DUF2isFWsqVSYhbaACYtbgcLi_YjDqpE3GLQIVgkKQg/edit#gid=69851113"/>
              </a:endParaRPr>
            </a:p>
          </p:txBody>
        </p:sp>
      </p:grpSp>
      <p:sp>
        <p:nvSpPr>
          <p:cNvPr id="9" name="AutoShape 9"/>
          <p:cNvSpPr/>
          <p:nvPr/>
        </p:nvSpPr>
        <p:spPr>
          <a:xfrm>
            <a:off x="1028700" y="7574380"/>
            <a:ext cx="16230600" cy="0"/>
          </a:xfrm>
          <a:prstGeom prst="line">
            <a:avLst/>
          </a:prstGeom>
          <a:ln w="28575" cap="rnd">
            <a:solidFill>
              <a:srgbClr val="FFF295"/>
            </a:solidFill>
            <a:prstDash val="solid"/>
            <a:headEnd type="none" w="sm" len="sm"/>
            <a:tailEnd type="none" w="sm" len="sm"/>
          </a:ln>
        </p:spPr>
        <p:txBody>
          <a:bodyPr/>
          <a:lstStyle/>
          <a:p>
            <a:endParaRPr lang="en-GB"/>
          </a:p>
        </p:txBody>
      </p:sp>
      <p:sp>
        <p:nvSpPr>
          <p:cNvPr id="10" name="AutoShape 10"/>
          <p:cNvSpPr/>
          <p:nvPr/>
        </p:nvSpPr>
        <p:spPr>
          <a:xfrm>
            <a:off x="1028700" y="2684045"/>
            <a:ext cx="16230600" cy="0"/>
          </a:xfrm>
          <a:prstGeom prst="line">
            <a:avLst/>
          </a:prstGeom>
          <a:ln w="28575" cap="rnd">
            <a:solidFill>
              <a:srgbClr val="FFF295"/>
            </a:solidFill>
            <a:prstDash val="solid"/>
            <a:headEnd type="none" w="sm" len="sm"/>
            <a:tailEnd type="none" w="sm" len="sm"/>
          </a:ln>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728105" y="2718129"/>
            <a:ext cx="6388696" cy="4991168"/>
          </a:xfrm>
          <a:custGeom>
            <a:avLst/>
            <a:gdLst/>
            <a:ahLst/>
            <a:cxnLst/>
            <a:rect l="l" t="t" r="r" b="b"/>
            <a:pathLst>
              <a:path w="6388696" h="4991168">
                <a:moveTo>
                  <a:pt x="0" y="0"/>
                </a:moveTo>
                <a:lnTo>
                  <a:pt x="6388696" y="0"/>
                </a:lnTo>
                <a:lnTo>
                  <a:pt x="6388696" y="4991168"/>
                </a:lnTo>
                <a:lnTo>
                  <a:pt x="0" y="4991168"/>
                </a:lnTo>
                <a:lnTo>
                  <a:pt x="0" y="0"/>
                </a:lnTo>
                <a:close/>
              </a:path>
            </a:pathLst>
          </a:custGeom>
          <a:blipFill>
            <a:blip r:embed="rId3"/>
            <a:stretch>
              <a:fillRect/>
            </a:stretch>
          </a:blipFill>
        </p:spPr>
        <p:txBody>
          <a:bodyPr/>
          <a:lstStyle/>
          <a:p>
            <a:endParaRPr lang="en-GB"/>
          </a:p>
        </p:txBody>
      </p:sp>
      <p:grpSp>
        <p:nvGrpSpPr>
          <p:cNvPr id="6" name="Group 6"/>
          <p:cNvGrpSpPr/>
          <p:nvPr/>
        </p:nvGrpSpPr>
        <p:grpSpPr>
          <a:xfrm>
            <a:off x="9254857" y="3026471"/>
            <a:ext cx="7988871" cy="4099018"/>
            <a:chOff x="0" y="-19050"/>
            <a:chExt cx="10651827" cy="5465358"/>
          </a:xfrm>
        </p:grpSpPr>
        <p:sp>
          <p:nvSpPr>
            <p:cNvPr id="7" name="TextBox 7"/>
            <p:cNvSpPr txBox="1"/>
            <p:nvPr/>
          </p:nvSpPr>
          <p:spPr>
            <a:xfrm>
              <a:off x="350997" y="-19050"/>
              <a:ext cx="9949821" cy="1835150"/>
            </a:xfrm>
            <a:prstGeom prst="rect">
              <a:avLst/>
            </a:prstGeom>
          </p:spPr>
          <p:txBody>
            <a:bodyPr lIns="0" tIns="0" rIns="0" bIns="0" rtlCol="0" anchor="t">
              <a:spAutoFit/>
            </a:bodyPr>
            <a:lstStyle/>
            <a:p>
              <a:pPr marL="0" lvl="0" indent="0" algn="l">
                <a:lnSpc>
                  <a:spcPts val="10789"/>
                </a:lnSpc>
              </a:pPr>
              <a:r>
                <a:rPr lang="en-US" sz="8991">
                  <a:solidFill>
                    <a:srgbClr val="000000"/>
                  </a:solidFill>
                  <a:latin typeface="Bobby Jones Soft"/>
                  <a:ea typeface="Bobby Jones Soft"/>
                  <a:cs typeface="Bobby Jones Soft"/>
                  <a:sym typeface="Bobby Jones Soft"/>
                </a:rPr>
                <a:t>MISOGYNY</a:t>
              </a:r>
            </a:p>
          </p:txBody>
        </p:sp>
        <p:sp>
          <p:nvSpPr>
            <p:cNvPr id="8" name="TextBox 8"/>
            <p:cNvSpPr txBox="1"/>
            <p:nvPr/>
          </p:nvSpPr>
          <p:spPr>
            <a:xfrm>
              <a:off x="0" y="3718056"/>
              <a:ext cx="10651827" cy="1728252"/>
            </a:xfrm>
            <a:prstGeom prst="rect">
              <a:avLst/>
            </a:prstGeom>
          </p:spPr>
          <p:txBody>
            <a:bodyPr wrap="square" lIns="0" tIns="0" rIns="0" bIns="0" rtlCol="0" anchor="t">
              <a:spAutoFit/>
            </a:bodyPr>
            <a:lstStyle/>
            <a:p>
              <a:pPr marL="0" lvl="0" indent="0" algn="l">
                <a:lnSpc>
                  <a:spcPts val="5239"/>
                </a:lnSpc>
              </a:pPr>
              <a:r>
                <a:rPr lang="en-US" sz="4030" b="1" dirty="0">
                  <a:solidFill>
                    <a:srgbClr val="000000"/>
                  </a:solidFill>
                  <a:latin typeface="Glacial Indifference Bold"/>
                  <a:ea typeface="Glacial Indifference Bold"/>
                  <a:cs typeface="Glacial Indifference Bold"/>
                  <a:sym typeface="Glacial Indifference Bold"/>
                </a:rPr>
                <a:t>the hatred of, contempt for, or prejudice against women or girls.</a:t>
              </a:r>
            </a:p>
          </p:txBody>
        </p:sp>
        <p:sp>
          <p:nvSpPr>
            <p:cNvPr id="9" name="AutoShape 9"/>
            <p:cNvSpPr/>
            <p:nvPr/>
          </p:nvSpPr>
          <p:spPr>
            <a:xfrm>
              <a:off x="0" y="2444323"/>
              <a:ext cx="10403182" cy="0"/>
            </a:xfrm>
            <a:prstGeom prst="line">
              <a:avLst/>
            </a:prstGeom>
            <a:ln w="187668" cap="flat">
              <a:solidFill>
                <a:srgbClr val="FFF295"/>
              </a:solidFill>
              <a:prstDash val="solid"/>
              <a:headEnd type="none" w="sm" len="sm"/>
              <a:tailEnd type="none" w="sm" len="sm"/>
            </a:ln>
          </p:spPr>
          <p:txBody>
            <a:bodyPr/>
            <a:lstStyle/>
            <a:p>
              <a:endParaRPr lang="en-GB"/>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95"/>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750868" y="838200"/>
            <a:ext cx="16786265" cy="8748100"/>
          </a:xfrm>
          <a:prstGeom prst="rect">
            <a:avLst/>
          </a:prstGeom>
        </p:spPr>
        <p:txBody>
          <a:bodyPr lIns="0" tIns="0" rIns="0" bIns="0" rtlCol="0" anchor="t">
            <a:spAutoFit/>
          </a:bodyPr>
          <a:lstStyle/>
          <a:p>
            <a:pPr algn="ctr">
              <a:lnSpc>
                <a:spcPts val="7513"/>
              </a:lnSpc>
            </a:pPr>
            <a:r>
              <a:rPr lang="en-US" sz="4666" dirty="0">
                <a:solidFill>
                  <a:srgbClr val="000000"/>
                </a:solidFill>
                <a:latin typeface="Glacial Indifference"/>
                <a:ea typeface="Glacial Indifference"/>
                <a:cs typeface="Glacial Indifference"/>
                <a:sym typeface="Glacial Indifference"/>
              </a:rPr>
              <a:t>Do you think these are examples of misogyny?</a:t>
            </a: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algn="just">
              <a:lnSpc>
                <a:spcPts val="5098"/>
              </a:lnSpc>
            </a:pPr>
            <a:endParaRPr lang="en-US" sz="4666" dirty="0">
              <a:solidFill>
                <a:srgbClr val="000000"/>
              </a:solidFill>
              <a:latin typeface="Glacial Indifference"/>
              <a:ea typeface="Glacial Indifference"/>
              <a:cs typeface="Glacial Indifference"/>
              <a:sym typeface="Glacial Indifference"/>
            </a:endParaRPr>
          </a:p>
          <a:p>
            <a:pPr marL="683664" lvl="1" indent="-341832" algn="just">
              <a:lnSpc>
                <a:spcPts val="5098"/>
              </a:lnSpc>
              <a:buFont typeface="Arial"/>
              <a:buChar char="•"/>
            </a:pPr>
            <a:r>
              <a:rPr lang="en-US" sz="3166" dirty="0">
                <a:solidFill>
                  <a:srgbClr val="000000"/>
                </a:solidFill>
                <a:latin typeface="Glacial Indifference"/>
                <a:ea typeface="Glacial Indifference"/>
                <a:cs typeface="Glacial Indifference"/>
                <a:sym typeface="Glacial Indifference"/>
              </a:rPr>
              <a:t>A man holds a door open for two women, saying “ladies first!”</a:t>
            </a:r>
          </a:p>
          <a:p>
            <a:pPr marL="683664" lvl="1" indent="-341832" algn="just">
              <a:lnSpc>
                <a:spcPts val="5098"/>
              </a:lnSpc>
              <a:buFont typeface="Arial"/>
              <a:buChar char="•"/>
            </a:pPr>
            <a:r>
              <a:rPr lang="en-US" sz="3166" dirty="0">
                <a:solidFill>
                  <a:srgbClr val="000000"/>
                </a:solidFill>
                <a:latin typeface="Glacial Indifference"/>
                <a:ea typeface="Glacial Indifference"/>
                <a:cs typeface="Glacial Indifference"/>
                <a:sym typeface="Glacial Indifference"/>
              </a:rPr>
              <a:t>After a student council meeting, the female students are asked to stay behind and clean up.</a:t>
            </a:r>
          </a:p>
          <a:p>
            <a:pPr marL="683664" lvl="1" indent="-341832" algn="just">
              <a:lnSpc>
                <a:spcPts val="5098"/>
              </a:lnSpc>
              <a:buFont typeface="Arial"/>
              <a:buChar char="•"/>
            </a:pPr>
            <a:r>
              <a:rPr lang="en-US" sz="3166" dirty="0">
                <a:solidFill>
                  <a:srgbClr val="000000"/>
                </a:solidFill>
                <a:latin typeface="Glacial Indifference"/>
                <a:ea typeface="Glacial Indifference"/>
                <a:cs typeface="Glacial Indifference"/>
                <a:sym typeface="Glacial Indifference"/>
              </a:rPr>
              <a:t>A boy who is good at </a:t>
            </a:r>
            <a:r>
              <a:rPr lang="en-US" sz="3166" dirty="0" err="1">
                <a:solidFill>
                  <a:srgbClr val="000000"/>
                </a:solidFill>
                <a:latin typeface="Glacial Indifference"/>
                <a:ea typeface="Glacial Indifference"/>
                <a:cs typeface="Glacial Indifference"/>
                <a:sym typeface="Glacial Indifference"/>
              </a:rPr>
              <a:t>maths</a:t>
            </a:r>
            <a:r>
              <a:rPr lang="en-US" sz="3166" dirty="0">
                <a:solidFill>
                  <a:srgbClr val="000000"/>
                </a:solidFill>
                <a:latin typeface="Glacial Indifference"/>
                <a:ea typeface="Glacial Indifference"/>
                <a:cs typeface="Glacial Indifference"/>
                <a:sym typeface="Glacial Indifference"/>
              </a:rPr>
              <a:t> is asked to tutor a female student who is struggling.</a:t>
            </a:r>
          </a:p>
          <a:p>
            <a:pPr marL="683664" lvl="1" indent="-341832" algn="just">
              <a:lnSpc>
                <a:spcPts val="5098"/>
              </a:lnSpc>
              <a:buFont typeface="Arial"/>
              <a:buChar char="•"/>
            </a:pPr>
            <a:r>
              <a:rPr lang="en-US" sz="3166" dirty="0">
                <a:solidFill>
                  <a:srgbClr val="000000"/>
                </a:solidFill>
                <a:latin typeface="Glacial Indifference"/>
                <a:ea typeface="Glacial Indifference"/>
                <a:cs typeface="Glacial Indifference"/>
                <a:sym typeface="Glacial Indifference"/>
              </a:rPr>
              <a:t>A girl says “I could never be friends with other girls - they’re so dramatic and catty.” </a:t>
            </a:r>
          </a:p>
          <a:p>
            <a:pPr marL="683664" lvl="1" indent="-341832" algn="just">
              <a:lnSpc>
                <a:spcPts val="5098"/>
              </a:lnSpc>
              <a:buFont typeface="Arial"/>
              <a:buChar char="•"/>
            </a:pPr>
            <a:r>
              <a:rPr lang="en-US" sz="3166" dirty="0">
                <a:solidFill>
                  <a:srgbClr val="000000"/>
                </a:solidFill>
                <a:latin typeface="Glacial Indifference"/>
                <a:ea typeface="Glacial Indifference"/>
                <a:cs typeface="Glacial Indifference"/>
                <a:sym typeface="Glacial Indifference"/>
              </a:rPr>
              <a:t>A group of boys playing Fortnite mock a female gamer, telling her to log off and “go make us a sandwich.” </a:t>
            </a:r>
          </a:p>
        </p:txBody>
      </p:sp>
      <p:sp>
        <p:nvSpPr>
          <p:cNvPr id="6" name="AutoShape 6"/>
          <p:cNvSpPr/>
          <p:nvPr/>
        </p:nvSpPr>
        <p:spPr>
          <a:xfrm flipV="1">
            <a:off x="1028701" y="3695699"/>
            <a:ext cx="16268700" cy="1"/>
          </a:xfrm>
          <a:prstGeom prst="line">
            <a:avLst/>
          </a:prstGeom>
          <a:ln w="152400" cap="flat">
            <a:solidFill>
              <a:srgbClr val="000000"/>
            </a:solidFill>
            <a:prstDash val="solid"/>
            <a:headEnd type="arrow" w="med" len="sm"/>
            <a:tailEnd type="arrow" w="med" len="sm"/>
          </a:ln>
        </p:spPr>
        <p:txBody>
          <a:bodyPr/>
          <a:lstStyle/>
          <a:p>
            <a:endParaRPr lang="en-GB"/>
          </a:p>
        </p:txBody>
      </p:sp>
      <p:sp>
        <p:nvSpPr>
          <p:cNvPr id="7" name="TextBox 7"/>
          <p:cNvSpPr txBox="1"/>
          <p:nvPr/>
        </p:nvSpPr>
        <p:spPr>
          <a:xfrm>
            <a:off x="1028700" y="4377651"/>
            <a:ext cx="3009900" cy="473719"/>
          </a:xfrm>
          <a:prstGeom prst="rect">
            <a:avLst/>
          </a:prstGeom>
        </p:spPr>
        <p:txBody>
          <a:bodyPr wrap="square" lIns="0" tIns="0" rIns="0" bIns="0" rtlCol="0" anchor="t">
            <a:spAutoFit/>
          </a:bodyPr>
          <a:lstStyle/>
          <a:p>
            <a:pPr algn="ctr">
              <a:lnSpc>
                <a:spcPts val="3220"/>
              </a:lnSpc>
            </a:pPr>
            <a:r>
              <a:rPr lang="en-US" sz="4000" dirty="0">
                <a:solidFill>
                  <a:srgbClr val="000000"/>
                </a:solidFill>
                <a:latin typeface="Bobby Jones Soft"/>
                <a:ea typeface="Bobby Jones Soft"/>
                <a:cs typeface="Bobby Jones Soft"/>
                <a:sym typeface="Bobby Jones Soft"/>
              </a:rPr>
              <a:t>MISOGYNY</a:t>
            </a:r>
          </a:p>
        </p:txBody>
      </p:sp>
      <p:sp>
        <p:nvSpPr>
          <p:cNvPr id="8" name="TextBox 8"/>
          <p:cNvSpPr txBox="1"/>
          <p:nvPr/>
        </p:nvSpPr>
        <p:spPr>
          <a:xfrm>
            <a:off x="14630400" y="4377651"/>
            <a:ext cx="2863836" cy="458652"/>
          </a:xfrm>
          <a:prstGeom prst="rect">
            <a:avLst/>
          </a:prstGeom>
        </p:spPr>
        <p:txBody>
          <a:bodyPr wrap="square" lIns="0" tIns="0" rIns="0" bIns="0" rtlCol="0" anchor="t">
            <a:spAutoFit/>
          </a:bodyPr>
          <a:lstStyle/>
          <a:p>
            <a:pPr algn="ctr">
              <a:lnSpc>
                <a:spcPts val="3220"/>
              </a:lnSpc>
            </a:pPr>
            <a:r>
              <a:rPr lang="en-US" sz="4000" dirty="0">
                <a:solidFill>
                  <a:srgbClr val="000000"/>
                </a:solidFill>
                <a:latin typeface="Bobby Jones Soft"/>
                <a:ea typeface="Bobby Jones Soft"/>
                <a:cs typeface="Bobby Jones Soft"/>
                <a:sym typeface="Bobby Jones Soft"/>
              </a:rPr>
              <a:t>NOT MISOGYNY</a:t>
            </a:r>
          </a:p>
        </p:txBody>
      </p:sp>
      <p:sp>
        <p:nvSpPr>
          <p:cNvPr id="9" name="TextBox 9"/>
          <p:cNvSpPr txBox="1"/>
          <p:nvPr/>
        </p:nvSpPr>
        <p:spPr>
          <a:xfrm>
            <a:off x="7996905" y="4377651"/>
            <a:ext cx="2524578" cy="458652"/>
          </a:xfrm>
          <a:prstGeom prst="rect">
            <a:avLst/>
          </a:prstGeom>
        </p:spPr>
        <p:txBody>
          <a:bodyPr lIns="0" tIns="0" rIns="0" bIns="0" rtlCol="0" anchor="t">
            <a:spAutoFit/>
          </a:bodyPr>
          <a:lstStyle/>
          <a:p>
            <a:pPr algn="ctr">
              <a:lnSpc>
                <a:spcPts val="3220"/>
              </a:lnSpc>
            </a:pPr>
            <a:r>
              <a:rPr lang="en-US" sz="4000" dirty="0">
                <a:solidFill>
                  <a:srgbClr val="000000"/>
                </a:solidFill>
                <a:latin typeface="Bobby Jones Soft"/>
                <a:ea typeface="Bobby Jones Soft"/>
                <a:cs typeface="Bobby Jones Soft"/>
                <a:sym typeface="Bobby Jones Soft"/>
              </a:rPr>
              <a:t>NOT SURE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1527</Words>
  <Application>Microsoft Office PowerPoint</Application>
  <PresentationFormat>Custom</PresentationFormat>
  <Paragraphs>141</Paragraphs>
  <Slides>31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Bobby Jones Soft</vt:lpstr>
      <vt:lpstr>Canva Sans Bold</vt:lpstr>
      <vt:lpstr>Glacial Indifference</vt:lpstr>
      <vt:lpstr>Arial</vt:lpstr>
      <vt:lpstr>Playpen Sans</vt:lpstr>
      <vt:lpstr>Calibri</vt:lpstr>
      <vt:lpstr>Canva Sans</vt:lpstr>
      <vt:lpstr>Glacial Indifference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8.3.5 - Misogyny</dc:title>
  <cp:lastModifiedBy>Alyssa Isaac</cp:lastModifiedBy>
  <cp:revision>2</cp:revision>
  <dcterms:created xsi:type="dcterms:W3CDTF">2006-08-16T00:00:00Z</dcterms:created>
  <dcterms:modified xsi:type="dcterms:W3CDTF">2025-03-23T15:05:54Z</dcterms:modified>
  <dc:identifier>DAGiSw00RWU</dc:identifier>
</cp:coreProperties>
</file>