
<file path=[Content_Types].xml><?xml version="1.0" encoding="utf-8"?>
<Types xmlns="http://schemas.openxmlformats.org/package/2006/content-types">
  <Default ContentType="application/x-fontdata" Extension="fntdata"/>
  <Default ContentType="image/jpeg" Extension="jpeg"/>
  <Default ContentType="image/png" Extension="png"/>
  <Default ContentType="application/vnd.openxmlformats-package.relationships+xml" Extension="rels"/>
  <Default ContentType="image/svg+xml" Extension="svg"/>
  <Default ContentType="application/xml" Extension="xml"/>
  <Override ContentType="application/vnd.openxmlformats-officedocument.extended-properties+xml" PartName="/docProps/app.xml"/>
  <Override ContentType="application/vnd.openxmlformats-package.core-properties+xml" PartName="/docProps/core.xml"/>
  <Override ContentType="application/vnd.openxmlformats-officedocument.presentationml.notesMaster+xml" PartName="/ppt/notesMasters/notesMaster1.xml"/>
  <Override ContentType="application/vnd.openxmlformats-officedocument.presentationml.notesSlide+xml" PartName="/ppt/notesSlides/notesSlide1.xml"/>
  <Override ContentType="application/vnd.openxmlformats-officedocument.presentationml.notesSlide+xml" PartName="/ppt/notesSlides/notesSlide2.xml"/>
  <Override ContentType="application/vnd.openxmlformats-officedocument.presentationml.notesSlide+xml" PartName="/ppt/notesSlides/notesSlide3.xml"/>
  <Override ContentType="application/vnd.openxmlformats-officedocument.presentationml.notesSlide+xml" PartName="/ppt/notesSlides/notesSlide4.xml"/>
  <Override ContentType="application/vnd.openxmlformats-officedocument.presentationml.notesSlide+xml" PartName="/ppt/notesSlides/notesSlide5.xml"/>
  <Override ContentType="application/vnd.openxmlformats-officedocument.presentationml.notesSlide+xml" PartName="/ppt/notesSlides/notesSlide6.xml"/>
  <Override ContentType="application/vnd.openxmlformats-officedocument.presentationml.notesSlide+xml" PartName="/ppt/notesSlides/notesSlide7.xml"/>
  <Override ContentType="application/vnd.openxmlformats-officedocument.presentationml.notesSlide+xml" PartName="/ppt/notesSlides/notesSlide8.xml"/>
  <Override ContentType="application/vnd.openxmlformats-officedocument.presentationml.notesSlide+xml" PartName="/ppt/notesSlides/notesSlide9.xml"/>
  <Override ContentType="application/vnd.openxmlformats-officedocument.presentationml.notesSlide+xml" PartName="/ppt/notesSlides/notesSlide10.xml"/>
  <Override ContentType="application/vnd.openxmlformats-officedocument.presentationml.notesSlide+xml" PartName="/ppt/notesSlides/notesSlide11.xml"/>
  <Override ContentType="application/vnd.openxmlformats-officedocument.presentationml.notesSlide+xml" PartName="/ppt/notesSlides/notesSlide12.xml"/>
  <Override ContentType="application/vnd.openxmlformats-officedocument.presentationml.notesSlide+xml" PartName="/ppt/notesSlides/notesSlide13.xml"/>
  <Override ContentType="application/vnd.openxmlformats-officedocument.presentationml.notesSlide+xml" PartName="/ppt/notesSlides/notesSlide14.xml"/>
  <Override ContentType="application/vnd.openxmlformats-officedocument.presentationml.notesSlide+xml" PartName="/ppt/notesSlides/notesSlide15.xml"/>
  <Override ContentType="application/vnd.openxmlformats-officedocument.presentationml.notesSlide+xml" PartName="/ppt/notesSlides/notesSlide16.xml"/>
  <Override ContentType="application/vnd.openxmlformats-officedocument.presentationml.notesSlide+xml" PartName="/ppt/notesSlides/notesSlide17.xml"/>
  <Override ContentType="application/vnd.openxmlformats-officedocument.presentationml.notesSlide+xml" PartName="/ppt/notesSlides/notesSlide18.xml"/>
  <Override ContentType="application/vnd.openxmlformats-officedocument.presentationml.notesSlide+xml" PartName="/ppt/notesSlides/notesSlide19.xml"/>
  <Override ContentType="application/vnd.openxmlformats-officedocument.presentationml.notesSlide+xml" PartName="/ppt/notesSlides/notesSlide20.xml"/>
  <Override ContentType="application/vnd.openxmlformats-officedocument.presentationml.notesSlide+xml" PartName="/ppt/notesSlides/notesSlide21.xml"/>
  <Override ContentType="application/vnd.openxmlformats-officedocument.presentationml.notesSlide+xml" PartName="/ppt/notesSlides/notesSlide22.xml"/>
  <Override ContentType="application/vnd.openxmlformats-officedocument.presentationml.notesSlide+xml" PartName="/ppt/notesSlides/notesSlide23.xml"/>
  <Override ContentType="application/vnd.openxmlformats-officedocument.presentationml.notesSlide+xml" PartName="/ppt/notesSlides/notesSlide24.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presentationml.slideLayout+xml" PartName="/ppt/slideLayouts/slideLayout1.xml"/>
  <Override ContentType="application/vnd.openxmlformats-officedocument.presentationml.slideLayout+xml" PartName="/ppt/slideLayouts/slideLayout2.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6.xml"/>
  <Override ContentType="application/vnd.openxmlformats-officedocument.presentationml.slideLayout+xml" PartName="/ppt/slideLayouts/slideLayout7.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Layout+xml" PartName="/ppt/slideLayouts/slideLayout10.xml"/>
  <Override ContentType="application/vnd.openxmlformats-officedocument.presentationml.slideLayout+xml" PartName="/ppt/slideLayouts/slideLayout11.xml"/>
  <Override ContentType="application/vnd.openxmlformats-officedocument.presentationml.slideMaster+xml" PartName="/ppt/slideMasters/slideMaster1.xml"/>
  <Override ContentType="application/vnd.openxmlformats-officedocument.presentationml.slide+xml" PartName="/ppt/slides/slide1.xml"/>
  <Override ContentType="application/vnd.openxmlformats-officedocument.presentationml.slide+xml" PartName="/ppt/slides/slide2.xml"/>
  <Override ContentType="application/vnd.openxmlformats-officedocument.presentationml.slide+xml" PartName="/ppt/slides/slide3.xml"/>
  <Override ContentType="application/vnd.openxmlformats-officedocument.presentationml.slide+xml" PartName="/ppt/slides/slide4.xml"/>
  <Override ContentType="application/vnd.openxmlformats-officedocument.presentationml.slide+xml" PartName="/ppt/slides/slide5.xml"/>
  <Override ContentType="application/vnd.openxmlformats-officedocument.presentationml.slide+xml" PartName="/ppt/slides/slide6.xml"/>
  <Override ContentType="application/vnd.openxmlformats-officedocument.presentationml.slide+xml" PartName="/ppt/slides/slide7.xml"/>
  <Override ContentType="application/vnd.openxmlformats-officedocument.presentationml.slide+xml" PartName="/ppt/slides/slide8.xml"/>
  <Override ContentType="application/vnd.openxmlformats-officedocument.presentationml.slide+xml" PartName="/ppt/slides/slide9.xml"/>
  <Override ContentType="application/vnd.openxmlformats-officedocument.presentationml.slide+xml" PartName="/ppt/slides/slide10.xml"/>
  <Override ContentType="application/vnd.openxmlformats-officedocument.presentationml.slide+xml" PartName="/ppt/slides/slide11.xml"/>
  <Override ContentType="application/vnd.openxmlformats-officedocument.presentationml.slide+xml" PartName="/ppt/slides/slide12.xml"/>
  <Override ContentType="application/vnd.openxmlformats-officedocument.presentationml.slide+xml" PartName="/ppt/slides/slide13.xml"/>
  <Override ContentType="application/vnd.openxmlformats-officedocument.presentationml.slide+xml" PartName="/ppt/slides/slide14.xml"/>
  <Override ContentType="application/vnd.openxmlformats-officedocument.presentationml.slide+xml" PartName="/ppt/slides/slide15.xml"/>
  <Override ContentType="application/vnd.openxmlformats-officedocument.presentationml.slide+xml" PartName="/ppt/slides/slide16.xml"/>
  <Override ContentType="application/vnd.openxmlformats-officedocument.presentationml.slide+xml" PartName="/ppt/slides/slide17.xml"/>
  <Override ContentType="application/vnd.openxmlformats-officedocument.presentationml.slide+xml" PartName="/ppt/slides/slide18.xml"/>
  <Override ContentType="application/vnd.openxmlformats-officedocument.presentationml.slide+xml" PartName="/ppt/slides/slide19.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22.xml"/>
  <Override ContentType="application/vnd.openxmlformats-officedocument.presentationml.slide+xml" PartName="/ppt/slides/slide23.xml"/>
  <Override ContentType="application/vnd.openxmlformats-officedocument.presentationml.slide+xml" PartName="/ppt/slides/slide24.xml"/>
  <Override ContentType="application/vnd.openxmlformats-officedocument.presentationml.slide+xml" PartName="/ppt/slides/slide25.xml"/>
  <Override ContentType="application/vnd.openxmlformats-officedocument.presentationml.slide+xml" PartName="/ppt/slides/slide26.xml"/>
  <Override ContentType="application/vnd.openxmlformats-officedocument.presentationml.slide+xml" PartName="/ppt/slides/slide27.xml"/>
  <Override ContentType="application/vnd.openxmlformats-officedocument.presentationml.slide+xml" PartName="/ppt/slides/slide28.xml"/>
  <Override ContentType="application/vnd.openxmlformats-officedocument.presentationml.slide+xml" PartName="/ppt/slides/slide29.xml"/>
  <Override ContentType="application/vnd.openxmlformats-officedocument.presentationml.tableStyles+xml" PartName="/ppt/tableStyles.xml"/>
  <Override ContentType="application/vnd.openxmlformats-officedocument.theme+xml" PartName="/ppt/theme/theme1.xml"/>
  <Override ContentType="application/vnd.openxmlformats-officedocument.theme+xml" PartName="/ppt/theme/theme2.xml"/>
  <Override ContentType="application/vnd.openxmlformats-officedocument.presentationml.viewProps+xml" PartName="/ppt/viewProps.xml"/>
</Types>
</file>

<file path=_rels/.rels><?xml version="1.0" encoding="UTF-8" standalone="yes"?><Relationships xmlns="http://schemas.openxmlformats.org/package/2006/relationships"><Relationship Id="rId1" Target="ppt/presentation.xml" Type="http://schemas.openxmlformats.org/officeDocument/2006/relationships/officeDocument"/><Relationship Id="rId2" Target="docProps/thumbnail.jpeg" Type="http://schemas.openxmlformats.org/package/2006/relationships/metadata/thumbnail"/><Relationship Id="rId3" Target="docProps/core.xml" Type="http://schemas.openxmlformats.org/package/2006/relationships/metadata/core-properties"/><Relationship Id="rId4" Target="docProps/app.xml" Type="http://schemas.openxmlformats.org/officeDocument/2006/relationships/extended-properties"/></Relationships>
</file>

<file path=ppt/presentation.xml><?xml version="1.0" encoding="utf-8"?>
<p:presentation xmlns:a="http://schemas.openxmlformats.org/drawingml/2006/main" xmlns:r="http://schemas.openxmlformats.org/officeDocument/2006/relationships" xmlns:p="http://schemas.openxmlformats.org/presentationml/2006/main" saveSubsetFonts="1" embedTrueTypeFonts="true">
  <p:sldMasterIdLst>
    <p:sldMasterId id="2147483648" r:id="rId1"/>
  </p:sldMasterIdLst>
  <p:notesMasterIdLst>
    <p:notesMasterId r:id="rId39"/>
  </p:notesMasterIdLst>
  <p:sldIdLst>
    <p:sldId id="256" r:id="rId6"/>
    <p:sldId id="257" r:id="rId7"/>
    <p:sldId id="258" r:id="rId8"/>
    <p:sldId id="259" r:id="rId9"/>
    <p:sldId id="260" r:id="rId10"/>
    <p:sldId id="261" r:id="rId11"/>
    <p:sldId id="262" r:id="rId12"/>
    <p:sldId id="263" r:id="rId13"/>
    <p:sldId id="264" r:id="rId14"/>
    <p:sldId id="265" r:id="rId15"/>
    <p:sldId id="266" r:id="rId16"/>
    <p:sldId id="267" r:id="rId17"/>
    <p:sldId id="268" r:id="rId18"/>
    <p:sldId id="269" r:id="rId19"/>
    <p:sldId id="270" r:id="rId20"/>
    <p:sldId id="271" r:id="rId21"/>
    <p:sldId id="272" r:id="rId22"/>
    <p:sldId id="273" r:id="rId23"/>
    <p:sldId id="274" r:id="rId24"/>
    <p:sldId id="275" r:id="rId25"/>
    <p:sldId id="276" r:id="rId26"/>
    <p:sldId id="277" r:id="rId27"/>
    <p:sldId id="278" r:id="rId28"/>
    <p:sldId id="279" r:id="rId29"/>
    <p:sldId id="280" r:id="rId30"/>
    <p:sldId id="281" r:id="rId31"/>
    <p:sldId id="282" r:id="rId32"/>
    <p:sldId id="283" r:id="rId33"/>
    <p:sldId id="284" r:id="rId34"/>
  </p:sldIdLst>
  <p:sldSz cx="18288000" cy="10287000"/>
  <p:notesSz cx="6858000" cy="9144000"/>
  <p:embeddedFontLst>
    <p:embeddedFont>
      <p:font typeface="Bobby Jones Soft" charset="1" panose="00000000000000000000"/>
      <p:regular r:id="rId35"/>
    </p:embeddedFont>
    <p:embeddedFont>
      <p:font typeface="Glacial Indifference" charset="1" panose="00000000000000000000"/>
      <p:regular r:id="rId36"/>
    </p:embeddedFont>
    <p:embeddedFont>
      <p:font typeface="Canva Sans Bold" charset="1" panose="020B0803030501040103"/>
      <p:regular r:id="rId37"/>
    </p:embeddedFont>
    <p:embeddedFont>
      <p:font typeface="Canva Sans" charset="1" panose="020B0503030501040103"/>
      <p:regular r:id="rId38"/>
    </p:embeddedFont>
    <p:embeddedFont>
      <p:font typeface="Playpen Sans" charset="1" panose="00000000000000000000"/>
      <p:regular r:id="rId42"/>
    </p:embeddedFont>
    <p:embeddedFont>
      <p:font typeface="Glacial Indifference Bold" charset="1" panose="00000800000000000000"/>
      <p:regular r:id="rId48"/>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autoAdjust="0"/>
    <p:restoredTop sz="94622" autoAdjust="0"/>
  </p:normalViewPr>
  <p:slideViewPr>
    <p:cSldViewPr>
      <p:cViewPr varScale="1">
        <p:scale>
          <a:sx n="74" d="100"/>
          <a:sy n="74" d="100"/>
        </p:scale>
        <p:origin x="-1092" y="-90"/>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Relationships xmlns="http://schemas.openxmlformats.org/package/2006/relationships"><Relationship Id="rId1" Target="slideMasters/slideMaster1.xml" Type="http://schemas.openxmlformats.org/officeDocument/2006/relationships/slideMaster"/><Relationship Id="rId10" Target="slides/slide5.xml" Type="http://schemas.openxmlformats.org/officeDocument/2006/relationships/slide"/><Relationship Id="rId11" Target="slides/slide6.xml" Type="http://schemas.openxmlformats.org/officeDocument/2006/relationships/slide"/><Relationship Id="rId12" Target="slides/slide7.xml" Type="http://schemas.openxmlformats.org/officeDocument/2006/relationships/slide"/><Relationship Id="rId13" Target="slides/slide8.xml" Type="http://schemas.openxmlformats.org/officeDocument/2006/relationships/slide"/><Relationship Id="rId14" Target="slides/slide9.xml" Type="http://schemas.openxmlformats.org/officeDocument/2006/relationships/slide"/><Relationship Id="rId15" Target="slides/slide10.xml" Type="http://schemas.openxmlformats.org/officeDocument/2006/relationships/slide"/><Relationship Id="rId16" Target="slides/slide11.xml" Type="http://schemas.openxmlformats.org/officeDocument/2006/relationships/slide"/><Relationship Id="rId17" Target="slides/slide12.xml" Type="http://schemas.openxmlformats.org/officeDocument/2006/relationships/slide"/><Relationship Id="rId18" Target="slides/slide13.xml" Type="http://schemas.openxmlformats.org/officeDocument/2006/relationships/slide"/><Relationship Id="rId19" Target="slides/slide14.xml" Type="http://schemas.openxmlformats.org/officeDocument/2006/relationships/slide"/><Relationship Id="rId2" Target="presProps.xml" Type="http://schemas.openxmlformats.org/officeDocument/2006/relationships/presProps"/><Relationship Id="rId20" Target="slides/slide15.xml" Type="http://schemas.openxmlformats.org/officeDocument/2006/relationships/slide"/><Relationship Id="rId21" Target="slides/slide16.xml" Type="http://schemas.openxmlformats.org/officeDocument/2006/relationships/slide"/><Relationship Id="rId22" Target="slides/slide17.xml" Type="http://schemas.openxmlformats.org/officeDocument/2006/relationships/slide"/><Relationship Id="rId23" Target="slides/slide18.xml" Type="http://schemas.openxmlformats.org/officeDocument/2006/relationships/slide"/><Relationship Id="rId24" Target="slides/slide19.xml" Type="http://schemas.openxmlformats.org/officeDocument/2006/relationships/slide"/><Relationship Id="rId25" Target="slides/slide20.xml" Type="http://schemas.openxmlformats.org/officeDocument/2006/relationships/slide"/><Relationship Id="rId26" Target="slides/slide21.xml" Type="http://schemas.openxmlformats.org/officeDocument/2006/relationships/slide"/><Relationship Id="rId27" Target="slides/slide22.xml" Type="http://schemas.openxmlformats.org/officeDocument/2006/relationships/slide"/><Relationship Id="rId28" Target="slides/slide23.xml" Type="http://schemas.openxmlformats.org/officeDocument/2006/relationships/slide"/><Relationship Id="rId29" Target="slides/slide24.xml" Type="http://schemas.openxmlformats.org/officeDocument/2006/relationships/slide"/><Relationship Id="rId3" Target="viewProps.xml" Type="http://schemas.openxmlformats.org/officeDocument/2006/relationships/viewProps"/><Relationship Id="rId30" Target="slides/slide25.xml" Type="http://schemas.openxmlformats.org/officeDocument/2006/relationships/slide"/><Relationship Id="rId31" Target="slides/slide26.xml" Type="http://schemas.openxmlformats.org/officeDocument/2006/relationships/slide"/><Relationship Id="rId32" Target="slides/slide27.xml" Type="http://schemas.openxmlformats.org/officeDocument/2006/relationships/slide"/><Relationship Id="rId33" Target="slides/slide28.xml" Type="http://schemas.openxmlformats.org/officeDocument/2006/relationships/slide"/><Relationship Id="rId34" Target="slides/slide29.xml" Type="http://schemas.openxmlformats.org/officeDocument/2006/relationships/slide"/><Relationship Id="rId35" Target="fonts/font35.fntdata" Type="http://schemas.openxmlformats.org/officeDocument/2006/relationships/font"/><Relationship Id="rId36" Target="fonts/font36.fntdata" Type="http://schemas.openxmlformats.org/officeDocument/2006/relationships/font"/><Relationship Id="rId37" Target="fonts/font37.fntdata" Type="http://schemas.openxmlformats.org/officeDocument/2006/relationships/font"/><Relationship Id="rId38" Target="fonts/font38.fntdata" Type="http://schemas.openxmlformats.org/officeDocument/2006/relationships/font"/><Relationship Id="rId39" Target="notesMasters/notesMaster1.xml" Type="http://schemas.openxmlformats.org/officeDocument/2006/relationships/notesMaster"/><Relationship Id="rId4" Target="theme/theme1.xml" Type="http://schemas.openxmlformats.org/officeDocument/2006/relationships/theme"/><Relationship Id="rId40" Target="theme/theme2.xml" Type="http://schemas.openxmlformats.org/officeDocument/2006/relationships/theme"/><Relationship Id="rId41" Target="notesSlides/notesSlide1.xml" Type="http://schemas.openxmlformats.org/officeDocument/2006/relationships/notesSlide"/><Relationship Id="rId42" Target="fonts/font42.fntdata" Type="http://schemas.openxmlformats.org/officeDocument/2006/relationships/font"/><Relationship Id="rId43" Target="notesSlides/notesSlide2.xml" Type="http://schemas.openxmlformats.org/officeDocument/2006/relationships/notesSlide"/><Relationship Id="rId44" Target="notesSlides/notesSlide3.xml" Type="http://schemas.openxmlformats.org/officeDocument/2006/relationships/notesSlide"/><Relationship Id="rId45" Target="notesSlides/notesSlide4.xml" Type="http://schemas.openxmlformats.org/officeDocument/2006/relationships/notesSlide"/><Relationship Id="rId46" Target="notesSlides/notesSlide5.xml" Type="http://schemas.openxmlformats.org/officeDocument/2006/relationships/notesSlide"/><Relationship Id="rId47" Target="notesSlides/notesSlide6.xml" Type="http://schemas.openxmlformats.org/officeDocument/2006/relationships/notesSlide"/><Relationship Id="rId48" Target="fonts/font48.fntdata" Type="http://schemas.openxmlformats.org/officeDocument/2006/relationships/font"/><Relationship Id="rId49" Target="notesSlides/notesSlide7.xml" Type="http://schemas.openxmlformats.org/officeDocument/2006/relationships/notesSlide"/><Relationship Id="rId5" Target="tableStyles.xml" Type="http://schemas.openxmlformats.org/officeDocument/2006/relationships/tableStyles"/><Relationship Id="rId50" Target="notesSlides/notesSlide8.xml" Type="http://schemas.openxmlformats.org/officeDocument/2006/relationships/notesSlide"/><Relationship Id="rId51" Target="notesSlides/notesSlide9.xml" Type="http://schemas.openxmlformats.org/officeDocument/2006/relationships/notesSlide"/><Relationship Id="rId52" Target="notesSlides/notesSlide10.xml" Type="http://schemas.openxmlformats.org/officeDocument/2006/relationships/notesSlide"/><Relationship Id="rId53" Target="notesSlides/notesSlide11.xml" Type="http://schemas.openxmlformats.org/officeDocument/2006/relationships/notesSlide"/><Relationship Id="rId54" Target="notesSlides/notesSlide12.xml" Type="http://schemas.openxmlformats.org/officeDocument/2006/relationships/notesSlide"/><Relationship Id="rId55" Target="notesSlides/notesSlide13.xml" Type="http://schemas.openxmlformats.org/officeDocument/2006/relationships/notesSlide"/><Relationship Id="rId56" Target="notesSlides/notesSlide14.xml" Type="http://schemas.openxmlformats.org/officeDocument/2006/relationships/notesSlide"/><Relationship Id="rId57" Target="notesSlides/notesSlide15.xml" Type="http://schemas.openxmlformats.org/officeDocument/2006/relationships/notesSlide"/><Relationship Id="rId58" Target="notesSlides/notesSlide16.xml" Type="http://schemas.openxmlformats.org/officeDocument/2006/relationships/notesSlide"/><Relationship Id="rId59" Target="notesSlides/notesSlide17.xml" Type="http://schemas.openxmlformats.org/officeDocument/2006/relationships/notesSlide"/><Relationship Id="rId6" Target="slides/slide1.xml" Type="http://schemas.openxmlformats.org/officeDocument/2006/relationships/slide"/><Relationship Id="rId60" Target="notesSlides/notesSlide18.xml" Type="http://schemas.openxmlformats.org/officeDocument/2006/relationships/notesSlide"/><Relationship Id="rId61" Target="notesSlides/notesSlide19.xml" Type="http://schemas.openxmlformats.org/officeDocument/2006/relationships/notesSlide"/><Relationship Id="rId62" Target="notesSlides/notesSlide20.xml" Type="http://schemas.openxmlformats.org/officeDocument/2006/relationships/notesSlide"/><Relationship Id="rId63" Target="notesSlides/notesSlide21.xml" Type="http://schemas.openxmlformats.org/officeDocument/2006/relationships/notesSlide"/><Relationship Id="rId64" Target="notesSlides/notesSlide22.xml" Type="http://schemas.openxmlformats.org/officeDocument/2006/relationships/notesSlide"/><Relationship Id="rId65" Target="notesSlides/notesSlide23.xml" Type="http://schemas.openxmlformats.org/officeDocument/2006/relationships/notesSlide"/><Relationship Id="rId66" Target="notesSlides/notesSlide24.xml" Type="http://schemas.openxmlformats.org/officeDocument/2006/relationships/notesSlide"/><Relationship Id="rId7" Target="slides/slide2.xml" Type="http://schemas.openxmlformats.org/officeDocument/2006/relationships/slide"/><Relationship Id="rId8" Target="slides/slide3.xml" Type="http://schemas.openxmlformats.org/officeDocument/2006/relationships/slide"/><Relationship Id="rId9" Target="slides/slide4.xml" Type="http://schemas.openxmlformats.org/officeDocument/2006/relationships/slide"/></Relationships>
</file>

<file path=ppt/notesMasters/_rels/notesMaster1.xml.rels><?xml version="1.0" encoding="UTF-8" standalone="yes"?><Relationships xmlns="http://schemas.openxmlformats.org/package/2006/relationships"><Relationship Id="rId1" Target="../theme/theme2.xml" Type="http://schemas.openxmlformats.org/officeDocument/2006/relationships/theme"/></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a:endParaRPr lang="cs-CZ"/>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fld id="{B7268E1E-0E44-426D-905E-8AD9B19D2182}" type="datetimeFigureOut">
              <a:rPr lang="cs-CZ" smtClean="0"/>
              <a:t>1.7.2013</a:t>
            </a:fld>
            <a:endParaRPr lang="cs-CZ"/>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a:endParaRPr lang="cs-CZ"/>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cs-CZ"/>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a:endParaRPr lang="cs-CZ"/>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fld id="{871B2431-D351-4C6E-A3CF-9DFAC0E3E050}" type="slidenum">
              <a:rPr lang="cs-CZ" smtClean="0"/>
              <a:t>‹#›</a:t>
            </a:fld>
            <a:endParaRPr lang="cs-CZ"/>
          </a:p>
        </p:txBody>
      </p:sp>
    </p:spTree>
    <p:extLst>
      <p:ext uri="{BB962C8B-B14F-4D97-AF65-F5344CB8AC3E}">
        <p14:creationId xmlns:p14="http://schemas.microsoft.com/office/powerpoint/2010/main" val="179888911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6.xml" Type="http://schemas.openxmlformats.org/officeDocument/2006/relationships/slide"/></Relationships>
</file>

<file path=ppt/notesSlides/_rels/notesSlide2.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7.xml" Type="http://schemas.openxmlformats.org/officeDocument/2006/relationships/slide"/></Relationships>
</file>

<file path=ppt/notesSlides/_rels/notesSlide3.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8.xml" Type="http://schemas.openxmlformats.org/officeDocument/2006/relationships/slide"/></Relationships>
</file>

<file path=ppt/notesSlides/_rels/notesSlide4.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9.xml" Type="http://schemas.openxmlformats.org/officeDocument/2006/relationships/slide"/></Relationships>
</file>

<file path=ppt/notesSlides/_rels/notesSlide5.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0.xml" Type="http://schemas.openxmlformats.org/officeDocument/2006/relationships/slide"/></Relationships>
</file>

<file path=ppt/notesSlides/_rels/notesSlide6.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1.xml" Type="http://schemas.openxmlformats.org/officeDocument/2006/relationships/slide"/></Relationships>
</file>

<file path=ppt/notesSlides/_rels/notesSlide7.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2.xml" Type="http://schemas.openxmlformats.org/officeDocument/2006/relationships/slide"/></Relationships>
</file>

<file path=ppt/notesSlides/_rels/notesSlide8.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3.xml" Type="http://schemas.openxmlformats.org/officeDocument/2006/relationships/slide"/></Relationships>
</file>

<file path=ppt/notesSlides/_rels/notesSlide9.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4.xml" Type="http://schemas.openxmlformats.org/officeDocument/2006/relationships/slide"/></Relationships>
</file>

<file path=ppt/notesSlides/_rels/notesSlide10.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5.xml" Type="http://schemas.openxmlformats.org/officeDocument/2006/relationships/slide"/></Relationships>
</file>

<file path=ppt/notesSlides/_rels/notesSlide11.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6.xml" Type="http://schemas.openxmlformats.org/officeDocument/2006/relationships/slide"/></Relationships>
</file>

<file path=ppt/notesSlides/_rels/notesSlide12.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7.xml" Type="http://schemas.openxmlformats.org/officeDocument/2006/relationships/slide"/></Relationships>
</file>

<file path=ppt/notesSlides/_rels/notesSlide13.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8.xml" Type="http://schemas.openxmlformats.org/officeDocument/2006/relationships/slide"/></Relationships>
</file>

<file path=ppt/notesSlides/_rels/notesSlide14.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9.xml" Type="http://schemas.openxmlformats.org/officeDocument/2006/relationships/slide"/></Relationships>
</file>

<file path=ppt/notesSlides/_rels/notesSlide15.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0.xml" Type="http://schemas.openxmlformats.org/officeDocument/2006/relationships/slide"/></Relationships>
</file>

<file path=ppt/notesSlides/_rels/notesSlide16.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1.xml" Type="http://schemas.openxmlformats.org/officeDocument/2006/relationships/slide"/></Relationships>
</file>

<file path=ppt/notesSlides/_rels/notesSlide17.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2.xml" Type="http://schemas.openxmlformats.org/officeDocument/2006/relationships/slide"/></Relationships>
</file>

<file path=ppt/notesSlides/_rels/notesSlide18.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3.xml" Type="http://schemas.openxmlformats.org/officeDocument/2006/relationships/slide"/></Relationships>
</file>

<file path=ppt/notesSlides/_rels/notesSlide19.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4.xml" Type="http://schemas.openxmlformats.org/officeDocument/2006/relationships/slide"/></Relationships>
</file>

<file path=ppt/notesSlides/_rels/notesSlide20.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5.xml" Type="http://schemas.openxmlformats.org/officeDocument/2006/relationships/slide"/></Relationships>
</file>

<file path=ppt/notesSlides/_rels/notesSlide21.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6.xml" Type="http://schemas.openxmlformats.org/officeDocument/2006/relationships/slide"/></Relationships>
</file>

<file path=ppt/notesSlides/_rels/notesSlide22.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7.xml" Type="http://schemas.openxmlformats.org/officeDocument/2006/relationships/slide"/></Relationships>
</file>

<file path=ppt/notesSlides/_rels/notesSlide23.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8.xml" Type="http://schemas.openxmlformats.org/officeDocument/2006/relationships/slide"/></Relationships>
</file>

<file path=ppt/notesSlides/_rels/notesSlide24.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9.xml" Type="http://schemas.openxmlformats.org/officeDocument/2006/relationships/slide"/></Relationships>
</file>

<file path=ppt/notesSlides/notesSlide1.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Explain that you would like the class to create a list of 'agreements' for how everyone will behave and treat one another in the class. Ensure a common understanding. For example:</a:t>
            </a:r>
          </a:p>
          <a:p>
            <a:r>
              <a:rPr lang="en-US"/>
              <a:t/>
            </a:r>
          </a:p>
          <a:p>
            <a:r>
              <a:rPr lang="en-US"/>
              <a:t>1. We will treat one another with kindness and respect (listening to each other, speaking one at a time, etc)</a:t>
            </a:r>
          </a:p>
          <a:p>
            <a:r>
              <a:rPr lang="en-US"/>
              <a:t>2. We all have the right to 'pass' on answering a question or participating in an activity that makes us feel uncomfortable.</a:t>
            </a:r>
          </a:p>
          <a:p>
            <a:r>
              <a:rPr lang="en-US"/>
              <a:t>3. We can disagree but will not pass judgments, make fun of, or or put anybody down. 'Challenge the opinion, not the person.'</a:t>
            </a:r>
          </a:p>
          <a:p>
            <a:r>
              <a:rPr lang="en-US"/>
              <a:t>4. Asking questions is encouraged and will be valued by our teacher. We do not ask questions to purposefully embarrass or belittle another.</a:t>
            </a:r>
          </a:p>
          <a:p>
            <a:r>
              <a:rPr lang="en-US"/>
              <a:t/>
            </a:r>
          </a:p>
          <a:p>
            <a:r>
              <a:rPr lang="en-US"/>
              <a:t>*Feel free to change the agreements to suit your class, and ask whether there are any others they'd add to the list in order to create a safe, comfortable learning environment.</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Explain that consent is basically about giving and asking for permission to do things.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3.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Ask the class what kinds of situations they think we might need to ask for, give, or not give consent? You may wish to split the class into small groups or pairs to discuss this for a few minutes, and then bring them back to the wider group to share.</a:t>
            </a:r>
          </a:p>
          <a:p>
            <a:r>
              <a:rPr lang="en-US"/>
              <a:t/>
            </a:r>
          </a:p>
          <a:p>
            <a:r>
              <a:rPr lang="en-US"/>
              <a:t>**Remind students that this is not about sharing personal experiences, we are talking about general situations.</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4.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Share some examples and make the point that every day, we are all asking for, giving, and not giving consent, maybe without even realising this is what we're doing!</a:t>
            </a:r>
          </a:p>
          <a:p>
            <a:r>
              <a:rPr lang="en-US"/>
              <a:t/>
            </a:r>
          </a:p>
          <a:p>
            <a:r>
              <a:rPr lang="en-US"/>
              <a:t>It's also important for the class to understand that, while we normally associate consent with sexual situations, consent is actually a much wider concept that applies to everything we do, and every relationship we have with others.</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5.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Ask the class to think about how we know if somebody is giving us, or not giving us, consent.</a:t>
            </a:r>
          </a:p>
          <a:p>
            <a:r>
              <a:rPr lang="en-US"/>
              <a:t/>
            </a:r>
          </a:p>
          <a:p>
            <a:r>
              <a:rPr lang="en-US"/>
              <a:t>Split them into groups/pairs for the next activity. They may wish to write things down on a sheet of paper</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6.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Ask the groups to write down some verbal cues that someone is giving consent, and verbal cues that someone is not giving consent.</a:t>
            </a:r>
          </a:p>
          <a:p>
            <a:r>
              <a:rPr lang="en-US"/>
              <a:t/>
            </a:r>
          </a:p>
          <a:p>
            <a:r>
              <a:rPr lang="en-US"/>
              <a:t>What would they be saying?</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7.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After the groups have had time for discussion, share this slide and ask for feedback. Does it match what they've written?</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8.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Now ask the groups to think about nonverbal signs.</a:t>
            </a:r>
          </a:p>
          <a:p>
            <a:r>
              <a:rPr lang="en-US"/>
              <a:t/>
            </a:r>
          </a:p>
          <a:p>
            <a:r>
              <a:rPr lang="en-US"/>
              <a:t>How would they know if somebody was, and wasn't, giving consent based on their body language, facial expressions, etc?</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9.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After the groups have had time for discussion, share this slide and ask for feedback. Does it match what they've written?</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0.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Explain that you will now be doing an activity to demonstrate how consent could be communicated.</a:t>
            </a:r>
          </a:p>
          <a:p>
            <a:r>
              <a:rPr lang="en-US"/>
              <a:t/>
            </a:r>
          </a:p>
          <a:p>
            <a:r>
              <a:rPr lang="en-US"/>
              <a:t>If there is enough room in the classroom, ask the students to form two lines, facing each other. If there is not enough room, ask for a couple of volunteers to come to the front of the room and stand on opposite sides of the room facing each other.</a:t>
            </a:r>
          </a:p>
          <a:p>
            <a:r>
              <a:rPr lang="en-US"/>
              <a:t/>
            </a:r>
          </a:p>
          <a:p>
            <a:r>
              <a:rPr lang="en-US"/>
              <a:t>Explain that person A is going to be walking towards person B. Person B's job is to say "Stop" or "Don't come any closer" or to VERBALLY communicate that they want person A to stop walking when they've gotten too close. The job of person A is to stop walking as soon as they hear this cue.</a:t>
            </a:r>
          </a:p>
          <a:p>
            <a:r>
              <a:rPr lang="en-US"/>
              <a:t/>
            </a:r>
          </a:p>
          <a:p>
            <a:r>
              <a:rPr lang="en-US"/>
              <a:t>Afterward, have the students switch roles. Person B will now be walking towards person A, and person A must communicate NON VERBALLY when they want person B to stop. They can use facial expressions, body language, hand signals, etc, but NO WORDS.</a:t>
            </a:r>
          </a:p>
          <a:p>
            <a:r>
              <a:rPr lang="en-US"/>
              <a:t/>
            </a:r>
          </a:p>
          <a:p>
            <a:r>
              <a:rPr lang="en-US"/>
              <a:t>The job of person B is to watch for these cues and stop.</a:t>
            </a:r>
          </a:p>
          <a:p>
            <a:r>
              <a:rPr lang="en-US"/>
              <a:t/>
            </a:r>
          </a:p>
          <a:p>
            <a:r>
              <a:rPr lang="en-US"/>
              <a:t>Explain at the beginning that we all have different concepts of space and personal boundaries, so we may want people to stop at different times. This may also depend on our relationship with the person (for example, if it's our best friend, we may be OK with them being really close. If it's a stranger, we may ask them to stop further back).</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1.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Once the activity is finished, ask the class to sit down and ask for feedback from both persons A and B.</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2.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3.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Pose this question: whose responsibility was it to stop?</a:t>
            </a:r>
          </a:p>
          <a:p>
            <a:r>
              <a:rPr lang="en-US"/>
              <a:t/>
            </a:r>
          </a:p>
          <a:p>
            <a:r>
              <a:rPr lang="en-US"/>
              <a:t>Make the point that it is ALWAYS the responsibility of the person seeking consent (in this case, the person approaching) to stop, if the other person does not give consent, withdraws consent, or isn't clear.</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4.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Read the following scenarios and ask the class if they think consent is being given. How do they know?</a:t>
            </a:r>
          </a:p>
          <a:p>
            <a:r>
              <a:rPr lang="en-US"/>
              <a:t/>
            </a:r>
          </a:p>
          <a:p>
            <a:r>
              <a:rPr lang="en-US"/>
              <a:t>This can be done as a whole class or in small groups.</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5.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6.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7.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8.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9.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0.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Now pose this question to the class: what if you're not sure if whether somebody is giving consent or not?</a:t>
            </a:r>
          </a:p>
          <a:p>
            <a:r>
              <a:rPr lang="en-US"/>
              <a:t/>
            </a:r>
          </a:p>
          <a:p>
            <a:r>
              <a:rPr lang="en-US"/>
              <a:t>Allow time for discussion.</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1.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Make the point that if you are ever unsure, ASK. </a:t>
            </a:r>
          </a:p>
          <a:p>
            <a:r>
              <a:rPr lang="en-US"/>
              <a:t/>
            </a:r>
          </a:p>
          <a:p>
            <a:r>
              <a:rPr lang="en-US"/>
              <a:t>If you're still not sure, or if the person doesn't seem sure, treat it as if consent is not being given.</a:t>
            </a:r>
          </a:p>
          <a:p>
            <a:r>
              <a:rPr lang="en-US"/>
              <a:t/>
            </a:r>
          </a:p>
          <a:p>
            <a:r>
              <a:rPr lang="en-US"/>
              <a:t>If it's not an enthusiastic yes, it's a NO.</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2.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https://www.youtube.com/watch?v=LO3i1EJE6DI</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3.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4.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slideLayouts/_rels/slideLayout1.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2.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3.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4.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5.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6.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7.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8.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9.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10.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11.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pPr/>
              <a:t>8/1/2011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pPr/>
              <a:t>8/1/2011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pPr/>
              <a:t>8/1/2011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8/1/2011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8/1/2011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8/1/2011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Relationships xmlns="http://schemas.openxmlformats.org/package/2006/relationships"><Relationship Id="rId1" Target="../slideLayouts/slideLayout1.xml" Type="http://schemas.openxmlformats.org/officeDocument/2006/relationships/slideLayout"/><Relationship Id="rId10" Target="../slideLayouts/slideLayout10.xml" Type="http://schemas.openxmlformats.org/officeDocument/2006/relationships/slideLayout"/><Relationship Id="rId11" Target="../slideLayouts/slideLayout11.xml" Type="http://schemas.openxmlformats.org/officeDocument/2006/relationships/slideLayout"/><Relationship Id="rId12" Target="../theme/theme1.xml" Type="http://schemas.openxmlformats.org/officeDocument/2006/relationships/theme"/><Relationship Id="rId2" Target="../slideLayouts/slideLayout2.xml" Type="http://schemas.openxmlformats.org/officeDocument/2006/relationships/slideLayout"/><Relationship Id="rId3" Target="../slideLayouts/slideLayout3.xml" Type="http://schemas.openxmlformats.org/officeDocument/2006/relationships/slideLayout"/><Relationship Id="rId4" Target="../slideLayouts/slideLayout4.xml" Type="http://schemas.openxmlformats.org/officeDocument/2006/relationships/slideLayout"/><Relationship Id="rId5" Target="../slideLayouts/slideLayout5.xml" Type="http://schemas.openxmlformats.org/officeDocument/2006/relationships/slideLayout"/><Relationship Id="rId6" Target="../slideLayouts/slideLayout6.xml" Type="http://schemas.openxmlformats.org/officeDocument/2006/relationships/slideLayout"/><Relationship Id="rId7" Target="../slideLayouts/slideLayout7.xml" Type="http://schemas.openxmlformats.org/officeDocument/2006/relationships/slideLayout"/><Relationship Id="rId8" Target="../slideLayouts/slideLayout8.xml" Type="http://schemas.openxmlformats.org/officeDocument/2006/relationships/slideLayout"/><Relationship Id="rId9" Target="../slideLayouts/slideLayout9.xml" Type="http://schemas.openxmlformats.org/officeDocument/2006/relationships/slideLayout"/></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8/1/2011</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Relationships xmlns="http://schemas.openxmlformats.org/package/2006/relationships"><Relationship Id="rId1" Target="../slideLayouts/slideLayout7.xml" Type="http://schemas.openxmlformats.org/officeDocument/2006/relationships/slideLayout"/></Relationships>
</file>

<file path=ppt/slides/_rels/slide2.xml.rels><?xml version="1.0" encoding="UTF-8" standalone="yes"?><Relationships xmlns="http://schemas.openxmlformats.org/package/2006/relationships"><Relationship Id="rId1" Target="../slideLayouts/slideLayout7.xml" Type="http://schemas.openxmlformats.org/officeDocument/2006/relationships/slideLayout"/></Relationships>
</file>

<file path=ppt/slides/_rels/slide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png" Type="http://schemas.openxmlformats.org/officeDocument/2006/relationships/image"/><Relationship Id="rId3" Target="../media/image2.svg" Type="http://schemas.openxmlformats.org/officeDocument/2006/relationships/image"/></Relationships>
</file>

<file path=ppt/slides/_rels/slide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png" Type="http://schemas.openxmlformats.org/officeDocument/2006/relationships/image"/></Relationships>
</file>

<file path=ppt/slides/_rels/slide5.xml.rels><?xml version="1.0" encoding="UTF-8" standalone="yes"?><Relationships xmlns="http://schemas.openxmlformats.org/package/2006/relationships"><Relationship Id="rId1" Target="../slideLayouts/slideLayout7.xml" Type="http://schemas.openxmlformats.org/officeDocument/2006/relationships/slideLayout"/></Relationships>
</file>

<file path=ppt/slides/_rels/slide6.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xml" Type="http://schemas.openxmlformats.org/officeDocument/2006/relationships/notesSlide"/><Relationship Id="rId3" Target="../media/image4.png" Type="http://schemas.openxmlformats.org/officeDocument/2006/relationships/image"/><Relationship Id="rId4" Target="../media/image5.svg" Type="http://schemas.openxmlformats.org/officeDocument/2006/relationships/image"/></Relationships>
</file>

<file path=ppt/slides/_rels/slide7.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xml" Type="http://schemas.openxmlformats.org/officeDocument/2006/relationships/notesSlide"/><Relationship Id="rId3" Target="../media/image6.png" Type="http://schemas.openxmlformats.org/officeDocument/2006/relationships/image"/></Relationships>
</file>

<file path=ppt/slides/_rels/slide8.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3.xml" Type="http://schemas.openxmlformats.org/officeDocument/2006/relationships/notesSlide"/></Relationships>
</file>

<file path=ppt/slides/_rels/slide9.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4.xml" Type="http://schemas.openxmlformats.org/officeDocument/2006/relationships/notesSlide"/></Relationships>
</file>

<file path=ppt/slides/_rels/slide10.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5.xml" Type="http://schemas.openxmlformats.org/officeDocument/2006/relationships/notesSlide"/></Relationships>
</file>

<file path=ppt/slides/_rels/slide11.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6.xml" Type="http://schemas.openxmlformats.org/officeDocument/2006/relationships/notesSlide"/></Relationships>
</file>

<file path=ppt/slides/_rels/slide12.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7.xml" Type="http://schemas.openxmlformats.org/officeDocument/2006/relationships/notesSlide"/><Relationship Id="rId3" Target="../media/image7.png" Type="http://schemas.openxmlformats.org/officeDocument/2006/relationships/image"/><Relationship Id="rId4" Target="../media/image8.svg" Type="http://schemas.openxmlformats.org/officeDocument/2006/relationships/image"/></Relationships>
</file>

<file path=ppt/slides/_rels/slide13.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8.xml" Type="http://schemas.openxmlformats.org/officeDocument/2006/relationships/notesSlide"/></Relationships>
</file>

<file path=ppt/slides/_rels/slide14.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9.xml" Type="http://schemas.openxmlformats.org/officeDocument/2006/relationships/notesSlide"/><Relationship Id="rId3" Target="../media/image7.png" Type="http://schemas.openxmlformats.org/officeDocument/2006/relationships/image"/><Relationship Id="rId4" Target="../media/image8.svg" Type="http://schemas.openxmlformats.org/officeDocument/2006/relationships/image"/></Relationships>
</file>

<file path=ppt/slides/_rels/slide15.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0.xml" Type="http://schemas.openxmlformats.org/officeDocument/2006/relationships/notesSlide"/><Relationship Id="rId3" Target="../media/image9.png" Type="http://schemas.openxmlformats.org/officeDocument/2006/relationships/image"/><Relationship Id="rId4" Target="../media/image10.svg" Type="http://schemas.openxmlformats.org/officeDocument/2006/relationships/image"/><Relationship Id="rId5" Target="../media/image11.png" Type="http://schemas.openxmlformats.org/officeDocument/2006/relationships/image"/><Relationship Id="rId6" Target="../media/image12.svg" Type="http://schemas.openxmlformats.org/officeDocument/2006/relationships/image"/></Relationships>
</file>

<file path=ppt/slides/_rels/slide16.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1.xml" Type="http://schemas.openxmlformats.org/officeDocument/2006/relationships/notesSlide"/><Relationship Id="rId3" Target="../media/image9.png" Type="http://schemas.openxmlformats.org/officeDocument/2006/relationships/image"/><Relationship Id="rId4" Target="../media/image10.svg" Type="http://schemas.openxmlformats.org/officeDocument/2006/relationships/image"/><Relationship Id="rId5" Target="../media/image11.png" Type="http://schemas.openxmlformats.org/officeDocument/2006/relationships/image"/><Relationship Id="rId6" Target="../media/image12.svg" Type="http://schemas.openxmlformats.org/officeDocument/2006/relationships/image"/></Relationships>
</file>

<file path=ppt/slides/_rels/slide17.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2.xml" Type="http://schemas.openxmlformats.org/officeDocument/2006/relationships/notesSlide"/><Relationship Id="rId3" Target="../media/image9.png" Type="http://schemas.openxmlformats.org/officeDocument/2006/relationships/image"/><Relationship Id="rId4" Target="../media/image10.svg" Type="http://schemas.openxmlformats.org/officeDocument/2006/relationships/image"/><Relationship Id="rId5" Target="../media/image11.png" Type="http://schemas.openxmlformats.org/officeDocument/2006/relationships/image"/><Relationship Id="rId6" Target="../media/image12.svg" Type="http://schemas.openxmlformats.org/officeDocument/2006/relationships/image"/></Relationships>
</file>

<file path=ppt/slides/_rels/slide18.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3.xml" Type="http://schemas.openxmlformats.org/officeDocument/2006/relationships/notesSlide"/><Relationship Id="rId3" Target="../media/image9.png" Type="http://schemas.openxmlformats.org/officeDocument/2006/relationships/image"/><Relationship Id="rId4" Target="../media/image10.svg" Type="http://schemas.openxmlformats.org/officeDocument/2006/relationships/image"/><Relationship Id="rId5" Target="../media/image11.png" Type="http://schemas.openxmlformats.org/officeDocument/2006/relationships/image"/><Relationship Id="rId6" Target="../media/image12.svg" Type="http://schemas.openxmlformats.org/officeDocument/2006/relationships/image"/></Relationships>
</file>

<file path=ppt/slides/_rels/slide19.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4.xml" Type="http://schemas.openxmlformats.org/officeDocument/2006/relationships/notesSlide"/></Relationships>
</file>

<file path=ppt/slides/_rels/slide20.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5.xml" Type="http://schemas.openxmlformats.org/officeDocument/2006/relationships/notesSlide"/></Relationships>
</file>

<file path=ppt/slides/_rels/slide21.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6.xml" Type="http://schemas.openxmlformats.org/officeDocument/2006/relationships/notesSlide"/></Relationships>
</file>

<file path=ppt/slides/_rels/slide22.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7.xml" Type="http://schemas.openxmlformats.org/officeDocument/2006/relationships/notesSlide"/></Relationships>
</file>

<file path=ppt/slides/_rels/slide23.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8.xml" Type="http://schemas.openxmlformats.org/officeDocument/2006/relationships/notesSlide"/></Relationships>
</file>

<file path=ppt/slides/_rels/slide24.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9.xml" Type="http://schemas.openxmlformats.org/officeDocument/2006/relationships/notesSlide"/></Relationships>
</file>

<file path=ppt/slides/_rels/slide25.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0.xml" Type="http://schemas.openxmlformats.org/officeDocument/2006/relationships/notesSlide"/></Relationships>
</file>

<file path=ppt/slides/_rels/slide26.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1.xml" Type="http://schemas.openxmlformats.org/officeDocument/2006/relationships/notesSlide"/></Relationships>
</file>

<file path=ppt/slides/_rels/slide27.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2.xml" Type="http://schemas.openxmlformats.org/officeDocument/2006/relationships/notesSlide"/><Relationship Id="rId3" Target="../media/image13.jpeg" Type="http://schemas.openxmlformats.org/officeDocument/2006/relationships/image"/><Relationship Id="rId4" Target="https://www.youtube.com/watch?v=LO3i1EJE6DI" TargetMode="External" Type="http://schemas.openxmlformats.org/officeDocument/2006/relationships/video"/></Relationships>
</file>

<file path=ppt/slides/_rels/slide28.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3.xml" Type="http://schemas.openxmlformats.org/officeDocument/2006/relationships/notesSlide"/></Relationships>
</file>

<file path=ppt/slides/_rels/slide29.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4.xml" Type="http://schemas.openxmlformats.org/officeDocument/2006/relationships/notesSlide"/></Relationships>
</file>

<file path=ppt/slides/slide1.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1028700" y="796943"/>
            <a:ext cx="4502257" cy="766737"/>
          </a:xfrm>
          <a:prstGeom prst="rect">
            <a:avLst/>
          </a:prstGeom>
        </p:spPr>
        <p:txBody>
          <a:bodyPr anchor="t" rtlCol="false" tIns="0" lIns="0" bIns="0" rIns="0">
            <a:spAutoFit/>
          </a:bodyPr>
          <a:lstStyle/>
          <a:p>
            <a:pPr algn="ctr">
              <a:lnSpc>
                <a:spcPts val="5744"/>
              </a:lnSpc>
            </a:pPr>
            <a:r>
              <a:rPr lang="en-US" sz="5470">
                <a:solidFill>
                  <a:srgbClr val="000000"/>
                </a:solidFill>
                <a:latin typeface="Bobby Jones Soft"/>
                <a:ea typeface="Bobby Jones Soft"/>
                <a:cs typeface="Bobby Jones Soft"/>
                <a:sym typeface="Bobby Jones Soft"/>
              </a:rPr>
              <a:t>TEACHER SLIDE</a:t>
            </a:r>
          </a:p>
        </p:txBody>
      </p:sp>
      <p:sp>
        <p:nvSpPr>
          <p:cNvPr name="TextBox 6" id="6"/>
          <p:cNvSpPr txBox="true"/>
          <p:nvPr/>
        </p:nvSpPr>
        <p:spPr>
          <a:xfrm rot="0">
            <a:off x="935066" y="2442005"/>
            <a:ext cx="16417869" cy="4480875"/>
          </a:xfrm>
          <a:prstGeom prst="rect">
            <a:avLst/>
          </a:prstGeom>
        </p:spPr>
        <p:txBody>
          <a:bodyPr anchor="t" rtlCol="false" tIns="0" lIns="0" bIns="0" rIns="0">
            <a:spAutoFit/>
          </a:bodyPr>
          <a:lstStyle/>
          <a:p>
            <a:pPr algn="just">
              <a:lnSpc>
                <a:spcPts val="3902"/>
              </a:lnSpc>
            </a:pPr>
            <a:r>
              <a:rPr lang="en-US" sz="3716">
                <a:solidFill>
                  <a:srgbClr val="000000"/>
                </a:solidFill>
                <a:latin typeface="Glacial Indifference"/>
                <a:ea typeface="Glacial Indifference"/>
                <a:cs typeface="Glacial Indifference"/>
                <a:sym typeface="Glacial Indifference"/>
              </a:rPr>
              <a:t>This lesson focuses on the concept of consent. While it is not strictly about sexual consent, the lesson does touch upon this briefly. It is important that students know that consent is not just relevant to sexual scenarios but understand that it is a part of our every day relationships and interactions.</a:t>
            </a:r>
          </a:p>
          <a:p>
            <a:pPr algn="just">
              <a:lnSpc>
                <a:spcPts val="3902"/>
              </a:lnSpc>
            </a:pPr>
          </a:p>
          <a:p>
            <a:pPr algn="just">
              <a:lnSpc>
                <a:spcPts val="3902"/>
              </a:lnSpc>
            </a:pPr>
            <a:r>
              <a:rPr lang="en-US" sz="3716">
                <a:solidFill>
                  <a:srgbClr val="000000"/>
                </a:solidFill>
                <a:latin typeface="Glacial Indifference"/>
                <a:ea typeface="Glacial Indifference"/>
                <a:cs typeface="Glacial Indifference"/>
                <a:sym typeface="Glacial Indifference"/>
              </a:rPr>
              <a:t>The lesson also includes an activity called ‘parallel lines’ which requires enough room for students to walk from one end of the classroom to the other. If there is not enough room for everyone to take part, you can ask for volunteers to come to the front of the room and demonstrate.</a:t>
            </a:r>
          </a:p>
        </p:txBody>
      </p:sp>
    </p:spTree>
  </p:cSld>
  <p:clrMapOvr>
    <a:masterClrMapping/>
  </p:clrMapOvr>
</p:sld>
</file>

<file path=ppt/slides/slide2.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graphicFrame>
        <p:nvGraphicFramePr>
          <p:cNvPr name="Table 5" id="5"/>
          <p:cNvGraphicFramePr>
            <a:graphicFrameLocks noGrp="true"/>
          </p:cNvGraphicFramePr>
          <p:nvPr/>
        </p:nvGraphicFramePr>
        <p:xfrm>
          <a:off x="1028700" y="1374011"/>
          <a:ext cx="16361669" cy="8049540"/>
        </p:xfrm>
        <a:graphic>
          <a:graphicData uri="http://schemas.openxmlformats.org/drawingml/2006/table">
            <a:tbl>
              <a:tblPr/>
              <a:tblGrid>
                <a:gridCol w="3236288"/>
                <a:gridCol w="11283661"/>
                <a:gridCol w="1841719"/>
              </a:tblGrid>
              <a:tr h="823046">
                <a:tc>
                  <a:txBody>
                    <a:bodyPr anchor="t" rtlCol="false"/>
                    <a:lstStyle/>
                    <a:p>
                      <a:pPr algn="ctr">
                        <a:lnSpc>
                          <a:spcPts val="2799"/>
                        </a:lnSpc>
                        <a:defRPr/>
                      </a:pPr>
                      <a:r>
                        <a:rPr lang="en-US" sz="1999" b="true">
                          <a:solidFill>
                            <a:srgbClr val="000000"/>
                          </a:solidFill>
                          <a:latin typeface="Canva Sans Bold"/>
                          <a:ea typeface="Canva Sans Bold"/>
                          <a:cs typeface="Canva Sans Bold"/>
                          <a:sym typeface="Canva Sans Bold"/>
                        </a:rPr>
                        <a:t>Activity</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799"/>
                        </a:lnSpc>
                        <a:defRPr/>
                      </a:pPr>
                      <a:r>
                        <a:rPr lang="en-US" sz="1999" b="true">
                          <a:solidFill>
                            <a:srgbClr val="000000"/>
                          </a:solidFill>
                          <a:latin typeface="Canva Sans Bold"/>
                          <a:ea typeface="Canva Sans Bold"/>
                          <a:cs typeface="Canva Sans Bold"/>
                          <a:sym typeface="Canva Sans Bold"/>
                        </a:rPr>
                        <a:t>Description</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799"/>
                        </a:lnSpc>
                        <a:defRPr/>
                      </a:pPr>
                      <a:r>
                        <a:rPr lang="en-US" sz="1999" b="true">
                          <a:solidFill>
                            <a:srgbClr val="000000"/>
                          </a:solidFill>
                          <a:latin typeface="Canva Sans Bold"/>
                          <a:ea typeface="Canva Sans Bold"/>
                          <a:cs typeface="Canva Sans Bold"/>
                          <a:sym typeface="Canva Sans Bold"/>
                        </a:rPr>
                        <a:t>Timing</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r h="1097569">
                <a:tc>
                  <a:txBody>
                    <a:bodyPr anchor="t" rtlCol="false"/>
                    <a:lstStyle/>
                    <a:p>
                      <a:pPr algn="ctr">
                        <a:lnSpc>
                          <a:spcPts val="2520"/>
                        </a:lnSpc>
                        <a:defRPr/>
                      </a:pPr>
                      <a:r>
                        <a:rPr lang="en-US" sz="1800">
                          <a:solidFill>
                            <a:srgbClr val="000000"/>
                          </a:solidFill>
                          <a:latin typeface="Canva Sans"/>
                          <a:ea typeface="Canva Sans"/>
                          <a:cs typeface="Canva Sans"/>
                          <a:sym typeface="Canva Sans"/>
                        </a:rPr>
                        <a:t>Introduction</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just">
                        <a:lnSpc>
                          <a:spcPts val="2520"/>
                        </a:lnSpc>
                        <a:defRPr/>
                      </a:pPr>
                      <a:r>
                        <a:rPr lang="en-US" sz="1800">
                          <a:solidFill>
                            <a:srgbClr val="000000"/>
                          </a:solidFill>
                          <a:latin typeface="Canva Sans"/>
                          <a:ea typeface="Canva Sans"/>
                          <a:cs typeface="Canva Sans"/>
                          <a:sym typeface="Canva Sans"/>
                        </a:rPr>
                        <a:t>Ask students to complete the ‘do it now’ task. Introduce learning objectives and revisit class agreements.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520"/>
                        </a:lnSpc>
                        <a:defRPr/>
                      </a:pPr>
                      <a:r>
                        <a:rPr lang="en-US" sz="1800">
                          <a:solidFill>
                            <a:srgbClr val="000000"/>
                          </a:solidFill>
                          <a:latin typeface="Canva Sans"/>
                          <a:ea typeface="Canva Sans"/>
                          <a:cs typeface="Canva Sans"/>
                          <a:sym typeface="Canva Sans"/>
                        </a:rPr>
                        <a:t>5 minutes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r h="1406834">
                <a:tc>
                  <a:txBody>
                    <a:bodyPr anchor="t" rtlCol="false"/>
                    <a:lstStyle/>
                    <a:p>
                      <a:pPr algn="ctr">
                        <a:lnSpc>
                          <a:spcPts val="2520"/>
                        </a:lnSpc>
                        <a:defRPr/>
                      </a:pPr>
                      <a:r>
                        <a:rPr lang="en-US" sz="1800">
                          <a:solidFill>
                            <a:srgbClr val="000000"/>
                          </a:solidFill>
                          <a:latin typeface="Canva Sans"/>
                          <a:ea typeface="Canva Sans"/>
                          <a:cs typeface="Canva Sans"/>
                          <a:sym typeface="Canva Sans"/>
                        </a:rPr>
                        <a:t>Terminology and discussion</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just">
                        <a:lnSpc>
                          <a:spcPts val="2520"/>
                        </a:lnSpc>
                        <a:defRPr/>
                      </a:pPr>
                      <a:r>
                        <a:rPr lang="en-US" sz="1800">
                          <a:solidFill>
                            <a:srgbClr val="000000"/>
                          </a:solidFill>
                          <a:latin typeface="Canva Sans"/>
                          <a:ea typeface="Canva Sans"/>
                          <a:cs typeface="Canva Sans"/>
                          <a:sym typeface="Canva Sans"/>
                        </a:rPr>
                        <a:t>Share definition of consent and ask for examples of situations where consent may need to be asked for/given. In small groups, ask students to think about signs of verbal and nonverbal consent.</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519"/>
                        </a:lnSpc>
                        <a:defRPr/>
                      </a:pPr>
                      <a:r>
                        <a:rPr lang="en-US" sz="1799">
                          <a:solidFill>
                            <a:srgbClr val="000000"/>
                          </a:solidFill>
                          <a:latin typeface="Canva Sans"/>
                          <a:ea typeface="Canva Sans"/>
                          <a:cs typeface="Canva Sans"/>
                          <a:sym typeface="Canva Sans"/>
                        </a:rPr>
                        <a:t>10 minutes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r h="1406834">
                <a:tc>
                  <a:txBody>
                    <a:bodyPr anchor="t" rtlCol="false"/>
                    <a:lstStyle/>
                    <a:p>
                      <a:pPr algn="ctr">
                        <a:lnSpc>
                          <a:spcPts val="2520"/>
                        </a:lnSpc>
                        <a:defRPr/>
                      </a:pPr>
                      <a:r>
                        <a:rPr lang="en-US" sz="1800">
                          <a:solidFill>
                            <a:srgbClr val="000000"/>
                          </a:solidFill>
                          <a:latin typeface="Canva Sans"/>
                          <a:ea typeface="Canva Sans"/>
                          <a:cs typeface="Canva Sans"/>
                          <a:sym typeface="Canva Sans"/>
                        </a:rPr>
                        <a:t>Parallel Lines </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just">
                        <a:lnSpc>
                          <a:spcPts val="2520"/>
                        </a:lnSpc>
                        <a:defRPr/>
                      </a:pPr>
                      <a:r>
                        <a:rPr lang="en-US" sz="1800">
                          <a:solidFill>
                            <a:srgbClr val="000000"/>
                          </a:solidFill>
                          <a:latin typeface="Canva Sans"/>
                          <a:ea typeface="Canva Sans"/>
                          <a:cs typeface="Canva Sans"/>
                          <a:sym typeface="Canva Sans"/>
                        </a:rPr>
                        <a:t>Follow instructions for the parallel lines activity on lesson plan, which is used to demonstrate the concept of communicating consent verbally and nonverbally. Discuss as a class using prompts on slides as you go and after.</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519"/>
                        </a:lnSpc>
                        <a:defRPr/>
                      </a:pPr>
                      <a:r>
                        <a:rPr lang="en-US" sz="1799">
                          <a:solidFill>
                            <a:srgbClr val="000000"/>
                          </a:solidFill>
                          <a:latin typeface="Canva Sans"/>
                          <a:ea typeface="Canva Sans"/>
                          <a:cs typeface="Canva Sans"/>
                          <a:sym typeface="Canva Sans"/>
                        </a:rPr>
                        <a:t>10 minutes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r h="1092128">
                <a:tc>
                  <a:txBody>
                    <a:bodyPr anchor="t" rtlCol="false"/>
                    <a:lstStyle/>
                    <a:p>
                      <a:pPr algn="ctr">
                        <a:lnSpc>
                          <a:spcPts val="2520"/>
                        </a:lnSpc>
                        <a:defRPr/>
                      </a:pPr>
                      <a:r>
                        <a:rPr lang="en-US" sz="1800">
                          <a:solidFill>
                            <a:srgbClr val="000000"/>
                          </a:solidFill>
                          <a:latin typeface="Canva Sans"/>
                          <a:ea typeface="Canva Sans"/>
                          <a:cs typeface="Canva Sans"/>
                          <a:sym typeface="Canva Sans"/>
                        </a:rPr>
                        <a:t>Scenarios </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just">
                        <a:lnSpc>
                          <a:spcPts val="2519"/>
                        </a:lnSpc>
                        <a:defRPr/>
                      </a:pPr>
                      <a:r>
                        <a:rPr lang="en-US" sz="1799">
                          <a:solidFill>
                            <a:srgbClr val="000000"/>
                          </a:solidFill>
                          <a:latin typeface="Canva Sans"/>
                          <a:ea typeface="Canva Sans"/>
                          <a:cs typeface="Canva Sans"/>
                          <a:sym typeface="Canva Sans"/>
                        </a:rPr>
                        <a:t>Split class into groups and ask them to discuss the scenarios, deciding whether consent has been given and how they know.</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519"/>
                        </a:lnSpc>
                        <a:defRPr/>
                      </a:pPr>
                      <a:r>
                        <a:rPr lang="en-US" sz="1799">
                          <a:solidFill>
                            <a:srgbClr val="000000"/>
                          </a:solidFill>
                          <a:latin typeface="Canva Sans"/>
                          <a:ea typeface="Canva Sans"/>
                          <a:cs typeface="Canva Sans"/>
                          <a:sym typeface="Canva Sans"/>
                        </a:rPr>
                        <a:t>10 minutes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r h="1406834">
                <a:tc>
                  <a:txBody>
                    <a:bodyPr anchor="t" rtlCol="false"/>
                    <a:lstStyle/>
                    <a:p>
                      <a:pPr algn="ctr">
                        <a:lnSpc>
                          <a:spcPts val="2520"/>
                        </a:lnSpc>
                        <a:defRPr/>
                      </a:pPr>
                      <a:r>
                        <a:rPr lang="en-US" sz="1800">
                          <a:solidFill>
                            <a:srgbClr val="000000"/>
                          </a:solidFill>
                          <a:latin typeface="Canva Sans"/>
                          <a:ea typeface="Canva Sans"/>
                          <a:cs typeface="Canva Sans"/>
                          <a:sym typeface="Canva Sans"/>
                        </a:rPr>
                        <a:t>Video</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just">
                        <a:lnSpc>
                          <a:spcPts val="2519"/>
                        </a:lnSpc>
                        <a:defRPr/>
                      </a:pPr>
                      <a:r>
                        <a:rPr lang="en-US" sz="1799">
                          <a:solidFill>
                            <a:srgbClr val="000000"/>
                          </a:solidFill>
                          <a:latin typeface="Canva Sans"/>
                          <a:ea typeface="Canva Sans"/>
                          <a:cs typeface="Canva Sans"/>
                          <a:sym typeface="Canva Sans"/>
                        </a:rPr>
                        <a:t>Play ‘cup of tea’ video using tea as a metaphor for consent. At the end, the video makes reference to being unconscious - you may wish to stop the video beforehand, but if not, this will require a discussion afterwards on what it means in terms of real relationships.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519"/>
                        </a:lnSpc>
                        <a:defRPr/>
                      </a:pPr>
                      <a:r>
                        <a:rPr lang="en-US" sz="1799">
                          <a:solidFill>
                            <a:srgbClr val="000000"/>
                          </a:solidFill>
                          <a:latin typeface="Canva Sans"/>
                          <a:ea typeface="Canva Sans"/>
                          <a:cs typeface="Canva Sans"/>
                          <a:sym typeface="Canva Sans"/>
                        </a:rPr>
                        <a:t>5-10 minutes </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r h="816296">
                <a:tc>
                  <a:txBody>
                    <a:bodyPr anchor="t" rtlCol="false"/>
                    <a:lstStyle/>
                    <a:p>
                      <a:pPr algn="ctr">
                        <a:lnSpc>
                          <a:spcPts val="2520"/>
                        </a:lnSpc>
                        <a:defRPr/>
                      </a:pPr>
                      <a:r>
                        <a:rPr lang="en-US" sz="1800">
                          <a:solidFill>
                            <a:srgbClr val="000000"/>
                          </a:solidFill>
                          <a:latin typeface="Canva Sans"/>
                          <a:ea typeface="Canva Sans"/>
                          <a:cs typeface="Canva Sans"/>
                          <a:sym typeface="Canva Sans"/>
                        </a:rPr>
                        <a:t>Ending/Reflections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just">
                        <a:lnSpc>
                          <a:spcPts val="2519"/>
                        </a:lnSpc>
                        <a:defRPr/>
                      </a:pPr>
                      <a:r>
                        <a:rPr lang="en-US" sz="1799">
                          <a:solidFill>
                            <a:srgbClr val="000000"/>
                          </a:solidFill>
                          <a:latin typeface="Canva Sans"/>
                          <a:ea typeface="Canva Sans"/>
                          <a:cs typeface="Canva Sans"/>
                          <a:sym typeface="Canva Sans"/>
                        </a:rPr>
                        <a:t>Ask students to reflect on one thing they’re taking from the lesson.</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519"/>
                        </a:lnSpc>
                        <a:defRPr/>
                      </a:pPr>
                      <a:r>
                        <a:rPr lang="en-US" sz="1799">
                          <a:solidFill>
                            <a:srgbClr val="000000"/>
                          </a:solidFill>
                          <a:latin typeface="Canva Sans"/>
                          <a:ea typeface="Canva Sans"/>
                          <a:cs typeface="Canva Sans"/>
                          <a:sym typeface="Canva Sans"/>
                        </a:rPr>
                        <a:t>5 minutes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bl>
          </a:graphicData>
        </a:graphic>
      </p:graphicFrame>
      <p:sp>
        <p:nvSpPr>
          <p:cNvPr name="TextBox 6" id="6"/>
          <p:cNvSpPr txBox="true"/>
          <p:nvPr/>
        </p:nvSpPr>
        <p:spPr>
          <a:xfrm rot="0">
            <a:off x="1028700" y="740539"/>
            <a:ext cx="3730874" cy="633472"/>
          </a:xfrm>
          <a:prstGeom prst="rect">
            <a:avLst/>
          </a:prstGeom>
        </p:spPr>
        <p:txBody>
          <a:bodyPr anchor="t" rtlCol="false" tIns="0" lIns="0" bIns="0" rIns="0">
            <a:spAutoFit/>
          </a:bodyPr>
          <a:lstStyle/>
          <a:p>
            <a:pPr algn="ctr">
              <a:lnSpc>
                <a:spcPts val="4759"/>
              </a:lnSpc>
            </a:pPr>
            <a:r>
              <a:rPr lang="en-US" sz="4533">
                <a:solidFill>
                  <a:srgbClr val="000000"/>
                </a:solidFill>
                <a:latin typeface="Bobby Jones Soft"/>
                <a:ea typeface="Bobby Jones Soft"/>
                <a:cs typeface="Bobby Jones Soft"/>
                <a:sym typeface="Bobby Jones Soft"/>
              </a:rPr>
              <a:t>TEACHER SLIDE</a:t>
            </a:r>
          </a:p>
        </p:txBody>
      </p:sp>
    </p:spTree>
  </p:cSld>
  <p:clrMapOvr>
    <a:masterClrMapping/>
  </p:clrMapOvr>
</p:sld>
</file>

<file path=ppt/slides/slide3.xml><?xml version="1.0" encoding="utf-8"?>
<p:sld xmlns:p="http://schemas.openxmlformats.org/presentationml/2006/main" xmlns:a="http://schemas.openxmlformats.org/drawingml/2006/main" xmlns:r="http://schemas.openxmlformats.org/officeDocument/2006/relationships">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1436837" y="3636234"/>
            <a:ext cx="10719551" cy="2046063"/>
          </a:xfrm>
          <a:prstGeom prst="rect">
            <a:avLst/>
          </a:prstGeom>
        </p:spPr>
        <p:txBody>
          <a:bodyPr anchor="t" rtlCol="false" tIns="0" lIns="0" bIns="0" rIns="0">
            <a:spAutoFit/>
          </a:bodyPr>
          <a:lstStyle/>
          <a:p>
            <a:pPr algn="just">
              <a:lnSpc>
                <a:spcPts val="8302"/>
              </a:lnSpc>
            </a:pPr>
            <a:r>
              <a:rPr lang="en-US" sz="5156">
                <a:solidFill>
                  <a:srgbClr val="000000"/>
                </a:solidFill>
                <a:latin typeface="Glacial Indifference"/>
                <a:ea typeface="Glacial Indifference"/>
                <a:cs typeface="Glacial Indifference"/>
                <a:sym typeface="Glacial Indifference"/>
              </a:rPr>
              <a:t>Have you heard the word ‘consent’ before? What do you think it means?</a:t>
            </a:r>
          </a:p>
        </p:txBody>
      </p:sp>
      <p:sp>
        <p:nvSpPr>
          <p:cNvPr name="Freeform 6" id="6"/>
          <p:cNvSpPr/>
          <p:nvPr/>
        </p:nvSpPr>
        <p:spPr>
          <a:xfrm flipH="false" flipV="false" rot="552302">
            <a:off x="12454668" y="4523606"/>
            <a:ext cx="4789292" cy="4114800"/>
          </a:xfrm>
          <a:custGeom>
            <a:avLst/>
            <a:gdLst/>
            <a:ahLst/>
            <a:cxnLst/>
            <a:rect r="r" b="b" t="t" l="l"/>
            <a:pathLst>
              <a:path h="4114800" w="4789292">
                <a:moveTo>
                  <a:pt x="0" y="0"/>
                </a:moveTo>
                <a:lnTo>
                  <a:pt x="4789292" y="0"/>
                </a:lnTo>
                <a:lnTo>
                  <a:pt x="4789292" y="4114800"/>
                </a:lnTo>
                <a:lnTo>
                  <a:pt x="0" y="4114800"/>
                </a:lnTo>
                <a:lnTo>
                  <a:pt x="0" y="0"/>
                </a:lnTo>
                <a:close/>
              </a:path>
            </a:pathLst>
          </a:custGeom>
          <a:blipFill>
            <a:blip r:embed="rId2">
              <a:extLst>
                <a:ext uri="{96DAC541-7B7A-43D3-8B79-37D633B846F1}">
                  <asvg:svgBlip xmlns:asvg="http://schemas.microsoft.com/office/drawing/2016/SVG/main" r:embed="rId3"/>
                </a:ext>
              </a:extLst>
            </a:blip>
            <a:stretch>
              <a:fillRect l="0" t="0" r="0" b="0"/>
            </a:stretch>
          </a:blipFill>
        </p:spPr>
      </p:sp>
      <p:sp>
        <p:nvSpPr>
          <p:cNvPr name="TextBox 7" id="7"/>
          <p:cNvSpPr txBox="true"/>
          <p:nvPr/>
        </p:nvSpPr>
        <p:spPr>
          <a:xfrm rot="0">
            <a:off x="146333" y="1104900"/>
            <a:ext cx="5049156" cy="858449"/>
          </a:xfrm>
          <a:prstGeom prst="rect">
            <a:avLst/>
          </a:prstGeom>
        </p:spPr>
        <p:txBody>
          <a:bodyPr anchor="t" rtlCol="false" tIns="0" lIns="0" bIns="0" rIns="0">
            <a:spAutoFit/>
          </a:bodyPr>
          <a:lstStyle/>
          <a:p>
            <a:pPr algn="ctr">
              <a:lnSpc>
                <a:spcPts val="6441"/>
              </a:lnSpc>
            </a:pPr>
            <a:r>
              <a:rPr lang="en-US" sz="6135">
                <a:solidFill>
                  <a:srgbClr val="000000"/>
                </a:solidFill>
                <a:latin typeface="Bobby Jones Soft"/>
                <a:ea typeface="Bobby Jones Soft"/>
                <a:cs typeface="Bobby Jones Soft"/>
                <a:sym typeface="Bobby Jones Soft"/>
              </a:rPr>
              <a:t>DO IT NOW</a:t>
            </a:r>
          </a:p>
        </p:txBody>
      </p:sp>
    </p:spTree>
  </p:cSld>
  <p:clrMapOvr>
    <a:masterClrMapping/>
  </p:clrMapOvr>
</p:sld>
</file>

<file path=ppt/slides/slide4.xml><?xml version="1.0" encoding="utf-8"?>
<p:sld xmlns:p="http://schemas.openxmlformats.org/presentationml/2006/main" xmlns:a="http://schemas.openxmlformats.org/drawingml/2006/main" xmlns:r="http://schemas.openxmlformats.org/officeDocument/2006/relationships">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798573" y="7622352"/>
            <a:ext cx="1478992" cy="1998212"/>
          </a:xfrm>
          <a:custGeom>
            <a:avLst/>
            <a:gdLst/>
            <a:ahLst/>
            <a:cxnLst/>
            <a:rect r="r" b="b" t="t" l="l"/>
            <a:pathLst>
              <a:path h="1998212" w="1478992">
                <a:moveTo>
                  <a:pt x="0" y="0"/>
                </a:moveTo>
                <a:lnTo>
                  <a:pt x="1478992" y="0"/>
                </a:lnTo>
                <a:lnTo>
                  <a:pt x="1478992" y="1998212"/>
                </a:lnTo>
                <a:lnTo>
                  <a:pt x="0" y="1998212"/>
                </a:lnTo>
                <a:lnTo>
                  <a:pt x="0" y="0"/>
                </a:lnTo>
                <a:close/>
              </a:path>
            </a:pathLst>
          </a:custGeom>
          <a:blipFill>
            <a:blip r:embed="rId2"/>
            <a:stretch>
              <a:fillRect l="0" t="0" r="0" b="0"/>
            </a:stretch>
          </a:blipFill>
        </p:spPr>
      </p:sp>
      <p:sp>
        <p:nvSpPr>
          <p:cNvPr name="TextBox 6" id="6"/>
          <p:cNvSpPr txBox="true"/>
          <p:nvPr/>
        </p:nvSpPr>
        <p:spPr>
          <a:xfrm rot="0">
            <a:off x="1197641" y="2026700"/>
            <a:ext cx="15892719" cy="2252859"/>
          </a:xfrm>
          <a:prstGeom prst="rect">
            <a:avLst/>
          </a:prstGeom>
        </p:spPr>
        <p:txBody>
          <a:bodyPr anchor="t" rtlCol="false" tIns="0" lIns="0" bIns="0" rIns="0">
            <a:spAutoFit/>
          </a:bodyPr>
          <a:lstStyle/>
          <a:p>
            <a:pPr algn="ctr">
              <a:lnSpc>
                <a:spcPts val="16840"/>
              </a:lnSpc>
            </a:pPr>
            <a:r>
              <a:rPr lang="en-US" sz="16038">
                <a:solidFill>
                  <a:srgbClr val="000000"/>
                </a:solidFill>
                <a:latin typeface="Bobby Jones Soft"/>
                <a:ea typeface="Bobby Jones Soft"/>
                <a:cs typeface="Bobby Jones Soft"/>
                <a:sym typeface="Bobby Jones Soft"/>
              </a:rPr>
              <a:t>CONSENT </a:t>
            </a:r>
          </a:p>
        </p:txBody>
      </p:sp>
      <p:sp>
        <p:nvSpPr>
          <p:cNvPr name="TextBox 7" id="7"/>
          <p:cNvSpPr txBox="true"/>
          <p:nvPr/>
        </p:nvSpPr>
        <p:spPr>
          <a:xfrm rot="0">
            <a:off x="4405441" y="5132451"/>
            <a:ext cx="9477119" cy="695325"/>
          </a:xfrm>
          <a:prstGeom prst="rect">
            <a:avLst/>
          </a:prstGeom>
        </p:spPr>
        <p:txBody>
          <a:bodyPr anchor="t" rtlCol="false" tIns="0" lIns="0" bIns="0" rIns="0">
            <a:spAutoFit/>
          </a:bodyPr>
          <a:lstStyle/>
          <a:p>
            <a:pPr algn="ctr">
              <a:lnSpc>
                <a:spcPts val="5250"/>
              </a:lnSpc>
            </a:pPr>
            <a:r>
              <a:rPr lang="en-US" sz="5000">
                <a:solidFill>
                  <a:srgbClr val="000000"/>
                </a:solidFill>
                <a:latin typeface="Glacial Indifference"/>
                <a:ea typeface="Glacial Indifference"/>
                <a:cs typeface="Glacial Indifference"/>
                <a:sym typeface="Glacial Indifference"/>
              </a:rPr>
              <a:t>YEAR 8</a:t>
            </a:r>
          </a:p>
        </p:txBody>
      </p:sp>
      <p:sp>
        <p:nvSpPr>
          <p:cNvPr name="TextBox 8" id="8"/>
          <p:cNvSpPr txBox="true"/>
          <p:nvPr/>
        </p:nvSpPr>
        <p:spPr>
          <a:xfrm rot="0">
            <a:off x="11269662" y="8640508"/>
            <a:ext cx="5989638" cy="801367"/>
          </a:xfrm>
          <a:prstGeom prst="rect">
            <a:avLst/>
          </a:prstGeom>
        </p:spPr>
        <p:txBody>
          <a:bodyPr anchor="t" rtlCol="false" tIns="0" lIns="0" bIns="0" rIns="0">
            <a:spAutoFit/>
          </a:bodyPr>
          <a:lstStyle/>
          <a:p>
            <a:pPr algn="just">
              <a:lnSpc>
                <a:spcPts val="2058"/>
              </a:lnSpc>
            </a:pPr>
            <a:r>
              <a:rPr lang="en-US" sz="1960">
                <a:solidFill>
                  <a:srgbClr val="000000"/>
                </a:solidFill>
                <a:latin typeface="Glacial Indifference"/>
                <a:ea typeface="Glacial Indifference"/>
                <a:cs typeface="Glacial Indifference"/>
                <a:sym typeface="Glacial Indifference"/>
              </a:rPr>
              <a:t>This presentation has been adapted for the Isle of Man from Scotland’s national resource for relationships, sexual health, and parenthood (RSHP) education.</a:t>
            </a:r>
          </a:p>
        </p:txBody>
      </p:sp>
    </p:spTree>
  </p:cSld>
  <p:clrMapOvr>
    <a:masterClrMapping/>
  </p:clrMapOvr>
</p:sld>
</file>

<file path=ppt/slides/slide5.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1028700" y="1557581"/>
            <a:ext cx="7486733" cy="914100"/>
          </a:xfrm>
          <a:prstGeom prst="rect">
            <a:avLst/>
          </a:prstGeom>
        </p:spPr>
        <p:txBody>
          <a:bodyPr anchor="t" rtlCol="false" tIns="0" lIns="0" bIns="0" rIns="0">
            <a:spAutoFit/>
          </a:bodyPr>
          <a:lstStyle/>
          <a:p>
            <a:pPr algn="ctr">
              <a:lnSpc>
                <a:spcPts val="6825"/>
              </a:lnSpc>
            </a:pPr>
            <a:r>
              <a:rPr lang="en-US" sz="6500">
                <a:solidFill>
                  <a:srgbClr val="000000"/>
                </a:solidFill>
                <a:latin typeface="Bobby Jones Soft"/>
                <a:ea typeface="Bobby Jones Soft"/>
                <a:cs typeface="Bobby Jones Soft"/>
                <a:sym typeface="Bobby Jones Soft"/>
              </a:rPr>
              <a:t>LEARNING OBJECTIVES </a:t>
            </a:r>
          </a:p>
        </p:txBody>
      </p:sp>
      <p:sp>
        <p:nvSpPr>
          <p:cNvPr name="TextBox 6" id="6"/>
          <p:cNvSpPr txBox="true"/>
          <p:nvPr/>
        </p:nvSpPr>
        <p:spPr>
          <a:xfrm rot="0">
            <a:off x="1028700" y="3025745"/>
            <a:ext cx="15453073" cy="4122038"/>
          </a:xfrm>
          <a:prstGeom prst="rect">
            <a:avLst/>
          </a:prstGeom>
        </p:spPr>
        <p:txBody>
          <a:bodyPr anchor="t" rtlCol="false" tIns="0" lIns="0" bIns="0" rIns="0">
            <a:spAutoFit/>
          </a:bodyPr>
          <a:lstStyle/>
          <a:p>
            <a:pPr algn="just" marL="1014732" indent="-507366" lvl="1">
              <a:lnSpc>
                <a:spcPts val="10716"/>
              </a:lnSpc>
              <a:buFont typeface="Arial"/>
              <a:buChar char="•"/>
            </a:pPr>
            <a:r>
              <a:rPr lang="en-US" sz="4700">
                <a:solidFill>
                  <a:srgbClr val="000000"/>
                </a:solidFill>
                <a:latin typeface="Glacial Indifference"/>
                <a:ea typeface="Glacial Indifference"/>
                <a:cs typeface="Glacial Indifference"/>
                <a:sym typeface="Glacial Indifference"/>
              </a:rPr>
              <a:t>Explain what consent means </a:t>
            </a:r>
          </a:p>
          <a:p>
            <a:pPr algn="just" marL="1014732" indent="-507366" lvl="1">
              <a:lnSpc>
                <a:spcPts val="7050"/>
              </a:lnSpc>
              <a:buFont typeface="Arial"/>
              <a:buChar char="•"/>
            </a:pPr>
            <a:r>
              <a:rPr lang="en-US" sz="4700">
                <a:solidFill>
                  <a:srgbClr val="000000"/>
                </a:solidFill>
                <a:latin typeface="Glacial Indifference"/>
                <a:ea typeface="Glacial Indifference"/>
                <a:cs typeface="Glacial Indifference"/>
                <a:sym typeface="Glacial Indifference"/>
              </a:rPr>
              <a:t>Understand that consent is a component of everyday interactions </a:t>
            </a:r>
          </a:p>
          <a:p>
            <a:pPr algn="just" marL="1014732" indent="-507366" lvl="1">
              <a:lnSpc>
                <a:spcPts val="7050"/>
              </a:lnSpc>
              <a:buFont typeface="Arial"/>
              <a:buChar char="•"/>
            </a:pPr>
            <a:r>
              <a:rPr lang="en-US" sz="4700">
                <a:solidFill>
                  <a:srgbClr val="000000"/>
                </a:solidFill>
                <a:latin typeface="Glacial Indifference"/>
                <a:ea typeface="Glacial Indifference"/>
                <a:cs typeface="Glacial Indifference"/>
                <a:sym typeface="Glacial Indifference"/>
              </a:rPr>
              <a:t>Recognise when someone is giving or not giving consent</a:t>
            </a:r>
          </a:p>
        </p:txBody>
      </p:sp>
    </p:spTree>
  </p:cSld>
  <p:clrMapOvr>
    <a:masterClrMapping/>
  </p:clrMapOvr>
</p:sld>
</file>

<file path=ppt/slides/slide6.xml><?xml version="1.0" encoding="utf-8"?>
<p:sld xmlns:p="http://schemas.openxmlformats.org/presentationml/2006/main" xmlns:a="http://schemas.openxmlformats.org/drawingml/2006/main" xmlns:r="http://schemas.openxmlformats.org/officeDocument/2006/relationships">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1028700" y="1114425"/>
            <a:ext cx="7641221"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CLASS AGREEMENTS</a:t>
            </a:r>
          </a:p>
        </p:txBody>
      </p:sp>
      <p:sp>
        <p:nvSpPr>
          <p:cNvPr name="Freeform 6" id="6"/>
          <p:cNvSpPr/>
          <p:nvPr/>
        </p:nvSpPr>
        <p:spPr>
          <a:xfrm flipH="true" flipV="true" rot="5400000">
            <a:off x="4543789" y="1970205"/>
            <a:ext cx="6115859" cy="7714960"/>
          </a:xfrm>
          <a:custGeom>
            <a:avLst/>
            <a:gdLst/>
            <a:ahLst/>
            <a:cxnLst/>
            <a:rect r="r" b="b" t="t" l="l"/>
            <a:pathLst>
              <a:path h="7714960" w="6115859">
                <a:moveTo>
                  <a:pt x="6115859" y="7714960"/>
                </a:moveTo>
                <a:lnTo>
                  <a:pt x="0" y="7714960"/>
                </a:lnTo>
                <a:lnTo>
                  <a:pt x="0" y="0"/>
                </a:lnTo>
                <a:lnTo>
                  <a:pt x="6115859" y="0"/>
                </a:lnTo>
                <a:lnTo>
                  <a:pt x="6115859" y="771496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TextBox 7" id="7"/>
          <p:cNvSpPr txBox="true"/>
          <p:nvPr/>
        </p:nvSpPr>
        <p:spPr>
          <a:xfrm rot="0">
            <a:off x="4249892" y="3222479"/>
            <a:ext cx="7576310" cy="5115163"/>
          </a:xfrm>
          <a:prstGeom prst="rect">
            <a:avLst/>
          </a:prstGeom>
        </p:spPr>
        <p:txBody>
          <a:bodyPr anchor="t" rtlCol="false" tIns="0" lIns="0" bIns="0" rIns="0">
            <a:spAutoFit/>
          </a:bodyPr>
          <a:lstStyle/>
          <a:p>
            <a:pPr algn="l" marL="1050493" indent="-525247" lvl="1">
              <a:lnSpc>
                <a:spcPts val="6811"/>
              </a:lnSpc>
              <a:buFont typeface="Arial"/>
              <a:buChar char="•"/>
            </a:pPr>
            <a:r>
              <a:rPr lang="en-US" sz="4865">
                <a:solidFill>
                  <a:srgbClr val="000000"/>
                </a:solidFill>
                <a:latin typeface="Glacial Indifference"/>
                <a:ea typeface="Glacial Indifference"/>
                <a:cs typeface="Glacial Indifference"/>
                <a:sym typeface="Glacial Indifference"/>
              </a:rPr>
              <a:t>Kindness and respect</a:t>
            </a:r>
          </a:p>
          <a:p>
            <a:pPr algn="l" marL="1050493" indent="-525247" lvl="1">
              <a:lnSpc>
                <a:spcPts val="6811"/>
              </a:lnSpc>
              <a:buFont typeface="Arial"/>
              <a:buChar char="•"/>
            </a:pPr>
            <a:r>
              <a:rPr lang="en-US" sz="4865">
                <a:solidFill>
                  <a:srgbClr val="000000"/>
                </a:solidFill>
                <a:latin typeface="Glacial Indifference"/>
                <a:ea typeface="Glacial Indifference"/>
                <a:cs typeface="Glacial Indifference"/>
                <a:sym typeface="Glacial Indifference"/>
              </a:rPr>
              <a:t>Right to pass</a:t>
            </a:r>
          </a:p>
          <a:p>
            <a:pPr algn="l" marL="1050493" indent="-525247" lvl="1">
              <a:lnSpc>
                <a:spcPts val="6811"/>
              </a:lnSpc>
              <a:buFont typeface="Arial"/>
              <a:buChar char="•"/>
            </a:pPr>
            <a:r>
              <a:rPr lang="en-US" sz="4865">
                <a:solidFill>
                  <a:srgbClr val="000000"/>
                </a:solidFill>
                <a:latin typeface="Glacial Indifference"/>
                <a:ea typeface="Glacial Indifference"/>
                <a:cs typeface="Glacial Indifference"/>
                <a:sym typeface="Glacial Indifference"/>
              </a:rPr>
              <a:t>Nonjudgmental</a:t>
            </a:r>
          </a:p>
          <a:p>
            <a:pPr algn="l" marL="1050493" indent="-525247" lvl="1">
              <a:lnSpc>
                <a:spcPts val="6811"/>
              </a:lnSpc>
              <a:buFont typeface="Arial"/>
              <a:buChar char="•"/>
            </a:pPr>
            <a:r>
              <a:rPr lang="en-US" sz="4865">
                <a:solidFill>
                  <a:srgbClr val="000000"/>
                </a:solidFill>
                <a:latin typeface="Glacial Indifference"/>
                <a:ea typeface="Glacial Indifference"/>
                <a:cs typeface="Glacial Indifference"/>
                <a:sym typeface="Glacial Indifference"/>
              </a:rPr>
              <a:t>No such thing as silly </a:t>
            </a:r>
          </a:p>
          <a:p>
            <a:pPr algn="l">
              <a:lnSpc>
                <a:spcPts val="6811"/>
              </a:lnSpc>
            </a:pPr>
            <a:r>
              <a:rPr lang="en-US" sz="4865">
                <a:solidFill>
                  <a:srgbClr val="000000"/>
                </a:solidFill>
                <a:latin typeface="Glacial Indifference"/>
                <a:ea typeface="Glacial Indifference"/>
                <a:cs typeface="Glacial Indifference"/>
                <a:sym typeface="Glacial Indifference"/>
              </a:rPr>
              <a:t>        questions</a:t>
            </a:r>
          </a:p>
          <a:p>
            <a:pPr algn="ctr">
              <a:lnSpc>
                <a:spcPts val="6811"/>
              </a:lnSpc>
            </a:pPr>
          </a:p>
        </p:txBody>
      </p:sp>
      <p:sp>
        <p:nvSpPr>
          <p:cNvPr name="TextBox 8" id="8"/>
          <p:cNvSpPr txBox="true"/>
          <p:nvPr/>
        </p:nvSpPr>
        <p:spPr>
          <a:xfrm rot="0">
            <a:off x="11459198" y="8305225"/>
            <a:ext cx="5963959" cy="580390"/>
          </a:xfrm>
          <a:prstGeom prst="rect">
            <a:avLst/>
          </a:prstGeom>
        </p:spPr>
        <p:txBody>
          <a:bodyPr anchor="t" rtlCol="false" tIns="0" lIns="0" bIns="0" rIns="0">
            <a:spAutoFit/>
          </a:bodyPr>
          <a:lstStyle/>
          <a:p>
            <a:pPr algn="ctr">
              <a:lnSpc>
                <a:spcPts val="4759"/>
              </a:lnSpc>
            </a:pPr>
            <a:r>
              <a:rPr lang="en-US" sz="3399">
                <a:solidFill>
                  <a:srgbClr val="000000"/>
                </a:solidFill>
                <a:latin typeface="Playpen Sans"/>
                <a:ea typeface="Playpen Sans"/>
                <a:cs typeface="Playpen Sans"/>
                <a:sym typeface="Playpen Sans"/>
              </a:rPr>
              <a:t>any others?</a:t>
            </a:r>
          </a:p>
        </p:txBody>
      </p:sp>
    </p:spTree>
  </p:cSld>
  <p:clrMapOvr>
    <a:masterClrMapping/>
  </p:clrMapOvr>
</p:sld>
</file>

<file path=ppt/slides/slide7.xml><?xml version="1.0" encoding="utf-8"?>
<p:sld xmlns:p="http://schemas.openxmlformats.org/presentationml/2006/main" xmlns:a="http://schemas.openxmlformats.org/drawingml/2006/main" xmlns:r="http://schemas.openxmlformats.org/officeDocument/2006/relationships">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635674" y="4797528"/>
            <a:ext cx="2867126" cy="5154383"/>
          </a:xfrm>
          <a:custGeom>
            <a:avLst/>
            <a:gdLst/>
            <a:ahLst/>
            <a:cxnLst/>
            <a:rect r="r" b="b" t="t" l="l"/>
            <a:pathLst>
              <a:path h="5154383" w="2867126">
                <a:moveTo>
                  <a:pt x="0" y="0"/>
                </a:moveTo>
                <a:lnTo>
                  <a:pt x="2867125" y="0"/>
                </a:lnTo>
                <a:lnTo>
                  <a:pt x="2867125" y="5154383"/>
                </a:lnTo>
                <a:lnTo>
                  <a:pt x="0" y="5154383"/>
                </a:lnTo>
                <a:lnTo>
                  <a:pt x="0" y="0"/>
                </a:lnTo>
                <a:close/>
              </a:path>
            </a:pathLst>
          </a:custGeom>
          <a:blipFill>
            <a:blip r:embed="rId3"/>
            <a:stretch>
              <a:fillRect l="0" t="0" r="0" b="0"/>
            </a:stretch>
          </a:blipFill>
        </p:spPr>
      </p:sp>
      <p:sp>
        <p:nvSpPr>
          <p:cNvPr name="TextBox 6" id="6"/>
          <p:cNvSpPr txBox="true"/>
          <p:nvPr/>
        </p:nvSpPr>
        <p:spPr>
          <a:xfrm rot="0">
            <a:off x="4919150" y="4302928"/>
            <a:ext cx="11293580" cy="2530312"/>
          </a:xfrm>
          <a:prstGeom prst="rect">
            <a:avLst/>
          </a:prstGeom>
        </p:spPr>
        <p:txBody>
          <a:bodyPr anchor="t" rtlCol="false" tIns="0" lIns="0" bIns="0" rIns="0">
            <a:spAutoFit/>
          </a:bodyPr>
          <a:lstStyle/>
          <a:p>
            <a:pPr algn="ctr">
              <a:lnSpc>
                <a:spcPts val="10158"/>
              </a:lnSpc>
              <a:spcBef>
                <a:spcPct val="0"/>
              </a:spcBef>
            </a:pPr>
            <a:r>
              <a:rPr lang="en-US" sz="7256">
                <a:solidFill>
                  <a:srgbClr val="000000"/>
                </a:solidFill>
                <a:latin typeface="Glacial Indifference"/>
                <a:ea typeface="Glacial Indifference"/>
                <a:cs typeface="Glacial Indifference"/>
                <a:sym typeface="Glacial Indifference"/>
              </a:rPr>
              <a:t>is basically just about giving and asking for permission</a:t>
            </a:r>
          </a:p>
        </p:txBody>
      </p:sp>
      <p:sp>
        <p:nvSpPr>
          <p:cNvPr name="TextBox 7" id="7"/>
          <p:cNvSpPr txBox="true"/>
          <p:nvPr/>
        </p:nvSpPr>
        <p:spPr>
          <a:xfrm rot="0">
            <a:off x="7192977" y="3012139"/>
            <a:ext cx="5762856"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CONSENT </a:t>
            </a:r>
          </a:p>
        </p:txBody>
      </p:sp>
    </p:spTree>
  </p:cSld>
  <p:clrMapOvr>
    <a:masterClrMapping/>
  </p:clrMapOvr>
</p:sld>
</file>

<file path=ppt/slides/slide8.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3778087" y="3776284"/>
            <a:ext cx="10731826" cy="3816187"/>
          </a:xfrm>
          <a:prstGeom prst="rect">
            <a:avLst/>
          </a:prstGeom>
        </p:spPr>
        <p:txBody>
          <a:bodyPr anchor="t" rtlCol="false" tIns="0" lIns="0" bIns="0" rIns="0">
            <a:spAutoFit/>
          </a:bodyPr>
          <a:lstStyle/>
          <a:p>
            <a:pPr algn="ctr">
              <a:lnSpc>
                <a:spcPts val="10158"/>
              </a:lnSpc>
              <a:spcBef>
                <a:spcPct val="0"/>
              </a:spcBef>
            </a:pPr>
            <a:r>
              <a:rPr lang="en-US" sz="7256">
                <a:solidFill>
                  <a:srgbClr val="000000"/>
                </a:solidFill>
                <a:latin typeface="Glacial Indifference"/>
                <a:ea typeface="Glacial Indifference"/>
                <a:cs typeface="Glacial Indifference"/>
                <a:sym typeface="Glacial Indifference"/>
              </a:rPr>
              <a:t>what are some situations where we might need to ask for, or give, consent?</a:t>
            </a:r>
          </a:p>
        </p:txBody>
      </p:sp>
      <p:sp>
        <p:nvSpPr>
          <p:cNvPr name="TextBox 6" id="6"/>
          <p:cNvSpPr txBox="true"/>
          <p:nvPr/>
        </p:nvSpPr>
        <p:spPr>
          <a:xfrm rot="0">
            <a:off x="0" y="1114425"/>
            <a:ext cx="5762856"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LET’S TALK</a:t>
            </a:r>
          </a:p>
        </p:txBody>
      </p:sp>
    </p:spTree>
  </p:cSld>
  <p:clrMapOvr>
    <a:masterClrMapping/>
  </p:clrMapOvr>
</p:sld>
</file>

<file path=ppt/slides/slide9.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1096675" y="2203274"/>
            <a:ext cx="16162625" cy="3924727"/>
          </a:xfrm>
          <a:prstGeom prst="rect">
            <a:avLst/>
          </a:prstGeom>
        </p:spPr>
        <p:txBody>
          <a:bodyPr anchor="t" rtlCol="false" tIns="0" lIns="0" bIns="0" rIns="0">
            <a:spAutoFit/>
          </a:bodyPr>
          <a:lstStyle/>
          <a:p>
            <a:pPr algn="l" marL="967918" indent="-483959" lvl="1">
              <a:lnSpc>
                <a:spcPts val="6276"/>
              </a:lnSpc>
              <a:buFont typeface="Arial"/>
              <a:buChar char="•"/>
            </a:pPr>
            <a:r>
              <a:rPr lang="en-US" sz="4483">
                <a:solidFill>
                  <a:srgbClr val="000000"/>
                </a:solidFill>
                <a:latin typeface="Glacial Indifference"/>
                <a:ea typeface="Glacial Indifference"/>
                <a:cs typeface="Glacial Indifference"/>
                <a:sym typeface="Glacial Indifference"/>
              </a:rPr>
              <a:t>Asking a friend if you can use their phone</a:t>
            </a:r>
          </a:p>
          <a:p>
            <a:pPr algn="l" marL="967918" indent="-483959" lvl="1">
              <a:lnSpc>
                <a:spcPts val="6276"/>
              </a:lnSpc>
              <a:buFont typeface="Arial"/>
              <a:buChar char="•"/>
            </a:pPr>
            <a:r>
              <a:rPr lang="en-US" sz="4483">
                <a:solidFill>
                  <a:srgbClr val="000000"/>
                </a:solidFill>
                <a:latin typeface="Glacial Indifference"/>
                <a:ea typeface="Glacial Indifference"/>
                <a:cs typeface="Glacial Indifference"/>
                <a:sym typeface="Glacial Indifference"/>
              </a:rPr>
              <a:t>Someone asking if they can take your photo</a:t>
            </a:r>
          </a:p>
          <a:p>
            <a:pPr algn="l" marL="967918" indent="-483959" lvl="1">
              <a:lnSpc>
                <a:spcPts val="6276"/>
              </a:lnSpc>
              <a:buFont typeface="Arial"/>
              <a:buChar char="•"/>
            </a:pPr>
            <a:r>
              <a:rPr lang="en-US" sz="4483">
                <a:solidFill>
                  <a:srgbClr val="000000"/>
                </a:solidFill>
                <a:latin typeface="Glacial Indifference"/>
                <a:ea typeface="Glacial Indifference"/>
                <a:cs typeface="Glacial Indifference"/>
                <a:sym typeface="Glacial Indifference"/>
              </a:rPr>
              <a:t>A family member asking if they can give you a hug</a:t>
            </a:r>
          </a:p>
          <a:p>
            <a:pPr algn="l" marL="967918" indent="-483959" lvl="1">
              <a:lnSpc>
                <a:spcPts val="6276"/>
              </a:lnSpc>
              <a:buFont typeface="Arial"/>
              <a:buChar char="•"/>
            </a:pPr>
            <a:r>
              <a:rPr lang="en-US" sz="4483">
                <a:solidFill>
                  <a:srgbClr val="000000"/>
                </a:solidFill>
                <a:latin typeface="Glacial Indifference"/>
                <a:ea typeface="Glacial Indifference"/>
                <a:cs typeface="Glacial Indifference"/>
                <a:sym typeface="Glacial Indifference"/>
              </a:rPr>
              <a:t>Your boyfriend asking if he can have the rest of your chips</a:t>
            </a:r>
          </a:p>
          <a:p>
            <a:pPr algn="l" marL="967918" indent="-483959" lvl="1">
              <a:lnSpc>
                <a:spcPts val="6276"/>
              </a:lnSpc>
              <a:buFont typeface="Arial"/>
              <a:buChar char="•"/>
            </a:pPr>
            <a:r>
              <a:rPr lang="en-US" sz="4483">
                <a:solidFill>
                  <a:srgbClr val="000000"/>
                </a:solidFill>
                <a:latin typeface="Glacial Indifference"/>
                <a:ea typeface="Glacial Indifference"/>
                <a:cs typeface="Glacial Indifference"/>
                <a:sym typeface="Glacial Indifference"/>
              </a:rPr>
              <a:t>Knocking on the door before entering someone’s room</a:t>
            </a:r>
          </a:p>
        </p:txBody>
      </p:sp>
      <p:sp>
        <p:nvSpPr>
          <p:cNvPr name="TextBox 6" id="6"/>
          <p:cNvSpPr txBox="true"/>
          <p:nvPr/>
        </p:nvSpPr>
        <p:spPr>
          <a:xfrm rot="0">
            <a:off x="2128500" y="7349189"/>
            <a:ext cx="14031001" cy="1539967"/>
          </a:xfrm>
          <a:prstGeom prst="rect">
            <a:avLst/>
          </a:prstGeom>
        </p:spPr>
        <p:txBody>
          <a:bodyPr anchor="t" rtlCol="false" tIns="0" lIns="0" bIns="0" rIns="0">
            <a:spAutoFit/>
          </a:bodyPr>
          <a:lstStyle/>
          <a:p>
            <a:pPr algn="ctr">
              <a:lnSpc>
                <a:spcPts val="5905"/>
              </a:lnSpc>
            </a:pPr>
            <a:r>
              <a:rPr lang="en-US" sz="5624">
                <a:solidFill>
                  <a:srgbClr val="000000"/>
                </a:solidFill>
                <a:latin typeface="Bobby Jones Soft"/>
                <a:ea typeface="Bobby Jones Soft"/>
                <a:cs typeface="Bobby Jones Soft"/>
                <a:sym typeface="Bobby Jones Soft"/>
              </a:rPr>
              <a:t>WE ALL ASK FOR, </a:t>
            </a:r>
          </a:p>
          <a:p>
            <a:pPr algn="ctr">
              <a:lnSpc>
                <a:spcPts val="5905"/>
              </a:lnSpc>
            </a:pPr>
            <a:r>
              <a:rPr lang="en-US" sz="5624">
                <a:solidFill>
                  <a:srgbClr val="000000"/>
                </a:solidFill>
                <a:latin typeface="Bobby Jones Soft"/>
                <a:ea typeface="Bobby Jones Soft"/>
                <a:cs typeface="Bobby Jones Soft"/>
                <a:sym typeface="Bobby Jones Soft"/>
              </a:rPr>
              <a:t>AND GIVE (OR DON’T GIVE) CONSENT EVERY DAY!</a:t>
            </a:r>
          </a:p>
        </p:txBody>
      </p:sp>
    </p:spTree>
  </p:cSld>
  <p:clrMapOvr>
    <a:masterClrMapping/>
  </p:clrMapOvr>
</p:sld>
</file>

<file path=ppt/slides/slide10.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3078911" y="4252034"/>
            <a:ext cx="11815680" cy="2098922"/>
          </a:xfrm>
          <a:prstGeom prst="rect">
            <a:avLst/>
          </a:prstGeom>
        </p:spPr>
        <p:txBody>
          <a:bodyPr anchor="t" rtlCol="false" tIns="0" lIns="0" bIns="0" rIns="0">
            <a:spAutoFit/>
          </a:bodyPr>
          <a:lstStyle/>
          <a:p>
            <a:pPr algn="l">
              <a:lnSpc>
                <a:spcPts val="8489"/>
              </a:lnSpc>
            </a:pPr>
            <a:r>
              <a:rPr lang="en-US" sz="6063">
                <a:solidFill>
                  <a:srgbClr val="000000"/>
                </a:solidFill>
                <a:latin typeface="Glacial Indifference"/>
                <a:ea typeface="Glacial Indifference"/>
                <a:cs typeface="Glacial Indifference"/>
                <a:sym typeface="Glacial Indifference"/>
              </a:rPr>
              <a:t>How do we know whether someone is giving, or not giving, consent? </a:t>
            </a:r>
          </a:p>
        </p:txBody>
      </p:sp>
      <p:sp>
        <p:nvSpPr>
          <p:cNvPr name="TextBox 6" id="6"/>
          <p:cNvSpPr txBox="true"/>
          <p:nvPr/>
        </p:nvSpPr>
        <p:spPr>
          <a:xfrm rot="0">
            <a:off x="635674" y="1412857"/>
            <a:ext cx="5762856"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HAVE A THINK</a:t>
            </a:r>
          </a:p>
        </p:txBody>
      </p:sp>
    </p:spTree>
  </p:cSld>
  <p:clrMapOvr>
    <a:masterClrMapping/>
  </p:clrMapOvr>
</p:sld>
</file>

<file path=ppt/slides/slide11.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2126546" y="3629714"/>
            <a:ext cx="14034907" cy="1883101"/>
          </a:xfrm>
          <a:prstGeom prst="rect">
            <a:avLst/>
          </a:prstGeom>
        </p:spPr>
        <p:txBody>
          <a:bodyPr anchor="t" rtlCol="false" tIns="0" lIns="0" bIns="0" rIns="0">
            <a:spAutoFit/>
          </a:bodyPr>
          <a:lstStyle/>
          <a:p>
            <a:pPr algn="l">
              <a:lnSpc>
                <a:spcPts val="7507"/>
              </a:lnSpc>
            </a:pPr>
            <a:r>
              <a:rPr lang="en-US" sz="5362">
                <a:solidFill>
                  <a:srgbClr val="000000"/>
                </a:solidFill>
                <a:latin typeface="Glacial Indifference"/>
                <a:ea typeface="Glacial Indifference"/>
                <a:cs typeface="Glacial Indifference"/>
                <a:sym typeface="Glacial Indifference"/>
              </a:rPr>
              <a:t>What would someone say if they </a:t>
            </a:r>
            <a:r>
              <a:rPr lang="en-US" b="true" sz="5362" u="sng">
                <a:solidFill>
                  <a:srgbClr val="000000"/>
                </a:solidFill>
                <a:latin typeface="Glacial Indifference Bold"/>
                <a:ea typeface="Glacial Indifference Bold"/>
                <a:cs typeface="Glacial Indifference Bold"/>
                <a:sym typeface="Glacial Indifference Bold"/>
              </a:rPr>
              <a:t>are</a:t>
            </a:r>
            <a:r>
              <a:rPr lang="en-US" sz="5362">
                <a:solidFill>
                  <a:srgbClr val="000000"/>
                </a:solidFill>
                <a:latin typeface="Glacial Indifference"/>
                <a:ea typeface="Glacial Indifference"/>
                <a:cs typeface="Glacial Indifference"/>
                <a:sym typeface="Glacial Indifference"/>
              </a:rPr>
              <a:t> giving consent/OK with what we’re doing or asking?</a:t>
            </a:r>
          </a:p>
        </p:txBody>
      </p:sp>
      <p:sp>
        <p:nvSpPr>
          <p:cNvPr name="TextBox 6" id="6"/>
          <p:cNvSpPr txBox="true"/>
          <p:nvPr/>
        </p:nvSpPr>
        <p:spPr>
          <a:xfrm rot="0">
            <a:off x="821664" y="1221537"/>
            <a:ext cx="5762856"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VERBAL SIGNS</a:t>
            </a:r>
          </a:p>
        </p:txBody>
      </p:sp>
      <p:sp>
        <p:nvSpPr>
          <p:cNvPr name="TextBox 7" id="7"/>
          <p:cNvSpPr txBox="true"/>
          <p:nvPr/>
        </p:nvSpPr>
        <p:spPr>
          <a:xfrm rot="0">
            <a:off x="2126546" y="6239788"/>
            <a:ext cx="14034907" cy="1883101"/>
          </a:xfrm>
          <a:prstGeom prst="rect">
            <a:avLst/>
          </a:prstGeom>
        </p:spPr>
        <p:txBody>
          <a:bodyPr anchor="t" rtlCol="false" tIns="0" lIns="0" bIns="0" rIns="0">
            <a:spAutoFit/>
          </a:bodyPr>
          <a:lstStyle/>
          <a:p>
            <a:pPr algn="l">
              <a:lnSpc>
                <a:spcPts val="7507"/>
              </a:lnSpc>
            </a:pPr>
            <a:r>
              <a:rPr lang="en-US" sz="5362">
                <a:solidFill>
                  <a:srgbClr val="000000"/>
                </a:solidFill>
                <a:latin typeface="Glacial Indifference"/>
                <a:ea typeface="Glacial Indifference"/>
                <a:cs typeface="Glacial Indifference"/>
                <a:sym typeface="Glacial Indifference"/>
              </a:rPr>
              <a:t>What if </a:t>
            </a:r>
            <a:r>
              <a:rPr lang="en-US" sz="5362" b="true">
                <a:solidFill>
                  <a:srgbClr val="000000"/>
                </a:solidFill>
                <a:latin typeface="Glacial Indifference Bold"/>
                <a:ea typeface="Glacial Indifference Bold"/>
                <a:cs typeface="Glacial Indifference Bold"/>
                <a:sym typeface="Glacial Indifference Bold"/>
              </a:rPr>
              <a:t>they’re not</a:t>
            </a:r>
            <a:r>
              <a:rPr lang="en-US" sz="5362">
                <a:solidFill>
                  <a:srgbClr val="000000"/>
                </a:solidFill>
                <a:latin typeface="Glacial Indifference"/>
                <a:ea typeface="Glacial Indifference"/>
                <a:cs typeface="Glacial Indifference"/>
                <a:sym typeface="Glacial Indifference"/>
              </a:rPr>
              <a:t> giving consent, or aren’t OK with what we’re doing or asking?</a:t>
            </a:r>
          </a:p>
        </p:txBody>
      </p:sp>
    </p:spTree>
  </p:cSld>
  <p:clrMapOvr>
    <a:masterClrMapping/>
  </p:clrMapOvr>
</p:sld>
</file>

<file path=ppt/slides/slide12.xml><?xml version="1.0" encoding="utf-8"?>
<p:sld xmlns:p="http://schemas.openxmlformats.org/presentationml/2006/main" xmlns:a="http://schemas.openxmlformats.org/drawingml/2006/main" xmlns:r="http://schemas.openxmlformats.org/officeDocument/2006/relationships">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8177802" y="2848190"/>
            <a:ext cx="279714" cy="6410110"/>
          </a:xfrm>
          <a:custGeom>
            <a:avLst/>
            <a:gdLst/>
            <a:ahLst/>
            <a:cxnLst/>
            <a:rect r="r" b="b" t="t" l="l"/>
            <a:pathLst>
              <a:path h="6410110" w="279714">
                <a:moveTo>
                  <a:pt x="0" y="0"/>
                </a:moveTo>
                <a:lnTo>
                  <a:pt x="279714" y="0"/>
                </a:lnTo>
                <a:lnTo>
                  <a:pt x="279714" y="6410110"/>
                </a:lnTo>
                <a:lnTo>
                  <a:pt x="0" y="6410110"/>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TextBox 6" id="6"/>
          <p:cNvSpPr txBox="true"/>
          <p:nvPr/>
        </p:nvSpPr>
        <p:spPr>
          <a:xfrm rot="0">
            <a:off x="1239358" y="2951133"/>
            <a:ext cx="6065022" cy="930601"/>
          </a:xfrm>
          <a:prstGeom prst="rect">
            <a:avLst/>
          </a:prstGeom>
        </p:spPr>
        <p:txBody>
          <a:bodyPr anchor="t" rtlCol="false" tIns="0" lIns="0" bIns="0" rIns="0">
            <a:spAutoFit/>
          </a:bodyPr>
          <a:lstStyle/>
          <a:p>
            <a:pPr algn="l">
              <a:lnSpc>
                <a:spcPts val="7507"/>
              </a:lnSpc>
            </a:pPr>
            <a:r>
              <a:rPr lang="en-US" sz="5362" b="true">
                <a:solidFill>
                  <a:srgbClr val="000000"/>
                </a:solidFill>
                <a:latin typeface="Glacial Indifference Bold"/>
                <a:ea typeface="Glacial Indifference Bold"/>
                <a:cs typeface="Glacial Indifference Bold"/>
                <a:sym typeface="Glacial Indifference Bold"/>
              </a:rPr>
              <a:t>Giving consent/OK</a:t>
            </a:r>
          </a:p>
        </p:txBody>
      </p:sp>
      <p:sp>
        <p:nvSpPr>
          <p:cNvPr name="TextBox 7" id="7"/>
          <p:cNvSpPr txBox="true"/>
          <p:nvPr/>
        </p:nvSpPr>
        <p:spPr>
          <a:xfrm rot="0">
            <a:off x="821664" y="1221537"/>
            <a:ext cx="5762856"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VERBAL SIGNS</a:t>
            </a:r>
          </a:p>
        </p:txBody>
      </p:sp>
      <p:sp>
        <p:nvSpPr>
          <p:cNvPr name="TextBox 8" id="8"/>
          <p:cNvSpPr txBox="true"/>
          <p:nvPr/>
        </p:nvSpPr>
        <p:spPr>
          <a:xfrm rot="0">
            <a:off x="9144000" y="2945077"/>
            <a:ext cx="8358538" cy="930601"/>
          </a:xfrm>
          <a:prstGeom prst="rect">
            <a:avLst/>
          </a:prstGeom>
        </p:spPr>
        <p:txBody>
          <a:bodyPr anchor="t" rtlCol="false" tIns="0" lIns="0" bIns="0" rIns="0">
            <a:spAutoFit/>
          </a:bodyPr>
          <a:lstStyle/>
          <a:p>
            <a:pPr algn="l">
              <a:lnSpc>
                <a:spcPts val="7507"/>
              </a:lnSpc>
            </a:pPr>
            <a:r>
              <a:rPr lang="en-US" sz="5362" b="true">
                <a:solidFill>
                  <a:srgbClr val="000000"/>
                </a:solidFill>
                <a:latin typeface="Glacial Indifference Bold"/>
                <a:ea typeface="Glacial Indifference Bold"/>
                <a:cs typeface="Glacial Indifference Bold"/>
                <a:sym typeface="Glacial Indifference Bold"/>
              </a:rPr>
              <a:t>Not giving consent/not OK</a:t>
            </a:r>
          </a:p>
        </p:txBody>
      </p:sp>
      <p:sp>
        <p:nvSpPr>
          <p:cNvPr name="TextBox 9" id="9"/>
          <p:cNvSpPr txBox="true"/>
          <p:nvPr/>
        </p:nvSpPr>
        <p:spPr>
          <a:xfrm rot="0">
            <a:off x="1454420" y="4640099"/>
            <a:ext cx="4849491" cy="3794363"/>
          </a:xfrm>
          <a:prstGeom prst="rect">
            <a:avLst/>
          </a:prstGeom>
        </p:spPr>
        <p:txBody>
          <a:bodyPr anchor="t" rtlCol="false" tIns="0" lIns="0" bIns="0" rIns="0">
            <a:spAutoFit/>
          </a:bodyPr>
          <a:lstStyle/>
          <a:p>
            <a:pPr algn="l">
              <a:lnSpc>
                <a:spcPts val="6002"/>
              </a:lnSpc>
            </a:pPr>
            <a:r>
              <a:rPr lang="en-US" sz="4287">
                <a:solidFill>
                  <a:srgbClr val="000000"/>
                </a:solidFill>
                <a:latin typeface="Glacial Indifference"/>
                <a:ea typeface="Glacial Indifference"/>
                <a:cs typeface="Glacial Indifference"/>
                <a:sym typeface="Glacial Indifference"/>
              </a:rPr>
              <a:t>Saying “Yes”</a:t>
            </a:r>
          </a:p>
          <a:p>
            <a:pPr algn="l">
              <a:lnSpc>
                <a:spcPts val="6002"/>
              </a:lnSpc>
            </a:pPr>
            <a:r>
              <a:rPr lang="en-US" sz="4287">
                <a:solidFill>
                  <a:srgbClr val="000000"/>
                </a:solidFill>
                <a:latin typeface="Glacial Indifference"/>
                <a:ea typeface="Glacial Indifference"/>
                <a:cs typeface="Glacial Indifference"/>
                <a:sym typeface="Glacial Indifference"/>
              </a:rPr>
              <a:t>Saying “I want to”</a:t>
            </a:r>
          </a:p>
          <a:p>
            <a:pPr algn="l">
              <a:lnSpc>
                <a:spcPts val="6002"/>
              </a:lnSpc>
            </a:pPr>
            <a:r>
              <a:rPr lang="en-US" sz="4287">
                <a:solidFill>
                  <a:srgbClr val="000000"/>
                </a:solidFill>
                <a:latin typeface="Glacial Indifference"/>
                <a:ea typeface="Glacial Indifference"/>
                <a:cs typeface="Glacial Indifference"/>
                <a:sym typeface="Glacial Indifference"/>
              </a:rPr>
              <a:t>Saying “Of course!”</a:t>
            </a:r>
          </a:p>
          <a:p>
            <a:pPr algn="l">
              <a:lnSpc>
                <a:spcPts val="6002"/>
              </a:lnSpc>
            </a:pPr>
            <a:r>
              <a:rPr lang="en-US" sz="4287">
                <a:solidFill>
                  <a:srgbClr val="000000"/>
                </a:solidFill>
                <a:latin typeface="Glacial Indifference"/>
                <a:ea typeface="Glacial Indifference"/>
                <a:cs typeface="Glacial Indifference"/>
                <a:sym typeface="Glacial Indifference"/>
              </a:rPr>
              <a:t>Saying “Definitely!”</a:t>
            </a:r>
          </a:p>
          <a:p>
            <a:pPr algn="l">
              <a:lnSpc>
                <a:spcPts val="6002"/>
              </a:lnSpc>
            </a:pPr>
          </a:p>
        </p:txBody>
      </p:sp>
      <p:sp>
        <p:nvSpPr>
          <p:cNvPr name="TextBox 10" id="10"/>
          <p:cNvSpPr txBox="true"/>
          <p:nvPr/>
        </p:nvSpPr>
        <p:spPr>
          <a:xfrm rot="0">
            <a:off x="9738970" y="4474076"/>
            <a:ext cx="7168597" cy="4355414"/>
          </a:xfrm>
          <a:prstGeom prst="rect">
            <a:avLst/>
          </a:prstGeom>
        </p:spPr>
        <p:txBody>
          <a:bodyPr anchor="t" rtlCol="false" tIns="0" lIns="0" bIns="0" rIns="0">
            <a:spAutoFit/>
          </a:bodyPr>
          <a:lstStyle/>
          <a:p>
            <a:pPr algn="l">
              <a:lnSpc>
                <a:spcPts val="5745"/>
              </a:lnSpc>
            </a:pPr>
            <a:r>
              <a:rPr lang="en-US" sz="4103">
                <a:solidFill>
                  <a:srgbClr val="000000"/>
                </a:solidFill>
                <a:latin typeface="Glacial Indifference"/>
                <a:ea typeface="Glacial Indifference"/>
                <a:cs typeface="Glacial Indifference"/>
                <a:sym typeface="Glacial Indifference"/>
              </a:rPr>
              <a:t>Saying “No”</a:t>
            </a:r>
          </a:p>
          <a:p>
            <a:pPr algn="l">
              <a:lnSpc>
                <a:spcPts val="5745"/>
              </a:lnSpc>
            </a:pPr>
            <a:r>
              <a:rPr lang="en-US" sz="4103">
                <a:solidFill>
                  <a:srgbClr val="000000"/>
                </a:solidFill>
                <a:latin typeface="Glacial Indifference"/>
                <a:ea typeface="Glacial Indifference"/>
                <a:cs typeface="Glacial Indifference"/>
                <a:sym typeface="Glacial Indifference"/>
              </a:rPr>
              <a:t>Saying “I don’t want to”</a:t>
            </a:r>
          </a:p>
          <a:p>
            <a:pPr algn="l">
              <a:lnSpc>
                <a:spcPts val="5745"/>
              </a:lnSpc>
            </a:pPr>
            <a:r>
              <a:rPr lang="en-US" sz="4103">
                <a:solidFill>
                  <a:srgbClr val="000000"/>
                </a:solidFill>
                <a:latin typeface="Glacial Indifference"/>
                <a:ea typeface="Glacial Indifference"/>
                <a:cs typeface="Glacial Indifference"/>
                <a:sym typeface="Glacial Indifference"/>
              </a:rPr>
              <a:t>Saying “Stop”</a:t>
            </a:r>
          </a:p>
          <a:p>
            <a:pPr algn="l">
              <a:lnSpc>
                <a:spcPts val="5745"/>
              </a:lnSpc>
            </a:pPr>
            <a:r>
              <a:rPr lang="en-US" sz="4103">
                <a:solidFill>
                  <a:srgbClr val="000000"/>
                </a:solidFill>
                <a:latin typeface="Glacial Indifference"/>
                <a:ea typeface="Glacial Indifference"/>
                <a:cs typeface="Glacial Indifference"/>
                <a:sym typeface="Glacial Indifference"/>
              </a:rPr>
              <a:t>Saying “I’m not sure”</a:t>
            </a:r>
          </a:p>
          <a:p>
            <a:pPr algn="l">
              <a:lnSpc>
                <a:spcPts val="5745"/>
              </a:lnSpc>
            </a:pPr>
            <a:r>
              <a:rPr lang="en-US" sz="4103">
                <a:solidFill>
                  <a:srgbClr val="000000"/>
                </a:solidFill>
                <a:latin typeface="Glacial Indifference"/>
                <a:ea typeface="Glacial Indifference"/>
                <a:cs typeface="Glacial Indifference"/>
                <a:sym typeface="Glacial Indifference"/>
              </a:rPr>
              <a:t>Saying “I’ve changed my mind”</a:t>
            </a:r>
          </a:p>
          <a:p>
            <a:pPr algn="l">
              <a:lnSpc>
                <a:spcPts val="5745"/>
              </a:lnSpc>
            </a:pPr>
          </a:p>
        </p:txBody>
      </p:sp>
    </p:spTree>
  </p:cSld>
  <p:clrMapOvr>
    <a:masterClrMapping/>
  </p:clrMapOvr>
</p:sld>
</file>

<file path=ppt/slides/slide13.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2126546" y="3629714"/>
            <a:ext cx="14034907" cy="1883101"/>
          </a:xfrm>
          <a:prstGeom prst="rect">
            <a:avLst/>
          </a:prstGeom>
        </p:spPr>
        <p:txBody>
          <a:bodyPr anchor="t" rtlCol="false" tIns="0" lIns="0" bIns="0" rIns="0">
            <a:spAutoFit/>
          </a:bodyPr>
          <a:lstStyle/>
          <a:p>
            <a:pPr algn="l">
              <a:lnSpc>
                <a:spcPts val="7507"/>
              </a:lnSpc>
            </a:pPr>
            <a:r>
              <a:rPr lang="en-US" sz="5362">
                <a:solidFill>
                  <a:srgbClr val="000000"/>
                </a:solidFill>
                <a:latin typeface="Glacial Indifference"/>
                <a:ea typeface="Glacial Indifference"/>
                <a:cs typeface="Glacial Indifference"/>
                <a:sym typeface="Glacial Indifference"/>
              </a:rPr>
              <a:t>What would someone do if they </a:t>
            </a:r>
            <a:r>
              <a:rPr lang="en-US" b="true" sz="5362" u="sng">
                <a:solidFill>
                  <a:srgbClr val="000000"/>
                </a:solidFill>
                <a:latin typeface="Glacial Indifference Bold"/>
                <a:ea typeface="Glacial Indifference Bold"/>
                <a:cs typeface="Glacial Indifference Bold"/>
                <a:sym typeface="Glacial Indifference Bold"/>
              </a:rPr>
              <a:t>are</a:t>
            </a:r>
            <a:r>
              <a:rPr lang="en-US" sz="5362">
                <a:solidFill>
                  <a:srgbClr val="000000"/>
                </a:solidFill>
                <a:latin typeface="Glacial Indifference"/>
                <a:ea typeface="Glacial Indifference"/>
                <a:cs typeface="Glacial Indifference"/>
                <a:sym typeface="Glacial Indifference"/>
              </a:rPr>
              <a:t> giving consent/OK with what we’re doing or asking?</a:t>
            </a:r>
          </a:p>
        </p:txBody>
      </p:sp>
      <p:sp>
        <p:nvSpPr>
          <p:cNvPr name="TextBox 6" id="6"/>
          <p:cNvSpPr txBox="true"/>
          <p:nvPr/>
        </p:nvSpPr>
        <p:spPr>
          <a:xfrm rot="0">
            <a:off x="821664" y="1221537"/>
            <a:ext cx="7028282"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NONVERBAL SIGNS</a:t>
            </a:r>
          </a:p>
        </p:txBody>
      </p:sp>
      <p:sp>
        <p:nvSpPr>
          <p:cNvPr name="TextBox 7" id="7"/>
          <p:cNvSpPr txBox="true"/>
          <p:nvPr/>
        </p:nvSpPr>
        <p:spPr>
          <a:xfrm rot="0">
            <a:off x="2126546" y="6239788"/>
            <a:ext cx="14034907" cy="1883101"/>
          </a:xfrm>
          <a:prstGeom prst="rect">
            <a:avLst/>
          </a:prstGeom>
        </p:spPr>
        <p:txBody>
          <a:bodyPr anchor="t" rtlCol="false" tIns="0" lIns="0" bIns="0" rIns="0">
            <a:spAutoFit/>
          </a:bodyPr>
          <a:lstStyle/>
          <a:p>
            <a:pPr algn="l">
              <a:lnSpc>
                <a:spcPts val="7507"/>
              </a:lnSpc>
            </a:pPr>
            <a:r>
              <a:rPr lang="en-US" sz="5362">
                <a:solidFill>
                  <a:srgbClr val="000000"/>
                </a:solidFill>
                <a:latin typeface="Glacial Indifference"/>
                <a:ea typeface="Glacial Indifference"/>
                <a:cs typeface="Glacial Indifference"/>
                <a:sym typeface="Glacial Indifference"/>
              </a:rPr>
              <a:t>What if </a:t>
            </a:r>
            <a:r>
              <a:rPr lang="en-US" sz="5362" b="true">
                <a:solidFill>
                  <a:srgbClr val="000000"/>
                </a:solidFill>
                <a:latin typeface="Glacial Indifference Bold"/>
                <a:ea typeface="Glacial Indifference Bold"/>
                <a:cs typeface="Glacial Indifference Bold"/>
                <a:sym typeface="Glacial Indifference Bold"/>
              </a:rPr>
              <a:t>they’re not</a:t>
            </a:r>
            <a:r>
              <a:rPr lang="en-US" sz="5362">
                <a:solidFill>
                  <a:srgbClr val="000000"/>
                </a:solidFill>
                <a:latin typeface="Glacial Indifference"/>
                <a:ea typeface="Glacial Indifference"/>
                <a:cs typeface="Glacial Indifference"/>
                <a:sym typeface="Glacial Indifference"/>
              </a:rPr>
              <a:t> giving consent, or aren’t OK with what we’re doing or asking?</a:t>
            </a:r>
          </a:p>
        </p:txBody>
      </p:sp>
    </p:spTree>
  </p:cSld>
  <p:clrMapOvr>
    <a:masterClrMapping/>
  </p:clrMapOvr>
</p:sld>
</file>

<file path=ppt/slides/slide14.xml><?xml version="1.0" encoding="utf-8"?>
<p:sld xmlns:p="http://schemas.openxmlformats.org/presentationml/2006/main" xmlns:a="http://schemas.openxmlformats.org/drawingml/2006/main" xmlns:r="http://schemas.openxmlformats.org/officeDocument/2006/relationships">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8177802" y="2848190"/>
            <a:ext cx="279714" cy="6410110"/>
          </a:xfrm>
          <a:custGeom>
            <a:avLst/>
            <a:gdLst/>
            <a:ahLst/>
            <a:cxnLst/>
            <a:rect r="r" b="b" t="t" l="l"/>
            <a:pathLst>
              <a:path h="6410110" w="279714">
                <a:moveTo>
                  <a:pt x="0" y="0"/>
                </a:moveTo>
                <a:lnTo>
                  <a:pt x="279714" y="0"/>
                </a:lnTo>
                <a:lnTo>
                  <a:pt x="279714" y="6410110"/>
                </a:lnTo>
                <a:lnTo>
                  <a:pt x="0" y="6410110"/>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TextBox 6" id="6"/>
          <p:cNvSpPr txBox="true"/>
          <p:nvPr/>
        </p:nvSpPr>
        <p:spPr>
          <a:xfrm rot="0">
            <a:off x="1256913" y="3050406"/>
            <a:ext cx="6065022" cy="930601"/>
          </a:xfrm>
          <a:prstGeom prst="rect">
            <a:avLst/>
          </a:prstGeom>
        </p:spPr>
        <p:txBody>
          <a:bodyPr anchor="t" rtlCol="false" tIns="0" lIns="0" bIns="0" rIns="0">
            <a:spAutoFit/>
          </a:bodyPr>
          <a:lstStyle/>
          <a:p>
            <a:pPr algn="l">
              <a:lnSpc>
                <a:spcPts val="7507"/>
              </a:lnSpc>
            </a:pPr>
            <a:r>
              <a:rPr lang="en-US" sz="5362" b="true">
                <a:solidFill>
                  <a:srgbClr val="000000"/>
                </a:solidFill>
                <a:latin typeface="Glacial Indifference Bold"/>
                <a:ea typeface="Glacial Indifference Bold"/>
                <a:cs typeface="Glacial Indifference Bold"/>
                <a:sym typeface="Glacial Indifference Bold"/>
              </a:rPr>
              <a:t>Giving consent/OK</a:t>
            </a:r>
          </a:p>
        </p:txBody>
      </p:sp>
      <p:sp>
        <p:nvSpPr>
          <p:cNvPr name="TextBox 7" id="7"/>
          <p:cNvSpPr txBox="true"/>
          <p:nvPr/>
        </p:nvSpPr>
        <p:spPr>
          <a:xfrm rot="0">
            <a:off x="821664" y="1221537"/>
            <a:ext cx="6939029"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NONVERBAL SIGNS</a:t>
            </a:r>
          </a:p>
        </p:txBody>
      </p:sp>
      <p:sp>
        <p:nvSpPr>
          <p:cNvPr name="TextBox 8" id="8"/>
          <p:cNvSpPr txBox="true"/>
          <p:nvPr/>
        </p:nvSpPr>
        <p:spPr>
          <a:xfrm rot="0">
            <a:off x="9144000" y="3050406"/>
            <a:ext cx="8358538" cy="930601"/>
          </a:xfrm>
          <a:prstGeom prst="rect">
            <a:avLst/>
          </a:prstGeom>
        </p:spPr>
        <p:txBody>
          <a:bodyPr anchor="t" rtlCol="false" tIns="0" lIns="0" bIns="0" rIns="0">
            <a:spAutoFit/>
          </a:bodyPr>
          <a:lstStyle/>
          <a:p>
            <a:pPr algn="l">
              <a:lnSpc>
                <a:spcPts val="7507"/>
              </a:lnSpc>
            </a:pPr>
            <a:r>
              <a:rPr lang="en-US" sz="5362" b="true">
                <a:solidFill>
                  <a:srgbClr val="000000"/>
                </a:solidFill>
                <a:latin typeface="Glacial Indifference Bold"/>
                <a:ea typeface="Glacial Indifference Bold"/>
                <a:cs typeface="Glacial Indifference Bold"/>
                <a:sym typeface="Glacial Indifference Bold"/>
              </a:rPr>
              <a:t>Not giving consent/not OK</a:t>
            </a:r>
          </a:p>
        </p:txBody>
      </p:sp>
      <p:sp>
        <p:nvSpPr>
          <p:cNvPr name="TextBox 9" id="9"/>
          <p:cNvSpPr txBox="true"/>
          <p:nvPr/>
        </p:nvSpPr>
        <p:spPr>
          <a:xfrm rot="0">
            <a:off x="1454420" y="4640099"/>
            <a:ext cx="5867515" cy="3032760"/>
          </a:xfrm>
          <a:prstGeom prst="rect">
            <a:avLst/>
          </a:prstGeom>
        </p:spPr>
        <p:txBody>
          <a:bodyPr anchor="t" rtlCol="false" tIns="0" lIns="0" bIns="0" rIns="0">
            <a:spAutoFit/>
          </a:bodyPr>
          <a:lstStyle/>
          <a:p>
            <a:pPr algn="l">
              <a:lnSpc>
                <a:spcPts val="6002"/>
              </a:lnSpc>
            </a:pPr>
            <a:r>
              <a:rPr lang="en-US" sz="4287">
                <a:solidFill>
                  <a:srgbClr val="000000"/>
                </a:solidFill>
                <a:latin typeface="Glacial Indifference"/>
                <a:ea typeface="Glacial Indifference"/>
                <a:cs typeface="Glacial Indifference"/>
                <a:sym typeface="Glacial Indifference"/>
              </a:rPr>
              <a:t>Smiling and nodding</a:t>
            </a:r>
          </a:p>
          <a:p>
            <a:pPr algn="l">
              <a:lnSpc>
                <a:spcPts val="6002"/>
              </a:lnSpc>
            </a:pPr>
            <a:r>
              <a:rPr lang="en-US" sz="4287">
                <a:solidFill>
                  <a:srgbClr val="000000"/>
                </a:solidFill>
                <a:latin typeface="Glacial Indifference"/>
                <a:ea typeface="Glacial Indifference"/>
                <a:cs typeface="Glacial Indifference"/>
                <a:sym typeface="Glacial Indifference"/>
              </a:rPr>
              <a:t>Relaxed body language</a:t>
            </a:r>
          </a:p>
          <a:p>
            <a:pPr algn="l">
              <a:lnSpc>
                <a:spcPts val="6002"/>
              </a:lnSpc>
            </a:pPr>
            <a:r>
              <a:rPr lang="en-US" sz="4287">
                <a:solidFill>
                  <a:srgbClr val="000000"/>
                </a:solidFill>
                <a:latin typeface="Glacial Indifference"/>
                <a:ea typeface="Glacial Indifference"/>
                <a:cs typeface="Glacial Indifference"/>
                <a:sym typeface="Glacial Indifference"/>
              </a:rPr>
              <a:t>Thumbs up</a:t>
            </a:r>
          </a:p>
          <a:p>
            <a:pPr algn="l">
              <a:lnSpc>
                <a:spcPts val="6002"/>
              </a:lnSpc>
            </a:pPr>
          </a:p>
        </p:txBody>
      </p:sp>
      <p:sp>
        <p:nvSpPr>
          <p:cNvPr name="TextBox 10" id="10"/>
          <p:cNvSpPr txBox="true"/>
          <p:nvPr/>
        </p:nvSpPr>
        <p:spPr>
          <a:xfrm rot="0">
            <a:off x="10333941" y="4544295"/>
            <a:ext cx="5379117" cy="5084402"/>
          </a:xfrm>
          <a:prstGeom prst="rect">
            <a:avLst/>
          </a:prstGeom>
        </p:spPr>
        <p:txBody>
          <a:bodyPr anchor="t" rtlCol="false" tIns="0" lIns="0" bIns="0" rIns="0">
            <a:spAutoFit/>
          </a:bodyPr>
          <a:lstStyle/>
          <a:p>
            <a:pPr algn="l">
              <a:lnSpc>
                <a:spcPts val="5745"/>
              </a:lnSpc>
            </a:pPr>
            <a:r>
              <a:rPr lang="en-US" sz="4103">
                <a:solidFill>
                  <a:srgbClr val="000000"/>
                </a:solidFill>
                <a:latin typeface="Glacial Indifference"/>
                <a:ea typeface="Glacial Indifference"/>
                <a:cs typeface="Glacial Indifference"/>
                <a:sym typeface="Glacial Indifference"/>
              </a:rPr>
              <a:t>Avoiding eye contact</a:t>
            </a:r>
          </a:p>
          <a:p>
            <a:pPr algn="l">
              <a:lnSpc>
                <a:spcPts val="5745"/>
              </a:lnSpc>
            </a:pPr>
            <a:r>
              <a:rPr lang="en-US" sz="4103">
                <a:solidFill>
                  <a:srgbClr val="000000"/>
                </a:solidFill>
                <a:latin typeface="Glacial Indifference"/>
                <a:ea typeface="Glacial Indifference"/>
                <a:cs typeface="Glacial Indifference"/>
                <a:sym typeface="Glacial Indifference"/>
              </a:rPr>
              <a:t>Stiff/tense body language</a:t>
            </a:r>
          </a:p>
          <a:p>
            <a:pPr algn="l">
              <a:lnSpc>
                <a:spcPts val="5745"/>
              </a:lnSpc>
            </a:pPr>
            <a:r>
              <a:rPr lang="en-US" sz="4103">
                <a:solidFill>
                  <a:srgbClr val="000000"/>
                </a:solidFill>
                <a:latin typeface="Glacial Indifference"/>
                <a:ea typeface="Glacial Indifference"/>
                <a:cs typeface="Glacial Indifference"/>
                <a:sym typeface="Glacial Indifference"/>
              </a:rPr>
              <a:t>Pushing away</a:t>
            </a:r>
          </a:p>
          <a:p>
            <a:pPr algn="l">
              <a:lnSpc>
                <a:spcPts val="5745"/>
              </a:lnSpc>
            </a:pPr>
            <a:r>
              <a:rPr lang="en-US" sz="4103">
                <a:solidFill>
                  <a:srgbClr val="000000"/>
                </a:solidFill>
                <a:latin typeface="Glacial Indifference"/>
                <a:ea typeface="Glacial Indifference"/>
                <a:cs typeface="Glacial Indifference"/>
                <a:sym typeface="Glacial Indifference"/>
              </a:rPr>
              <a:t>Crying</a:t>
            </a:r>
          </a:p>
          <a:p>
            <a:pPr algn="l">
              <a:lnSpc>
                <a:spcPts val="5745"/>
              </a:lnSpc>
            </a:pPr>
            <a:r>
              <a:rPr lang="en-US" sz="4103">
                <a:solidFill>
                  <a:srgbClr val="000000"/>
                </a:solidFill>
                <a:latin typeface="Glacial Indifference"/>
                <a:ea typeface="Glacial Indifference"/>
                <a:cs typeface="Glacial Indifference"/>
                <a:sym typeface="Glacial Indifference"/>
              </a:rPr>
              <a:t>Shaking head </a:t>
            </a:r>
          </a:p>
          <a:p>
            <a:pPr algn="l">
              <a:lnSpc>
                <a:spcPts val="5745"/>
              </a:lnSpc>
            </a:pPr>
          </a:p>
        </p:txBody>
      </p:sp>
    </p:spTree>
  </p:cSld>
  <p:clrMapOvr>
    <a:masterClrMapping/>
  </p:clrMapOvr>
</p:sld>
</file>

<file path=ppt/slides/slide15.xml><?xml version="1.0" encoding="utf-8"?>
<p:sld xmlns:p="http://schemas.openxmlformats.org/presentationml/2006/main" xmlns:a="http://schemas.openxmlformats.org/drawingml/2006/main" xmlns:r="http://schemas.openxmlformats.org/officeDocument/2006/relationships">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5438580" y="5143500"/>
            <a:ext cx="2530602" cy="4114800"/>
          </a:xfrm>
          <a:custGeom>
            <a:avLst/>
            <a:gdLst/>
            <a:ahLst/>
            <a:cxnLst/>
            <a:rect r="r" b="b" t="t" l="l"/>
            <a:pathLst>
              <a:path h="4114800" w="2530602">
                <a:moveTo>
                  <a:pt x="0" y="0"/>
                </a:moveTo>
                <a:lnTo>
                  <a:pt x="2530602" y="0"/>
                </a:lnTo>
                <a:lnTo>
                  <a:pt x="2530602" y="4114800"/>
                </a:lnTo>
                <a:lnTo>
                  <a:pt x="0" y="4114800"/>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Freeform 6" id="6"/>
          <p:cNvSpPr/>
          <p:nvPr/>
        </p:nvSpPr>
        <p:spPr>
          <a:xfrm flipH="false" flipV="false" rot="0">
            <a:off x="11334764" y="5143500"/>
            <a:ext cx="1903095" cy="4114800"/>
          </a:xfrm>
          <a:custGeom>
            <a:avLst/>
            <a:gdLst/>
            <a:ahLst/>
            <a:cxnLst/>
            <a:rect r="r" b="b" t="t" l="l"/>
            <a:pathLst>
              <a:path h="4114800" w="1903095">
                <a:moveTo>
                  <a:pt x="0" y="0"/>
                </a:moveTo>
                <a:lnTo>
                  <a:pt x="1903095" y="0"/>
                </a:lnTo>
                <a:lnTo>
                  <a:pt x="1903095" y="4114800"/>
                </a:lnTo>
                <a:lnTo>
                  <a:pt x="0" y="4114800"/>
                </a:lnTo>
                <a:lnTo>
                  <a:pt x="0" y="0"/>
                </a:lnTo>
                <a:close/>
              </a:path>
            </a:pathLst>
          </a:custGeom>
          <a:blipFill>
            <a:blip r:embed="rId5">
              <a:extLst>
                <a:ext uri="{96DAC541-7B7A-43D3-8B79-37D633B846F1}">
                  <asvg:svgBlip xmlns:asvg="http://schemas.microsoft.com/office/drawing/2016/SVG/main" r:embed="rId6"/>
                </a:ext>
              </a:extLst>
            </a:blip>
            <a:stretch>
              <a:fillRect l="0" t="0" r="0" b="0"/>
            </a:stretch>
          </a:blipFill>
        </p:spPr>
      </p:sp>
      <p:sp>
        <p:nvSpPr>
          <p:cNvPr name="TextBox 7" id="7"/>
          <p:cNvSpPr txBox="true"/>
          <p:nvPr/>
        </p:nvSpPr>
        <p:spPr>
          <a:xfrm rot="0">
            <a:off x="6413188" y="2509457"/>
            <a:ext cx="5461623" cy="1029599"/>
          </a:xfrm>
          <a:prstGeom prst="rect">
            <a:avLst/>
          </a:prstGeom>
        </p:spPr>
        <p:txBody>
          <a:bodyPr anchor="t" rtlCol="false" tIns="0" lIns="0" bIns="0" rIns="0">
            <a:spAutoFit/>
          </a:bodyPr>
          <a:lstStyle/>
          <a:p>
            <a:pPr algn="l">
              <a:lnSpc>
                <a:spcPts val="8489"/>
              </a:lnSpc>
            </a:pPr>
            <a:r>
              <a:rPr lang="en-US" sz="6063">
                <a:solidFill>
                  <a:srgbClr val="000000"/>
                </a:solidFill>
                <a:latin typeface="Glacial Indifference"/>
                <a:ea typeface="Glacial Indifference"/>
                <a:cs typeface="Glacial Indifference"/>
                <a:sym typeface="Glacial Indifference"/>
              </a:rPr>
              <a:t>Parallel lines </a:t>
            </a:r>
          </a:p>
        </p:txBody>
      </p:sp>
      <p:sp>
        <p:nvSpPr>
          <p:cNvPr name="TextBox 8" id="8"/>
          <p:cNvSpPr txBox="true"/>
          <p:nvPr/>
        </p:nvSpPr>
        <p:spPr>
          <a:xfrm rot="0">
            <a:off x="-189402" y="1219754"/>
            <a:ext cx="5762856"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ACTIVITY</a:t>
            </a:r>
          </a:p>
        </p:txBody>
      </p:sp>
    </p:spTree>
  </p:cSld>
  <p:clrMapOvr>
    <a:masterClrMapping/>
  </p:clrMapOvr>
</p:sld>
</file>

<file path=ppt/slides/slide16.xml><?xml version="1.0" encoding="utf-8"?>
<p:sld xmlns:p="http://schemas.openxmlformats.org/presentationml/2006/main" xmlns:a="http://schemas.openxmlformats.org/drawingml/2006/main" xmlns:r="http://schemas.openxmlformats.org/officeDocument/2006/relationships">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821664" y="7337852"/>
            <a:ext cx="1511279" cy="2457364"/>
          </a:xfrm>
          <a:custGeom>
            <a:avLst/>
            <a:gdLst/>
            <a:ahLst/>
            <a:cxnLst/>
            <a:rect r="r" b="b" t="t" l="l"/>
            <a:pathLst>
              <a:path h="2457364" w="1511279">
                <a:moveTo>
                  <a:pt x="0" y="0"/>
                </a:moveTo>
                <a:lnTo>
                  <a:pt x="1511279" y="0"/>
                </a:lnTo>
                <a:lnTo>
                  <a:pt x="1511279" y="2457363"/>
                </a:lnTo>
                <a:lnTo>
                  <a:pt x="0" y="2457363"/>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Freeform 6" id="6"/>
          <p:cNvSpPr/>
          <p:nvPr/>
        </p:nvSpPr>
        <p:spPr>
          <a:xfrm flipH="false" flipV="false" rot="0">
            <a:off x="3236225" y="7276332"/>
            <a:ext cx="1193436" cy="2580402"/>
          </a:xfrm>
          <a:custGeom>
            <a:avLst/>
            <a:gdLst/>
            <a:ahLst/>
            <a:cxnLst/>
            <a:rect r="r" b="b" t="t" l="l"/>
            <a:pathLst>
              <a:path h="2580402" w="1193436">
                <a:moveTo>
                  <a:pt x="0" y="0"/>
                </a:moveTo>
                <a:lnTo>
                  <a:pt x="1193436" y="0"/>
                </a:lnTo>
                <a:lnTo>
                  <a:pt x="1193436" y="2580403"/>
                </a:lnTo>
                <a:lnTo>
                  <a:pt x="0" y="2580403"/>
                </a:lnTo>
                <a:lnTo>
                  <a:pt x="0" y="0"/>
                </a:lnTo>
                <a:close/>
              </a:path>
            </a:pathLst>
          </a:custGeom>
          <a:blipFill>
            <a:blip r:embed="rId5">
              <a:extLst>
                <a:ext uri="{96DAC541-7B7A-43D3-8B79-37D633B846F1}">
                  <asvg:svgBlip xmlns:asvg="http://schemas.microsoft.com/office/drawing/2016/SVG/main" r:embed="rId6"/>
                </a:ext>
              </a:extLst>
            </a:blip>
            <a:stretch>
              <a:fillRect l="0" t="0" r="0" b="0"/>
            </a:stretch>
          </a:blipFill>
        </p:spPr>
      </p:sp>
      <p:sp>
        <p:nvSpPr>
          <p:cNvPr name="TextBox 7" id="7"/>
          <p:cNvSpPr txBox="true"/>
          <p:nvPr/>
        </p:nvSpPr>
        <p:spPr>
          <a:xfrm rot="0">
            <a:off x="1577304" y="3278618"/>
            <a:ext cx="14034907" cy="2814831"/>
          </a:xfrm>
          <a:prstGeom prst="rect">
            <a:avLst/>
          </a:prstGeom>
        </p:spPr>
        <p:txBody>
          <a:bodyPr anchor="t" rtlCol="false" tIns="0" lIns="0" bIns="0" rIns="0">
            <a:spAutoFit/>
          </a:bodyPr>
          <a:lstStyle/>
          <a:p>
            <a:pPr algn="l">
              <a:lnSpc>
                <a:spcPts val="7507"/>
              </a:lnSpc>
            </a:pPr>
            <a:r>
              <a:rPr lang="en-US" sz="5362">
                <a:solidFill>
                  <a:srgbClr val="000000"/>
                </a:solidFill>
                <a:latin typeface="Glacial Indifference"/>
                <a:ea typeface="Glacial Indifference"/>
                <a:cs typeface="Glacial Indifference"/>
                <a:sym typeface="Glacial Indifference"/>
              </a:rPr>
              <a:t>What was it like for the person approaching? </a:t>
            </a:r>
          </a:p>
          <a:p>
            <a:pPr algn="l">
              <a:lnSpc>
                <a:spcPts val="7507"/>
              </a:lnSpc>
            </a:pPr>
          </a:p>
          <a:p>
            <a:pPr algn="l">
              <a:lnSpc>
                <a:spcPts val="7507"/>
              </a:lnSpc>
            </a:pPr>
            <a:r>
              <a:rPr lang="en-US" sz="5362">
                <a:solidFill>
                  <a:srgbClr val="000000"/>
                </a:solidFill>
                <a:latin typeface="Glacial Indifference"/>
                <a:ea typeface="Glacial Indifference"/>
                <a:cs typeface="Glacial Indifference"/>
                <a:sym typeface="Glacial Indifference"/>
              </a:rPr>
              <a:t>Did you know when to stop? How?</a:t>
            </a:r>
          </a:p>
        </p:txBody>
      </p:sp>
      <p:sp>
        <p:nvSpPr>
          <p:cNvPr name="TextBox 8" id="8"/>
          <p:cNvSpPr txBox="true"/>
          <p:nvPr/>
        </p:nvSpPr>
        <p:spPr>
          <a:xfrm rot="0">
            <a:off x="-189402" y="1219754"/>
            <a:ext cx="5762856"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FEEDBACK</a:t>
            </a:r>
          </a:p>
        </p:txBody>
      </p:sp>
    </p:spTree>
  </p:cSld>
  <p:clrMapOvr>
    <a:masterClrMapping/>
  </p:clrMapOvr>
</p:sld>
</file>

<file path=ppt/slides/slide17.xml><?xml version="1.0" encoding="utf-8"?>
<p:sld xmlns:p="http://schemas.openxmlformats.org/presentationml/2006/main" xmlns:a="http://schemas.openxmlformats.org/drawingml/2006/main" xmlns:r="http://schemas.openxmlformats.org/officeDocument/2006/relationships">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821664" y="7337852"/>
            <a:ext cx="1511279" cy="2457364"/>
          </a:xfrm>
          <a:custGeom>
            <a:avLst/>
            <a:gdLst/>
            <a:ahLst/>
            <a:cxnLst/>
            <a:rect r="r" b="b" t="t" l="l"/>
            <a:pathLst>
              <a:path h="2457364" w="1511279">
                <a:moveTo>
                  <a:pt x="0" y="0"/>
                </a:moveTo>
                <a:lnTo>
                  <a:pt x="1511279" y="0"/>
                </a:lnTo>
                <a:lnTo>
                  <a:pt x="1511279" y="2457363"/>
                </a:lnTo>
                <a:lnTo>
                  <a:pt x="0" y="2457363"/>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Freeform 6" id="6"/>
          <p:cNvSpPr/>
          <p:nvPr/>
        </p:nvSpPr>
        <p:spPr>
          <a:xfrm flipH="false" flipV="false" rot="0">
            <a:off x="3236225" y="7276332"/>
            <a:ext cx="1193436" cy="2580402"/>
          </a:xfrm>
          <a:custGeom>
            <a:avLst/>
            <a:gdLst/>
            <a:ahLst/>
            <a:cxnLst/>
            <a:rect r="r" b="b" t="t" l="l"/>
            <a:pathLst>
              <a:path h="2580402" w="1193436">
                <a:moveTo>
                  <a:pt x="0" y="0"/>
                </a:moveTo>
                <a:lnTo>
                  <a:pt x="1193436" y="0"/>
                </a:lnTo>
                <a:lnTo>
                  <a:pt x="1193436" y="2580403"/>
                </a:lnTo>
                <a:lnTo>
                  <a:pt x="0" y="2580403"/>
                </a:lnTo>
                <a:lnTo>
                  <a:pt x="0" y="0"/>
                </a:lnTo>
                <a:close/>
              </a:path>
            </a:pathLst>
          </a:custGeom>
          <a:blipFill>
            <a:blip r:embed="rId5">
              <a:extLst>
                <a:ext uri="{96DAC541-7B7A-43D3-8B79-37D633B846F1}">
                  <asvg:svgBlip xmlns:asvg="http://schemas.microsoft.com/office/drawing/2016/SVG/main" r:embed="rId6"/>
                </a:ext>
              </a:extLst>
            </a:blip>
            <a:stretch>
              <a:fillRect l="0" t="0" r="0" b="0"/>
            </a:stretch>
          </a:blipFill>
        </p:spPr>
      </p:sp>
      <p:sp>
        <p:nvSpPr>
          <p:cNvPr name="TextBox 7" id="7"/>
          <p:cNvSpPr txBox="true"/>
          <p:nvPr/>
        </p:nvSpPr>
        <p:spPr>
          <a:xfrm rot="0">
            <a:off x="1931998" y="2685664"/>
            <a:ext cx="14424005" cy="4026965"/>
          </a:xfrm>
          <a:prstGeom prst="rect">
            <a:avLst/>
          </a:prstGeom>
        </p:spPr>
        <p:txBody>
          <a:bodyPr anchor="t" rtlCol="false" tIns="0" lIns="0" bIns="0" rIns="0">
            <a:spAutoFit/>
          </a:bodyPr>
          <a:lstStyle/>
          <a:p>
            <a:pPr algn="ctr">
              <a:lnSpc>
                <a:spcPts val="6416"/>
              </a:lnSpc>
            </a:pPr>
            <a:r>
              <a:rPr lang="en-US" sz="4583">
                <a:solidFill>
                  <a:srgbClr val="000000"/>
                </a:solidFill>
                <a:latin typeface="Glacial Indifference"/>
                <a:ea typeface="Glacial Indifference"/>
                <a:cs typeface="Glacial Indifference"/>
                <a:sym typeface="Glacial Indifference"/>
              </a:rPr>
              <a:t>What was it like for the person being approached? </a:t>
            </a:r>
          </a:p>
          <a:p>
            <a:pPr algn="ctr">
              <a:lnSpc>
                <a:spcPts val="6416"/>
              </a:lnSpc>
            </a:pPr>
          </a:p>
          <a:p>
            <a:pPr algn="ctr">
              <a:lnSpc>
                <a:spcPts val="6416"/>
              </a:lnSpc>
            </a:pPr>
            <a:r>
              <a:rPr lang="en-US" sz="4583">
                <a:solidFill>
                  <a:srgbClr val="000000"/>
                </a:solidFill>
                <a:latin typeface="Glacial Indifference"/>
                <a:ea typeface="Glacial Indifference"/>
                <a:cs typeface="Glacial Indifference"/>
                <a:sym typeface="Glacial Indifference"/>
              </a:rPr>
              <a:t>How did it feel when the other person stopped walking?</a:t>
            </a:r>
          </a:p>
          <a:p>
            <a:pPr algn="ctr">
              <a:lnSpc>
                <a:spcPts val="6416"/>
              </a:lnSpc>
            </a:pPr>
          </a:p>
          <a:p>
            <a:pPr algn="ctr">
              <a:lnSpc>
                <a:spcPts val="6416"/>
              </a:lnSpc>
            </a:pPr>
            <a:r>
              <a:rPr lang="en-US" sz="4583">
                <a:solidFill>
                  <a:srgbClr val="000000"/>
                </a:solidFill>
                <a:latin typeface="Glacial Indifference"/>
                <a:ea typeface="Glacial Indifference"/>
                <a:cs typeface="Glacial Indifference"/>
                <a:sym typeface="Glacial Indifference"/>
              </a:rPr>
              <a:t> What might it have felt like if they hadn’t stopped?</a:t>
            </a:r>
          </a:p>
        </p:txBody>
      </p:sp>
      <p:sp>
        <p:nvSpPr>
          <p:cNvPr name="TextBox 8" id="8"/>
          <p:cNvSpPr txBox="true"/>
          <p:nvPr/>
        </p:nvSpPr>
        <p:spPr>
          <a:xfrm rot="0">
            <a:off x="-189402" y="1219754"/>
            <a:ext cx="5762856"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FEEDBACK</a:t>
            </a:r>
          </a:p>
        </p:txBody>
      </p:sp>
    </p:spTree>
  </p:cSld>
  <p:clrMapOvr>
    <a:masterClrMapping/>
  </p:clrMapOvr>
</p:sld>
</file>

<file path=ppt/slides/slide18.xml><?xml version="1.0" encoding="utf-8"?>
<p:sld xmlns:p="http://schemas.openxmlformats.org/presentationml/2006/main" xmlns:a="http://schemas.openxmlformats.org/drawingml/2006/main" xmlns:r="http://schemas.openxmlformats.org/officeDocument/2006/relationships">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821664" y="7337852"/>
            <a:ext cx="1511279" cy="2457364"/>
          </a:xfrm>
          <a:custGeom>
            <a:avLst/>
            <a:gdLst/>
            <a:ahLst/>
            <a:cxnLst/>
            <a:rect r="r" b="b" t="t" l="l"/>
            <a:pathLst>
              <a:path h="2457364" w="1511279">
                <a:moveTo>
                  <a:pt x="0" y="0"/>
                </a:moveTo>
                <a:lnTo>
                  <a:pt x="1511279" y="0"/>
                </a:lnTo>
                <a:lnTo>
                  <a:pt x="1511279" y="2457363"/>
                </a:lnTo>
                <a:lnTo>
                  <a:pt x="0" y="2457363"/>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Freeform 6" id="6"/>
          <p:cNvSpPr/>
          <p:nvPr/>
        </p:nvSpPr>
        <p:spPr>
          <a:xfrm flipH="false" flipV="false" rot="0">
            <a:off x="3236225" y="7276332"/>
            <a:ext cx="1193436" cy="2580402"/>
          </a:xfrm>
          <a:custGeom>
            <a:avLst/>
            <a:gdLst/>
            <a:ahLst/>
            <a:cxnLst/>
            <a:rect r="r" b="b" t="t" l="l"/>
            <a:pathLst>
              <a:path h="2580402" w="1193436">
                <a:moveTo>
                  <a:pt x="0" y="0"/>
                </a:moveTo>
                <a:lnTo>
                  <a:pt x="1193436" y="0"/>
                </a:lnTo>
                <a:lnTo>
                  <a:pt x="1193436" y="2580403"/>
                </a:lnTo>
                <a:lnTo>
                  <a:pt x="0" y="2580403"/>
                </a:lnTo>
                <a:lnTo>
                  <a:pt x="0" y="0"/>
                </a:lnTo>
                <a:close/>
              </a:path>
            </a:pathLst>
          </a:custGeom>
          <a:blipFill>
            <a:blip r:embed="rId5">
              <a:extLst>
                <a:ext uri="{96DAC541-7B7A-43D3-8B79-37D633B846F1}">
                  <asvg:svgBlip xmlns:asvg="http://schemas.microsoft.com/office/drawing/2016/SVG/main" r:embed="rId6"/>
                </a:ext>
              </a:extLst>
            </a:blip>
            <a:stretch>
              <a:fillRect l="0" t="0" r="0" b="0"/>
            </a:stretch>
          </a:blipFill>
        </p:spPr>
      </p:sp>
      <p:sp>
        <p:nvSpPr>
          <p:cNvPr name="TextBox 7" id="7"/>
          <p:cNvSpPr txBox="true"/>
          <p:nvPr/>
        </p:nvSpPr>
        <p:spPr>
          <a:xfrm rot="0">
            <a:off x="3324848" y="2738343"/>
            <a:ext cx="11638305" cy="2620301"/>
          </a:xfrm>
          <a:prstGeom prst="rect">
            <a:avLst/>
          </a:prstGeom>
        </p:spPr>
        <p:txBody>
          <a:bodyPr anchor="t" rtlCol="false" tIns="0" lIns="0" bIns="0" rIns="0">
            <a:spAutoFit/>
          </a:bodyPr>
          <a:lstStyle/>
          <a:p>
            <a:pPr algn="ctr">
              <a:lnSpc>
                <a:spcPts val="10052"/>
              </a:lnSpc>
            </a:pPr>
            <a:r>
              <a:rPr lang="en-US" sz="9573">
                <a:solidFill>
                  <a:srgbClr val="000000"/>
                </a:solidFill>
                <a:latin typeface="Bobby Jones Soft"/>
                <a:ea typeface="Bobby Jones Soft"/>
                <a:cs typeface="Bobby Jones Soft"/>
                <a:sym typeface="Bobby Jones Soft"/>
              </a:rPr>
              <a:t>WHOSE RESPONSIBILITY WAS IT TO STOP?</a:t>
            </a:r>
          </a:p>
        </p:txBody>
      </p:sp>
    </p:spTree>
  </p:cSld>
  <p:clrMapOvr>
    <a:masterClrMapping/>
  </p:clrMapOvr>
</p:sld>
</file>

<file path=ppt/slides/slide19.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3149299" y="2966556"/>
            <a:ext cx="11638305" cy="1344189"/>
          </a:xfrm>
          <a:prstGeom prst="rect">
            <a:avLst/>
          </a:prstGeom>
        </p:spPr>
        <p:txBody>
          <a:bodyPr anchor="t" rtlCol="false" tIns="0" lIns="0" bIns="0" rIns="0">
            <a:spAutoFit/>
          </a:bodyPr>
          <a:lstStyle/>
          <a:p>
            <a:pPr algn="ctr">
              <a:lnSpc>
                <a:spcPts val="10052"/>
              </a:lnSpc>
            </a:pPr>
            <a:r>
              <a:rPr lang="en-US" sz="9573">
                <a:solidFill>
                  <a:srgbClr val="000000"/>
                </a:solidFill>
                <a:latin typeface="Bobby Jones Soft"/>
                <a:ea typeface="Bobby Jones Soft"/>
                <a:cs typeface="Bobby Jones Soft"/>
                <a:sym typeface="Bobby Jones Soft"/>
              </a:rPr>
              <a:t>SCENARIOS</a:t>
            </a:r>
          </a:p>
        </p:txBody>
      </p:sp>
      <p:sp>
        <p:nvSpPr>
          <p:cNvPr name="TextBox 6" id="6"/>
          <p:cNvSpPr txBox="true"/>
          <p:nvPr/>
        </p:nvSpPr>
        <p:spPr>
          <a:xfrm rot="0">
            <a:off x="4556442" y="4916787"/>
            <a:ext cx="9175116" cy="788465"/>
          </a:xfrm>
          <a:prstGeom prst="rect">
            <a:avLst/>
          </a:prstGeom>
        </p:spPr>
        <p:txBody>
          <a:bodyPr anchor="t" rtlCol="false" tIns="0" lIns="0" bIns="0" rIns="0">
            <a:spAutoFit/>
          </a:bodyPr>
          <a:lstStyle/>
          <a:p>
            <a:pPr algn="ctr">
              <a:lnSpc>
                <a:spcPts val="6416"/>
              </a:lnSpc>
            </a:pPr>
            <a:r>
              <a:rPr lang="en-US" sz="4583">
                <a:solidFill>
                  <a:srgbClr val="000000"/>
                </a:solidFill>
                <a:latin typeface="Glacial Indifference"/>
                <a:ea typeface="Glacial Indifference"/>
                <a:cs typeface="Glacial Indifference"/>
                <a:sym typeface="Glacial Indifference"/>
              </a:rPr>
              <a:t>Is consent being given? </a:t>
            </a:r>
          </a:p>
        </p:txBody>
      </p:sp>
    </p:spTree>
  </p:cSld>
  <p:clrMapOvr>
    <a:masterClrMapping/>
  </p:clrMapOvr>
</p:sld>
</file>

<file path=ppt/slides/slide20.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4556442" y="8124680"/>
            <a:ext cx="8483292" cy="820140"/>
          </a:xfrm>
          <a:prstGeom prst="rect">
            <a:avLst/>
          </a:prstGeom>
        </p:spPr>
        <p:txBody>
          <a:bodyPr anchor="t" rtlCol="false" tIns="0" lIns="0" bIns="0" rIns="0">
            <a:spAutoFit/>
          </a:bodyPr>
          <a:lstStyle/>
          <a:p>
            <a:pPr algn="ctr">
              <a:lnSpc>
                <a:spcPts val="6177"/>
              </a:lnSpc>
            </a:pPr>
            <a:r>
              <a:rPr lang="en-US" sz="5883">
                <a:solidFill>
                  <a:srgbClr val="000000"/>
                </a:solidFill>
                <a:latin typeface="Bobby Jones Soft"/>
                <a:ea typeface="Bobby Jones Soft"/>
                <a:cs typeface="Bobby Jones Soft"/>
                <a:sym typeface="Bobby Jones Soft"/>
              </a:rPr>
              <a:t>IS CONSENT BEING GIVEN?</a:t>
            </a:r>
          </a:p>
        </p:txBody>
      </p:sp>
      <p:sp>
        <p:nvSpPr>
          <p:cNvPr name="TextBox 6" id="6"/>
          <p:cNvSpPr txBox="true"/>
          <p:nvPr/>
        </p:nvSpPr>
        <p:spPr>
          <a:xfrm rot="0">
            <a:off x="1563347" y="2072907"/>
            <a:ext cx="15161307" cy="4026965"/>
          </a:xfrm>
          <a:prstGeom prst="rect">
            <a:avLst/>
          </a:prstGeom>
        </p:spPr>
        <p:txBody>
          <a:bodyPr anchor="t" rtlCol="false" tIns="0" lIns="0" bIns="0" rIns="0">
            <a:spAutoFit/>
          </a:bodyPr>
          <a:lstStyle/>
          <a:p>
            <a:pPr algn="ctr">
              <a:lnSpc>
                <a:spcPts val="6416"/>
              </a:lnSpc>
            </a:pPr>
            <a:r>
              <a:rPr lang="en-US" sz="4583">
                <a:solidFill>
                  <a:srgbClr val="000000"/>
                </a:solidFill>
                <a:latin typeface="Glacial Indifference"/>
                <a:ea typeface="Glacial Indifference"/>
                <a:cs typeface="Glacial Indifference"/>
                <a:sym typeface="Glacial Indifference"/>
              </a:rPr>
              <a:t>Sam and Riley have been going out for a few weeks, and recently had their first kiss. At the time it felt nice, but now Sam is unsure whether they want to kiss Riley again.</a:t>
            </a:r>
          </a:p>
          <a:p>
            <a:pPr algn="ctr">
              <a:lnSpc>
                <a:spcPts val="6416"/>
              </a:lnSpc>
            </a:pPr>
          </a:p>
          <a:p>
            <a:pPr algn="ctr">
              <a:lnSpc>
                <a:spcPts val="6416"/>
              </a:lnSpc>
            </a:pPr>
            <a:r>
              <a:rPr lang="en-US" sz="4583">
                <a:solidFill>
                  <a:srgbClr val="000000"/>
                </a:solidFill>
                <a:latin typeface="Glacial Indifference"/>
                <a:ea typeface="Glacial Indifference"/>
                <a:cs typeface="Glacial Indifference"/>
                <a:sym typeface="Glacial Indifference"/>
              </a:rPr>
              <a:t>The next time Riley goes in for a kiss, Sam pulls away.</a:t>
            </a:r>
          </a:p>
        </p:txBody>
      </p:sp>
    </p:spTree>
  </p:cSld>
  <p:clrMapOvr>
    <a:masterClrMapping/>
  </p:clrMapOvr>
</p:sld>
</file>

<file path=ppt/slides/slide21.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4556442" y="8124680"/>
            <a:ext cx="8483292" cy="820140"/>
          </a:xfrm>
          <a:prstGeom prst="rect">
            <a:avLst/>
          </a:prstGeom>
        </p:spPr>
        <p:txBody>
          <a:bodyPr anchor="t" rtlCol="false" tIns="0" lIns="0" bIns="0" rIns="0">
            <a:spAutoFit/>
          </a:bodyPr>
          <a:lstStyle/>
          <a:p>
            <a:pPr algn="ctr">
              <a:lnSpc>
                <a:spcPts val="6177"/>
              </a:lnSpc>
            </a:pPr>
            <a:r>
              <a:rPr lang="en-US" sz="5883">
                <a:solidFill>
                  <a:srgbClr val="000000"/>
                </a:solidFill>
                <a:latin typeface="Bobby Jones Soft"/>
                <a:ea typeface="Bobby Jones Soft"/>
                <a:cs typeface="Bobby Jones Soft"/>
                <a:sym typeface="Bobby Jones Soft"/>
              </a:rPr>
              <a:t>IS CONSENT BEING GIVEN?</a:t>
            </a:r>
          </a:p>
        </p:txBody>
      </p:sp>
      <p:sp>
        <p:nvSpPr>
          <p:cNvPr name="TextBox 6" id="6"/>
          <p:cNvSpPr txBox="true"/>
          <p:nvPr/>
        </p:nvSpPr>
        <p:spPr>
          <a:xfrm rot="0">
            <a:off x="1170320" y="2141304"/>
            <a:ext cx="16088980" cy="3217340"/>
          </a:xfrm>
          <a:prstGeom prst="rect">
            <a:avLst/>
          </a:prstGeom>
        </p:spPr>
        <p:txBody>
          <a:bodyPr anchor="t" rtlCol="false" tIns="0" lIns="0" bIns="0" rIns="0">
            <a:spAutoFit/>
          </a:bodyPr>
          <a:lstStyle/>
          <a:p>
            <a:pPr algn="ctr">
              <a:lnSpc>
                <a:spcPts val="6416"/>
              </a:lnSpc>
            </a:pPr>
            <a:r>
              <a:rPr lang="en-US" sz="4583">
                <a:solidFill>
                  <a:srgbClr val="000000"/>
                </a:solidFill>
                <a:latin typeface="Glacial Indifference"/>
                <a:ea typeface="Glacial Indifference"/>
                <a:cs typeface="Glacial Indifference"/>
                <a:sym typeface="Glacial Indifference"/>
              </a:rPr>
              <a:t>Gemma is looking for a top to wear on her night out. She doesn’t like any of her clothes, so she goes into her sister Kate’s room while Kate isn’t home, and grabs a top from her closet. She didn’t ask, but Kate has let her borrow clothes in the past.</a:t>
            </a:r>
          </a:p>
        </p:txBody>
      </p:sp>
    </p:spTree>
  </p:cSld>
  <p:clrMapOvr>
    <a:masterClrMapping/>
  </p:clrMapOvr>
</p:sld>
</file>

<file path=ppt/slides/slide22.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4556442" y="7808694"/>
            <a:ext cx="8483292" cy="820140"/>
          </a:xfrm>
          <a:prstGeom prst="rect">
            <a:avLst/>
          </a:prstGeom>
        </p:spPr>
        <p:txBody>
          <a:bodyPr anchor="t" rtlCol="false" tIns="0" lIns="0" bIns="0" rIns="0">
            <a:spAutoFit/>
          </a:bodyPr>
          <a:lstStyle/>
          <a:p>
            <a:pPr algn="ctr">
              <a:lnSpc>
                <a:spcPts val="6177"/>
              </a:lnSpc>
            </a:pPr>
            <a:r>
              <a:rPr lang="en-US" sz="5883">
                <a:solidFill>
                  <a:srgbClr val="000000"/>
                </a:solidFill>
                <a:latin typeface="Bobby Jones Soft"/>
                <a:ea typeface="Bobby Jones Soft"/>
                <a:cs typeface="Bobby Jones Soft"/>
                <a:sym typeface="Bobby Jones Soft"/>
              </a:rPr>
              <a:t>IS CONSENT BEING GIVEN?</a:t>
            </a:r>
          </a:p>
        </p:txBody>
      </p:sp>
      <p:sp>
        <p:nvSpPr>
          <p:cNvPr name="TextBox 6" id="6"/>
          <p:cNvSpPr txBox="true"/>
          <p:nvPr/>
        </p:nvSpPr>
        <p:spPr>
          <a:xfrm rot="0">
            <a:off x="1563347" y="2564442"/>
            <a:ext cx="15161307" cy="2407715"/>
          </a:xfrm>
          <a:prstGeom prst="rect">
            <a:avLst/>
          </a:prstGeom>
        </p:spPr>
        <p:txBody>
          <a:bodyPr anchor="t" rtlCol="false" tIns="0" lIns="0" bIns="0" rIns="0">
            <a:spAutoFit/>
          </a:bodyPr>
          <a:lstStyle/>
          <a:p>
            <a:pPr algn="ctr">
              <a:lnSpc>
                <a:spcPts val="6416"/>
              </a:lnSpc>
            </a:pPr>
            <a:r>
              <a:rPr lang="en-US" sz="4583">
                <a:solidFill>
                  <a:srgbClr val="000000"/>
                </a:solidFill>
                <a:latin typeface="Glacial Indifference"/>
                <a:ea typeface="Glacial Indifference"/>
                <a:cs typeface="Glacial Indifference"/>
                <a:sym typeface="Glacial Indifference"/>
              </a:rPr>
              <a:t>Luke is eight years old and is having tea at his nan’s house. When it’s time to leave, Luke’s nan asks him if she can have a kiss goodbye. Luke says yes and gives her a kiss.</a:t>
            </a:r>
          </a:p>
        </p:txBody>
      </p:sp>
    </p:spTree>
  </p:cSld>
  <p:clrMapOvr>
    <a:masterClrMapping/>
  </p:clrMapOvr>
</p:sld>
</file>

<file path=ppt/slides/slide23.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4556442" y="8124680"/>
            <a:ext cx="8483292" cy="820140"/>
          </a:xfrm>
          <a:prstGeom prst="rect">
            <a:avLst/>
          </a:prstGeom>
        </p:spPr>
        <p:txBody>
          <a:bodyPr anchor="t" rtlCol="false" tIns="0" lIns="0" bIns="0" rIns="0">
            <a:spAutoFit/>
          </a:bodyPr>
          <a:lstStyle/>
          <a:p>
            <a:pPr algn="ctr">
              <a:lnSpc>
                <a:spcPts val="6177"/>
              </a:lnSpc>
            </a:pPr>
            <a:r>
              <a:rPr lang="en-US" sz="5883">
                <a:solidFill>
                  <a:srgbClr val="000000"/>
                </a:solidFill>
                <a:latin typeface="Bobby Jones Soft"/>
                <a:ea typeface="Bobby Jones Soft"/>
                <a:cs typeface="Bobby Jones Soft"/>
                <a:sym typeface="Bobby Jones Soft"/>
              </a:rPr>
              <a:t>IS CONSENT BEING GIVEN?</a:t>
            </a:r>
          </a:p>
        </p:txBody>
      </p:sp>
      <p:sp>
        <p:nvSpPr>
          <p:cNvPr name="TextBox 6" id="6"/>
          <p:cNvSpPr txBox="true"/>
          <p:nvPr/>
        </p:nvSpPr>
        <p:spPr>
          <a:xfrm rot="0">
            <a:off x="1028700" y="1859167"/>
            <a:ext cx="16088980" cy="4836590"/>
          </a:xfrm>
          <a:prstGeom prst="rect">
            <a:avLst/>
          </a:prstGeom>
        </p:spPr>
        <p:txBody>
          <a:bodyPr anchor="t" rtlCol="false" tIns="0" lIns="0" bIns="0" rIns="0">
            <a:spAutoFit/>
          </a:bodyPr>
          <a:lstStyle/>
          <a:p>
            <a:pPr algn="just">
              <a:lnSpc>
                <a:spcPts val="6416"/>
              </a:lnSpc>
            </a:pPr>
            <a:r>
              <a:rPr lang="en-US" sz="4583">
                <a:solidFill>
                  <a:srgbClr val="000000"/>
                </a:solidFill>
                <a:latin typeface="Glacial Indifference"/>
                <a:ea typeface="Glacial Indifference"/>
                <a:cs typeface="Glacial Indifference"/>
                <a:sym typeface="Glacial Indifference"/>
              </a:rPr>
              <a:t>Sofia and Liam are sitting together during lunch, and Sofia is showing Liam some pictures on her phone. After a few minutes, Liam asks, "Can I scroll through your photos?" Sofia hesitates for a moment but hands her phone to him without saying anything. Liam begins scrolling through her pictures, but Sofia looks uncomfortable.</a:t>
            </a:r>
          </a:p>
        </p:txBody>
      </p:sp>
    </p:spTree>
  </p:cSld>
  <p:clrMapOvr>
    <a:masterClrMapping/>
  </p:clrMapOvr>
</p:sld>
</file>

<file path=ppt/slides/slide24.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4556442" y="8124680"/>
            <a:ext cx="8483292" cy="820140"/>
          </a:xfrm>
          <a:prstGeom prst="rect">
            <a:avLst/>
          </a:prstGeom>
        </p:spPr>
        <p:txBody>
          <a:bodyPr anchor="t" rtlCol="false" tIns="0" lIns="0" bIns="0" rIns="0">
            <a:spAutoFit/>
          </a:bodyPr>
          <a:lstStyle/>
          <a:p>
            <a:pPr algn="ctr">
              <a:lnSpc>
                <a:spcPts val="6177"/>
              </a:lnSpc>
            </a:pPr>
            <a:r>
              <a:rPr lang="en-US" sz="5883">
                <a:solidFill>
                  <a:srgbClr val="000000"/>
                </a:solidFill>
                <a:latin typeface="Bobby Jones Soft"/>
                <a:ea typeface="Bobby Jones Soft"/>
                <a:cs typeface="Bobby Jones Soft"/>
                <a:sym typeface="Bobby Jones Soft"/>
              </a:rPr>
              <a:t>IS CONSENT BEING GIVEN?</a:t>
            </a:r>
          </a:p>
        </p:txBody>
      </p:sp>
      <p:sp>
        <p:nvSpPr>
          <p:cNvPr name="TextBox 6" id="6"/>
          <p:cNvSpPr txBox="true"/>
          <p:nvPr/>
        </p:nvSpPr>
        <p:spPr>
          <a:xfrm rot="0">
            <a:off x="1028700" y="2413874"/>
            <a:ext cx="16088980" cy="4026965"/>
          </a:xfrm>
          <a:prstGeom prst="rect">
            <a:avLst/>
          </a:prstGeom>
        </p:spPr>
        <p:txBody>
          <a:bodyPr anchor="t" rtlCol="false" tIns="0" lIns="0" bIns="0" rIns="0">
            <a:spAutoFit/>
          </a:bodyPr>
          <a:lstStyle/>
          <a:p>
            <a:pPr algn="just">
              <a:lnSpc>
                <a:spcPts val="6416"/>
              </a:lnSpc>
            </a:pPr>
            <a:r>
              <a:rPr lang="en-US" sz="4583">
                <a:solidFill>
                  <a:srgbClr val="000000"/>
                </a:solidFill>
                <a:latin typeface="Glacial Indifference"/>
                <a:ea typeface="Glacial Indifference"/>
                <a:cs typeface="Glacial Indifference"/>
                <a:sym typeface="Glacial Indifference"/>
              </a:rPr>
              <a:t>Leah and Emma are best friends and haven’t seen each other in a while. When they run into each other at school, Lila excitedly opens her arms for a hug. Emma sees this, smiles, and steps into the hug without saying anything. They hug for a moment, and both seem happy.</a:t>
            </a:r>
          </a:p>
        </p:txBody>
      </p:sp>
    </p:spTree>
  </p:cSld>
  <p:clrMapOvr>
    <a:masterClrMapping/>
  </p:clrMapOvr>
</p:sld>
</file>

<file path=ppt/slides/slide25.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4609107" y="4771530"/>
            <a:ext cx="8483292" cy="820140"/>
          </a:xfrm>
          <a:prstGeom prst="rect">
            <a:avLst/>
          </a:prstGeom>
        </p:spPr>
        <p:txBody>
          <a:bodyPr anchor="t" rtlCol="false" tIns="0" lIns="0" bIns="0" rIns="0">
            <a:spAutoFit/>
          </a:bodyPr>
          <a:lstStyle/>
          <a:p>
            <a:pPr algn="ctr">
              <a:lnSpc>
                <a:spcPts val="6177"/>
              </a:lnSpc>
            </a:pPr>
            <a:r>
              <a:rPr lang="en-US" sz="5883">
                <a:solidFill>
                  <a:srgbClr val="000000"/>
                </a:solidFill>
                <a:latin typeface="Bobby Jones Soft"/>
                <a:ea typeface="Bobby Jones Soft"/>
                <a:cs typeface="Bobby Jones Soft"/>
                <a:sym typeface="Bobby Jones Soft"/>
              </a:rPr>
              <a:t>WHAT IF YOU’RE NOT SURE?</a:t>
            </a:r>
          </a:p>
        </p:txBody>
      </p:sp>
    </p:spTree>
  </p:cSld>
  <p:clrMapOvr>
    <a:masterClrMapping/>
  </p:clrMapOvr>
</p:sld>
</file>

<file path=ppt/slides/slide26.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1563347" y="1616482"/>
            <a:ext cx="15161307" cy="3217340"/>
          </a:xfrm>
          <a:prstGeom prst="rect">
            <a:avLst/>
          </a:prstGeom>
        </p:spPr>
        <p:txBody>
          <a:bodyPr anchor="t" rtlCol="false" tIns="0" lIns="0" bIns="0" rIns="0">
            <a:spAutoFit/>
          </a:bodyPr>
          <a:lstStyle/>
          <a:p>
            <a:pPr algn="ctr">
              <a:lnSpc>
                <a:spcPts val="6416"/>
              </a:lnSpc>
            </a:pPr>
            <a:r>
              <a:rPr lang="en-US" sz="4583">
                <a:solidFill>
                  <a:srgbClr val="000000"/>
                </a:solidFill>
                <a:latin typeface="Glacial Indifference"/>
                <a:ea typeface="Glacial Indifference"/>
                <a:cs typeface="Glacial Indifference"/>
                <a:sym typeface="Glacial Indifference"/>
              </a:rPr>
              <a:t>Sometimes things aren’t clear. </a:t>
            </a:r>
          </a:p>
          <a:p>
            <a:pPr algn="ctr">
              <a:lnSpc>
                <a:spcPts val="6416"/>
              </a:lnSpc>
            </a:pPr>
          </a:p>
          <a:p>
            <a:pPr algn="ctr">
              <a:lnSpc>
                <a:spcPts val="6416"/>
              </a:lnSpc>
            </a:pPr>
            <a:r>
              <a:rPr lang="en-US" sz="4583">
                <a:solidFill>
                  <a:srgbClr val="000000"/>
                </a:solidFill>
                <a:latin typeface="Glacial Indifference"/>
                <a:ea typeface="Glacial Indifference"/>
                <a:cs typeface="Glacial Indifference"/>
                <a:sym typeface="Glacial Indifference"/>
              </a:rPr>
              <a:t>If you’re </a:t>
            </a:r>
            <a:r>
              <a:rPr lang="en-US" b="true" sz="4583" u="sng">
                <a:solidFill>
                  <a:srgbClr val="000000"/>
                </a:solidFill>
                <a:latin typeface="Glacial Indifference Bold"/>
                <a:ea typeface="Glacial Indifference Bold"/>
                <a:cs typeface="Glacial Indifference Bold"/>
                <a:sym typeface="Glacial Indifference Bold"/>
              </a:rPr>
              <a:t>ever unsure</a:t>
            </a:r>
            <a:r>
              <a:rPr lang="en-US" sz="4583">
                <a:solidFill>
                  <a:srgbClr val="000000"/>
                </a:solidFill>
                <a:latin typeface="Glacial Indifference"/>
                <a:ea typeface="Glacial Indifference"/>
                <a:cs typeface="Glacial Indifference"/>
                <a:sym typeface="Glacial Indifference"/>
              </a:rPr>
              <a:t> whether someone is giving consent for something, ASK.</a:t>
            </a:r>
          </a:p>
        </p:txBody>
      </p:sp>
      <p:sp>
        <p:nvSpPr>
          <p:cNvPr name="TextBox 6" id="6"/>
          <p:cNvSpPr txBox="true"/>
          <p:nvPr/>
        </p:nvSpPr>
        <p:spPr>
          <a:xfrm rot="0">
            <a:off x="1028700" y="5437838"/>
            <a:ext cx="15161307" cy="788465"/>
          </a:xfrm>
          <a:prstGeom prst="rect">
            <a:avLst/>
          </a:prstGeom>
        </p:spPr>
        <p:txBody>
          <a:bodyPr anchor="t" rtlCol="false" tIns="0" lIns="0" bIns="0" rIns="0">
            <a:spAutoFit/>
          </a:bodyPr>
          <a:lstStyle/>
          <a:p>
            <a:pPr algn="ctr">
              <a:lnSpc>
                <a:spcPts val="6416"/>
              </a:lnSpc>
            </a:pPr>
            <a:r>
              <a:rPr lang="en-US" sz="4583">
                <a:solidFill>
                  <a:srgbClr val="000000"/>
                </a:solidFill>
                <a:latin typeface="Glacial Indifference"/>
                <a:ea typeface="Glacial Indifference"/>
                <a:cs typeface="Glacial Indifference"/>
                <a:sym typeface="Glacial Indifference"/>
              </a:rPr>
              <a:t>“Are you OK? Are you happy with this? Can I do this?”</a:t>
            </a:r>
          </a:p>
        </p:txBody>
      </p:sp>
      <p:sp>
        <p:nvSpPr>
          <p:cNvPr name="TextBox 7" id="7"/>
          <p:cNvSpPr txBox="true"/>
          <p:nvPr/>
        </p:nvSpPr>
        <p:spPr>
          <a:xfrm rot="0">
            <a:off x="1563347" y="6040960"/>
            <a:ext cx="15161307" cy="2407715"/>
          </a:xfrm>
          <a:prstGeom prst="rect">
            <a:avLst/>
          </a:prstGeom>
        </p:spPr>
        <p:txBody>
          <a:bodyPr anchor="t" rtlCol="false" tIns="0" lIns="0" bIns="0" rIns="0">
            <a:spAutoFit/>
          </a:bodyPr>
          <a:lstStyle/>
          <a:p>
            <a:pPr algn="ctr">
              <a:lnSpc>
                <a:spcPts val="6416"/>
              </a:lnSpc>
            </a:pPr>
            <a:r>
              <a:rPr lang="en-US" sz="4583">
                <a:solidFill>
                  <a:srgbClr val="000000"/>
                </a:solidFill>
                <a:latin typeface="Glacial Indifference"/>
                <a:ea typeface="Glacial Indifference"/>
                <a:cs typeface="Glacial Indifference"/>
                <a:sym typeface="Glacial Indifference"/>
              </a:rPr>
              <a:t>Unless it’s a clear, enthusiastic yes...</a:t>
            </a:r>
          </a:p>
          <a:p>
            <a:pPr algn="ctr">
              <a:lnSpc>
                <a:spcPts val="6416"/>
              </a:lnSpc>
            </a:pPr>
          </a:p>
          <a:p>
            <a:pPr algn="ctr">
              <a:lnSpc>
                <a:spcPts val="6416"/>
              </a:lnSpc>
            </a:pPr>
            <a:r>
              <a:rPr lang="en-US" sz="4583">
                <a:solidFill>
                  <a:srgbClr val="000000"/>
                </a:solidFill>
                <a:latin typeface="Glacial Indifference"/>
                <a:ea typeface="Glacial Indifference"/>
                <a:cs typeface="Glacial Indifference"/>
                <a:sym typeface="Glacial Indifference"/>
              </a:rPr>
              <a:t>it’s a </a:t>
            </a:r>
            <a:r>
              <a:rPr lang="en-US" b="true" sz="4583" u="sng">
                <a:solidFill>
                  <a:srgbClr val="000000"/>
                </a:solidFill>
                <a:latin typeface="Glacial Indifference Bold"/>
                <a:ea typeface="Glacial Indifference Bold"/>
                <a:cs typeface="Glacial Indifference Bold"/>
                <a:sym typeface="Glacial Indifference Bold"/>
              </a:rPr>
              <a:t>NO.</a:t>
            </a:r>
          </a:p>
        </p:txBody>
      </p:sp>
    </p:spTree>
  </p:cSld>
  <p:clrMapOvr>
    <a:masterClrMapping/>
  </p:clrMapOvr>
</p:sld>
</file>

<file path=ppt/slides/slide27.xml><?xml version="1.0" encoding="utf-8"?>
<p:sld xmlns:p="http://schemas.openxmlformats.org/presentationml/2006/main" xmlns:a="http://schemas.openxmlformats.org/drawingml/2006/main" xmlns:r="http://schemas.openxmlformats.org/officeDocument/2006/relationships">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pic>
        <p:nvPicPr>
          <p:cNvPr name="Picture 5" id="5"/>
          <p:cNvPicPr>
            <a:picLocks noChangeAspect="true"/>
          </p:cNvPicPr>
          <p:nvPr>
            <a:videoFile r:link="rId4"/>
          </p:nvPr>
        </p:nvPicPr>
        <p:blipFill>
          <a:blip r:embed="rId3"/>
          <a:stretch>
            <a:fillRect/>
          </a:stretch>
        </p:blipFill>
        <p:spPr>
          <a:xfrm rot="0">
            <a:off x="2266606" y="1527272"/>
            <a:ext cx="13754788" cy="7731028"/>
          </a:xfrm>
          <a:prstGeom prst="rect">
            <a:avLst/>
          </a:prstGeom>
        </p:spPr>
      </p:pic>
    </p:spTree>
  </p:cSld>
  <p:clrMapOvr>
    <a:masterClrMapping/>
  </p:clrMapOvr>
</p:sld>
</file>

<file path=ppt/slides/slide28.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832064" y="1313413"/>
            <a:ext cx="7697386" cy="888421"/>
          </a:xfrm>
          <a:prstGeom prst="rect">
            <a:avLst/>
          </a:prstGeom>
        </p:spPr>
        <p:txBody>
          <a:bodyPr anchor="t" rtlCol="false" tIns="0" lIns="0" bIns="0" rIns="0">
            <a:spAutoFit/>
          </a:bodyPr>
          <a:lstStyle/>
          <a:p>
            <a:pPr algn="ctr">
              <a:lnSpc>
                <a:spcPts val="6648"/>
              </a:lnSpc>
            </a:pPr>
            <a:r>
              <a:rPr lang="en-US" sz="6331">
                <a:solidFill>
                  <a:srgbClr val="000000"/>
                </a:solidFill>
                <a:latin typeface="Bobby Jones Soft"/>
                <a:ea typeface="Bobby Jones Soft"/>
                <a:cs typeface="Bobby Jones Soft"/>
                <a:sym typeface="Bobby Jones Soft"/>
              </a:rPr>
              <a:t>FACTS ABOUT CONSENT</a:t>
            </a:r>
          </a:p>
        </p:txBody>
      </p:sp>
      <p:sp>
        <p:nvSpPr>
          <p:cNvPr name="TextBox 6" id="6"/>
          <p:cNvSpPr txBox="true"/>
          <p:nvPr/>
        </p:nvSpPr>
        <p:spPr>
          <a:xfrm rot="0">
            <a:off x="1563347" y="2897984"/>
            <a:ext cx="15161307" cy="6455840"/>
          </a:xfrm>
          <a:prstGeom prst="rect">
            <a:avLst/>
          </a:prstGeom>
        </p:spPr>
        <p:txBody>
          <a:bodyPr anchor="t" rtlCol="false" tIns="0" lIns="0" bIns="0" rIns="0">
            <a:spAutoFit/>
          </a:bodyPr>
          <a:lstStyle/>
          <a:p>
            <a:pPr algn="just">
              <a:lnSpc>
                <a:spcPts val="6416"/>
              </a:lnSpc>
            </a:pPr>
            <a:r>
              <a:rPr lang="en-US" sz="4583">
                <a:solidFill>
                  <a:srgbClr val="000000"/>
                </a:solidFill>
                <a:latin typeface="Glacial Indifference"/>
                <a:ea typeface="Glacial Indifference"/>
                <a:cs typeface="Glacial Indifference"/>
                <a:sym typeface="Glacial Indifference"/>
              </a:rPr>
              <a:t>We should always be asking for consent, particularly in situations that involve physical contact with others.</a:t>
            </a:r>
          </a:p>
          <a:p>
            <a:pPr algn="just">
              <a:lnSpc>
                <a:spcPts val="6416"/>
              </a:lnSpc>
            </a:pPr>
          </a:p>
          <a:p>
            <a:pPr algn="just">
              <a:lnSpc>
                <a:spcPts val="6416"/>
              </a:lnSpc>
            </a:pPr>
            <a:r>
              <a:rPr lang="en-US" sz="4583">
                <a:solidFill>
                  <a:srgbClr val="000000"/>
                </a:solidFill>
                <a:latin typeface="Glacial Indifference"/>
                <a:ea typeface="Glacial Indifference"/>
                <a:cs typeface="Glacial Indifference"/>
                <a:sym typeface="Glacial Indifference"/>
              </a:rPr>
              <a:t>Just because someone has given consent before, it does NOT mean they’re giving consent the next time.</a:t>
            </a:r>
          </a:p>
          <a:p>
            <a:pPr algn="just">
              <a:lnSpc>
                <a:spcPts val="6416"/>
              </a:lnSpc>
            </a:pPr>
          </a:p>
          <a:p>
            <a:pPr algn="just">
              <a:lnSpc>
                <a:spcPts val="6416"/>
              </a:lnSpc>
            </a:pPr>
            <a:r>
              <a:rPr lang="en-US" sz="4583">
                <a:solidFill>
                  <a:srgbClr val="000000"/>
                </a:solidFill>
                <a:latin typeface="Glacial Indifference"/>
                <a:ea typeface="Glacial Indifference"/>
                <a:cs typeface="Glacial Indifference"/>
                <a:sym typeface="Glacial Indifference"/>
              </a:rPr>
              <a:t>A person can give consent and then change their mind at any time.</a:t>
            </a:r>
          </a:p>
        </p:txBody>
      </p:sp>
    </p:spTree>
  </p:cSld>
  <p:clrMapOvr>
    <a:masterClrMapping/>
  </p:clrMapOvr>
</p:sld>
</file>

<file path=ppt/slides/slide29.xml><?xml version="1.0" encoding="utf-8"?>
<p:sld xmlns:p="http://schemas.openxmlformats.org/presentationml/2006/main" xmlns:a="http://schemas.openxmlformats.org/drawingml/2006/main">
  <p:cSld>
    <p:bg>
      <p:bgPr>
        <a:solidFill>
          <a:srgbClr val="FFF295"/>
        </a:solidFill>
      </p:bgPr>
    </p:bg>
    <p:spTree>
      <p:nvGrpSpPr>
        <p:cNvPr id="1" name=""/>
        <p:cNvGrpSpPr/>
        <p:nvPr/>
      </p:nvGrpSpPr>
      <p:grpSpPr>
        <a:xfrm>
          <a:off x="0" y="0"/>
          <a:ext cx="0" cy="0"/>
          <a:chOff x="0" y="0"/>
          <a:chExt cx="0" cy="0"/>
        </a:xfrm>
      </p:grpSpPr>
      <p:grpSp>
        <p:nvGrpSpPr>
          <p:cNvPr name="Group 2" id="2"/>
          <p:cNvGrpSpPr/>
          <p:nvPr/>
        </p:nvGrpSpPr>
        <p:grpSpPr>
          <a:xfrm rot="0">
            <a:off x="635674" y="765378"/>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430752" y="1345790"/>
            <a:ext cx="7697386" cy="888421"/>
          </a:xfrm>
          <a:prstGeom prst="rect">
            <a:avLst/>
          </a:prstGeom>
        </p:spPr>
        <p:txBody>
          <a:bodyPr anchor="t" rtlCol="false" tIns="0" lIns="0" bIns="0" rIns="0">
            <a:spAutoFit/>
          </a:bodyPr>
          <a:lstStyle/>
          <a:p>
            <a:pPr algn="ctr">
              <a:lnSpc>
                <a:spcPts val="6648"/>
              </a:lnSpc>
            </a:pPr>
            <a:r>
              <a:rPr lang="en-US" sz="6331">
                <a:solidFill>
                  <a:srgbClr val="000000"/>
                </a:solidFill>
                <a:latin typeface="Bobby Jones Soft"/>
                <a:ea typeface="Bobby Jones Soft"/>
                <a:cs typeface="Bobby Jones Soft"/>
                <a:sym typeface="Bobby Jones Soft"/>
              </a:rPr>
              <a:t>REFLECTION</a:t>
            </a:r>
          </a:p>
        </p:txBody>
      </p:sp>
      <p:sp>
        <p:nvSpPr>
          <p:cNvPr name="TextBox 6" id="6"/>
          <p:cNvSpPr txBox="true"/>
          <p:nvPr/>
        </p:nvSpPr>
        <p:spPr>
          <a:xfrm rot="0">
            <a:off x="1563347" y="3760554"/>
            <a:ext cx="15161307" cy="1598090"/>
          </a:xfrm>
          <a:prstGeom prst="rect">
            <a:avLst/>
          </a:prstGeom>
        </p:spPr>
        <p:txBody>
          <a:bodyPr anchor="t" rtlCol="false" tIns="0" lIns="0" bIns="0" rIns="0">
            <a:spAutoFit/>
          </a:bodyPr>
          <a:lstStyle/>
          <a:p>
            <a:pPr algn="just">
              <a:lnSpc>
                <a:spcPts val="6416"/>
              </a:lnSpc>
            </a:pPr>
            <a:r>
              <a:rPr lang="en-US" sz="4583">
                <a:solidFill>
                  <a:srgbClr val="000000"/>
                </a:solidFill>
                <a:latin typeface="Glacial Indifference"/>
                <a:ea typeface="Glacial Indifference"/>
                <a:cs typeface="Glacial Indifference"/>
                <a:sym typeface="Glacial Indifference"/>
              </a:rPr>
              <a:t>What is one thing you’ll remember most from today’s lesson? How will you use it going forward?</a:t>
            </a:r>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0</Words>
  <Application>Microsoft Office PowerPoint</Application>
  <PresentationFormat>On-screen Show (4:3)</PresentationFormat>
  <Paragraphs>0</Paragraphs>
  <Slides>0</Slides>
  <Notes>0</Notes>
  <HiddenSlides>0</HiddenSlides>
  <MMClips>0</MMClips>
  <ScaleCrop>false</ScaleCrop>
  <HeadingPairs>
    <vt:vector size="4" baseType="variant">
      <vt:variant>
        <vt:lpstr>Theme</vt:lpstr>
      </vt:variant>
      <vt:variant>
        <vt:i4>1</vt:i4>
      </vt:variant>
      <vt:variant>
        <vt:lpstr>Slide Titles</vt:lpstr>
      </vt:variant>
      <vt:variant>
        <vt:i4>0</vt:i4>
      </vt:variant>
    </vt:vector>
  </HeadingPairs>
  <TitlesOfParts>
    <vt:vector size="1" baseType="lpstr">
      <vt:lpstr>Office Theme</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xsi="http://www.w3.org/2001/XMLSchema-instance">
  <dcterms:created xsi:type="dcterms:W3CDTF">2006-08-16T00:00:00Z</dcterms:created>
  <dc:identifier>DAGTKQvkZyo</dc:identifier>
  <dcterms:modified xsi:type="dcterms:W3CDTF">2011-08-01T06:04:30Z</dcterms:modified>
  <cp:revision>1</cp:revision>
  <dc:title>8.3.3 - Consent (slides)</dc:title>
</cp:coreProperties>
</file>