
<file path=[Content_Types].xml><?xml version="1.0" encoding="utf-8"?>
<Types xmlns="http://schemas.openxmlformats.org/package/2006/content-types">
  <Default ContentType="application/x-fontdata" Extension="fntdata"/>
  <Default ContentType="image/jpeg" Extension="jpeg"/>
  <Default ContentType="image/png" Extension="png"/>
  <Default ContentType="application/vnd.openxmlformats-package.relationships+xml" Extension="rels"/>
  <Default ContentType="image/svg+xml" Extension="svg"/>
  <Default ContentType="application/xml" Extension="xml"/>
  <Override ContentType="application/vnd.openxmlformats-officedocument.extended-properties+xml" PartName="/docProps/app.xml"/>
  <Override ContentType="application/vnd.openxmlformats-package.core-properties+xml" PartName="/docProps/core.xml"/>
  <Override ContentType="application/vnd.openxmlformats-officedocument.presentationml.notesMaster+xml" PartName="/ppt/notesMasters/notesMaster1.xml"/>
  <Override ContentType="application/vnd.openxmlformats-officedocument.presentationml.notesSlide+xml" PartName="/ppt/notesSlides/notesSlide1.xml"/>
  <Override ContentType="application/vnd.openxmlformats-officedocument.presentationml.notesSlide+xml" PartName="/ppt/notesSlides/notesSlide2.xml"/>
  <Override ContentType="application/vnd.openxmlformats-officedocument.presentationml.notesSlide+xml" PartName="/ppt/notesSlides/notesSlide3.xml"/>
  <Override ContentType="application/vnd.openxmlformats-officedocument.presentationml.notesSlide+xml" PartName="/ppt/notesSlides/notesSlide4.xml"/>
  <Override ContentType="application/vnd.openxmlformats-officedocument.presentationml.notesSlide+xml" PartName="/ppt/notesSlides/notesSlide5.xml"/>
  <Override ContentType="application/vnd.openxmlformats-officedocument.presentationml.notesSlide+xml" PartName="/ppt/notesSlides/notesSlide6.xml"/>
  <Override ContentType="application/vnd.openxmlformats-officedocument.presentationml.notesSlide+xml" PartName="/ppt/notesSlides/notesSlide7.xml"/>
  <Override ContentType="application/vnd.openxmlformats-officedocument.presentationml.notesSlide+xml" PartName="/ppt/notesSlides/notesSlide8.xml"/>
  <Override ContentType="application/vnd.openxmlformats-officedocument.presentationml.notesSlide+xml" PartName="/ppt/notesSlides/notesSlide9.xml"/>
  <Override ContentType="application/vnd.openxmlformats-officedocument.presentationml.notesSlide+xml" PartName="/ppt/notesSlides/notesSlide10.xml"/>
  <Override ContentType="application/vnd.openxmlformats-officedocument.presentationml.notesSlide+xml" PartName="/ppt/notesSlides/notesSlide11.xml"/>
  <Override ContentType="application/vnd.openxmlformats-officedocument.presentationml.notesSlide+xml" PartName="/ppt/notesSlides/notesSlide12.xml"/>
  <Override ContentType="application/vnd.openxmlformats-officedocument.presentationml.notesSlide+xml" PartName="/ppt/notesSlides/notesSlide13.xml"/>
  <Override ContentType="application/vnd.openxmlformats-officedocument.presentationml.notesSlide+xml" PartName="/ppt/notesSlides/notesSlide14.xml"/>
  <Override ContentType="application/vnd.openxmlformats-officedocument.presentationml.notesSlide+xml" PartName="/ppt/notesSlides/notesSlide15.xml"/>
  <Override ContentType="application/vnd.openxmlformats-officedocument.presentationml.notesSlide+xml" PartName="/ppt/notesSlides/notesSlide16.xml"/>
  <Override ContentType="application/vnd.openxmlformats-officedocument.presentationml.notesSlide+xml" PartName="/ppt/notesSlides/notesSlide17.xml"/>
  <Override ContentType="application/vnd.openxmlformats-officedocument.presentationml.notesSlide+xml" PartName="/ppt/notesSlides/notesSlide18.xml"/>
  <Override ContentType="application/vnd.openxmlformats-officedocument.presentationml.notesSlide+xml" PartName="/ppt/notesSlides/notesSlide19.xml"/>
  <Override ContentType="application/vnd.openxmlformats-officedocument.presentationml.notesSlide+xml" PartName="/ppt/notesSlides/notesSlide20.xml"/>
  <Override ContentType="application/vnd.openxmlformats-officedocument.presentationml.notesSlide+xml" PartName="/ppt/notesSlides/notesSlide21.xml"/>
  <Override ContentType="application/vnd.openxmlformats-officedocument.presentationml.notesSlide+xml" PartName="/ppt/notesSlides/notesSlide22.xml"/>
  <Override ContentType="application/vnd.openxmlformats-officedocument.presentationml.notesSlide+xml" PartName="/ppt/notesSlides/notesSlide23.xml"/>
  <Override ContentType="application/vnd.openxmlformats-officedocument.presentationml.notesSlide+xml" PartName="/ppt/notesSlides/notesSlide24.xml"/>
  <Override ContentType="application/vnd.openxmlformats-officedocument.presentationml.notesSlide+xml" PartName="/ppt/notesSlides/notesSlide25.xml"/>
  <Override ContentType="application/vnd.openxmlformats-officedocument.presentationml.notesSlide+xml" PartName="/ppt/notesSlides/notesSlide26.xml"/>
  <Override ContentType="application/vnd.openxmlformats-officedocument.presentationml.notesSlide+xml" PartName="/ppt/notesSlides/notesSlide27.xml"/>
  <Override ContentType="application/vnd.openxmlformats-officedocument.presentationml.notesSlide+xml" PartName="/ppt/notesSlides/notesSlide28.xml"/>
  <Override ContentType="application/vnd.openxmlformats-officedocument.presentationml.notesSlide+xml" PartName="/ppt/notesSlides/notesSlide29.xml"/>
  <Override ContentType="application/vnd.openxmlformats-officedocument.presentationml.presentation.main+xml" PartName="/ppt/presentation.xml"/>
  <Override ContentType="application/vnd.openxmlformats-officedocument.presentationml.presProps+xml" PartName="/ppt/presProps.xml"/>
  <Override ContentType="application/vnd.openxmlformats-officedocument.presentationml.slideLayout+xml" PartName="/ppt/slideLayouts/slideLayout1.xml"/>
  <Override ContentType="application/vnd.openxmlformats-officedocument.presentationml.slideLayout+xml" PartName="/ppt/slideLayouts/slideLayout2.xml"/>
  <Override ContentType="application/vnd.openxmlformats-officedocument.presentationml.slideLayout+xml" PartName="/ppt/slideLayouts/slideLayout3.xml"/>
  <Override ContentType="application/vnd.openxmlformats-officedocument.presentationml.slideLayout+xml" PartName="/ppt/slideLayouts/slideLayout4.xml"/>
  <Override ContentType="application/vnd.openxmlformats-officedocument.presentationml.slideLayout+xml" PartName="/ppt/slideLayouts/slideLayout5.xml"/>
  <Override ContentType="application/vnd.openxmlformats-officedocument.presentationml.slideLayout+xml" PartName="/ppt/slideLayouts/slideLayout6.xml"/>
  <Override ContentType="application/vnd.openxmlformats-officedocument.presentationml.slideLayout+xml" PartName="/ppt/slideLayouts/slideLayout7.xml"/>
  <Override ContentType="application/vnd.openxmlformats-officedocument.presentationml.slideLayout+xml" PartName="/ppt/slideLayouts/slideLayout8.xml"/>
  <Override ContentType="application/vnd.openxmlformats-officedocument.presentationml.slideLayout+xml" PartName="/ppt/slideLayouts/slideLayout9.xml"/>
  <Override ContentType="application/vnd.openxmlformats-officedocument.presentationml.slideLayout+xml" PartName="/ppt/slideLayouts/slideLayout10.xml"/>
  <Override ContentType="application/vnd.openxmlformats-officedocument.presentationml.slideLayout+xml" PartName="/ppt/slideLayouts/slideLayout11.xml"/>
  <Override ContentType="application/vnd.openxmlformats-officedocument.presentationml.slideMaster+xml" PartName="/ppt/slideMasters/slideMaster1.xml"/>
  <Override ContentType="application/vnd.openxmlformats-officedocument.presentationml.slide+xml" PartName="/ppt/slides/slide1.xml"/>
  <Override ContentType="application/vnd.openxmlformats-officedocument.presentationml.slide+xml" PartName="/ppt/slides/slide2.xml"/>
  <Override ContentType="application/vnd.openxmlformats-officedocument.presentationml.slide+xml" PartName="/ppt/slides/slide3.xml"/>
  <Override ContentType="application/vnd.openxmlformats-officedocument.presentationml.slide+xml" PartName="/ppt/slides/slide4.xml"/>
  <Override ContentType="application/vnd.openxmlformats-officedocument.presentationml.slide+xml" PartName="/ppt/slides/slide5.xml"/>
  <Override ContentType="application/vnd.openxmlformats-officedocument.presentationml.slide+xml" PartName="/ppt/slides/slide6.xml"/>
  <Override ContentType="application/vnd.openxmlformats-officedocument.presentationml.slide+xml" PartName="/ppt/slides/slide7.xml"/>
  <Override ContentType="application/vnd.openxmlformats-officedocument.presentationml.slide+xml" PartName="/ppt/slides/slide8.xml"/>
  <Override ContentType="application/vnd.openxmlformats-officedocument.presentationml.slide+xml" PartName="/ppt/slides/slide9.xml"/>
  <Override ContentType="application/vnd.openxmlformats-officedocument.presentationml.slide+xml" PartName="/ppt/slides/slide10.xml"/>
  <Override ContentType="application/vnd.openxmlformats-officedocument.presentationml.slide+xml" PartName="/ppt/slides/slide11.xml"/>
  <Override ContentType="application/vnd.openxmlformats-officedocument.presentationml.slide+xml" PartName="/ppt/slides/slide12.xml"/>
  <Override ContentType="application/vnd.openxmlformats-officedocument.presentationml.slide+xml" PartName="/ppt/slides/slide13.xml"/>
  <Override ContentType="application/vnd.openxmlformats-officedocument.presentationml.slide+xml" PartName="/ppt/slides/slide14.xml"/>
  <Override ContentType="application/vnd.openxmlformats-officedocument.presentationml.slide+xml" PartName="/ppt/slides/slide15.xml"/>
  <Override ContentType="application/vnd.openxmlformats-officedocument.presentationml.slide+xml" PartName="/ppt/slides/slide16.xml"/>
  <Override ContentType="application/vnd.openxmlformats-officedocument.presentationml.slide+xml" PartName="/ppt/slides/slide17.xml"/>
  <Override ContentType="application/vnd.openxmlformats-officedocument.presentationml.slide+xml" PartName="/ppt/slides/slide18.xml"/>
  <Override ContentType="application/vnd.openxmlformats-officedocument.presentationml.slide+xml" PartName="/ppt/slides/slide19.xml"/>
  <Override ContentType="application/vnd.openxmlformats-officedocument.presentationml.slide+xml" PartName="/ppt/slides/slide20.xml"/>
  <Override ContentType="application/vnd.openxmlformats-officedocument.presentationml.slide+xml" PartName="/ppt/slides/slide21.xml"/>
  <Override ContentType="application/vnd.openxmlformats-officedocument.presentationml.slide+xml" PartName="/ppt/slides/slide22.xml"/>
  <Override ContentType="application/vnd.openxmlformats-officedocument.presentationml.slide+xml" PartName="/ppt/slides/slide23.xml"/>
  <Override ContentType="application/vnd.openxmlformats-officedocument.presentationml.slide+xml" PartName="/ppt/slides/slide24.xml"/>
  <Override ContentType="application/vnd.openxmlformats-officedocument.presentationml.slide+xml" PartName="/ppt/slides/slide25.xml"/>
  <Override ContentType="application/vnd.openxmlformats-officedocument.presentationml.slide+xml" PartName="/ppt/slides/slide26.xml"/>
  <Override ContentType="application/vnd.openxmlformats-officedocument.presentationml.slide+xml" PartName="/ppt/slides/slide27.xml"/>
  <Override ContentType="application/vnd.openxmlformats-officedocument.presentationml.slide+xml" PartName="/ppt/slides/slide28.xml"/>
  <Override ContentType="application/vnd.openxmlformats-officedocument.presentationml.slide+xml" PartName="/ppt/slides/slide29.xml"/>
  <Override ContentType="application/vnd.openxmlformats-officedocument.presentationml.slide+xml" PartName="/ppt/slides/slide30.xml"/>
  <Override ContentType="application/vnd.openxmlformats-officedocument.presentationml.slide+xml" PartName="/ppt/slides/slide31.xml"/>
  <Override ContentType="application/vnd.openxmlformats-officedocument.presentationml.tableStyles+xml" PartName="/ppt/tableStyles.xml"/>
  <Override ContentType="application/vnd.openxmlformats-officedocument.theme+xml" PartName="/ppt/theme/theme1.xml"/>
  <Override ContentType="application/vnd.openxmlformats-officedocument.theme+xml" PartName="/ppt/theme/theme2.xml"/>
  <Override ContentType="application/vnd.openxmlformats-officedocument.presentationml.viewProps+xml" PartName="/ppt/viewProps.xml"/>
</Types>
</file>

<file path=_rels/.rels><?xml version="1.0" encoding="UTF-8" standalone="yes"?><Relationships xmlns="http://schemas.openxmlformats.org/package/2006/relationships"><Relationship Id="rId1" Target="ppt/presentation.xml" Type="http://schemas.openxmlformats.org/officeDocument/2006/relationships/officeDocument"/><Relationship Id="rId2" Target="docProps/thumbnail.jpeg" Type="http://schemas.openxmlformats.org/package/2006/relationships/metadata/thumbnail"/><Relationship Id="rId3" Target="docProps/core.xml" Type="http://schemas.openxmlformats.org/package/2006/relationships/metadata/core-properties"/><Relationship Id="rId4" Target="docProps/app.xml" Type="http://schemas.openxmlformats.org/officeDocument/2006/relationships/extended-properties"/></Relationships>
</file>

<file path=ppt/presentation.xml><?xml version="1.0" encoding="utf-8"?>
<p:presentation xmlns:a="http://schemas.openxmlformats.org/drawingml/2006/main" xmlns:r="http://schemas.openxmlformats.org/officeDocument/2006/relationships" xmlns:p="http://schemas.openxmlformats.org/presentationml/2006/main" saveSubsetFonts="1" embedTrueTypeFonts="true">
  <p:sldMasterIdLst>
    <p:sldMasterId id="2147483648" r:id="rId1"/>
  </p:sldMasterIdLst>
  <p:notesMasterIdLst>
    <p:notesMasterId r:id="rId37"/>
  </p:notesMasterIdLst>
  <p:sldIdLst>
    <p:sldId id="256" r:id="rId6"/>
    <p:sldId id="257" r:id="rId7"/>
    <p:sldId id="258" r:id="rId8"/>
    <p:sldId id="259" r:id="rId9"/>
    <p:sldId id="260" r:id="rId10"/>
    <p:sldId id="261" r:id="rId11"/>
    <p:sldId id="262" r:id="rId12"/>
    <p:sldId id="263" r:id="rId13"/>
    <p:sldId id="264" r:id="rId14"/>
    <p:sldId id="265" r:id="rId15"/>
    <p:sldId id="266" r:id="rId16"/>
    <p:sldId id="267" r:id="rId17"/>
    <p:sldId id="268" r:id="rId18"/>
    <p:sldId id="269" r:id="rId19"/>
    <p:sldId id="270" r:id="rId20"/>
    <p:sldId id="271" r:id="rId21"/>
    <p:sldId id="272" r:id="rId22"/>
    <p:sldId id="273" r:id="rId23"/>
    <p:sldId id="274" r:id="rId24"/>
    <p:sldId id="275" r:id="rId25"/>
    <p:sldId id="276" r:id="rId26"/>
    <p:sldId id="277" r:id="rId27"/>
    <p:sldId id="278" r:id="rId28"/>
    <p:sldId id="279" r:id="rId29"/>
    <p:sldId id="280" r:id="rId30"/>
    <p:sldId id="281" r:id="rId31"/>
    <p:sldId id="282" r:id="rId32"/>
    <p:sldId id="283" r:id="rId33"/>
    <p:sldId id="284" r:id="rId34"/>
    <p:sldId id="285" r:id="rId35"/>
    <p:sldId id="286" r:id="rId36"/>
  </p:sldIdLst>
  <p:sldSz cx="18288000" cy="10287000"/>
  <p:notesSz cx="6858000" cy="9144000"/>
  <p:embeddedFontLst>
    <p:embeddedFont>
      <p:font typeface="Glacial Indifference" charset="1" panose="00000000000000000000"/>
      <p:regular r:id="rId40"/>
    </p:embeddedFont>
    <p:embeddedFont>
      <p:font typeface="Glacial Indifference Bold" charset="1" panose="00000800000000000000"/>
      <p:regular r:id="rId41"/>
    </p:embeddedFont>
    <p:embeddedFont>
      <p:font typeface="Bobby Jones Soft" charset="1" panose="00000000000000000000"/>
      <p:regular r:id="rId42"/>
    </p:embeddedFont>
    <p:embeddedFont>
      <p:font typeface="Canva Sans Bold" charset="1" panose="020B0803030501040103"/>
      <p:regular r:id="rId43"/>
    </p:embeddedFont>
    <p:embeddedFont>
      <p:font typeface="Canva Sans" charset="1" panose="020B0503030501040103"/>
      <p:regular r:id="rId44"/>
    </p:embeddedFont>
    <p:embeddedFont>
      <p:font typeface="Playpen Sans" charset="1" panose="00000000000000000000"/>
      <p:regular r:id="rId47"/>
    </p:embeddedFont>
  </p:embeddedFontLst>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autoAdjust="0"/>
    <p:restoredTop sz="94622" autoAdjust="0"/>
  </p:normalViewPr>
  <p:slideViewPr>
    <p:cSldViewPr>
      <p:cViewPr varScale="1">
        <p:scale>
          <a:sx n="74" d="100"/>
          <a:sy n="74" d="100"/>
        </p:scale>
        <p:origin x="-1092" y="-90"/>
      </p:cViewPr>
      <p:guideLst>
        <p:guide orient="horz" pos="2160"/>
        <p:guide pos="2880"/>
      </p:guideLst>
    </p:cSldViewPr>
  </p:slideViewPr>
  <p:outlineViewPr>
    <p:cViewPr>
      <p:scale>
        <a:sx n="33" d="100"/>
        <a:sy n="33" d="100"/>
      </p:scale>
      <p:origin x="0" y="0"/>
    </p:cViewPr>
  </p:outlineViewPr>
  <p:notesTextViewPr>
    <p:cViewPr>
      <p:scale>
        <a:sx n="100" d="100"/>
        <a:sy n="100" d="100"/>
      </p:scale>
      <p:origin x="0" y="0"/>
    </p:cViewPr>
  </p:notesTextViewPr>
  <p:gridSpacing cx="76200" cy="76200"/>
</p:viewPr>
</file>

<file path=ppt/_rels/presentation.xml.rels><?xml version="1.0" encoding="UTF-8" standalone="yes"?><Relationships xmlns="http://schemas.openxmlformats.org/package/2006/relationships"><Relationship Id="rId1" Target="slideMasters/slideMaster1.xml" Type="http://schemas.openxmlformats.org/officeDocument/2006/relationships/slideMaster"/><Relationship Id="rId10" Target="slides/slide5.xml" Type="http://schemas.openxmlformats.org/officeDocument/2006/relationships/slide"/><Relationship Id="rId11" Target="slides/slide6.xml" Type="http://schemas.openxmlformats.org/officeDocument/2006/relationships/slide"/><Relationship Id="rId12" Target="slides/slide7.xml" Type="http://schemas.openxmlformats.org/officeDocument/2006/relationships/slide"/><Relationship Id="rId13" Target="slides/slide8.xml" Type="http://schemas.openxmlformats.org/officeDocument/2006/relationships/slide"/><Relationship Id="rId14" Target="slides/slide9.xml" Type="http://schemas.openxmlformats.org/officeDocument/2006/relationships/slide"/><Relationship Id="rId15" Target="slides/slide10.xml" Type="http://schemas.openxmlformats.org/officeDocument/2006/relationships/slide"/><Relationship Id="rId16" Target="slides/slide11.xml" Type="http://schemas.openxmlformats.org/officeDocument/2006/relationships/slide"/><Relationship Id="rId17" Target="slides/slide12.xml" Type="http://schemas.openxmlformats.org/officeDocument/2006/relationships/slide"/><Relationship Id="rId18" Target="slides/slide13.xml" Type="http://schemas.openxmlformats.org/officeDocument/2006/relationships/slide"/><Relationship Id="rId19" Target="slides/slide14.xml" Type="http://schemas.openxmlformats.org/officeDocument/2006/relationships/slide"/><Relationship Id="rId2" Target="presProps.xml" Type="http://schemas.openxmlformats.org/officeDocument/2006/relationships/presProps"/><Relationship Id="rId20" Target="slides/slide15.xml" Type="http://schemas.openxmlformats.org/officeDocument/2006/relationships/slide"/><Relationship Id="rId21" Target="slides/slide16.xml" Type="http://schemas.openxmlformats.org/officeDocument/2006/relationships/slide"/><Relationship Id="rId22" Target="slides/slide17.xml" Type="http://schemas.openxmlformats.org/officeDocument/2006/relationships/slide"/><Relationship Id="rId23" Target="slides/slide18.xml" Type="http://schemas.openxmlformats.org/officeDocument/2006/relationships/slide"/><Relationship Id="rId24" Target="slides/slide19.xml" Type="http://schemas.openxmlformats.org/officeDocument/2006/relationships/slide"/><Relationship Id="rId25" Target="slides/slide20.xml" Type="http://schemas.openxmlformats.org/officeDocument/2006/relationships/slide"/><Relationship Id="rId26" Target="slides/slide21.xml" Type="http://schemas.openxmlformats.org/officeDocument/2006/relationships/slide"/><Relationship Id="rId27" Target="slides/slide22.xml" Type="http://schemas.openxmlformats.org/officeDocument/2006/relationships/slide"/><Relationship Id="rId28" Target="slides/slide23.xml" Type="http://schemas.openxmlformats.org/officeDocument/2006/relationships/slide"/><Relationship Id="rId29" Target="slides/slide24.xml" Type="http://schemas.openxmlformats.org/officeDocument/2006/relationships/slide"/><Relationship Id="rId3" Target="viewProps.xml" Type="http://schemas.openxmlformats.org/officeDocument/2006/relationships/viewProps"/><Relationship Id="rId30" Target="slides/slide25.xml" Type="http://schemas.openxmlformats.org/officeDocument/2006/relationships/slide"/><Relationship Id="rId31" Target="slides/slide26.xml" Type="http://schemas.openxmlformats.org/officeDocument/2006/relationships/slide"/><Relationship Id="rId32" Target="slides/slide27.xml" Type="http://schemas.openxmlformats.org/officeDocument/2006/relationships/slide"/><Relationship Id="rId33" Target="slides/slide28.xml" Type="http://schemas.openxmlformats.org/officeDocument/2006/relationships/slide"/><Relationship Id="rId34" Target="slides/slide29.xml" Type="http://schemas.openxmlformats.org/officeDocument/2006/relationships/slide"/><Relationship Id="rId35" Target="slides/slide30.xml" Type="http://schemas.openxmlformats.org/officeDocument/2006/relationships/slide"/><Relationship Id="rId36" Target="slides/slide31.xml" Type="http://schemas.openxmlformats.org/officeDocument/2006/relationships/slide"/><Relationship Id="rId37" Target="notesMasters/notesMaster1.xml" Type="http://schemas.openxmlformats.org/officeDocument/2006/relationships/notesMaster"/><Relationship Id="rId38" Target="theme/theme2.xml" Type="http://schemas.openxmlformats.org/officeDocument/2006/relationships/theme"/><Relationship Id="rId39" Target="notesSlides/notesSlide1.xml" Type="http://schemas.openxmlformats.org/officeDocument/2006/relationships/notesSlide"/><Relationship Id="rId4" Target="theme/theme1.xml" Type="http://schemas.openxmlformats.org/officeDocument/2006/relationships/theme"/><Relationship Id="rId40" Target="fonts/font40.fntdata" Type="http://schemas.openxmlformats.org/officeDocument/2006/relationships/font"/><Relationship Id="rId41" Target="fonts/font41.fntdata" Type="http://schemas.openxmlformats.org/officeDocument/2006/relationships/font"/><Relationship Id="rId42" Target="fonts/font42.fntdata" Type="http://schemas.openxmlformats.org/officeDocument/2006/relationships/font"/><Relationship Id="rId43" Target="fonts/font43.fntdata" Type="http://schemas.openxmlformats.org/officeDocument/2006/relationships/font"/><Relationship Id="rId44" Target="fonts/font44.fntdata" Type="http://schemas.openxmlformats.org/officeDocument/2006/relationships/font"/><Relationship Id="rId45" Target="notesSlides/notesSlide2.xml" Type="http://schemas.openxmlformats.org/officeDocument/2006/relationships/notesSlide"/><Relationship Id="rId46" Target="notesSlides/notesSlide3.xml" Type="http://schemas.openxmlformats.org/officeDocument/2006/relationships/notesSlide"/><Relationship Id="rId47" Target="fonts/font47.fntdata" Type="http://schemas.openxmlformats.org/officeDocument/2006/relationships/font"/><Relationship Id="rId48" Target="notesSlides/notesSlide4.xml" Type="http://schemas.openxmlformats.org/officeDocument/2006/relationships/notesSlide"/><Relationship Id="rId49" Target="notesSlides/notesSlide5.xml" Type="http://schemas.openxmlformats.org/officeDocument/2006/relationships/notesSlide"/><Relationship Id="rId5" Target="tableStyles.xml" Type="http://schemas.openxmlformats.org/officeDocument/2006/relationships/tableStyles"/><Relationship Id="rId50" Target="notesSlides/notesSlide6.xml" Type="http://schemas.openxmlformats.org/officeDocument/2006/relationships/notesSlide"/><Relationship Id="rId51" Target="notesSlides/notesSlide7.xml" Type="http://schemas.openxmlformats.org/officeDocument/2006/relationships/notesSlide"/><Relationship Id="rId52" Target="notesSlides/notesSlide8.xml" Type="http://schemas.openxmlformats.org/officeDocument/2006/relationships/notesSlide"/><Relationship Id="rId53" Target="notesSlides/notesSlide9.xml" Type="http://schemas.openxmlformats.org/officeDocument/2006/relationships/notesSlide"/><Relationship Id="rId54" Target="notesSlides/notesSlide10.xml" Type="http://schemas.openxmlformats.org/officeDocument/2006/relationships/notesSlide"/><Relationship Id="rId55" Target="notesSlides/notesSlide11.xml" Type="http://schemas.openxmlformats.org/officeDocument/2006/relationships/notesSlide"/><Relationship Id="rId56" Target="notesSlides/notesSlide12.xml" Type="http://schemas.openxmlformats.org/officeDocument/2006/relationships/notesSlide"/><Relationship Id="rId57" Target="notesSlides/notesSlide13.xml" Type="http://schemas.openxmlformats.org/officeDocument/2006/relationships/notesSlide"/><Relationship Id="rId58" Target="notesSlides/notesSlide14.xml" Type="http://schemas.openxmlformats.org/officeDocument/2006/relationships/notesSlide"/><Relationship Id="rId59" Target="notesSlides/notesSlide15.xml" Type="http://schemas.openxmlformats.org/officeDocument/2006/relationships/notesSlide"/><Relationship Id="rId6" Target="slides/slide1.xml" Type="http://schemas.openxmlformats.org/officeDocument/2006/relationships/slide"/><Relationship Id="rId60" Target="notesSlides/notesSlide16.xml" Type="http://schemas.openxmlformats.org/officeDocument/2006/relationships/notesSlide"/><Relationship Id="rId61" Target="notesSlides/notesSlide17.xml" Type="http://schemas.openxmlformats.org/officeDocument/2006/relationships/notesSlide"/><Relationship Id="rId62" Target="notesSlides/notesSlide18.xml" Type="http://schemas.openxmlformats.org/officeDocument/2006/relationships/notesSlide"/><Relationship Id="rId63" Target="notesSlides/notesSlide19.xml" Type="http://schemas.openxmlformats.org/officeDocument/2006/relationships/notesSlide"/><Relationship Id="rId64" Target="notesSlides/notesSlide20.xml" Type="http://schemas.openxmlformats.org/officeDocument/2006/relationships/notesSlide"/><Relationship Id="rId65" Target="notesSlides/notesSlide21.xml" Type="http://schemas.openxmlformats.org/officeDocument/2006/relationships/notesSlide"/><Relationship Id="rId66" Target="notesSlides/notesSlide22.xml" Type="http://schemas.openxmlformats.org/officeDocument/2006/relationships/notesSlide"/><Relationship Id="rId67" Target="notesSlides/notesSlide23.xml" Type="http://schemas.openxmlformats.org/officeDocument/2006/relationships/notesSlide"/><Relationship Id="rId68" Target="notesSlides/notesSlide24.xml" Type="http://schemas.openxmlformats.org/officeDocument/2006/relationships/notesSlide"/><Relationship Id="rId69" Target="notesSlides/notesSlide25.xml" Type="http://schemas.openxmlformats.org/officeDocument/2006/relationships/notesSlide"/><Relationship Id="rId7" Target="slides/slide2.xml" Type="http://schemas.openxmlformats.org/officeDocument/2006/relationships/slide"/><Relationship Id="rId70" Target="notesSlides/notesSlide26.xml" Type="http://schemas.openxmlformats.org/officeDocument/2006/relationships/notesSlide"/><Relationship Id="rId71" Target="notesSlides/notesSlide27.xml" Type="http://schemas.openxmlformats.org/officeDocument/2006/relationships/notesSlide"/><Relationship Id="rId72" Target="notesSlides/notesSlide28.xml" Type="http://schemas.openxmlformats.org/officeDocument/2006/relationships/notesSlide"/><Relationship Id="rId73" Target="notesSlides/notesSlide29.xml" Type="http://schemas.openxmlformats.org/officeDocument/2006/relationships/notesSlide"/><Relationship Id="rId8" Target="slides/slide3.xml" Type="http://schemas.openxmlformats.org/officeDocument/2006/relationships/slide"/><Relationship Id="rId9" Target="slides/slide4.xml" Type="http://schemas.openxmlformats.org/officeDocument/2006/relationships/slide"/></Relationships>
</file>

<file path=ppt/notesMasters/_rels/notesMaster1.xml.rels><?xml version="1.0" encoding="UTF-8" standalone="yes"?><Relationships xmlns="http://schemas.openxmlformats.org/package/2006/relationships"><Relationship Id="rId1" Target="../theme/theme2.xml" Type="http://schemas.openxmlformats.org/officeDocument/2006/relationships/theme"/></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a:endParaRPr lang="cs-CZ"/>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fld id="{B7268E1E-0E44-426D-905E-8AD9B19D2182}" type="datetimeFigureOut">
              <a:rPr lang="cs-CZ" smtClean="0"/>
              <a:t>1.7.2013</a:t>
            </a:fld>
            <a:endParaRPr lang="cs-CZ"/>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a:endParaRPr lang="cs-CZ"/>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cs-CZ"/>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a:endParaRPr lang="cs-CZ"/>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fld id="{871B2431-D351-4C6E-A3CF-9DFAC0E3E050}" type="slidenum">
              <a:rPr lang="cs-CZ" smtClean="0"/>
              <a:t>‹#›</a:t>
            </a:fld>
            <a:endParaRPr lang="cs-CZ"/>
          </a:p>
        </p:txBody>
      </p:sp>
    </p:spTree>
    <p:extLst>
      <p:ext uri="{BB962C8B-B14F-4D97-AF65-F5344CB8AC3E}">
        <p14:creationId xmlns:p14="http://schemas.microsoft.com/office/powerpoint/2010/main" val="179888911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1.xml" Type="http://schemas.openxmlformats.org/officeDocument/2006/relationships/slide"/></Relationships>
</file>

<file path=ppt/notesSlides/_rels/notesSlide2.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3.xml" Type="http://schemas.openxmlformats.org/officeDocument/2006/relationships/slide"/></Relationships>
</file>

<file path=ppt/notesSlides/_rels/notesSlide3.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5.xml" Type="http://schemas.openxmlformats.org/officeDocument/2006/relationships/slide"/></Relationships>
</file>

<file path=ppt/notesSlides/_rels/notesSlide4.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6.xml" Type="http://schemas.openxmlformats.org/officeDocument/2006/relationships/slide"/></Relationships>
</file>

<file path=ppt/notesSlides/_rels/notesSlide5.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7.xml" Type="http://schemas.openxmlformats.org/officeDocument/2006/relationships/slide"/></Relationships>
</file>

<file path=ppt/notesSlides/_rels/notesSlide6.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8.xml" Type="http://schemas.openxmlformats.org/officeDocument/2006/relationships/slide"/></Relationships>
</file>

<file path=ppt/notesSlides/_rels/notesSlide7.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9.xml" Type="http://schemas.openxmlformats.org/officeDocument/2006/relationships/slide"/></Relationships>
</file>

<file path=ppt/notesSlides/_rels/notesSlide8.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10.xml" Type="http://schemas.openxmlformats.org/officeDocument/2006/relationships/slide"/></Relationships>
</file>

<file path=ppt/notesSlides/_rels/notesSlide9.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11.xml" Type="http://schemas.openxmlformats.org/officeDocument/2006/relationships/slide"/></Relationships>
</file>

<file path=ppt/notesSlides/_rels/notesSlide10.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12.xml" Type="http://schemas.openxmlformats.org/officeDocument/2006/relationships/slide"/></Relationships>
</file>

<file path=ppt/notesSlides/_rels/notesSlide11.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13.xml" Type="http://schemas.openxmlformats.org/officeDocument/2006/relationships/slide"/></Relationships>
</file>

<file path=ppt/notesSlides/_rels/notesSlide12.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14.xml" Type="http://schemas.openxmlformats.org/officeDocument/2006/relationships/slide"/></Relationships>
</file>

<file path=ppt/notesSlides/_rels/notesSlide13.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15.xml" Type="http://schemas.openxmlformats.org/officeDocument/2006/relationships/slide"/></Relationships>
</file>

<file path=ppt/notesSlides/_rels/notesSlide14.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16.xml" Type="http://schemas.openxmlformats.org/officeDocument/2006/relationships/slide"/></Relationships>
</file>

<file path=ppt/notesSlides/_rels/notesSlide15.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17.xml" Type="http://schemas.openxmlformats.org/officeDocument/2006/relationships/slide"/></Relationships>
</file>

<file path=ppt/notesSlides/_rels/notesSlide16.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18.xml" Type="http://schemas.openxmlformats.org/officeDocument/2006/relationships/slide"/></Relationships>
</file>

<file path=ppt/notesSlides/_rels/notesSlide17.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19.xml" Type="http://schemas.openxmlformats.org/officeDocument/2006/relationships/slide"/></Relationships>
</file>

<file path=ppt/notesSlides/_rels/notesSlide18.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20.xml" Type="http://schemas.openxmlformats.org/officeDocument/2006/relationships/slide"/></Relationships>
</file>

<file path=ppt/notesSlides/_rels/notesSlide19.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21.xml" Type="http://schemas.openxmlformats.org/officeDocument/2006/relationships/slide"/></Relationships>
</file>

<file path=ppt/notesSlides/_rels/notesSlide20.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22.xml" Type="http://schemas.openxmlformats.org/officeDocument/2006/relationships/slide"/></Relationships>
</file>

<file path=ppt/notesSlides/_rels/notesSlide21.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23.xml" Type="http://schemas.openxmlformats.org/officeDocument/2006/relationships/slide"/></Relationships>
</file>

<file path=ppt/notesSlides/_rels/notesSlide22.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24.xml" Type="http://schemas.openxmlformats.org/officeDocument/2006/relationships/slide"/></Relationships>
</file>

<file path=ppt/notesSlides/_rels/notesSlide23.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25.xml" Type="http://schemas.openxmlformats.org/officeDocument/2006/relationships/slide"/></Relationships>
</file>

<file path=ppt/notesSlides/_rels/notesSlide24.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26.xml" Type="http://schemas.openxmlformats.org/officeDocument/2006/relationships/slide"/></Relationships>
</file>

<file path=ppt/notesSlides/_rels/notesSlide25.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27.xml" Type="http://schemas.openxmlformats.org/officeDocument/2006/relationships/slide"/></Relationships>
</file>

<file path=ppt/notesSlides/_rels/notesSlide26.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28.xml" Type="http://schemas.openxmlformats.org/officeDocument/2006/relationships/slide"/></Relationships>
</file>

<file path=ppt/notesSlides/_rels/notesSlide27.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29.xml" Type="http://schemas.openxmlformats.org/officeDocument/2006/relationships/slide"/></Relationships>
</file>

<file path=ppt/notesSlides/_rels/notesSlide28.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30.xml" Type="http://schemas.openxmlformats.org/officeDocument/2006/relationships/slide"/></Relationships>
</file>

<file path=ppt/notesSlides/_rels/notesSlide29.xml.rels><?xml version="1.0" encoding="UTF-8" standalone="yes"?><Relationships xmlns="http://schemas.openxmlformats.org/package/2006/relationships"><Relationship Id="rId1" Target="../notesMasters/notesMaster1.xml" Type="http://schemas.openxmlformats.org/officeDocument/2006/relationships/notesMaster"/><Relationship Id="rId2" Target="../slides/slide31.xml" Type="http://schemas.openxmlformats.org/officeDocument/2006/relationships/slide"/></Relationships>
</file>

<file path=ppt/notesSlides/notesSlide1.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2.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3.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Explain that you would like the class to create a list of 'agreements' for how everyone will behave and treat one another in the class. Ensure a common understanding. For example:</a:t>
            </a:r>
          </a:p>
          <a:p>
            <a:r>
              <a:rPr lang="en-US"/>
              <a:t/>
            </a:r>
          </a:p>
          <a:p>
            <a:r>
              <a:rPr lang="en-US"/>
              <a:t>1. We will treat one another with kindness and respect (listening to each other, speaking one at a time, etc)</a:t>
            </a:r>
          </a:p>
          <a:p>
            <a:r>
              <a:rPr lang="en-US"/>
              <a:t>2. We all have the right to 'pass' on answering a question or participating in an activity that makes us feel uncomfortable.</a:t>
            </a:r>
          </a:p>
          <a:p>
            <a:r>
              <a:rPr lang="en-US"/>
              <a:t>3. We can disagree but will not pass judgments, make fun of, or or put anybody down. 'Challenge the opinion, not the person.'</a:t>
            </a:r>
          </a:p>
          <a:p>
            <a:r>
              <a:rPr lang="en-US"/>
              <a:t>4. Asking questions is encouraged and will be valued by our teacher. We do not ask questions to purposefully embarrass or belittle another.</a:t>
            </a:r>
          </a:p>
          <a:p>
            <a:r>
              <a:rPr lang="en-US"/>
              <a:t/>
            </a:r>
          </a:p>
          <a:p>
            <a:r>
              <a:rPr lang="en-US"/>
              <a:t>*Feel free to change the agreements to suit your class, and ask whether there are any others they'd add to the list in order to create a safe, comfortable learning environment.</a:t>
            </a:r>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4.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5.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6.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7.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8.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9.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10.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11.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12.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13.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Ensure that students understand emergency contraception is NOT the same as a termination. They may have heard it being referred to as "the abortion pill" - this is incorrect and dangerous misinformation, and must be clarified.</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14.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Remind students of services available on island, like the MISH (formerly GUM) clinic.</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15.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16.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Explain that contraception can be provided by GPs, MISH, and family planning clinic.</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17.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Encourage class discussion, either as a whole class or in small groups.</a:t>
            </a:r>
          </a:p>
          <a:p>
            <a:r>
              <a:rPr lang="en-US"/>
              <a:t/>
            </a:r>
          </a:p>
          <a:p>
            <a:r>
              <a:rPr lang="en-US"/>
              <a:t>Who is responsible for contraception?</a:t>
            </a:r>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18.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Reinforce the message that everyone who is sexually active is responsible for contraception.</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19.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Ensure students understand that simply obtaining contraception does not equal consent.</a:t>
            </a:r>
          </a:p>
          <a:p>
            <a:r>
              <a:rPr lang="en-US"/>
              <a:t/>
            </a:r>
          </a:p>
          <a:p>
            <a:r>
              <a:rPr lang="en-US"/>
              <a:t>A person may have condoms, or be taking the pill - but this does not mean they are looking to have sex.</a:t>
            </a:r>
          </a:p>
          <a:p>
            <a:r>
              <a:rPr lang="en-US"/>
              <a:t/>
            </a:r>
          </a:p>
          <a:p>
            <a:r>
              <a:rPr lang="en-US"/>
              <a:t>Explicit consent should always be sought for EVERY SEXUAL ACTIVITY.</a:t>
            </a:r>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20.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21.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22.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23.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24.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25.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26.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27.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28.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notesSlides/notesSlide29.xml><?xml version="1.0" encoding="utf-8"?>
<p:notes xmlns:p="http://schemas.openxmlformats.org/presentationml/2006/main" xmlns:a="http://schemas.openxmlformats.org/drawingml/2006/main">
  <p:cSld>
    <p:spTree xmlns:r="http://schemas.openxmlformats.org/officeDocument/2006/relationships">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962400" cy="342900"/>
          </a:xfrm>
          <a:prstGeom prst="rect">
            <a:avLst/>
          </a:prstGeom>
        </p:spPr>
        <p:txBody>
          <a:bodyPr vert="horz" lIns="91440" tIns="45720" rIns="91440" bIns="45720" rtlCol="0"/>
          <a:lstStyle>
            <a:lvl1pPr algn="l">
              <a:defRPr sz="1200"/>
            </a:lvl1pPr>
          </a:lstStyle>
          <a:p/>
        </p:txBody>
      </p:sp>
      <p:sp>
        <p:nvSpPr>
          <p:cNvPr id="3" name="Date Placeholder 2"/>
          <p:cNvSpPr>
            <a:spLocks noGrp="1"/>
          </p:cNvSpPr>
          <p:nvPr>
            <p:ph type="dt" idx="1"/>
          </p:nvPr>
        </p:nvSpPr>
        <p:spPr>
          <a:xfrm>
            <a:off x="5180013" y="0"/>
            <a:ext cx="3962400" cy="342900"/>
          </a:xfrm>
          <a:prstGeom prst="rect">
            <a:avLst/>
          </a:prstGeom>
        </p:spPr>
        <p:txBody>
          <a:bodyPr vert="horz" lIns="91440" tIns="45720" rIns="91440" bIns="45720" rtlCol="0"/>
          <a:lstStyle>
            <a:lvl1pPr algn="r">
              <a:defRPr sz="1200"/>
            </a:lvl1pPr>
          </a:lstStyle>
          <a:p>
            <a:r id="{B7268E1E-0E44-426D-905E-8AD9B19D2182}" type="datetimeFigureOut">
              <a:rPr lang="cs-CZ" smtClean="0"/>
              <a:t>1.7.2013</a:t>
            </a:r>
          </a:p>
        </p:txBody>
      </p:sp>
      <p:sp>
        <p:nvSpPr>
          <p:cNvPr id="4" name="Slide Image Placeholder 3"/>
          <p:cNvSpPr>
            <a:spLocks noGrp="1" noRot="1" noChangeAspect="1"/>
          </p:cNvSpPr>
          <p:nvPr>
            <p:ph type="sldImg" idx="2"/>
          </p:nvPr>
        </p:nvSpPr>
        <p:spPr>
          <a:xfrm>
            <a:off x="2857500" y="512763"/>
            <a:ext cx="3429000" cy="2566987"/>
          </a:xfrm>
          <a:prstGeom prst="rect">
            <a:avLst/>
          </a:prstGeom>
          <a:noFill/>
          <a:ln w="12700">
            <a:solidFill>
              <a:prstClr val="black"/>
            </a:solidFill>
          </a:ln>
        </p:spPr>
        <p:txBody>
          <a:bodyPr vert="horz" lIns="91440" tIns="45720" rIns="91440" bIns="45720" rtlCol="0" anchor="ctr"/>
          <a:lstStyle/>
          <a:p/>
        </p:txBody>
      </p:sp>
      <p:sp>
        <p:nvSpPr>
          <p:cNvPr id="5" name="Notes Placeholder 4"/>
          <p:cNvSpPr>
            <a:spLocks noGrp="1"/>
          </p:cNvSpPr>
          <p:nvPr>
            <p:ph type="body" sz="quarter" idx="3"/>
          </p:nvPr>
        </p:nvSpPr>
        <p:spPr>
          <a:xfrm>
            <a:off x="914400" y="3251200"/>
            <a:ext cx="7315200" cy="3081338"/>
          </a:xfrm>
          <a:prstGeom prst="rect">
            <a:avLst/>
          </a:prstGeom>
        </p:spPr>
        <p:txBody>
          <a:bodyPr vert="horz" lIns="91440" tIns="45720" rIns="91440" bIns="45720" rtlCol="0"/>
          <a:lstStyle/>
          <a:p>
            <a:r>
              <a:rPr lang="en-US"/>
              <a:t/>
            </a:r>
            <a:endParaRPr lang="en-US" smtClean="0"/>
          </a:p>
        </p:txBody>
      </p:sp>
      <p:sp>
        <p:nvSpPr>
          <p:cNvPr id="6" name="Footer Placeholder 5"/>
          <p:cNvSpPr>
            <a:spLocks noGrp="1"/>
          </p:cNvSpPr>
          <p:nvPr>
            <p:ph type="ftr" sz="quarter" idx="4"/>
          </p:nvPr>
        </p:nvSpPr>
        <p:spPr>
          <a:xfrm>
            <a:off x="0" y="6502400"/>
            <a:ext cx="3962400" cy="341313"/>
          </a:xfrm>
          <a:prstGeom prst="rect">
            <a:avLst/>
          </a:prstGeom>
        </p:spPr>
        <p:txBody>
          <a:bodyPr vert="horz" lIns="91440" tIns="45720" rIns="91440" bIns="45720" rtlCol="0" anchor="b"/>
          <a:lstStyle>
            <a:lvl1pPr algn="l">
              <a:defRPr sz="1200"/>
            </a:lvl1pPr>
          </a:lstStyle>
          <a:p/>
        </p:txBody>
      </p:sp>
      <p:sp>
        <p:nvSpPr>
          <p:cNvPr id="7" name="Slide Number Placeholder 6"/>
          <p:cNvSpPr>
            <a:spLocks noGrp="1"/>
          </p:cNvSpPr>
          <p:nvPr>
            <p:ph type="sldNum" sz="quarter" idx="5"/>
          </p:nvPr>
        </p:nvSpPr>
        <p:spPr>
          <a:xfrm>
            <a:off x="5180013" y="6502400"/>
            <a:ext cx="3962400" cy="341313"/>
          </a:xfrm>
          <a:prstGeom prst="rect">
            <a:avLst/>
          </a:prstGeom>
        </p:spPr>
        <p:txBody>
          <a:bodyPr vert="horz" lIns="91440" tIns="45720" rIns="91440" bIns="45720" rtlCol="0" anchor="b"/>
          <a:lstStyle>
            <a:lvl1pPr algn="r">
              <a:defRPr sz="1200"/>
            </a:lvl1pPr>
          </a:lstStyle>
          <a:p>
            <a:r id="{871B2431-D351-4C6E-A3CF-9DFAC0E3E050}" type="slidenum">
              <a:rPr lang="cs-CZ" smtClean="0"/>
              <a:t>‹#›</a:t>
            </a:r>
          </a:p>
        </p:txBody>
      </p:sp>
    </p:spTree>
  </p:cSld>
  <p:clrMapOvr>
    <a:masterClrMapping/>
  </p:clrMapOvr>
</p:notes>
</file>

<file path=ppt/slideLayouts/_rels/slideLayout1.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2.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3.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4.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5.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6.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7.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8.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9.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10.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_rels/slideLayout11.xml.rels><?xml version="1.0" encoding="UTF-8" standalone="yes"?><Relationships xmlns="http://schemas.openxmlformats.org/package/2006/relationships"><Relationship Id="rId1" Target="../slideMasters/slideMaster1.xml" Type="http://schemas.openxmlformats.org/officeDocument/2006/relationships/slideMaster"/></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8/1/2011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8/1/2011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8/1/2011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1D8BD707-D9CF-40AE-B4C6-C98DA3205C09}" type="datetimeFigureOut">
              <a:rPr lang="en-US" smtClean="0"/>
              <a:pPr/>
              <a:t>8/1/2011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1D8BD707-D9CF-40AE-B4C6-C98DA3205C09}" type="datetimeFigureOut">
              <a:rPr lang="en-US" smtClean="0"/>
              <a:pPr/>
              <a:t>8/1/2011</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1D8BD707-D9CF-40AE-B4C6-C98DA3205C09}" type="datetimeFigureOut">
              <a:rPr lang="en-US" smtClean="0"/>
              <a:pPr/>
              <a:t>8/1/2011</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D8BD707-D9CF-40AE-B4C6-C98DA3205C09}" type="datetimeFigureOut">
              <a:rPr lang="en-US" smtClean="0"/>
              <a:pPr/>
              <a:t>8/1/2011</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8/1/2011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8/1/2011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8/1/2011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8/1/2011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Masters/_rels/slideMaster1.xml.rels><?xml version="1.0" encoding="UTF-8" standalone="yes"?><Relationships xmlns="http://schemas.openxmlformats.org/package/2006/relationships"><Relationship Id="rId1" Target="../slideLayouts/slideLayout1.xml" Type="http://schemas.openxmlformats.org/officeDocument/2006/relationships/slideLayout"/><Relationship Id="rId10" Target="../slideLayouts/slideLayout10.xml" Type="http://schemas.openxmlformats.org/officeDocument/2006/relationships/slideLayout"/><Relationship Id="rId11" Target="../slideLayouts/slideLayout11.xml" Type="http://schemas.openxmlformats.org/officeDocument/2006/relationships/slideLayout"/><Relationship Id="rId12" Target="../theme/theme1.xml" Type="http://schemas.openxmlformats.org/officeDocument/2006/relationships/theme"/><Relationship Id="rId2" Target="../slideLayouts/slideLayout2.xml" Type="http://schemas.openxmlformats.org/officeDocument/2006/relationships/slideLayout"/><Relationship Id="rId3" Target="../slideLayouts/slideLayout3.xml" Type="http://schemas.openxmlformats.org/officeDocument/2006/relationships/slideLayout"/><Relationship Id="rId4" Target="../slideLayouts/slideLayout4.xml" Type="http://schemas.openxmlformats.org/officeDocument/2006/relationships/slideLayout"/><Relationship Id="rId5" Target="../slideLayouts/slideLayout5.xml" Type="http://schemas.openxmlformats.org/officeDocument/2006/relationships/slideLayout"/><Relationship Id="rId6" Target="../slideLayouts/slideLayout6.xml" Type="http://schemas.openxmlformats.org/officeDocument/2006/relationships/slideLayout"/><Relationship Id="rId7" Target="../slideLayouts/slideLayout7.xml" Type="http://schemas.openxmlformats.org/officeDocument/2006/relationships/slideLayout"/><Relationship Id="rId8" Target="../slideLayouts/slideLayout8.xml" Type="http://schemas.openxmlformats.org/officeDocument/2006/relationships/slideLayout"/><Relationship Id="rId9" Target="../slideLayouts/slideLayout9.xml" Type="http://schemas.openxmlformats.org/officeDocument/2006/relationships/slideLayout"/></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1D8BD707-D9CF-40AE-B4C6-C98DA3205C09}" type="datetimeFigureOut">
              <a:rPr lang="en-US" smtClean="0"/>
              <a:pPr/>
              <a:t>8/1/2011</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B6F15528-21DE-4FAA-801E-634DDDAF4B2B}"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1.xml" Type="http://schemas.openxmlformats.org/officeDocument/2006/relationships/notesSlide"/></Relationships>
</file>

<file path=ppt/slides/_rels/slide2.xml.rels><?xml version="1.0" encoding="UTF-8" standalone="yes"?><Relationships xmlns="http://schemas.openxmlformats.org/package/2006/relationships"><Relationship Id="rId1" Target="../slideLayouts/slideLayout7.xml" Type="http://schemas.openxmlformats.org/officeDocument/2006/relationships/slideLayout"/></Relationships>
</file>

<file path=ppt/slides/_rels/slide3.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2.xml" Type="http://schemas.openxmlformats.org/officeDocument/2006/relationships/notesSlide"/><Relationship Id="rId3" Target="../media/image1.png" Type="http://schemas.openxmlformats.org/officeDocument/2006/relationships/image"/><Relationship Id="rId4" Target="../media/image2.svg" Type="http://schemas.openxmlformats.org/officeDocument/2006/relationships/image"/></Relationships>
</file>

<file path=ppt/slides/_rels/slide4.xml.rels><?xml version="1.0" encoding="UTF-8" standalone="yes"?><Relationships xmlns="http://schemas.openxmlformats.org/package/2006/relationships"><Relationship Id="rId1" Target="../slideLayouts/slideLayout7.xml" Type="http://schemas.openxmlformats.org/officeDocument/2006/relationships/slideLayout"/><Relationship Id="rId2" Target="../media/image3.png" Type="http://schemas.openxmlformats.org/officeDocument/2006/relationships/image"/></Relationships>
</file>

<file path=ppt/slides/_rels/slide5.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3.xml" Type="http://schemas.openxmlformats.org/officeDocument/2006/relationships/notesSlide"/><Relationship Id="rId3" Target="../media/image4.png" Type="http://schemas.openxmlformats.org/officeDocument/2006/relationships/image"/><Relationship Id="rId4" Target="../media/image5.svg" Type="http://schemas.openxmlformats.org/officeDocument/2006/relationships/image"/></Relationships>
</file>

<file path=ppt/slides/_rels/slide6.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4.xml" Type="http://schemas.openxmlformats.org/officeDocument/2006/relationships/notesSlide"/></Relationships>
</file>

<file path=ppt/slides/_rels/slide7.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5.xml" Type="http://schemas.openxmlformats.org/officeDocument/2006/relationships/notesSlide"/></Relationships>
</file>

<file path=ppt/slides/_rels/slide8.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6.xml" Type="http://schemas.openxmlformats.org/officeDocument/2006/relationships/notesSlide"/><Relationship Id="rId3" Target="../media/image6.png" Type="http://schemas.openxmlformats.org/officeDocument/2006/relationships/image"/><Relationship Id="rId4" Target="../media/image7.png" Type="http://schemas.openxmlformats.org/officeDocument/2006/relationships/image"/><Relationship Id="rId5" Target="../media/image8.svg" Type="http://schemas.openxmlformats.org/officeDocument/2006/relationships/image"/><Relationship Id="rId6" Target="../media/image9.png" Type="http://schemas.openxmlformats.org/officeDocument/2006/relationships/image"/></Relationships>
</file>

<file path=ppt/slides/_rels/slide9.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7.xml" Type="http://schemas.openxmlformats.org/officeDocument/2006/relationships/notesSlide"/><Relationship Id="rId3" Target="../media/image10.png" Type="http://schemas.openxmlformats.org/officeDocument/2006/relationships/image"/></Relationships>
</file>

<file path=ppt/slides/_rels/slide10.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8.xml" Type="http://schemas.openxmlformats.org/officeDocument/2006/relationships/notesSlide"/><Relationship Id="rId3" Target="../media/image11.png" Type="http://schemas.openxmlformats.org/officeDocument/2006/relationships/image"/></Relationships>
</file>

<file path=ppt/slides/_rels/slide11.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9.xml" Type="http://schemas.openxmlformats.org/officeDocument/2006/relationships/notesSlide"/></Relationships>
</file>

<file path=ppt/slides/_rels/slide12.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10.xml" Type="http://schemas.openxmlformats.org/officeDocument/2006/relationships/notesSlide"/><Relationship Id="rId3" Target="../media/image12.png" Type="http://schemas.openxmlformats.org/officeDocument/2006/relationships/image"/><Relationship Id="rId4" Target="../media/image13.svg" Type="http://schemas.openxmlformats.org/officeDocument/2006/relationships/image"/><Relationship Id="rId5" Target="../media/image14.png" Type="http://schemas.openxmlformats.org/officeDocument/2006/relationships/image"/><Relationship Id="rId6" Target="../media/image15.svg" Type="http://schemas.openxmlformats.org/officeDocument/2006/relationships/image"/></Relationships>
</file>

<file path=ppt/slides/_rels/slide13.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11.xml" Type="http://schemas.openxmlformats.org/officeDocument/2006/relationships/notesSlide"/></Relationships>
</file>

<file path=ppt/slides/_rels/slide14.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12.xml" Type="http://schemas.openxmlformats.org/officeDocument/2006/relationships/notesSlide"/></Relationships>
</file>

<file path=ppt/slides/_rels/slide15.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13.xml" Type="http://schemas.openxmlformats.org/officeDocument/2006/relationships/notesSlide"/></Relationships>
</file>

<file path=ppt/slides/_rels/slide16.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14.xml" Type="http://schemas.openxmlformats.org/officeDocument/2006/relationships/notesSlide"/><Relationship Id="rId3" Target="../media/image16.png" Type="http://schemas.openxmlformats.org/officeDocument/2006/relationships/image"/><Relationship Id="rId4" Target="../media/image17.svg" Type="http://schemas.openxmlformats.org/officeDocument/2006/relationships/image"/></Relationships>
</file>

<file path=ppt/slides/_rels/slide17.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15.xml" Type="http://schemas.openxmlformats.org/officeDocument/2006/relationships/notesSlide"/><Relationship Id="rId3" Target="../media/image16.png" Type="http://schemas.openxmlformats.org/officeDocument/2006/relationships/image"/><Relationship Id="rId4" Target="../media/image17.svg" Type="http://schemas.openxmlformats.org/officeDocument/2006/relationships/image"/></Relationships>
</file>

<file path=ppt/slides/_rels/slide18.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16.xml" Type="http://schemas.openxmlformats.org/officeDocument/2006/relationships/notesSlide"/><Relationship Id="rId3" Target="../media/image16.png" Type="http://schemas.openxmlformats.org/officeDocument/2006/relationships/image"/><Relationship Id="rId4" Target="../media/image17.svg" Type="http://schemas.openxmlformats.org/officeDocument/2006/relationships/image"/></Relationships>
</file>

<file path=ppt/slides/_rels/slide19.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17.xml" Type="http://schemas.openxmlformats.org/officeDocument/2006/relationships/notesSlide"/><Relationship Id="rId3" Target="../media/image18.png" Type="http://schemas.openxmlformats.org/officeDocument/2006/relationships/image"/><Relationship Id="rId4" Target="../media/image19.svg" Type="http://schemas.openxmlformats.org/officeDocument/2006/relationships/image"/></Relationships>
</file>

<file path=ppt/slides/_rels/slide20.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18.xml" Type="http://schemas.openxmlformats.org/officeDocument/2006/relationships/notesSlide"/><Relationship Id="rId3" Target="../media/image20.png" Type="http://schemas.openxmlformats.org/officeDocument/2006/relationships/image"/><Relationship Id="rId4" Target="../media/image21.png" Type="http://schemas.openxmlformats.org/officeDocument/2006/relationships/image"/><Relationship Id="rId5" Target="../media/image22.svg" Type="http://schemas.openxmlformats.org/officeDocument/2006/relationships/image"/><Relationship Id="rId6" Target="../media/image23.png" Type="http://schemas.openxmlformats.org/officeDocument/2006/relationships/image"/><Relationship Id="rId7" Target="../media/image24.svg" Type="http://schemas.openxmlformats.org/officeDocument/2006/relationships/image"/></Relationships>
</file>

<file path=ppt/slides/_rels/slide21.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19.xml" Type="http://schemas.openxmlformats.org/officeDocument/2006/relationships/notesSlide"/></Relationships>
</file>

<file path=ppt/slides/_rels/slide22.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20.xml" Type="http://schemas.openxmlformats.org/officeDocument/2006/relationships/notesSlide"/><Relationship Id="rId3" Target="../media/image25.png" Type="http://schemas.openxmlformats.org/officeDocument/2006/relationships/image"/></Relationships>
</file>

<file path=ppt/slides/_rels/slide23.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21.xml" Type="http://schemas.openxmlformats.org/officeDocument/2006/relationships/notesSlide"/></Relationships>
</file>

<file path=ppt/slides/_rels/slide24.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22.xml" Type="http://schemas.openxmlformats.org/officeDocument/2006/relationships/notesSlide"/><Relationship Id="rId3" Target="../media/image26.png" Type="http://schemas.openxmlformats.org/officeDocument/2006/relationships/image"/><Relationship Id="rId4" Target="../media/image27.svg" Type="http://schemas.openxmlformats.org/officeDocument/2006/relationships/image"/></Relationships>
</file>

<file path=ppt/slides/_rels/slide25.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23.xml" Type="http://schemas.openxmlformats.org/officeDocument/2006/relationships/notesSlide"/></Relationships>
</file>

<file path=ppt/slides/_rels/slide26.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24.xml" Type="http://schemas.openxmlformats.org/officeDocument/2006/relationships/notesSlide"/></Relationships>
</file>

<file path=ppt/slides/_rels/slide27.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25.xml" Type="http://schemas.openxmlformats.org/officeDocument/2006/relationships/notesSlide"/></Relationships>
</file>

<file path=ppt/slides/_rels/slide28.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26.xml" Type="http://schemas.openxmlformats.org/officeDocument/2006/relationships/notesSlide"/><Relationship Id="rId3" Target="../media/image28.png" Type="http://schemas.openxmlformats.org/officeDocument/2006/relationships/image"/><Relationship Id="rId4" Target="../media/image29.svg" Type="http://schemas.openxmlformats.org/officeDocument/2006/relationships/image"/></Relationships>
</file>

<file path=ppt/slides/_rels/slide29.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27.xml" Type="http://schemas.openxmlformats.org/officeDocument/2006/relationships/notesSlide"/></Relationships>
</file>

<file path=ppt/slides/_rels/slide30.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28.xml" Type="http://schemas.openxmlformats.org/officeDocument/2006/relationships/notesSlide"/><Relationship Id="rId3" Target="../media/image26.png" Type="http://schemas.openxmlformats.org/officeDocument/2006/relationships/image"/><Relationship Id="rId4" Target="../media/image27.svg" Type="http://schemas.openxmlformats.org/officeDocument/2006/relationships/image"/></Relationships>
</file>

<file path=ppt/slides/_rels/slide31.xml.rels><?xml version="1.0" encoding="UTF-8" standalone="yes"?><Relationships xmlns="http://schemas.openxmlformats.org/package/2006/relationships"><Relationship Id="rId1" Target="../slideLayouts/slideLayout7.xml" Type="http://schemas.openxmlformats.org/officeDocument/2006/relationships/slideLayout"/><Relationship Id="rId2" Target="../notesSlides/notesSlide29.xml" Type="http://schemas.openxmlformats.org/officeDocument/2006/relationships/notesSlide"/><Relationship Id="rId3" Target="../media/image30.png" Type="http://schemas.openxmlformats.org/officeDocument/2006/relationships/image"/><Relationship Id="rId4" Target="../media/image31.svg" Type="http://schemas.openxmlformats.org/officeDocument/2006/relationships/image"/></Relationships>
</file>

<file path=ppt/slides/slide1.xml><?xml version="1.0" encoding="utf-8"?>
<p:sld xmlns:p="http://schemas.openxmlformats.org/presentationml/2006/main" xmlns:a="http://schemas.openxmlformats.org/drawingml/2006/main">
  <p:cSld>
    <p:bg>
      <p:bgPr>
        <a:solidFill>
          <a:srgbClr val="FFC9E4"/>
        </a:solidFill>
      </p:bgPr>
    </p:bg>
    <p:spTree>
      <p:nvGrpSpPr>
        <p:cNvPr id="1" name=""/>
        <p:cNvGrpSpPr/>
        <p:nvPr/>
      </p:nvGrpSpPr>
      <p:grpSpPr>
        <a:xfrm>
          <a:off x="0" y="0"/>
          <a:ext cx="0" cy="0"/>
          <a:chOff x="0" y="0"/>
          <a:chExt cx="0" cy="0"/>
        </a:xfrm>
      </p:grpSpPr>
      <p:grpSp>
        <p:nvGrpSpPr>
          <p:cNvPr name="Group 2" id="2"/>
          <p:cNvGrpSpPr/>
          <p:nvPr/>
        </p:nvGrpSpPr>
        <p:grpSpPr>
          <a:xfrm rot="0">
            <a:off x="635674" y="550233"/>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TextBox 5" id="5"/>
          <p:cNvSpPr txBox="true"/>
          <p:nvPr/>
        </p:nvSpPr>
        <p:spPr>
          <a:xfrm rot="0">
            <a:off x="1272993" y="2342431"/>
            <a:ext cx="15354191" cy="7196900"/>
          </a:xfrm>
          <a:prstGeom prst="rect">
            <a:avLst/>
          </a:prstGeom>
        </p:spPr>
        <p:txBody>
          <a:bodyPr anchor="t" rtlCol="false" tIns="0" lIns="0" bIns="0" rIns="0">
            <a:spAutoFit/>
          </a:bodyPr>
          <a:lstStyle/>
          <a:p>
            <a:pPr algn="just">
              <a:lnSpc>
                <a:spcPts val="4751"/>
              </a:lnSpc>
            </a:pPr>
            <a:r>
              <a:rPr lang="en-US" sz="3683" spc="-132">
                <a:solidFill>
                  <a:srgbClr val="000000"/>
                </a:solidFill>
                <a:latin typeface="Glacial Indifference"/>
                <a:ea typeface="Glacial Indifference"/>
                <a:cs typeface="Glacial Indifference"/>
                <a:sym typeface="Glacial Indifference"/>
              </a:rPr>
              <a:t>This lesson is about different types of contraception. The idea is for students to learn about a particular contraceptive method and then present facts about this method to the class, rather than a teacher needing to provide all of this information. </a:t>
            </a:r>
          </a:p>
          <a:p>
            <a:pPr algn="just">
              <a:lnSpc>
                <a:spcPts val="4751"/>
              </a:lnSpc>
            </a:pPr>
          </a:p>
          <a:p>
            <a:pPr algn="just">
              <a:lnSpc>
                <a:spcPts val="4751"/>
              </a:lnSpc>
            </a:pPr>
            <a:r>
              <a:rPr lang="en-US" sz="3683" spc="-132">
                <a:solidFill>
                  <a:srgbClr val="000000"/>
                </a:solidFill>
                <a:latin typeface="Glacial Indifference"/>
                <a:ea typeface="Glacial Indifference"/>
                <a:cs typeface="Glacial Indifference"/>
                <a:sym typeface="Glacial Indifference"/>
              </a:rPr>
              <a:t>Ensure the class understands that just because they are learning about contraception, this </a:t>
            </a:r>
            <a:r>
              <a:rPr lang="en-US" b="true" sz="3683" spc="-132" u="sng">
                <a:solidFill>
                  <a:srgbClr val="000000"/>
                </a:solidFill>
                <a:latin typeface="Glacial Indifference Bold"/>
                <a:ea typeface="Glacial Indifference Bold"/>
                <a:cs typeface="Glacial Indifference Bold"/>
                <a:sym typeface="Glacial Indifference Bold"/>
              </a:rPr>
              <a:t>does not</a:t>
            </a:r>
            <a:r>
              <a:rPr lang="en-US" sz="3683" spc="-132">
                <a:solidFill>
                  <a:srgbClr val="000000"/>
                </a:solidFill>
                <a:latin typeface="Glacial Indifference"/>
                <a:ea typeface="Glacial Indifference"/>
                <a:cs typeface="Glacial Indifference"/>
                <a:sym typeface="Glacial Indifference"/>
              </a:rPr>
              <a:t> mean they should be having sex. Reinforce that the legal age of consent is 16 and that most people this age are not sexually active. However, it is important for them to have this information, should they choose to be sexually active in the future.</a:t>
            </a:r>
          </a:p>
          <a:p>
            <a:pPr algn="just">
              <a:lnSpc>
                <a:spcPts val="4751"/>
              </a:lnSpc>
            </a:pPr>
          </a:p>
          <a:p>
            <a:pPr algn="just">
              <a:lnSpc>
                <a:spcPts val="4751"/>
              </a:lnSpc>
            </a:pPr>
          </a:p>
        </p:txBody>
      </p:sp>
      <p:sp>
        <p:nvSpPr>
          <p:cNvPr name="TextBox 6" id="6"/>
          <p:cNvSpPr txBox="true"/>
          <p:nvPr/>
        </p:nvSpPr>
        <p:spPr>
          <a:xfrm rot="0">
            <a:off x="407461" y="903767"/>
            <a:ext cx="6500159" cy="990281"/>
          </a:xfrm>
          <a:prstGeom prst="rect">
            <a:avLst/>
          </a:prstGeom>
        </p:spPr>
        <p:txBody>
          <a:bodyPr anchor="t" rtlCol="false" tIns="0" lIns="0" bIns="0" rIns="0">
            <a:spAutoFit/>
          </a:bodyPr>
          <a:lstStyle/>
          <a:p>
            <a:pPr algn="ctr">
              <a:lnSpc>
                <a:spcPts val="7416"/>
              </a:lnSpc>
            </a:pPr>
            <a:r>
              <a:rPr lang="en-US" sz="7062">
                <a:solidFill>
                  <a:srgbClr val="000000"/>
                </a:solidFill>
                <a:latin typeface="Bobby Jones Soft"/>
                <a:ea typeface="Bobby Jones Soft"/>
                <a:cs typeface="Bobby Jones Soft"/>
                <a:sym typeface="Bobby Jones Soft"/>
              </a:rPr>
              <a:t>TEACHER SLIDE</a:t>
            </a:r>
          </a:p>
        </p:txBody>
      </p:sp>
    </p:spTree>
  </p:cSld>
  <p:clrMapOvr>
    <a:masterClrMapping/>
  </p:clrMapOvr>
</p:sld>
</file>

<file path=ppt/slides/slide2.xml><?xml version="1.0" encoding="utf-8"?>
<p:sld xmlns:p="http://schemas.openxmlformats.org/presentationml/2006/main" xmlns:a="http://schemas.openxmlformats.org/drawingml/2006/main">
  <p:cSld>
    <p:bg>
      <p:bgPr>
        <a:solidFill>
          <a:srgbClr val="FFC9E4"/>
        </a:solidFill>
      </p:bgPr>
    </p:bg>
    <p:spTree>
      <p:nvGrpSpPr>
        <p:cNvPr id="1" name=""/>
        <p:cNvGrpSpPr/>
        <p:nvPr/>
      </p:nvGrpSpPr>
      <p:grpSpPr>
        <a:xfrm>
          <a:off x="0" y="0"/>
          <a:ext cx="0" cy="0"/>
          <a:chOff x="0" y="0"/>
          <a:chExt cx="0" cy="0"/>
        </a:xfrm>
      </p:grpSpPr>
      <p:grpSp>
        <p:nvGrpSpPr>
          <p:cNvPr name="Group 2" id="2"/>
          <p:cNvGrpSpPr/>
          <p:nvPr/>
        </p:nvGrpSpPr>
        <p:grpSpPr>
          <a:xfrm rot="0">
            <a:off x="635674" y="550233"/>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graphicFrame>
        <p:nvGraphicFramePr>
          <p:cNvPr name="Table 5" id="5"/>
          <p:cNvGraphicFramePr>
            <a:graphicFrameLocks noGrp="true"/>
          </p:cNvGraphicFramePr>
          <p:nvPr/>
        </p:nvGraphicFramePr>
        <p:xfrm>
          <a:off x="1028700" y="1252669"/>
          <a:ext cx="16361669" cy="8320740"/>
        </p:xfrm>
        <a:graphic>
          <a:graphicData uri="http://schemas.openxmlformats.org/drawingml/2006/table">
            <a:tbl>
              <a:tblPr/>
              <a:tblGrid>
                <a:gridCol w="3236288"/>
                <a:gridCol w="11283661"/>
                <a:gridCol w="1841719"/>
              </a:tblGrid>
              <a:tr h="822918">
                <a:tc>
                  <a:txBody>
                    <a:bodyPr anchor="t" rtlCol="false"/>
                    <a:lstStyle/>
                    <a:p>
                      <a:pPr algn="ctr">
                        <a:lnSpc>
                          <a:spcPts val="2799"/>
                        </a:lnSpc>
                        <a:defRPr/>
                      </a:pPr>
                      <a:r>
                        <a:rPr lang="en-US" sz="1999" b="true">
                          <a:solidFill>
                            <a:srgbClr val="000000"/>
                          </a:solidFill>
                          <a:latin typeface="Canva Sans Bold"/>
                          <a:ea typeface="Canva Sans Bold"/>
                          <a:cs typeface="Canva Sans Bold"/>
                          <a:sym typeface="Canva Sans Bold"/>
                        </a:rPr>
                        <a:t>Activity</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c>
                  <a:txBody>
                    <a:bodyPr anchor="t" rtlCol="false"/>
                    <a:lstStyle/>
                    <a:p>
                      <a:pPr algn="ctr">
                        <a:lnSpc>
                          <a:spcPts val="2799"/>
                        </a:lnSpc>
                        <a:defRPr/>
                      </a:pPr>
                      <a:r>
                        <a:rPr lang="en-US" sz="1999" b="true">
                          <a:solidFill>
                            <a:srgbClr val="000000"/>
                          </a:solidFill>
                          <a:latin typeface="Canva Sans Bold"/>
                          <a:ea typeface="Canva Sans Bold"/>
                          <a:cs typeface="Canva Sans Bold"/>
                          <a:sym typeface="Canva Sans Bold"/>
                        </a:rPr>
                        <a:t>Description</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c>
                  <a:txBody>
                    <a:bodyPr anchor="t" rtlCol="false"/>
                    <a:lstStyle/>
                    <a:p>
                      <a:pPr algn="ctr">
                        <a:lnSpc>
                          <a:spcPts val="2799"/>
                        </a:lnSpc>
                        <a:defRPr/>
                      </a:pPr>
                      <a:r>
                        <a:rPr lang="en-US" sz="1999" b="true">
                          <a:solidFill>
                            <a:srgbClr val="000000"/>
                          </a:solidFill>
                          <a:latin typeface="Canva Sans Bold"/>
                          <a:ea typeface="Canva Sans Bold"/>
                          <a:cs typeface="Canva Sans Bold"/>
                          <a:sym typeface="Canva Sans Bold"/>
                        </a:rPr>
                        <a:t>Timing</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r>
              <a:tr h="1097399">
                <a:tc>
                  <a:txBody>
                    <a:bodyPr anchor="t" rtlCol="false"/>
                    <a:lstStyle/>
                    <a:p>
                      <a:pPr algn="ctr">
                        <a:lnSpc>
                          <a:spcPts val="2520"/>
                        </a:lnSpc>
                        <a:defRPr/>
                      </a:pPr>
                      <a:r>
                        <a:rPr lang="en-US" sz="1800">
                          <a:solidFill>
                            <a:srgbClr val="000000"/>
                          </a:solidFill>
                          <a:latin typeface="Canva Sans"/>
                          <a:ea typeface="Canva Sans"/>
                          <a:cs typeface="Canva Sans"/>
                          <a:sym typeface="Canva Sans"/>
                        </a:rPr>
                        <a:t>Introduction</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c>
                  <a:txBody>
                    <a:bodyPr anchor="t" rtlCol="false"/>
                    <a:lstStyle/>
                    <a:p>
                      <a:pPr algn="just">
                        <a:lnSpc>
                          <a:spcPts val="2520"/>
                        </a:lnSpc>
                        <a:defRPr/>
                      </a:pPr>
                      <a:r>
                        <a:rPr lang="en-US" sz="1800">
                          <a:solidFill>
                            <a:srgbClr val="000000"/>
                          </a:solidFill>
                          <a:latin typeface="Canva Sans"/>
                          <a:ea typeface="Canva Sans"/>
                          <a:cs typeface="Canva Sans"/>
                          <a:sym typeface="Canva Sans"/>
                        </a:rPr>
                        <a:t>Ask students to complete the ‘do it now’ task. Introduce learning objectives and revisit class agreements.</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c>
                  <a:txBody>
                    <a:bodyPr anchor="t" rtlCol="false"/>
                    <a:lstStyle/>
                    <a:p>
                      <a:pPr algn="ctr">
                        <a:lnSpc>
                          <a:spcPts val="2520"/>
                        </a:lnSpc>
                        <a:defRPr/>
                      </a:pPr>
                      <a:r>
                        <a:rPr lang="en-US" sz="1800">
                          <a:solidFill>
                            <a:srgbClr val="000000"/>
                          </a:solidFill>
                          <a:latin typeface="Canva Sans"/>
                          <a:ea typeface="Canva Sans"/>
                          <a:cs typeface="Canva Sans"/>
                          <a:sym typeface="Canva Sans"/>
                        </a:rPr>
                        <a:t>5 minutes</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r>
              <a:tr h="1090845">
                <a:tc>
                  <a:txBody>
                    <a:bodyPr anchor="t" rtlCol="false"/>
                    <a:lstStyle/>
                    <a:p>
                      <a:pPr algn="ctr">
                        <a:lnSpc>
                          <a:spcPts val="2520"/>
                        </a:lnSpc>
                        <a:defRPr/>
                      </a:pPr>
                      <a:r>
                        <a:rPr lang="en-US" sz="1800">
                          <a:solidFill>
                            <a:srgbClr val="000000"/>
                          </a:solidFill>
                          <a:latin typeface="Canva Sans"/>
                          <a:ea typeface="Canva Sans"/>
                          <a:cs typeface="Canva Sans"/>
                          <a:sym typeface="Canva Sans"/>
                        </a:rPr>
                        <a:t>Terminology and discussion</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c>
                  <a:txBody>
                    <a:bodyPr anchor="t" rtlCol="false"/>
                    <a:lstStyle/>
                    <a:p>
                      <a:pPr algn="just">
                        <a:lnSpc>
                          <a:spcPts val="2520"/>
                        </a:lnSpc>
                        <a:defRPr/>
                      </a:pPr>
                      <a:r>
                        <a:rPr lang="en-US" sz="1800">
                          <a:solidFill>
                            <a:srgbClr val="000000"/>
                          </a:solidFill>
                          <a:latin typeface="Canva Sans"/>
                          <a:ea typeface="Canva Sans"/>
                          <a:cs typeface="Canva Sans"/>
                          <a:sym typeface="Canva Sans"/>
                        </a:rPr>
                        <a:t>Share the definition of contraception and the various kinds listed. On slide 9, ask students to match the type of contraception to its definition. After a few minutes, share answers on slide 10.</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c>
                  <a:txBody>
                    <a:bodyPr anchor="t" rtlCol="false"/>
                    <a:lstStyle/>
                    <a:p>
                      <a:pPr algn="ctr">
                        <a:lnSpc>
                          <a:spcPts val="2519"/>
                        </a:lnSpc>
                        <a:defRPr/>
                      </a:pPr>
                      <a:r>
                        <a:rPr lang="en-US" sz="1799">
                          <a:solidFill>
                            <a:srgbClr val="000000"/>
                          </a:solidFill>
                          <a:latin typeface="Canva Sans"/>
                          <a:ea typeface="Canva Sans"/>
                          <a:cs typeface="Canva Sans"/>
                          <a:sym typeface="Canva Sans"/>
                        </a:rPr>
                        <a:t>10 minutes</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r>
              <a:tr h="1406616">
                <a:tc>
                  <a:txBody>
                    <a:bodyPr anchor="t" rtlCol="false"/>
                    <a:lstStyle/>
                    <a:p>
                      <a:pPr algn="ctr">
                        <a:lnSpc>
                          <a:spcPts val="2520"/>
                        </a:lnSpc>
                        <a:defRPr/>
                      </a:pPr>
                      <a:r>
                        <a:rPr lang="en-US" sz="1800">
                          <a:solidFill>
                            <a:srgbClr val="000000"/>
                          </a:solidFill>
                          <a:latin typeface="Canva Sans"/>
                          <a:ea typeface="Canva Sans"/>
                          <a:cs typeface="Canva Sans"/>
                          <a:sym typeface="Canva Sans"/>
                        </a:rPr>
                        <a:t>Presentations</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c>
                  <a:txBody>
                    <a:bodyPr anchor="t" rtlCol="false"/>
                    <a:lstStyle/>
                    <a:p>
                      <a:pPr algn="just">
                        <a:lnSpc>
                          <a:spcPts val="2520"/>
                        </a:lnSpc>
                        <a:defRPr/>
                      </a:pPr>
                      <a:r>
                        <a:rPr lang="en-US" sz="1800">
                          <a:solidFill>
                            <a:srgbClr val="000000"/>
                          </a:solidFill>
                          <a:latin typeface="Canva Sans"/>
                          <a:ea typeface="Canva Sans"/>
                          <a:cs typeface="Canva Sans"/>
                          <a:sym typeface="Canva Sans"/>
                        </a:rPr>
                        <a:t>Split the class into groups and provide each with information on a particular type of contraception. They should familiarise themselves with this method and then present information back to the class.</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c>
                  <a:txBody>
                    <a:bodyPr anchor="t" rtlCol="false"/>
                    <a:lstStyle/>
                    <a:p>
                      <a:pPr algn="ctr">
                        <a:lnSpc>
                          <a:spcPts val="2519"/>
                        </a:lnSpc>
                        <a:defRPr/>
                      </a:pPr>
                      <a:r>
                        <a:rPr lang="en-US" sz="1799">
                          <a:solidFill>
                            <a:srgbClr val="000000"/>
                          </a:solidFill>
                          <a:latin typeface="Canva Sans"/>
                          <a:ea typeface="Canva Sans"/>
                          <a:cs typeface="Canva Sans"/>
                          <a:sym typeface="Canva Sans"/>
                        </a:rPr>
                        <a:t>20 minutes</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r>
              <a:tr h="1406616">
                <a:tc>
                  <a:txBody>
                    <a:bodyPr anchor="t" rtlCol="false"/>
                    <a:lstStyle/>
                    <a:p>
                      <a:pPr algn="ctr">
                        <a:lnSpc>
                          <a:spcPts val="2520"/>
                        </a:lnSpc>
                        <a:defRPr/>
                      </a:pPr>
                      <a:r>
                        <a:rPr lang="en-US" sz="1800">
                          <a:solidFill>
                            <a:srgbClr val="000000"/>
                          </a:solidFill>
                          <a:latin typeface="Canva Sans"/>
                          <a:ea typeface="Canva Sans"/>
                          <a:cs typeface="Canva Sans"/>
                          <a:sym typeface="Canva Sans"/>
                        </a:rPr>
                        <a:t>ED &amp; discussion</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c>
                  <a:txBody>
                    <a:bodyPr anchor="t" rtlCol="false"/>
                    <a:lstStyle/>
                    <a:p>
                      <a:pPr algn="just">
                        <a:lnSpc>
                          <a:spcPts val="2519"/>
                        </a:lnSpc>
                        <a:defRPr/>
                      </a:pPr>
                      <a:r>
                        <a:rPr lang="en-US" sz="1799">
                          <a:solidFill>
                            <a:srgbClr val="000000"/>
                          </a:solidFill>
                          <a:latin typeface="Canva Sans"/>
                          <a:ea typeface="Canva Sans"/>
                          <a:cs typeface="Canva Sans"/>
                          <a:sym typeface="Canva Sans"/>
                        </a:rPr>
                        <a:t>Share slides on emergency contraception and accessing sexual health services on the island. Remind students about consent, and that having access to contraception does NOT mean they should be having sex.</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c>
                  <a:txBody>
                    <a:bodyPr anchor="t" rtlCol="false"/>
                    <a:lstStyle/>
                    <a:p>
                      <a:pPr algn="ctr">
                        <a:lnSpc>
                          <a:spcPts val="2519"/>
                        </a:lnSpc>
                        <a:defRPr/>
                      </a:pPr>
                      <a:r>
                        <a:rPr lang="en-US" sz="1799">
                          <a:solidFill>
                            <a:srgbClr val="000000"/>
                          </a:solidFill>
                          <a:latin typeface="Canva Sans"/>
                          <a:ea typeface="Canva Sans"/>
                          <a:cs typeface="Canva Sans"/>
                          <a:sym typeface="Canva Sans"/>
                        </a:rPr>
                        <a:t>5 minutes</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r>
              <a:tr h="1405502">
                <a:tc>
                  <a:txBody>
                    <a:bodyPr anchor="t" rtlCol="false"/>
                    <a:lstStyle/>
                    <a:p>
                      <a:pPr algn="ctr">
                        <a:lnSpc>
                          <a:spcPts val="2520"/>
                        </a:lnSpc>
                        <a:defRPr/>
                      </a:pPr>
                      <a:r>
                        <a:rPr lang="en-US" sz="1800">
                          <a:solidFill>
                            <a:srgbClr val="000000"/>
                          </a:solidFill>
                          <a:latin typeface="Canva Sans"/>
                          <a:ea typeface="Canva Sans"/>
                          <a:cs typeface="Canva Sans"/>
                          <a:sym typeface="Canva Sans"/>
                        </a:rPr>
                        <a:t>True/False</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c>
                  <a:txBody>
                    <a:bodyPr anchor="t" rtlCol="false"/>
                    <a:lstStyle/>
                    <a:p>
                      <a:pPr algn="just">
                        <a:lnSpc>
                          <a:spcPts val="2519"/>
                        </a:lnSpc>
                        <a:defRPr/>
                      </a:pPr>
                      <a:r>
                        <a:rPr lang="en-US" sz="1799">
                          <a:solidFill>
                            <a:srgbClr val="000000"/>
                          </a:solidFill>
                          <a:latin typeface="Canva Sans"/>
                          <a:ea typeface="Canva Sans"/>
                          <a:cs typeface="Canva Sans"/>
                          <a:sym typeface="Canva Sans"/>
                        </a:rPr>
                        <a:t>Read each statement and ask the class to raise their hands or move around the room depending on whether they think the statement is true or false.</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c>
                  <a:txBody>
                    <a:bodyPr anchor="t" rtlCol="false"/>
                    <a:lstStyle/>
                    <a:p>
                      <a:pPr algn="ctr">
                        <a:lnSpc>
                          <a:spcPts val="2519"/>
                        </a:lnSpc>
                        <a:defRPr/>
                      </a:pPr>
                      <a:r>
                        <a:rPr lang="en-US" sz="1799">
                          <a:solidFill>
                            <a:srgbClr val="000000"/>
                          </a:solidFill>
                          <a:latin typeface="Canva Sans"/>
                          <a:ea typeface="Canva Sans"/>
                          <a:cs typeface="Canva Sans"/>
                          <a:sym typeface="Canva Sans"/>
                        </a:rPr>
                        <a:t>5 minutes</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r>
              <a:tr h="1090845">
                <a:tc>
                  <a:txBody>
                    <a:bodyPr anchor="t" rtlCol="false"/>
                    <a:lstStyle/>
                    <a:p>
                      <a:pPr algn="ctr">
                        <a:lnSpc>
                          <a:spcPts val="2520"/>
                        </a:lnSpc>
                        <a:defRPr/>
                      </a:pPr>
                      <a:r>
                        <a:rPr lang="en-US" sz="1800">
                          <a:solidFill>
                            <a:srgbClr val="000000"/>
                          </a:solidFill>
                          <a:latin typeface="Canva Sans"/>
                          <a:ea typeface="Canva Sans"/>
                          <a:cs typeface="Canva Sans"/>
                          <a:sym typeface="Canva Sans"/>
                        </a:rPr>
                        <a:t>Ending/Reflections</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c>
                  <a:txBody>
                    <a:bodyPr anchor="t" rtlCol="false"/>
                    <a:lstStyle/>
                    <a:p>
                      <a:pPr algn="just">
                        <a:lnSpc>
                          <a:spcPts val="2519"/>
                        </a:lnSpc>
                        <a:defRPr/>
                      </a:pPr>
                      <a:r>
                        <a:rPr lang="en-US" sz="1799">
                          <a:solidFill>
                            <a:srgbClr val="000000"/>
                          </a:solidFill>
                          <a:latin typeface="Canva Sans"/>
                          <a:ea typeface="Canva Sans"/>
                          <a:cs typeface="Canva Sans"/>
                          <a:sym typeface="Canva Sans"/>
                        </a:rPr>
                        <a:t>Use prompts to assess how much students have learned and what they will take away from the lesson.</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c>
                  <a:txBody>
                    <a:bodyPr anchor="t" rtlCol="false"/>
                    <a:lstStyle/>
                    <a:p>
                      <a:pPr algn="ctr">
                        <a:lnSpc>
                          <a:spcPts val="2519"/>
                        </a:lnSpc>
                        <a:defRPr/>
                      </a:pPr>
                      <a:r>
                        <a:rPr lang="en-US" sz="1799">
                          <a:solidFill>
                            <a:srgbClr val="000000"/>
                          </a:solidFill>
                          <a:latin typeface="Canva Sans"/>
                          <a:ea typeface="Canva Sans"/>
                          <a:cs typeface="Canva Sans"/>
                          <a:sym typeface="Canva Sans"/>
                        </a:rPr>
                        <a:t>5 minutes</a:t>
                      </a:r>
                      <a:endParaRPr lang="en-US" sz="1100"/>
                    </a:p>
                  </a:txBody>
                  <a:tcPr marL="190500" marR="190500" marT="190500" marB="190500" anchor="ctr">
                    <a:lnL cmpd="sng" algn="ctr" cap="flat" w="38100">
                      <a:solidFill>
                        <a:srgbClr val="000000"/>
                      </a:solidFill>
                      <a:prstDash val="solid"/>
                      <a:round/>
                      <a:headEnd type="none" w="med" len="med"/>
                      <a:tailEnd type="none" w="med" len="med"/>
                    </a:lnL>
                    <a:lnR cmpd="sng" algn="ctr" cap="flat" w="38100">
                      <a:solidFill>
                        <a:srgbClr val="000000"/>
                      </a:solidFill>
                      <a:prstDash val="solid"/>
                      <a:round/>
                      <a:headEnd type="none" w="med" len="med"/>
                      <a:tailEnd type="none" w="med" len="med"/>
                    </a:lnR>
                    <a:lnT cmpd="sng" algn="ctr" cap="flat" w="38100">
                      <a:solidFill>
                        <a:srgbClr val="000000"/>
                      </a:solidFill>
                      <a:prstDash val="solid"/>
                      <a:round/>
                      <a:headEnd type="none" w="med" len="med"/>
                      <a:tailEnd type="none" w="med" len="med"/>
                    </a:lnT>
                    <a:lnB cmpd="sng" algn="ctr" cap="flat" w="38100">
                      <a:solidFill>
                        <a:srgbClr val="000000"/>
                      </a:solidFill>
                      <a:prstDash val="solid"/>
                      <a:round/>
                      <a:headEnd type="none" w="med" len="med"/>
                      <a:tailEnd type="none" w="med" len="med"/>
                    </a:lnB>
                  </a:tcPr>
                </a:tc>
              </a:tr>
            </a:tbl>
          </a:graphicData>
        </a:graphic>
      </p:graphicFrame>
      <p:sp>
        <p:nvSpPr>
          <p:cNvPr name="TextBox 6" id="6"/>
          <p:cNvSpPr txBox="true"/>
          <p:nvPr/>
        </p:nvSpPr>
        <p:spPr>
          <a:xfrm rot="0">
            <a:off x="1028700" y="740539"/>
            <a:ext cx="3730874" cy="633472"/>
          </a:xfrm>
          <a:prstGeom prst="rect">
            <a:avLst/>
          </a:prstGeom>
        </p:spPr>
        <p:txBody>
          <a:bodyPr anchor="t" rtlCol="false" tIns="0" lIns="0" bIns="0" rIns="0">
            <a:spAutoFit/>
          </a:bodyPr>
          <a:lstStyle/>
          <a:p>
            <a:pPr algn="ctr">
              <a:lnSpc>
                <a:spcPts val="4759"/>
              </a:lnSpc>
            </a:pPr>
            <a:r>
              <a:rPr lang="en-US" sz="4533">
                <a:solidFill>
                  <a:srgbClr val="000000"/>
                </a:solidFill>
                <a:latin typeface="Bobby Jones Soft"/>
                <a:ea typeface="Bobby Jones Soft"/>
                <a:cs typeface="Bobby Jones Soft"/>
                <a:sym typeface="Bobby Jones Soft"/>
              </a:rPr>
              <a:t>TEACHER SLIDE</a:t>
            </a:r>
          </a:p>
        </p:txBody>
      </p:sp>
    </p:spTree>
  </p:cSld>
  <p:clrMapOvr>
    <a:masterClrMapping/>
  </p:clrMapOvr>
</p:sld>
</file>

<file path=ppt/slides/slide3.xml><?xml version="1.0" encoding="utf-8"?>
<p:sld xmlns:p="http://schemas.openxmlformats.org/presentationml/2006/main" xmlns:a="http://schemas.openxmlformats.org/drawingml/2006/main" xmlns:r="http://schemas.openxmlformats.org/officeDocument/2006/relationships">
  <p:cSld>
    <p:bg>
      <p:bgPr>
        <a:solidFill>
          <a:srgbClr val="FFC9E4"/>
        </a:solidFill>
      </p:bgPr>
    </p:bg>
    <p:spTree>
      <p:nvGrpSpPr>
        <p:cNvPr id="1" name=""/>
        <p:cNvGrpSpPr/>
        <p:nvPr/>
      </p:nvGrpSpPr>
      <p:grpSpPr>
        <a:xfrm>
          <a:off x="0" y="0"/>
          <a:ext cx="0" cy="0"/>
          <a:chOff x="0" y="0"/>
          <a:chExt cx="0" cy="0"/>
        </a:xfrm>
      </p:grpSpPr>
      <p:grpSp>
        <p:nvGrpSpPr>
          <p:cNvPr name="Group 2" id="2"/>
          <p:cNvGrpSpPr/>
          <p:nvPr/>
        </p:nvGrpSpPr>
        <p:grpSpPr>
          <a:xfrm rot="0">
            <a:off x="635674" y="550233"/>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TextBox 5" id="5"/>
          <p:cNvSpPr txBox="true"/>
          <p:nvPr/>
        </p:nvSpPr>
        <p:spPr>
          <a:xfrm rot="0">
            <a:off x="2756106" y="1502475"/>
            <a:ext cx="5654546" cy="859827"/>
          </a:xfrm>
          <a:prstGeom prst="rect">
            <a:avLst/>
          </a:prstGeom>
        </p:spPr>
        <p:txBody>
          <a:bodyPr anchor="t" rtlCol="false" tIns="0" lIns="0" bIns="0" rIns="0">
            <a:spAutoFit/>
          </a:bodyPr>
          <a:lstStyle/>
          <a:p>
            <a:pPr algn="ctr">
              <a:lnSpc>
                <a:spcPts val="6451"/>
              </a:lnSpc>
            </a:pPr>
            <a:r>
              <a:rPr lang="en-US" sz="6144">
                <a:solidFill>
                  <a:srgbClr val="000000"/>
                </a:solidFill>
                <a:latin typeface="Bobby Jones Soft"/>
                <a:ea typeface="Bobby Jones Soft"/>
                <a:cs typeface="Bobby Jones Soft"/>
                <a:sym typeface="Bobby Jones Soft"/>
              </a:rPr>
              <a:t>DO IT NOW</a:t>
            </a:r>
          </a:p>
        </p:txBody>
      </p:sp>
      <p:sp>
        <p:nvSpPr>
          <p:cNvPr name="Freeform 6" id="6"/>
          <p:cNvSpPr/>
          <p:nvPr/>
        </p:nvSpPr>
        <p:spPr>
          <a:xfrm flipH="false" flipV="false" rot="501946">
            <a:off x="1165444" y="883013"/>
            <a:ext cx="1952681" cy="2022551"/>
          </a:xfrm>
          <a:custGeom>
            <a:avLst/>
            <a:gdLst/>
            <a:ahLst/>
            <a:cxnLst/>
            <a:rect r="r" b="b" t="t" l="l"/>
            <a:pathLst>
              <a:path h="2022551" w="1952681">
                <a:moveTo>
                  <a:pt x="0" y="0"/>
                </a:moveTo>
                <a:lnTo>
                  <a:pt x="1952680" y="0"/>
                </a:lnTo>
                <a:lnTo>
                  <a:pt x="1952680" y="2022550"/>
                </a:lnTo>
                <a:lnTo>
                  <a:pt x="0" y="2022550"/>
                </a:lnTo>
                <a:lnTo>
                  <a:pt x="0" y="0"/>
                </a:lnTo>
                <a:close/>
              </a:path>
            </a:pathLst>
          </a:custGeom>
          <a:blipFill>
            <a:blip r:embed="rId3">
              <a:extLst>
                <a:ext uri="{96DAC541-7B7A-43D3-8B79-37D633B846F1}">
                  <asvg:svgBlip xmlns:asvg="http://schemas.microsoft.com/office/drawing/2016/SVG/main" r:embed="rId4"/>
                </a:ext>
              </a:extLst>
            </a:blip>
            <a:stretch>
              <a:fillRect l="0" t="0" r="0" b="0"/>
            </a:stretch>
          </a:blipFill>
        </p:spPr>
      </p:sp>
      <p:sp>
        <p:nvSpPr>
          <p:cNvPr name="TextBox 7" id="7"/>
          <p:cNvSpPr txBox="true"/>
          <p:nvPr/>
        </p:nvSpPr>
        <p:spPr>
          <a:xfrm rot="0">
            <a:off x="1700187" y="4051560"/>
            <a:ext cx="14021110" cy="2126730"/>
          </a:xfrm>
          <a:prstGeom prst="rect">
            <a:avLst/>
          </a:prstGeom>
        </p:spPr>
        <p:txBody>
          <a:bodyPr anchor="t" rtlCol="false" tIns="0" lIns="0" bIns="0" rIns="0">
            <a:spAutoFit/>
          </a:bodyPr>
          <a:lstStyle/>
          <a:p>
            <a:pPr algn="just">
              <a:lnSpc>
                <a:spcPts val="8498"/>
              </a:lnSpc>
            </a:pPr>
            <a:r>
              <a:rPr lang="en-US" sz="6588" spc="-237">
                <a:solidFill>
                  <a:srgbClr val="000000"/>
                </a:solidFill>
                <a:latin typeface="Glacial Indifference"/>
                <a:ea typeface="Glacial Indifference"/>
                <a:cs typeface="Glacial Indifference"/>
                <a:sym typeface="Glacial Indifference"/>
              </a:rPr>
              <a:t>What is contraception? Why is it used? How many different types can you name?</a:t>
            </a:r>
          </a:p>
        </p:txBody>
      </p:sp>
    </p:spTree>
  </p:cSld>
  <p:clrMapOvr>
    <a:masterClrMapping/>
  </p:clrMapOvr>
</p:sld>
</file>

<file path=ppt/slides/slide4.xml><?xml version="1.0" encoding="utf-8"?>
<p:sld xmlns:p="http://schemas.openxmlformats.org/presentationml/2006/main" xmlns:a="http://schemas.openxmlformats.org/drawingml/2006/main" xmlns:r="http://schemas.openxmlformats.org/officeDocument/2006/relationships">
  <p:cSld>
    <p:bg>
      <p:bgPr>
        <a:solidFill>
          <a:srgbClr val="FFC9E4"/>
        </a:solidFill>
      </p:bgPr>
    </p:bg>
    <p:spTree>
      <p:nvGrpSpPr>
        <p:cNvPr id="1" name=""/>
        <p:cNvGrpSpPr/>
        <p:nvPr/>
      </p:nvGrpSpPr>
      <p:grpSpPr>
        <a:xfrm>
          <a:off x="0" y="0"/>
          <a:ext cx="0" cy="0"/>
          <a:chOff x="0" y="0"/>
          <a:chExt cx="0" cy="0"/>
        </a:xfrm>
      </p:grpSpPr>
      <p:grpSp>
        <p:nvGrpSpPr>
          <p:cNvPr name="Group 2" id="2"/>
          <p:cNvGrpSpPr/>
          <p:nvPr/>
        </p:nvGrpSpPr>
        <p:grpSpPr>
          <a:xfrm rot="0">
            <a:off x="635674" y="550233"/>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Freeform 5" id="5"/>
          <p:cNvSpPr/>
          <p:nvPr/>
        </p:nvSpPr>
        <p:spPr>
          <a:xfrm flipH="false" flipV="false" rot="0">
            <a:off x="798573" y="7622352"/>
            <a:ext cx="1478992" cy="1998212"/>
          </a:xfrm>
          <a:custGeom>
            <a:avLst/>
            <a:gdLst/>
            <a:ahLst/>
            <a:cxnLst/>
            <a:rect r="r" b="b" t="t" l="l"/>
            <a:pathLst>
              <a:path h="1998212" w="1478992">
                <a:moveTo>
                  <a:pt x="0" y="0"/>
                </a:moveTo>
                <a:lnTo>
                  <a:pt x="1478992" y="0"/>
                </a:lnTo>
                <a:lnTo>
                  <a:pt x="1478992" y="1998212"/>
                </a:lnTo>
                <a:lnTo>
                  <a:pt x="0" y="1998212"/>
                </a:lnTo>
                <a:lnTo>
                  <a:pt x="0" y="0"/>
                </a:lnTo>
                <a:close/>
              </a:path>
            </a:pathLst>
          </a:custGeom>
          <a:blipFill>
            <a:blip r:embed="rId2"/>
            <a:stretch>
              <a:fillRect l="0" t="0" r="0" b="0"/>
            </a:stretch>
          </a:blipFill>
        </p:spPr>
      </p:sp>
      <p:sp>
        <p:nvSpPr>
          <p:cNvPr name="TextBox 6" id="6"/>
          <p:cNvSpPr txBox="true"/>
          <p:nvPr/>
        </p:nvSpPr>
        <p:spPr>
          <a:xfrm rot="0">
            <a:off x="1538069" y="2327998"/>
            <a:ext cx="15216514" cy="1388038"/>
          </a:xfrm>
          <a:prstGeom prst="rect">
            <a:avLst/>
          </a:prstGeom>
        </p:spPr>
        <p:txBody>
          <a:bodyPr anchor="t" rtlCol="false" tIns="0" lIns="0" bIns="0" rIns="0">
            <a:spAutoFit/>
          </a:bodyPr>
          <a:lstStyle/>
          <a:p>
            <a:pPr algn="ctr">
              <a:lnSpc>
                <a:spcPts val="10354"/>
              </a:lnSpc>
            </a:pPr>
            <a:r>
              <a:rPr lang="en-US" sz="9861">
                <a:solidFill>
                  <a:srgbClr val="000000"/>
                </a:solidFill>
                <a:latin typeface="Bobby Jones Soft"/>
                <a:ea typeface="Bobby Jones Soft"/>
                <a:cs typeface="Bobby Jones Soft"/>
                <a:sym typeface="Bobby Jones Soft"/>
              </a:rPr>
              <a:t>CONTRACEPTION</a:t>
            </a:r>
          </a:p>
        </p:txBody>
      </p:sp>
      <p:sp>
        <p:nvSpPr>
          <p:cNvPr name="TextBox 7" id="7"/>
          <p:cNvSpPr txBox="true"/>
          <p:nvPr/>
        </p:nvSpPr>
        <p:spPr>
          <a:xfrm rot="0">
            <a:off x="4405441" y="5210175"/>
            <a:ext cx="9477119" cy="695325"/>
          </a:xfrm>
          <a:prstGeom prst="rect">
            <a:avLst/>
          </a:prstGeom>
        </p:spPr>
        <p:txBody>
          <a:bodyPr anchor="t" rtlCol="false" tIns="0" lIns="0" bIns="0" rIns="0">
            <a:spAutoFit/>
          </a:bodyPr>
          <a:lstStyle/>
          <a:p>
            <a:pPr algn="ctr">
              <a:lnSpc>
                <a:spcPts val="5250"/>
              </a:lnSpc>
            </a:pPr>
            <a:r>
              <a:rPr lang="en-US" sz="5000">
                <a:solidFill>
                  <a:srgbClr val="000000"/>
                </a:solidFill>
                <a:latin typeface="Glacial Indifference"/>
                <a:ea typeface="Glacial Indifference"/>
                <a:cs typeface="Glacial Indifference"/>
                <a:sym typeface="Glacial Indifference"/>
              </a:rPr>
              <a:t>YEAR 9</a:t>
            </a:r>
          </a:p>
        </p:txBody>
      </p:sp>
      <p:sp>
        <p:nvSpPr>
          <p:cNvPr name="TextBox 8" id="8"/>
          <p:cNvSpPr txBox="true"/>
          <p:nvPr/>
        </p:nvSpPr>
        <p:spPr>
          <a:xfrm rot="0">
            <a:off x="11269662" y="8640508"/>
            <a:ext cx="5989638" cy="801367"/>
          </a:xfrm>
          <a:prstGeom prst="rect">
            <a:avLst/>
          </a:prstGeom>
        </p:spPr>
        <p:txBody>
          <a:bodyPr anchor="t" rtlCol="false" tIns="0" lIns="0" bIns="0" rIns="0">
            <a:spAutoFit/>
          </a:bodyPr>
          <a:lstStyle/>
          <a:p>
            <a:pPr algn="just">
              <a:lnSpc>
                <a:spcPts val="2058"/>
              </a:lnSpc>
            </a:pPr>
            <a:r>
              <a:rPr lang="en-US" sz="1960">
                <a:solidFill>
                  <a:srgbClr val="000000"/>
                </a:solidFill>
                <a:latin typeface="Glacial Indifference"/>
                <a:ea typeface="Glacial Indifference"/>
                <a:cs typeface="Glacial Indifference"/>
                <a:sym typeface="Glacial Indifference"/>
              </a:rPr>
              <a:t>This presentation has been adapted for the Isle of Man from Scotland’s national resource for relationships, sexual health, and parenthood (RSHP) education.</a:t>
            </a:r>
          </a:p>
        </p:txBody>
      </p:sp>
    </p:spTree>
  </p:cSld>
  <p:clrMapOvr>
    <a:masterClrMapping/>
  </p:clrMapOvr>
</p:sld>
</file>

<file path=ppt/slides/slide5.xml><?xml version="1.0" encoding="utf-8"?>
<p:sld xmlns:p="http://schemas.openxmlformats.org/presentationml/2006/main" xmlns:a="http://schemas.openxmlformats.org/drawingml/2006/main" xmlns:r="http://schemas.openxmlformats.org/officeDocument/2006/relationships">
  <p:cSld>
    <p:bg>
      <p:bgPr>
        <a:solidFill>
          <a:srgbClr val="FFC9E4"/>
        </a:solidFill>
      </p:bgPr>
    </p:bg>
    <p:spTree>
      <p:nvGrpSpPr>
        <p:cNvPr id="1" name=""/>
        <p:cNvGrpSpPr/>
        <p:nvPr/>
      </p:nvGrpSpPr>
      <p:grpSpPr>
        <a:xfrm>
          <a:off x="0" y="0"/>
          <a:ext cx="0" cy="0"/>
          <a:chOff x="0" y="0"/>
          <a:chExt cx="0" cy="0"/>
        </a:xfrm>
      </p:grpSpPr>
      <p:grpSp>
        <p:nvGrpSpPr>
          <p:cNvPr name="Group 2" id="2"/>
          <p:cNvGrpSpPr/>
          <p:nvPr/>
        </p:nvGrpSpPr>
        <p:grpSpPr>
          <a:xfrm rot="0">
            <a:off x="635674" y="550233"/>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TextBox 5" id="5"/>
          <p:cNvSpPr txBox="true"/>
          <p:nvPr/>
        </p:nvSpPr>
        <p:spPr>
          <a:xfrm rot="0">
            <a:off x="1028700" y="1114425"/>
            <a:ext cx="7641221" cy="990281"/>
          </a:xfrm>
          <a:prstGeom prst="rect">
            <a:avLst/>
          </a:prstGeom>
        </p:spPr>
        <p:txBody>
          <a:bodyPr anchor="t" rtlCol="false" tIns="0" lIns="0" bIns="0" rIns="0">
            <a:spAutoFit/>
          </a:bodyPr>
          <a:lstStyle/>
          <a:p>
            <a:pPr algn="ctr">
              <a:lnSpc>
                <a:spcPts val="7416"/>
              </a:lnSpc>
            </a:pPr>
            <a:r>
              <a:rPr lang="en-US" sz="7062">
                <a:solidFill>
                  <a:srgbClr val="000000"/>
                </a:solidFill>
                <a:latin typeface="Bobby Jones Soft"/>
                <a:ea typeface="Bobby Jones Soft"/>
                <a:cs typeface="Bobby Jones Soft"/>
                <a:sym typeface="Bobby Jones Soft"/>
              </a:rPr>
              <a:t>CLASS AGREEMENTS</a:t>
            </a:r>
          </a:p>
        </p:txBody>
      </p:sp>
      <p:sp>
        <p:nvSpPr>
          <p:cNvPr name="Freeform 6" id="6"/>
          <p:cNvSpPr/>
          <p:nvPr/>
        </p:nvSpPr>
        <p:spPr>
          <a:xfrm flipH="true" flipV="true" rot="5400000">
            <a:off x="4543789" y="1970205"/>
            <a:ext cx="6115859" cy="7714960"/>
          </a:xfrm>
          <a:custGeom>
            <a:avLst/>
            <a:gdLst/>
            <a:ahLst/>
            <a:cxnLst/>
            <a:rect r="r" b="b" t="t" l="l"/>
            <a:pathLst>
              <a:path h="7714960" w="6115859">
                <a:moveTo>
                  <a:pt x="6115859" y="7714960"/>
                </a:moveTo>
                <a:lnTo>
                  <a:pt x="0" y="7714960"/>
                </a:lnTo>
                <a:lnTo>
                  <a:pt x="0" y="0"/>
                </a:lnTo>
                <a:lnTo>
                  <a:pt x="6115859" y="0"/>
                </a:lnTo>
                <a:lnTo>
                  <a:pt x="6115859" y="7714960"/>
                </a:lnTo>
                <a:close/>
              </a:path>
            </a:pathLst>
          </a:custGeom>
          <a:blipFill>
            <a:blip r:embed="rId3">
              <a:extLst>
                <a:ext uri="{96DAC541-7B7A-43D3-8B79-37D633B846F1}">
                  <asvg:svgBlip xmlns:asvg="http://schemas.microsoft.com/office/drawing/2016/SVG/main" r:embed="rId4"/>
                </a:ext>
              </a:extLst>
            </a:blip>
            <a:stretch>
              <a:fillRect l="0" t="0" r="0" b="0"/>
            </a:stretch>
          </a:blipFill>
        </p:spPr>
      </p:sp>
      <p:sp>
        <p:nvSpPr>
          <p:cNvPr name="TextBox 7" id="7"/>
          <p:cNvSpPr txBox="true"/>
          <p:nvPr/>
        </p:nvSpPr>
        <p:spPr>
          <a:xfrm rot="0">
            <a:off x="4249892" y="3222479"/>
            <a:ext cx="7576310" cy="5115163"/>
          </a:xfrm>
          <a:prstGeom prst="rect">
            <a:avLst/>
          </a:prstGeom>
        </p:spPr>
        <p:txBody>
          <a:bodyPr anchor="t" rtlCol="false" tIns="0" lIns="0" bIns="0" rIns="0">
            <a:spAutoFit/>
          </a:bodyPr>
          <a:lstStyle/>
          <a:p>
            <a:pPr algn="l" marL="1050493" indent="-525247" lvl="1">
              <a:lnSpc>
                <a:spcPts val="6811"/>
              </a:lnSpc>
              <a:buFont typeface="Arial"/>
              <a:buChar char="•"/>
            </a:pPr>
            <a:r>
              <a:rPr lang="en-US" sz="4865">
                <a:solidFill>
                  <a:srgbClr val="000000"/>
                </a:solidFill>
                <a:latin typeface="Glacial Indifference"/>
                <a:ea typeface="Glacial Indifference"/>
                <a:cs typeface="Glacial Indifference"/>
                <a:sym typeface="Glacial Indifference"/>
              </a:rPr>
              <a:t>Kindness and respect</a:t>
            </a:r>
          </a:p>
          <a:p>
            <a:pPr algn="l" marL="1050493" indent="-525247" lvl="1">
              <a:lnSpc>
                <a:spcPts val="6811"/>
              </a:lnSpc>
              <a:buFont typeface="Arial"/>
              <a:buChar char="•"/>
            </a:pPr>
            <a:r>
              <a:rPr lang="en-US" sz="4865">
                <a:solidFill>
                  <a:srgbClr val="000000"/>
                </a:solidFill>
                <a:latin typeface="Glacial Indifference"/>
                <a:ea typeface="Glacial Indifference"/>
                <a:cs typeface="Glacial Indifference"/>
                <a:sym typeface="Glacial Indifference"/>
              </a:rPr>
              <a:t>Right to pass</a:t>
            </a:r>
          </a:p>
          <a:p>
            <a:pPr algn="l" marL="1050493" indent="-525247" lvl="1">
              <a:lnSpc>
                <a:spcPts val="6811"/>
              </a:lnSpc>
              <a:buFont typeface="Arial"/>
              <a:buChar char="•"/>
            </a:pPr>
            <a:r>
              <a:rPr lang="en-US" sz="4865">
                <a:solidFill>
                  <a:srgbClr val="000000"/>
                </a:solidFill>
                <a:latin typeface="Glacial Indifference"/>
                <a:ea typeface="Glacial Indifference"/>
                <a:cs typeface="Glacial Indifference"/>
                <a:sym typeface="Glacial Indifference"/>
              </a:rPr>
              <a:t>Nonjudgmental</a:t>
            </a:r>
          </a:p>
          <a:p>
            <a:pPr algn="l" marL="1050493" indent="-525247" lvl="1">
              <a:lnSpc>
                <a:spcPts val="6811"/>
              </a:lnSpc>
              <a:buFont typeface="Arial"/>
              <a:buChar char="•"/>
            </a:pPr>
            <a:r>
              <a:rPr lang="en-US" sz="4865">
                <a:solidFill>
                  <a:srgbClr val="000000"/>
                </a:solidFill>
                <a:latin typeface="Glacial Indifference"/>
                <a:ea typeface="Glacial Indifference"/>
                <a:cs typeface="Glacial Indifference"/>
                <a:sym typeface="Glacial Indifference"/>
              </a:rPr>
              <a:t>No such thing as silly </a:t>
            </a:r>
          </a:p>
          <a:p>
            <a:pPr algn="l">
              <a:lnSpc>
                <a:spcPts val="6811"/>
              </a:lnSpc>
            </a:pPr>
            <a:r>
              <a:rPr lang="en-US" sz="4865">
                <a:solidFill>
                  <a:srgbClr val="000000"/>
                </a:solidFill>
                <a:latin typeface="Glacial Indifference"/>
                <a:ea typeface="Glacial Indifference"/>
                <a:cs typeface="Glacial Indifference"/>
                <a:sym typeface="Glacial Indifference"/>
              </a:rPr>
              <a:t>        questions</a:t>
            </a:r>
          </a:p>
          <a:p>
            <a:pPr algn="ctr">
              <a:lnSpc>
                <a:spcPts val="6811"/>
              </a:lnSpc>
            </a:pPr>
          </a:p>
        </p:txBody>
      </p:sp>
      <p:sp>
        <p:nvSpPr>
          <p:cNvPr name="TextBox 8" id="8"/>
          <p:cNvSpPr txBox="true"/>
          <p:nvPr/>
        </p:nvSpPr>
        <p:spPr>
          <a:xfrm rot="0">
            <a:off x="11459198" y="8305225"/>
            <a:ext cx="5963959" cy="580390"/>
          </a:xfrm>
          <a:prstGeom prst="rect">
            <a:avLst/>
          </a:prstGeom>
        </p:spPr>
        <p:txBody>
          <a:bodyPr anchor="t" rtlCol="false" tIns="0" lIns="0" bIns="0" rIns="0">
            <a:spAutoFit/>
          </a:bodyPr>
          <a:lstStyle/>
          <a:p>
            <a:pPr algn="ctr">
              <a:lnSpc>
                <a:spcPts val="4759"/>
              </a:lnSpc>
            </a:pPr>
            <a:r>
              <a:rPr lang="en-US" sz="3399">
                <a:solidFill>
                  <a:srgbClr val="000000"/>
                </a:solidFill>
                <a:latin typeface="Playpen Sans"/>
                <a:ea typeface="Playpen Sans"/>
                <a:cs typeface="Playpen Sans"/>
                <a:sym typeface="Playpen Sans"/>
              </a:rPr>
              <a:t>any others?</a:t>
            </a:r>
          </a:p>
        </p:txBody>
      </p:sp>
    </p:spTree>
  </p:cSld>
  <p:clrMapOvr>
    <a:masterClrMapping/>
  </p:clrMapOvr>
</p:sld>
</file>

<file path=ppt/slides/slide6.xml><?xml version="1.0" encoding="utf-8"?>
<p:sld xmlns:p="http://schemas.openxmlformats.org/presentationml/2006/main" xmlns:a="http://schemas.openxmlformats.org/drawingml/2006/main">
  <p:cSld>
    <p:bg>
      <p:bgPr>
        <a:solidFill>
          <a:srgbClr val="FFC9E4"/>
        </a:solidFill>
      </p:bgPr>
    </p:bg>
    <p:spTree>
      <p:nvGrpSpPr>
        <p:cNvPr id="1" name=""/>
        <p:cNvGrpSpPr/>
        <p:nvPr/>
      </p:nvGrpSpPr>
      <p:grpSpPr>
        <a:xfrm>
          <a:off x="0" y="0"/>
          <a:ext cx="0" cy="0"/>
          <a:chOff x="0" y="0"/>
          <a:chExt cx="0" cy="0"/>
        </a:xfrm>
      </p:grpSpPr>
      <p:grpSp>
        <p:nvGrpSpPr>
          <p:cNvPr name="Group 2" id="2"/>
          <p:cNvGrpSpPr/>
          <p:nvPr/>
        </p:nvGrpSpPr>
        <p:grpSpPr>
          <a:xfrm rot="0">
            <a:off x="635674" y="550233"/>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TextBox 5" id="5"/>
          <p:cNvSpPr txBox="true"/>
          <p:nvPr/>
        </p:nvSpPr>
        <p:spPr>
          <a:xfrm rot="0">
            <a:off x="635674" y="3001873"/>
            <a:ext cx="16848291" cy="3521873"/>
          </a:xfrm>
          <a:prstGeom prst="rect">
            <a:avLst/>
          </a:prstGeom>
        </p:spPr>
        <p:txBody>
          <a:bodyPr anchor="t" rtlCol="false" tIns="0" lIns="0" bIns="0" rIns="0">
            <a:spAutoFit/>
          </a:bodyPr>
          <a:lstStyle/>
          <a:p>
            <a:pPr algn="just" marL="813808" indent="-406904" lvl="1">
              <a:lnSpc>
                <a:spcPts val="7086"/>
              </a:lnSpc>
              <a:buFont typeface="Arial"/>
              <a:buChar char="•"/>
            </a:pPr>
            <a:r>
              <a:rPr lang="en-US" sz="3769" spc="-33">
                <a:solidFill>
                  <a:srgbClr val="000000"/>
                </a:solidFill>
                <a:latin typeface="Glacial Indifference"/>
                <a:ea typeface="Glacial Indifference"/>
                <a:cs typeface="Glacial Indifference"/>
                <a:sym typeface="Glacial Indifference"/>
              </a:rPr>
              <a:t>Identify the different types of contraception available </a:t>
            </a:r>
          </a:p>
          <a:p>
            <a:pPr algn="just" marL="813808" indent="-406904" lvl="1">
              <a:lnSpc>
                <a:spcPts val="7086"/>
              </a:lnSpc>
              <a:buFont typeface="Arial"/>
              <a:buChar char="•"/>
            </a:pPr>
            <a:r>
              <a:rPr lang="en-US" sz="3769" spc="-33">
                <a:solidFill>
                  <a:srgbClr val="000000"/>
                </a:solidFill>
                <a:latin typeface="Glacial Indifference"/>
                <a:ea typeface="Glacial Indifference"/>
                <a:cs typeface="Glacial Indifference"/>
                <a:sym typeface="Glacial Indifference"/>
              </a:rPr>
              <a:t>Explain how different contraceptive methods are used, and the pros/cons of each</a:t>
            </a:r>
          </a:p>
          <a:p>
            <a:pPr algn="just" marL="813808" indent="-406904" lvl="1">
              <a:lnSpc>
                <a:spcPts val="7086"/>
              </a:lnSpc>
              <a:buFont typeface="Arial"/>
              <a:buChar char="•"/>
            </a:pPr>
            <a:r>
              <a:rPr lang="en-US" sz="3769" spc="-33">
                <a:solidFill>
                  <a:srgbClr val="000000"/>
                </a:solidFill>
                <a:latin typeface="Glacial Indifference"/>
                <a:ea typeface="Glacial Indifference"/>
                <a:cs typeface="Glacial Indifference"/>
                <a:sym typeface="Glacial Indifference"/>
              </a:rPr>
              <a:t>Understand where to go for further support and advice on island </a:t>
            </a:r>
          </a:p>
        </p:txBody>
      </p:sp>
      <p:sp>
        <p:nvSpPr>
          <p:cNvPr name="TextBox 6" id="6"/>
          <p:cNvSpPr txBox="true"/>
          <p:nvPr/>
        </p:nvSpPr>
        <p:spPr>
          <a:xfrm rot="0">
            <a:off x="1028700" y="895350"/>
            <a:ext cx="7449280" cy="1104267"/>
          </a:xfrm>
          <a:prstGeom prst="rect">
            <a:avLst/>
          </a:prstGeom>
        </p:spPr>
        <p:txBody>
          <a:bodyPr anchor="t" rtlCol="false" tIns="0" lIns="0" bIns="0" rIns="0">
            <a:spAutoFit/>
          </a:bodyPr>
          <a:lstStyle/>
          <a:p>
            <a:pPr algn="ctr">
              <a:lnSpc>
                <a:spcPts val="8959"/>
              </a:lnSpc>
            </a:pPr>
            <a:r>
              <a:rPr lang="en-US" sz="6399">
                <a:solidFill>
                  <a:srgbClr val="000000"/>
                </a:solidFill>
                <a:latin typeface="Bobby Jones Soft"/>
                <a:ea typeface="Bobby Jones Soft"/>
                <a:cs typeface="Bobby Jones Soft"/>
                <a:sym typeface="Bobby Jones Soft"/>
              </a:rPr>
              <a:t>learning objectives</a:t>
            </a:r>
          </a:p>
        </p:txBody>
      </p:sp>
    </p:spTree>
  </p:cSld>
  <p:clrMapOvr>
    <a:masterClrMapping/>
  </p:clrMapOvr>
</p:sld>
</file>

<file path=ppt/slides/slide7.xml><?xml version="1.0" encoding="utf-8"?>
<p:sld xmlns:p="http://schemas.openxmlformats.org/presentationml/2006/main" xmlns:a="http://schemas.openxmlformats.org/drawingml/2006/main">
  <p:cSld>
    <p:bg>
      <p:bgPr>
        <a:solidFill>
          <a:srgbClr val="FFC9E4"/>
        </a:solidFill>
      </p:bgPr>
    </p:bg>
    <p:spTree>
      <p:nvGrpSpPr>
        <p:cNvPr id="1" name=""/>
        <p:cNvGrpSpPr/>
        <p:nvPr/>
      </p:nvGrpSpPr>
      <p:grpSpPr>
        <a:xfrm>
          <a:off x="0" y="0"/>
          <a:ext cx="0" cy="0"/>
          <a:chOff x="0" y="0"/>
          <a:chExt cx="0" cy="0"/>
        </a:xfrm>
      </p:grpSpPr>
      <p:grpSp>
        <p:nvGrpSpPr>
          <p:cNvPr name="Group 2" id="2"/>
          <p:cNvGrpSpPr/>
          <p:nvPr/>
        </p:nvGrpSpPr>
        <p:grpSpPr>
          <a:xfrm rot="0">
            <a:off x="635674" y="550233"/>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TextBox 5" id="5"/>
          <p:cNvSpPr txBox="true"/>
          <p:nvPr/>
        </p:nvSpPr>
        <p:spPr>
          <a:xfrm rot="0">
            <a:off x="1179873" y="3879614"/>
            <a:ext cx="16848291" cy="2621937"/>
          </a:xfrm>
          <a:prstGeom prst="rect">
            <a:avLst/>
          </a:prstGeom>
        </p:spPr>
        <p:txBody>
          <a:bodyPr anchor="t" rtlCol="false" tIns="0" lIns="0" bIns="0" rIns="0">
            <a:spAutoFit/>
          </a:bodyPr>
          <a:lstStyle/>
          <a:p>
            <a:pPr algn="just" marL="813808" indent="-406904" lvl="1">
              <a:lnSpc>
                <a:spcPts val="7086"/>
              </a:lnSpc>
              <a:buFont typeface="Arial"/>
              <a:buChar char="•"/>
            </a:pPr>
            <a:r>
              <a:rPr lang="en-US" sz="3769" spc="-33">
                <a:solidFill>
                  <a:srgbClr val="000000"/>
                </a:solidFill>
                <a:latin typeface="Glacial Indifference"/>
                <a:ea typeface="Glacial Indifference"/>
                <a:cs typeface="Glacial Indifference"/>
                <a:sym typeface="Glacial Indifference"/>
              </a:rPr>
              <a:t>Sometimes known as ‘birth control’</a:t>
            </a:r>
          </a:p>
          <a:p>
            <a:pPr algn="just" marL="813808" indent="-406904" lvl="1">
              <a:lnSpc>
                <a:spcPts val="7086"/>
              </a:lnSpc>
              <a:buFont typeface="Arial"/>
              <a:buChar char="•"/>
            </a:pPr>
            <a:r>
              <a:rPr lang="en-US" sz="3769" spc="-33">
                <a:solidFill>
                  <a:srgbClr val="000000"/>
                </a:solidFill>
                <a:latin typeface="Glacial Indifference"/>
                <a:ea typeface="Glacial Indifference"/>
                <a:cs typeface="Glacial Indifference"/>
                <a:sym typeface="Glacial Indifference"/>
              </a:rPr>
              <a:t>The methods people use to prevent pregnancy when having sex </a:t>
            </a:r>
          </a:p>
          <a:p>
            <a:pPr algn="just">
              <a:lnSpc>
                <a:spcPts val="7086"/>
              </a:lnSpc>
            </a:pPr>
          </a:p>
        </p:txBody>
      </p:sp>
      <p:sp>
        <p:nvSpPr>
          <p:cNvPr name="TextBox 6" id="6"/>
          <p:cNvSpPr txBox="true"/>
          <p:nvPr/>
        </p:nvSpPr>
        <p:spPr>
          <a:xfrm rot="0">
            <a:off x="1028700" y="1386885"/>
            <a:ext cx="9134542" cy="1104267"/>
          </a:xfrm>
          <a:prstGeom prst="rect">
            <a:avLst/>
          </a:prstGeom>
        </p:spPr>
        <p:txBody>
          <a:bodyPr anchor="t" rtlCol="false" tIns="0" lIns="0" bIns="0" rIns="0">
            <a:spAutoFit/>
          </a:bodyPr>
          <a:lstStyle/>
          <a:p>
            <a:pPr algn="ctr">
              <a:lnSpc>
                <a:spcPts val="8959"/>
              </a:lnSpc>
            </a:pPr>
            <a:r>
              <a:rPr lang="en-US" sz="6399">
                <a:solidFill>
                  <a:srgbClr val="000000"/>
                </a:solidFill>
                <a:latin typeface="Bobby Jones Soft"/>
                <a:ea typeface="Bobby Jones Soft"/>
                <a:cs typeface="Bobby Jones Soft"/>
                <a:sym typeface="Bobby Jones Soft"/>
              </a:rPr>
              <a:t>what is contraception?</a:t>
            </a:r>
          </a:p>
        </p:txBody>
      </p:sp>
    </p:spTree>
  </p:cSld>
  <p:clrMapOvr>
    <a:masterClrMapping/>
  </p:clrMapOvr>
</p:sld>
</file>

<file path=ppt/slides/slide8.xml><?xml version="1.0" encoding="utf-8"?>
<p:sld xmlns:p="http://schemas.openxmlformats.org/presentationml/2006/main" xmlns:a="http://schemas.openxmlformats.org/drawingml/2006/main" xmlns:r="http://schemas.openxmlformats.org/officeDocument/2006/relationships">
  <p:cSld>
    <p:bg>
      <p:bgPr>
        <a:solidFill>
          <a:srgbClr val="FFC9E4"/>
        </a:solidFill>
      </p:bgPr>
    </p:bg>
    <p:spTree>
      <p:nvGrpSpPr>
        <p:cNvPr id="1" name=""/>
        <p:cNvGrpSpPr/>
        <p:nvPr/>
      </p:nvGrpSpPr>
      <p:grpSpPr>
        <a:xfrm>
          <a:off x="0" y="0"/>
          <a:ext cx="0" cy="0"/>
          <a:chOff x="0" y="0"/>
          <a:chExt cx="0" cy="0"/>
        </a:xfrm>
      </p:grpSpPr>
      <p:grpSp>
        <p:nvGrpSpPr>
          <p:cNvPr name="Group 2" id="2"/>
          <p:cNvGrpSpPr/>
          <p:nvPr/>
        </p:nvGrpSpPr>
        <p:grpSpPr>
          <a:xfrm rot="0">
            <a:off x="635674" y="550233"/>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Freeform 5" id="5"/>
          <p:cNvSpPr/>
          <p:nvPr/>
        </p:nvSpPr>
        <p:spPr>
          <a:xfrm flipH="false" flipV="false" rot="0">
            <a:off x="12723413" y="3654028"/>
            <a:ext cx="4471209" cy="2978943"/>
          </a:xfrm>
          <a:custGeom>
            <a:avLst/>
            <a:gdLst/>
            <a:ahLst/>
            <a:cxnLst/>
            <a:rect r="r" b="b" t="t" l="l"/>
            <a:pathLst>
              <a:path h="2978943" w="4471209">
                <a:moveTo>
                  <a:pt x="0" y="0"/>
                </a:moveTo>
                <a:lnTo>
                  <a:pt x="4471209" y="0"/>
                </a:lnTo>
                <a:lnTo>
                  <a:pt x="4471209" y="2978944"/>
                </a:lnTo>
                <a:lnTo>
                  <a:pt x="0" y="2978944"/>
                </a:lnTo>
                <a:lnTo>
                  <a:pt x="0" y="0"/>
                </a:lnTo>
                <a:close/>
              </a:path>
            </a:pathLst>
          </a:custGeom>
          <a:blipFill>
            <a:blip r:embed="rId3"/>
            <a:stretch>
              <a:fillRect l="0" t="0" r="0" b="0"/>
            </a:stretch>
          </a:blipFill>
        </p:spPr>
      </p:sp>
      <p:sp>
        <p:nvSpPr>
          <p:cNvPr name="Freeform 6" id="6"/>
          <p:cNvSpPr/>
          <p:nvPr/>
        </p:nvSpPr>
        <p:spPr>
          <a:xfrm flipH="false" flipV="false" rot="0">
            <a:off x="8181618" y="6859967"/>
            <a:ext cx="4033893" cy="2398333"/>
          </a:xfrm>
          <a:custGeom>
            <a:avLst/>
            <a:gdLst/>
            <a:ahLst/>
            <a:cxnLst/>
            <a:rect r="r" b="b" t="t" l="l"/>
            <a:pathLst>
              <a:path h="2398333" w="4033893">
                <a:moveTo>
                  <a:pt x="0" y="0"/>
                </a:moveTo>
                <a:lnTo>
                  <a:pt x="4033894" y="0"/>
                </a:lnTo>
                <a:lnTo>
                  <a:pt x="4033894" y="2398333"/>
                </a:lnTo>
                <a:lnTo>
                  <a:pt x="0" y="2398333"/>
                </a:lnTo>
                <a:lnTo>
                  <a:pt x="0" y="0"/>
                </a:lnTo>
                <a:close/>
              </a:path>
            </a:pathLst>
          </a:custGeom>
          <a:blipFill>
            <a:blip r:embed="rId4">
              <a:extLst>
                <a:ext uri="{96DAC541-7B7A-43D3-8B79-37D633B846F1}">
                  <asvg:svgBlip xmlns:asvg="http://schemas.microsoft.com/office/drawing/2016/SVG/main" r:embed="rId5"/>
                </a:ext>
              </a:extLst>
            </a:blip>
            <a:stretch>
              <a:fillRect l="0" t="0" r="0" b="0"/>
            </a:stretch>
          </a:blipFill>
        </p:spPr>
      </p:sp>
      <p:sp>
        <p:nvSpPr>
          <p:cNvPr name="Freeform 7" id="7"/>
          <p:cNvSpPr/>
          <p:nvPr/>
        </p:nvSpPr>
        <p:spPr>
          <a:xfrm flipH="false" flipV="false" rot="-827221">
            <a:off x="8312398" y="2455939"/>
            <a:ext cx="3275897" cy="3614783"/>
          </a:xfrm>
          <a:custGeom>
            <a:avLst/>
            <a:gdLst/>
            <a:ahLst/>
            <a:cxnLst/>
            <a:rect r="r" b="b" t="t" l="l"/>
            <a:pathLst>
              <a:path h="3614783" w="3275897">
                <a:moveTo>
                  <a:pt x="0" y="0"/>
                </a:moveTo>
                <a:lnTo>
                  <a:pt x="3275897" y="0"/>
                </a:lnTo>
                <a:lnTo>
                  <a:pt x="3275897" y="3614783"/>
                </a:lnTo>
                <a:lnTo>
                  <a:pt x="0" y="3614783"/>
                </a:lnTo>
                <a:lnTo>
                  <a:pt x="0" y="0"/>
                </a:lnTo>
                <a:close/>
              </a:path>
            </a:pathLst>
          </a:custGeom>
          <a:blipFill>
            <a:blip r:embed="rId6"/>
            <a:stretch>
              <a:fillRect l="0" t="0" r="0" b="0"/>
            </a:stretch>
          </a:blipFill>
        </p:spPr>
      </p:sp>
      <p:sp>
        <p:nvSpPr>
          <p:cNvPr name="TextBox 8" id="8"/>
          <p:cNvSpPr txBox="true"/>
          <p:nvPr/>
        </p:nvSpPr>
        <p:spPr>
          <a:xfrm rot="0">
            <a:off x="1483752" y="2350278"/>
            <a:ext cx="5692637" cy="6520408"/>
          </a:xfrm>
          <a:prstGeom prst="rect">
            <a:avLst/>
          </a:prstGeom>
        </p:spPr>
        <p:txBody>
          <a:bodyPr anchor="t" rtlCol="false" tIns="0" lIns="0" bIns="0" rIns="0">
            <a:spAutoFit/>
          </a:bodyPr>
          <a:lstStyle/>
          <a:p>
            <a:pPr algn="just" marL="1079303" indent="-539651" lvl="1">
              <a:lnSpc>
                <a:spcPts val="6448"/>
              </a:lnSpc>
              <a:buFont typeface="Arial"/>
              <a:buChar char="•"/>
            </a:pPr>
            <a:r>
              <a:rPr lang="en-US" sz="4999" spc="-179">
                <a:solidFill>
                  <a:srgbClr val="000000"/>
                </a:solidFill>
                <a:latin typeface="Glacial Indifference"/>
                <a:ea typeface="Glacial Indifference"/>
                <a:cs typeface="Glacial Indifference"/>
                <a:sym typeface="Glacial Indifference"/>
              </a:rPr>
              <a:t>Condoms</a:t>
            </a:r>
          </a:p>
          <a:p>
            <a:pPr algn="just" marL="1079303" indent="-539651" lvl="1">
              <a:lnSpc>
                <a:spcPts val="6448"/>
              </a:lnSpc>
              <a:buFont typeface="Arial"/>
              <a:buChar char="•"/>
            </a:pPr>
            <a:r>
              <a:rPr lang="en-US" sz="4999" spc="-179">
                <a:solidFill>
                  <a:srgbClr val="000000"/>
                </a:solidFill>
                <a:latin typeface="Glacial Indifference"/>
                <a:ea typeface="Glacial Indifference"/>
                <a:cs typeface="Glacial Indifference"/>
                <a:sym typeface="Glacial Indifference"/>
              </a:rPr>
              <a:t>Contraceptive pill</a:t>
            </a:r>
          </a:p>
          <a:p>
            <a:pPr algn="just" marL="1079303" indent="-539651" lvl="1">
              <a:lnSpc>
                <a:spcPts val="6448"/>
              </a:lnSpc>
              <a:buFont typeface="Arial"/>
              <a:buChar char="•"/>
            </a:pPr>
            <a:r>
              <a:rPr lang="en-US" sz="4999" spc="-179">
                <a:solidFill>
                  <a:srgbClr val="000000"/>
                </a:solidFill>
                <a:latin typeface="Glacial Indifference"/>
                <a:ea typeface="Glacial Indifference"/>
                <a:cs typeface="Glacial Indifference"/>
                <a:sym typeface="Glacial Indifference"/>
              </a:rPr>
              <a:t>Patch</a:t>
            </a:r>
          </a:p>
          <a:p>
            <a:pPr algn="just" marL="1079303" indent="-539651" lvl="1">
              <a:lnSpc>
                <a:spcPts val="6448"/>
              </a:lnSpc>
              <a:buFont typeface="Arial"/>
              <a:buChar char="•"/>
            </a:pPr>
            <a:r>
              <a:rPr lang="en-US" sz="4999" spc="-179">
                <a:solidFill>
                  <a:srgbClr val="000000"/>
                </a:solidFill>
                <a:latin typeface="Glacial Indifference"/>
                <a:ea typeface="Glacial Indifference"/>
                <a:cs typeface="Glacial Indifference"/>
                <a:sym typeface="Glacial Indifference"/>
              </a:rPr>
              <a:t>Implant</a:t>
            </a:r>
          </a:p>
          <a:p>
            <a:pPr algn="just" marL="1079303" indent="-539651" lvl="1">
              <a:lnSpc>
                <a:spcPts val="6448"/>
              </a:lnSpc>
              <a:buFont typeface="Arial"/>
              <a:buChar char="•"/>
            </a:pPr>
            <a:r>
              <a:rPr lang="en-US" sz="4999" spc="-179">
                <a:solidFill>
                  <a:srgbClr val="000000"/>
                </a:solidFill>
                <a:latin typeface="Glacial Indifference"/>
                <a:ea typeface="Glacial Indifference"/>
                <a:cs typeface="Glacial Indifference"/>
                <a:sym typeface="Glacial Indifference"/>
              </a:rPr>
              <a:t>Injections</a:t>
            </a:r>
          </a:p>
          <a:p>
            <a:pPr algn="just" marL="1079303" indent="-539651" lvl="1">
              <a:lnSpc>
                <a:spcPts val="6448"/>
              </a:lnSpc>
              <a:buFont typeface="Arial"/>
              <a:buChar char="•"/>
            </a:pPr>
            <a:r>
              <a:rPr lang="en-US" sz="4999" spc="-179">
                <a:solidFill>
                  <a:srgbClr val="000000"/>
                </a:solidFill>
                <a:latin typeface="Glacial Indifference"/>
                <a:ea typeface="Glacial Indifference"/>
                <a:cs typeface="Glacial Indifference"/>
                <a:sym typeface="Glacial Indifference"/>
              </a:rPr>
              <a:t>Withdrawal</a:t>
            </a:r>
          </a:p>
          <a:p>
            <a:pPr algn="just" marL="1079303" indent="-539651" lvl="1">
              <a:lnSpc>
                <a:spcPts val="6448"/>
              </a:lnSpc>
              <a:buFont typeface="Arial"/>
              <a:buChar char="•"/>
            </a:pPr>
            <a:r>
              <a:rPr lang="en-US" sz="4999" spc="-179">
                <a:solidFill>
                  <a:srgbClr val="000000"/>
                </a:solidFill>
                <a:latin typeface="Glacial Indifference"/>
                <a:ea typeface="Glacial Indifference"/>
                <a:cs typeface="Glacial Indifference"/>
                <a:sym typeface="Glacial Indifference"/>
              </a:rPr>
              <a:t>Coil</a:t>
            </a:r>
          </a:p>
          <a:p>
            <a:pPr algn="just" marL="1079303" indent="-539651" lvl="1">
              <a:lnSpc>
                <a:spcPts val="6448"/>
              </a:lnSpc>
              <a:buFont typeface="Arial"/>
              <a:buChar char="•"/>
            </a:pPr>
            <a:r>
              <a:rPr lang="en-US" sz="4999" spc="-179">
                <a:solidFill>
                  <a:srgbClr val="000000"/>
                </a:solidFill>
                <a:latin typeface="Glacial Indifference"/>
                <a:ea typeface="Glacial Indifference"/>
                <a:cs typeface="Glacial Indifference"/>
                <a:sym typeface="Glacial Indifference"/>
              </a:rPr>
              <a:t>Diaphragm</a:t>
            </a:r>
          </a:p>
        </p:txBody>
      </p:sp>
      <p:sp>
        <p:nvSpPr>
          <p:cNvPr name="TextBox 9" id="9"/>
          <p:cNvSpPr txBox="true"/>
          <p:nvPr/>
        </p:nvSpPr>
        <p:spPr>
          <a:xfrm rot="0">
            <a:off x="4006778" y="921322"/>
            <a:ext cx="10274443" cy="990281"/>
          </a:xfrm>
          <a:prstGeom prst="rect">
            <a:avLst/>
          </a:prstGeom>
        </p:spPr>
        <p:txBody>
          <a:bodyPr anchor="t" rtlCol="false" tIns="0" lIns="0" bIns="0" rIns="0">
            <a:spAutoFit/>
          </a:bodyPr>
          <a:lstStyle/>
          <a:p>
            <a:pPr algn="ctr">
              <a:lnSpc>
                <a:spcPts val="7416"/>
              </a:lnSpc>
            </a:pPr>
            <a:r>
              <a:rPr lang="en-US" sz="7062">
                <a:solidFill>
                  <a:srgbClr val="000000"/>
                </a:solidFill>
                <a:latin typeface="Bobby Jones Soft"/>
                <a:ea typeface="Bobby Jones Soft"/>
                <a:cs typeface="Bobby Jones Soft"/>
                <a:sym typeface="Bobby Jones Soft"/>
              </a:rPr>
              <a:t>TYPES OF CONTRACEPTION</a:t>
            </a:r>
          </a:p>
        </p:txBody>
      </p:sp>
    </p:spTree>
  </p:cSld>
  <p:clrMapOvr>
    <a:masterClrMapping/>
  </p:clrMapOvr>
</p:sld>
</file>

<file path=ppt/slides/slide9.xml><?xml version="1.0" encoding="utf-8"?>
<p:sld xmlns:p="http://schemas.openxmlformats.org/presentationml/2006/main" xmlns:a="http://schemas.openxmlformats.org/drawingml/2006/main" xmlns:r="http://schemas.openxmlformats.org/officeDocument/2006/relationships">
  <p:cSld>
    <p:bg>
      <p:bgPr>
        <a:solidFill>
          <a:srgbClr val="FFC9E4"/>
        </a:solidFill>
      </p:bgPr>
    </p:bg>
    <p:spTree>
      <p:nvGrpSpPr>
        <p:cNvPr id="1" name=""/>
        <p:cNvGrpSpPr/>
        <p:nvPr/>
      </p:nvGrpSpPr>
      <p:grpSpPr>
        <a:xfrm>
          <a:off x="0" y="0"/>
          <a:ext cx="0" cy="0"/>
          <a:chOff x="0" y="0"/>
          <a:chExt cx="0" cy="0"/>
        </a:xfrm>
      </p:grpSpPr>
      <p:grpSp>
        <p:nvGrpSpPr>
          <p:cNvPr name="Group 2" id="2"/>
          <p:cNvGrpSpPr/>
          <p:nvPr/>
        </p:nvGrpSpPr>
        <p:grpSpPr>
          <a:xfrm rot="0">
            <a:off x="635674" y="550233"/>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Freeform 5" id="5"/>
          <p:cNvSpPr/>
          <p:nvPr/>
        </p:nvSpPr>
        <p:spPr>
          <a:xfrm flipH="false" flipV="false" rot="0">
            <a:off x="1239358" y="1999617"/>
            <a:ext cx="15559609" cy="7663108"/>
          </a:xfrm>
          <a:custGeom>
            <a:avLst/>
            <a:gdLst/>
            <a:ahLst/>
            <a:cxnLst/>
            <a:rect r="r" b="b" t="t" l="l"/>
            <a:pathLst>
              <a:path h="7663108" w="15559609">
                <a:moveTo>
                  <a:pt x="0" y="0"/>
                </a:moveTo>
                <a:lnTo>
                  <a:pt x="15559609" y="0"/>
                </a:lnTo>
                <a:lnTo>
                  <a:pt x="15559609" y="7663108"/>
                </a:lnTo>
                <a:lnTo>
                  <a:pt x="0" y="7663108"/>
                </a:lnTo>
                <a:lnTo>
                  <a:pt x="0" y="0"/>
                </a:lnTo>
                <a:close/>
              </a:path>
            </a:pathLst>
          </a:custGeom>
          <a:blipFill>
            <a:blip r:embed="rId3"/>
            <a:stretch>
              <a:fillRect l="0" t="0" r="0" b="0"/>
            </a:stretch>
          </a:blipFill>
        </p:spPr>
      </p:sp>
      <p:sp>
        <p:nvSpPr>
          <p:cNvPr name="TextBox 6" id="6"/>
          <p:cNvSpPr txBox="true"/>
          <p:nvPr/>
        </p:nvSpPr>
        <p:spPr>
          <a:xfrm rot="0">
            <a:off x="905816" y="633523"/>
            <a:ext cx="6762195" cy="958220"/>
          </a:xfrm>
          <a:prstGeom prst="rect">
            <a:avLst/>
          </a:prstGeom>
        </p:spPr>
        <p:txBody>
          <a:bodyPr anchor="t" rtlCol="false" tIns="0" lIns="0" bIns="0" rIns="0">
            <a:spAutoFit/>
          </a:bodyPr>
          <a:lstStyle/>
          <a:p>
            <a:pPr algn="ctr">
              <a:lnSpc>
                <a:spcPts val="7787"/>
              </a:lnSpc>
            </a:pPr>
            <a:r>
              <a:rPr lang="en-US" sz="5562">
                <a:solidFill>
                  <a:srgbClr val="000000"/>
                </a:solidFill>
                <a:latin typeface="Bobby Jones Soft"/>
                <a:ea typeface="Bobby Jones Soft"/>
                <a:cs typeface="Bobby Jones Soft"/>
                <a:sym typeface="Bobby Jones Soft"/>
              </a:rPr>
              <a:t>matching activity</a:t>
            </a:r>
          </a:p>
        </p:txBody>
      </p:sp>
    </p:spTree>
  </p:cSld>
  <p:clrMapOvr>
    <a:masterClrMapping/>
  </p:clrMapOvr>
</p:sld>
</file>

<file path=ppt/slides/slide10.xml><?xml version="1.0" encoding="utf-8"?>
<p:sld xmlns:p="http://schemas.openxmlformats.org/presentationml/2006/main" xmlns:a="http://schemas.openxmlformats.org/drawingml/2006/main" xmlns:r="http://schemas.openxmlformats.org/officeDocument/2006/relationships">
  <p:cSld>
    <p:bg>
      <p:bgPr>
        <a:solidFill>
          <a:srgbClr val="FFC9E4"/>
        </a:solidFill>
      </p:bgPr>
    </p:bg>
    <p:spTree>
      <p:nvGrpSpPr>
        <p:cNvPr id="1" name=""/>
        <p:cNvGrpSpPr/>
        <p:nvPr/>
      </p:nvGrpSpPr>
      <p:grpSpPr>
        <a:xfrm>
          <a:off x="0" y="0"/>
          <a:ext cx="0" cy="0"/>
          <a:chOff x="0" y="0"/>
          <a:chExt cx="0" cy="0"/>
        </a:xfrm>
      </p:grpSpPr>
      <p:grpSp>
        <p:nvGrpSpPr>
          <p:cNvPr name="Group 2" id="2"/>
          <p:cNvGrpSpPr/>
          <p:nvPr/>
        </p:nvGrpSpPr>
        <p:grpSpPr>
          <a:xfrm rot="0">
            <a:off x="635674" y="550233"/>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Freeform 5" id="5"/>
          <p:cNvSpPr/>
          <p:nvPr/>
        </p:nvSpPr>
        <p:spPr>
          <a:xfrm flipH="false" flipV="false" rot="0">
            <a:off x="1398765" y="1925453"/>
            <a:ext cx="15860535" cy="7811314"/>
          </a:xfrm>
          <a:custGeom>
            <a:avLst/>
            <a:gdLst/>
            <a:ahLst/>
            <a:cxnLst/>
            <a:rect r="r" b="b" t="t" l="l"/>
            <a:pathLst>
              <a:path h="7811314" w="15860535">
                <a:moveTo>
                  <a:pt x="0" y="0"/>
                </a:moveTo>
                <a:lnTo>
                  <a:pt x="15860535" y="0"/>
                </a:lnTo>
                <a:lnTo>
                  <a:pt x="15860535" y="7811314"/>
                </a:lnTo>
                <a:lnTo>
                  <a:pt x="0" y="7811314"/>
                </a:lnTo>
                <a:lnTo>
                  <a:pt x="0" y="0"/>
                </a:lnTo>
                <a:close/>
              </a:path>
            </a:pathLst>
          </a:custGeom>
          <a:blipFill>
            <a:blip r:embed="rId3"/>
            <a:stretch>
              <a:fillRect l="0" t="0" r="0" b="0"/>
            </a:stretch>
          </a:blipFill>
        </p:spPr>
      </p:sp>
      <p:sp>
        <p:nvSpPr>
          <p:cNvPr name="TextBox 6" id="6"/>
          <p:cNvSpPr txBox="true"/>
          <p:nvPr/>
        </p:nvSpPr>
        <p:spPr>
          <a:xfrm rot="0">
            <a:off x="905816" y="633523"/>
            <a:ext cx="9799178" cy="958220"/>
          </a:xfrm>
          <a:prstGeom prst="rect">
            <a:avLst/>
          </a:prstGeom>
        </p:spPr>
        <p:txBody>
          <a:bodyPr anchor="t" rtlCol="false" tIns="0" lIns="0" bIns="0" rIns="0">
            <a:spAutoFit/>
          </a:bodyPr>
          <a:lstStyle/>
          <a:p>
            <a:pPr algn="ctr">
              <a:lnSpc>
                <a:spcPts val="7787"/>
              </a:lnSpc>
            </a:pPr>
            <a:r>
              <a:rPr lang="en-US" sz="5562">
                <a:solidFill>
                  <a:srgbClr val="000000"/>
                </a:solidFill>
                <a:latin typeface="Bobby Jones Soft"/>
                <a:ea typeface="Bobby Jones Soft"/>
                <a:cs typeface="Bobby Jones Soft"/>
                <a:sym typeface="Bobby Jones Soft"/>
              </a:rPr>
              <a:t>matching activity - answers</a:t>
            </a:r>
          </a:p>
        </p:txBody>
      </p:sp>
    </p:spTree>
  </p:cSld>
  <p:clrMapOvr>
    <a:masterClrMapping/>
  </p:clrMapOvr>
</p:sld>
</file>

<file path=ppt/slides/slide11.xml><?xml version="1.0" encoding="utf-8"?>
<p:sld xmlns:p="http://schemas.openxmlformats.org/presentationml/2006/main" xmlns:a="http://schemas.openxmlformats.org/drawingml/2006/main">
  <p:cSld>
    <p:bg>
      <p:bgPr>
        <a:solidFill>
          <a:srgbClr val="FFC9E4"/>
        </a:solidFill>
      </p:bgPr>
    </p:bg>
    <p:spTree>
      <p:nvGrpSpPr>
        <p:cNvPr id="1" name=""/>
        <p:cNvGrpSpPr/>
        <p:nvPr/>
      </p:nvGrpSpPr>
      <p:grpSpPr>
        <a:xfrm>
          <a:off x="0" y="0"/>
          <a:ext cx="0" cy="0"/>
          <a:chOff x="0" y="0"/>
          <a:chExt cx="0" cy="0"/>
        </a:xfrm>
      </p:grpSpPr>
      <p:grpSp>
        <p:nvGrpSpPr>
          <p:cNvPr name="Group 2" id="2"/>
          <p:cNvGrpSpPr/>
          <p:nvPr/>
        </p:nvGrpSpPr>
        <p:grpSpPr>
          <a:xfrm rot="0">
            <a:off x="635674" y="550233"/>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TextBox 5" id="5"/>
          <p:cNvSpPr txBox="true"/>
          <p:nvPr/>
        </p:nvSpPr>
        <p:spPr>
          <a:xfrm rot="0">
            <a:off x="0" y="773962"/>
            <a:ext cx="9799178" cy="958220"/>
          </a:xfrm>
          <a:prstGeom prst="rect">
            <a:avLst/>
          </a:prstGeom>
        </p:spPr>
        <p:txBody>
          <a:bodyPr anchor="t" rtlCol="false" tIns="0" lIns="0" bIns="0" rIns="0">
            <a:spAutoFit/>
          </a:bodyPr>
          <a:lstStyle/>
          <a:p>
            <a:pPr algn="ctr">
              <a:lnSpc>
                <a:spcPts val="7787"/>
              </a:lnSpc>
            </a:pPr>
            <a:r>
              <a:rPr lang="en-US" sz="5562">
                <a:solidFill>
                  <a:srgbClr val="000000"/>
                </a:solidFill>
                <a:latin typeface="Bobby Jones Soft"/>
                <a:ea typeface="Bobby Jones Soft"/>
                <a:cs typeface="Bobby Jones Soft"/>
                <a:sym typeface="Bobby Jones Soft"/>
              </a:rPr>
              <a:t>activity: presentations</a:t>
            </a:r>
          </a:p>
        </p:txBody>
      </p:sp>
      <p:sp>
        <p:nvSpPr>
          <p:cNvPr name="TextBox 6" id="6"/>
          <p:cNvSpPr txBox="true"/>
          <p:nvPr/>
        </p:nvSpPr>
        <p:spPr>
          <a:xfrm rot="0">
            <a:off x="681151" y="2358775"/>
            <a:ext cx="16578149" cy="3521873"/>
          </a:xfrm>
          <a:prstGeom prst="rect">
            <a:avLst/>
          </a:prstGeom>
        </p:spPr>
        <p:txBody>
          <a:bodyPr anchor="t" rtlCol="false" tIns="0" lIns="0" bIns="0" rIns="0">
            <a:spAutoFit/>
          </a:bodyPr>
          <a:lstStyle/>
          <a:p>
            <a:pPr algn="just">
              <a:lnSpc>
                <a:spcPts val="7086"/>
              </a:lnSpc>
            </a:pPr>
            <a:r>
              <a:rPr lang="en-US" sz="3769" spc="-33">
                <a:solidFill>
                  <a:srgbClr val="000000"/>
                </a:solidFill>
                <a:latin typeface="Glacial Indifference"/>
                <a:ea typeface="Glacial Indifference"/>
                <a:cs typeface="Glacial Indifference"/>
                <a:sym typeface="Glacial Indifference"/>
              </a:rPr>
              <a:t>Not all contraceptive methods are created equal - they all prevent pregnancy in slightly different ways, some are more effective than others, and all come with pros and cons. Some have the added bonus of protecting against STIs, but most don’t. </a:t>
            </a:r>
          </a:p>
        </p:txBody>
      </p:sp>
      <p:sp>
        <p:nvSpPr>
          <p:cNvPr name="TextBox 7" id="7"/>
          <p:cNvSpPr txBox="true"/>
          <p:nvPr/>
        </p:nvSpPr>
        <p:spPr>
          <a:xfrm rot="0">
            <a:off x="681151" y="6507242"/>
            <a:ext cx="16251428" cy="2621937"/>
          </a:xfrm>
          <a:prstGeom prst="rect">
            <a:avLst/>
          </a:prstGeom>
        </p:spPr>
        <p:txBody>
          <a:bodyPr anchor="t" rtlCol="false" tIns="0" lIns="0" bIns="0" rIns="0">
            <a:spAutoFit/>
          </a:bodyPr>
          <a:lstStyle/>
          <a:p>
            <a:pPr algn="just">
              <a:lnSpc>
                <a:spcPts val="7086"/>
              </a:lnSpc>
            </a:pPr>
            <a:r>
              <a:rPr lang="en-US" sz="3769" spc="-33">
                <a:solidFill>
                  <a:srgbClr val="000000"/>
                </a:solidFill>
                <a:latin typeface="Glacial Indifference"/>
                <a:ea typeface="Glacial Indifference"/>
                <a:cs typeface="Glacial Indifference"/>
                <a:sym typeface="Glacial Indifference"/>
              </a:rPr>
              <a:t>In groups, read about the contraceptive method you have been given to study. You will be asked to give brief presentations to the rest of the class about how your method works, how effective it is, pros and cons of use, etc.</a:t>
            </a:r>
          </a:p>
        </p:txBody>
      </p:sp>
    </p:spTree>
  </p:cSld>
  <p:clrMapOvr>
    <a:masterClrMapping/>
  </p:clrMapOvr>
</p:sld>
</file>

<file path=ppt/slides/slide12.xml><?xml version="1.0" encoding="utf-8"?>
<p:sld xmlns:p="http://schemas.openxmlformats.org/presentationml/2006/main" xmlns:a="http://schemas.openxmlformats.org/drawingml/2006/main" xmlns:r="http://schemas.openxmlformats.org/officeDocument/2006/relationships">
  <p:cSld>
    <p:bg>
      <p:bgPr>
        <a:solidFill>
          <a:srgbClr val="FFC9E4"/>
        </a:solidFill>
      </p:bgPr>
    </p:bg>
    <p:spTree>
      <p:nvGrpSpPr>
        <p:cNvPr id="1" name=""/>
        <p:cNvGrpSpPr/>
        <p:nvPr/>
      </p:nvGrpSpPr>
      <p:grpSpPr>
        <a:xfrm>
          <a:off x="0" y="0"/>
          <a:ext cx="0" cy="0"/>
          <a:chOff x="0" y="0"/>
          <a:chExt cx="0" cy="0"/>
        </a:xfrm>
      </p:grpSpPr>
      <p:grpSp>
        <p:nvGrpSpPr>
          <p:cNvPr name="Group 2" id="2"/>
          <p:cNvGrpSpPr/>
          <p:nvPr/>
        </p:nvGrpSpPr>
        <p:grpSpPr>
          <a:xfrm rot="0">
            <a:off x="635674" y="550233"/>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Freeform 5" id="5"/>
          <p:cNvSpPr/>
          <p:nvPr/>
        </p:nvSpPr>
        <p:spPr>
          <a:xfrm flipH="false" flipV="false" rot="1830700">
            <a:off x="14451651" y="5888782"/>
            <a:ext cx="2358883" cy="3685755"/>
          </a:xfrm>
          <a:custGeom>
            <a:avLst/>
            <a:gdLst/>
            <a:ahLst/>
            <a:cxnLst/>
            <a:rect r="r" b="b" t="t" l="l"/>
            <a:pathLst>
              <a:path h="3685755" w="2358883">
                <a:moveTo>
                  <a:pt x="0" y="0"/>
                </a:moveTo>
                <a:lnTo>
                  <a:pt x="2358883" y="0"/>
                </a:lnTo>
                <a:lnTo>
                  <a:pt x="2358883" y="3685754"/>
                </a:lnTo>
                <a:lnTo>
                  <a:pt x="0" y="3685754"/>
                </a:lnTo>
                <a:lnTo>
                  <a:pt x="0" y="0"/>
                </a:lnTo>
                <a:close/>
              </a:path>
            </a:pathLst>
          </a:custGeom>
          <a:blipFill>
            <a:blip r:embed="rId3">
              <a:extLst>
                <a:ext uri="{96DAC541-7B7A-43D3-8B79-37D633B846F1}">
                  <asvg:svgBlip xmlns:asvg="http://schemas.microsoft.com/office/drawing/2016/SVG/main" r:embed="rId4"/>
                </a:ext>
              </a:extLst>
            </a:blip>
            <a:stretch>
              <a:fillRect l="0" t="0" r="0" b="0"/>
            </a:stretch>
          </a:blipFill>
        </p:spPr>
      </p:sp>
      <p:sp>
        <p:nvSpPr>
          <p:cNvPr name="Freeform 6" id="6"/>
          <p:cNvSpPr/>
          <p:nvPr/>
        </p:nvSpPr>
        <p:spPr>
          <a:xfrm flipH="false" flipV="false" rot="0">
            <a:off x="2197112" y="6917417"/>
            <a:ext cx="3488038" cy="2559348"/>
          </a:xfrm>
          <a:custGeom>
            <a:avLst/>
            <a:gdLst/>
            <a:ahLst/>
            <a:cxnLst/>
            <a:rect r="r" b="b" t="t" l="l"/>
            <a:pathLst>
              <a:path h="2559348" w="3488038">
                <a:moveTo>
                  <a:pt x="0" y="0"/>
                </a:moveTo>
                <a:lnTo>
                  <a:pt x="3488038" y="0"/>
                </a:lnTo>
                <a:lnTo>
                  <a:pt x="3488038" y="2559348"/>
                </a:lnTo>
                <a:lnTo>
                  <a:pt x="0" y="2559348"/>
                </a:lnTo>
                <a:lnTo>
                  <a:pt x="0" y="0"/>
                </a:lnTo>
                <a:close/>
              </a:path>
            </a:pathLst>
          </a:custGeom>
          <a:blipFill>
            <a:blip r:embed="rId5">
              <a:extLst>
                <a:ext uri="{96DAC541-7B7A-43D3-8B79-37D633B846F1}">
                  <asvg:svgBlip xmlns:asvg="http://schemas.microsoft.com/office/drawing/2016/SVG/main" r:embed="rId6"/>
                </a:ext>
              </a:extLst>
            </a:blip>
            <a:stretch>
              <a:fillRect l="0" t="0" r="0" b="0"/>
            </a:stretch>
          </a:blipFill>
        </p:spPr>
      </p:sp>
      <p:sp>
        <p:nvSpPr>
          <p:cNvPr name="TextBox 7" id="7"/>
          <p:cNvSpPr txBox="true"/>
          <p:nvPr/>
        </p:nvSpPr>
        <p:spPr>
          <a:xfrm rot="0">
            <a:off x="2317370" y="2123787"/>
            <a:ext cx="13122361" cy="4421810"/>
          </a:xfrm>
          <a:prstGeom prst="rect">
            <a:avLst/>
          </a:prstGeom>
        </p:spPr>
        <p:txBody>
          <a:bodyPr anchor="t" rtlCol="false" tIns="0" lIns="0" bIns="0" rIns="0">
            <a:spAutoFit/>
          </a:bodyPr>
          <a:lstStyle/>
          <a:p>
            <a:pPr algn="just">
              <a:lnSpc>
                <a:spcPts val="7086"/>
              </a:lnSpc>
            </a:pPr>
            <a:r>
              <a:rPr lang="en-US" sz="3769" spc="-33">
                <a:solidFill>
                  <a:srgbClr val="000000"/>
                </a:solidFill>
                <a:latin typeface="Glacial Indifference"/>
                <a:ea typeface="Glacial Indifference"/>
                <a:cs typeface="Glacial Indifference"/>
                <a:sym typeface="Glacial Indifference"/>
              </a:rPr>
              <a:t>Why might people in opposite sex couples need to think about when choosing a method?</a:t>
            </a:r>
          </a:p>
          <a:p>
            <a:pPr algn="just">
              <a:lnSpc>
                <a:spcPts val="7086"/>
              </a:lnSpc>
            </a:pPr>
          </a:p>
          <a:p>
            <a:pPr algn="just">
              <a:lnSpc>
                <a:spcPts val="7086"/>
              </a:lnSpc>
            </a:pPr>
            <a:r>
              <a:rPr lang="en-US" sz="3769" spc="-33">
                <a:solidFill>
                  <a:srgbClr val="000000"/>
                </a:solidFill>
                <a:latin typeface="Glacial Indifference"/>
                <a:ea typeface="Glacial Indifference"/>
                <a:cs typeface="Glacial Indifference"/>
                <a:sym typeface="Glacial Indifference"/>
              </a:rPr>
              <a:t>Why might people in same sex couples need to think about when choosing a method?</a:t>
            </a:r>
          </a:p>
        </p:txBody>
      </p:sp>
      <p:sp>
        <p:nvSpPr>
          <p:cNvPr name="TextBox 8" id="8"/>
          <p:cNvSpPr txBox="true"/>
          <p:nvPr/>
        </p:nvSpPr>
        <p:spPr>
          <a:xfrm rot="0">
            <a:off x="1028700" y="895350"/>
            <a:ext cx="3955872" cy="1104267"/>
          </a:xfrm>
          <a:prstGeom prst="rect">
            <a:avLst/>
          </a:prstGeom>
        </p:spPr>
        <p:txBody>
          <a:bodyPr anchor="t" rtlCol="false" tIns="0" lIns="0" bIns="0" rIns="0">
            <a:spAutoFit/>
          </a:bodyPr>
          <a:lstStyle/>
          <a:p>
            <a:pPr algn="ctr">
              <a:lnSpc>
                <a:spcPts val="8959"/>
              </a:lnSpc>
            </a:pPr>
            <a:r>
              <a:rPr lang="en-US" sz="6399">
                <a:solidFill>
                  <a:srgbClr val="000000"/>
                </a:solidFill>
                <a:latin typeface="Bobby Jones Soft"/>
                <a:ea typeface="Bobby Jones Soft"/>
                <a:cs typeface="Bobby Jones Soft"/>
                <a:sym typeface="Bobby Jones Soft"/>
              </a:rPr>
              <a:t>let’s chat</a:t>
            </a:r>
          </a:p>
        </p:txBody>
      </p:sp>
    </p:spTree>
  </p:cSld>
  <p:clrMapOvr>
    <a:masterClrMapping/>
  </p:clrMapOvr>
</p:sld>
</file>

<file path=ppt/slides/slide13.xml><?xml version="1.0" encoding="utf-8"?>
<p:sld xmlns:p="http://schemas.openxmlformats.org/presentationml/2006/main" xmlns:a="http://schemas.openxmlformats.org/drawingml/2006/main">
  <p:cSld>
    <p:bg>
      <p:bgPr>
        <a:solidFill>
          <a:srgbClr val="FFC9E4"/>
        </a:solidFill>
      </p:bgPr>
    </p:bg>
    <p:spTree>
      <p:nvGrpSpPr>
        <p:cNvPr id="1" name=""/>
        <p:cNvGrpSpPr/>
        <p:nvPr/>
      </p:nvGrpSpPr>
      <p:grpSpPr>
        <a:xfrm>
          <a:off x="0" y="0"/>
          <a:ext cx="0" cy="0"/>
          <a:chOff x="0" y="0"/>
          <a:chExt cx="0" cy="0"/>
        </a:xfrm>
      </p:grpSpPr>
      <p:grpSp>
        <p:nvGrpSpPr>
          <p:cNvPr name="Group 2" id="2"/>
          <p:cNvGrpSpPr/>
          <p:nvPr/>
        </p:nvGrpSpPr>
        <p:grpSpPr>
          <a:xfrm rot="0">
            <a:off x="635674" y="550233"/>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TextBox 5" id="5"/>
          <p:cNvSpPr txBox="true"/>
          <p:nvPr/>
        </p:nvSpPr>
        <p:spPr>
          <a:xfrm rot="0">
            <a:off x="506879" y="824023"/>
            <a:ext cx="10951309" cy="971543"/>
          </a:xfrm>
          <a:prstGeom prst="rect">
            <a:avLst/>
          </a:prstGeom>
        </p:spPr>
        <p:txBody>
          <a:bodyPr anchor="t" rtlCol="false" tIns="0" lIns="0" bIns="0" rIns="0">
            <a:spAutoFit/>
          </a:bodyPr>
          <a:lstStyle/>
          <a:p>
            <a:pPr algn="ctr">
              <a:lnSpc>
                <a:spcPts val="7221"/>
              </a:lnSpc>
            </a:pPr>
            <a:r>
              <a:rPr lang="en-US" sz="6877">
                <a:solidFill>
                  <a:srgbClr val="000000"/>
                </a:solidFill>
                <a:latin typeface="Bobby Jones Soft"/>
                <a:ea typeface="Bobby Jones Soft"/>
                <a:cs typeface="Bobby Jones Soft"/>
                <a:sym typeface="Bobby Jones Soft"/>
              </a:rPr>
              <a:t>EMERGENCY CONTRACEPTION</a:t>
            </a:r>
          </a:p>
        </p:txBody>
      </p:sp>
      <p:sp>
        <p:nvSpPr>
          <p:cNvPr name="TextBox 6" id="6"/>
          <p:cNvSpPr txBox="true"/>
          <p:nvPr/>
        </p:nvSpPr>
        <p:spPr>
          <a:xfrm rot="0">
            <a:off x="1028700" y="3234124"/>
            <a:ext cx="15956747" cy="6024176"/>
          </a:xfrm>
          <a:prstGeom prst="rect">
            <a:avLst/>
          </a:prstGeom>
        </p:spPr>
        <p:txBody>
          <a:bodyPr anchor="t" rtlCol="false" tIns="0" lIns="0" bIns="0" rIns="0">
            <a:spAutoFit/>
          </a:bodyPr>
          <a:lstStyle/>
          <a:p>
            <a:pPr algn="just">
              <a:lnSpc>
                <a:spcPts val="6862"/>
              </a:lnSpc>
            </a:pPr>
            <a:r>
              <a:rPr lang="en-US" sz="4236" spc="-152">
                <a:solidFill>
                  <a:srgbClr val="000000"/>
                </a:solidFill>
                <a:latin typeface="Glacial Indifference"/>
                <a:ea typeface="Glacial Indifference"/>
                <a:cs typeface="Glacial Indifference"/>
                <a:sym typeface="Glacial Indifference"/>
              </a:rPr>
              <a:t>People sometimes need to use </a:t>
            </a:r>
            <a:r>
              <a:rPr lang="en-US" b="true" sz="4236" spc="-152">
                <a:solidFill>
                  <a:srgbClr val="000000"/>
                </a:solidFill>
                <a:latin typeface="Glacial Indifference Bold"/>
                <a:ea typeface="Glacial Indifference Bold"/>
                <a:cs typeface="Glacial Indifference Bold"/>
                <a:sym typeface="Glacial Indifference Bold"/>
              </a:rPr>
              <a:t>emergency contraception</a:t>
            </a:r>
            <a:r>
              <a:rPr lang="en-US" sz="4236" spc="-152">
                <a:solidFill>
                  <a:srgbClr val="000000"/>
                </a:solidFill>
                <a:latin typeface="Glacial Indifference"/>
                <a:ea typeface="Glacial Indifference"/>
                <a:cs typeface="Glacial Indifference"/>
                <a:sym typeface="Glacial Indifference"/>
              </a:rPr>
              <a:t> if they’ve had unprotected sex, or if their contraception method has failed (for example if the condom breaks).</a:t>
            </a:r>
          </a:p>
          <a:p>
            <a:pPr algn="just">
              <a:lnSpc>
                <a:spcPts val="6862"/>
              </a:lnSpc>
            </a:pPr>
          </a:p>
          <a:p>
            <a:pPr algn="just">
              <a:lnSpc>
                <a:spcPts val="6862"/>
              </a:lnSpc>
            </a:pPr>
            <a:r>
              <a:rPr lang="en-US" sz="4236" spc="-152">
                <a:solidFill>
                  <a:srgbClr val="000000"/>
                </a:solidFill>
                <a:latin typeface="Glacial Indifference"/>
                <a:ea typeface="Glacial Indifference"/>
                <a:cs typeface="Glacial Indifference"/>
                <a:sym typeface="Glacial Indifference"/>
              </a:rPr>
              <a:t>There are two types of emergency contraception: a pill, and ‘the coil.’ </a:t>
            </a:r>
          </a:p>
          <a:p>
            <a:pPr algn="just">
              <a:lnSpc>
                <a:spcPts val="6862"/>
              </a:lnSpc>
            </a:pPr>
          </a:p>
          <a:p>
            <a:pPr algn="just">
              <a:lnSpc>
                <a:spcPts val="6862"/>
              </a:lnSpc>
            </a:pPr>
          </a:p>
        </p:txBody>
      </p:sp>
    </p:spTree>
  </p:cSld>
  <p:clrMapOvr>
    <a:masterClrMapping/>
  </p:clrMapOvr>
</p:sld>
</file>

<file path=ppt/slides/slide14.xml><?xml version="1.0" encoding="utf-8"?>
<p:sld xmlns:p="http://schemas.openxmlformats.org/presentationml/2006/main" xmlns:a="http://schemas.openxmlformats.org/drawingml/2006/main">
  <p:cSld>
    <p:bg>
      <p:bgPr>
        <a:solidFill>
          <a:srgbClr val="FFC9E4"/>
        </a:solidFill>
      </p:bgPr>
    </p:bg>
    <p:spTree>
      <p:nvGrpSpPr>
        <p:cNvPr id="1" name=""/>
        <p:cNvGrpSpPr/>
        <p:nvPr/>
      </p:nvGrpSpPr>
      <p:grpSpPr>
        <a:xfrm>
          <a:off x="0" y="0"/>
          <a:ext cx="0" cy="0"/>
          <a:chOff x="0" y="0"/>
          <a:chExt cx="0" cy="0"/>
        </a:xfrm>
      </p:grpSpPr>
      <p:grpSp>
        <p:nvGrpSpPr>
          <p:cNvPr name="Group 2" id="2"/>
          <p:cNvGrpSpPr/>
          <p:nvPr/>
        </p:nvGrpSpPr>
        <p:grpSpPr>
          <a:xfrm rot="0">
            <a:off x="635674" y="550233"/>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TextBox 5" id="5"/>
          <p:cNvSpPr txBox="true"/>
          <p:nvPr/>
        </p:nvSpPr>
        <p:spPr>
          <a:xfrm rot="0">
            <a:off x="770201" y="1104900"/>
            <a:ext cx="11723721" cy="971543"/>
          </a:xfrm>
          <a:prstGeom prst="rect">
            <a:avLst/>
          </a:prstGeom>
        </p:spPr>
        <p:txBody>
          <a:bodyPr anchor="t" rtlCol="false" tIns="0" lIns="0" bIns="0" rIns="0">
            <a:spAutoFit/>
          </a:bodyPr>
          <a:lstStyle/>
          <a:p>
            <a:pPr algn="ctr">
              <a:lnSpc>
                <a:spcPts val="7221"/>
              </a:lnSpc>
            </a:pPr>
            <a:r>
              <a:rPr lang="en-US" sz="6877">
                <a:solidFill>
                  <a:srgbClr val="000000"/>
                </a:solidFill>
                <a:latin typeface="Bobby Jones Soft"/>
                <a:ea typeface="Bobby Jones Soft"/>
                <a:cs typeface="Bobby Jones Soft"/>
                <a:sym typeface="Bobby Jones Soft"/>
              </a:rPr>
              <a:t>EMERGENCY CONTRACEPTION (EC)</a:t>
            </a:r>
          </a:p>
        </p:txBody>
      </p:sp>
      <p:sp>
        <p:nvSpPr>
          <p:cNvPr name="TextBox 6" id="6"/>
          <p:cNvSpPr txBox="true"/>
          <p:nvPr/>
        </p:nvSpPr>
        <p:spPr>
          <a:xfrm rot="0">
            <a:off x="1028700" y="3041021"/>
            <a:ext cx="15956747" cy="5155793"/>
          </a:xfrm>
          <a:prstGeom prst="rect">
            <a:avLst/>
          </a:prstGeom>
        </p:spPr>
        <p:txBody>
          <a:bodyPr anchor="t" rtlCol="false" tIns="0" lIns="0" bIns="0" rIns="0">
            <a:spAutoFit/>
          </a:bodyPr>
          <a:lstStyle/>
          <a:p>
            <a:pPr algn="just">
              <a:lnSpc>
                <a:spcPts val="6862"/>
              </a:lnSpc>
            </a:pPr>
            <a:r>
              <a:rPr lang="en-US" sz="4236" spc="-152">
                <a:solidFill>
                  <a:srgbClr val="000000"/>
                </a:solidFill>
                <a:latin typeface="Glacial Indifference"/>
                <a:ea typeface="Glacial Indifference"/>
                <a:cs typeface="Glacial Indifference"/>
                <a:sym typeface="Glacial Indifference"/>
              </a:rPr>
              <a:t>The EC pill typically needs to be taken within 3 days (72 hours) of having sex, but some may work up to five days. The EC pill works by preventing a pregnancy from occurring by preventing or delaying ovulation.</a:t>
            </a:r>
          </a:p>
          <a:p>
            <a:pPr algn="just">
              <a:lnSpc>
                <a:spcPts val="6862"/>
              </a:lnSpc>
            </a:pPr>
          </a:p>
          <a:p>
            <a:pPr algn="just">
              <a:lnSpc>
                <a:spcPts val="6862"/>
              </a:lnSpc>
            </a:pPr>
            <a:r>
              <a:rPr lang="en-US" sz="4236" spc="-152">
                <a:solidFill>
                  <a:srgbClr val="000000"/>
                </a:solidFill>
                <a:latin typeface="Glacial Indifference"/>
                <a:ea typeface="Glacial Indifference"/>
                <a:cs typeface="Glacial Indifference"/>
                <a:sym typeface="Glacial Indifference"/>
              </a:rPr>
              <a:t>The coil is another method - it is a small copper and plastic device which is put into the uterus. This must be fitted by a doctor or nurse.</a:t>
            </a:r>
          </a:p>
        </p:txBody>
      </p:sp>
    </p:spTree>
  </p:cSld>
  <p:clrMapOvr>
    <a:masterClrMapping/>
  </p:clrMapOvr>
</p:sld>
</file>

<file path=ppt/slides/slide15.xml><?xml version="1.0" encoding="utf-8"?>
<p:sld xmlns:p="http://schemas.openxmlformats.org/presentationml/2006/main" xmlns:a="http://schemas.openxmlformats.org/drawingml/2006/main">
  <p:cSld>
    <p:bg>
      <p:bgPr>
        <a:solidFill>
          <a:srgbClr val="FFC9E4"/>
        </a:solidFill>
      </p:bgPr>
    </p:bg>
    <p:spTree>
      <p:nvGrpSpPr>
        <p:cNvPr id="1" name=""/>
        <p:cNvGrpSpPr/>
        <p:nvPr/>
      </p:nvGrpSpPr>
      <p:grpSpPr>
        <a:xfrm>
          <a:off x="0" y="0"/>
          <a:ext cx="0" cy="0"/>
          <a:chOff x="0" y="0"/>
          <a:chExt cx="0" cy="0"/>
        </a:xfrm>
      </p:grpSpPr>
      <p:grpSp>
        <p:nvGrpSpPr>
          <p:cNvPr name="Group 2" id="2"/>
          <p:cNvGrpSpPr/>
          <p:nvPr/>
        </p:nvGrpSpPr>
        <p:grpSpPr>
          <a:xfrm rot="0">
            <a:off x="635674" y="550233"/>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TextBox 5" id="5"/>
          <p:cNvSpPr txBox="true"/>
          <p:nvPr/>
        </p:nvSpPr>
        <p:spPr>
          <a:xfrm rot="0">
            <a:off x="840421" y="1104900"/>
            <a:ext cx="11723721" cy="971543"/>
          </a:xfrm>
          <a:prstGeom prst="rect">
            <a:avLst/>
          </a:prstGeom>
        </p:spPr>
        <p:txBody>
          <a:bodyPr anchor="t" rtlCol="false" tIns="0" lIns="0" bIns="0" rIns="0">
            <a:spAutoFit/>
          </a:bodyPr>
          <a:lstStyle/>
          <a:p>
            <a:pPr algn="ctr">
              <a:lnSpc>
                <a:spcPts val="7221"/>
              </a:lnSpc>
            </a:pPr>
            <a:r>
              <a:rPr lang="en-US" sz="6877">
                <a:solidFill>
                  <a:srgbClr val="000000"/>
                </a:solidFill>
                <a:latin typeface="Bobby Jones Soft"/>
                <a:ea typeface="Bobby Jones Soft"/>
                <a:cs typeface="Bobby Jones Soft"/>
                <a:sym typeface="Bobby Jones Soft"/>
              </a:rPr>
              <a:t>EMERGENCY CONTRACEPTION (EC)</a:t>
            </a:r>
          </a:p>
        </p:txBody>
      </p:sp>
      <p:sp>
        <p:nvSpPr>
          <p:cNvPr name="TextBox 6" id="6"/>
          <p:cNvSpPr txBox="true"/>
          <p:nvPr/>
        </p:nvSpPr>
        <p:spPr>
          <a:xfrm rot="0">
            <a:off x="840421" y="3111540"/>
            <a:ext cx="16037497" cy="3863896"/>
          </a:xfrm>
          <a:prstGeom prst="rect">
            <a:avLst/>
          </a:prstGeom>
        </p:spPr>
        <p:txBody>
          <a:bodyPr anchor="t" rtlCol="false" tIns="0" lIns="0" bIns="0" rIns="0">
            <a:spAutoFit/>
          </a:bodyPr>
          <a:lstStyle/>
          <a:p>
            <a:pPr algn="just" marL="1033878" indent="-516939" lvl="1">
              <a:lnSpc>
                <a:spcPts val="7757"/>
              </a:lnSpc>
              <a:buFont typeface="Arial"/>
              <a:buChar char="•"/>
            </a:pPr>
            <a:r>
              <a:rPr lang="en-US" sz="4788" spc="-172">
                <a:solidFill>
                  <a:srgbClr val="000000"/>
                </a:solidFill>
                <a:latin typeface="Glacial Indifference"/>
                <a:ea typeface="Glacial Indifference"/>
                <a:cs typeface="Glacial Indifference"/>
                <a:sym typeface="Glacial Indifference"/>
              </a:rPr>
              <a:t>The sooner emergency contraception is taken, the better a chance it has of working.</a:t>
            </a:r>
          </a:p>
          <a:p>
            <a:pPr algn="just" marL="1033878" indent="-516939" lvl="1">
              <a:lnSpc>
                <a:spcPts val="7757"/>
              </a:lnSpc>
              <a:buFont typeface="Arial"/>
              <a:buChar char="•"/>
            </a:pPr>
            <a:r>
              <a:rPr lang="en-US" sz="4788" spc="-172">
                <a:solidFill>
                  <a:srgbClr val="000000"/>
                </a:solidFill>
                <a:latin typeface="Glacial Indifference"/>
                <a:ea typeface="Glacial Indifference"/>
                <a:cs typeface="Glacial Indifference"/>
                <a:sym typeface="Glacial Indifference"/>
              </a:rPr>
              <a:t>Emergency contraception only works to </a:t>
            </a:r>
            <a:r>
              <a:rPr lang="en-US" b="true" sz="4788" spc="-172">
                <a:solidFill>
                  <a:srgbClr val="000000"/>
                </a:solidFill>
                <a:latin typeface="Glacial Indifference Bold"/>
                <a:ea typeface="Glacial Indifference Bold"/>
                <a:cs typeface="Glacial Indifference Bold"/>
                <a:sym typeface="Glacial Indifference Bold"/>
              </a:rPr>
              <a:t>prevent pregnancy</a:t>
            </a:r>
            <a:r>
              <a:rPr lang="en-US" sz="4788" spc="-172">
                <a:solidFill>
                  <a:srgbClr val="000000"/>
                </a:solidFill>
                <a:latin typeface="Glacial Indifference"/>
                <a:ea typeface="Glacial Indifference"/>
                <a:cs typeface="Glacial Indifference"/>
                <a:sym typeface="Glacial Indifference"/>
              </a:rPr>
              <a:t>. </a:t>
            </a:r>
          </a:p>
          <a:p>
            <a:pPr algn="just" marL="1033878" indent="-516939" lvl="1">
              <a:lnSpc>
                <a:spcPts val="7757"/>
              </a:lnSpc>
              <a:buFont typeface="Arial"/>
              <a:buChar char="•"/>
            </a:pPr>
            <a:r>
              <a:rPr lang="en-US" sz="4788" spc="-172">
                <a:solidFill>
                  <a:srgbClr val="000000"/>
                </a:solidFill>
                <a:latin typeface="Glacial Indifference"/>
                <a:ea typeface="Glacial Indifference"/>
                <a:cs typeface="Glacial Indifference"/>
                <a:sym typeface="Glacial Indifference"/>
              </a:rPr>
              <a:t>It </a:t>
            </a:r>
            <a:r>
              <a:rPr lang="en-US" b="true" sz="4788" spc="-172" u="sng">
                <a:solidFill>
                  <a:srgbClr val="000000"/>
                </a:solidFill>
                <a:latin typeface="Glacial Indifference Bold"/>
                <a:ea typeface="Glacial Indifference Bold"/>
                <a:cs typeface="Glacial Indifference Bold"/>
                <a:sym typeface="Glacial Indifference Bold"/>
              </a:rPr>
              <a:t>DOES NOT </a:t>
            </a:r>
            <a:r>
              <a:rPr lang="en-US" sz="4788" spc="-172">
                <a:solidFill>
                  <a:srgbClr val="000000"/>
                </a:solidFill>
                <a:latin typeface="Glacial Indifference"/>
                <a:ea typeface="Glacial Indifference"/>
                <a:cs typeface="Glacial Indifference"/>
                <a:sym typeface="Glacial Indifference"/>
              </a:rPr>
              <a:t>terminate an existing pregnancy. </a:t>
            </a:r>
          </a:p>
        </p:txBody>
      </p:sp>
    </p:spTree>
  </p:cSld>
  <p:clrMapOvr>
    <a:masterClrMapping/>
  </p:clrMapOvr>
</p:sld>
</file>

<file path=ppt/slides/slide16.xml><?xml version="1.0" encoding="utf-8"?>
<p:sld xmlns:p="http://schemas.openxmlformats.org/presentationml/2006/main" xmlns:a="http://schemas.openxmlformats.org/drawingml/2006/main" xmlns:r="http://schemas.openxmlformats.org/officeDocument/2006/relationships">
  <p:cSld>
    <p:bg>
      <p:bgPr>
        <a:solidFill>
          <a:srgbClr val="FFC9E4"/>
        </a:solidFill>
      </p:bgPr>
    </p:bg>
    <p:spTree>
      <p:nvGrpSpPr>
        <p:cNvPr id="1" name=""/>
        <p:cNvGrpSpPr/>
        <p:nvPr/>
      </p:nvGrpSpPr>
      <p:grpSpPr>
        <a:xfrm>
          <a:off x="0" y="0"/>
          <a:ext cx="0" cy="0"/>
          <a:chOff x="0" y="0"/>
          <a:chExt cx="0" cy="0"/>
        </a:xfrm>
      </p:grpSpPr>
      <p:grpSp>
        <p:nvGrpSpPr>
          <p:cNvPr name="Group 2" id="2"/>
          <p:cNvGrpSpPr/>
          <p:nvPr/>
        </p:nvGrpSpPr>
        <p:grpSpPr>
          <a:xfrm rot="0">
            <a:off x="635674" y="725781"/>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TextBox 5" id="5"/>
          <p:cNvSpPr txBox="true"/>
          <p:nvPr/>
        </p:nvSpPr>
        <p:spPr>
          <a:xfrm rot="0">
            <a:off x="1186693" y="2554296"/>
            <a:ext cx="15477659" cy="7358019"/>
          </a:xfrm>
          <a:prstGeom prst="rect">
            <a:avLst/>
          </a:prstGeom>
        </p:spPr>
        <p:txBody>
          <a:bodyPr anchor="t" rtlCol="false" tIns="0" lIns="0" bIns="0" rIns="0">
            <a:spAutoFit/>
          </a:bodyPr>
          <a:lstStyle/>
          <a:p>
            <a:pPr algn="just">
              <a:lnSpc>
                <a:spcPts val="5320"/>
              </a:lnSpc>
            </a:pPr>
            <a:r>
              <a:rPr lang="en-US" sz="3800" spc="-190">
                <a:solidFill>
                  <a:srgbClr val="000000"/>
                </a:solidFill>
                <a:latin typeface="Glacial Indifference"/>
                <a:ea typeface="Glacial Indifference"/>
                <a:cs typeface="Glacial Indifference"/>
                <a:sym typeface="Glacial Indifference"/>
              </a:rPr>
              <a:t>On the Isle of Man, the </a:t>
            </a:r>
            <a:r>
              <a:rPr lang="en-US" b="true" sz="3800" spc="-190">
                <a:solidFill>
                  <a:srgbClr val="000000"/>
                </a:solidFill>
                <a:latin typeface="Glacial Indifference Bold"/>
                <a:ea typeface="Glacial Indifference Bold"/>
                <a:cs typeface="Glacial Indifference Bold"/>
                <a:sym typeface="Glacial Indifference Bold"/>
              </a:rPr>
              <a:t>MISH </a:t>
            </a:r>
            <a:r>
              <a:rPr lang="en-US" sz="3800" spc="-190">
                <a:solidFill>
                  <a:srgbClr val="000000"/>
                </a:solidFill>
                <a:latin typeface="Glacial Indifference"/>
                <a:ea typeface="Glacial Indifference"/>
                <a:cs typeface="Glacial Indifference"/>
                <a:sym typeface="Glacial Indifference"/>
              </a:rPr>
              <a:t>(Manx Integrated Sexual Health Centre) provide sexual health services, including:</a:t>
            </a:r>
          </a:p>
          <a:p>
            <a:pPr algn="just">
              <a:lnSpc>
                <a:spcPts val="5320"/>
              </a:lnSpc>
            </a:pPr>
          </a:p>
          <a:p>
            <a:pPr algn="just" marL="820526" indent="-410263" lvl="1">
              <a:lnSpc>
                <a:spcPts val="5320"/>
              </a:lnSpc>
              <a:buFont typeface="Arial"/>
              <a:buChar char="•"/>
            </a:pPr>
            <a:r>
              <a:rPr lang="en-US" sz="3800" spc="-190">
                <a:solidFill>
                  <a:srgbClr val="000000"/>
                </a:solidFill>
                <a:latin typeface="Glacial Indifference"/>
                <a:ea typeface="Glacial Indifference"/>
                <a:cs typeface="Glacial Indifference"/>
                <a:sym typeface="Glacial Indifference"/>
              </a:rPr>
              <a:t>Emergency contraception</a:t>
            </a:r>
          </a:p>
          <a:p>
            <a:pPr algn="just" marL="820526" indent="-410263" lvl="1">
              <a:lnSpc>
                <a:spcPts val="5320"/>
              </a:lnSpc>
              <a:buFont typeface="Arial"/>
              <a:buChar char="•"/>
            </a:pPr>
            <a:r>
              <a:rPr lang="en-US" sz="3800" spc="-190">
                <a:solidFill>
                  <a:srgbClr val="000000"/>
                </a:solidFill>
                <a:latin typeface="Glacial Indifference"/>
                <a:ea typeface="Glacial Indifference"/>
                <a:cs typeface="Glacial Indifference"/>
                <a:sym typeface="Glacial Indifference"/>
              </a:rPr>
              <a:t>Pregnancy testing</a:t>
            </a:r>
          </a:p>
          <a:p>
            <a:pPr algn="just" marL="820526" indent="-410263" lvl="1">
              <a:lnSpc>
                <a:spcPts val="5320"/>
              </a:lnSpc>
              <a:buFont typeface="Arial"/>
              <a:buChar char="•"/>
            </a:pPr>
            <a:r>
              <a:rPr lang="en-US" sz="3800" spc="-190">
                <a:solidFill>
                  <a:srgbClr val="000000"/>
                </a:solidFill>
                <a:latin typeface="Glacial Indifference"/>
                <a:ea typeface="Glacial Indifference"/>
                <a:cs typeface="Glacial Indifference"/>
                <a:sym typeface="Glacial Indifference"/>
              </a:rPr>
              <a:t>STI tests</a:t>
            </a:r>
          </a:p>
          <a:p>
            <a:pPr algn="just" marL="820526" indent="-410263" lvl="1">
              <a:lnSpc>
                <a:spcPts val="5320"/>
              </a:lnSpc>
              <a:buFont typeface="Arial"/>
              <a:buChar char="•"/>
            </a:pPr>
            <a:r>
              <a:rPr lang="en-US" sz="3800" spc="-190">
                <a:solidFill>
                  <a:srgbClr val="000000"/>
                </a:solidFill>
                <a:latin typeface="Glacial Indifference"/>
                <a:ea typeface="Glacial Indifference"/>
                <a:cs typeface="Glacial Indifference"/>
                <a:sym typeface="Glacial Indifference"/>
              </a:rPr>
              <a:t>Condoms</a:t>
            </a:r>
          </a:p>
          <a:p>
            <a:pPr algn="just" marL="820526" indent="-410263" lvl="1">
              <a:lnSpc>
                <a:spcPts val="5320"/>
              </a:lnSpc>
              <a:buFont typeface="Arial"/>
              <a:buChar char="•"/>
            </a:pPr>
            <a:r>
              <a:rPr lang="en-US" sz="3800" spc="-190">
                <a:solidFill>
                  <a:srgbClr val="000000"/>
                </a:solidFill>
                <a:latin typeface="Glacial Indifference"/>
                <a:ea typeface="Glacial Indifference"/>
                <a:cs typeface="Glacial Indifference"/>
                <a:sym typeface="Glacial Indifference"/>
              </a:rPr>
              <a:t>Cervical screening/smear tests</a:t>
            </a:r>
          </a:p>
          <a:p>
            <a:pPr algn="just" marL="820526" indent="-410263" lvl="1">
              <a:lnSpc>
                <a:spcPts val="5320"/>
              </a:lnSpc>
              <a:buFont typeface="Arial"/>
              <a:buChar char="•"/>
            </a:pPr>
            <a:r>
              <a:rPr lang="en-US" sz="3800" spc="-190">
                <a:solidFill>
                  <a:srgbClr val="000000"/>
                </a:solidFill>
                <a:latin typeface="Glacial Indifference"/>
                <a:ea typeface="Glacial Indifference"/>
                <a:cs typeface="Glacial Indifference"/>
                <a:sym typeface="Glacial Indifference"/>
              </a:rPr>
              <a:t>One to one sexual health education </a:t>
            </a:r>
          </a:p>
          <a:p>
            <a:pPr algn="just">
              <a:lnSpc>
                <a:spcPts val="5320"/>
              </a:lnSpc>
            </a:pPr>
          </a:p>
          <a:p>
            <a:pPr algn="just">
              <a:lnSpc>
                <a:spcPts val="5320"/>
              </a:lnSpc>
            </a:pPr>
          </a:p>
        </p:txBody>
      </p:sp>
      <p:sp>
        <p:nvSpPr>
          <p:cNvPr name="Freeform 6" id="6"/>
          <p:cNvSpPr/>
          <p:nvPr/>
        </p:nvSpPr>
        <p:spPr>
          <a:xfrm flipH="false" flipV="false" rot="0">
            <a:off x="10918067" y="4076696"/>
            <a:ext cx="5921834" cy="5181604"/>
          </a:xfrm>
          <a:custGeom>
            <a:avLst/>
            <a:gdLst/>
            <a:ahLst/>
            <a:cxnLst/>
            <a:rect r="r" b="b" t="t" l="l"/>
            <a:pathLst>
              <a:path h="5181604" w="5921834">
                <a:moveTo>
                  <a:pt x="0" y="0"/>
                </a:moveTo>
                <a:lnTo>
                  <a:pt x="5921833" y="0"/>
                </a:lnTo>
                <a:lnTo>
                  <a:pt x="5921833" y="5181604"/>
                </a:lnTo>
                <a:lnTo>
                  <a:pt x="0" y="5181604"/>
                </a:lnTo>
                <a:lnTo>
                  <a:pt x="0" y="0"/>
                </a:lnTo>
                <a:close/>
              </a:path>
            </a:pathLst>
          </a:custGeom>
          <a:blipFill>
            <a:blip r:embed="rId3">
              <a:extLst>
                <a:ext uri="{96DAC541-7B7A-43D3-8B79-37D633B846F1}">
                  <asvg:svgBlip xmlns:asvg="http://schemas.microsoft.com/office/drawing/2016/SVG/main" r:embed="rId4"/>
                </a:ext>
              </a:extLst>
            </a:blip>
            <a:stretch>
              <a:fillRect l="0" t="0" r="0" b="0"/>
            </a:stretch>
          </a:blipFill>
        </p:spPr>
      </p:sp>
      <p:sp>
        <p:nvSpPr>
          <p:cNvPr name="TextBox 7" id="7"/>
          <p:cNvSpPr txBox="true"/>
          <p:nvPr/>
        </p:nvSpPr>
        <p:spPr>
          <a:xfrm rot="0">
            <a:off x="1186693" y="1104900"/>
            <a:ext cx="16652793" cy="906704"/>
          </a:xfrm>
          <a:prstGeom prst="rect">
            <a:avLst/>
          </a:prstGeom>
        </p:spPr>
        <p:txBody>
          <a:bodyPr anchor="t" rtlCol="false" tIns="0" lIns="0" bIns="0" rIns="0">
            <a:spAutoFit/>
          </a:bodyPr>
          <a:lstStyle/>
          <a:p>
            <a:pPr algn="just">
              <a:lnSpc>
                <a:spcPts val="6825"/>
              </a:lnSpc>
            </a:pPr>
            <a:r>
              <a:rPr lang="en-US" sz="6500">
                <a:solidFill>
                  <a:srgbClr val="000000"/>
                </a:solidFill>
                <a:latin typeface="Bobby Jones Soft"/>
                <a:ea typeface="Bobby Jones Soft"/>
                <a:cs typeface="Bobby Jones Soft"/>
                <a:sym typeface="Bobby Jones Soft"/>
              </a:rPr>
              <a:t>SEXUAL HEALTH SERVICES ON ISLAND</a:t>
            </a:r>
          </a:p>
        </p:txBody>
      </p:sp>
    </p:spTree>
  </p:cSld>
  <p:clrMapOvr>
    <a:masterClrMapping/>
  </p:clrMapOvr>
</p:sld>
</file>

<file path=ppt/slides/slide17.xml><?xml version="1.0" encoding="utf-8"?>
<p:sld xmlns:p="http://schemas.openxmlformats.org/presentationml/2006/main" xmlns:a="http://schemas.openxmlformats.org/drawingml/2006/main" xmlns:r="http://schemas.openxmlformats.org/officeDocument/2006/relationships">
  <p:cSld>
    <p:bg>
      <p:bgPr>
        <a:solidFill>
          <a:srgbClr val="FFC9E4"/>
        </a:solidFill>
      </p:bgPr>
    </p:bg>
    <p:spTree>
      <p:nvGrpSpPr>
        <p:cNvPr id="1" name=""/>
        <p:cNvGrpSpPr/>
        <p:nvPr/>
      </p:nvGrpSpPr>
      <p:grpSpPr>
        <a:xfrm>
          <a:off x="0" y="0"/>
          <a:ext cx="0" cy="0"/>
          <a:chOff x="0" y="0"/>
          <a:chExt cx="0" cy="0"/>
        </a:xfrm>
      </p:grpSpPr>
      <p:grpSp>
        <p:nvGrpSpPr>
          <p:cNvPr name="Group 2" id="2"/>
          <p:cNvGrpSpPr/>
          <p:nvPr/>
        </p:nvGrpSpPr>
        <p:grpSpPr>
          <a:xfrm rot="0">
            <a:off x="635674" y="725781"/>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TextBox 5" id="5"/>
          <p:cNvSpPr txBox="true"/>
          <p:nvPr/>
        </p:nvSpPr>
        <p:spPr>
          <a:xfrm rot="0">
            <a:off x="1143796" y="2772964"/>
            <a:ext cx="15696104" cy="8464934"/>
          </a:xfrm>
          <a:prstGeom prst="rect">
            <a:avLst/>
          </a:prstGeom>
        </p:spPr>
        <p:txBody>
          <a:bodyPr anchor="t" rtlCol="false" tIns="0" lIns="0" bIns="0" rIns="0">
            <a:spAutoFit/>
          </a:bodyPr>
          <a:lstStyle/>
          <a:p>
            <a:pPr algn="just">
              <a:lnSpc>
                <a:spcPts val="5395"/>
              </a:lnSpc>
            </a:pPr>
            <a:r>
              <a:rPr lang="en-US" b="true" sz="3854" spc="-192">
                <a:solidFill>
                  <a:srgbClr val="000000"/>
                </a:solidFill>
                <a:latin typeface="Glacial Indifference Bold"/>
                <a:ea typeface="Glacial Indifference Bold"/>
                <a:cs typeface="Glacial Indifference Bold"/>
                <a:sym typeface="Glacial Indifference Bold"/>
              </a:rPr>
              <a:t>Manx Integrated Sexual Health Centre</a:t>
            </a:r>
          </a:p>
          <a:p>
            <a:pPr algn="just">
              <a:lnSpc>
                <a:spcPts val="5395"/>
              </a:lnSpc>
            </a:pPr>
          </a:p>
          <a:p>
            <a:pPr algn="just">
              <a:lnSpc>
                <a:spcPts val="5395"/>
              </a:lnSpc>
            </a:pPr>
            <a:r>
              <a:rPr lang="en-US" sz="3854" spc="-192">
                <a:solidFill>
                  <a:srgbClr val="000000"/>
                </a:solidFill>
                <a:latin typeface="Glacial Indifference"/>
                <a:ea typeface="Glacial Indifference"/>
                <a:cs typeface="Glacial Indifference"/>
                <a:sym typeface="Glacial Indifference"/>
              </a:rPr>
              <a:t>You can self-refer, so you don’t need a GP to do it for you.</a:t>
            </a:r>
          </a:p>
          <a:p>
            <a:pPr algn="just">
              <a:lnSpc>
                <a:spcPts val="5395"/>
              </a:lnSpc>
            </a:pPr>
          </a:p>
          <a:p>
            <a:pPr algn="just">
              <a:lnSpc>
                <a:spcPts val="5395"/>
              </a:lnSpc>
            </a:pPr>
            <a:r>
              <a:rPr lang="en-US" sz="3854" spc="-192">
                <a:solidFill>
                  <a:srgbClr val="000000"/>
                </a:solidFill>
                <a:latin typeface="Glacial Indifference"/>
                <a:ea typeface="Glacial Indifference"/>
                <a:cs typeface="Glacial Indifference"/>
                <a:sym typeface="Glacial Indifference"/>
              </a:rPr>
              <a:t>To make an appointment, call </a:t>
            </a:r>
          </a:p>
          <a:p>
            <a:pPr algn="just">
              <a:lnSpc>
                <a:spcPts val="5395"/>
              </a:lnSpc>
            </a:pPr>
          </a:p>
          <a:p>
            <a:pPr algn="just">
              <a:lnSpc>
                <a:spcPts val="6665"/>
              </a:lnSpc>
            </a:pPr>
            <a:r>
              <a:rPr lang="en-US" sz="4760" spc="-238">
                <a:solidFill>
                  <a:srgbClr val="000000"/>
                </a:solidFill>
                <a:latin typeface="Glacial Indifference"/>
                <a:ea typeface="Glacial Indifference"/>
                <a:cs typeface="Glacial Indifference"/>
                <a:sym typeface="Glacial Indifference"/>
              </a:rPr>
              <a:t>+44 1624 650710 </a:t>
            </a:r>
          </a:p>
          <a:p>
            <a:pPr algn="just">
              <a:lnSpc>
                <a:spcPts val="6665"/>
              </a:lnSpc>
            </a:pPr>
            <a:r>
              <a:rPr lang="en-US" sz="4760" spc="-238">
                <a:solidFill>
                  <a:srgbClr val="000000"/>
                </a:solidFill>
                <a:latin typeface="Glacial Indifference"/>
                <a:ea typeface="Glacial Indifference"/>
                <a:cs typeface="Glacial Indifference"/>
                <a:sym typeface="Glacial Indifference"/>
              </a:rPr>
              <a:t>or +44 1624 650577 </a:t>
            </a:r>
          </a:p>
          <a:p>
            <a:pPr algn="just">
              <a:lnSpc>
                <a:spcPts val="5395"/>
              </a:lnSpc>
            </a:pPr>
          </a:p>
          <a:p>
            <a:pPr algn="just">
              <a:lnSpc>
                <a:spcPts val="5395"/>
              </a:lnSpc>
            </a:pPr>
          </a:p>
          <a:p>
            <a:pPr algn="just">
              <a:lnSpc>
                <a:spcPts val="5395"/>
              </a:lnSpc>
            </a:pPr>
          </a:p>
          <a:p>
            <a:pPr algn="just">
              <a:lnSpc>
                <a:spcPts val="5395"/>
              </a:lnSpc>
            </a:pPr>
          </a:p>
        </p:txBody>
      </p:sp>
      <p:sp>
        <p:nvSpPr>
          <p:cNvPr name="Freeform 6" id="6"/>
          <p:cNvSpPr/>
          <p:nvPr/>
        </p:nvSpPr>
        <p:spPr>
          <a:xfrm flipH="false" flipV="false" rot="0">
            <a:off x="10918067" y="4206961"/>
            <a:ext cx="5921834" cy="5181604"/>
          </a:xfrm>
          <a:custGeom>
            <a:avLst/>
            <a:gdLst/>
            <a:ahLst/>
            <a:cxnLst/>
            <a:rect r="r" b="b" t="t" l="l"/>
            <a:pathLst>
              <a:path h="5181604" w="5921834">
                <a:moveTo>
                  <a:pt x="0" y="0"/>
                </a:moveTo>
                <a:lnTo>
                  <a:pt x="5921833" y="0"/>
                </a:lnTo>
                <a:lnTo>
                  <a:pt x="5921833" y="5181605"/>
                </a:lnTo>
                <a:lnTo>
                  <a:pt x="0" y="5181605"/>
                </a:lnTo>
                <a:lnTo>
                  <a:pt x="0" y="0"/>
                </a:lnTo>
                <a:close/>
              </a:path>
            </a:pathLst>
          </a:custGeom>
          <a:blipFill>
            <a:blip r:embed="rId3">
              <a:extLst>
                <a:ext uri="{96DAC541-7B7A-43D3-8B79-37D633B846F1}">
                  <asvg:svgBlip xmlns:asvg="http://schemas.microsoft.com/office/drawing/2016/SVG/main" r:embed="rId4"/>
                </a:ext>
              </a:extLst>
            </a:blip>
            <a:stretch>
              <a:fillRect l="0" t="0" r="0" b="0"/>
            </a:stretch>
          </a:blipFill>
        </p:spPr>
      </p:sp>
      <p:sp>
        <p:nvSpPr>
          <p:cNvPr name="TextBox 7" id="7"/>
          <p:cNvSpPr txBox="true"/>
          <p:nvPr/>
        </p:nvSpPr>
        <p:spPr>
          <a:xfrm rot="0">
            <a:off x="1186693" y="1104900"/>
            <a:ext cx="16652793" cy="906704"/>
          </a:xfrm>
          <a:prstGeom prst="rect">
            <a:avLst/>
          </a:prstGeom>
        </p:spPr>
        <p:txBody>
          <a:bodyPr anchor="t" rtlCol="false" tIns="0" lIns="0" bIns="0" rIns="0">
            <a:spAutoFit/>
          </a:bodyPr>
          <a:lstStyle/>
          <a:p>
            <a:pPr algn="just">
              <a:lnSpc>
                <a:spcPts val="6825"/>
              </a:lnSpc>
            </a:pPr>
            <a:r>
              <a:rPr lang="en-US" sz="6500">
                <a:solidFill>
                  <a:srgbClr val="000000"/>
                </a:solidFill>
                <a:latin typeface="Bobby Jones Soft"/>
                <a:ea typeface="Bobby Jones Soft"/>
                <a:cs typeface="Bobby Jones Soft"/>
                <a:sym typeface="Bobby Jones Soft"/>
              </a:rPr>
              <a:t>SEXUAL HEALTH SERVICES ON ISLAND</a:t>
            </a:r>
          </a:p>
        </p:txBody>
      </p:sp>
    </p:spTree>
  </p:cSld>
  <p:clrMapOvr>
    <a:masterClrMapping/>
  </p:clrMapOvr>
</p:sld>
</file>

<file path=ppt/slides/slide18.xml><?xml version="1.0" encoding="utf-8"?>
<p:sld xmlns:p="http://schemas.openxmlformats.org/presentationml/2006/main" xmlns:a="http://schemas.openxmlformats.org/drawingml/2006/main" xmlns:r="http://schemas.openxmlformats.org/officeDocument/2006/relationships">
  <p:cSld>
    <p:bg>
      <p:bgPr>
        <a:solidFill>
          <a:srgbClr val="FFC9E4"/>
        </a:solidFill>
      </p:bgPr>
    </p:bg>
    <p:spTree>
      <p:nvGrpSpPr>
        <p:cNvPr id="1" name=""/>
        <p:cNvGrpSpPr/>
        <p:nvPr/>
      </p:nvGrpSpPr>
      <p:grpSpPr>
        <a:xfrm>
          <a:off x="0" y="0"/>
          <a:ext cx="0" cy="0"/>
          <a:chOff x="0" y="0"/>
          <a:chExt cx="0" cy="0"/>
        </a:xfrm>
      </p:grpSpPr>
      <p:grpSp>
        <p:nvGrpSpPr>
          <p:cNvPr name="Group 2" id="2"/>
          <p:cNvGrpSpPr/>
          <p:nvPr/>
        </p:nvGrpSpPr>
        <p:grpSpPr>
          <a:xfrm rot="0">
            <a:off x="635674" y="725781"/>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TextBox 5" id="5"/>
          <p:cNvSpPr txBox="true"/>
          <p:nvPr/>
        </p:nvSpPr>
        <p:spPr>
          <a:xfrm rot="0">
            <a:off x="1143796" y="2772964"/>
            <a:ext cx="9095495" cy="6064780"/>
          </a:xfrm>
          <a:prstGeom prst="rect">
            <a:avLst/>
          </a:prstGeom>
        </p:spPr>
        <p:txBody>
          <a:bodyPr anchor="t" rtlCol="false" tIns="0" lIns="0" bIns="0" rIns="0">
            <a:spAutoFit/>
          </a:bodyPr>
          <a:lstStyle/>
          <a:p>
            <a:pPr algn="just">
              <a:lnSpc>
                <a:spcPts val="5395"/>
              </a:lnSpc>
            </a:pPr>
            <a:r>
              <a:rPr lang="en-US" sz="3854" spc="-192">
                <a:solidFill>
                  <a:srgbClr val="000000"/>
                </a:solidFill>
                <a:latin typeface="Glacial Indifference"/>
                <a:ea typeface="Glacial Indifference"/>
                <a:cs typeface="Glacial Indifference"/>
                <a:sym typeface="Glacial Indifference"/>
              </a:rPr>
              <a:t>You can get emergency contraception for free.</a:t>
            </a:r>
          </a:p>
          <a:p>
            <a:pPr algn="just">
              <a:lnSpc>
                <a:spcPts val="5395"/>
              </a:lnSpc>
            </a:pPr>
            <a:r>
              <a:rPr lang="en-US" sz="3854" spc="-192">
                <a:solidFill>
                  <a:srgbClr val="000000"/>
                </a:solidFill>
                <a:latin typeface="Glacial Indifference"/>
                <a:ea typeface="Glacial Indifference"/>
                <a:cs typeface="Glacial Indifference"/>
                <a:sym typeface="Glacial Indifference"/>
              </a:rPr>
              <a:t> ​</a:t>
            </a:r>
          </a:p>
          <a:p>
            <a:pPr algn="just">
              <a:lnSpc>
                <a:spcPts val="5395"/>
              </a:lnSpc>
            </a:pPr>
            <a:r>
              <a:rPr lang="en-US" sz="3854" spc="-192">
                <a:solidFill>
                  <a:srgbClr val="000000"/>
                </a:solidFill>
                <a:latin typeface="Glacial Indifference"/>
                <a:ea typeface="Glacial Indifference"/>
                <a:cs typeface="Glacial Indifference"/>
                <a:sym typeface="Glacial Indifference"/>
              </a:rPr>
              <a:t>You can get the emergency contraceptive pill from the MISH, your GP, the Family Planning Clinic or a local pharmacy.​</a:t>
            </a:r>
          </a:p>
          <a:p>
            <a:pPr algn="just">
              <a:lnSpc>
                <a:spcPts val="5395"/>
              </a:lnSpc>
            </a:pPr>
          </a:p>
          <a:p>
            <a:pPr algn="just">
              <a:lnSpc>
                <a:spcPts val="5395"/>
              </a:lnSpc>
            </a:pPr>
            <a:r>
              <a:rPr lang="en-US" sz="3854" spc="-192">
                <a:solidFill>
                  <a:srgbClr val="000000"/>
                </a:solidFill>
                <a:latin typeface="Glacial Indifference"/>
                <a:ea typeface="Glacial Indifference"/>
                <a:cs typeface="Glacial Indifference"/>
                <a:sym typeface="Glacial Indifference"/>
              </a:rPr>
              <a:t>You can get the IUD/coil fitted at your GPs or the Family Planning Clinic.​</a:t>
            </a:r>
          </a:p>
          <a:p>
            <a:pPr algn="just">
              <a:lnSpc>
                <a:spcPts val="5395"/>
              </a:lnSpc>
            </a:pPr>
          </a:p>
        </p:txBody>
      </p:sp>
      <p:sp>
        <p:nvSpPr>
          <p:cNvPr name="Freeform 6" id="6"/>
          <p:cNvSpPr/>
          <p:nvPr/>
        </p:nvSpPr>
        <p:spPr>
          <a:xfrm flipH="false" flipV="false" rot="0">
            <a:off x="11337466" y="3487214"/>
            <a:ext cx="5921834" cy="5181604"/>
          </a:xfrm>
          <a:custGeom>
            <a:avLst/>
            <a:gdLst/>
            <a:ahLst/>
            <a:cxnLst/>
            <a:rect r="r" b="b" t="t" l="l"/>
            <a:pathLst>
              <a:path h="5181604" w="5921834">
                <a:moveTo>
                  <a:pt x="0" y="0"/>
                </a:moveTo>
                <a:lnTo>
                  <a:pt x="5921834" y="0"/>
                </a:lnTo>
                <a:lnTo>
                  <a:pt x="5921834" y="5181605"/>
                </a:lnTo>
                <a:lnTo>
                  <a:pt x="0" y="5181605"/>
                </a:lnTo>
                <a:lnTo>
                  <a:pt x="0" y="0"/>
                </a:lnTo>
                <a:close/>
              </a:path>
            </a:pathLst>
          </a:custGeom>
          <a:blipFill>
            <a:blip r:embed="rId3">
              <a:extLst>
                <a:ext uri="{96DAC541-7B7A-43D3-8B79-37D633B846F1}">
                  <asvg:svgBlip xmlns:asvg="http://schemas.microsoft.com/office/drawing/2016/SVG/main" r:embed="rId4"/>
                </a:ext>
              </a:extLst>
            </a:blip>
            <a:stretch>
              <a:fillRect l="0" t="0" r="0" b="0"/>
            </a:stretch>
          </a:blipFill>
        </p:spPr>
      </p:sp>
      <p:sp>
        <p:nvSpPr>
          <p:cNvPr name="TextBox 7" id="7"/>
          <p:cNvSpPr txBox="true"/>
          <p:nvPr/>
        </p:nvSpPr>
        <p:spPr>
          <a:xfrm rot="0">
            <a:off x="1186693" y="1104900"/>
            <a:ext cx="16652793" cy="906704"/>
          </a:xfrm>
          <a:prstGeom prst="rect">
            <a:avLst/>
          </a:prstGeom>
        </p:spPr>
        <p:txBody>
          <a:bodyPr anchor="t" rtlCol="false" tIns="0" lIns="0" bIns="0" rIns="0">
            <a:spAutoFit/>
          </a:bodyPr>
          <a:lstStyle/>
          <a:p>
            <a:pPr algn="just">
              <a:lnSpc>
                <a:spcPts val="6825"/>
              </a:lnSpc>
            </a:pPr>
            <a:r>
              <a:rPr lang="en-US" sz="6500">
                <a:solidFill>
                  <a:srgbClr val="000000"/>
                </a:solidFill>
                <a:latin typeface="Bobby Jones Soft"/>
                <a:ea typeface="Bobby Jones Soft"/>
                <a:cs typeface="Bobby Jones Soft"/>
                <a:sym typeface="Bobby Jones Soft"/>
              </a:rPr>
              <a:t>SEXUAL HEALTH SERVICES ON ISLAND</a:t>
            </a:r>
          </a:p>
        </p:txBody>
      </p:sp>
    </p:spTree>
  </p:cSld>
  <p:clrMapOvr>
    <a:masterClrMapping/>
  </p:clrMapOvr>
</p:sld>
</file>

<file path=ppt/slides/slide19.xml><?xml version="1.0" encoding="utf-8"?>
<p:sld xmlns:p="http://schemas.openxmlformats.org/presentationml/2006/main" xmlns:a="http://schemas.openxmlformats.org/drawingml/2006/main" xmlns:r="http://schemas.openxmlformats.org/officeDocument/2006/relationships">
  <p:cSld>
    <p:bg>
      <p:bgPr>
        <a:solidFill>
          <a:srgbClr val="FFC9E4"/>
        </a:solidFill>
      </p:bgPr>
    </p:bg>
    <p:spTree>
      <p:nvGrpSpPr>
        <p:cNvPr id="1" name=""/>
        <p:cNvGrpSpPr/>
        <p:nvPr/>
      </p:nvGrpSpPr>
      <p:grpSpPr>
        <a:xfrm>
          <a:off x="0" y="0"/>
          <a:ext cx="0" cy="0"/>
          <a:chOff x="0" y="0"/>
          <a:chExt cx="0" cy="0"/>
        </a:xfrm>
      </p:grpSpPr>
      <p:grpSp>
        <p:nvGrpSpPr>
          <p:cNvPr name="Group 2" id="2"/>
          <p:cNvGrpSpPr/>
          <p:nvPr/>
        </p:nvGrpSpPr>
        <p:grpSpPr>
          <a:xfrm rot="0">
            <a:off x="635674" y="550233"/>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Freeform 5" id="5"/>
          <p:cNvSpPr/>
          <p:nvPr/>
        </p:nvSpPr>
        <p:spPr>
          <a:xfrm flipH="false" flipV="false" rot="0">
            <a:off x="11356664" y="3038575"/>
            <a:ext cx="4660009" cy="6505089"/>
          </a:xfrm>
          <a:custGeom>
            <a:avLst/>
            <a:gdLst/>
            <a:ahLst/>
            <a:cxnLst/>
            <a:rect r="r" b="b" t="t" l="l"/>
            <a:pathLst>
              <a:path h="6505089" w="4660009">
                <a:moveTo>
                  <a:pt x="0" y="0"/>
                </a:moveTo>
                <a:lnTo>
                  <a:pt x="4660009" y="0"/>
                </a:lnTo>
                <a:lnTo>
                  <a:pt x="4660009" y="6505089"/>
                </a:lnTo>
                <a:lnTo>
                  <a:pt x="0" y="6505089"/>
                </a:lnTo>
                <a:lnTo>
                  <a:pt x="0" y="0"/>
                </a:lnTo>
                <a:close/>
              </a:path>
            </a:pathLst>
          </a:custGeom>
          <a:blipFill>
            <a:blip r:embed="rId3">
              <a:extLst>
                <a:ext uri="{96DAC541-7B7A-43D3-8B79-37D633B846F1}">
                  <asvg:svgBlip xmlns:asvg="http://schemas.microsoft.com/office/drawing/2016/SVG/main" r:embed="rId4"/>
                </a:ext>
              </a:extLst>
            </a:blip>
            <a:stretch>
              <a:fillRect l="0" t="0" r="0" b="0"/>
            </a:stretch>
          </a:blipFill>
        </p:spPr>
      </p:sp>
      <p:sp>
        <p:nvSpPr>
          <p:cNvPr name="TextBox 6" id="6"/>
          <p:cNvSpPr txBox="true"/>
          <p:nvPr/>
        </p:nvSpPr>
        <p:spPr>
          <a:xfrm rot="0">
            <a:off x="840421" y="1104900"/>
            <a:ext cx="4596467" cy="971543"/>
          </a:xfrm>
          <a:prstGeom prst="rect">
            <a:avLst/>
          </a:prstGeom>
        </p:spPr>
        <p:txBody>
          <a:bodyPr anchor="t" rtlCol="false" tIns="0" lIns="0" bIns="0" rIns="0">
            <a:spAutoFit/>
          </a:bodyPr>
          <a:lstStyle/>
          <a:p>
            <a:pPr algn="ctr">
              <a:lnSpc>
                <a:spcPts val="7221"/>
              </a:lnSpc>
            </a:pPr>
            <a:r>
              <a:rPr lang="en-US" sz="6877">
                <a:solidFill>
                  <a:srgbClr val="000000"/>
                </a:solidFill>
                <a:latin typeface="Bobby Jones Soft"/>
                <a:ea typeface="Bobby Jones Soft"/>
                <a:cs typeface="Bobby Jones Soft"/>
                <a:sym typeface="Bobby Jones Soft"/>
              </a:rPr>
              <a:t>LET’S CHAT</a:t>
            </a:r>
          </a:p>
        </p:txBody>
      </p:sp>
      <p:sp>
        <p:nvSpPr>
          <p:cNvPr name="TextBox 7" id="7"/>
          <p:cNvSpPr txBox="true"/>
          <p:nvPr/>
        </p:nvSpPr>
        <p:spPr>
          <a:xfrm rot="0">
            <a:off x="1560168" y="3102569"/>
            <a:ext cx="8215986" cy="3009143"/>
          </a:xfrm>
          <a:prstGeom prst="rect">
            <a:avLst/>
          </a:prstGeom>
        </p:spPr>
        <p:txBody>
          <a:bodyPr anchor="t" rtlCol="false" tIns="0" lIns="0" bIns="0" rIns="0">
            <a:spAutoFit/>
          </a:bodyPr>
          <a:lstStyle/>
          <a:p>
            <a:pPr algn="just">
              <a:lnSpc>
                <a:spcPts val="12266"/>
              </a:lnSpc>
            </a:pPr>
            <a:r>
              <a:rPr lang="en-US" sz="7572" spc="-272">
                <a:solidFill>
                  <a:srgbClr val="000000"/>
                </a:solidFill>
                <a:latin typeface="Glacial Indifference"/>
                <a:ea typeface="Glacial Indifference"/>
                <a:cs typeface="Glacial Indifference"/>
                <a:sym typeface="Glacial Indifference"/>
              </a:rPr>
              <a:t>Who is responsible for contraception?</a:t>
            </a:r>
          </a:p>
        </p:txBody>
      </p:sp>
    </p:spTree>
  </p:cSld>
  <p:clrMapOvr>
    <a:masterClrMapping/>
  </p:clrMapOvr>
</p:sld>
</file>

<file path=ppt/slides/slide20.xml><?xml version="1.0" encoding="utf-8"?>
<p:sld xmlns:p="http://schemas.openxmlformats.org/presentationml/2006/main" xmlns:a="http://schemas.openxmlformats.org/drawingml/2006/main" xmlns:r="http://schemas.openxmlformats.org/officeDocument/2006/relationships">
  <p:cSld>
    <p:bg>
      <p:bgPr>
        <a:solidFill>
          <a:srgbClr val="FFC9E4"/>
        </a:solidFill>
      </p:bgPr>
    </p:bg>
    <p:spTree>
      <p:nvGrpSpPr>
        <p:cNvPr id="1" name=""/>
        <p:cNvGrpSpPr/>
        <p:nvPr/>
      </p:nvGrpSpPr>
      <p:grpSpPr>
        <a:xfrm>
          <a:off x="0" y="0"/>
          <a:ext cx="0" cy="0"/>
          <a:chOff x="0" y="0"/>
          <a:chExt cx="0" cy="0"/>
        </a:xfrm>
      </p:grpSpPr>
      <p:grpSp>
        <p:nvGrpSpPr>
          <p:cNvPr name="Group 2" id="2"/>
          <p:cNvGrpSpPr/>
          <p:nvPr/>
        </p:nvGrpSpPr>
        <p:grpSpPr>
          <a:xfrm rot="0">
            <a:off x="635674" y="550233"/>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Freeform 5" id="5"/>
          <p:cNvSpPr/>
          <p:nvPr/>
        </p:nvSpPr>
        <p:spPr>
          <a:xfrm flipH="false" flipV="false" rot="0">
            <a:off x="8077164" y="3623028"/>
            <a:ext cx="10210836" cy="6113738"/>
          </a:xfrm>
          <a:custGeom>
            <a:avLst/>
            <a:gdLst/>
            <a:ahLst/>
            <a:cxnLst/>
            <a:rect r="r" b="b" t="t" l="l"/>
            <a:pathLst>
              <a:path h="6113738" w="10210836">
                <a:moveTo>
                  <a:pt x="0" y="0"/>
                </a:moveTo>
                <a:lnTo>
                  <a:pt x="10210836" y="0"/>
                </a:lnTo>
                <a:lnTo>
                  <a:pt x="10210836" y="6113739"/>
                </a:lnTo>
                <a:lnTo>
                  <a:pt x="0" y="6113739"/>
                </a:lnTo>
                <a:lnTo>
                  <a:pt x="0" y="0"/>
                </a:lnTo>
                <a:close/>
              </a:path>
            </a:pathLst>
          </a:custGeom>
          <a:blipFill>
            <a:blip r:embed="rId3"/>
            <a:stretch>
              <a:fillRect l="0" t="0" r="0" b="0"/>
            </a:stretch>
          </a:blipFill>
        </p:spPr>
      </p:sp>
      <p:sp>
        <p:nvSpPr>
          <p:cNvPr name="Freeform 6" id="6"/>
          <p:cNvSpPr/>
          <p:nvPr/>
        </p:nvSpPr>
        <p:spPr>
          <a:xfrm flipH="false" flipV="false" rot="0">
            <a:off x="635674" y="5143500"/>
            <a:ext cx="4029951" cy="4579490"/>
          </a:xfrm>
          <a:custGeom>
            <a:avLst/>
            <a:gdLst/>
            <a:ahLst/>
            <a:cxnLst/>
            <a:rect r="r" b="b" t="t" l="l"/>
            <a:pathLst>
              <a:path h="4579490" w="4029951">
                <a:moveTo>
                  <a:pt x="0" y="0"/>
                </a:moveTo>
                <a:lnTo>
                  <a:pt x="4029951" y="0"/>
                </a:lnTo>
                <a:lnTo>
                  <a:pt x="4029951" y="4579490"/>
                </a:lnTo>
                <a:lnTo>
                  <a:pt x="0" y="4579490"/>
                </a:lnTo>
                <a:lnTo>
                  <a:pt x="0" y="0"/>
                </a:lnTo>
                <a:close/>
              </a:path>
            </a:pathLst>
          </a:custGeom>
          <a:blipFill>
            <a:blip r:embed="rId4">
              <a:extLst>
                <a:ext uri="{96DAC541-7B7A-43D3-8B79-37D633B846F1}">
                  <asvg:svgBlip xmlns:asvg="http://schemas.microsoft.com/office/drawing/2016/SVG/main" r:embed="rId5"/>
                </a:ext>
              </a:extLst>
            </a:blip>
            <a:stretch>
              <a:fillRect l="0" t="0" r="0" b="0"/>
            </a:stretch>
          </a:blipFill>
        </p:spPr>
      </p:sp>
      <p:sp>
        <p:nvSpPr>
          <p:cNvPr name="Freeform 7" id="7"/>
          <p:cNvSpPr/>
          <p:nvPr/>
        </p:nvSpPr>
        <p:spPr>
          <a:xfrm flipH="false" flipV="false" rot="0">
            <a:off x="4665625" y="4922020"/>
            <a:ext cx="3488320" cy="5022450"/>
          </a:xfrm>
          <a:custGeom>
            <a:avLst/>
            <a:gdLst/>
            <a:ahLst/>
            <a:cxnLst/>
            <a:rect r="r" b="b" t="t" l="l"/>
            <a:pathLst>
              <a:path h="5022450" w="3488320">
                <a:moveTo>
                  <a:pt x="0" y="0"/>
                </a:moveTo>
                <a:lnTo>
                  <a:pt x="3488320" y="0"/>
                </a:lnTo>
                <a:lnTo>
                  <a:pt x="3488320" y="5022450"/>
                </a:lnTo>
                <a:lnTo>
                  <a:pt x="0" y="5022450"/>
                </a:lnTo>
                <a:lnTo>
                  <a:pt x="0" y="0"/>
                </a:lnTo>
                <a:close/>
              </a:path>
            </a:pathLst>
          </a:custGeom>
          <a:blipFill>
            <a:blip r:embed="rId6">
              <a:extLst>
                <a:ext uri="{96DAC541-7B7A-43D3-8B79-37D633B846F1}">
                  <asvg:svgBlip xmlns:asvg="http://schemas.microsoft.com/office/drawing/2016/SVG/main" r:embed="rId7"/>
                </a:ext>
              </a:extLst>
            </a:blip>
            <a:stretch>
              <a:fillRect l="0" t="0" r="0" b="0"/>
            </a:stretch>
          </a:blipFill>
        </p:spPr>
      </p:sp>
      <p:sp>
        <p:nvSpPr>
          <p:cNvPr name="TextBox 8" id="8"/>
          <p:cNvSpPr txBox="true"/>
          <p:nvPr/>
        </p:nvSpPr>
        <p:spPr>
          <a:xfrm rot="0">
            <a:off x="4188881" y="771525"/>
            <a:ext cx="10278890" cy="2478829"/>
          </a:xfrm>
          <a:prstGeom prst="rect">
            <a:avLst/>
          </a:prstGeom>
        </p:spPr>
        <p:txBody>
          <a:bodyPr anchor="t" rtlCol="false" tIns="0" lIns="0" bIns="0" rIns="0">
            <a:spAutoFit/>
          </a:bodyPr>
          <a:lstStyle/>
          <a:p>
            <a:pPr algn="just">
              <a:lnSpc>
                <a:spcPts val="10054"/>
              </a:lnSpc>
            </a:pPr>
            <a:r>
              <a:rPr lang="en-US" b="true" sz="6206" spc="-223">
                <a:solidFill>
                  <a:srgbClr val="000000"/>
                </a:solidFill>
                <a:latin typeface="Glacial Indifference Bold"/>
                <a:ea typeface="Glacial Indifference Bold"/>
                <a:cs typeface="Glacial Indifference Bold"/>
                <a:sym typeface="Glacial Indifference Bold"/>
              </a:rPr>
              <a:t>Everyone</a:t>
            </a:r>
            <a:r>
              <a:rPr lang="en-US" sz="6206" spc="-223">
                <a:solidFill>
                  <a:srgbClr val="000000"/>
                </a:solidFill>
                <a:latin typeface="Glacial Indifference"/>
                <a:ea typeface="Glacial Indifference"/>
                <a:cs typeface="Glacial Indifference"/>
                <a:sym typeface="Glacial Indifference"/>
              </a:rPr>
              <a:t> who is sexually active </a:t>
            </a:r>
          </a:p>
          <a:p>
            <a:pPr algn="just">
              <a:lnSpc>
                <a:spcPts val="10054"/>
              </a:lnSpc>
            </a:pPr>
            <a:r>
              <a:rPr lang="en-US" sz="6206" spc="-223">
                <a:solidFill>
                  <a:srgbClr val="000000"/>
                </a:solidFill>
                <a:latin typeface="Glacial Indifference"/>
                <a:ea typeface="Glacial Indifference"/>
                <a:cs typeface="Glacial Indifference"/>
                <a:sym typeface="Glacial Indifference"/>
              </a:rPr>
              <a:t>is responsible for contraception.</a:t>
            </a:r>
          </a:p>
        </p:txBody>
      </p:sp>
    </p:spTree>
  </p:cSld>
  <p:clrMapOvr>
    <a:masterClrMapping/>
  </p:clrMapOvr>
</p:sld>
</file>

<file path=ppt/slides/slide21.xml><?xml version="1.0" encoding="utf-8"?>
<p:sld xmlns:p="http://schemas.openxmlformats.org/presentationml/2006/main" xmlns:a="http://schemas.openxmlformats.org/drawingml/2006/main">
  <p:cSld>
    <p:bg>
      <p:bgPr>
        <a:solidFill>
          <a:srgbClr val="FFC9E4"/>
        </a:solidFill>
      </p:bgPr>
    </p:bg>
    <p:spTree>
      <p:nvGrpSpPr>
        <p:cNvPr id="1" name=""/>
        <p:cNvGrpSpPr/>
        <p:nvPr/>
      </p:nvGrpSpPr>
      <p:grpSpPr>
        <a:xfrm>
          <a:off x="0" y="0"/>
          <a:ext cx="0" cy="0"/>
          <a:chOff x="0" y="0"/>
          <a:chExt cx="0" cy="0"/>
        </a:xfrm>
      </p:grpSpPr>
      <p:grpSp>
        <p:nvGrpSpPr>
          <p:cNvPr name="Group 2" id="2"/>
          <p:cNvGrpSpPr/>
          <p:nvPr/>
        </p:nvGrpSpPr>
        <p:grpSpPr>
          <a:xfrm rot="0">
            <a:off x="635674" y="550233"/>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TextBox 5" id="5"/>
          <p:cNvSpPr txBox="true"/>
          <p:nvPr/>
        </p:nvSpPr>
        <p:spPr>
          <a:xfrm rot="0">
            <a:off x="5145618" y="982183"/>
            <a:ext cx="7996764" cy="1202479"/>
          </a:xfrm>
          <a:prstGeom prst="rect">
            <a:avLst/>
          </a:prstGeom>
        </p:spPr>
        <p:txBody>
          <a:bodyPr anchor="t" rtlCol="false" tIns="0" lIns="0" bIns="0" rIns="0">
            <a:spAutoFit/>
          </a:bodyPr>
          <a:lstStyle/>
          <a:p>
            <a:pPr algn="just">
              <a:lnSpc>
                <a:spcPts val="10054"/>
              </a:lnSpc>
            </a:pPr>
            <a:r>
              <a:rPr lang="en-US" b="true" sz="6206" spc="-223">
                <a:solidFill>
                  <a:srgbClr val="000000"/>
                </a:solidFill>
                <a:latin typeface="Glacial Indifference Bold"/>
                <a:ea typeface="Glacial Indifference Bold"/>
                <a:cs typeface="Glacial Indifference Bold"/>
                <a:sym typeface="Glacial Indifference Bold"/>
              </a:rPr>
              <a:t>REMEMBER CONSENT!</a:t>
            </a:r>
          </a:p>
        </p:txBody>
      </p:sp>
      <p:sp>
        <p:nvSpPr>
          <p:cNvPr name="TextBox 6" id="6"/>
          <p:cNvSpPr txBox="true"/>
          <p:nvPr/>
        </p:nvSpPr>
        <p:spPr>
          <a:xfrm rot="0">
            <a:off x="1998535" y="2714527"/>
            <a:ext cx="15053041" cy="6500622"/>
          </a:xfrm>
          <a:prstGeom prst="rect">
            <a:avLst/>
          </a:prstGeom>
        </p:spPr>
        <p:txBody>
          <a:bodyPr anchor="t" rtlCol="false" tIns="0" lIns="0" bIns="0" rIns="0">
            <a:spAutoFit/>
          </a:bodyPr>
          <a:lstStyle/>
          <a:p>
            <a:pPr algn="just">
              <a:lnSpc>
                <a:spcPts val="6514"/>
              </a:lnSpc>
            </a:pPr>
            <a:r>
              <a:rPr lang="en-US" sz="4021" spc="-144">
                <a:solidFill>
                  <a:srgbClr val="000000"/>
                </a:solidFill>
                <a:latin typeface="Glacial Indifference"/>
                <a:ea typeface="Glacial Indifference"/>
                <a:cs typeface="Glacial Indifference"/>
                <a:sym typeface="Glacial Indifference"/>
              </a:rPr>
              <a:t>Just because someone has condoms, or is taking the contraceptive pill, it does </a:t>
            </a:r>
            <a:r>
              <a:rPr lang="en-US" b="true" sz="4021" spc="-144" u="sng">
                <a:solidFill>
                  <a:srgbClr val="000000"/>
                </a:solidFill>
                <a:latin typeface="Glacial Indifference Bold"/>
                <a:ea typeface="Glacial Indifference Bold"/>
                <a:cs typeface="Glacial Indifference Bold"/>
                <a:sym typeface="Glacial Indifference Bold"/>
              </a:rPr>
              <a:t>not</a:t>
            </a:r>
            <a:r>
              <a:rPr lang="en-US" sz="4021" spc="-144">
                <a:solidFill>
                  <a:srgbClr val="000000"/>
                </a:solidFill>
                <a:latin typeface="Glacial Indifference"/>
                <a:ea typeface="Glacial Indifference"/>
                <a:cs typeface="Glacial Indifference"/>
                <a:sym typeface="Glacial Indifference"/>
              </a:rPr>
              <a:t> mean they want to have sex. It means they’re being smart, planning ahead, and taking control of their health. Remember, many girls and women take the contraceptive pill for other health reasons, including to maintain regular periods, and to clear their skin!</a:t>
            </a:r>
          </a:p>
          <a:p>
            <a:pPr algn="just">
              <a:lnSpc>
                <a:spcPts val="6514"/>
              </a:lnSpc>
            </a:pPr>
          </a:p>
          <a:p>
            <a:pPr algn="just">
              <a:lnSpc>
                <a:spcPts val="6514"/>
              </a:lnSpc>
            </a:pPr>
            <a:r>
              <a:rPr lang="en-US" b="true" sz="4021" spc="-144">
                <a:solidFill>
                  <a:srgbClr val="000000"/>
                </a:solidFill>
                <a:latin typeface="Glacial Indifference Bold"/>
                <a:ea typeface="Glacial Indifference Bold"/>
                <a:cs typeface="Glacial Indifference Bold"/>
                <a:sym typeface="Glacial Indifference Bold"/>
              </a:rPr>
              <a:t>You should always ask for explicit consent before any sexual activity, and never make assumptions.</a:t>
            </a:r>
          </a:p>
        </p:txBody>
      </p:sp>
    </p:spTree>
  </p:cSld>
  <p:clrMapOvr>
    <a:masterClrMapping/>
  </p:clrMapOvr>
</p:sld>
</file>

<file path=ppt/slides/slide22.xml><?xml version="1.0" encoding="utf-8"?>
<p:sld xmlns:p="http://schemas.openxmlformats.org/presentationml/2006/main" xmlns:a="http://schemas.openxmlformats.org/drawingml/2006/main" xmlns:r="http://schemas.openxmlformats.org/officeDocument/2006/relationships">
  <p:cSld>
    <p:bg>
      <p:bgPr>
        <a:solidFill>
          <a:srgbClr val="FFC9E4"/>
        </a:solidFill>
      </p:bgPr>
    </p:bg>
    <p:spTree>
      <p:nvGrpSpPr>
        <p:cNvPr id="1" name=""/>
        <p:cNvGrpSpPr/>
        <p:nvPr/>
      </p:nvGrpSpPr>
      <p:grpSpPr>
        <a:xfrm>
          <a:off x="0" y="0"/>
          <a:ext cx="0" cy="0"/>
          <a:chOff x="0" y="0"/>
          <a:chExt cx="0" cy="0"/>
        </a:xfrm>
      </p:grpSpPr>
      <p:grpSp>
        <p:nvGrpSpPr>
          <p:cNvPr name="Group 2" id="2"/>
          <p:cNvGrpSpPr/>
          <p:nvPr/>
        </p:nvGrpSpPr>
        <p:grpSpPr>
          <a:xfrm rot="0">
            <a:off x="530345" y="550233"/>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Freeform 5" id="5"/>
          <p:cNvSpPr/>
          <p:nvPr/>
        </p:nvSpPr>
        <p:spPr>
          <a:xfrm flipH="false" flipV="false" rot="0">
            <a:off x="3370232" y="1414906"/>
            <a:ext cx="10666420" cy="7186501"/>
          </a:xfrm>
          <a:custGeom>
            <a:avLst/>
            <a:gdLst/>
            <a:ahLst/>
            <a:cxnLst/>
            <a:rect r="r" b="b" t="t" l="l"/>
            <a:pathLst>
              <a:path h="7186501" w="10666420">
                <a:moveTo>
                  <a:pt x="0" y="0"/>
                </a:moveTo>
                <a:lnTo>
                  <a:pt x="10666420" y="0"/>
                </a:lnTo>
                <a:lnTo>
                  <a:pt x="10666420" y="7186500"/>
                </a:lnTo>
                <a:lnTo>
                  <a:pt x="0" y="7186500"/>
                </a:lnTo>
                <a:lnTo>
                  <a:pt x="0" y="0"/>
                </a:lnTo>
                <a:close/>
              </a:path>
            </a:pathLst>
          </a:custGeom>
          <a:blipFill>
            <a:blip r:embed="rId3">
              <a:alphaModFix amt="26000"/>
            </a:blip>
            <a:stretch>
              <a:fillRect l="0" t="0" r="0" b="0"/>
            </a:stretch>
          </a:blipFill>
        </p:spPr>
      </p:sp>
      <p:sp>
        <p:nvSpPr>
          <p:cNvPr name="TextBox 6" id="6"/>
          <p:cNvSpPr txBox="true"/>
          <p:nvPr/>
        </p:nvSpPr>
        <p:spPr>
          <a:xfrm rot="0">
            <a:off x="4425871" y="2937855"/>
            <a:ext cx="10129648" cy="1808518"/>
          </a:xfrm>
          <a:prstGeom prst="rect">
            <a:avLst/>
          </a:prstGeom>
        </p:spPr>
        <p:txBody>
          <a:bodyPr anchor="t" rtlCol="false" tIns="0" lIns="0" bIns="0" rIns="0">
            <a:spAutoFit/>
          </a:bodyPr>
          <a:lstStyle/>
          <a:p>
            <a:pPr algn="just">
              <a:lnSpc>
                <a:spcPts val="15198"/>
              </a:lnSpc>
            </a:pPr>
            <a:r>
              <a:rPr lang="en-US" sz="9381" spc="-337">
                <a:solidFill>
                  <a:srgbClr val="000000"/>
                </a:solidFill>
                <a:latin typeface="Bobby Jones Soft"/>
                <a:ea typeface="Bobby Jones Soft"/>
                <a:cs typeface="Bobby Jones Soft"/>
                <a:sym typeface="Bobby Jones Soft"/>
              </a:rPr>
              <a:t>True/False quiz</a:t>
            </a:r>
          </a:p>
        </p:txBody>
      </p:sp>
    </p:spTree>
  </p:cSld>
  <p:clrMapOvr>
    <a:masterClrMapping/>
  </p:clrMapOvr>
</p:sld>
</file>

<file path=ppt/slides/slide23.xml><?xml version="1.0" encoding="utf-8"?>
<p:sld xmlns:p="http://schemas.openxmlformats.org/presentationml/2006/main" xmlns:a="http://schemas.openxmlformats.org/drawingml/2006/main">
  <p:cSld>
    <p:bg>
      <p:bgPr>
        <a:solidFill>
          <a:srgbClr val="FFC9E4"/>
        </a:solidFill>
      </p:bgPr>
    </p:bg>
    <p:spTree>
      <p:nvGrpSpPr>
        <p:cNvPr id="1" name=""/>
        <p:cNvGrpSpPr/>
        <p:nvPr/>
      </p:nvGrpSpPr>
      <p:grpSpPr>
        <a:xfrm>
          <a:off x="0" y="0"/>
          <a:ext cx="0" cy="0"/>
          <a:chOff x="0" y="0"/>
          <a:chExt cx="0" cy="0"/>
        </a:xfrm>
      </p:grpSpPr>
      <p:grpSp>
        <p:nvGrpSpPr>
          <p:cNvPr name="Group 2" id="2"/>
          <p:cNvGrpSpPr/>
          <p:nvPr/>
        </p:nvGrpSpPr>
        <p:grpSpPr>
          <a:xfrm rot="0">
            <a:off x="635674" y="550233"/>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TextBox 5" id="5"/>
          <p:cNvSpPr txBox="true"/>
          <p:nvPr/>
        </p:nvSpPr>
        <p:spPr>
          <a:xfrm rot="0">
            <a:off x="6234016" y="4714987"/>
            <a:ext cx="7996764" cy="1202479"/>
          </a:xfrm>
          <a:prstGeom prst="rect">
            <a:avLst/>
          </a:prstGeom>
        </p:spPr>
        <p:txBody>
          <a:bodyPr anchor="t" rtlCol="false" tIns="0" lIns="0" bIns="0" rIns="0">
            <a:spAutoFit/>
          </a:bodyPr>
          <a:lstStyle/>
          <a:p>
            <a:pPr algn="just">
              <a:lnSpc>
                <a:spcPts val="10054"/>
              </a:lnSpc>
            </a:pPr>
            <a:r>
              <a:rPr lang="en-US" b="true" sz="6206" spc="-223">
                <a:solidFill>
                  <a:srgbClr val="000000"/>
                </a:solidFill>
                <a:latin typeface="Glacial Indifference Bold"/>
                <a:ea typeface="Glacial Indifference Bold"/>
                <a:cs typeface="Glacial Indifference Bold"/>
                <a:sym typeface="Glacial Indifference Bold"/>
              </a:rPr>
              <a:t>True or false?</a:t>
            </a:r>
          </a:p>
        </p:txBody>
      </p:sp>
      <p:sp>
        <p:nvSpPr>
          <p:cNvPr name="TextBox 6" id="6"/>
          <p:cNvSpPr txBox="true"/>
          <p:nvPr/>
        </p:nvSpPr>
        <p:spPr>
          <a:xfrm rot="0">
            <a:off x="1243781" y="2057512"/>
            <a:ext cx="15414233" cy="2914650"/>
          </a:xfrm>
          <a:prstGeom prst="rect">
            <a:avLst/>
          </a:prstGeom>
        </p:spPr>
        <p:txBody>
          <a:bodyPr anchor="t" rtlCol="false" tIns="0" lIns="0" bIns="0" rIns="0">
            <a:spAutoFit/>
          </a:bodyPr>
          <a:lstStyle/>
          <a:p>
            <a:pPr algn="ctr">
              <a:lnSpc>
                <a:spcPts val="7810"/>
              </a:lnSpc>
            </a:pPr>
            <a:r>
              <a:rPr lang="en-US" sz="4821" spc="-173">
                <a:solidFill>
                  <a:srgbClr val="000000"/>
                </a:solidFill>
                <a:latin typeface="Glacial Indifference"/>
                <a:ea typeface="Glacial Indifference"/>
                <a:cs typeface="Glacial Indifference"/>
                <a:sym typeface="Glacial Indifference"/>
              </a:rPr>
              <a:t>Condoms give 100% protection against </a:t>
            </a:r>
          </a:p>
          <a:p>
            <a:pPr algn="ctr">
              <a:lnSpc>
                <a:spcPts val="7810"/>
              </a:lnSpc>
            </a:pPr>
            <a:r>
              <a:rPr lang="en-US" sz="4821" spc="-173">
                <a:solidFill>
                  <a:srgbClr val="000000"/>
                </a:solidFill>
                <a:latin typeface="Glacial Indifference"/>
                <a:ea typeface="Glacial Indifference"/>
                <a:cs typeface="Glacial Indifference"/>
                <a:sym typeface="Glacial Indifference"/>
              </a:rPr>
              <a:t>all sexually transmitted infections.</a:t>
            </a:r>
          </a:p>
          <a:p>
            <a:pPr algn="ctr">
              <a:lnSpc>
                <a:spcPts val="7810"/>
              </a:lnSpc>
            </a:pPr>
          </a:p>
        </p:txBody>
      </p:sp>
    </p:spTree>
  </p:cSld>
  <p:clrMapOvr>
    <a:masterClrMapping/>
  </p:clrMapOvr>
</p:sld>
</file>

<file path=ppt/slides/slide24.xml><?xml version="1.0" encoding="utf-8"?>
<p:sld xmlns:p="http://schemas.openxmlformats.org/presentationml/2006/main" xmlns:a="http://schemas.openxmlformats.org/drawingml/2006/main" xmlns:r="http://schemas.openxmlformats.org/officeDocument/2006/relationships">
  <p:cSld>
    <p:bg>
      <p:bgPr>
        <a:solidFill>
          <a:srgbClr val="FFC9E4"/>
        </a:solidFill>
      </p:bgPr>
    </p:bg>
    <p:spTree>
      <p:nvGrpSpPr>
        <p:cNvPr id="1" name=""/>
        <p:cNvGrpSpPr/>
        <p:nvPr/>
      </p:nvGrpSpPr>
      <p:grpSpPr>
        <a:xfrm>
          <a:off x="0" y="0"/>
          <a:ext cx="0" cy="0"/>
          <a:chOff x="0" y="0"/>
          <a:chExt cx="0" cy="0"/>
        </a:xfrm>
      </p:grpSpPr>
      <p:grpSp>
        <p:nvGrpSpPr>
          <p:cNvPr name="Group 2" id="2"/>
          <p:cNvGrpSpPr/>
          <p:nvPr/>
        </p:nvGrpSpPr>
        <p:grpSpPr>
          <a:xfrm rot="0">
            <a:off x="635674" y="550233"/>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Freeform 5" id="5"/>
          <p:cNvSpPr/>
          <p:nvPr/>
        </p:nvSpPr>
        <p:spPr>
          <a:xfrm flipH="false" flipV="false" rot="0">
            <a:off x="8298919" y="4631517"/>
            <a:ext cx="2774572" cy="1626593"/>
          </a:xfrm>
          <a:custGeom>
            <a:avLst/>
            <a:gdLst/>
            <a:ahLst/>
            <a:cxnLst/>
            <a:rect r="r" b="b" t="t" l="l"/>
            <a:pathLst>
              <a:path h="1626593" w="2774572">
                <a:moveTo>
                  <a:pt x="0" y="0"/>
                </a:moveTo>
                <a:lnTo>
                  <a:pt x="2774572" y="0"/>
                </a:lnTo>
                <a:lnTo>
                  <a:pt x="2774572" y="1626593"/>
                </a:lnTo>
                <a:lnTo>
                  <a:pt x="0" y="1626593"/>
                </a:lnTo>
                <a:lnTo>
                  <a:pt x="0" y="0"/>
                </a:lnTo>
                <a:close/>
              </a:path>
            </a:pathLst>
          </a:custGeom>
          <a:blipFill>
            <a:blip r:embed="rId3">
              <a:extLst>
                <a:ext uri="{96DAC541-7B7A-43D3-8B79-37D633B846F1}">
                  <asvg:svgBlip xmlns:asvg="http://schemas.microsoft.com/office/drawing/2016/SVG/main" r:embed="rId4"/>
                </a:ext>
              </a:extLst>
            </a:blip>
            <a:stretch>
              <a:fillRect l="0" t="0" r="0" b="0"/>
            </a:stretch>
          </a:blipFill>
        </p:spPr>
      </p:sp>
      <p:sp>
        <p:nvSpPr>
          <p:cNvPr name="TextBox 6" id="6"/>
          <p:cNvSpPr txBox="true"/>
          <p:nvPr/>
        </p:nvSpPr>
        <p:spPr>
          <a:xfrm rot="0">
            <a:off x="6058468" y="4714987"/>
            <a:ext cx="7996764" cy="1202479"/>
          </a:xfrm>
          <a:prstGeom prst="rect">
            <a:avLst/>
          </a:prstGeom>
        </p:spPr>
        <p:txBody>
          <a:bodyPr anchor="t" rtlCol="false" tIns="0" lIns="0" bIns="0" rIns="0">
            <a:spAutoFit/>
          </a:bodyPr>
          <a:lstStyle/>
          <a:p>
            <a:pPr algn="just">
              <a:lnSpc>
                <a:spcPts val="10054"/>
              </a:lnSpc>
            </a:pPr>
            <a:r>
              <a:rPr lang="en-US" b="true" sz="6206" spc="-223">
                <a:solidFill>
                  <a:srgbClr val="000000"/>
                </a:solidFill>
                <a:latin typeface="Glacial Indifference Bold"/>
                <a:ea typeface="Glacial Indifference Bold"/>
                <a:cs typeface="Glacial Indifference Bold"/>
                <a:sym typeface="Glacial Indifference Bold"/>
              </a:rPr>
              <a:t>True or false?</a:t>
            </a:r>
          </a:p>
        </p:txBody>
      </p:sp>
      <p:sp>
        <p:nvSpPr>
          <p:cNvPr name="TextBox 7" id="7"/>
          <p:cNvSpPr txBox="true"/>
          <p:nvPr/>
        </p:nvSpPr>
        <p:spPr>
          <a:xfrm rot="0">
            <a:off x="1243781" y="2057512"/>
            <a:ext cx="15414233" cy="2914650"/>
          </a:xfrm>
          <a:prstGeom prst="rect">
            <a:avLst/>
          </a:prstGeom>
        </p:spPr>
        <p:txBody>
          <a:bodyPr anchor="t" rtlCol="false" tIns="0" lIns="0" bIns="0" rIns="0">
            <a:spAutoFit/>
          </a:bodyPr>
          <a:lstStyle/>
          <a:p>
            <a:pPr algn="ctr">
              <a:lnSpc>
                <a:spcPts val="7810"/>
              </a:lnSpc>
            </a:pPr>
            <a:r>
              <a:rPr lang="en-US" sz="4821" spc="-173">
                <a:solidFill>
                  <a:srgbClr val="000000"/>
                </a:solidFill>
                <a:latin typeface="Glacial Indifference"/>
                <a:ea typeface="Glacial Indifference"/>
                <a:cs typeface="Glacial Indifference"/>
                <a:sym typeface="Glacial Indifference"/>
              </a:rPr>
              <a:t>Condoms give 100% protection against </a:t>
            </a:r>
          </a:p>
          <a:p>
            <a:pPr algn="ctr">
              <a:lnSpc>
                <a:spcPts val="7810"/>
              </a:lnSpc>
            </a:pPr>
            <a:r>
              <a:rPr lang="en-US" sz="4821" spc="-173">
                <a:solidFill>
                  <a:srgbClr val="000000"/>
                </a:solidFill>
                <a:latin typeface="Glacial Indifference"/>
                <a:ea typeface="Glacial Indifference"/>
                <a:cs typeface="Glacial Indifference"/>
                <a:sym typeface="Glacial Indifference"/>
              </a:rPr>
              <a:t>all sexually transmitted infections.</a:t>
            </a:r>
          </a:p>
          <a:p>
            <a:pPr algn="ctr">
              <a:lnSpc>
                <a:spcPts val="7810"/>
              </a:lnSpc>
            </a:pPr>
          </a:p>
        </p:txBody>
      </p:sp>
      <p:sp>
        <p:nvSpPr>
          <p:cNvPr name="TextBox 8" id="8"/>
          <p:cNvSpPr txBox="true"/>
          <p:nvPr/>
        </p:nvSpPr>
        <p:spPr>
          <a:xfrm rot="0">
            <a:off x="1726472" y="7252906"/>
            <a:ext cx="15256371" cy="1287146"/>
          </a:xfrm>
          <a:prstGeom prst="rect">
            <a:avLst/>
          </a:prstGeom>
        </p:spPr>
        <p:txBody>
          <a:bodyPr anchor="t" rtlCol="false" tIns="0" lIns="0" bIns="0" rIns="0">
            <a:spAutoFit/>
          </a:bodyPr>
          <a:lstStyle/>
          <a:p>
            <a:pPr algn="ctr">
              <a:lnSpc>
                <a:spcPts val="5179"/>
              </a:lnSpc>
              <a:spcBef>
                <a:spcPct val="0"/>
              </a:spcBef>
            </a:pPr>
            <a:r>
              <a:rPr lang="en-US" b="true" sz="3699">
                <a:solidFill>
                  <a:srgbClr val="FF2929"/>
                </a:solidFill>
                <a:latin typeface="Glacial Indifference Bold"/>
                <a:ea typeface="Glacial Indifference Bold"/>
                <a:cs typeface="Glacial Indifference Bold"/>
                <a:sym typeface="Glacial Indifference Bold"/>
              </a:rPr>
              <a:t>Although condoms reduce the risk of STI, no method is 100% effective, </a:t>
            </a:r>
          </a:p>
          <a:p>
            <a:pPr algn="ctr">
              <a:lnSpc>
                <a:spcPts val="5179"/>
              </a:lnSpc>
              <a:spcBef>
                <a:spcPct val="0"/>
              </a:spcBef>
            </a:pPr>
            <a:r>
              <a:rPr lang="en-US" b="true" sz="3699">
                <a:solidFill>
                  <a:srgbClr val="FF2929"/>
                </a:solidFill>
                <a:latin typeface="Glacial Indifference Bold"/>
                <a:ea typeface="Glacial Indifference Bold"/>
                <a:cs typeface="Glacial Indifference Bold"/>
                <a:sym typeface="Glacial Indifference Bold"/>
              </a:rPr>
              <a:t>even if the condom is used correctly.</a:t>
            </a:r>
          </a:p>
        </p:txBody>
      </p:sp>
    </p:spTree>
  </p:cSld>
  <p:clrMapOvr>
    <a:masterClrMapping/>
  </p:clrMapOvr>
</p:sld>
</file>

<file path=ppt/slides/slide25.xml><?xml version="1.0" encoding="utf-8"?>
<p:sld xmlns:p="http://schemas.openxmlformats.org/presentationml/2006/main" xmlns:a="http://schemas.openxmlformats.org/drawingml/2006/main">
  <p:cSld>
    <p:bg>
      <p:bgPr>
        <a:solidFill>
          <a:srgbClr val="FFC9E4"/>
        </a:solidFill>
      </p:bgPr>
    </p:bg>
    <p:spTree>
      <p:nvGrpSpPr>
        <p:cNvPr id="1" name=""/>
        <p:cNvGrpSpPr/>
        <p:nvPr/>
      </p:nvGrpSpPr>
      <p:grpSpPr>
        <a:xfrm>
          <a:off x="0" y="0"/>
          <a:ext cx="0" cy="0"/>
          <a:chOff x="0" y="0"/>
          <a:chExt cx="0" cy="0"/>
        </a:xfrm>
      </p:grpSpPr>
      <p:grpSp>
        <p:nvGrpSpPr>
          <p:cNvPr name="Group 2" id="2"/>
          <p:cNvGrpSpPr/>
          <p:nvPr/>
        </p:nvGrpSpPr>
        <p:grpSpPr>
          <a:xfrm rot="0">
            <a:off x="635674" y="550233"/>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TextBox 5" id="5"/>
          <p:cNvSpPr txBox="true"/>
          <p:nvPr/>
        </p:nvSpPr>
        <p:spPr>
          <a:xfrm rot="0">
            <a:off x="6234016" y="4714987"/>
            <a:ext cx="7996764" cy="1202479"/>
          </a:xfrm>
          <a:prstGeom prst="rect">
            <a:avLst/>
          </a:prstGeom>
        </p:spPr>
        <p:txBody>
          <a:bodyPr anchor="t" rtlCol="false" tIns="0" lIns="0" bIns="0" rIns="0">
            <a:spAutoFit/>
          </a:bodyPr>
          <a:lstStyle/>
          <a:p>
            <a:pPr algn="just">
              <a:lnSpc>
                <a:spcPts val="10054"/>
              </a:lnSpc>
            </a:pPr>
            <a:r>
              <a:rPr lang="en-US" b="true" sz="6206" spc="-223">
                <a:solidFill>
                  <a:srgbClr val="000000"/>
                </a:solidFill>
                <a:latin typeface="Glacial Indifference Bold"/>
                <a:ea typeface="Glacial Indifference Bold"/>
                <a:cs typeface="Glacial Indifference Bold"/>
                <a:sym typeface="Glacial Indifference Bold"/>
              </a:rPr>
              <a:t>True or false?</a:t>
            </a:r>
          </a:p>
        </p:txBody>
      </p:sp>
      <p:sp>
        <p:nvSpPr>
          <p:cNvPr name="TextBox 6" id="6"/>
          <p:cNvSpPr txBox="true"/>
          <p:nvPr/>
        </p:nvSpPr>
        <p:spPr>
          <a:xfrm rot="0">
            <a:off x="1243781" y="2057512"/>
            <a:ext cx="15414233" cy="1924050"/>
          </a:xfrm>
          <a:prstGeom prst="rect">
            <a:avLst/>
          </a:prstGeom>
        </p:spPr>
        <p:txBody>
          <a:bodyPr anchor="t" rtlCol="false" tIns="0" lIns="0" bIns="0" rIns="0">
            <a:spAutoFit/>
          </a:bodyPr>
          <a:lstStyle/>
          <a:p>
            <a:pPr algn="ctr">
              <a:lnSpc>
                <a:spcPts val="7810"/>
              </a:lnSpc>
            </a:pPr>
            <a:r>
              <a:rPr lang="en-US" sz="4821" spc="-173">
                <a:solidFill>
                  <a:srgbClr val="000000"/>
                </a:solidFill>
                <a:latin typeface="Glacial Indifference"/>
                <a:ea typeface="Glacial Indifference"/>
                <a:cs typeface="Glacial Indifference"/>
                <a:sym typeface="Glacial Indifference"/>
              </a:rPr>
              <a:t>There is a safe period for having sex to avoid pregnancy.</a:t>
            </a:r>
          </a:p>
          <a:p>
            <a:pPr algn="ctr">
              <a:lnSpc>
                <a:spcPts val="7810"/>
              </a:lnSpc>
            </a:pPr>
          </a:p>
        </p:txBody>
      </p:sp>
    </p:spTree>
  </p:cSld>
  <p:clrMapOvr>
    <a:masterClrMapping/>
  </p:clrMapOvr>
</p:sld>
</file>

<file path=ppt/slides/slide26.xml><?xml version="1.0" encoding="utf-8"?>
<p:sld xmlns:p="http://schemas.openxmlformats.org/presentationml/2006/main" xmlns:a="http://schemas.openxmlformats.org/drawingml/2006/main">
  <p:cSld>
    <p:bg>
      <p:bgPr>
        <a:solidFill>
          <a:srgbClr val="FFC9E4"/>
        </a:solidFill>
      </p:bgPr>
    </p:bg>
    <p:spTree>
      <p:nvGrpSpPr>
        <p:cNvPr id="1" name=""/>
        <p:cNvGrpSpPr/>
        <p:nvPr/>
      </p:nvGrpSpPr>
      <p:grpSpPr>
        <a:xfrm>
          <a:off x="0" y="0"/>
          <a:ext cx="0" cy="0"/>
          <a:chOff x="0" y="0"/>
          <a:chExt cx="0" cy="0"/>
        </a:xfrm>
      </p:grpSpPr>
      <p:grpSp>
        <p:nvGrpSpPr>
          <p:cNvPr name="Group 2" id="2"/>
          <p:cNvGrpSpPr/>
          <p:nvPr/>
        </p:nvGrpSpPr>
        <p:grpSpPr>
          <a:xfrm rot="0">
            <a:off x="635674" y="550233"/>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TextBox 5" id="5"/>
          <p:cNvSpPr txBox="true"/>
          <p:nvPr/>
        </p:nvSpPr>
        <p:spPr>
          <a:xfrm rot="0">
            <a:off x="6234016" y="4714987"/>
            <a:ext cx="7996764" cy="1202479"/>
          </a:xfrm>
          <a:prstGeom prst="rect">
            <a:avLst/>
          </a:prstGeom>
        </p:spPr>
        <p:txBody>
          <a:bodyPr anchor="t" rtlCol="false" tIns="0" lIns="0" bIns="0" rIns="0">
            <a:spAutoFit/>
          </a:bodyPr>
          <a:lstStyle/>
          <a:p>
            <a:pPr algn="just">
              <a:lnSpc>
                <a:spcPts val="10054"/>
              </a:lnSpc>
            </a:pPr>
            <a:r>
              <a:rPr lang="en-US" b="true" sz="6206" spc="-223">
                <a:solidFill>
                  <a:srgbClr val="000000"/>
                </a:solidFill>
                <a:latin typeface="Glacial Indifference Bold"/>
                <a:ea typeface="Glacial Indifference Bold"/>
                <a:cs typeface="Glacial Indifference Bold"/>
                <a:sym typeface="Glacial Indifference Bold"/>
              </a:rPr>
              <a:t>True or false?</a:t>
            </a:r>
          </a:p>
        </p:txBody>
      </p:sp>
      <p:sp>
        <p:nvSpPr>
          <p:cNvPr name="TextBox 6" id="6"/>
          <p:cNvSpPr txBox="true"/>
          <p:nvPr/>
        </p:nvSpPr>
        <p:spPr>
          <a:xfrm rot="0">
            <a:off x="1243781" y="2057512"/>
            <a:ext cx="15414233" cy="1924050"/>
          </a:xfrm>
          <a:prstGeom prst="rect">
            <a:avLst/>
          </a:prstGeom>
        </p:spPr>
        <p:txBody>
          <a:bodyPr anchor="t" rtlCol="false" tIns="0" lIns="0" bIns="0" rIns="0">
            <a:spAutoFit/>
          </a:bodyPr>
          <a:lstStyle/>
          <a:p>
            <a:pPr algn="ctr">
              <a:lnSpc>
                <a:spcPts val="7810"/>
              </a:lnSpc>
            </a:pPr>
            <a:r>
              <a:rPr lang="en-US" sz="4821" spc="-173">
                <a:solidFill>
                  <a:srgbClr val="000000"/>
                </a:solidFill>
                <a:latin typeface="Glacial Indifference"/>
                <a:ea typeface="Glacial Indifference"/>
                <a:cs typeface="Glacial Indifference"/>
                <a:sym typeface="Glacial Indifference"/>
              </a:rPr>
              <a:t>There is a safe period for having sex to avoid pregnancy.</a:t>
            </a:r>
          </a:p>
          <a:p>
            <a:pPr algn="ctr">
              <a:lnSpc>
                <a:spcPts val="7810"/>
              </a:lnSpc>
            </a:pPr>
          </a:p>
        </p:txBody>
      </p:sp>
      <p:sp>
        <p:nvSpPr>
          <p:cNvPr name="TextBox 7" id="7"/>
          <p:cNvSpPr txBox="true"/>
          <p:nvPr/>
        </p:nvSpPr>
        <p:spPr>
          <a:xfrm rot="0">
            <a:off x="1243781" y="6347808"/>
            <a:ext cx="15537116" cy="3763898"/>
          </a:xfrm>
          <a:prstGeom prst="rect">
            <a:avLst/>
          </a:prstGeom>
        </p:spPr>
        <p:txBody>
          <a:bodyPr anchor="t" rtlCol="false" tIns="0" lIns="0" bIns="0" rIns="0">
            <a:spAutoFit/>
          </a:bodyPr>
          <a:lstStyle/>
          <a:p>
            <a:pPr algn="ctr">
              <a:lnSpc>
                <a:spcPts val="6028"/>
              </a:lnSpc>
            </a:pPr>
            <a:r>
              <a:rPr lang="en-US" b="true" sz="3721" spc="-133">
                <a:solidFill>
                  <a:srgbClr val="FF2929"/>
                </a:solidFill>
                <a:latin typeface="Glacial Indifference Bold"/>
                <a:ea typeface="Glacial Indifference Bold"/>
                <a:cs typeface="Glacial Indifference Bold"/>
                <a:sym typeface="Glacial Indifference Bold"/>
              </a:rPr>
              <a:t>Some adults try to avoid pregnancy when the woman is not ovulating, but this relies on a detailed knowledge of her menstrual cycle and only having sex at certain times of the month. It is far from a reliable method and not recommended. It also offers no protection against STIs.</a:t>
            </a:r>
          </a:p>
          <a:p>
            <a:pPr algn="ctr">
              <a:lnSpc>
                <a:spcPts val="6028"/>
              </a:lnSpc>
            </a:pPr>
          </a:p>
        </p:txBody>
      </p:sp>
      <p:sp>
        <p:nvSpPr>
          <p:cNvPr name="TextBox 8" id="8"/>
          <p:cNvSpPr txBox="true"/>
          <p:nvPr/>
        </p:nvSpPr>
        <p:spPr>
          <a:xfrm rot="0">
            <a:off x="8011161" y="5225739"/>
            <a:ext cx="10411111" cy="1044322"/>
          </a:xfrm>
          <a:prstGeom prst="rect">
            <a:avLst/>
          </a:prstGeom>
        </p:spPr>
        <p:txBody>
          <a:bodyPr anchor="t" rtlCol="false" tIns="0" lIns="0" bIns="0" rIns="0">
            <a:spAutoFit/>
          </a:bodyPr>
          <a:lstStyle/>
          <a:p>
            <a:pPr algn="ctr">
              <a:lnSpc>
                <a:spcPts val="8782"/>
              </a:lnSpc>
            </a:pPr>
            <a:r>
              <a:rPr lang="en-US" b="true" sz="5421" spc="-195">
                <a:solidFill>
                  <a:srgbClr val="FF2929"/>
                </a:solidFill>
                <a:latin typeface="Glacial Indifference Bold"/>
                <a:ea typeface="Glacial Indifference Bold"/>
                <a:cs typeface="Glacial Indifference Bold"/>
                <a:sym typeface="Glacial Indifference Bold"/>
              </a:rPr>
              <a:t>Possibly!</a:t>
            </a:r>
          </a:p>
        </p:txBody>
      </p:sp>
    </p:spTree>
  </p:cSld>
  <p:clrMapOvr>
    <a:masterClrMapping/>
  </p:clrMapOvr>
</p:sld>
</file>

<file path=ppt/slides/slide27.xml><?xml version="1.0" encoding="utf-8"?>
<p:sld xmlns:p="http://schemas.openxmlformats.org/presentationml/2006/main" xmlns:a="http://schemas.openxmlformats.org/drawingml/2006/main">
  <p:cSld>
    <p:bg>
      <p:bgPr>
        <a:solidFill>
          <a:srgbClr val="FFC9E4"/>
        </a:solidFill>
      </p:bgPr>
    </p:bg>
    <p:spTree>
      <p:nvGrpSpPr>
        <p:cNvPr id="1" name=""/>
        <p:cNvGrpSpPr/>
        <p:nvPr/>
      </p:nvGrpSpPr>
      <p:grpSpPr>
        <a:xfrm>
          <a:off x="0" y="0"/>
          <a:ext cx="0" cy="0"/>
          <a:chOff x="0" y="0"/>
          <a:chExt cx="0" cy="0"/>
        </a:xfrm>
      </p:grpSpPr>
      <p:grpSp>
        <p:nvGrpSpPr>
          <p:cNvPr name="Group 2" id="2"/>
          <p:cNvGrpSpPr/>
          <p:nvPr/>
        </p:nvGrpSpPr>
        <p:grpSpPr>
          <a:xfrm rot="0">
            <a:off x="635674" y="550233"/>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TextBox 5" id="5"/>
          <p:cNvSpPr txBox="true"/>
          <p:nvPr/>
        </p:nvSpPr>
        <p:spPr>
          <a:xfrm rot="0">
            <a:off x="6234016" y="4714987"/>
            <a:ext cx="7996764" cy="1202479"/>
          </a:xfrm>
          <a:prstGeom prst="rect">
            <a:avLst/>
          </a:prstGeom>
        </p:spPr>
        <p:txBody>
          <a:bodyPr anchor="t" rtlCol="false" tIns="0" lIns="0" bIns="0" rIns="0">
            <a:spAutoFit/>
          </a:bodyPr>
          <a:lstStyle/>
          <a:p>
            <a:pPr algn="just">
              <a:lnSpc>
                <a:spcPts val="10054"/>
              </a:lnSpc>
            </a:pPr>
            <a:r>
              <a:rPr lang="en-US" b="true" sz="6206" spc="-223">
                <a:solidFill>
                  <a:srgbClr val="000000"/>
                </a:solidFill>
                <a:latin typeface="Glacial Indifference Bold"/>
                <a:ea typeface="Glacial Indifference Bold"/>
                <a:cs typeface="Glacial Indifference Bold"/>
                <a:sym typeface="Glacial Indifference Bold"/>
              </a:rPr>
              <a:t>True or false?</a:t>
            </a:r>
          </a:p>
        </p:txBody>
      </p:sp>
      <p:sp>
        <p:nvSpPr>
          <p:cNvPr name="TextBox 6" id="6"/>
          <p:cNvSpPr txBox="true"/>
          <p:nvPr/>
        </p:nvSpPr>
        <p:spPr>
          <a:xfrm rot="0">
            <a:off x="1243781" y="2057512"/>
            <a:ext cx="15414233" cy="1924050"/>
          </a:xfrm>
          <a:prstGeom prst="rect">
            <a:avLst/>
          </a:prstGeom>
        </p:spPr>
        <p:txBody>
          <a:bodyPr anchor="t" rtlCol="false" tIns="0" lIns="0" bIns="0" rIns="0">
            <a:spAutoFit/>
          </a:bodyPr>
          <a:lstStyle/>
          <a:p>
            <a:pPr algn="ctr">
              <a:lnSpc>
                <a:spcPts val="7810"/>
              </a:lnSpc>
            </a:pPr>
            <a:r>
              <a:rPr lang="en-US" sz="4821" spc="-173">
                <a:solidFill>
                  <a:srgbClr val="000000"/>
                </a:solidFill>
                <a:latin typeface="Glacial Indifference"/>
                <a:ea typeface="Glacial Indifference"/>
                <a:cs typeface="Glacial Indifference"/>
                <a:sym typeface="Glacial Indifference"/>
              </a:rPr>
              <a:t>By age 16, most teenagers still have not had sex.</a:t>
            </a:r>
          </a:p>
          <a:p>
            <a:pPr algn="ctr">
              <a:lnSpc>
                <a:spcPts val="7810"/>
              </a:lnSpc>
            </a:pPr>
          </a:p>
        </p:txBody>
      </p:sp>
    </p:spTree>
  </p:cSld>
  <p:clrMapOvr>
    <a:masterClrMapping/>
  </p:clrMapOvr>
</p:sld>
</file>

<file path=ppt/slides/slide28.xml><?xml version="1.0" encoding="utf-8"?>
<p:sld xmlns:p="http://schemas.openxmlformats.org/presentationml/2006/main" xmlns:a="http://schemas.openxmlformats.org/drawingml/2006/main" xmlns:r="http://schemas.openxmlformats.org/officeDocument/2006/relationships">
  <p:cSld>
    <p:bg>
      <p:bgPr>
        <a:solidFill>
          <a:srgbClr val="FFC9E4"/>
        </a:solidFill>
      </p:bgPr>
    </p:bg>
    <p:spTree>
      <p:nvGrpSpPr>
        <p:cNvPr id="1" name=""/>
        <p:cNvGrpSpPr/>
        <p:nvPr/>
      </p:nvGrpSpPr>
      <p:grpSpPr>
        <a:xfrm>
          <a:off x="0" y="0"/>
          <a:ext cx="0" cy="0"/>
          <a:chOff x="0" y="0"/>
          <a:chExt cx="0" cy="0"/>
        </a:xfrm>
      </p:grpSpPr>
      <p:grpSp>
        <p:nvGrpSpPr>
          <p:cNvPr name="Group 2" id="2"/>
          <p:cNvGrpSpPr/>
          <p:nvPr/>
        </p:nvGrpSpPr>
        <p:grpSpPr>
          <a:xfrm rot="0">
            <a:off x="635674" y="550233"/>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Freeform 5" id="5"/>
          <p:cNvSpPr/>
          <p:nvPr/>
        </p:nvSpPr>
        <p:spPr>
          <a:xfrm flipH="false" flipV="false" rot="0">
            <a:off x="5638288" y="3016786"/>
            <a:ext cx="2374553" cy="2581036"/>
          </a:xfrm>
          <a:custGeom>
            <a:avLst/>
            <a:gdLst/>
            <a:ahLst/>
            <a:cxnLst/>
            <a:rect r="r" b="b" t="t" l="l"/>
            <a:pathLst>
              <a:path h="2581036" w="2374553">
                <a:moveTo>
                  <a:pt x="0" y="0"/>
                </a:moveTo>
                <a:lnTo>
                  <a:pt x="2374552" y="0"/>
                </a:lnTo>
                <a:lnTo>
                  <a:pt x="2374552" y="2581036"/>
                </a:lnTo>
                <a:lnTo>
                  <a:pt x="0" y="2581036"/>
                </a:lnTo>
                <a:lnTo>
                  <a:pt x="0" y="0"/>
                </a:lnTo>
                <a:close/>
              </a:path>
            </a:pathLst>
          </a:custGeom>
          <a:blipFill>
            <a:blip r:embed="rId3">
              <a:extLst>
                <a:ext uri="{96DAC541-7B7A-43D3-8B79-37D633B846F1}">
                  <asvg:svgBlip xmlns:asvg="http://schemas.microsoft.com/office/drawing/2016/SVG/main" r:embed="rId4"/>
                </a:ext>
              </a:extLst>
            </a:blip>
            <a:stretch>
              <a:fillRect l="0" t="0" r="0" b="0"/>
            </a:stretch>
          </a:blipFill>
        </p:spPr>
      </p:sp>
      <p:sp>
        <p:nvSpPr>
          <p:cNvPr name="TextBox 6" id="6"/>
          <p:cNvSpPr txBox="true"/>
          <p:nvPr/>
        </p:nvSpPr>
        <p:spPr>
          <a:xfrm rot="0">
            <a:off x="6266988" y="3577477"/>
            <a:ext cx="7996764" cy="1202479"/>
          </a:xfrm>
          <a:prstGeom prst="rect">
            <a:avLst/>
          </a:prstGeom>
        </p:spPr>
        <p:txBody>
          <a:bodyPr anchor="t" rtlCol="false" tIns="0" lIns="0" bIns="0" rIns="0">
            <a:spAutoFit/>
          </a:bodyPr>
          <a:lstStyle/>
          <a:p>
            <a:pPr algn="just">
              <a:lnSpc>
                <a:spcPts val="10054"/>
              </a:lnSpc>
            </a:pPr>
            <a:r>
              <a:rPr lang="en-US" b="true" sz="6206" spc="-223">
                <a:solidFill>
                  <a:srgbClr val="000000"/>
                </a:solidFill>
                <a:latin typeface="Glacial Indifference Bold"/>
                <a:ea typeface="Glacial Indifference Bold"/>
                <a:cs typeface="Glacial Indifference Bold"/>
                <a:sym typeface="Glacial Indifference Bold"/>
              </a:rPr>
              <a:t>True or false?</a:t>
            </a:r>
          </a:p>
        </p:txBody>
      </p:sp>
      <p:sp>
        <p:nvSpPr>
          <p:cNvPr name="TextBox 7" id="7"/>
          <p:cNvSpPr txBox="true"/>
          <p:nvPr/>
        </p:nvSpPr>
        <p:spPr>
          <a:xfrm rot="0">
            <a:off x="1243781" y="2057512"/>
            <a:ext cx="15414233" cy="1924050"/>
          </a:xfrm>
          <a:prstGeom prst="rect">
            <a:avLst/>
          </a:prstGeom>
        </p:spPr>
        <p:txBody>
          <a:bodyPr anchor="t" rtlCol="false" tIns="0" lIns="0" bIns="0" rIns="0">
            <a:spAutoFit/>
          </a:bodyPr>
          <a:lstStyle/>
          <a:p>
            <a:pPr algn="ctr">
              <a:lnSpc>
                <a:spcPts val="7810"/>
              </a:lnSpc>
            </a:pPr>
            <a:r>
              <a:rPr lang="en-US" sz="4821" spc="-173">
                <a:solidFill>
                  <a:srgbClr val="000000"/>
                </a:solidFill>
                <a:latin typeface="Glacial Indifference"/>
                <a:ea typeface="Glacial Indifference"/>
                <a:cs typeface="Glacial Indifference"/>
                <a:sym typeface="Glacial Indifference"/>
              </a:rPr>
              <a:t>By age 16, most teenagers still have not had sex.</a:t>
            </a:r>
          </a:p>
          <a:p>
            <a:pPr algn="ctr">
              <a:lnSpc>
                <a:spcPts val="7810"/>
              </a:lnSpc>
            </a:pPr>
          </a:p>
        </p:txBody>
      </p:sp>
      <p:sp>
        <p:nvSpPr>
          <p:cNvPr name="TextBox 8" id="8"/>
          <p:cNvSpPr txBox="true"/>
          <p:nvPr/>
        </p:nvSpPr>
        <p:spPr>
          <a:xfrm rot="0">
            <a:off x="1028700" y="5652136"/>
            <a:ext cx="16625515" cy="4634864"/>
          </a:xfrm>
          <a:prstGeom prst="rect">
            <a:avLst/>
          </a:prstGeom>
        </p:spPr>
        <p:txBody>
          <a:bodyPr anchor="t" rtlCol="false" tIns="0" lIns="0" bIns="0" rIns="0">
            <a:spAutoFit/>
          </a:bodyPr>
          <a:lstStyle/>
          <a:p>
            <a:pPr algn="ctr">
              <a:lnSpc>
                <a:spcPts val="6190"/>
              </a:lnSpc>
            </a:pPr>
            <a:r>
              <a:rPr lang="en-US" b="true" sz="3821" spc="-137">
                <a:solidFill>
                  <a:srgbClr val="68C84F"/>
                </a:solidFill>
                <a:latin typeface="Glacial Indifference Bold"/>
                <a:ea typeface="Glacial Indifference Bold"/>
                <a:cs typeface="Glacial Indifference Bold"/>
                <a:sym typeface="Glacial Indifference Bold"/>
              </a:rPr>
              <a:t>Surveys over many years across the UK regularly confirm that most young people have not had sex before they are 16. </a:t>
            </a:r>
          </a:p>
          <a:p>
            <a:pPr algn="ctr">
              <a:lnSpc>
                <a:spcPts val="6190"/>
              </a:lnSpc>
            </a:pPr>
          </a:p>
          <a:p>
            <a:pPr algn="ctr">
              <a:lnSpc>
                <a:spcPts val="6190"/>
              </a:lnSpc>
            </a:pPr>
            <a:r>
              <a:rPr lang="en-US" b="true" sz="3821" spc="-137">
                <a:solidFill>
                  <a:srgbClr val="68C84F"/>
                </a:solidFill>
                <a:latin typeface="Glacial Indifference Bold"/>
                <a:ea typeface="Glacial Indifference Bold"/>
                <a:cs typeface="Glacial Indifference Bold"/>
                <a:sym typeface="Glacial Indifference Bold"/>
              </a:rPr>
              <a:t>16 is the legal age of consent on the Isle of Man, although young people can access free, confidential services if they need to.</a:t>
            </a:r>
          </a:p>
          <a:p>
            <a:pPr algn="ctr">
              <a:lnSpc>
                <a:spcPts val="6190"/>
              </a:lnSpc>
            </a:pPr>
          </a:p>
        </p:txBody>
      </p:sp>
    </p:spTree>
  </p:cSld>
  <p:clrMapOvr>
    <a:masterClrMapping/>
  </p:clrMapOvr>
</p:sld>
</file>

<file path=ppt/slides/slide29.xml><?xml version="1.0" encoding="utf-8"?>
<p:sld xmlns:p="http://schemas.openxmlformats.org/presentationml/2006/main" xmlns:a="http://schemas.openxmlformats.org/drawingml/2006/main">
  <p:cSld>
    <p:bg>
      <p:bgPr>
        <a:solidFill>
          <a:srgbClr val="FFC9E4"/>
        </a:solidFill>
      </p:bgPr>
    </p:bg>
    <p:spTree>
      <p:nvGrpSpPr>
        <p:cNvPr id="1" name=""/>
        <p:cNvGrpSpPr/>
        <p:nvPr/>
      </p:nvGrpSpPr>
      <p:grpSpPr>
        <a:xfrm>
          <a:off x="0" y="0"/>
          <a:ext cx="0" cy="0"/>
          <a:chOff x="0" y="0"/>
          <a:chExt cx="0" cy="0"/>
        </a:xfrm>
      </p:grpSpPr>
      <p:grpSp>
        <p:nvGrpSpPr>
          <p:cNvPr name="Group 2" id="2"/>
          <p:cNvGrpSpPr/>
          <p:nvPr/>
        </p:nvGrpSpPr>
        <p:grpSpPr>
          <a:xfrm rot="0">
            <a:off x="635674" y="550233"/>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TextBox 5" id="5"/>
          <p:cNvSpPr txBox="true"/>
          <p:nvPr/>
        </p:nvSpPr>
        <p:spPr>
          <a:xfrm rot="0">
            <a:off x="6234016" y="4714987"/>
            <a:ext cx="7996764" cy="1202479"/>
          </a:xfrm>
          <a:prstGeom prst="rect">
            <a:avLst/>
          </a:prstGeom>
        </p:spPr>
        <p:txBody>
          <a:bodyPr anchor="t" rtlCol="false" tIns="0" lIns="0" bIns="0" rIns="0">
            <a:spAutoFit/>
          </a:bodyPr>
          <a:lstStyle/>
          <a:p>
            <a:pPr algn="just">
              <a:lnSpc>
                <a:spcPts val="10054"/>
              </a:lnSpc>
            </a:pPr>
            <a:r>
              <a:rPr lang="en-US" b="true" sz="6206" spc="-223">
                <a:solidFill>
                  <a:srgbClr val="000000"/>
                </a:solidFill>
                <a:latin typeface="Glacial Indifference Bold"/>
                <a:ea typeface="Glacial Indifference Bold"/>
                <a:cs typeface="Glacial Indifference Bold"/>
                <a:sym typeface="Glacial Indifference Bold"/>
              </a:rPr>
              <a:t>True or false?</a:t>
            </a:r>
          </a:p>
        </p:txBody>
      </p:sp>
      <p:sp>
        <p:nvSpPr>
          <p:cNvPr name="TextBox 6" id="6"/>
          <p:cNvSpPr txBox="true"/>
          <p:nvPr/>
        </p:nvSpPr>
        <p:spPr>
          <a:xfrm rot="0">
            <a:off x="1243781" y="2057512"/>
            <a:ext cx="15414233" cy="1924050"/>
          </a:xfrm>
          <a:prstGeom prst="rect">
            <a:avLst/>
          </a:prstGeom>
        </p:spPr>
        <p:txBody>
          <a:bodyPr anchor="t" rtlCol="false" tIns="0" lIns="0" bIns="0" rIns="0">
            <a:spAutoFit/>
          </a:bodyPr>
          <a:lstStyle/>
          <a:p>
            <a:pPr algn="ctr">
              <a:lnSpc>
                <a:spcPts val="7810"/>
              </a:lnSpc>
            </a:pPr>
            <a:r>
              <a:rPr lang="en-US" sz="4821" spc="-173">
                <a:solidFill>
                  <a:srgbClr val="000000"/>
                </a:solidFill>
                <a:latin typeface="Glacial Indifference"/>
                <a:ea typeface="Glacial Indifference"/>
                <a:cs typeface="Glacial Indifference"/>
                <a:sym typeface="Glacial Indifference"/>
              </a:rPr>
              <a:t>Taking the birth control pill will make it harder for me to have children in the future, if I choose to.</a:t>
            </a:r>
          </a:p>
        </p:txBody>
      </p:sp>
    </p:spTree>
  </p:cSld>
  <p:clrMapOvr>
    <a:masterClrMapping/>
  </p:clrMapOvr>
</p:sld>
</file>

<file path=ppt/slides/slide30.xml><?xml version="1.0" encoding="utf-8"?>
<p:sld xmlns:p="http://schemas.openxmlformats.org/presentationml/2006/main" xmlns:a="http://schemas.openxmlformats.org/drawingml/2006/main" xmlns:r="http://schemas.openxmlformats.org/officeDocument/2006/relationships">
  <p:cSld>
    <p:bg>
      <p:bgPr>
        <a:solidFill>
          <a:srgbClr val="FFC9E4"/>
        </a:solidFill>
      </p:bgPr>
    </p:bg>
    <p:spTree>
      <p:nvGrpSpPr>
        <p:cNvPr id="1" name=""/>
        <p:cNvGrpSpPr/>
        <p:nvPr/>
      </p:nvGrpSpPr>
      <p:grpSpPr>
        <a:xfrm>
          <a:off x="0" y="0"/>
          <a:ext cx="0" cy="0"/>
          <a:chOff x="0" y="0"/>
          <a:chExt cx="0" cy="0"/>
        </a:xfrm>
      </p:grpSpPr>
      <p:grpSp>
        <p:nvGrpSpPr>
          <p:cNvPr name="Group 2" id="2"/>
          <p:cNvGrpSpPr/>
          <p:nvPr/>
        </p:nvGrpSpPr>
        <p:grpSpPr>
          <a:xfrm rot="0">
            <a:off x="635674" y="550233"/>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Freeform 5" id="5"/>
          <p:cNvSpPr/>
          <p:nvPr/>
        </p:nvSpPr>
        <p:spPr>
          <a:xfrm flipH="false" flipV="false" rot="0">
            <a:off x="8441352" y="4631517"/>
            <a:ext cx="2774572" cy="1626593"/>
          </a:xfrm>
          <a:custGeom>
            <a:avLst/>
            <a:gdLst/>
            <a:ahLst/>
            <a:cxnLst/>
            <a:rect r="r" b="b" t="t" l="l"/>
            <a:pathLst>
              <a:path h="1626593" w="2774572">
                <a:moveTo>
                  <a:pt x="0" y="0"/>
                </a:moveTo>
                <a:lnTo>
                  <a:pt x="2774572" y="0"/>
                </a:lnTo>
                <a:lnTo>
                  <a:pt x="2774572" y="1626593"/>
                </a:lnTo>
                <a:lnTo>
                  <a:pt x="0" y="1626593"/>
                </a:lnTo>
                <a:lnTo>
                  <a:pt x="0" y="0"/>
                </a:lnTo>
                <a:close/>
              </a:path>
            </a:pathLst>
          </a:custGeom>
          <a:blipFill>
            <a:blip r:embed="rId3">
              <a:extLst>
                <a:ext uri="{96DAC541-7B7A-43D3-8B79-37D633B846F1}">
                  <asvg:svgBlip xmlns:asvg="http://schemas.microsoft.com/office/drawing/2016/SVG/main" r:embed="rId4"/>
                </a:ext>
              </a:extLst>
            </a:blip>
            <a:stretch>
              <a:fillRect l="0" t="0" r="0" b="0"/>
            </a:stretch>
          </a:blipFill>
        </p:spPr>
      </p:sp>
      <p:sp>
        <p:nvSpPr>
          <p:cNvPr name="TextBox 6" id="6"/>
          <p:cNvSpPr txBox="true"/>
          <p:nvPr/>
        </p:nvSpPr>
        <p:spPr>
          <a:xfrm rot="0">
            <a:off x="6234016" y="4714987"/>
            <a:ext cx="7996764" cy="1202479"/>
          </a:xfrm>
          <a:prstGeom prst="rect">
            <a:avLst/>
          </a:prstGeom>
        </p:spPr>
        <p:txBody>
          <a:bodyPr anchor="t" rtlCol="false" tIns="0" lIns="0" bIns="0" rIns="0">
            <a:spAutoFit/>
          </a:bodyPr>
          <a:lstStyle/>
          <a:p>
            <a:pPr algn="just">
              <a:lnSpc>
                <a:spcPts val="10054"/>
              </a:lnSpc>
            </a:pPr>
            <a:r>
              <a:rPr lang="en-US" b="true" sz="6206" spc="-223">
                <a:solidFill>
                  <a:srgbClr val="000000"/>
                </a:solidFill>
                <a:latin typeface="Glacial Indifference Bold"/>
                <a:ea typeface="Glacial Indifference Bold"/>
                <a:cs typeface="Glacial Indifference Bold"/>
                <a:sym typeface="Glacial Indifference Bold"/>
              </a:rPr>
              <a:t>True or false?</a:t>
            </a:r>
          </a:p>
        </p:txBody>
      </p:sp>
      <p:sp>
        <p:nvSpPr>
          <p:cNvPr name="TextBox 7" id="7"/>
          <p:cNvSpPr txBox="true"/>
          <p:nvPr/>
        </p:nvSpPr>
        <p:spPr>
          <a:xfrm rot="0">
            <a:off x="1243781" y="2057512"/>
            <a:ext cx="15414233" cy="1924050"/>
          </a:xfrm>
          <a:prstGeom prst="rect">
            <a:avLst/>
          </a:prstGeom>
        </p:spPr>
        <p:txBody>
          <a:bodyPr anchor="t" rtlCol="false" tIns="0" lIns="0" bIns="0" rIns="0">
            <a:spAutoFit/>
          </a:bodyPr>
          <a:lstStyle/>
          <a:p>
            <a:pPr algn="ctr">
              <a:lnSpc>
                <a:spcPts val="7810"/>
              </a:lnSpc>
            </a:pPr>
            <a:r>
              <a:rPr lang="en-US" sz="4821" spc="-173">
                <a:solidFill>
                  <a:srgbClr val="000000"/>
                </a:solidFill>
                <a:latin typeface="Glacial Indifference"/>
                <a:ea typeface="Glacial Indifference"/>
                <a:cs typeface="Glacial Indifference"/>
                <a:sym typeface="Glacial Indifference"/>
              </a:rPr>
              <a:t>Taking the birth control pill will make it harder for me to have children in the future, if I choose to.</a:t>
            </a:r>
          </a:p>
        </p:txBody>
      </p:sp>
      <p:sp>
        <p:nvSpPr>
          <p:cNvPr name="TextBox 8" id="8"/>
          <p:cNvSpPr txBox="true"/>
          <p:nvPr/>
        </p:nvSpPr>
        <p:spPr>
          <a:xfrm rot="0">
            <a:off x="635674" y="6753410"/>
            <a:ext cx="16882525" cy="2136265"/>
          </a:xfrm>
          <a:prstGeom prst="rect">
            <a:avLst/>
          </a:prstGeom>
        </p:spPr>
        <p:txBody>
          <a:bodyPr anchor="t" rtlCol="false" tIns="0" lIns="0" bIns="0" rIns="0">
            <a:spAutoFit/>
          </a:bodyPr>
          <a:lstStyle/>
          <a:p>
            <a:pPr algn="ctr">
              <a:lnSpc>
                <a:spcPts val="5704"/>
              </a:lnSpc>
            </a:pPr>
            <a:r>
              <a:rPr lang="en-US" b="true" sz="3521" spc="-126">
                <a:solidFill>
                  <a:srgbClr val="FF2929"/>
                </a:solidFill>
                <a:latin typeface="Glacial Indifference Bold"/>
                <a:ea typeface="Glacial Indifference Bold"/>
                <a:cs typeface="Glacial Indifference Bold"/>
                <a:sym typeface="Glacial Indifference Bold"/>
              </a:rPr>
              <a:t>The contraceptive pill will not affect your ability to conceive when you stop taking it. Some women may find that their menstrual cycle can take a little bit of time to get back to normal once they </a:t>
            </a:r>
            <a:r>
              <a:rPr lang="en-US" b="true" sz="3521" spc="-126">
                <a:solidFill>
                  <a:srgbClr val="FF2929"/>
                </a:solidFill>
                <a:latin typeface="Glacial Indifference Bold"/>
                <a:ea typeface="Glacial Indifference Bold"/>
                <a:cs typeface="Glacial Indifference Bold"/>
                <a:sym typeface="Glacial Indifference Bold"/>
              </a:rPr>
              <a:t>come off the pill, but it will not affect their fertility in the long term.</a:t>
            </a:r>
          </a:p>
        </p:txBody>
      </p:sp>
    </p:spTree>
  </p:cSld>
  <p:clrMapOvr>
    <a:masterClrMapping/>
  </p:clrMapOvr>
</p:sld>
</file>

<file path=ppt/slides/slide31.xml><?xml version="1.0" encoding="utf-8"?>
<p:sld xmlns:p="http://schemas.openxmlformats.org/presentationml/2006/main" xmlns:a="http://schemas.openxmlformats.org/drawingml/2006/main" xmlns:r="http://schemas.openxmlformats.org/officeDocument/2006/relationships">
  <p:cSld>
    <p:bg>
      <p:bgPr>
        <a:solidFill>
          <a:srgbClr val="FFC9E4"/>
        </a:solidFill>
      </p:bgPr>
    </p:bg>
    <p:spTree>
      <p:nvGrpSpPr>
        <p:cNvPr id="1" name=""/>
        <p:cNvGrpSpPr/>
        <p:nvPr/>
      </p:nvGrpSpPr>
      <p:grpSpPr>
        <a:xfrm>
          <a:off x="0" y="0"/>
          <a:ext cx="0" cy="0"/>
          <a:chOff x="0" y="0"/>
          <a:chExt cx="0" cy="0"/>
        </a:xfrm>
      </p:grpSpPr>
      <p:grpSp>
        <p:nvGrpSpPr>
          <p:cNvPr name="Group 2" id="2"/>
          <p:cNvGrpSpPr/>
          <p:nvPr/>
        </p:nvGrpSpPr>
        <p:grpSpPr>
          <a:xfrm rot="0">
            <a:off x="635674" y="550233"/>
            <a:ext cx="17016652" cy="9186533"/>
            <a:chOff x="0" y="0"/>
            <a:chExt cx="6253988" cy="3376250"/>
          </a:xfrm>
        </p:grpSpPr>
        <p:sp>
          <p:nvSpPr>
            <p:cNvPr name="Freeform 3" id="3"/>
            <p:cNvSpPr/>
            <p:nvPr/>
          </p:nvSpPr>
          <p:spPr>
            <a:xfrm flipH="false" flipV="false" rot="0">
              <a:off x="0" y="0"/>
              <a:ext cx="6253988" cy="3376250"/>
            </a:xfrm>
            <a:custGeom>
              <a:avLst/>
              <a:gdLst/>
              <a:ahLst/>
              <a:cxnLst/>
              <a:rect r="r" b="b" t="t" l="l"/>
              <a:pathLst>
                <a:path h="3376250" w="6253988">
                  <a:moveTo>
                    <a:pt x="0" y="0"/>
                  </a:moveTo>
                  <a:lnTo>
                    <a:pt x="6253988" y="0"/>
                  </a:lnTo>
                  <a:lnTo>
                    <a:pt x="6253988" y="3376250"/>
                  </a:lnTo>
                  <a:lnTo>
                    <a:pt x="0" y="3376250"/>
                  </a:lnTo>
                  <a:close/>
                </a:path>
              </a:pathLst>
            </a:custGeom>
            <a:solidFill>
              <a:srgbClr val="FFFFFF"/>
            </a:solidFill>
          </p:spPr>
        </p:sp>
        <p:sp>
          <p:nvSpPr>
            <p:cNvPr name="TextBox 4" id="4"/>
            <p:cNvSpPr txBox="true"/>
            <p:nvPr/>
          </p:nvSpPr>
          <p:spPr>
            <a:xfrm>
              <a:off x="0" y="-28575"/>
              <a:ext cx="6253988" cy="3404825"/>
            </a:xfrm>
            <a:prstGeom prst="rect">
              <a:avLst/>
            </a:prstGeom>
          </p:spPr>
          <p:txBody>
            <a:bodyPr anchor="ctr" rtlCol="false" tIns="50800" lIns="50800" bIns="50800" rIns="50800"/>
            <a:lstStyle/>
            <a:p>
              <a:pPr algn="r">
                <a:lnSpc>
                  <a:spcPts val="1960"/>
                </a:lnSpc>
                <a:spcBef>
                  <a:spcPct val="0"/>
                </a:spcBef>
              </a:pPr>
            </a:p>
          </p:txBody>
        </p:sp>
      </p:grpSp>
      <p:sp>
        <p:nvSpPr>
          <p:cNvPr name="Freeform 5" id="5"/>
          <p:cNvSpPr/>
          <p:nvPr/>
        </p:nvSpPr>
        <p:spPr>
          <a:xfrm flipH="false" flipV="false" rot="0">
            <a:off x="13021604" y="2320722"/>
            <a:ext cx="4006516" cy="6172200"/>
          </a:xfrm>
          <a:custGeom>
            <a:avLst/>
            <a:gdLst/>
            <a:ahLst/>
            <a:cxnLst/>
            <a:rect r="r" b="b" t="t" l="l"/>
            <a:pathLst>
              <a:path h="6172200" w="4006516">
                <a:moveTo>
                  <a:pt x="0" y="0"/>
                </a:moveTo>
                <a:lnTo>
                  <a:pt x="4006516" y="0"/>
                </a:lnTo>
                <a:lnTo>
                  <a:pt x="4006516" y="6172200"/>
                </a:lnTo>
                <a:lnTo>
                  <a:pt x="0" y="6172200"/>
                </a:lnTo>
                <a:lnTo>
                  <a:pt x="0" y="0"/>
                </a:lnTo>
                <a:close/>
              </a:path>
            </a:pathLst>
          </a:custGeom>
          <a:blipFill>
            <a:blip r:embed="rId3">
              <a:extLst>
                <a:ext uri="{96DAC541-7B7A-43D3-8B79-37D633B846F1}">
                  <asvg:svgBlip xmlns:asvg="http://schemas.microsoft.com/office/drawing/2016/SVG/main" r:embed="rId4"/>
                </a:ext>
              </a:extLst>
            </a:blip>
            <a:stretch>
              <a:fillRect l="0" t="0" r="0" b="0"/>
            </a:stretch>
          </a:blipFill>
        </p:spPr>
      </p:sp>
      <p:sp>
        <p:nvSpPr>
          <p:cNvPr name="TextBox 6" id="6"/>
          <p:cNvSpPr txBox="true"/>
          <p:nvPr/>
        </p:nvSpPr>
        <p:spPr>
          <a:xfrm rot="0">
            <a:off x="1595806" y="2573897"/>
            <a:ext cx="10690050" cy="8450521"/>
          </a:xfrm>
          <a:prstGeom prst="rect">
            <a:avLst/>
          </a:prstGeom>
        </p:spPr>
        <p:txBody>
          <a:bodyPr anchor="t" rtlCol="false" tIns="0" lIns="0" bIns="0" rIns="0">
            <a:spAutoFit/>
          </a:bodyPr>
          <a:lstStyle/>
          <a:p>
            <a:pPr algn="just">
              <a:lnSpc>
                <a:spcPts val="6723"/>
              </a:lnSpc>
            </a:pPr>
            <a:r>
              <a:rPr lang="en-US" sz="4802" spc="-43">
                <a:solidFill>
                  <a:srgbClr val="000000"/>
                </a:solidFill>
                <a:latin typeface="Glacial Indifference"/>
                <a:ea typeface="Glacial Indifference"/>
                <a:cs typeface="Glacial Indifference"/>
                <a:sym typeface="Glacial Indifference"/>
              </a:rPr>
              <a:t>Why do same sex couples still need to think about using a form of protection?</a:t>
            </a:r>
          </a:p>
          <a:p>
            <a:pPr algn="just">
              <a:lnSpc>
                <a:spcPts val="6723"/>
              </a:lnSpc>
            </a:pPr>
          </a:p>
          <a:p>
            <a:pPr algn="just">
              <a:lnSpc>
                <a:spcPts val="6723"/>
              </a:lnSpc>
            </a:pPr>
            <a:r>
              <a:rPr lang="en-US" sz="4802" spc="-43">
                <a:solidFill>
                  <a:srgbClr val="000000"/>
                </a:solidFill>
                <a:latin typeface="Glacial Indifference"/>
                <a:ea typeface="Glacial Indifference"/>
                <a:cs typeface="Glacial Indifference"/>
                <a:sym typeface="Glacial Indifference"/>
              </a:rPr>
              <a:t>How can young people on the Isle of Man access sexual health support?</a:t>
            </a:r>
          </a:p>
          <a:p>
            <a:pPr algn="just">
              <a:lnSpc>
                <a:spcPts val="6723"/>
              </a:lnSpc>
            </a:pPr>
          </a:p>
          <a:p>
            <a:pPr algn="just">
              <a:lnSpc>
                <a:spcPts val="6723"/>
              </a:lnSpc>
            </a:pPr>
            <a:r>
              <a:rPr lang="en-US" sz="4802" spc="-43">
                <a:solidFill>
                  <a:srgbClr val="000000"/>
                </a:solidFill>
                <a:latin typeface="Glacial Indifference"/>
                <a:ea typeface="Glacial Indifference"/>
                <a:cs typeface="Glacial Indifference"/>
                <a:sym typeface="Glacial Indifference"/>
              </a:rPr>
              <a:t>What’s something new you’ve learned that you can take away?</a:t>
            </a:r>
          </a:p>
          <a:p>
            <a:pPr algn="just">
              <a:lnSpc>
                <a:spcPts val="6723"/>
              </a:lnSpc>
            </a:pPr>
          </a:p>
          <a:p>
            <a:pPr algn="just">
              <a:lnSpc>
                <a:spcPts val="6723"/>
              </a:lnSpc>
              <a:spcBef>
                <a:spcPct val="0"/>
              </a:spcBef>
            </a:pPr>
          </a:p>
        </p:txBody>
      </p:sp>
      <p:sp>
        <p:nvSpPr>
          <p:cNvPr name="TextBox 7" id="7"/>
          <p:cNvSpPr txBox="true"/>
          <p:nvPr/>
        </p:nvSpPr>
        <p:spPr>
          <a:xfrm rot="0">
            <a:off x="1028700" y="1030501"/>
            <a:ext cx="7449280" cy="1094742"/>
          </a:xfrm>
          <a:prstGeom prst="rect">
            <a:avLst/>
          </a:prstGeom>
        </p:spPr>
        <p:txBody>
          <a:bodyPr anchor="t" rtlCol="false" tIns="0" lIns="0" bIns="0" rIns="0">
            <a:spAutoFit/>
          </a:bodyPr>
          <a:lstStyle/>
          <a:p>
            <a:pPr algn="ctr">
              <a:lnSpc>
                <a:spcPts val="8959"/>
              </a:lnSpc>
            </a:pPr>
            <a:r>
              <a:rPr lang="en-US" sz="6399" b="true">
                <a:solidFill>
                  <a:srgbClr val="000000"/>
                </a:solidFill>
                <a:latin typeface="Canva Sans Bold"/>
                <a:ea typeface="Canva Sans Bold"/>
                <a:cs typeface="Canva Sans Bold"/>
                <a:sym typeface="Canva Sans Bold"/>
              </a:rPr>
              <a:t>Ending reflection</a:t>
            </a:r>
          </a:p>
        </p:txBody>
      </p:sp>
    </p:spTree>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0</TotalTime>
  <Words>0</Words>
  <Application>Microsoft Office PowerPoint</Application>
  <PresentationFormat>On-screen Show (4:3)</PresentationFormat>
  <Paragraphs>0</Paragraphs>
  <Slides>0</Slides>
  <Notes>0</Notes>
  <HiddenSlides>0</HiddenSlides>
  <MMClips>0</MMClips>
  <ScaleCrop>false</ScaleCrop>
  <HeadingPairs>
    <vt:vector size="4" baseType="variant">
      <vt:variant>
        <vt:lpstr>Theme</vt:lpstr>
      </vt:variant>
      <vt:variant>
        <vt:i4>1</vt:i4>
      </vt:variant>
      <vt:variant>
        <vt:lpstr>Slide Titles</vt:lpstr>
      </vt:variant>
      <vt:variant>
        <vt:i4>0</vt:i4>
      </vt:variant>
    </vt:vector>
  </HeadingPairs>
  <TitlesOfParts>
    <vt:vector size="1" baseType="lpstr">
      <vt:lpstr>Office Theme</vt:lpstr>
    </vt:vector>
  </TitlesOfParts>
  <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xsi="http://www.w3.org/2001/XMLSchema-instance">
  <dcterms:created xsi:type="dcterms:W3CDTF">2006-08-16T00:00:00Z</dcterms:created>
  <dc:identifier>DAGh68jgLdA</dc:identifier>
  <dcterms:modified xsi:type="dcterms:W3CDTF">2011-08-01T06:04:30Z</dcterms:modified>
  <cp:revision>1</cp:revision>
  <dc:title>9.3.5 - Contraception (slides)</dc:title>
</cp:coreProperties>
</file>