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x="18288000" cy="10287000"/>
  <p:notesSz cx="6858000" cy="9144000"/>
  <p:embeddedFontLst>
    <p:embeddedFont>
      <p:font typeface="Bobby Jones Soft" charset="1" panose="00000000000000000000"/>
      <p:regular r:id="rId37"/>
    </p:embeddedFont>
    <p:embeddedFont>
      <p:font typeface="Glacial Indifference" charset="1" panose="00000000000000000000"/>
      <p:regular r:id="rId38"/>
    </p:embeddedFont>
    <p:embeddedFont>
      <p:font typeface="Canva Sans Bold" charset="1" panose="020B0803030501040103"/>
      <p:regular r:id="rId39"/>
    </p:embeddedFont>
    <p:embeddedFont>
      <p:font typeface="Canva Sans" charset="1" panose="020B0503030501040103"/>
      <p:regular r:id="rId40"/>
    </p:embeddedFont>
    <p:embeddedFont>
      <p:font typeface="Glacial Indifference Bold" charset="1" panose="00000800000000000000"/>
      <p:regular r:id="rId41"/>
    </p:embeddedFont>
    <p:embeddedFont>
      <p:font typeface="Playpen Sans" charset="1" panose="0000000000000000000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notesMasters/notesMaster1.xml" Type="http://schemas.openxmlformats.org/officeDocument/2006/relationships/notesMaster"/><Relationship Id="rId43" Target="theme/theme2.xml" Type="http://schemas.openxmlformats.org/officeDocument/2006/relationships/theme"/><Relationship Id="rId44" Target="notesSlides/notesSlide1.xml" Type="http://schemas.openxmlformats.org/officeDocument/2006/relationships/notesSlide"/><Relationship Id="rId45" Target="fonts/font45.fntdata" Type="http://schemas.openxmlformats.org/officeDocument/2006/relationships/font"/><Relationship Id="rId46" Target="notesSlides/notesSlide2.xml" Type="http://schemas.openxmlformats.org/officeDocument/2006/relationships/notesSlide"/><Relationship Id="rId47" Target="notesSlides/notesSlide3.xml" Type="http://schemas.openxmlformats.org/officeDocument/2006/relationships/notesSlide"/><Relationship Id="rId48" Target="notesSlides/notesSlide4.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Explain that you would like the class to create a list of 'agreements' for how everyone will behave and treat one another in the class. Ensure a common understanding. For example:</a:t>
            </a:r>
          </a:p>
          <a:p>
            <a:r>
              <a:rPr lang="en-US"/>
              <a:t/>
            </a:r>
          </a:p>
          <a:p>
            <a:r>
              <a:rPr lang="en-US"/>
              <a:t>1. We will treat one another with kindness and respect (listening to each other, speaking one at a time, etc)</a:t>
            </a:r>
          </a:p>
          <a:p>
            <a:r>
              <a:rPr lang="en-US"/>
              <a:t>2. We all have the right to 'pass' on answering a question or participating in an activity that makes us feel uncomfortable.</a:t>
            </a:r>
          </a:p>
          <a:p>
            <a:r>
              <a:rPr lang="en-US"/>
              <a:t>3. We can disagree but will not pass judgments, make fun of, or or put anybody down. 'Challenge the opinion, not the person.'</a:t>
            </a:r>
          </a:p>
          <a:p>
            <a:r>
              <a:rPr lang="en-US"/>
              <a:t>4. Asking questions is encouraged and will be valued by our teacher. We do not ask questions to purposefully embarrass or belittle another.</a:t>
            </a:r>
          </a:p>
          <a:p>
            <a:r>
              <a:rPr lang="en-US"/>
              <a:t/>
            </a:r>
          </a:p>
          <a:p>
            <a:r>
              <a:rPr lang="en-US"/>
              <a:t>*Feel free to change the agreements to suit your class, and ask whether there are any others they'd add to the list in order to create a safe, comfortable learning environment.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5.png" Type="http://schemas.openxmlformats.org/officeDocument/2006/relationships/image"/><Relationship Id="rId4" Target="../media/image6.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https://docs.google.com/spreadsheets/d/1DUF2isFWsqVSYhbaACYtbgcLi_YjDqpE3GLQIVgkKQg/edit#gid=69851113" TargetMode="External" Type="http://schemas.openxmlformats.org/officeDocument/2006/relationships/hyperlink"/><Relationship Id="rId4" Target="https://docs.google.com/spreadsheets/d/1DUF2isFWsqVSYhbaACYtbgcLi_YjDqpE3GLQIVgkKQg/edit#gid=69851113"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TextBox 5" id="5"/>
          <p:cNvSpPr txBox="true"/>
          <p:nvPr/>
        </p:nvSpPr>
        <p:spPr>
          <a:xfrm rot="0">
            <a:off x="830872" y="1095375"/>
            <a:ext cx="4502257" cy="766737"/>
          </a:xfrm>
          <a:prstGeom prst="rect">
            <a:avLst/>
          </a:prstGeom>
        </p:spPr>
        <p:txBody>
          <a:bodyPr anchor="t" rtlCol="false" tIns="0" lIns="0" bIns="0" rIns="0">
            <a:spAutoFit/>
          </a:bodyPr>
          <a:lstStyle/>
          <a:p>
            <a:pPr algn="ctr">
              <a:lnSpc>
                <a:spcPts val="5744"/>
              </a:lnSpc>
            </a:pPr>
            <a:r>
              <a:rPr lang="en-US" sz="5470">
                <a:solidFill>
                  <a:srgbClr val="000000"/>
                </a:solidFill>
                <a:latin typeface="Bobby Jones Soft"/>
                <a:ea typeface="Bobby Jones Soft"/>
                <a:cs typeface="Bobby Jones Soft"/>
                <a:sym typeface="Bobby Jones Soft"/>
              </a:rPr>
              <a:t>TEACHER SLIDE</a:t>
            </a:r>
          </a:p>
        </p:txBody>
      </p:sp>
      <p:sp>
        <p:nvSpPr>
          <p:cNvPr name="TextBox 6" id="6"/>
          <p:cNvSpPr txBox="true"/>
          <p:nvPr/>
        </p:nvSpPr>
        <p:spPr>
          <a:xfrm rot="0">
            <a:off x="935066" y="2276923"/>
            <a:ext cx="16417869" cy="8153995"/>
          </a:xfrm>
          <a:prstGeom prst="rect">
            <a:avLst/>
          </a:prstGeom>
        </p:spPr>
        <p:txBody>
          <a:bodyPr anchor="t" rtlCol="false" tIns="0" lIns="0" bIns="0" rIns="0">
            <a:spAutoFit/>
          </a:bodyPr>
          <a:lstStyle/>
          <a:p>
            <a:pPr algn="just">
              <a:lnSpc>
                <a:spcPts val="4980"/>
              </a:lnSpc>
            </a:pPr>
            <a:r>
              <a:rPr lang="en-US" sz="3716">
                <a:solidFill>
                  <a:srgbClr val="000000"/>
                </a:solidFill>
                <a:latin typeface="Glacial Indifference"/>
                <a:ea typeface="Glacial Indifference"/>
                <a:cs typeface="Glacial Indifference"/>
                <a:sym typeface="Glacial Indifference"/>
              </a:rPr>
              <a:t>This is a sensitive and challenging topic and will need to be handled carefully. It is vital that students feel they are in a safe space to enable discussions to evolve, and issues be examined without any blame or heated arguments emerging. It is important to ensure students understand the group agreements.</a:t>
            </a:r>
          </a:p>
          <a:p>
            <a:pPr algn="just">
              <a:lnSpc>
                <a:spcPts val="4980"/>
              </a:lnSpc>
            </a:pPr>
          </a:p>
          <a:p>
            <a:pPr algn="just">
              <a:lnSpc>
                <a:spcPts val="4980"/>
              </a:lnSpc>
            </a:pPr>
            <a:r>
              <a:rPr lang="en-US" sz="3716">
                <a:solidFill>
                  <a:srgbClr val="000000"/>
                </a:solidFill>
                <a:latin typeface="Glacial Indifference"/>
                <a:ea typeface="Glacial Indifference"/>
                <a:cs typeface="Glacial Indifference"/>
                <a:sym typeface="Glacial Indifference"/>
              </a:rPr>
              <a:t>It is also important that male students do not feel they are being targeted or personally blamed for wider societal issues. This lesson examines the appeal of toxic male influencers like Andrew Tate, who target young men often struggling with loneliness or a poor sense of personal identity. Feelings of shame or rejection only serve to drive young men toward these ideologies - it is important for everyone in class to remain kind and respectful when examining these issues.</a:t>
            </a:r>
          </a:p>
          <a:p>
            <a:pPr algn="just">
              <a:lnSpc>
                <a:spcPts val="4980"/>
              </a:lnSpc>
            </a:pPr>
          </a:p>
          <a:p>
            <a:pPr algn="just">
              <a:lnSpc>
                <a:spcPts val="4980"/>
              </a:lnSpc>
            </a:pPr>
          </a:p>
        </p:txBody>
      </p:sp>
    </p:spTree>
  </p:cSld>
  <p:clrMapOvr>
    <a:masterClrMapping/>
  </p:clrMapOvr>
</p:sld>
</file>

<file path=ppt/slides/slide10.xml><?xml version="1.0" encoding="utf-8"?>
<p:sld xmlns:p="http://schemas.openxmlformats.org/presentationml/2006/main" xmlns:a="http://schemas.openxmlformats.org/drawingml/2006/main">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grpSp>
        <p:nvGrpSpPr>
          <p:cNvPr name="Group 5" id="5"/>
          <p:cNvGrpSpPr/>
          <p:nvPr/>
        </p:nvGrpSpPr>
        <p:grpSpPr>
          <a:xfrm rot="0">
            <a:off x="9656822" y="1586116"/>
            <a:ext cx="7602478" cy="7114769"/>
            <a:chOff x="0" y="0"/>
            <a:chExt cx="2002299" cy="1873849"/>
          </a:xfrm>
        </p:grpSpPr>
        <p:sp>
          <p:nvSpPr>
            <p:cNvPr name="Freeform 6" id="6"/>
            <p:cNvSpPr/>
            <p:nvPr/>
          </p:nvSpPr>
          <p:spPr>
            <a:xfrm flipH="false" flipV="false" rot="0">
              <a:off x="0" y="0"/>
              <a:ext cx="2002299" cy="1873849"/>
            </a:xfrm>
            <a:custGeom>
              <a:avLst/>
              <a:gdLst/>
              <a:ahLst/>
              <a:cxnLst/>
              <a:rect r="r" b="b" t="t" l="l"/>
              <a:pathLst>
                <a:path h="1873849" w="2002299">
                  <a:moveTo>
                    <a:pt x="0" y="0"/>
                  </a:moveTo>
                  <a:lnTo>
                    <a:pt x="2002299" y="0"/>
                  </a:lnTo>
                  <a:lnTo>
                    <a:pt x="2002299" y="1873849"/>
                  </a:lnTo>
                  <a:lnTo>
                    <a:pt x="0" y="1873849"/>
                  </a:lnTo>
                  <a:close/>
                </a:path>
              </a:pathLst>
            </a:custGeom>
            <a:solidFill>
              <a:srgbClr val="FFFFFF"/>
            </a:solidFill>
            <a:ln w="38100" cap="sq">
              <a:solidFill>
                <a:srgbClr val="000000"/>
              </a:solidFill>
              <a:prstDash val="solid"/>
              <a:miter/>
            </a:ln>
          </p:spPr>
        </p:sp>
        <p:sp>
          <p:nvSpPr>
            <p:cNvPr name="TextBox 7" id="7"/>
            <p:cNvSpPr txBox="true"/>
            <p:nvPr/>
          </p:nvSpPr>
          <p:spPr>
            <a:xfrm>
              <a:off x="0" y="-66675"/>
              <a:ext cx="2002299" cy="1940524"/>
            </a:xfrm>
            <a:prstGeom prst="rect">
              <a:avLst/>
            </a:prstGeom>
          </p:spPr>
          <p:txBody>
            <a:bodyPr anchor="ctr" rtlCol="false" tIns="50800" lIns="50800" bIns="50800" rIns="50800"/>
            <a:lstStyle/>
            <a:p>
              <a:pPr algn="ctr">
                <a:lnSpc>
                  <a:spcPts val="3150"/>
                </a:lnSpc>
              </a:pPr>
            </a:p>
          </p:txBody>
        </p:sp>
      </p:grpSp>
      <p:grpSp>
        <p:nvGrpSpPr>
          <p:cNvPr name="Group 8" id="8"/>
          <p:cNvGrpSpPr/>
          <p:nvPr/>
        </p:nvGrpSpPr>
        <p:grpSpPr>
          <a:xfrm rot="0">
            <a:off x="1028700" y="3069367"/>
            <a:ext cx="7926372" cy="3838906"/>
            <a:chOff x="0" y="0"/>
            <a:chExt cx="10568496" cy="5118542"/>
          </a:xfrm>
        </p:grpSpPr>
        <p:sp>
          <p:nvSpPr>
            <p:cNvPr name="TextBox 9" id="9"/>
            <p:cNvSpPr txBox="true"/>
            <p:nvPr/>
          </p:nvSpPr>
          <p:spPr>
            <a:xfrm rot="0">
              <a:off x="0" y="114300"/>
              <a:ext cx="10568496" cy="3124203"/>
            </a:xfrm>
            <a:prstGeom prst="rect">
              <a:avLst/>
            </a:prstGeom>
          </p:spPr>
          <p:txBody>
            <a:bodyPr anchor="t" rtlCol="false" tIns="0" lIns="0" bIns="0" rIns="0">
              <a:spAutoFit/>
            </a:bodyPr>
            <a:lstStyle/>
            <a:p>
              <a:pPr algn="l" marL="0" indent="0" lvl="0">
                <a:lnSpc>
                  <a:spcPts val="8925"/>
                </a:lnSpc>
              </a:pPr>
              <a:r>
                <a:rPr lang="en-US" sz="8500">
                  <a:solidFill>
                    <a:srgbClr val="000000"/>
                  </a:solidFill>
                  <a:latin typeface="Glacial Indifference"/>
                  <a:ea typeface="Glacial Indifference"/>
                  <a:cs typeface="Glacial Indifference"/>
                  <a:sym typeface="Glacial Indifference"/>
                </a:rPr>
                <a:t>Misogyny can take many forms.</a:t>
              </a:r>
            </a:p>
          </p:txBody>
        </p:sp>
        <p:sp>
          <p:nvSpPr>
            <p:cNvPr name="TextBox 10" id="10"/>
            <p:cNvSpPr txBox="true"/>
            <p:nvPr/>
          </p:nvSpPr>
          <p:spPr>
            <a:xfrm rot="0">
              <a:off x="0" y="3731067"/>
              <a:ext cx="10568496" cy="1387475"/>
            </a:xfrm>
            <a:prstGeom prst="rect">
              <a:avLst/>
            </a:prstGeom>
          </p:spPr>
          <p:txBody>
            <a:bodyPr anchor="t" rtlCol="false" tIns="0" lIns="0" bIns="0" rIns="0">
              <a:spAutoFit/>
            </a:bodyPr>
            <a:lstStyle/>
            <a:p>
              <a:pPr algn="l" marL="0" indent="0" lvl="0">
                <a:lnSpc>
                  <a:spcPts val="4200"/>
                </a:lnSpc>
              </a:pPr>
              <a:r>
                <a:rPr lang="en-US" sz="3000">
                  <a:solidFill>
                    <a:srgbClr val="000000"/>
                  </a:solidFill>
                  <a:latin typeface="Glacial Indifference"/>
                  <a:ea typeface="Glacial Indifference"/>
                  <a:cs typeface="Glacial Indifference"/>
                  <a:sym typeface="Glacial Indifference"/>
                </a:rPr>
                <a:t>Misogyny is not just something that men express - women can also hold misogynistic beliefs.</a:t>
              </a:r>
            </a:p>
          </p:txBody>
        </p:sp>
      </p:grpSp>
      <p:grpSp>
        <p:nvGrpSpPr>
          <p:cNvPr name="Group 11" id="11"/>
          <p:cNvGrpSpPr/>
          <p:nvPr/>
        </p:nvGrpSpPr>
        <p:grpSpPr>
          <a:xfrm rot="0">
            <a:off x="9926305" y="2209365"/>
            <a:ext cx="7063511" cy="5868269"/>
            <a:chOff x="0" y="0"/>
            <a:chExt cx="9418015" cy="7824359"/>
          </a:xfrm>
        </p:grpSpPr>
        <p:sp>
          <p:nvSpPr>
            <p:cNvPr name="TextBox 12" id="12"/>
            <p:cNvSpPr txBox="true"/>
            <p:nvPr/>
          </p:nvSpPr>
          <p:spPr>
            <a:xfrm rot="0">
              <a:off x="0" y="-76200"/>
              <a:ext cx="8356939" cy="849709"/>
            </a:xfrm>
            <a:prstGeom prst="rect">
              <a:avLst/>
            </a:prstGeom>
          </p:spPr>
          <p:txBody>
            <a:bodyPr anchor="t" rtlCol="false" tIns="0" lIns="0" bIns="0" rIns="0">
              <a:spAutoFit/>
            </a:bodyPr>
            <a:lstStyle/>
            <a:p>
              <a:pPr algn="l" marL="0" indent="0" lvl="0">
                <a:lnSpc>
                  <a:spcPts val="5398"/>
                </a:lnSpc>
              </a:pPr>
              <a:r>
                <a:rPr lang="en-US" sz="3856">
                  <a:solidFill>
                    <a:srgbClr val="000000"/>
                  </a:solidFill>
                  <a:latin typeface="Glacial Indifference"/>
                  <a:ea typeface="Glacial Indifference"/>
                  <a:cs typeface="Glacial Indifference"/>
                  <a:sym typeface="Glacial Indifference"/>
                </a:rPr>
                <a:t>harassment and bullying</a:t>
              </a:r>
            </a:p>
          </p:txBody>
        </p:sp>
        <p:sp>
          <p:nvSpPr>
            <p:cNvPr name="TextBox 13" id="13"/>
            <p:cNvSpPr txBox="true"/>
            <p:nvPr/>
          </p:nvSpPr>
          <p:spPr>
            <a:xfrm rot="0">
              <a:off x="0" y="1688174"/>
              <a:ext cx="8356939" cy="849709"/>
            </a:xfrm>
            <a:prstGeom prst="rect">
              <a:avLst/>
            </a:prstGeom>
          </p:spPr>
          <p:txBody>
            <a:bodyPr anchor="t" rtlCol="false" tIns="0" lIns="0" bIns="0" rIns="0">
              <a:spAutoFit/>
            </a:bodyPr>
            <a:lstStyle/>
            <a:p>
              <a:pPr algn="l" marL="0" indent="0" lvl="0">
                <a:lnSpc>
                  <a:spcPts val="5398"/>
                </a:lnSpc>
              </a:pPr>
              <a:r>
                <a:rPr lang="en-US" sz="3856">
                  <a:solidFill>
                    <a:srgbClr val="000000"/>
                  </a:solidFill>
                  <a:latin typeface="Glacial Indifference"/>
                  <a:ea typeface="Glacial Indifference"/>
                  <a:cs typeface="Glacial Indifference"/>
                  <a:sym typeface="Glacial Indifference"/>
                </a:rPr>
                <a:t>discrimination</a:t>
              </a:r>
            </a:p>
          </p:txBody>
        </p:sp>
        <p:sp>
          <p:nvSpPr>
            <p:cNvPr name="TextBox 14" id="14"/>
            <p:cNvSpPr txBox="true"/>
            <p:nvPr/>
          </p:nvSpPr>
          <p:spPr>
            <a:xfrm rot="0">
              <a:off x="0" y="3450332"/>
              <a:ext cx="8356939" cy="849709"/>
            </a:xfrm>
            <a:prstGeom prst="rect">
              <a:avLst/>
            </a:prstGeom>
          </p:spPr>
          <p:txBody>
            <a:bodyPr anchor="t" rtlCol="false" tIns="0" lIns="0" bIns="0" rIns="0">
              <a:spAutoFit/>
            </a:bodyPr>
            <a:lstStyle/>
            <a:p>
              <a:pPr algn="l" marL="0" indent="0" lvl="0">
                <a:lnSpc>
                  <a:spcPts val="5398"/>
                </a:lnSpc>
              </a:pPr>
              <a:r>
                <a:rPr lang="en-US" sz="3856">
                  <a:solidFill>
                    <a:srgbClr val="000000"/>
                  </a:solidFill>
                  <a:latin typeface="Glacial Indifference"/>
                  <a:ea typeface="Glacial Indifference"/>
                  <a:cs typeface="Glacial Indifference"/>
                  <a:sym typeface="Glacial Indifference"/>
                </a:rPr>
                <a:t>violence</a:t>
              </a:r>
            </a:p>
          </p:txBody>
        </p:sp>
        <p:sp>
          <p:nvSpPr>
            <p:cNvPr name="TextBox 15" id="15"/>
            <p:cNvSpPr txBox="true"/>
            <p:nvPr/>
          </p:nvSpPr>
          <p:spPr>
            <a:xfrm rot="0">
              <a:off x="0" y="5212491"/>
              <a:ext cx="9418015" cy="849709"/>
            </a:xfrm>
            <a:prstGeom prst="rect">
              <a:avLst/>
            </a:prstGeom>
          </p:spPr>
          <p:txBody>
            <a:bodyPr anchor="t" rtlCol="false" tIns="0" lIns="0" bIns="0" rIns="0">
              <a:spAutoFit/>
            </a:bodyPr>
            <a:lstStyle/>
            <a:p>
              <a:pPr algn="l" marL="0" indent="0" lvl="0">
                <a:lnSpc>
                  <a:spcPts val="5398"/>
                </a:lnSpc>
              </a:pPr>
              <a:r>
                <a:rPr lang="en-US" sz="3856">
                  <a:solidFill>
                    <a:srgbClr val="000000"/>
                  </a:solidFill>
                  <a:latin typeface="Glacial Indifference"/>
                  <a:ea typeface="Glacial Indifference"/>
                  <a:cs typeface="Glacial Indifference"/>
                  <a:sym typeface="Glacial Indifference"/>
                </a:rPr>
                <a:t>social norms that devalue women</a:t>
              </a:r>
            </a:p>
          </p:txBody>
        </p:sp>
        <p:sp>
          <p:nvSpPr>
            <p:cNvPr name="TextBox 16" id="16"/>
            <p:cNvSpPr txBox="true"/>
            <p:nvPr/>
          </p:nvSpPr>
          <p:spPr>
            <a:xfrm rot="0">
              <a:off x="0" y="6974650"/>
              <a:ext cx="9418015" cy="849709"/>
            </a:xfrm>
            <a:prstGeom prst="rect">
              <a:avLst/>
            </a:prstGeom>
          </p:spPr>
          <p:txBody>
            <a:bodyPr anchor="t" rtlCol="false" tIns="0" lIns="0" bIns="0" rIns="0">
              <a:spAutoFit/>
            </a:bodyPr>
            <a:lstStyle/>
            <a:p>
              <a:pPr algn="l" marL="0" indent="0" lvl="0">
                <a:lnSpc>
                  <a:spcPts val="5398"/>
                </a:lnSpc>
              </a:pPr>
              <a:r>
                <a:rPr lang="en-US" sz="3856">
                  <a:solidFill>
                    <a:srgbClr val="000000"/>
                  </a:solidFill>
                  <a:latin typeface="Glacial Indifference"/>
                  <a:ea typeface="Glacial Indifference"/>
                  <a:cs typeface="Glacial Indifference"/>
                  <a:sym typeface="Glacial Indifference"/>
                </a:rPr>
                <a:t>rigid gender expectations </a:t>
              </a:r>
            </a:p>
          </p:txBody>
        </p:sp>
      </p:grpSp>
    </p:spTree>
  </p:cSld>
  <p:clrMapOvr>
    <a:masterClrMapping/>
  </p:clrMapOvr>
</p:sld>
</file>

<file path=ppt/slides/slide11.xml><?xml version="1.0" encoding="utf-8"?>
<p:sld xmlns:p="http://schemas.openxmlformats.org/presentationml/2006/main" xmlns:a="http://schemas.openxmlformats.org/drawingml/2006/main">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grpSp>
        <p:nvGrpSpPr>
          <p:cNvPr name="Group 5" id="5"/>
          <p:cNvGrpSpPr/>
          <p:nvPr/>
        </p:nvGrpSpPr>
        <p:grpSpPr>
          <a:xfrm rot="0">
            <a:off x="3756468" y="2946727"/>
            <a:ext cx="10775063" cy="4137123"/>
            <a:chOff x="0" y="0"/>
            <a:chExt cx="14366751" cy="5516164"/>
          </a:xfrm>
        </p:grpSpPr>
        <p:sp>
          <p:nvSpPr>
            <p:cNvPr name="TextBox 6" id="6"/>
            <p:cNvSpPr txBox="true"/>
            <p:nvPr/>
          </p:nvSpPr>
          <p:spPr>
            <a:xfrm rot="0">
              <a:off x="0" y="123825"/>
              <a:ext cx="14366751" cy="1832483"/>
            </a:xfrm>
            <a:prstGeom prst="rect">
              <a:avLst/>
            </a:prstGeom>
          </p:spPr>
          <p:txBody>
            <a:bodyPr anchor="t" rtlCol="false" tIns="0" lIns="0" bIns="0" rIns="0">
              <a:spAutoFit/>
            </a:bodyPr>
            <a:lstStyle/>
            <a:p>
              <a:pPr algn="ctr" marL="0" indent="0" lvl="0">
                <a:lnSpc>
                  <a:spcPts val="10013"/>
                </a:lnSpc>
              </a:pPr>
              <a:r>
                <a:rPr lang="en-US" sz="9628">
                  <a:solidFill>
                    <a:srgbClr val="000000"/>
                  </a:solidFill>
                  <a:latin typeface="Bobby Jones Soft"/>
                  <a:ea typeface="Bobby Jones Soft"/>
                  <a:cs typeface="Bobby Jones Soft"/>
                  <a:sym typeface="Bobby Jones Soft"/>
                </a:rPr>
                <a:t>TOXIC MASCULINITY</a:t>
              </a:r>
            </a:p>
          </p:txBody>
        </p:sp>
        <p:sp>
          <p:nvSpPr>
            <p:cNvPr name="TextBox 7" id="7"/>
            <p:cNvSpPr txBox="true"/>
            <p:nvPr/>
          </p:nvSpPr>
          <p:spPr>
            <a:xfrm rot="0">
              <a:off x="0" y="2364235"/>
              <a:ext cx="14366751" cy="3151929"/>
            </a:xfrm>
            <a:prstGeom prst="rect">
              <a:avLst/>
            </a:prstGeom>
          </p:spPr>
          <p:txBody>
            <a:bodyPr anchor="t" rtlCol="false" tIns="0" lIns="0" bIns="0" rIns="0">
              <a:spAutoFit/>
            </a:bodyPr>
            <a:lstStyle/>
            <a:p>
              <a:pPr algn="just" marL="0" indent="0" lvl="0">
                <a:lnSpc>
                  <a:spcPts val="4759"/>
                </a:lnSpc>
              </a:pPr>
              <a:r>
                <a:rPr lang="en-US" sz="3399">
                  <a:solidFill>
                    <a:srgbClr val="000000"/>
                  </a:solidFill>
                  <a:latin typeface="Glacial Indifference"/>
                  <a:ea typeface="Glacial Indifference"/>
                  <a:cs typeface="Glacial Indifference"/>
                  <a:sym typeface="Glacial Indifference"/>
                </a:rPr>
                <a:t>harmful social norms and expectations about masculinity (traits we normally associate with men/boys).  Men and boys can feel pressured to look, act, or feel a certain way, in order to be seen as a “real man.”</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TextBox 5" id="5"/>
          <p:cNvSpPr txBox="true"/>
          <p:nvPr/>
        </p:nvSpPr>
        <p:spPr>
          <a:xfrm rot="0">
            <a:off x="7207995" y="2138915"/>
            <a:ext cx="10051305" cy="6337299"/>
          </a:xfrm>
          <a:prstGeom prst="rect">
            <a:avLst/>
          </a:prstGeom>
        </p:spPr>
        <p:txBody>
          <a:bodyPr anchor="t" rtlCol="false" tIns="0" lIns="0" bIns="0" rIns="0">
            <a:spAutoFit/>
          </a:bodyPr>
          <a:lstStyle/>
          <a:p>
            <a:pPr algn="just">
              <a:lnSpc>
                <a:spcPts val="5600"/>
              </a:lnSpc>
            </a:pPr>
            <a:r>
              <a:rPr lang="en-US" sz="4000">
                <a:solidFill>
                  <a:srgbClr val="000000"/>
                </a:solidFill>
                <a:latin typeface="Glacial Indifference"/>
                <a:ea typeface="Glacial Indifference"/>
                <a:cs typeface="Glacial Indifference"/>
                <a:sym typeface="Glacial Indifference"/>
              </a:rPr>
              <a:t>Toxic masculinity and misogyny are connected: harmful ideas about being a man (toxic masculinity) contribute to misogyny (the hatred of or prejudice against women).</a:t>
            </a:r>
          </a:p>
          <a:p>
            <a:pPr algn="just">
              <a:lnSpc>
                <a:spcPts val="5600"/>
              </a:lnSpc>
            </a:pPr>
          </a:p>
          <a:p>
            <a:pPr algn="just">
              <a:lnSpc>
                <a:spcPts val="5600"/>
              </a:lnSpc>
            </a:pPr>
            <a:r>
              <a:rPr lang="en-US" sz="4000">
                <a:solidFill>
                  <a:srgbClr val="000000"/>
                </a:solidFill>
                <a:latin typeface="Glacial Indifference"/>
                <a:ea typeface="Glacial Indifference"/>
                <a:cs typeface="Glacial Indifference"/>
                <a:sym typeface="Glacial Indifference"/>
              </a:rPr>
              <a:t>Toxic masculinity tells us that being a man is all about </a:t>
            </a:r>
            <a:r>
              <a:rPr lang="en-US" sz="4000" b="true">
                <a:solidFill>
                  <a:srgbClr val="000000"/>
                </a:solidFill>
                <a:latin typeface="Glacial Indifference Bold"/>
                <a:ea typeface="Glacial Indifference Bold"/>
                <a:cs typeface="Glacial Indifference Bold"/>
                <a:sym typeface="Glacial Indifference Bold"/>
              </a:rPr>
              <a:t>power, dominance and control</a:t>
            </a:r>
            <a:r>
              <a:rPr lang="en-US" sz="4000">
                <a:solidFill>
                  <a:srgbClr val="000000"/>
                </a:solidFill>
                <a:latin typeface="Glacial Indifference"/>
                <a:ea typeface="Glacial Indifference"/>
                <a:cs typeface="Glacial Indifference"/>
                <a:sym typeface="Glacial Indifference"/>
              </a:rPr>
              <a:t>, and that women are </a:t>
            </a:r>
            <a:r>
              <a:rPr lang="en-US" sz="4000" b="true">
                <a:solidFill>
                  <a:srgbClr val="000000"/>
                </a:solidFill>
                <a:latin typeface="Glacial Indifference Bold"/>
                <a:ea typeface="Glacial Indifference Bold"/>
                <a:cs typeface="Glacial Indifference Bold"/>
                <a:sym typeface="Glacial Indifference Bold"/>
              </a:rPr>
              <a:t>weak and inferior</a:t>
            </a:r>
            <a:r>
              <a:rPr lang="en-US" sz="4000">
                <a:solidFill>
                  <a:srgbClr val="000000"/>
                </a:solidFill>
                <a:latin typeface="Glacial Indifference"/>
                <a:ea typeface="Glacial Indifference"/>
                <a:cs typeface="Glacial Indifference"/>
                <a:sym typeface="Glacial Indifference"/>
              </a:rPr>
              <a:t>. This reinforces (makes stronger) misogyny.</a:t>
            </a:r>
          </a:p>
        </p:txBody>
      </p:sp>
      <p:grpSp>
        <p:nvGrpSpPr>
          <p:cNvPr name="Group 6" id="6"/>
          <p:cNvGrpSpPr/>
          <p:nvPr/>
        </p:nvGrpSpPr>
        <p:grpSpPr>
          <a:xfrm rot="0">
            <a:off x="498050" y="1911723"/>
            <a:ext cx="6132996" cy="6886932"/>
            <a:chOff x="0" y="0"/>
            <a:chExt cx="8177328" cy="9182576"/>
          </a:xfrm>
        </p:grpSpPr>
        <p:sp>
          <p:nvSpPr>
            <p:cNvPr name="Freeform 7" id="7"/>
            <p:cNvSpPr/>
            <p:nvPr/>
          </p:nvSpPr>
          <p:spPr>
            <a:xfrm flipH="false" flipV="false" rot="-2223420">
              <a:off x="1008875" y="2252510"/>
              <a:ext cx="6159578" cy="5412729"/>
            </a:xfrm>
            <a:custGeom>
              <a:avLst/>
              <a:gdLst/>
              <a:ahLst/>
              <a:cxnLst/>
              <a:rect r="r" b="b" t="t" l="l"/>
              <a:pathLst>
                <a:path h="5412729" w="6159578">
                  <a:moveTo>
                    <a:pt x="0" y="0"/>
                  </a:moveTo>
                  <a:lnTo>
                    <a:pt x="6159578" y="0"/>
                  </a:lnTo>
                  <a:lnTo>
                    <a:pt x="6159578" y="5412729"/>
                  </a:lnTo>
                  <a:lnTo>
                    <a:pt x="0" y="54127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3562751" y="-95250"/>
              <a:ext cx="3751373" cy="1981626"/>
            </a:xfrm>
            <a:prstGeom prst="rect">
              <a:avLst/>
            </a:prstGeom>
          </p:spPr>
          <p:txBody>
            <a:bodyPr anchor="t" rtlCol="false" tIns="0" lIns="0" bIns="0" rIns="0">
              <a:spAutoFit/>
            </a:bodyPr>
            <a:lstStyle/>
            <a:p>
              <a:pPr algn="ctr">
                <a:lnSpc>
                  <a:spcPts val="6019"/>
                </a:lnSpc>
                <a:spcBef>
                  <a:spcPct val="0"/>
                </a:spcBef>
              </a:pPr>
              <a:r>
                <a:rPr lang="en-US" sz="4299">
                  <a:solidFill>
                    <a:srgbClr val="000000"/>
                  </a:solidFill>
                  <a:latin typeface="Bobby Jones Soft"/>
                  <a:ea typeface="Bobby Jones Soft"/>
                  <a:cs typeface="Bobby Jones Soft"/>
                  <a:sym typeface="Bobby Jones Soft"/>
                </a:rPr>
                <a:t>toxic masculinity</a:t>
              </a:r>
            </a:p>
          </p:txBody>
        </p:sp>
        <p:sp>
          <p:nvSpPr>
            <p:cNvPr name="TextBox 9" id="9"/>
            <p:cNvSpPr txBox="true"/>
            <p:nvPr/>
          </p:nvSpPr>
          <p:spPr>
            <a:xfrm rot="0">
              <a:off x="707533" y="8216950"/>
              <a:ext cx="3751373" cy="965626"/>
            </a:xfrm>
            <a:prstGeom prst="rect">
              <a:avLst/>
            </a:prstGeom>
          </p:spPr>
          <p:txBody>
            <a:bodyPr anchor="t" rtlCol="false" tIns="0" lIns="0" bIns="0" rIns="0">
              <a:spAutoFit/>
            </a:bodyPr>
            <a:lstStyle/>
            <a:p>
              <a:pPr algn="ctr">
                <a:lnSpc>
                  <a:spcPts val="6019"/>
                </a:lnSpc>
                <a:spcBef>
                  <a:spcPct val="0"/>
                </a:spcBef>
              </a:pPr>
              <a:r>
                <a:rPr lang="en-US" sz="4299">
                  <a:solidFill>
                    <a:srgbClr val="000000"/>
                  </a:solidFill>
                  <a:latin typeface="Bobby Jones Soft"/>
                  <a:ea typeface="Bobby Jones Soft"/>
                  <a:cs typeface="Bobby Jones Soft"/>
                  <a:sym typeface="Bobby Jones Soft"/>
                </a:rPr>
                <a:t>misogyny</a:t>
              </a:r>
            </a:p>
          </p:txBody>
        </p:sp>
      </p:grpSp>
    </p:spTree>
  </p:cSld>
  <p:clrMapOvr>
    <a:masterClrMapping/>
  </p:clrMapOvr>
</p:sld>
</file>

<file path=ppt/slides/slide13.xml><?xml version="1.0" encoding="utf-8"?>
<p:sld xmlns:p="http://schemas.openxmlformats.org/presentationml/2006/main" xmlns:a="http://schemas.openxmlformats.org/drawingml/2006/main">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AutoShape 5" id="5"/>
          <p:cNvSpPr/>
          <p:nvPr/>
        </p:nvSpPr>
        <p:spPr>
          <a:xfrm rot="0">
            <a:off x="1416050" y="4329113"/>
            <a:ext cx="7340600" cy="3816350"/>
          </a:xfrm>
          <a:prstGeom prst="rect">
            <a:avLst/>
          </a:prstGeom>
          <a:solidFill>
            <a:srgbClr val="F3B0DB"/>
          </a:solidFill>
        </p:spPr>
      </p:sp>
      <p:sp>
        <p:nvSpPr>
          <p:cNvPr name="TextBox 6" id="6"/>
          <p:cNvSpPr txBox="true"/>
          <p:nvPr/>
        </p:nvSpPr>
        <p:spPr>
          <a:xfrm rot="0">
            <a:off x="1802800" y="5313680"/>
            <a:ext cx="6567100" cy="1780541"/>
          </a:xfrm>
          <a:prstGeom prst="rect">
            <a:avLst/>
          </a:prstGeom>
        </p:spPr>
        <p:txBody>
          <a:bodyPr anchor="t" rtlCol="false" tIns="0" lIns="0" bIns="0" rIns="0">
            <a:spAutoFit/>
          </a:bodyPr>
          <a:lstStyle/>
          <a:p>
            <a:pPr algn="just" marL="0" indent="0" lvl="0">
              <a:lnSpc>
                <a:spcPts val="4759"/>
              </a:lnSpc>
            </a:pPr>
            <a:r>
              <a:rPr lang="en-US" sz="3399">
                <a:solidFill>
                  <a:srgbClr val="000000"/>
                </a:solidFill>
                <a:latin typeface="Glacial Indifference"/>
                <a:ea typeface="Glacial Indifference"/>
                <a:cs typeface="Glacial Indifference"/>
                <a:sym typeface="Glacial Indifference"/>
              </a:rPr>
              <a:t>You will be given a selection of cards, each with a different behaviour or personality trait listed.</a:t>
            </a:r>
          </a:p>
        </p:txBody>
      </p:sp>
      <p:sp>
        <p:nvSpPr>
          <p:cNvPr name="AutoShape 7" id="7"/>
          <p:cNvSpPr/>
          <p:nvPr/>
        </p:nvSpPr>
        <p:spPr>
          <a:xfrm rot="0">
            <a:off x="9531350" y="4329113"/>
            <a:ext cx="7340600" cy="3816350"/>
          </a:xfrm>
          <a:prstGeom prst="rect">
            <a:avLst/>
          </a:prstGeom>
          <a:solidFill>
            <a:srgbClr val="F3B0DB"/>
          </a:solidFill>
        </p:spPr>
      </p:sp>
      <p:sp>
        <p:nvSpPr>
          <p:cNvPr name="TextBox 8" id="8"/>
          <p:cNvSpPr txBox="true"/>
          <p:nvPr/>
        </p:nvSpPr>
        <p:spPr>
          <a:xfrm rot="0">
            <a:off x="9767477" y="5013642"/>
            <a:ext cx="6972353" cy="2380616"/>
          </a:xfrm>
          <a:prstGeom prst="rect">
            <a:avLst/>
          </a:prstGeom>
        </p:spPr>
        <p:txBody>
          <a:bodyPr anchor="t" rtlCol="false" tIns="0" lIns="0" bIns="0" rIns="0">
            <a:spAutoFit/>
          </a:bodyPr>
          <a:lstStyle/>
          <a:p>
            <a:pPr algn="just" marL="0" indent="0" lvl="0">
              <a:lnSpc>
                <a:spcPts val="4759"/>
              </a:lnSpc>
            </a:pPr>
            <a:r>
              <a:rPr lang="en-US" sz="3399">
                <a:solidFill>
                  <a:srgbClr val="000000"/>
                </a:solidFill>
                <a:latin typeface="Glacial Indifference"/>
                <a:ea typeface="Glacial Indifference"/>
                <a:cs typeface="Glacial Indifference"/>
                <a:sym typeface="Glacial Indifference"/>
              </a:rPr>
              <a:t>Decide whether the card describes toxic or positive behaviour/beliefs, and stick it up on the board wherever you think it belongs.</a:t>
            </a:r>
          </a:p>
        </p:txBody>
      </p:sp>
      <p:sp>
        <p:nvSpPr>
          <p:cNvPr name="TextBox 9" id="9"/>
          <p:cNvSpPr txBox="true"/>
          <p:nvPr/>
        </p:nvSpPr>
        <p:spPr>
          <a:xfrm rot="0">
            <a:off x="2058642" y="2189408"/>
            <a:ext cx="14170716" cy="1043940"/>
          </a:xfrm>
          <a:prstGeom prst="rect">
            <a:avLst/>
          </a:prstGeom>
        </p:spPr>
        <p:txBody>
          <a:bodyPr anchor="t" rtlCol="false" tIns="0" lIns="0" bIns="0" rIns="0">
            <a:spAutoFit/>
          </a:bodyPr>
          <a:lstStyle/>
          <a:p>
            <a:pPr algn="ctr" marL="0" indent="0" lvl="0">
              <a:lnSpc>
                <a:spcPts val="7919"/>
              </a:lnSpc>
            </a:pPr>
            <a:r>
              <a:rPr lang="en-US" sz="7199">
                <a:solidFill>
                  <a:srgbClr val="000000"/>
                </a:solidFill>
                <a:latin typeface="Bobby Jones Soft"/>
                <a:ea typeface="Bobby Jones Soft"/>
                <a:cs typeface="Bobby Jones Soft"/>
                <a:sym typeface="Bobby Jones Soft"/>
              </a:rPr>
              <a:t>ACTIVITY: TOXIC OR HEALTHY?</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Freeform 5" id="5"/>
          <p:cNvSpPr/>
          <p:nvPr/>
        </p:nvSpPr>
        <p:spPr>
          <a:xfrm flipH="false" flipV="false" rot="0">
            <a:off x="878358" y="2484806"/>
            <a:ext cx="3348229" cy="5063484"/>
          </a:xfrm>
          <a:custGeom>
            <a:avLst/>
            <a:gdLst/>
            <a:ahLst/>
            <a:cxnLst/>
            <a:rect r="r" b="b" t="t" l="l"/>
            <a:pathLst>
              <a:path h="5063484" w="3348229">
                <a:moveTo>
                  <a:pt x="0" y="0"/>
                </a:moveTo>
                <a:lnTo>
                  <a:pt x="3348229" y="0"/>
                </a:lnTo>
                <a:lnTo>
                  <a:pt x="3348229" y="5063484"/>
                </a:lnTo>
                <a:lnTo>
                  <a:pt x="0" y="5063484"/>
                </a:lnTo>
                <a:lnTo>
                  <a:pt x="0" y="0"/>
                </a:lnTo>
                <a:close/>
              </a:path>
            </a:pathLst>
          </a:custGeom>
          <a:blipFill>
            <a:blip r:embed="rId2"/>
            <a:stretch>
              <a:fillRect l="0" t="0" r="0" b="0"/>
            </a:stretch>
          </a:blipFill>
        </p:spPr>
      </p:sp>
      <p:grpSp>
        <p:nvGrpSpPr>
          <p:cNvPr name="Group 6" id="6"/>
          <p:cNvGrpSpPr/>
          <p:nvPr/>
        </p:nvGrpSpPr>
        <p:grpSpPr>
          <a:xfrm rot="0">
            <a:off x="4760562" y="3449604"/>
            <a:ext cx="12741423" cy="3387793"/>
            <a:chOff x="0" y="0"/>
            <a:chExt cx="16988563" cy="4517057"/>
          </a:xfrm>
        </p:grpSpPr>
        <p:sp>
          <p:nvSpPr>
            <p:cNvPr name="TextBox 7" id="7"/>
            <p:cNvSpPr txBox="true"/>
            <p:nvPr/>
          </p:nvSpPr>
          <p:spPr>
            <a:xfrm rot="0">
              <a:off x="0" y="2639785"/>
              <a:ext cx="16988563" cy="1877272"/>
            </a:xfrm>
            <a:prstGeom prst="rect">
              <a:avLst/>
            </a:prstGeom>
          </p:spPr>
          <p:txBody>
            <a:bodyPr anchor="t" rtlCol="false" tIns="0" lIns="0" bIns="0" rIns="0">
              <a:spAutoFit/>
            </a:bodyPr>
            <a:lstStyle/>
            <a:p>
              <a:pPr algn="l" marL="0" indent="0" lvl="0">
                <a:lnSpc>
                  <a:spcPts val="5739"/>
                </a:lnSpc>
                <a:spcBef>
                  <a:spcPct val="0"/>
                </a:spcBef>
              </a:pPr>
              <a:r>
                <a:rPr lang="en-US" sz="4099">
                  <a:solidFill>
                    <a:srgbClr val="000000"/>
                  </a:solidFill>
                  <a:latin typeface="Glacial Indifference"/>
                  <a:ea typeface="Glacial Indifference"/>
                  <a:cs typeface="Glacial Indifference"/>
                  <a:sym typeface="Glacial Indifference"/>
                </a:rPr>
                <a:t>Think about the following examples of misogyny and decide whether it is harmful to men, women, or both.</a:t>
              </a:r>
            </a:p>
          </p:txBody>
        </p:sp>
        <p:sp>
          <p:nvSpPr>
            <p:cNvPr name="TextBox 8" id="8"/>
            <p:cNvSpPr txBox="true"/>
            <p:nvPr/>
          </p:nvSpPr>
          <p:spPr>
            <a:xfrm rot="0">
              <a:off x="0" y="142875"/>
              <a:ext cx="16988563" cy="1686771"/>
            </a:xfrm>
            <a:prstGeom prst="rect">
              <a:avLst/>
            </a:prstGeom>
          </p:spPr>
          <p:txBody>
            <a:bodyPr anchor="t" rtlCol="false" tIns="0" lIns="0" bIns="0" rIns="0">
              <a:spAutoFit/>
            </a:bodyPr>
            <a:lstStyle/>
            <a:p>
              <a:pPr algn="l" marL="0" indent="0" lvl="0">
                <a:lnSpc>
                  <a:spcPts val="9024"/>
                </a:lnSpc>
              </a:pPr>
              <a:r>
                <a:rPr lang="en-US" sz="9024">
                  <a:solidFill>
                    <a:srgbClr val="000000"/>
                  </a:solidFill>
                  <a:latin typeface="Bobby Jones Soft"/>
                  <a:ea typeface="Bobby Jones Soft"/>
                  <a:cs typeface="Bobby Jones Soft"/>
                  <a:sym typeface="Bobby Jones Soft"/>
                </a:rPr>
                <a:t>WHO DOES MISOGYNY HARM?</a:t>
              </a:r>
            </a:p>
          </p:txBody>
        </p:sp>
      </p:grpSp>
    </p:spTree>
  </p:cSld>
  <p:clrMapOvr>
    <a:masterClrMapping/>
  </p:clrMapOvr>
</p:sld>
</file>

<file path=ppt/slides/slide15.xml><?xml version="1.0" encoding="utf-8"?>
<p:sld xmlns:p="http://schemas.openxmlformats.org/presentationml/2006/main" xmlns:a="http://schemas.openxmlformats.org/drawingml/2006/main">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TextBox 5" id="5"/>
          <p:cNvSpPr txBox="true"/>
          <p:nvPr/>
        </p:nvSpPr>
        <p:spPr>
          <a:xfrm rot="0">
            <a:off x="1795202" y="3473868"/>
            <a:ext cx="14697595" cy="2489765"/>
          </a:xfrm>
          <a:prstGeom prst="rect">
            <a:avLst/>
          </a:prstGeom>
        </p:spPr>
        <p:txBody>
          <a:bodyPr anchor="t" rtlCol="false" tIns="0" lIns="0" bIns="0" rIns="0">
            <a:spAutoFit/>
          </a:bodyPr>
          <a:lstStyle/>
          <a:p>
            <a:pPr algn="ctr" marL="0" indent="0" lvl="0">
              <a:lnSpc>
                <a:spcPts val="6621"/>
              </a:lnSpc>
              <a:spcBef>
                <a:spcPct val="0"/>
              </a:spcBef>
            </a:pPr>
            <a:r>
              <a:rPr lang="en-US" sz="4729">
                <a:solidFill>
                  <a:srgbClr val="000000"/>
                </a:solidFill>
                <a:latin typeface="Glacial Indifference"/>
                <a:ea typeface="Glacial Indifference"/>
                <a:cs typeface="Glacial Indifference"/>
                <a:sym typeface="Glacial Indifference"/>
              </a:rPr>
              <a:t>“Men are better suited to jobs in STEM (science, technology, engineering and maths) and women are better in caring roles like nursing or teaching.”</a:t>
            </a:r>
          </a:p>
        </p:txBody>
      </p:sp>
    </p:spTree>
  </p:cSld>
  <p:clrMapOvr>
    <a:masterClrMapping/>
  </p:clrMapOvr>
</p:sld>
</file>

<file path=ppt/slides/slide16.xml><?xml version="1.0" encoding="utf-8"?>
<p:sld xmlns:p="http://schemas.openxmlformats.org/presentationml/2006/main" xmlns:a="http://schemas.openxmlformats.org/drawingml/2006/main">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TextBox 5" id="5"/>
          <p:cNvSpPr txBox="true"/>
          <p:nvPr/>
        </p:nvSpPr>
        <p:spPr>
          <a:xfrm rot="0">
            <a:off x="1795202" y="4308907"/>
            <a:ext cx="14697595" cy="819686"/>
          </a:xfrm>
          <a:prstGeom prst="rect">
            <a:avLst/>
          </a:prstGeom>
        </p:spPr>
        <p:txBody>
          <a:bodyPr anchor="t" rtlCol="false" tIns="0" lIns="0" bIns="0" rIns="0">
            <a:spAutoFit/>
          </a:bodyPr>
          <a:lstStyle/>
          <a:p>
            <a:pPr algn="ctr" marL="0" indent="0" lvl="0">
              <a:lnSpc>
                <a:spcPts val="6621"/>
              </a:lnSpc>
              <a:spcBef>
                <a:spcPct val="0"/>
              </a:spcBef>
            </a:pPr>
            <a:r>
              <a:rPr lang="en-US" sz="4729">
                <a:solidFill>
                  <a:srgbClr val="000000"/>
                </a:solidFill>
                <a:latin typeface="Glacial Indifference"/>
                <a:ea typeface="Glacial Indifference"/>
                <a:cs typeface="Glacial Indifference"/>
                <a:sym typeface="Glacial Indifference"/>
              </a:rPr>
              <a:t>“If a girl says no, she’s just playing hard to get.”</a:t>
            </a:r>
          </a:p>
        </p:txBody>
      </p:sp>
    </p:spTree>
  </p:cSld>
  <p:clrMapOvr>
    <a:masterClrMapping/>
  </p:clrMapOvr>
</p:sld>
</file>

<file path=ppt/slides/slide17.xml><?xml version="1.0" encoding="utf-8"?>
<p:sld xmlns:p="http://schemas.openxmlformats.org/presentationml/2006/main" xmlns:a="http://schemas.openxmlformats.org/drawingml/2006/main">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TextBox 5" id="5"/>
          <p:cNvSpPr txBox="true"/>
          <p:nvPr/>
        </p:nvSpPr>
        <p:spPr>
          <a:xfrm rot="0">
            <a:off x="1795202" y="4308907"/>
            <a:ext cx="14697595" cy="819686"/>
          </a:xfrm>
          <a:prstGeom prst="rect">
            <a:avLst/>
          </a:prstGeom>
        </p:spPr>
        <p:txBody>
          <a:bodyPr anchor="t" rtlCol="false" tIns="0" lIns="0" bIns="0" rIns="0">
            <a:spAutoFit/>
          </a:bodyPr>
          <a:lstStyle/>
          <a:p>
            <a:pPr algn="ctr" marL="0" indent="0" lvl="0">
              <a:lnSpc>
                <a:spcPts val="6621"/>
              </a:lnSpc>
              <a:spcBef>
                <a:spcPct val="0"/>
              </a:spcBef>
            </a:pPr>
            <a:r>
              <a:rPr lang="en-US" sz="4729">
                <a:solidFill>
                  <a:srgbClr val="000000"/>
                </a:solidFill>
                <a:latin typeface="Glacial Indifference"/>
                <a:ea typeface="Glacial Indifference"/>
                <a:cs typeface="Glacial Indifference"/>
                <a:sym typeface="Glacial Indifference"/>
              </a:rPr>
              <a:t>“Nobody wants to watch women’s sports - it’s so boring.”</a:t>
            </a:r>
          </a:p>
        </p:txBody>
      </p:sp>
    </p:spTree>
  </p:cSld>
  <p:clrMapOvr>
    <a:masterClrMapping/>
  </p:clrMapOvr>
</p:sld>
</file>

<file path=ppt/slides/slide18.xml><?xml version="1.0" encoding="utf-8"?>
<p:sld xmlns:p="http://schemas.openxmlformats.org/presentationml/2006/main" xmlns:a="http://schemas.openxmlformats.org/drawingml/2006/main">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TextBox 5" id="5"/>
          <p:cNvSpPr txBox="true"/>
          <p:nvPr/>
        </p:nvSpPr>
        <p:spPr>
          <a:xfrm rot="0">
            <a:off x="1795202" y="4308907"/>
            <a:ext cx="14697595" cy="819686"/>
          </a:xfrm>
          <a:prstGeom prst="rect">
            <a:avLst/>
          </a:prstGeom>
        </p:spPr>
        <p:txBody>
          <a:bodyPr anchor="t" rtlCol="false" tIns="0" lIns="0" bIns="0" rIns="0">
            <a:spAutoFit/>
          </a:bodyPr>
          <a:lstStyle/>
          <a:p>
            <a:pPr algn="ctr" marL="0" indent="0" lvl="0">
              <a:lnSpc>
                <a:spcPts val="6621"/>
              </a:lnSpc>
              <a:spcBef>
                <a:spcPct val="0"/>
              </a:spcBef>
            </a:pPr>
            <a:r>
              <a:rPr lang="en-US" sz="4729">
                <a:solidFill>
                  <a:srgbClr val="000000"/>
                </a:solidFill>
                <a:latin typeface="Glacial Indifference"/>
                <a:ea typeface="Glacial Indifference"/>
                <a:cs typeface="Glacial Indifference"/>
                <a:sym typeface="Glacial Indifference"/>
              </a:rPr>
              <a:t>“Real men don’t cry - man up.”</a:t>
            </a:r>
          </a:p>
        </p:txBody>
      </p:sp>
    </p:spTree>
  </p:cSld>
  <p:clrMapOvr>
    <a:masterClrMapping/>
  </p:clrMapOvr>
</p:sld>
</file>

<file path=ppt/slides/slide19.xml><?xml version="1.0" encoding="utf-8"?>
<p:sld xmlns:p="http://schemas.openxmlformats.org/presentationml/2006/main" xmlns:a="http://schemas.openxmlformats.org/drawingml/2006/main">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TextBox 5" id="5"/>
          <p:cNvSpPr txBox="true"/>
          <p:nvPr/>
        </p:nvSpPr>
        <p:spPr>
          <a:xfrm rot="0">
            <a:off x="1795202" y="4308907"/>
            <a:ext cx="14697595" cy="819686"/>
          </a:xfrm>
          <a:prstGeom prst="rect">
            <a:avLst/>
          </a:prstGeom>
        </p:spPr>
        <p:txBody>
          <a:bodyPr anchor="t" rtlCol="false" tIns="0" lIns="0" bIns="0" rIns="0">
            <a:spAutoFit/>
          </a:bodyPr>
          <a:lstStyle/>
          <a:p>
            <a:pPr algn="ctr" marL="0" indent="0" lvl="0">
              <a:lnSpc>
                <a:spcPts val="6621"/>
              </a:lnSpc>
              <a:spcBef>
                <a:spcPct val="0"/>
              </a:spcBef>
            </a:pPr>
            <a:r>
              <a:rPr lang="en-US" sz="4729">
                <a:solidFill>
                  <a:srgbClr val="000000"/>
                </a:solidFill>
                <a:latin typeface="Glacial Indifference"/>
                <a:ea typeface="Glacial Indifference"/>
                <a:cs typeface="Glacial Indifference"/>
                <a:sym typeface="Glacial Indifference"/>
              </a:rPr>
              <a:t>“Women just want a strong man to take the lead.”</a:t>
            </a:r>
          </a:p>
        </p:txBody>
      </p:sp>
    </p:spTree>
  </p:cSld>
  <p:clrMapOvr>
    <a:masterClrMapping/>
  </p:clrMapOvr>
</p:sld>
</file>

<file path=ppt/slides/slide2.xml><?xml version="1.0" encoding="utf-8"?>
<p:sld xmlns:p="http://schemas.openxmlformats.org/presentationml/2006/main" xmlns:a="http://schemas.openxmlformats.org/drawingml/2006/main">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graphicFrame>
        <p:nvGraphicFramePr>
          <p:cNvPr name="Table 5" id="5"/>
          <p:cNvGraphicFramePr>
            <a:graphicFrameLocks noGrp="true"/>
          </p:cNvGraphicFramePr>
          <p:nvPr/>
        </p:nvGraphicFramePr>
        <p:xfrm>
          <a:off x="789820" y="825413"/>
          <a:ext cx="16296134" cy="8636174"/>
        </p:xfrm>
        <a:graphic>
          <a:graphicData uri="http://schemas.openxmlformats.org/drawingml/2006/table">
            <a:tbl>
              <a:tblPr/>
              <a:tblGrid>
                <a:gridCol w="2756078"/>
                <a:gridCol w="11313843"/>
                <a:gridCol w="2226214"/>
              </a:tblGrid>
              <a:tr h="822780">
                <a:tc>
                  <a:txBody>
                    <a:bodyPr anchor="t" rtlCol="false"/>
                    <a:lstStyle/>
                    <a:p>
                      <a:pPr algn="ctr">
                        <a:lnSpc>
                          <a:spcPts val="2799"/>
                        </a:lnSpc>
                        <a:defRPr/>
                      </a:pPr>
                      <a:r>
                        <a:rPr lang="en-US" sz="1999" b="true">
                          <a:solidFill>
                            <a:srgbClr val="000000"/>
                          </a:solidFill>
                          <a:latin typeface="Canva Sans Bold"/>
                          <a:ea typeface="Canva Sans Bold"/>
                          <a:cs typeface="Canva Sans Bold"/>
                          <a:sym typeface="Canva Sans Bold"/>
                        </a:rPr>
                        <a:t>Activity</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799"/>
                        </a:lnSpc>
                        <a:defRPr/>
                      </a:pPr>
                      <a:r>
                        <a:rPr lang="en-US" sz="1999" b="true">
                          <a:solidFill>
                            <a:srgbClr val="000000"/>
                          </a:solidFill>
                          <a:latin typeface="Canva Sans Bold"/>
                          <a:ea typeface="Canva Sans Bold"/>
                          <a:cs typeface="Canva Sans Bold"/>
                          <a:sym typeface="Canva Sans Bold"/>
                        </a:rPr>
                        <a:t>Description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799"/>
                        </a:lnSpc>
                        <a:defRPr/>
                      </a:pPr>
                      <a:r>
                        <a:rPr lang="en-US" sz="1999" b="true">
                          <a:solidFill>
                            <a:srgbClr val="000000"/>
                          </a:solidFill>
                          <a:latin typeface="Canva Sans Bold"/>
                          <a:ea typeface="Canva Sans Bold"/>
                          <a:cs typeface="Canva Sans Bold"/>
                          <a:sym typeface="Canva Sans Bold"/>
                        </a:rPr>
                        <a:t>Timing</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97214">
                <a:tc>
                  <a:txBody>
                    <a:bodyPr anchor="t" rtlCol="false"/>
                    <a:lstStyle/>
                    <a:p>
                      <a:pPr algn="ctr">
                        <a:lnSpc>
                          <a:spcPts val="2520"/>
                        </a:lnSpc>
                        <a:defRPr/>
                      </a:pPr>
                      <a:r>
                        <a:rPr lang="en-US" sz="1800">
                          <a:solidFill>
                            <a:srgbClr val="000000"/>
                          </a:solidFill>
                          <a:latin typeface="Canva Sans"/>
                          <a:ea typeface="Canva Sans"/>
                          <a:cs typeface="Canva Sans"/>
                          <a:sym typeface="Canva Sans"/>
                        </a:rPr>
                        <a:t>Introduction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2520"/>
                        </a:lnSpc>
                        <a:defRPr/>
                      </a:pPr>
                      <a:r>
                        <a:rPr lang="en-US" sz="1800">
                          <a:solidFill>
                            <a:srgbClr val="000000"/>
                          </a:solidFill>
                          <a:latin typeface="Canva Sans"/>
                          <a:ea typeface="Canva Sans"/>
                          <a:cs typeface="Canva Sans"/>
                          <a:sym typeface="Canva Sans"/>
                        </a:rPr>
                        <a:t>Ask students to complete the ‘do it now’ task. Introduce learning objectives and revisit class agreements - these are particularly important today.</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520"/>
                        </a:lnSpc>
                        <a:defRPr/>
                      </a:pPr>
                      <a:r>
                        <a:rPr lang="en-US" sz="1800">
                          <a:solidFill>
                            <a:srgbClr val="000000"/>
                          </a:solidFill>
                          <a:latin typeface="Canva Sans"/>
                          <a:ea typeface="Canva Sans"/>
                          <a:cs typeface="Canva Sans"/>
                          <a:sym typeface="Canva Sans"/>
                        </a:rPr>
                        <a:t>5 minutes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90662">
                <a:tc>
                  <a:txBody>
                    <a:bodyPr anchor="t" rtlCol="false"/>
                    <a:lstStyle/>
                    <a:p>
                      <a:pPr algn="ctr">
                        <a:lnSpc>
                          <a:spcPts val="2520"/>
                        </a:lnSpc>
                        <a:defRPr/>
                      </a:pPr>
                      <a:r>
                        <a:rPr lang="en-US" sz="1800">
                          <a:solidFill>
                            <a:srgbClr val="000000"/>
                          </a:solidFill>
                          <a:latin typeface="Canva Sans"/>
                          <a:ea typeface="Canva Sans"/>
                          <a:cs typeface="Canva Sans"/>
                          <a:sym typeface="Canva Sans"/>
                        </a:rPr>
                        <a:t>Misogyny</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2520"/>
                        </a:lnSpc>
                        <a:defRPr/>
                      </a:pPr>
                      <a:r>
                        <a:rPr lang="en-US" sz="1800">
                          <a:solidFill>
                            <a:srgbClr val="000000"/>
                          </a:solidFill>
                          <a:latin typeface="Canva Sans"/>
                          <a:ea typeface="Canva Sans"/>
                          <a:cs typeface="Canva Sans"/>
                          <a:sym typeface="Canva Sans"/>
                        </a:rPr>
                        <a:t>Define misogyny &amp; ask students to determine whether the scenarios listed are examples of misogyny. Allow time for discussion.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519"/>
                        </a:lnSpc>
                        <a:defRPr/>
                      </a:pPr>
                      <a:r>
                        <a:rPr lang="en-US" sz="1799">
                          <a:solidFill>
                            <a:srgbClr val="000000"/>
                          </a:solidFill>
                          <a:latin typeface="Canva Sans"/>
                          <a:ea typeface="Canva Sans"/>
                          <a:cs typeface="Canva Sans"/>
                          <a:sym typeface="Canva Sans"/>
                        </a:rPr>
                        <a:t>10 minutes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722097">
                <a:tc>
                  <a:txBody>
                    <a:bodyPr anchor="t" rtlCol="false"/>
                    <a:lstStyle/>
                    <a:p>
                      <a:pPr algn="ctr">
                        <a:lnSpc>
                          <a:spcPts val="2520"/>
                        </a:lnSpc>
                        <a:defRPr/>
                      </a:pPr>
                      <a:r>
                        <a:rPr lang="en-US" sz="1800">
                          <a:solidFill>
                            <a:srgbClr val="000000"/>
                          </a:solidFill>
                          <a:latin typeface="Canva Sans"/>
                          <a:ea typeface="Canva Sans"/>
                          <a:cs typeface="Canva Sans"/>
                          <a:sym typeface="Canva Sans"/>
                        </a:rPr>
                        <a:t>Toxic masculinity</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2520"/>
                        </a:lnSpc>
                        <a:defRPr/>
                      </a:pPr>
                      <a:r>
                        <a:rPr lang="en-US" sz="1800">
                          <a:solidFill>
                            <a:srgbClr val="000000"/>
                          </a:solidFill>
                          <a:latin typeface="Canva Sans"/>
                          <a:ea typeface="Canva Sans"/>
                          <a:cs typeface="Canva Sans"/>
                          <a:sym typeface="Canva Sans"/>
                        </a:rPr>
                        <a:t>Define toxic masculinity and explain its connection to misogyny. Complete “toxic or healthy?” activity. On the board, draw two columns (one for toxic and the other for healthy). Provide students with examples of traits/actions on Handout A and ask them to stick these examples under whichever heading they believe is correct. Discuss.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519"/>
                        </a:lnSpc>
                        <a:defRPr/>
                      </a:pPr>
                      <a:r>
                        <a:rPr lang="en-US" sz="1799">
                          <a:solidFill>
                            <a:srgbClr val="000000"/>
                          </a:solidFill>
                          <a:latin typeface="Canva Sans"/>
                          <a:ea typeface="Canva Sans"/>
                          <a:cs typeface="Canva Sans"/>
                          <a:sym typeface="Canva Sans"/>
                        </a:rPr>
                        <a:t>10 minutes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90662">
                <a:tc>
                  <a:txBody>
                    <a:bodyPr anchor="t" rtlCol="false"/>
                    <a:lstStyle/>
                    <a:p>
                      <a:pPr algn="ctr">
                        <a:lnSpc>
                          <a:spcPts val="2520"/>
                        </a:lnSpc>
                        <a:defRPr/>
                      </a:pPr>
                      <a:r>
                        <a:rPr lang="en-US" sz="1800">
                          <a:solidFill>
                            <a:srgbClr val="000000"/>
                          </a:solidFill>
                          <a:latin typeface="Canva Sans"/>
                          <a:ea typeface="Canva Sans"/>
                          <a:cs typeface="Canva Sans"/>
                          <a:sym typeface="Canva Sans"/>
                        </a:rPr>
                        <a:t>Harms of misogyny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2519"/>
                        </a:lnSpc>
                        <a:defRPr/>
                      </a:pPr>
                      <a:r>
                        <a:rPr lang="en-US" sz="1799">
                          <a:solidFill>
                            <a:srgbClr val="000000"/>
                          </a:solidFill>
                          <a:latin typeface="Canva Sans"/>
                          <a:ea typeface="Canva Sans"/>
                          <a:cs typeface="Canva Sans"/>
                          <a:sym typeface="Canva Sans"/>
                        </a:rPr>
                        <a:t>Do “who does misogyny harm?” activity and discuss after each example. The point is that misogyny is harmful to all people, regardless of gender.</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519"/>
                        </a:lnSpc>
                        <a:defRPr/>
                      </a:pPr>
                      <a:r>
                        <a:rPr lang="en-US" sz="1799">
                          <a:solidFill>
                            <a:srgbClr val="000000"/>
                          </a:solidFill>
                          <a:latin typeface="Canva Sans"/>
                          <a:ea typeface="Canva Sans"/>
                          <a:cs typeface="Canva Sans"/>
                          <a:sym typeface="Canva Sans"/>
                        </a:rPr>
                        <a:t>5-10 minutes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406379">
                <a:tc>
                  <a:txBody>
                    <a:bodyPr anchor="t" rtlCol="false"/>
                    <a:lstStyle/>
                    <a:p>
                      <a:pPr algn="ctr">
                        <a:lnSpc>
                          <a:spcPts val="2520"/>
                        </a:lnSpc>
                        <a:defRPr/>
                      </a:pPr>
                      <a:r>
                        <a:rPr lang="en-US" sz="1800">
                          <a:solidFill>
                            <a:srgbClr val="000000"/>
                          </a:solidFill>
                          <a:latin typeface="Canva Sans"/>
                          <a:ea typeface="Canva Sans"/>
                          <a:cs typeface="Canva Sans"/>
                          <a:sym typeface="Canva Sans"/>
                        </a:rPr>
                        <a:t>Discussion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2519"/>
                        </a:lnSpc>
                        <a:defRPr/>
                      </a:pPr>
                      <a:r>
                        <a:rPr lang="en-US" sz="1799">
                          <a:solidFill>
                            <a:srgbClr val="000000"/>
                          </a:solidFill>
                          <a:latin typeface="Canva Sans"/>
                          <a:ea typeface="Canva Sans"/>
                          <a:cs typeface="Canva Sans"/>
                          <a:sym typeface="Canva Sans"/>
                        </a:rPr>
                        <a:t>Slides 25-28 ask students to consider why people, particularly young men, might be drawn to toxic role models and misogynistic content. Ensure discussion remains respectful and empathetic - it is not about blaming boys or villainising masculinity.</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519"/>
                        </a:lnSpc>
                        <a:defRPr/>
                      </a:pPr>
                      <a:r>
                        <a:rPr lang="en-US" sz="1799">
                          <a:solidFill>
                            <a:srgbClr val="000000"/>
                          </a:solidFill>
                          <a:latin typeface="Canva Sans"/>
                          <a:ea typeface="Canva Sans"/>
                          <a:cs typeface="Canva Sans"/>
                          <a:sym typeface="Canva Sans"/>
                        </a:rPr>
                        <a:t>10 minutes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406379">
                <a:tc>
                  <a:txBody>
                    <a:bodyPr anchor="t" rtlCol="false"/>
                    <a:lstStyle/>
                    <a:p>
                      <a:pPr algn="ctr">
                        <a:lnSpc>
                          <a:spcPts val="2520"/>
                        </a:lnSpc>
                        <a:defRPr/>
                      </a:pPr>
                      <a:r>
                        <a:rPr lang="en-US" sz="1800">
                          <a:solidFill>
                            <a:srgbClr val="000000"/>
                          </a:solidFill>
                          <a:latin typeface="Canva Sans"/>
                          <a:ea typeface="Canva Sans"/>
                          <a:cs typeface="Canva Sans"/>
                          <a:sym typeface="Canva Sans"/>
                        </a:rPr>
                        <a:t>Ending/Reflections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2519"/>
                        </a:lnSpc>
                        <a:defRPr/>
                      </a:pPr>
                      <a:r>
                        <a:rPr lang="en-US" sz="1799">
                          <a:solidFill>
                            <a:srgbClr val="000000"/>
                          </a:solidFill>
                          <a:latin typeface="Canva Sans"/>
                          <a:ea typeface="Canva Sans"/>
                          <a:cs typeface="Canva Sans"/>
                          <a:sym typeface="Canva Sans"/>
                        </a:rPr>
                        <a:t>Ask students to view the list of toxic/healthy beliefs and actions on the board from the earlier activity - which does Andrew Tate embody? Is he a good role model? End with asking students to reflect on their ideas of what a ‘real man’ is from the do it now task - has anything changed?</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519"/>
                        </a:lnSpc>
                        <a:defRPr/>
                      </a:pPr>
                      <a:r>
                        <a:rPr lang="en-US" sz="1799">
                          <a:solidFill>
                            <a:srgbClr val="000000"/>
                          </a:solidFill>
                          <a:latin typeface="Canva Sans"/>
                          <a:ea typeface="Canva Sans"/>
                          <a:cs typeface="Canva Sans"/>
                          <a:sym typeface="Canva Sans"/>
                        </a:rPr>
                        <a:t>5 minutes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Tree>
  </p:cSld>
  <p:clrMapOvr>
    <a:masterClrMapping/>
  </p:clrMapOvr>
</p:sld>
</file>

<file path=ppt/slides/slide20.xml><?xml version="1.0" encoding="utf-8"?>
<p:sld xmlns:p="http://schemas.openxmlformats.org/presentationml/2006/main" xmlns:a="http://schemas.openxmlformats.org/drawingml/2006/main">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TextBox 5" id="5"/>
          <p:cNvSpPr txBox="true"/>
          <p:nvPr/>
        </p:nvSpPr>
        <p:spPr>
          <a:xfrm rot="0">
            <a:off x="1795202" y="3891388"/>
            <a:ext cx="14697595" cy="1654726"/>
          </a:xfrm>
          <a:prstGeom prst="rect">
            <a:avLst/>
          </a:prstGeom>
        </p:spPr>
        <p:txBody>
          <a:bodyPr anchor="t" rtlCol="false" tIns="0" lIns="0" bIns="0" rIns="0">
            <a:spAutoFit/>
          </a:bodyPr>
          <a:lstStyle/>
          <a:p>
            <a:pPr algn="ctr" marL="0" indent="0" lvl="0">
              <a:lnSpc>
                <a:spcPts val="6621"/>
              </a:lnSpc>
              <a:spcBef>
                <a:spcPct val="0"/>
              </a:spcBef>
            </a:pPr>
            <a:r>
              <a:rPr lang="en-US" sz="4729">
                <a:solidFill>
                  <a:srgbClr val="000000"/>
                </a:solidFill>
                <a:latin typeface="Glacial Indifference"/>
                <a:ea typeface="Glacial Indifference"/>
                <a:cs typeface="Glacial Indifference"/>
                <a:sym typeface="Glacial Indifference"/>
              </a:rPr>
              <a:t>“Women are too emotional to be good leaders, they would start a war every time they have their period!”</a:t>
            </a:r>
          </a:p>
        </p:txBody>
      </p:sp>
    </p:spTree>
  </p:cSld>
  <p:clrMapOvr>
    <a:masterClrMapping/>
  </p:clrMapOvr>
</p:sld>
</file>

<file path=ppt/slides/slide21.xml><?xml version="1.0" encoding="utf-8"?>
<p:sld xmlns:p="http://schemas.openxmlformats.org/presentationml/2006/main" xmlns:a="http://schemas.openxmlformats.org/drawingml/2006/main">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TextBox 5" id="5"/>
          <p:cNvSpPr txBox="true"/>
          <p:nvPr/>
        </p:nvSpPr>
        <p:spPr>
          <a:xfrm rot="0">
            <a:off x="1795202" y="4308907"/>
            <a:ext cx="14697595" cy="819686"/>
          </a:xfrm>
          <a:prstGeom prst="rect">
            <a:avLst/>
          </a:prstGeom>
        </p:spPr>
        <p:txBody>
          <a:bodyPr anchor="t" rtlCol="false" tIns="0" lIns="0" bIns="0" rIns="0">
            <a:spAutoFit/>
          </a:bodyPr>
          <a:lstStyle/>
          <a:p>
            <a:pPr algn="ctr" marL="0" indent="0" lvl="0">
              <a:lnSpc>
                <a:spcPts val="6621"/>
              </a:lnSpc>
              <a:spcBef>
                <a:spcPct val="0"/>
              </a:spcBef>
            </a:pPr>
            <a:r>
              <a:rPr lang="en-US" sz="4729">
                <a:solidFill>
                  <a:srgbClr val="000000"/>
                </a:solidFill>
                <a:latin typeface="Glacial Indifference"/>
                <a:ea typeface="Glacial Indifference"/>
                <a:cs typeface="Glacial Indifference"/>
                <a:sym typeface="Glacial Indifference"/>
              </a:rPr>
              <a:t>“Men can’t be abused - just fight back.”</a:t>
            </a:r>
          </a:p>
        </p:txBody>
      </p:sp>
    </p:spTree>
  </p:cSld>
  <p:clrMapOvr>
    <a:masterClrMapping/>
  </p:clrMapOvr>
</p:sld>
</file>

<file path=ppt/slides/slide22.xml><?xml version="1.0" encoding="utf-8"?>
<p:sld xmlns:p="http://schemas.openxmlformats.org/presentationml/2006/main" xmlns:a="http://schemas.openxmlformats.org/drawingml/2006/main">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TextBox 5" id="5"/>
          <p:cNvSpPr txBox="true"/>
          <p:nvPr/>
        </p:nvSpPr>
        <p:spPr>
          <a:xfrm rot="0">
            <a:off x="1028700" y="4083412"/>
            <a:ext cx="16230600" cy="2005876"/>
          </a:xfrm>
          <a:prstGeom prst="rect">
            <a:avLst/>
          </a:prstGeom>
        </p:spPr>
        <p:txBody>
          <a:bodyPr anchor="t" rtlCol="false" tIns="0" lIns="0" bIns="0" rIns="0">
            <a:spAutoFit/>
          </a:bodyPr>
          <a:lstStyle/>
          <a:p>
            <a:pPr algn="ctr" marL="0" indent="0" lvl="0">
              <a:lnSpc>
                <a:spcPts val="8089"/>
              </a:lnSpc>
              <a:spcBef>
                <a:spcPct val="0"/>
              </a:spcBef>
            </a:pPr>
            <a:r>
              <a:rPr lang="en-US" b="true" sz="5778">
                <a:solidFill>
                  <a:srgbClr val="000000"/>
                </a:solidFill>
                <a:latin typeface="Glacial Indifference Bold"/>
                <a:ea typeface="Glacial Indifference Bold"/>
                <a:cs typeface="Glacial Indifference Bold"/>
                <a:sym typeface="Glacial Indifference Bold"/>
              </a:rPr>
              <a:t>The truth is, misogyny and toxic masculinity harm both women AND men.</a:t>
            </a:r>
          </a:p>
        </p:txBody>
      </p:sp>
      <p:grpSp>
        <p:nvGrpSpPr>
          <p:cNvPr name="Group 6" id="6"/>
          <p:cNvGrpSpPr/>
          <p:nvPr/>
        </p:nvGrpSpPr>
        <p:grpSpPr>
          <a:xfrm rot="0">
            <a:off x="14533478" y="6532478"/>
            <a:ext cx="3754522" cy="3754522"/>
            <a:chOff x="0" y="0"/>
            <a:chExt cx="5006029" cy="5006029"/>
          </a:xfrm>
        </p:grpSpPr>
        <p:grpSp>
          <p:nvGrpSpPr>
            <p:cNvPr name="Group 7" id="7"/>
            <p:cNvGrpSpPr/>
            <p:nvPr/>
          </p:nvGrpSpPr>
          <p:grpSpPr>
            <a:xfrm rot="0">
              <a:off x="2503014" y="2503014"/>
              <a:ext cx="1251507" cy="1251507"/>
              <a:chOff x="0" y="0"/>
              <a:chExt cx="1913890" cy="1913890"/>
            </a:xfrm>
          </p:grpSpPr>
          <p:sp>
            <p:nvSpPr>
              <p:cNvPr name="Freeform 8" id="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9" id="9"/>
            <p:cNvGrpSpPr/>
            <p:nvPr/>
          </p:nvGrpSpPr>
          <p:grpSpPr>
            <a:xfrm rot="0">
              <a:off x="2503014" y="1251507"/>
              <a:ext cx="1251507" cy="1251507"/>
              <a:chOff x="0" y="0"/>
              <a:chExt cx="1913890" cy="1913890"/>
            </a:xfrm>
          </p:grpSpPr>
          <p:sp>
            <p:nvSpPr>
              <p:cNvPr name="Freeform 10" id="10"/>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11" id="11"/>
            <p:cNvGrpSpPr/>
            <p:nvPr/>
          </p:nvGrpSpPr>
          <p:grpSpPr>
            <a:xfrm rot="0">
              <a:off x="1251507" y="2503014"/>
              <a:ext cx="1251507" cy="1251507"/>
              <a:chOff x="0" y="0"/>
              <a:chExt cx="1913890" cy="1913890"/>
            </a:xfrm>
          </p:grpSpPr>
          <p:sp>
            <p:nvSpPr>
              <p:cNvPr name="Freeform 12" id="12"/>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13" id="13"/>
            <p:cNvGrpSpPr/>
            <p:nvPr/>
          </p:nvGrpSpPr>
          <p:grpSpPr>
            <a:xfrm rot="0">
              <a:off x="3754522" y="3754522"/>
              <a:ext cx="1251507" cy="1251507"/>
              <a:chOff x="0" y="0"/>
              <a:chExt cx="1913890" cy="1913890"/>
            </a:xfrm>
          </p:grpSpPr>
          <p:sp>
            <p:nvSpPr>
              <p:cNvPr name="Freeform 14" id="1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15" id="15"/>
            <p:cNvGrpSpPr/>
            <p:nvPr/>
          </p:nvGrpSpPr>
          <p:grpSpPr>
            <a:xfrm rot="0">
              <a:off x="3754522" y="2503014"/>
              <a:ext cx="1251507" cy="1251507"/>
              <a:chOff x="0" y="0"/>
              <a:chExt cx="1913890" cy="1913890"/>
            </a:xfrm>
          </p:grpSpPr>
          <p:sp>
            <p:nvSpPr>
              <p:cNvPr name="Freeform 16" id="16"/>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17" id="17"/>
            <p:cNvGrpSpPr/>
            <p:nvPr/>
          </p:nvGrpSpPr>
          <p:grpSpPr>
            <a:xfrm rot="0">
              <a:off x="2503014" y="3754522"/>
              <a:ext cx="1251507" cy="1251507"/>
              <a:chOff x="0" y="0"/>
              <a:chExt cx="1913890" cy="1913890"/>
            </a:xfrm>
          </p:grpSpPr>
          <p:sp>
            <p:nvSpPr>
              <p:cNvPr name="Freeform 18" id="1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19" id="19"/>
            <p:cNvGrpSpPr/>
            <p:nvPr/>
          </p:nvGrpSpPr>
          <p:grpSpPr>
            <a:xfrm rot="0">
              <a:off x="3754522" y="1251507"/>
              <a:ext cx="1251507" cy="1251507"/>
              <a:chOff x="0" y="0"/>
              <a:chExt cx="1913890" cy="1913890"/>
            </a:xfrm>
          </p:grpSpPr>
          <p:sp>
            <p:nvSpPr>
              <p:cNvPr name="Freeform 20" id="20"/>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21" id="21"/>
            <p:cNvGrpSpPr/>
            <p:nvPr/>
          </p:nvGrpSpPr>
          <p:grpSpPr>
            <a:xfrm rot="0">
              <a:off x="1251507" y="3754522"/>
              <a:ext cx="1251507" cy="1251507"/>
              <a:chOff x="0" y="0"/>
              <a:chExt cx="1913890" cy="1913890"/>
            </a:xfrm>
          </p:grpSpPr>
          <p:sp>
            <p:nvSpPr>
              <p:cNvPr name="Freeform 22" id="22"/>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23" id="23"/>
            <p:cNvGrpSpPr/>
            <p:nvPr/>
          </p:nvGrpSpPr>
          <p:grpSpPr>
            <a:xfrm rot="0">
              <a:off x="3754522" y="0"/>
              <a:ext cx="1251507" cy="1251507"/>
              <a:chOff x="0" y="0"/>
              <a:chExt cx="1913890" cy="1913890"/>
            </a:xfrm>
          </p:grpSpPr>
          <p:sp>
            <p:nvSpPr>
              <p:cNvPr name="Freeform 24" id="2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25" id="25"/>
            <p:cNvGrpSpPr/>
            <p:nvPr/>
          </p:nvGrpSpPr>
          <p:grpSpPr>
            <a:xfrm rot="0">
              <a:off x="0" y="3754522"/>
              <a:ext cx="1251507" cy="1251507"/>
              <a:chOff x="0" y="0"/>
              <a:chExt cx="1913890" cy="1913890"/>
            </a:xfrm>
          </p:grpSpPr>
          <p:sp>
            <p:nvSpPr>
              <p:cNvPr name="Freeform 26" id="26"/>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27" id="27"/>
            <p:cNvGrpSpPr/>
            <p:nvPr/>
          </p:nvGrpSpPr>
          <p:grpSpPr>
            <a:xfrm rot="0">
              <a:off x="2503014" y="1251507"/>
              <a:ext cx="1251507" cy="1251507"/>
              <a:chOff x="0" y="0"/>
              <a:chExt cx="1913890" cy="1913890"/>
            </a:xfrm>
          </p:grpSpPr>
          <p:sp>
            <p:nvSpPr>
              <p:cNvPr name="Freeform 28" id="2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alpha val="0"/>
                </a:srgbClr>
              </a:solidFill>
            </p:spPr>
          </p:sp>
        </p:grpSp>
      </p:grpSp>
      <p:grpSp>
        <p:nvGrpSpPr>
          <p:cNvPr name="Group 29" id="29"/>
          <p:cNvGrpSpPr/>
          <p:nvPr/>
        </p:nvGrpSpPr>
        <p:grpSpPr>
          <a:xfrm rot="-10800000">
            <a:off x="0" y="0"/>
            <a:ext cx="3754522" cy="3754522"/>
            <a:chOff x="0" y="0"/>
            <a:chExt cx="5006029" cy="5006029"/>
          </a:xfrm>
        </p:grpSpPr>
        <p:grpSp>
          <p:nvGrpSpPr>
            <p:cNvPr name="Group 30" id="30"/>
            <p:cNvGrpSpPr/>
            <p:nvPr/>
          </p:nvGrpSpPr>
          <p:grpSpPr>
            <a:xfrm rot="0">
              <a:off x="2503014" y="2503014"/>
              <a:ext cx="1251507" cy="1251507"/>
              <a:chOff x="0" y="0"/>
              <a:chExt cx="1913890" cy="1913890"/>
            </a:xfrm>
          </p:grpSpPr>
          <p:sp>
            <p:nvSpPr>
              <p:cNvPr name="Freeform 31" id="3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32" id="32"/>
            <p:cNvGrpSpPr/>
            <p:nvPr/>
          </p:nvGrpSpPr>
          <p:grpSpPr>
            <a:xfrm rot="0">
              <a:off x="2503014" y="1251507"/>
              <a:ext cx="1251507" cy="1251507"/>
              <a:chOff x="0" y="0"/>
              <a:chExt cx="1913890" cy="1913890"/>
            </a:xfrm>
          </p:grpSpPr>
          <p:sp>
            <p:nvSpPr>
              <p:cNvPr name="Freeform 33" id="3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34" id="34"/>
            <p:cNvGrpSpPr/>
            <p:nvPr/>
          </p:nvGrpSpPr>
          <p:grpSpPr>
            <a:xfrm rot="0">
              <a:off x="1251507" y="2503014"/>
              <a:ext cx="1251507" cy="1251507"/>
              <a:chOff x="0" y="0"/>
              <a:chExt cx="1913890" cy="1913890"/>
            </a:xfrm>
          </p:grpSpPr>
          <p:sp>
            <p:nvSpPr>
              <p:cNvPr name="Freeform 35" id="3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36" id="36"/>
            <p:cNvGrpSpPr/>
            <p:nvPr/>
          </p:nvGrpSpPr>
          <p:grpSpPr>
            <a:xfrm rot="0">
              <a:off x="3754522" y="3754522"/>
              <a:ext cx="1251507" cy="1251507"/>
              <a:chOff x="0" y="0"/>
              <a:chExt cx="1913890" cy="1913890"/>
            </a:xfrm>
          </p:grpSpPr>
          <p:sp>
            <p:nvSpPr>
              <p:cNvPr name="Freeform 37" id="37"/>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38" id="38"/>
            <p:cNvGrpSpPr/>
            <p:nvPr/>
          </p:nvGrpSpPr>
          <p:grpSpPr>
            <a:xfrm rot="0">
              <a:off x="3754522" y="2503014"/>
              <a:ext cx="1251507" cy="1251507"/>
              <a:chOff x="0" y="0"/>
              <a:chExt cx="1913890" cy="1913890"/>
            </a:xfrm>
          </p:grpSpPr>
          <p:sp>
            <p:nvSpPr>
              <p:cNvPr name="Freeform 39" id="39"/>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40" id="40"/>
            <p:cNvGrpSpPr/>
            <p:nvPr/>
          </p:nvGrpSpPr>
          <p:grpSpPr>
            <a:xfrm rot="0">
              <a:off x="2503014" y="3754522"/>
              <a:ext cx="1251507" cy="1251507"/>
              <a:chOff x="0" y="0"/>
              <a:chExt cx="1913890" cy="1913890"/>
            </a:xfrm>
          </p:grpSpPr>
          <p:sp>
            <p:nvSpPr>
              <p:cNvPr name="Freeform 41" id="4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42" id="42"/>
            <p:cNvGrpSpPr/>
            <p:nvPr/>
          </p:nvGrpSpPr>
          <p:grpSpPr>
            <a:xfrm rot="0">
              <a:off x="3754522" y="1251507"/>
              <a:ext cx="1251507" cy="1251507"/>
              <a:chOff x="0" y="0"/>
              <a:chExt cx="1913890" cy="1913890"/>
            </a:xfrm>
          </p:grpSpPr>
          <p:sp>
            <p:nvSpPr>
              <p:cNvPr name="Freeform 43" id="4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44" id="44"/>
            <p:cNvGrpSpPr/>
            <p:nvPr/>
          </p:nvGrpSpPr>
          <p:grpSpPr>
            <a:xfrm rot="0">
              <a:off x="1251507" y="3754522"/>
              <a:ext cx="1251507" cy="1251507"/>
              <a:chOff x="0" y="0"/>
              <a:chExt cx="1913890" cy="1913890"/>
            </a:xfrm>
          </p:grpSpPr>
          <p:sp>
            <p:nvSpPr>
              <p:cNvPr name="Freeform 45" id="4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46" id="46"/>
            <p:cNvGrpSpPr/>
            <p:nvPr/>
          </p:nvGrpSpPr>
          <p:grpSpPr>
            <a:xfrm rot="0">
              <a:off x="3754522" y="0"/>
              <a:ext cx="1251507" cy="1251507"/>
              <a:chOff x="0" y="0"/>
              <a:chExt cx="1913890" cy="1913890"/>
            </a:xfrm>
          </p:grpSpPr>
          <p:sp>
            <p:nvSpPr>
              <p:cNvPr name="Freeform 47" id="47"/>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48" id="48"/>
            <p:cNvGrpSpPr/>
            <p:nvPr/>
          </p:nvGrpSpPr>
          <p:grpSpPr>
            <a:xfrm rot="0">
              <a:off x="0" y="3754522"/>
              <a:ext cx="1251507" cy="1251507"/>
              <a:chOff x="0" y="0"/>
              <a:chExt cx="1913890" cy="1913890"/>
            </a:xfrm>
          </p:grpSpPr>
          <p:sp>
            <p:nvSpPr>
              <p:cNvPr name="Freeform 49" id="49"/>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50" id="50"/>
            <p:cNvGrpSpPr/>
            <p:nvPr/>
          </p:nvGrpSpPr>
          <p:grpSpPr>
            <a:xfrm rot="0">
              <a:off x="2503014" y="1251507"/>
              <a:ext cx="1251507" cy="1251507"/>
              <a:chOff x="0" y="0"/>
              <a:chExt cx="1913890" cy="1913890"/>
            </a:xfrm>
          </p:grpSpPr>
          <p:sp>
            <p:nvSpPr>
              <p:cNvPr name="Freeform 51" id="5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alpha val="0"/>
                </a:srgbClr>
              </a:solidFill>
            </p:spPr>
          </p:sp>
        </p:gr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AutoShape 5" id="5"/>
          <p:cNvSpPr/>
          <p:nvPr/>
        </p:nvSpPr>
        <p:spPr>
          <a:xfrm rot="0">
            <a:off x="7634262" y="1290612"/>
            <a:ext cx="9625038" cy="7967688"/>
          </a:xfrm>
          <a:prstGeom prst="rect">
            <a:avLst/>
          </a:prstGeom>
          <a:solidFill>
            <a:srgbClr val="F3B0DB">
              <a:alpha val="58824"/>
            </a:srgbClr>
          </a:solidFill>
        </p:spPr>
      </p:sp>
      <p:sp>
        <p:nvSpPr>
          <p:cNvPr name="AutoShape 6" id="6"/>
          <p:cNvSpPr/>
          <p:nvPr/>
        </p:nvSpPr>
        <p:spPr>
          <a:xfrm rot="0">
            <a:off x="7353300" y="1028700"/>
            <a:ext cx="9620775" cy="7967688"/>
          </a:xfrm>
          <a:prstGeom prst="rect">
            <a:avLst/>
          </a:prstGeom>
          <a:solidFill>
            <a:srgbClr val="FFFFFF"/>
          </a:solidFill>
          <a:ln w="38100" cap="sq">
            <a:solidFill>
              <a:srgbClr val="000000"/>
            </a:solidFill>
            <a:prstDash val="solid"/>
            <a:miter/>
          </a:ln>
        </p:spPr>
      </p:sp>
      <p:grpSp>
        <p:nvGrpSpPr>
          <p:cNvPr name="Group 7" id="7"/>
          <p:cNvGrpSpPr/>
          <p:nvPr/>
        </p:nvGrpSpPr>
        <p:grpSpPr>
          <a:xfrm rot="0">
            <a:off x="7981303" y="2006629"/>
            <a:ext cx="8364768" cy="6273741"/>
            <a:chOff x="0" y="0"/>
            <a:chExt cx="11153024" cy="8364988"/>
          </a:xfrm>
        </p:grpSpPr>
        <p:sp>
          <p:nvSpPr>
            <p:cNvPr name="Freeform 8" id="8"/>
            <p:cNvSpPr/>
            <p:nvPr/>
          </p:nvSpPr>
          <p:spPr>
            <a:xfrm flipH="false" flipV="false" rot="0">
              <a:off x="4247879" y="2255537"/>
              <a:ext cx="2657266" cy="385304"/>
            </a:xfrm>
            <a:custGeom>
              <a:avLst/>
              <a:gdLst/>
              <a:ahLst/>
              <a:cxnLst/>
              <a:rect r="r" b="b" t="t" l="l"/>
              <a:pathLst>
                <a:path h="385304" w="2657266">
                  <a:moveTo>
                    <a:pt x="0" y="0"/>
                  </a:moveTo>
                  <a:lnTo>
                    <a:pt x="2657266" y="0"/>
                  </a:lnTo>
                  <a:lnTo>
                    <a:pt x="2657266" y="385304"/>
                  </a:lnTo>
                  <a:lnTo>
                    <a:pt x="0" y="3853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0" y="-66675"/>
              <a:ext cx="11153024" cy="1494444"/>
            </a:xfrm>
            <a:prstGeom prst="rect">
              <a:avLst/>
            </a:prstGeom>
          </p:spPr>
          <p:txBody>
            <a:bodyPr anchor="t" rtlCol="false" tIns="0" lIns="0" bIns="0" rIns="0">
              <a:spAutoFit/>
            </a:bodyPr>
            <a:lstStyle/>
            <a:p>
              <a:pPr algn="ctr" marL="0" indent="0" lvl="0">
                <a:lnSpc>
                  <a:spcPts val="4636"/>
                </a:lnSpc>
              </a:pPr>
              <a:r>
                <a:rPr lang="en-US" sz="3264" u="none">
                  <a:solidFill>
                    <a:srgbClr val="000000"/>
                  </a:solidFill>
                  <a:latin typeface="Glacial Indifference"/>
                  <a:ea typeface="Glacial Indifference"/>
                  <a:cs typeface="Glacial Indifference"/>
                  <a:sym typeface="Glacial Indifference"/>
                </a:rPr>
                <a:t>unfair treatment, due to beliefs that women are inferior, weak, or less capable</a:t>
              </a:r>
            </a:p>
          </p:txBody>
        </p:sp>
        <p:sp>
          <p:nvSpPr>
            <p:cNvPr name="TextBox 10" id="10"/>
            <p:cNvSpPr txBox="true"/>
            <p:nvPr/>
          </p:nvSpPr>
          <p:spPr>
            <a:xfrm rot="0">
              <a:off x="0" y="3401935"/>
              <a:ext cx="11153024" cy="1494444"/>
            </a:xfrm>
            <a:prstGeom prst="rect">
              <a:avLst/>
            </a:prstGeom>
          </p:spPr>
          <p:txBody>
            <a:bodyPr anchor="t" rtlCol="false" tIns="0" lIns="0" bIns="0" rIns="0">
              <a:spAutoFit/>
            </a:bodyPr>
            <a:lstStyle/>
            <a:p>
              <a:pPr algn="ctr" marL="0" indent="0" lvl="0">
                <a:lnSpc>
                  <a:spcPts val="4636"/>
                </a:lnSpc>
              </a:pPr>
              <a:r>
                <a:rPr lang="en-US" sz="3264" u="none">
                  <a:solidFill>
                    <a:srgbClr val="000000"/>
                  </a:solidFill>
                  <a:latin typeface="Glacial Indifference"/>
                  <a:ea typeface="Glacial Indifference"/>
                  <a:cs typeface="Glacial Indifference"/>
                  <a:sym typeface="Glacial Indifference"/>
                </a:rPr>
                <a:t>limited opportunities in sports, employment, or anywhere seen as a traditionally “male” space</a:t>
              </a:r>
            </a:p>
          </p:txBody>
        </p:sp>
        <p:sp>
          <p:nvSpPr>
            <p:cNvPr name="Freeform 11" id="11"/>
            <p:cNvSpPr/>
            <p:nvPr/>
          </p:nvSpPr>
          <p:spPr>
            <a:xfrm flipH="false" flipV="false" rot="0">
              <a:off x="4247879" y="5724147"/>
              <a:ext cx="2657266" cy="385304"/>
            </a:xfrm>
            <a:custGeom>
              <a:avLst/>
              <a:gdLst/>
              <a:ahLst/>
              <a:cxnLst/>
              <a:rect r="r" b="b" t="t" l="l"/>
              <a:pathLst>
                <a:path h="385304" w="2657266">
                  <a:moveTo>
                    <a:pt x="0" y="0"/>
                  </a:moveTo>
                  <a:lnTo>
                    <a:pt x="2657266" y="0"/>
                  </a:lnTo>
                  <a:lnTo>
                    <a:pt x="2657266" y="385304"/>
                  </a:lnTo>
                  <a:lnTo>
                    <a:pt x="0" y="3853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2" id="12"/>
            <p:cNvSpPr txBox="true"/>
            <p:nvPr/>
          </p:nvSpPr>
          <p:spPr>
            <a:xfrm rot="0">
              <a:off x="0" y="6870545"/>
              <a:ext cx="11153024" cy="1494444"/>
            </a:xfrm>
            <a:prstGeom prst="rect">
              <a:avLst/>
            </a:prstGeom>
          </p:spPr>
          <p:txBody>
            <a:bodyPr anchor="t" rtlCol="false" tIns="0" lIns="0" bIns="0" rIns="0">
              <a:spAutoFit/>
            </a:bodyPr>
            <a:lstStyle/>
            <a:p>
              <a:pPr algn="ctr" marL="0" indent="0" lvl="0">
                <a:lnSpc>
                  <a:spcPts val="4636"/>
                </a:lnSpc>
              </a:pPr>
              <a:r>
                <a:rPr lang="en-US" sz="3264" u="none">
                  <a:solidFill>
                    <a:srgbClr val="000000"/>
                  </a:solidFill>
                  <a:latin typeface="Glacial Indifference"/>
                  <a:ea typeface="Glacial Indifference"/>
                  <a:cs typeface="Glacial Indifference"/>
                  <a:sym typeface="Glacial Indifference"/>
                </a:rPr>
                <a:t>normalisation of harassment, violence, and abusive/controlling relationships</a:t>
              </a:r>
            </a:p>
          </p:txBody>
        </p:sp>
      </p:grpSp>
      <p:sp>
        <p:nvSpPr>
          <p:cNvPr name="TextBox 13" id="13"/>
          <p:cNvSpPr txBox="true"/>
          <p:nvPr/>
        </p:nvSpPr>
        <p:spPr>
          <a:xfrm rot="0">
            <a:off x="1192329" y="2800759"/>
            <a:ext cx="5038634" cy="4137636"/>
          </a:xfrm>
          <a:prstGeom prst="rect">
            <a:avLst/>
          </a:prstGeom>
        </p:spPr>
        <p:txBody>
          <a:bodyPr anchor="t" rtlCol="false" tIns="0" lIns="0" bIns="0" rIns="0">
            <a:spAutoFit/>
          </a:bodyPr>
          <a:lstStyle/>
          <a:p>
            <a:pPr algn="l" marL="0" indent="0" lvl="0">
              <a:lnSpc>
                <a:spcPts val="6508"/>
              </a:lnSpc>
            </a:pPr>
            <a:r>
              <a:rPr lang="en-US" b="true" sz="6198">
                <a:solidFill>
                  <a:srgbClr val="000000"/>
                </a:solidFill>
                <a:latin typeface="Glacial Indifference Bold"/>
                <a:ea typeface="Glacial Indifference Bold"/>
                <a:cs typeface="Glacial Indifference Bold"/>
                <a:sym typeface="Glacial Indifference Bold"/>
              </a:rPr>
              <a:t>Misogyny hurts women and girls because it leads to:</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AutoShape 5" id="5"/>
          <p:cNvSpPr/>
          <p:nvPr/>
        </p:nvSpPr>
        <p:spPr>
          <a:xfrm rot="0">
            <a:off x="7634262" y="1290612"/>
            <a:ext cx="9625038" cy="7967688"/>
          </a:xfrm>
          <a:prstGeom prst="rect">
            <a:avLst/>
          </a:prstGeom>
          <a:solidFill>
            <a:srgbClr val="F3B0DB">
              <a:alpha val="58824"/>
            </a:srgbClr>
          </a:solidFill>
        </p:spPr>
      </p:sp>
      <p:sp>
        <p:nvSpPr>
          <p:cNvPr name="AutoShape 6" id="6"/>
          <p:cNvSpPr/>
          <p:nvPr/>
        </p:nvSpPr>
        <p:spPr>
          <a:xfrm rot="0">
            <a:off x="7353300" y="857586"/>
            <a:ext cx="9620775" cy="8138802"/>
          </a:xfrm>
          <a:prstGeom prst="rect">
            <a:avLst/>
          </a:prstGeom>
          <a:solidFill>
            <a:srgbClr val="FFFFFF"/>
          </a:solidFill>
          <a:ln w="38100" cap="sq">
            <a:solidFill>
              <a:srgbClr val="000000"/>
            </a:solidFill>
            <a:prstDash val="solid"/>
            <a:miter/>
          </a:ln>
        </p:spPr>
      </p:sp>
      <p:sp>
        <p:nvSpPr>
          <p:cNvPr name="Freeform 7" id="7"/>
          <p:cNvSpPr/>
          <p:nvPr/>
        </p:nvSpPr>
        <p:spPr>
          <a:xfrm flipH="false" flipV="false" rot="0">
            <a:off x="11424956" y="3546037"/>
            <a:ext cx="1866824" cy="270689"/>
          </a:xfrm>
          <a:custGeom>
            <a:avLst/>
            <a:gdLst/>
            <a:ahLst/>
            <a:cxnLst/>
            <a:rect r="r" b="b" t="t" l="l"/>
            <a:pathLst>
              <a:path h="270689" w="1866824">
                <a:moveTo>
                  <a:pt x="0" y="0"/>
                </a:moveTo>
                <a:lnTo>
                  <a:pt x="1866823" y="0"/>
                </a:lnTo>
                <a:lnTo>
                  <a:pt x="1866823" y="270690"/>
                </a:lnTo>
                <a:lnTo>
                  <a:pt x="0" y="2706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7981303" y="962025"/>
            <a:ext cx="8754129" cy="2299383"/>
          </a:xfrm>
          <a:prstGeom prst="rect">
            <a:avLst/>
          </a:prstGeom>
        </p:spPr>
        <p:txBody>
          <a:bodyPr anchor="t" rtlCol="false" tIns="0" lIns="0" bIns="0" rIns="0">
            <a:spAutoFit/>
          </a:bodyPr>
          <a:lstStyle/>
          <a:p>
            <a:pPr algn="just" marL="0" indent="0" lvl="0">
              <a:lnSpc>
                <a:spcPts val="4644"/>
              </a:lnSpc>
            </a:pPr>
            <a:r>
              <a:rPr lang="en-US" sz="3271">
                <a:solidFill>
                  <a:srgbClr val="000000"/>
                </a:solidFill>
                <a:latin typeface="Glacial Indifference"/>
                <a:ea typeface="Glacial Indifference"/>
                <a:cs typeface="Glacial Indifference"/>
                <a:sym typeface="Glacial Indifference"/>
              </a:rPr>
              <a:t>men feeling unable to express their emotions or seek support due to fear of being seen as weak or not manly enough - which can cause isolation and loneliness</a:t>
            </a:r>
          </a:p>
        </p:txBody>
      </p:sp>
      <p:sp>
        <p:nvSpPr>
          <p:cNvPr name="TextBox 9" id="9"/>
          <p:cNvSpPr txBox="true"/>
          <p:nvPr/>
        </p:nvSpPr>
        <p:spPr>
          <a:xfrm rot="0">
            <a:off x="7981303" y="4246177"/>
            <a:ext cx="8511444" cy="1718358"/>
          </a:xfrm>
          <a:prstGeom prst="rect">
            <a:avLst/>
          </a:prstGeom>
        </p:spPr>
        <p:txBody>
          <a:bodyPr anchor="t" rtlCol="false" tIns="0" lIns="0" bIns="0" rIns="0">
            <a:spAutoFit/>
          </a:bodyPr>
          <a:lstStyle/>
          <a:p>
            <a:pPr algn="just" marL="0" indent="0" lvl="0">
              <a:lnSpc>
                <a:spcPts val="4644"/>
              </a:lnSpc>
            </a:pPr>
            <a:r>
              <a:rPr lang="en-US" sz="3271">
                <a:solidFill>
                  <a:srgbClr val="000000"/>
                </a:solidFill>
                <a:latin typeface="Glacial Indifference"/>
                <a:ea typeface="Glacial Indifference"/>
                <a:cs typeface="Glacial Indifference"/>
                <a:sym typeface="Glacial Indifference"/>
              </a:rPr>
              <a:t>feeling pressure to be dominant, aggressive, or controlling, leading to unhealthy relationships or getting themselves into trouble</a:t>
            </a:r>
          </a:p>
        </p:txBody>
      </p:sp>
      <p:sp>
        <p:nvSpPr>
          <p:cNvPr name="Freeform 10" id="10"/>
          <p:cNvSpPr/>
          <p:nvPr/>
        </p:nvSpPr>
        <p:spPr>
          <a:xfrm flipH="false" flipV="false" rot="0">
            <a:off x="11424956" y="6584942"/>
            <a:ext cx="1866824" cy="270689"/>
          </a:xfrm>
          <a:custGeom>
            <a:avLst/>
            <a:gdLst/>
            <a:ahLst/>
            <a:cxnLst/>
            <a:rect r="r" b="b" t="t" l="l"/>
            <a:pathLst>
              <a:path h="270689" w="1866824">
                <a:moveTo>
                  <a:pt x="0" y="0"/>
                </a:moveTo>
                <a:lnTo>
                  <a:pt x="1866823" y="0"/>
                </a:lnTo>
                <a:lnTo>
                  <a:pt x="1866823" y="270689"/>
                </a:lnTo>
                <a:lnTo>
                  <a:pt x="0" y="27068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1" id="11"/>
          <p:cNvSpPr txBox="true"/>
          <p:nvPr/>
        </p:nvSpPr>
        <p:spPr>
          <a:xfrm rot="0">
            <a:off x="7981303" y="7074706"/>
            <a:ext cx="8286094" cy="1718358"/>
          </a:xfrm>
          <a:prstGeom prst="rect">
            <a:avLst/>
          </a:prstGeom>
        </p:spPr>
        <p:txBody>
          <a:bodyPr anchor="t" rtlCol="false" tIns="0" lIns="0" bIns="0" rIns="0">
            <a:spAutoFit/>
          </a:bodyPr>
          <a:lstStyle/>
          <a:p>
            <a:pPr algn="just" marL="0" indent="0" lvl="0">
              <a:lnSpc>
                <a:spcPts val="4644"/>
              </a:lnSpc>
            </a:pPr>
            <a:r>
              <a:rPr lang="en-US" sz="3271">
                <a:solidFill>
                  <a:srgbClr val="000000"/>
                </a:solidFill>
                <a:latin typeface="Glacial Indifference"/>
                <a:ea typeface="Glacial Indifference"/>
                <a:cs typeface="Glacial Indifference"/>
                <a:sym typeface="Glacial Indifference"/>
              </a:rPr>
              <a:t>inability to truly be themselves and enjoy things just because they may be seen as traditionally ‘feminine’ </a:t>
            </a:r>
          </a:p>
        </p:txBody>
      </p:sp>
      <p:sp>
        <p:nvSpPr>
          <p:cNvPr name="TextBox 12" id="12"/>
          <p:cNvSpPr txBox="true"/>
          <p:nvPr/>
        </p:nvSpPr>
        <p:spPr>
          <a:xfrm rot="0">
            <a:off x="1192329" y="2800759"/>
            <a:ext cx="5038634" cy="4137636"/>
          </a:xfrm>
          <a:prstGeom prst="rect">
            <a:avLst/>
          </a:prstGeom>
        </p:spPr>
        <p:txBody>
          <a:bodyPr anchor="t" rtlCol="false" tIns="0" lIns="0" bIns="0" rIns="0">
            <a:spAutoFit/>
          </a:bodyPr>
          <a:lstStyle/>
          <a:p>
            <a:pPr algn="l" marL="0" indent="0" lvl="0">
              <a:lnSpc>
                <a:spcPts val="6508"/>
              </a:lnSpc>
            </a:pPr>
            <a:r>
              <a:rPr lang="en-US" b="true" sz="6198">
                <a:solidFill>
                  <a:srgbClr val="000000"/>
                </a:solidFill>
                <a:latin typeface="Glacial Indifference Bold"/>
                <a:ea typeface="Glacial Indifference Bold"/>
                <a:cs typeface="Glacial Indifference Bold"/>
                <a:sym typeface="Glacial Indifference Bold"/>
              </a:rPr>
              <a:t>Misogyny hurts men and boys because it leads to:</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AutoShape 5" id="5"/>
          <p:cNvSpPr/>
          <p:nvPr/>
        </p:nvSpPr>
        <p:spPr>
          <a:xfrm rot="0">
            <a:off x="5358840" y="1108553"/>
            <a:ext cx="11859377" cy="8069894"/>
          </a:xfrm>
          <a:prstGeom prst="rect">
            <a:avLst/>
          </a:prstGeom>
          <a:solidFill>
            <a:srgbClr val="393D3C"/>
          </a:solidFill>
        </p:spPr>
      </p:sp>
      <p:grpSp>
        <p:nvGrpSpPr>
          <p:cNvPr name="Group 6" id="6"/>
          <p:cNvGrpSpPr/>
          <p:nvPr/>
        </p:nvGrpSpPr>
        <p:grpSpPr>
          <a:xfrm rot="0">
            <a:off x="5607369" y="1365529"/>
            <a:ext cx="11362320" cy="7555943"/>
            <a:chOff x="0" y="0"/>
            <a:chExt cx="1222256" cy="812800"/>
          </a:xfrm>
        </p:grpSpPr>
        <p:sp>
          <p:nvSpPr>
            <p:cNvPr name="Freeform 7" id="7"/>
            <p:cNvSpPr/>
            <p:nvPr/>
          </p:nvSpPr>
          <p:spPr>
            <a:xfrm flipH="false" flipV="false" rot="0">
              <a:off x="0" y="0"/>
              <a:ext cx="1222256" cy="812800"/>
            </a:xfrm>
            <a:custGeom>
              <a:avLst/>
              <a:gdLst/>
              <a:ahLst/>
              <a:cxnLst/>
              <a:rect r="r" b="b" t="t" l="l"/>
              <a:pathLst>
                <a:path h="812800" w="1222256">
                  <a:moveTo>
                    <a:pt x="0" y="0"/>
                  </a:moveTo>
                  <a:lnTo>
                    <a:pt x="1222256" y="0"/>
                  </a:lnTo>
                  <a:lnTo>
                    <a:pt x="1222256" y="812800"/>
                  </a:lnTo>
                  <a:lnTo>
                    <a:pt x="0" y="812800"/>
                  </a:lnTo>
                  <a:close/>
                </a:path>
              </a:pathLst>
            </a:custGeom>
            <a:blipFill>
              <a:blip r:embed="rId2"/>
              <a:stretch>
                <a:fillRect l="0" t="-93" r="0" b="-93"/>
              </a:stretch>
            </a:blipFill>
          </p:spPr>
        </p:sp>
      </p:grpSp>
      <p:grpSp>
        <p:nvGrpSpPr>
          <p:cNvPr name="Group 8" id="8"/>
          <p:cNvGrpSpPr/>
          <p:nvPr/>
        </p:nvGrpSpPr>
        <p:grpSpPr>
          <a:xfrm rot="0">
            <a:off x="723248" y="1735156"/>
            <a:ext cx="6982269" cy="6816688"/>
            <a:chOff x="0" y="0"/>
            <a:chExt cx="9309692" cy="9088917"/>
          </a:xfrm>
        </p:grpSpPr>
        <p:sp>
          <p:nvSpPr>
            <p:cNvPr name="AutoShape 9" id="9"/>
            <p:cNvSpPr/>
            <p:nvPr/>
          </p:nvSpPr>
          <p:spPr>
            <a:xfrm rot="0">
              <a:off x="0" y="0"/>
              <a:ext cx="9309692" cy="9088917"/>
            </a:xfrm>
            <a:prstGeom prst="rect">
              <a:avLst/>
            </a:prstGeom>
            <a:solidFill>
              <a:srgbClr val="393D3C"/>
            </a:solidFill>
          </p:spPr>
        </p:sp>
        <p:sp>
          <p:nvSpPr>
            <p:cNvPr name="TextBox 10" id="10"/>
            <p:cNvSpPr txBox="true"/>
            <p:nvPr/>
          </p:nvSpPr>
          <p:spPr>
            <a:xfrm rot="0">
              <a:off x="524778" y="590166"/>
              <a:ext cx="8260135" cy="1642491"/>
            </a:xfrm>
            <a:prstGeom prst="rect">
              <a:avLst/>
            </a:prstGeom>
          </p:spPr>
          <p:txBody>
            <a:bodyPr anchor="t" rtlCol="false" tIns="0" lIns="0" bIns="0" rIns="0">
              <a:spAutoFit/>
            </a:bodyPr>
            <a:lstStyle/>
            <a:p>
              <a:pPr algn="ctr" marL="0" indent="0" lvl="0">
                <a:lnSpc>
                  <a:spcPts val="9324"/>
                </a:lnSpc>
              </a:pPr>
              <a:r>
                <a:rPr lang="en-US" sz="8400">
                  <a:solidFill>
                    <a:srgbClr val="FFFFFF"/>
                  </a:solidFill>
                  <a:latin typeface="Bobby Jones Soft"/>
                  <a:ea typeface="Bobby Jones Soft"/>
                  <a:cs typeface="Bobby Jones Soft"/>
                  <a:sym typeface="Bobby Jones Soft"/>
                </a:rPr>
                <a:t>Let’s talk</a:t>
              </a:r>
            </a:p>
          </p:txBody>
        </p:sp>
        <p:sp>
          <p:nvSpPr>
            <p:cNvPr name="TextBox 11" id="11"/>
            <p:cNvSpPr txBox="true"/>
            <p:nvPr/>
          </p:nvSpPr>
          <p:spPr>
            <a:xfrm rot="0">
              <a:off x="524778" y="2549054"/>
              <a:ext cx="8260135" cy="5997322"/>
            </a:xfrm>
            <a:prstGeom prst="rect">
              <a:avLst/>
            </a:prstGeom>
          </p:spPr>
          <p:txBody>
            <a:bodyPr anchor="t" rtlCol="false" tIns="0" lIns="0" bIns="0" rIns="0">
              <a:spAutoFit/>
            </a:bodyPr>
            <a:lstStyle/>
            <a:p>
              <a:pPr algn="just" marL="0" indent="0" lvl="0">
                <a:lnSpc>
                  <a:spcPts val="5129"/>
                </a:lnSpc>
              </a:pPr>
              <a:r>
                <a:rPr lang="en-US" sz="3663">
                  <a:solidFill>
                    <a:srgbClr val="FFFFFF"/>
                  </a:solidFill>
                  <a:latin typeface="Glacial Indifference"/>
                  <a:ea typeface="Glacial Indifference"/>
                  <a:cs typeface="Glacial Indifference"/>
                  <a:sym typeface="Glacial Indifference"/>
                </a:rPr>
                <a:t>If toxic masculinity and misogyny are so harmful, why are some men and boys drawn to these messages?</a:t>
              </a:r>
            </a:p>
            <a:p>
              <a:pPr algn="just" marL="0" indent="0" lvl="0">
                <a:lnSpc>
                  <a:spcPts val="5129"/>
                </a:lnSpc>
              </a:pPr>
            </a:p>
            <a:p>
              <a:pPr algn="just" marL="0" indent="0" lvl="0">
                <a:lnSpc>
                  <a:spcPts val="5129"/>
                </a:lnSpc>
              </a:pPr>
              <a:r>
                <a:rPr lang="en-US" sz="3663">
                  <a:solidFill>
                    <a:srgbClr val="FFFFFF"/>
                  </a:solidFill>
                  <a:latin typeface="Glacial Indifference"/>
                  <a:ea typeface="Glacial Indifference"/>
                  <a:cs typeface="Glacial Indifference"/>
                  <a:sym typeface="Glacial Indifference"/>
                </a:rPr>
                <a:t>What’s the appeal of toxic influencers?</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grpSp>
        <p:nvGrpSpPr>
          <p:cNvPr name="Group 5" id="5"/>
          <p:cNvGrpSpPr/>
          <p:nvPr/>
        </p:nvGrpSpPr>
        <p:grpSpPr>
          <a:xfrm rot="0">
            <a:off x="1536700" y="1689100"/>
            <a:ext cx="5008033" cy="6908800"/>
            <a:chOff x="0" y="0"/>
            <a:chExt cx="812800" cy="1121293"/>
          </a:xfrm>
        </p:grpSpPr>
        <p:sp>
          <p:nvSpPr>
            <p:cNvPr name="Freeform 6" id="6"/>
            <p:cNvSpPr/>
            <p:nvPr/>
          </p:nvSpPr>
          <p:spPr>
            <a:xfrm flipH="false" flipV="false" rot="0">
              <a:off x="0" y="0"/>
              <a:ext cx="812800" cy="1121293"/>
            </a:xfrm>
            <a:custGeom>
              <a:avLst/>
              <a:gdLst/>
              <a:ahLst/>
              <a:cxnLst/>
              <a:rect r="r" b="b" t="t" l="l"/>
              <a:pathLst>
                <a:path h="1121293" w="812800">
                  <a:moveTo>
                    <a:pt x="0" y="0"/>
                  </a:moveTo>
                  <a:lnTo>
                    <a:pt x="812800" y="0"/>
                  </a:lnTo>
                  <a:lnTo>
                    <a:pt x="812800" y="1121293"/>
                  </a:lnTo>
                  <a:lnTo>
                    <a:pt x="0" y="1121293"/>
                  </a:lnTo>
                  <a:close/>
                </a:path>
              </a:pathLst>
            </a:custGeom>
            <a:blipFill>
              <a:blip r:embed="rId2"/>
              <a:stretch>
                <a:fillRect l="0" t="-7990" r="0" b="-7990"/>
              </a:stretch>
            </a:blipFill>
          </p:spPr>
        </p:sp>
      </p:grpSp>
      <p:grpSp>
        <p:nvGrpSpPr>
          <p:cNvPr name="Group 7" id="7"/>
          <p:cNvGrpSpPr/>
          <p:nvPr/>
        </p:nvGrpSpPr>
        <p:grpSpPr>
          <a:xfrm rot="0">
            <a:off x="6655858" y="1689100"/>
            <a:ext cx="5008033" cy="6908800"/>
            <a:chOff x="0" y="0"/>
            <a:chExt cx="812800" cy="1121293"/>
          </a:xfrm>
        </p:grpSpPr>
        <p:sp>
          <p:nvSpPr>
            <p:cNvPr name="Freeform 8" id="8"/>
            <p:cNvSpPr/>
            <p:nvPr/>
          </p:nvSpPr>
          <p:spPr>
            <a:xfrm flipH="false" flipV="false" rot="0">
              <a:off x="0" y="0"/>
              <a:ext cx="812800" cy="1121293"/>
            </a:xfrm>
            <a:custGeom>
              <a:avLst/>
              <a:gdLst/>
              <a:ahLst/>
              <a:cxnLst/>
              <a:rect r="r" b="b" t="t" l="l"/>
              <a:pathLst>
                <a:path h="1121293" w="812800">
                  <a:moveTo>
                    <a:pt x="0" y="0"/>
                  </a:moveTo>
                  <a:lnTo>
                    <a:pt x="812800" y="0"/>
                  </a:lnTo>
                  <a:lnTo>
                    <a:pt x="812800" y="1121293"/>
                  </a:lnTo>
                  <a:lnTo>
                    <a:pt x="0" y="1121293"/>
                  </a:lnTo>
                  <a:close/>
                </a:path>
              </a:pathLst>
            </a:custGeom>
            <a:blipFill>
              <a:blip r:embed="rId3"/>
              <a:stretch>
                <a:fillRect l="0" t="-4297" r="0" b="-4297"/>
              </a:stretch>
            </a:blipFill>
          </p:spPr>
        </p:sp>
      </p:grpSp>
      <p:grpSp>
        <p:nvGrpSpPr>
          <p:cNvPr name="Group 9" id="9"/>
          <p:cNvGrpSpPr/>
          <p:nvPr/>
        </p:nvGrpSpPr>
        <p:grpSpPr>
          <a:xfrm rot="0">
            <a:off x="11775017" y="1689100"/>
            <a:ext cx="5008033" cy="6908800"/>
            <a:chOff x="0" y="0"/>
            <a:chExt cx="812800" cy="1121293"/>
          </a:xfrm>
        </p:grpSpPr>
        <p:sp>
          <p:nvSpPr>
            <p:cNvPr name="Freeform 10" id="10"/>
            <p:cNvSpPr/>
            <p:nvPr/>
          </p:nvSpPr>
          <p:spPr>
            <a:xfrm flipH="false" flipV="false" rot="0">
              <a:off x="0" y="0"/>
              <a:ext cx="812800" cy="1121293"/>
            </a:xfrm>
            <a:custGeom>
              <a:avLst/>
              <a:gdLst/>
              <a:ahLst/>
              <a:cxnLst/>
              <a:rect r="r" b="b" t="t" l="l"/>
              <a:pathLst>
                <a:path h="1121293" w="812800">
                  <a:moveTo>
                    <a:pt x="0" y="0"/>
                  </a:moveTo>
                  <a:lnTo>
                    <a:pt x="812800" y="0"/>
                  </a:lnTo>
                  <a:lnTo>
                    <a:pt x="812800" y="1121293"/>
                  </a:lnTo>
                  <a:lnTo>
                    <a:pt x="0" y="1121293"/>
                  </a:lnTo>
                  <a:close/>
                </a:path>
              </a:pathLst>
            </a:custGeom>
            <a:blipFill>
              <a:blip r:embed="rId4"/>
              <a:stretch>
                <a:fillRect l="-29223" t="0" r="-29223" b="0"/>
              </a:stretch>
            </a:blipFill>
          </p:spPr>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grpSp>
        <p:nvGrpSpPr>
          <p:cNvPr name="Group 5" id="5"/>
          <p:cNvGrpSpPr/>
          <p:nvPr/>
        </p:nvGrpSpPr>
        <p:grpSpPr>
          <a:xfrm rot="0">
            <a:off x="10952904" y="0"/>
            <a:ext cx="7335096" cy="10287000"/>
            <a:chOff x="0" y="0"/>
            <a:chExt cx="812800" cy="1139900"/>
          </a:xfrm>
        </p:grpSpPr>
        <p:sp>
          <p:nvSpPr>
            <p:cNvPr name="Freeform 6" id="6"/>
            <p:cNvSpPr/>
            <p:nvPr/>
          </p:nvSpPr>
          <p:spPr>
            <a:xfrm flipH="false" flipV="false" rot="0">
              <a:off x="0" y="0"/>
              <a:ext cx="812800" cy="1139900"/>
            </a:xfrm>
            <a:custGeom>
              <a:avLst/>
              <a:gdLst/>
              <a:ahLst/>
              <a:cxnLst/>
              <a:rect r="r" b="b" t="t" l="l"/>
              <a:pathLst>
                <a:path h="1139900" w="812800">
                  <a:moveTo>
                    <a:pt x="0" y="0"/>
                  </a:moveTo>
                  <a:lnTo>
                    <a:pt x="812800" y="0"/>
                  </a:lnTo>
                  <a:lnTo>
                    <a:pt x="812800" y="1139900"/>
                  </a:lnTo>
                  <a:lnTo>
                    <a:pt x="0" y="1139900"/>
                  </a:lnTo>
                  <a:close/>
                </a:path>
              </a:pathLst>
            </a:custGeom>
            <a:blipFill>
              <a:blip r:embed="rId2"/>
              <a:stretch>
                <a:fillRect l="-55248" t="0" r="-55248" b="0"/>
              </a:stretch>
            </a:blipFill>
          </p:spPr>
        </p:sp>
      </p:grpSp>
      <p:grpSp>
        <p:nvGrpSpPr>
          <p:cNvPr name="Group 7" id="7"/>
          <p:cNvGrpSpPr/>
          <p:nvPr/>
        </p:nvGrpSpPr>
        <p:grpSpPr>
          <a:xfrm rot="0">
            <a:off x="0" y="-5885920"/>
            <a:ext cx="13732956" cy="17263903"/>
            <a:chOff x="0" y="0"/>
            <a:chExt cx="18310608" cy="23018538"/>
          </a:xfrm>
        </p:grpSpPr>
        <p:sp>
          <p:nvSpPr>
            <p:cNvPr name="AutoShape 8" id="8"/>
            <p:cNvSpPr/>
            <p:nvPr/>
          </p:nvSpPr>
          <p:spPr>
            <a:xfrm rot="0">
              <a:off x="0" y="7847894"/>
              <a:ext cx="14250739" cy="13716000"/>
            </a:xfrm>
            <a:prstGeom prst="rect">
              <a:avLst/>
            </a:prstGeom>
            <a:solidFill>
              <a:srgbClr val="FFFFFF"/>
            </a:solidFill>
          </p:spPr>
        </p:sp>
        <p:sp>
          <p:nvSpPr>
            <p:cNvPr name="AutoShape 9" id="9"/>
            <p:cNvSpPr/>
            <p:nvPr/>
          </p:nvSpPr>
          <p:spPr>
            <a:xfrm rot="-782927">
              <a:off x="9329737" y="387414"/>
              <a:ext cx="5975721" cy="22243709"/>
            </a:xfrm>
            <a:prstGeom prst="rect">
              <a:avLst/>
            </a:prstGeom>
            <a:solidFill>
              <a:srgbClr val="FFFFFF"/>
            </a:solidFill>
          </p:spPr>
        </p:sp>
        <p:sp>
          <p:nvSpPr>
            <p:cNvPr name="AutoShape 10" id="10"/>
            <p:cNvSpPr/>
            <p:nvPr/>
          </p:nvSpPr>
          <p:spPr>
            <a:xfrm rot="-782927">
              <a:off x="15801997" y="6526202"/>
              <a:ext cx="732723" cy="15814892"/>
            </a:xfrm>
            <a:prstGeom prst="rect">
              <a:avLst/>
            </a:prstGeom>
            <a:solidFill>
              <a:srgbClr val="F3B0DB"/>
            </a:solidFill>
          </p:spPr>
        </p:sp>
      </p:grpSp>
      <p:sp>
        <p:nvSpPr>
          <p:cNvPr name="TextBox 11" id="11"/>
          <p:cNvSpPr txBox="true"/>
          <p:nvPr/>
        </p:nvSpPr>
        <p:spPr>
          <a:xfrm rot="0">
            <a:off x="202309" y="1746663"/>
            <a:ext cx="10959530" cy="7702318"/>
          </a:xfrm>
          <a:prstGeom prst="rect">
            <a:avLst/>
          </a:prstGeom>
        </p:spPr>
        <p:txBody>
          <a:bodyPr anchor="t" rtlCol="false" tIns="0" lIns="0" bIns="0" rIns="0">
            <a:spAutoFit/>
          </a:bodyPr>
          <a:lstStyle/>
          <a:p>
            <a:pPr algn="just" marL="0" indent="0" lvl="0">
              <a:lnSpc>
                <a:spcPts val="4729"/>
              </a:lnSpc>
            </a:pPr>
            <a:r>
              <a:rPr lang="en-US" sz="3377">
                <a:solidFill>
                  <a:srgbClr val="000000"/>
                </a:solidFill>
                <a:latin typeface="Glacial Indifference"/>
                <a:ea typeface="Glacial Indifference"/>
                <a:cs typeface="Glacial Indifference"/>
                <a:sym typeface="Glacial Indifference"/>
              </a:rPr>
              <a:t>It’s a complex problem, but we think that some men and boys might be attracted to toxic role models because of:</a:t>
            </a:r>
          </a:p>
          <a:p>
            <a:pPr algn="just" marL="0" indent="0" lvl="0">
              <a:lnSpc>
                <a:spcPts val="4729"/>
              </a:lnSpc>
            </a:pPr>
          </a:p>
          <a:p>
            <a:pPr algn="just" marL="0" indent="0" lvl="0">
              <a:lnSpc>
                <a:spcPts val="4729"/>
              </a:lnSpc>
            </a:pPr>
          </a:p>
          <a:p>
            <a:pPr algn="just" marL="729306" indent="-364653" lvl="1">
              <a:lnSpc>
                <a:spcPts val="4729"/>
              </a:lnSpc>
              <a:buFont typeface="Arial"/>
              <a:buChar char="•"/>
            </a:pPr>
            <a:r>
              <a:rPr lang="en-US" sz="3377">
                <a:solidFill>
                  <a:srgbClr val="000000"/>
                </a:solidFill>
                <a:latin typeface="Glacial Indifference"/>
                <a:ea typeface="Glacial Indifference"/>
                <a:cs typeface="Glacial Indifference"/>
                <a:sym typeface="Glacial Indifference"/>
              </a:rPr>
              <a:t>poor mental health</a:t>
            </a:r>
            <a:r>
              <a:rPr lang="en-US" sz="3377">
                <a:solidFill>
                  <a:srgbClr val="000000"/>
                </a:solidFill>
                <a:latin typeface="Glacial Indifference"/>
                <a:ea typeface="Glacial Indifference"/>
                <a:cs typeface="Glacial Indifference"/>
                <a:sym typeface="Glacial Indifference"/>
              </a:rPr>
              <a:t> and feeling unable to seek support  </a:t>
            </a:r>
          </a:p>
          <a:p>
            <a:pPr algn="just" marL="729306" indent="-364653" lvl="1">
              <a:lnSpc>
                <a:spcPts val="4729"/>
              </a:lnSpc>
              <a:buFont typeface="Arial"/>
              <a:buChar char="•"/>
            </a:pPr>
            <a:r>
              <a:rPr lang="en-US" sz="3377">
                <a:solidFill>
                  <a:srgbClr val="000000"/>
                </a:solidFill>
                <a:latin typeface="Glacial Indifference"/>
                <a:ea typeface="Glacial Indifference"/>
                <a:cs typeface="Glacial Indifference"/>
                <a:sym typeface="Glacial Indifference"/>
              </a:rPr>
              <a:t>feelings of loneliness and not fitting in</a:t>
            </a:r>
          </a:p>
          <a:p>
            <a:pPr algn="just" marL="729306" indent="-364653" lvl="1">
              <a:lnSpc>
                <a:spcPts val="4729"/>
              </a:lnSpc>
              <a:buFont typeface="Arial"/>
              <a:buChar char="•"/>
            </a:pPr>
            <a:r>
              <a:rPr lang="en-US" sz="3377">
                <a:solidFill>
                  <a:srgbClr val="000000"/>
                </a:solidFill>
                <a:latin typeface="Glacial Indifference"/>
                <a:ea typeface="Glacial Indifference"/>
                <a:cs typeface="Glacial Indifference"/>
                <a:sym typeface="Glacial Indifference"/>
              </a:rPr>
              <a:t>lack of a strong sense of identity and poor self esteem</a:t>
            </a:r>
          </a:p>
          <a:p>
            <a:pPr algn="just" marL="729306" indent="-364653" lvl="1">
              <a:lnSpc>
                <a:spcPts val="4729"/>
              </a:lnSpc>
              <a:buFont typeface="Arial"/>
              <a:buChar char="•"/>
            </a:pPr>
            <a:r>
              <a:rPr lang="en-US" sz="3377">
                <a:solidFill>
                  <a:srgbClr val="000000"/>
                </a:solidFill>
                <a:latin typeface="Glacial Indifference"/>
                <a:ea typeface="Glacial Indifference"/>
                <a:cs typeface="Glacial Indifference"/>
                <a:sym typeface="Glacial Indifference"/>
              </a:rPr>
              <a:t>feeling rejected or misunderstood</a:t>
            </a:r>
          </a:p>
          <a:p>
            <a:pPr algn="just" marL="0" indent="0" lvl="0">
              <a:lnSpc>
                <a:spcPts val="4729"/>
              </a:lnSpc>
            </a:pPr>
          </a:p>
          <a:p>
            <a:pPr algn="just" marL="0" indent="0" lvl="0">
              <a:lnSpc>
                <a:spcPts val="4729"/>
              </a:lnSpc>
            </a:pPr>
          </a:p>
          <a:p>
            <a:pPr algn="just" marL="0" indent="0" lvl="0">
              <a:lnSpc>
                <a:spcPts val="4729"/>
              </a:lnSpc>
            </a:pPr>
            <a:r>
              <a:rPr lang="en-US" sz="3377">
                <a:solidFill>
                  <a:srgbClr val="000000"/>
                </a:solidFill>
                <a:latin typeface="Glacial Indifference"/>
                <a:ea typeface="Glacial Indifference"/>
                <a:cs typeface="Glacial Indifference"/>
                <a:sym typeface="Glacial Indifference"/>
              </a:rPr>
              <a:t>Some men and boys may also feel that, by trying to attain equality for women, that society views men as the problem - or that they’re being blamed simply for being men.</a:t>
            </a:r>
          </a:p>
        </p:txBody>
      </p:sp>
    </p:spTree>
  </p:cSld>
  <p:clrMapOvr>
    <a:masterClrMapping/>
  </p:clrMapOvr>
</p:sld>
</file>

<file path=ppt/slides/slide28.xml><?xml version="1.0" encoding="utf-8"?>
<p:sld xmlns:p="http://schemas.openxmlformats.org/presentationml/2006/main" xmlns:a="http://schemas.openxmlformats.org/drawingml/2006/main">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AutoShape 5" id="5"/>
          <p:cNvSpPr/>
          <p:nvPr/>
        </p:nvSpPr>
        <p:spPr>
          <a:xfrm>
            <a:off x="1893341" y="4303167"/>
            <a:ext cx="14501319" cy="0"/>
          </a:xfrm>
          <a:prstGeom prst="line">
            <a:avLst/>
          </a:prstGeom>
          <a:ln cap="flat" w="38100">
            <a:solidFill>
              <a:srgbClr val="F3B0DB"/>
            </a:solidFill>
            <a:prstDash val="solid"/>
            <a:headEnd type="none" len="sm" w="sm"/>
            <a:tailEnd type="none" len="sm" w="sm"/>
          </a:ln>
        </p:spPr>
      </p:sp>
      <p:grpSp>
        <p:nvGrpSpPr>
          <p:cNvPr name="Group 6" id="6"/>
          <p:cNvGrpSpPr/>
          <p:nvPr/>
        </p:nvGrpSpPr>
        <p:grpSpPr>
          <a:xfrm rot="0">
            <a:off x="2014046" y="5143500"/>
            <a:ext cx="3327511" cy="3171534"/>
            <a:chOff x="0" y="0"/>
            <a:chExt cx="812800" cy="774700"/>
          </a:xfrm>
        </p:grpSpPr>
        <p:sp>
          <p:nvSpPr>
            <p:cNvPr name="Freeform 7" id="7"/>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3B0DB"/>
            </a:solidFill>
          </p:spPr>
        </p:sp>
        <p:sp>
          <p:nvSpPr>
            <p:cNvPr name="TextBox 8" id="8"/>
            <p:cNvSpPr txBox="true"/>
            <p:nvPr/>
          </p:nvSpPr>
          <p:spPr>
            <a:xfrm>
              <a:off x="228600" y="238125"/>
              <a:ext cx="355600" cy="371475"/>
            </a:xfrm>
            <a:prstGeom prst="rect">
              <a:avLst/>
            </a:prstGeom>
          </p:spPr>
          <p:txBody>
            <a:bodyPr anchor="ctr" rtlCol="false" tIns="50800" lIns="50800" bIns="50800" rIns="50800"/>
            <a:lstStyle/>
            <a:p>
              <a:pPr algn="ctr">
                <a:lnSpc>
                  <a:spcPts val="1960"/>
                </a:lnSpc>
              </a:pPr>
            </a:p>
          </p:txBody>
        </p:sp>
      </p:grpSp>
      <p:sp>
        <p:nvSpPr>
          <p:cNvPr name="TextBox 9" id="9"/>
          <p:cNvSpPr txBox="true"/>
          <p:nvPr/>
        </p:nvSpPr>
        <p:spPr>
          <a:xfrm rot="0">
            <a:off x="1893341" y="1400210"/>
            <a:ext cx="14501319" cy="2059471"/>
          </a:xfrm>
          <a:prstGeom prst="rect">
            <a:avLst/>
          </a:prstGeom>
        </p:spPr>
        <p:txBody>
          <a:bodyPr anchor="t" rtlCol="false" tIns="0" lIns="0" bIns="0" rIns="0">
            <a:spAutoFit/>
          </a:bodyPr>
          <a:lstStyle/>
          <a:p>
            <a:pPr algn="ctr" marL="0" indent="0" lvl="0">
              <a:lnSpc>
                <a:spcPts val="5364"/>
              </a:lnSpc>
            </a:pPr>
            <a:r>
              <a:rPr lang="en-US" sz="5108">
                <a:solidFill>
                  <a:srgbClr val="000000"/>
                </a:solidFill>
                <a:latin typeface="Glacial Indifference"/>
                <a:ea typeface="Glacial Indifference"/>
                <a:cs typeface="Glacial Indifference"/>
                <a:sym typeface="Glacial Indifference"/>
              </a:rPr>
              <a:t>With many men/boys feeling lonely, isolated, blamed, rejected, and left behind - toxic influencers then come along and:</a:t>
            </a:r>
          </a:p>
        </p:txBody>
      </p:sp>
      <p:grpSp>
        <p:nvGrpSpPr>
          <p:cNvPr name="Group 10" id="10"/>
          <p:cNvGrpSpPr/>
          <p:nvPr/>
        </p:nvGrpSpPr>
        <p:grpSpPr>
          <a:xfrm rot="0">
            <a:off x="7480244" y="5150892"/>
            <a:ext cx="3327511" cy="3171534"/>
            <a:chOff x="0" y="0"/>
            <a:chExt cx="812800" cy="774700"/>
          </a:xfrm>
        </p:grpSpPr>
        <p:sp>
          <p:nvSpPr>
            <p:cNvPr name="Freeform 11" id="11"/>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3B0DB"/>
            </a:solidFill>
          </p:spPr>
        </p:sp>
        <p:sp>
          <p:nvSpPr>
            <p:cNvPr name="TextBox 12" id="12"/>
            <p:cNvSpPr txBox="true"/>
            <p:nvPr/>
          </p:nvSpPr>
          <p:spPr>
            <a:xfrm>
              <a:off x="228600" y="238125"/>
              <a:ext cx="355600" cy="371475"/>
            </a:xfrm>
            <a:prstGeom prst="rect">
              <a:avLst/>
            </a:prstGeom>
          </p:spPr>
          <p:txBody>
            <a:bodyPr anchor="ctr" rtlCol="false" tIns="50800" lIns="50800" bIns="50800" rIns="50800"/>
            <a:lstStyle/>
            <a:p>
              <a:pPr algn="ctr">
                <a:lnSpc>
                  <a:spcPts val="1960"/>
                </a:lnSpc>
              </a:pPr>
            </a:p>
          </p:txBody>
        </p:sp>
      </p:grpSp>
      <p:sp>
        <p:nvSpPr>
          <p:cNvPr name="TextBox 13" id="13"/>
          <p:cNvSpPr txBox="true"/>
          <p:nvPr/>
        </p:nvSpPr>
        <p:spPr>
          <a:xfrm rot="0">
            <a:off x="7359539" y="5893871"/>
            <a:ext cx="3568923" cy="2171700"/>
          </a:xfrm>
          <a:prstGeom prst="rect">
            <a:avLst/>
          </a:prstGeom>
        </p:spPr>
        <p:txBody>
          <a:bodyPr anchor="t" rtlCol="false" tIns="0" lIns="0" bIns="0" rIns="0">
            <a:spAutoFit/>
          </a:bodyPr>
          <a:lstStyle/>
          <a:p>
            <a:pPr algn="ctr" marL="0" indent="0" lvl="0">
              <a:lnSpc>
                <a:spcPts val="5759"/>
              </a:lnSpc>
            </a:pPr>
            <a:r>
              <a:rPr lang="en-US" sz="4800">
                <a:solidFill>
                  <a:srgbClr val="000000"/>
                </a:solidFill>
                <a:latin typeface="Glacial Indifference"/>
                <a:ea typeface="Glacial Indifference"/>
                <a:cs typeface="Glacial Indifference"/>
                <a:sym typeface="Glacial Indifference"/>
              </a:rPr>
              <a:t>give them someone to blame</a:t>
            </a:r>
          </a:p>
        </p:txBody>
      </p:sp>
      <p:grpSp>
        <p:nvGrpSpPr>
          <p:cNvPr name="Group 14" id="14"/>
          <p:cNvGrpSpPr/>
          <p:nvPr/>
        </p:nvGrpSpPr>
        <p:grpSpPr>
          <a:xfrm rot="0">
            <a:off x="13071586" y="5143500"/>
            <a:ext cx="3327511" cy="3171534"/>
            <a:chOff x="0" y="0"/>
            <a:chExt cx="812800" cy="774700"/>
          </a:xfrm>
        </p:grpSpPr>
        <p:sp>
          <p:nvSpPr>
            <p:cNvPr name="Freeform 15" id="15"/>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3B0DB"/>
            </a:solidFill>
          </p:spPr>
        </p:sp>
        <p:sp>
          <p:nvSpPr>
            <p:cNvPr name="TextBox 16" id="16"/>
            <p:cNvSpPr txBox="true"/>
            <p:nvPr/>
          </p:nvSpPr>
          <p:spPr>
            <a:xfrm>
              <a:off x="228600" y="238125"/>
              <a:ext cx="355600" cy="371475"/>
            </a:xfrm>
            <a:prstGeom prst="rect">
              <a:avLst/>
            </a:prstGeom>
          </p:spPr>
          <p:txBody>
            <a:bodyPr anchor="ctr" rtlCol="false" tIns="50800" lIns="50800" bIns="50800" rIns="50800"/>
            <a:lstStyle/>
            <a:p>
              <a:pPr algn="ctr">
                <a:lnSpc>
                  <a:spcPts val="1960"/>
                </a:lnSpc>
              </a:pPr>
            </a:p>
          </p:txBody>
        </p:sp>
      </p:grpSp>
      <p:sp>
        <p:nvSpPr>
          <p:cNvPr name="TextBox 17" id="17"/>
          <p:cNvSpPr txBox="true"/>
          <p:nvPr/>
        </p:nvSpPr>
        <p:spPr>
          <a:xfrm rot="0">
            <a:off x="12461710" y="5893871"/>
            <a:ext cx="4435653" cy="2171700"/>
          </a:xfrm>
          <a:prstGeom prst="rect">
            <a:avLst/>
          </a:prstGeom>
        </p:spPr>
        <p:txBody>
          <a:bodyPr anchor="t" rtlCol="false" tIns="0" lIns="0" bIns="0" rIns="0">
            <a:spAutoFit/>
          </a:bodyPr>
          <a:lstStyle/>
          <a:p>
            <a:pPr algn="ctr" marL="0" indent="0" lvl="0">
              <a:lnSpc>
                <a:spcPts val="5759"/>
              </a:lnSpc>
            </a:pPr>
            <a:r>
              <a:rPr lang="en-US" sz="4800">
                <a:solidFill>
                  <a:srgbClr val="000000"/>
                </a:solidFill>
                <a:latin typeface="Glacial Indifference"/>
                <a:ea typeface="Glacial Indifference"/>
                <a:cs typeface="Glacial Indifference"/>
                <a:sym typeface="Glacial Indifference"/>
              </a:rPr>
              <a:t>provide a sense of community &amp; belonging</a:t>
            </a:r>
          </a:p>
        </p:txBody>
      </p:sp>
      <p:sp>
        <p:nvSpPr>
          <p:cNvPr name="TextBox 18" id="18"/>
          <p:cNvSpPr txBox="true"/>
          <p:nvPr/>
        </p:nvSpPr>
        <p:spPr>
          <a:xfrm rot="0">
            <a:off x="1893341" y="5893871"/>
            <a:ext cx="3568923" cy="2171700"/>
          </a:xfrm>
          <a:prstGeom prst="rect">
            <a:avLst/>
          </a:prstGeom>
        </p:spPr>
        <p:txBody>
          <a:bodyPr anchor="t" rtlCol="false" tIns="0" lIns="0" bIns="0" rIns="0">
            <a:spAutoFit/>
          </a:bodyPr>
          <a:lstStyle/>
          <a:p>
            <a:pPr algn="ctr" marL="0" indent="0" lvl="0">
              <a:lnSpc>
                <a:spcPts val="5759"/>
              </a:lnSpc>
            </a:pPr>
            <a:r>
              <a:rPr lang="en-US" sz="4800">
                <a:solidFill>
                  <a:srgbClr val="000000"/>
                </a:solidFill>
                <a:latin typeface="Glacial Indifference"/>
                <a:ea typeface="Glacial Indifference"/>
                <a:cs typeface="Glacial Indifference"/>
                <a:sym typeface="Glacial Indifference"/>
              </a:rPr>
              <a:t>promise power and success</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6392" y="0"/>
            <a:ext cx="18474392" cy="10287000"/>
            <a:chOff x="0" y="0"/>
            <a:chExt cx="1650766" cy="919187"/>
          </a:xfrm>
        </p:grpSpPr>
        <p:sp>
          <p:nvSpPr>
            <p:cNvPr name="Freeform 3" id="3"/>
            <p:cNvSpPr/>
            <p:nvPr/>
          </p:nvSpPr>
          <p:spPr>
            <a:xfrm flipH="false" flipV="false" rot="0">
              <a:off x="0" y="0"/>
              <a:ext cx="1650766" cy="919187"/>
            </a:xfrm>
            <a:custGeom>
              <a:avLst/>
              <a:gdLst/>
              <a:ahLst/>
              <a:cxnLst/>
              <a:rect r="r" b="b" t="t" l="l"/>
              <a:pathLst>
                <a:path h="919187" w="1650766">
                  <a:moveTo>
                    <a:pt x="0" y="0"/>
                  </a:moveTo>
                  <a:lnTo>
                    <a:pt x="1650766" y="0"/>
                  </a:lnTo>
                  <a:lnTo>
                    <a:pt x="1650766" y="919187"/>
                  </a:lnTo>
                  <a:lnTo>
                    <a:pt x="0" y="919187"/>
                  </a:lnTo>
                  <a:close/>
                </a:path>
              </a:pathLst>
            </a:custGeom>
            <a:blipFill>
              <a:blip r:embed="rId2">
                <a:alphaModFix amt="56000"/>
              </a:blip>
              <a:stretch>
                <a:fillRect l="0" t="-509" r="0" b="-509"/>
              </a:stretch>
            </a:blipFill>
          </p:spPr>
        </p:sp>
      </p:grpSp>
      <p:sp>
        <p:nvSpPr>
          <p:cNvPr name="TextBox 4" id="4"/>
          <p:cNvSpPr txBox="true"/>
          <p:nvPr/>
        </p:nvSpPr>
        <p:spPr>
          <a:xfrm rot="0">
            <a:off x="1738223" y="2283609"/>
            <a:ext cx="14625163" cy="2293618"/>
          </a:xfrm>
          <a:prstGeom prst="rect">
            <a:avLst/>
          </a:prstGeom>
        </p:spPr>
        <p:txBody>
          <a:bodyPr anchor="t" rtlCol="false" tIns="0" lIns="0" bIns="0" rIns="0">
            <a:spAutoFit/>
          </a:bodyPr>
          <a:lstStyle/>
          <a:p>
            <a:pPr algn="ctr" marL="0" indent="0" lvl="0">
              <a:lnSpc>
                <a:spcPts val="8909"/>
              </a:lnSpc>
            </a:pPr>
            <a:r>
              <a:rPr lang="en-US" sz="8099">
                <a:solidFill>
                  <a:srgbClr val="000000"/>
                </a:solidFill>
                <a:latin typeface="Bobby Jones Soft"/>
                <a:ea typeface="Bobby Jones Soft"/>
                <a:cs typeface="Bobby Jones Soft"/>
                <a:sym typeface="Bobby Jones Soft"/>
              </a:rPr>
              <a:t>are people like this</a:t>
            </a:r>
            <a:r>
              <a:rPr lang="en-US" sz="8099">
                <a:solidFill>
                  <a:srgbClr val="000000"/>
                </a:solidFill>
                <a:latin typeface="Bobby Jones Soft"/>
                <a:ea typeface="Bobby Jones Soft"/>
                <a:cs typeface="Bobby Jones Soft"/>
                <a:sym typeface="Bobby Jones Soft"/>
              </a:rPr>
              <a:t> a good role model for men and boys?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Freeform 5" id="5"/>
          <p:cNvSpPr/>
          <p:nvPr/>
        </p:nvSpPr>
        <p:spPr>
          <a:xfrm flipH="false" flipV="false" rot="552302">
            <a:off x="15874873" y="703236"/>
            <a:ext cx="1434607" cy="1232566"/>
          </a:xfrm>
          <a:custGeom>
            <a:avLst/>
            <a:gdLst/>
            <a:ahLst/>
            <a:cxnLst/>
            <a:rect r="r" b="b" t="t" l="l"/>
            <a:pathLst>
              <a:path h="1232566" w="1434607">
                <a:moveTo>
                  <a:pt x="0" y="0"/>
                </a:moveTo>
                <a:lnTo>
                  <a:pt x="1434607" y="0"/>
                </a:lnTo>
                <a:lnTo>
                  <a:pt x="1434607" y="1232566"/>
                </a:lnTo>
                <a:lnTo>
                  <a:pt x="0" y="12325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3552694" y="2382816"/>
            <a:ext cx="11429874" cy="1099913"/>
          </a:xfrm>
          <a:prstGeom prst="rect">
            <a:avLst/>
          </a:prstGeom>
        </p:spPr>
        <p:txBody>
          <a:bodyPr anchor="t" rtlCol="false" tIns="0" lIns="0" bIns="0" rIns="0">
            <a:spAutoFit/>
          </a:bodyPr>
          <a:lstStyle/>
          <a:p>
            <a:pPr algn="just">
              <a:lnSpc>
                <a:spcPts val="9284"/>
              </a:lnSpc>
            </a:pPr>
            <a:r>
              <a:rPr lang="en-US" sz="5766">
                <a:solidFill>
                  <a:srgbClr val="000000"/>
                </a:solidFill>
                <a:latin typeface="Glacial Indifference"/>
                <a:ea typeface="Glacial Indifference"/>
                <a:cs typeface="Glacial Indifference"/>
                <a:sym typeface="Glacial Indifference"/>
              </a:rPr>
              <a:t>What does it mean to be a </a:t>
            </a:r>
          </a:p>
        </p:txBody>
      </p:sp>
      <p:sp>
        <p:nvSpPr>
          <p:cNvPr name="TextBox 7" id="7"/>
          <p:cNvSpPr txBox="true"/>
          <p:nvPr/>
        </p:nvSpPr>
        <p:spPr>
          <a:xfrm rot="0">
            <a:off x="0" y="956945"/>
            <a:ext cx="4740684" cy="801347"/>
          </a:xfrm>
          <a:prstGeom prst="rect">
            <a:avLst/>
          </a:prstGeom>
        </p:spPr>
        <p:txBody>
          <a:bodyPr anchor="t" rtlCol="false" tIns="0" lIns="0" bIns="0" rIns="0">
            <a:spAutoFit/>
          </a:bodyPr>
          <a:lstStyle/>
          <a:p>
            <a:pPr algn="ctr">
              <a:lnSpc>
                <a:spcPts val="6048"/>
              </a:lnSpc>
            </a:pPr>
            <a:r>
              <a:rPr lang="en-US" sz="5760">
                <a:solidFill>
                  <a:srgbClr val="000000"/>
                </a:solidFill>
                <a:latin typeface="Bobby Jones Soft"/>
                <a:ea typeface="Bobby Jones Soft"/>
                <a:cs typeface="Bobby Jones Soft"/>
                <a:sym typeface="Bobby Jones Soft"/>
              </a:rPr>
              <a:t>DO IT NOW</a:t>
            </a:r>
          </a:p>
        </p:txBody>
      </p:sp>
      <p:sp>
        <p:nvSpPr>
          <p:cNvPr name="Freeform 8" id="8"/>
          <p:cNvSpPr/>
          <p:nvPr/>
        </p:nvSpPr>
        <p:spPr>
          <a:xfrm flipH="false" flipV="false" rot="-158971">
            <a:off x="4590519" y="4156587"/>
            <a:ext cx="6522153" cy="1430764"/>
          </a:xfrm>
          <a:custGeom>
            <a:avLst/>
            <a:gdLst/>
            <a:ahLst/>
            <a:cxnLst/>
            <a:rect r="r" b="b" t="t" l="l"/>
            <a:pathLst>
              <a:path h="1430764" w="6522153">
                <a:moveTo>
                  <a:pt x="0" y="0"/>
                </a:moveTo>
                <a:lnTo>
                  <a:pt x="6522153" y="0"/>
                </a:lnTo>
                <a:lnTo>
                  <a:pt x="6522153" y="1430764"/>
                </a:lnTo>
                <a:lnTo>
                  <a:pt x="0" y="1430764"/>
                </a:lnTo>
                <a:lnTo>
                  <a:pt x="0" y="0"/>
                </a:lnTo>
                <a:close/>
              </a:path>
            </a:pathLst>
          </a:custGeom>
          <a:blipFill>
            <a:blip r:embed="rId4"/>
            <a:stretch>
              <a:fillRect l="-2543" t="0" r="-2543" b="0"/>
            </a:stretch>
          </a:blipFill>
        </p:spPr>
      </p:sp>
      <p:sp>
        <p:nvSpPr>
          <p:cNvPr name="TextBox 9" id="9"/>
          <p:cNvSpPr txBox="true"/>
          <p:nvPr/>
        </p:nvSpPr>
        <p:spPr>
          <a:xfrm rot="-260581">
            <a:off x="6212723" y="4214653"/>
            <a:ext cx="3893539" cy="988279"/>
          </a:xfrm>
          <a:prstGeom prst="rect">
            <a:avLst/>
          </a:prstGeom>
        </p:spPr>
        <p:txBody>
          <a:bodyPr anchor="t" rtlCol="false" tIns="0" lIns="0" bIns="0" rIns="0">
            <a:spAutoFit/>
          </a:bodyPr>
          <a:lstStyle/>
          <a:p>
            <a:pPr algn="just">
              <a:lnSpc>
                <a:spcPts val="8318"/>
              </a:lnSpc>
            </a:pPr>
            <a:r>
              <a:rPr lang="en-US" b="true" sz="5166">
                <a:solidFill>
                  <a:srgbClr val="000000"/>
                </a:solidFill>
                <a:latin typeface="Glacial Indifference Bold"/>
                <a:ea typeface="Glacial Indifference Bold"/>
                <a:cs typeface="Glacial Indifference Bold"/>
                <a:sym typeface="Glacial Indifference Bold"/>
              </a:rPr>
              <a:t>‘REAL MAN’</a:t>
            </a:r>
          </a:p>
        </p:txBody>
      </p:sp>
      <p:sp>
        <p:nvSpPr>
          <p:cNvPr name="TextBox 10" id="10"/>
          <p:cNvSpPr txBox="true"/>
          <p:nvPr/>
        </p:nvSpPr>
        <p:spPr>
          <a:xfrm rot="0">
            <a:off x="8026162" y="5648487"/>
            <a:ext cx="6099910" cy="1099913"/>
          </a:xfrm>
          <a:prstGeom prst="rect">
            <a:avLst/>
          </a:prstGeom>
        </p:spPr>
        <p:txBody>
          <a:bodyPr anchor="t" rtlCol="false" tIns="0" lIns="0" bIns="0" rIns="0">
            <a:spAutoFit/>
          </a:bodyPr>
          <a:lstStyle/>
          <a:p>
            <a:pPr algn="just">
              <a:lnSpc>
                <a:spcPts val="9284"/>
              </a:lnSpc>
            </a:pPr>
            <a:r>
              <a:rPr lang="en-US" sz="5766">
                <a:solidFill>
                  <a:srgbClr val="000000"/>
                </a:solidFill>
                <a:latin typeface="Glacial Indifference"/>
                <a:ea typeface="Glacial Indifference"/>
                <a:cs typeface="Glacial Indifference"/>
                <a:sym typeface="Glacial Indifference"/>
              </a:rPr>
              <a:t>in today’s world?</a:t>
            </a:r>
          </a:p>
        </p:txBody>
      </p:sp>
      <p:sp>
        <p:nvSpPr>
          <p:cNvPr name="TextBox 11" id="11"/>
          <p:cNvSpPr txBox="true"/>
          <p:nvPr/>
        </p:nvSpPr>
        <p:spPr>
          <a:xfrm rot="0">
            <a:off x="1152331" y="8539100"/>
            <a:ext cx="9118838" cy="843752"/>
          </a:xfrm>
          <a:prstGeom prst="rect">
            <a:avLst/>
          </a:prstGeom>
        </p:spPr>
        <p:txBody>
          <a:bodyPr anchor="t" rtlCol="false" tIns="0" lIns="0" bIns="0" rIns="0">
            <a:spAutoFit/>
          </a:bodyPr>
          <a:lstStyle/>
          <a:p>
            <a:pPr algn="just">
              <a:lnSpc>
                <a:spcPts val="7191"/>
              </a:lnSpc>
            </a:pPr>
            <a:r>
              <a:rPr lang="en-US" sz="4466">
                <a:solidFill>
                  <a:srgbClr val="000000"/>
                </a:solidFill>
                <a:latin typeface="Glacial Indifference"/>
                <a:ea typeface="Glacial Indifference"/>
                <a:cs typeface="Glacial Indifference"/>
                <a:sym typeface="Glacial Indifference"/>
              </a:rPr>
              <a:t>Write down whatever comes to mind.</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grpSp>
        <p:nvGrpSpPr>
          <p:cNvPr name="Group 5" id="5"/>
          <p:cNvGrpSpPr>
            <a:grpSpLocks noChangeAspect="true"/>
          </p:cNvGrpSpPr>
          <p:nvPr/>
        </p:nvGrpSpPr>
        <p:grpSpPr>
          <a:xfrm rot="0">
            <a:off x="10273861" y="1664392"/>
            <a:ext cx="7112877" cy="7112877"/>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2"/>
              <a:stretch>
                <a:fillRect l="-9171" t="0" r="-9171" b="0"/>
              </a:stretch>
            </a:blipFill>
          </p:spPr>
        </p:sp>
        <p:sp>
          <p:nvSpPr>
            <p:cNvPr name="Freeform 7" id="7"/>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B79691"/>
            </a:solidFill>
          </p:spPr>
        </p:sp>
      </p:grpSp>
      <p:sp>
        <p:nvSpPr>
          <p:cNvPr name="AutoShape 8" id="8"/>
          <p:cNvSpPr/>
          <p:nvPr/>
        </p:nvSpPr>
        <p:spPr>
          <a:xfrm>
            <a:off x="1351101" y="8767745"/>
            <a:ext cx="7869099" cy="0"/>
          </a:xfrm>
          <a:prstGeom prst="line">
            <a:avLst/>
          </a:prstGeom>
          <a:ln cap="flat" w="19050">
            <a:solidFill>
              <a:srgbClr val="B79691"/>
            </a:solidFill>
            <a:prstDash val="solid"/>
            <a:headEnd type="none" len="sm" w="sm"/>
            <a:tailEnd type="none" len="sm" w="sm"/>
          </a:ln>
        </p:spPr>
      </p:sp>
      <p:sp>
        <p:nvSpPr>
          <p:cNvPr name="TextBox 9" id="9"/>
          <p:cNvSpPr txBox="true"/>
          <p:nvPr/>
        </p:nvSpPr>
        <p:spPr>
          <a:xfrm rot="0">
            <a:off x="1384300" y="2210164"/>
            <a:ext cx="7999490" cy="6320589"/>
          </a:xfrm>
          <a:prstGeom prst="rect">
            <a:avLst/>
          </a:prstGeom>
        </p:spPr>
        <p:txBody>
          <a:bodyPr anchor="t" rtlCol="false" tIns="0" lIns="0" bIns="0" rIns="0">
            <a:spAutoFit/>
          </a:bodyPr>
          <a:lstStyle/>
          <a:p>
            <a:pPr algn="l" marL="0" indent="0" lvl="0">
              <a:lnSpc>
                <a:spcPts val="6205"/>
              </a:lnSpc>
              <a:spcBef>
                <a:spcPct val="0"/>
              </a:spcBef>
            </a:pPr>
            <a:r>
              <a:rPr lang="en-US" b="true" sz="6894" strike="noStrike" u="none">
                <a:solidFill>
                  <a:srgbClr val="000000"/>
                </a:solidFill>
                <a:latin typeface="Glacial Indifference Bold"/>
                <a:ea typeface="Glacial Indifference Bold"/>
                <a:cs typeface="Glacial Indifference Bold"/>
                <a:sym typeface="Glacial Indifference Bold"/>
              </a:rPr>
              <a:t>Look at the examples of positive and toxic masculinity on the board - what are these influencers an example of? Why?</a:t>
            </a:r>
          </a:p>
        </p:txBody>
      </p:sp>
    </p:spTree>
  </p:cSld>
  <p:clrMapOvr>
    <a:masterClrMapping/>
  </p:clrMapOvr>
</p:sld>
</file>

<file path=ppt/slides/slide31.xml><?xml version="1.0" encoding="utf-8"?>
<p:sld xmlns:p="http://schemas.openxmlformats.org/presentationml/2006/main" xmlns:a="http://schemas.openxmlformats.org/drawingml/2006/main">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AutoShape 5" id="5"/>
          <p:cNvSpPr/>
          <p:nvPr/>
        </p:nvSpPr>
        <p:spPr>
          <a:xfrm rot="0">
            <a:off x="3859684" y="-391894"/>
            <a:ext cx="10411065" cy="11070787"/>
          </a:xfrm>
          <a:prstGeom prst="rect">
            <a:avLst/>
          </a:prstGeom>
          <a:solidFill>
            <a:srgbClr val="FFFFFF"/>
          </a:solidFill>
        </p:spPr>
      </p:sp>
      <p:grpSp>
        <p:nvGrpSpPr>
          <p:cNvPr name="Group 6" id="6"/>
          <p:cNvGrpSpPr/>
          <p:nvPr/>
        </p:nvGrpSpPr>
        <p:grpSpPr>
          <a:xfrm rot="0">
            <a:off x="3678463" y="2566811"/>
            <a:ext cx="10931075" cy="5153378"/>
            <a:chOff x="0" y="0"/>
            <a:chExt cx="14574766" cy="6871171"/>
          </a:xfrm>
        </p:grpSpPr>
        <p:sp>
          <p:nvSpPr>
            <p:cNvPr name="TextBox 7" id="7"/>
            <p:cNvSpPr txBox="true"/>
            <p:nvPr/>
          </p:nvSpPr>
          <p:spPr>
            <a:xfrm rot="0">
              <a:off x="0" y="123825"/>
              <a:ext cx="14574766" cy="1832483"/>
            </a:xfrm>
            <a:prstGeom prst="rect">
              <a:avLst/>
            </a:prstGeom>
          </p:spPr>
          <p:txBody>
            <a:bodyPr anchor="t" rtlCol="false" tIns="0" lIns="0" bIns="0" rIns="0">
              <a:spAutoFit/>
            </a:bodyPr>
            <a:lstStyle/>
            <a:p>
              <a:pPr algn="ctr" marL="0" indent="0" lvl="0">
                <a:lnSpc>
                  <a:spcPts val="10013"/>
                </a:lnSpc>
              </a:pPr>
              <a:r>
                <a:rPr lang="en-US" sz="9628">
                  <a:solidFill>
                    <a:srgbClr val="000000"/>
                  </a:solidFill>
                  <a:latin typeface="Bobby Jones Soft"/>
                  <a:ea typeface="Bobby Jones Soft"/>
                  <a:cs typeface="Bobby Jones Soft"/>
                  <a:sym typeface="Bobby Jones Soft"/>
                </a:rPr>
                <a:t>reflection</a:t>
              </a:r>
            </a:p>
          </p:txBody>
        </p:sp>
        <p:sp>
          <p:nvSpPr>
            <p:cNvPr name="TextBox 8" id="8"/>
            <p:cNvSpPr txBox="true"/>
            <p:nvPr/>
          </p:nvSpPr>
          <p:spPr>
            <a:xfrm rot="0">
              <a:off x="0" y="2345185"/>
              <a:ext cx="14574766" cy="4525985"/>
            </a:xfrm>
            <a:prstGeom prst="rect">
              <a:avLst/>
            </a:prstGeom>
          </p:spPr>
          <p:txBody>
            <a:bodyPr anchor="t" rtlCol="false" tIns="0" lIns="0" bIns="0" rIns="0">
              <a:spAutoFit/>
            </a:bodyPr>
            <a:lstStyle/>
            <a:p>
              <a:pPr algn="ctr" marL="0" indent="0" lvl="0">
                <a:lnSpc>
                  <a:spcPts val="5445"/>
                </a:lnSpc>
              </a:pPr>
              <a:r>
                <a:rPr lang="en-US" sz="3889">
                  <a:solidFill>
                    <a:srgbClr val="000000"/>
                  </a:solidFill>
                  <a:latin typeface="Glacial Indifference"/>
                  <a:ea typeface="Glacial Indifference"/>
                  <a:cs typeface="Glacial Indifference"/>
                  <a:sym typeface="Glacial Indifference"/>
                </a:rPr>
                <a:t>At the beginning of the lesson, you were asked to write down everything that comes to mind when you think of what a “real man” means.</a:t>
              </a:r>
            </a:p>
            <a:p>
              <a:pPr algn="ctr" marL="0" indent="0" lvl="0">
                <a:lnSpc>
                  <a:spcPts val="5445"/>
                </a:lnSpc>
              </a:pPr>
            </a:p>
            <a:p>
              <a:pPr algn="ctr" marL="0" indent="0" lvl="0">
                <a:lnSpc>
                  <a:spcPts val="5445"/>
                </a:lnSpc>
              </a:pPr>
              <a:r>
                <a:rPr lang="en-US" sz="3889">
                  <a:solidFill>
                    <a:srgbClr val="000000"/>
                  </a:solidFill>
                  <a:latin typeface="Glacial Indifference"/>
                  <a:ea typeface="Glacial Indifference"/>
                  <a:cs typeface="Glacial Indifference"/>
                  <a:sym typeface="Glacial Indifference"/>
                </a:rPr>
                <a:t>After today’s lesson, has anything changed?</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Freeform 5" id="5"/>
          <p:cNvSpPr/>
          <p:nvPr/>
        </p:nvSpPr>
        <p:spPr>
          <a:xfrm flipH="false" flipV="false" rot="0">
            <a:off x="798573" y="7622352"/>
            <a:ext cx="1478992" cy="1998212"/>
          </a:xfrm>
          <a:custGeom>
            <a:avLst/>
            <a:gdLst/>
            <a:ahLst/>
            <a:cxnLst/>
            <a:rect r="r" b="b" t="t" l="l"/>
            <a:pathLst>
              <a:path h="1998212" w="1478992">
                <a:moveTo>
                  <a:pt x="0" y="0"/>
                </a:moveTo>
                <a:lnTo>
                  <a:pt x="1478992" y="0"/>
                </a:lnTo>
                <a:lnTo>
                  <a:pt x="1478992" y="1998212"/>
                </a:lnTo>
                <a:lnTo>
                  <a:pt x="0" y="1998212"/>
                </a:lnTo>
                <a:lnTo>
                  <a:pt x="0" y="0"/>
                </a:lnTo>
                <a:close/>
              </a:path>
            </a:pathLst>
          </a:custGeom>
          <a:blipFill>
            <a:blip r:embed="rId2"/>
            <a:stretch>
              <a:fillRect l="0" t="0" r="0" b="0"/>
            </a:stretch>
          </a:blipFill>
        </p:spPr>
      </p:sp>
      <p:sp>
        <p:nvSpPr>
          <p:cNvPr name="TextBox 6" id="6"/>
          <p:cNvSpPr txBox="true"/>
          <p:nvPr/>
        </p:nvSpPr>
        <p:spPr>
          <a:xfrm rot="0">
            <a:off x="1606069" y="2385577"/>
            <a:ext cx="15075863" cy="2757923"/>
          </a:xfrm>
          <a:prstGeom prst="rect">
            <a:avLst/>
          </a:prstGeom>
        </p:spPr>
        <p:txBody>
          <a:bodyPr anchor="t" rtlCol="false" tIns="0" lIns="0" bIns="0" rIns="0">
            <a:spAutoFit/>
          </a:bodyPr>
          <a:lstStyle/>
          <a:p>
            <a:pPr algn="ctr">
              <a:lnSpc>
                <a:spcPts val="10593"/>
              </a:lnSpc>
            </a:pPr>
            <a:r>
              <a:rPr lang="en-US" sz="10088">
                <a:solidFill>
                  <a:srgbClr val="000000"/>
                </a:solidFill>
                <a:latin typeface="Bobby Jones Soft"/>
                <a:ea typeface="Bobby Jones Soft"/>
                <a:cs typeface="Bobby Jones Soft"/>
                <a:sym typeface="Bobby Jones Soft"/>
              </a:rPr>
              <a:t>MISOGYNY &amp; TOXIC MASCULINITY</a:t>
            </a:r>
          </a:p>
        </p:txBody>
      </p:sp>
      <p:sp>
        <p:nvSpPr>
          <p:cNvPr name="TextBox 7" id="7"/>
          <p:cNvSpPr txBox="true"/>
          <p:nvPr/>
        </p:nvSpPr>
        <p:spPr>
          <a:xfrm rot="0">
            <a:off x="4405441" y="5626566"/>
            <a:ext cx="9477119" cy="695325"/>
          </a:xfrm>
          <a:prstGeom prst="rect">
            <a:avLst/>
          </a:prstGeom>
        </p:spPr>
        <p:txBody>
          <a:bodyPr anchor="t" rtlCol="false" tIns="0" lIns="0" bIns="0" rIns="0">
            <a:spAutoFit/>
          </a:bodyPr>
          <a:lstStyle/>
          <a:p>
            <a:pPr algn="ctr">
              <a:lnSpc>
                <a:spcPts val="5250"/>
              </a:lnSpc>
            </a:pPr>
            <a:r>
              <a:rPr lang="en-US" sz="5000">
                <a:solidFill>
                  <a:srgbClr val="000000"/>
                </a:solidFill>
                <a:latin typeface="Glacial Indifference"/>
                <a:ea typeface="Glacial Indifference"/>
                <a:cs typeface="Glacial Indifference"/>
                <a:sym typeface="Glacial Indifference"/>
              </a:rPr>
              <a:t>YEAR 9</a:t>
            </a:r>
          </a:p>
        </p:txBody>
      </p:sp>
    </p:spTree>
  </p:cSld>
  <p:clrMapOvr>
    <a:masterClrMapping/>
  </p:clrMapOvr>
</p:sld>
</file>

<file path=ppt/slides/slide5.xml><?xml version="1.0" encoding="utf-8"?>
<p:sld xmlns:p="http://schemas.openxmlformats.org/presentationml/2006/main" xmlns:a="http://schemas.openxmlformats.org/drawingml/2006/main">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TextBox 5" id="5"/>
          <p:cNvSpPr txBox="true"/>
          <p:nvPr/>
        </p:nvSpPr>
        <p:spPr>
          <a:xfrm rot="0">
            <a:off x="1271889" y="1312350"/>
            <a:ext cx="7486733" cy="914100"/>
          </a:xfrm>
          <a:prstGeom prst="rect">
            <a:avLst/>
          </a:prstGeom>
        </p:spPr>
        <p:txBody>
          <a:bodyPr anchor="t" rtlCol="false" tIns="0" lIns="0" bIns="0" rIns="0">
            <a:spAutoFit/>
          </a:bodyPr>
          <a:lstStyle/>
          <a:p>
            <a:pPr algn="ctr">
              <a:lnSpc>
                <a:spcPts val="6825"/>
              </a:lnSpc>
            </a:pPr>
            <a:r>
              <a:rPr lang="en-US" sz="6500">
                <a:solidFill>
                  <a:srgbClr val="000000"/>
                </a:solidFill>
                <a:latin typeface="Bobby Jones Soft"/>
                <a:ea typeface="Bobby Jones Soft"/>
                <a:cs typeface="Bobby Jones Soft"/>
                <a:sym typeface="Bobby Jones Soft"/>
              </a:rPr>
              <a:t>LEARNING OBJECTIVES </a:t>
            </a:r>
          </a:p>
        </p:txBody>
      </p:sp>
      <p:sp>
        <p:nvSpPr>
          <p:cNvPr name="TextBox 6" id="6"/>
          <p:cNvSpPr txBox="true"/>
          <p:nvPr/>
        </p:nvSpPr>
        <p:spPr>
          <a:xfrm rot="0">
            <a:off x="1271889" y="3240690"/>
            <a:ext cx="15520511" cy="3500820"/>
          </a:xfrm>
          <a:prstGeom prst="rect">
            <a:avLst/>
          </a:prstGeom>
        </p:spPr>
        <p:txBody>
          <a:bodyPr anchor="t" rtlCol="false" tIns="0" lIns="0" bIns="0" rIns="0">
            <a:spAutoFit/>
          </a:bodyPr>
          <a:lstStyle/>
          <a:p>
            <a:pPr algn="just" marL="711374" indent="-355687" lvl="1">
              <a:lnSpc>
                <a:spcPts val="7149"/>
              </a:lnSpc>
              <a:buFont typeface="Arial"/>
              <a:buChar char="•"/>
            </a:pPr>
            <a:r>
              <a:rPr lang="en-US" sz="3294">
                <a:solidFill>
                  <a:srgbClr val="000000"/>
                </a:solidFill>
                <a:latin typeface="Glacial Indifference"/>
                <a:ea typeface="Glacial Indifference"/>
                <a:cs typeface="Glacial Indifference"/>
                <a:sym typeface="Glacial Indifference"/>
              </a:rPr>
              <a:t>Define the terms misogyny and toxic masculinity</a:t>
            </a:r>
          </a:p>
          <a:p>
            <a:pPr algn="just" marL="711374" indent="-355687" lvl="1">
              <a:lnSpc>
                <a:spcPts val="7149"/>
              </a:lnSpc>
              <a:buFont typeface="Arial"/>
              <a:buChar char="•"/>
            </a:pPr>
            <a:r>
              <a:rPr lang="en-US" sz="3294">
                <a:solidFill>
                  <a:srgbClr val="000000"/>
                </a:solidFill>
                <a:latin typeface="Glacial Indifference"/>
                <a:ea typeface="Glacial Indifference"/>
                <a:cs typeface="Glacial Indifference"/>
                <a:sym typeface="Glacial Indifference"/>
              </a:rPr>
              <a:t>Explain why misogyny is harmful to both men and women</a:t>
            </a:r>
          </a:p>
          <a:p>
            <a:pPr algn="just" marL="711374" indent="-355687" lvl="1">
              <a:lnSpc>
                <a:spcPts val="7149"/>
              </a:lnSpc>
              <a:buFont typeface="Arial"/>
              <a:buChar char="•"/>
            </a:pPr>
            <a:r>
              <a:rPr lang="en-US" sz="3294">
                <a:solidFill>
                  <a:srgbClr val="000000"/>
                </a:solidFill>
                <a:latin typeface="Glacial Indifference"/>
                <a:ea typeface="Glacial Indifference"/>
                <a:cs typeface="Glacial Indifference"/>
                <a:sym typeface="Glacial Indifference"/>
              </a:rPr>
              <a:t>Understand why some people are drawn to unhealthy role models</a:t>
            </a:r>
          </a:p>
          <a:p>
            <a:pPr algn="just">
              <a:lnSpc>
                <a:spcPts val="7149"/>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TextBox 5" id="5"/>
          <p:cNvSpPr txBox="true"/>
          <p:nvPr/>
        </p:nvSpPr>
        <p:spPr>
          <a:xfrm rot="0">
            <a:off x="1028700" y="1114425"/>
            <a:ext cx="7641221" cy="990281"/>
          </a:xfrm>
          <a:prstGeom prst="rect">
            <a:avLst/>
          </a:prstGeom>
        </p:spPr>
        <p:txBody>
          <a:bodyPr anchor="t" rtlCol="false" tIns="0" lIns="0" bIns="0" rIns="0">
            <a:spAutoFit/>
          </a:bodyPr>
          <a:lstStyle/>
          <a:p>
            <a:pPr algn="ctr">
              <a:lnSpc>
                <a:spcPts val="7416"/>
              </a:lnSpc>
            </a:pPr>
            <a:r>
              <a:rPr lang="en-US" sz="7062">
                <a:solidFill>
                  <a:srgbClr val="000000"/>
                </a:solidFill>
                <a:latin typeface="Bobby Jones Soft"/>
                <a:ea typeface="Bobby Jones Soft"/>
                <a:cs typeface="Bobby Jones Soft"/>
                <a:sym typeface="Bobby Jones Soft"/>
              </a:rPr>
              <a:t>CLASS AGREEMENTS</a:t>
            </a:r>
          </a:p>
        </p:txBody>
      </p:sp>
      <p:sp>
        <p:nvSpPr>
          <p:cNvPr name="Freeform 6" id="6"/>
          <p:cNvSpPr/>
          <p:nvPr/>
        </p:nvSpPr>
        <p:spPr>
          <a:xfrm flipH="true" flipV="true" rot="5400000">
            <a:off x="4543789" y="1970205"/>
            <a:ext cx="6115859" cy="7714960"/>
          </a:xfrm>
          <a:custGeom>
            <a:avLst/>
            <a:gdLst/>
            <a:ahLst/>
            <a:cxnLst/>
            <a:rect r="r" b="b" t="t" l="l"/>
            <a:pathLst>
              <a:path h="7714960" w="6115859">
                <a:moveTo>
                  <a:pt x="6115859" y="7714960"/>
                </a:moveTo>
                <a:lnTo>
                  <a:pt x="0" y="7714960"/>
                </a:lnTo>
                <a:lnTo>
                  <a:pt x="0" y="0"/>
                </a:lnTo>
                <a:lnTo>
                  <a:pt x="6115859" y="0"/>
                </a:lnTo>
                <a:lnTo>
                  <a:pt x="6115859" y="771496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4249892" y="3222479"/>
            <a:ext cx="7576310" cy="5115163"/>
          </a:xfrm>
          <a:prstGeom prst="rect">
            <a:avLst/>
          </a:prstGeom>
        </p:spPr>
        <p:txBody>
          <a:bodyPr anchor="t" rtlCol="false" tIns="0" lIns="0" bIns="0" rIns="0">
            <a:spAutoFit/>
          </a:bodyPr>
          <a:lstStyle/>
          <a:p>
            <a:pPr algn="l" marL="1050493" indent="-525247" lvl="1">
              <a:lnSpc>
                <a:spcPts val="6811"/>
              </a:lnSpc>
              <a:buFont typeface="Arial"/>
              <a:buChar char="•"/>
            </a:pPr>
            <a:r>
              <a:rPr lang="en-US" sz="4865">
                <a:solidFill>
                  <a:srgbClr val="000000"/>
                </a:solidFill>
                <a:latin typeface="Glacial Indifference"/>
                <a:ea typeface="Glacial Indifference"/>
                <a:cs typeface="Glacial Indifference"/>
                <a:sym typeface="Glacial Indifference"/>
              </a:rPr>
              <a:t>Kindness and respect</a:t>
            </a:r>
          </a:p>
          <a:p>
            <a:pPr algn="l" marL="1050493" indent="-525247" lvl="1">
              <a:lnSpc>
                <a:spcPts val="6811"/>
              </a:lnSpc>
              <a:buFont typeface="Arial"/>
              <a:buChar char="•"/>
            </a:pPr>
            <a:r>
              <a:rPr lang="en-US" sz="4865">
                <a:solidFill>
                  <a:srgbClr val="000000"/>
                </a:solidFill>
                <a:latin typeface="Glacial Indifference"/>
                <a:ea typeface="Glacial Indifference"/>
                <a:cs typeface="Glacial Indifference"/>
                <a:sym typeface="Glacial Indifference"/>
              </a:rPr>
              <a:t>Right to pass</a:t>
            </a:r>
          </a:p>
          <a:p>
            <a:pPr algn="l" marL="1050493" indent="-525247" lvl="1">
              <a:lnSpc>
                <a:spcPts val="6811"/>
              </a:lnSpc>
              <a:buFont typeface="Arial"/>
              <a:buChar char="•"/>
            </a:pPr>
            <a:r>
              <a:rPr lang="en-US" sz="4865">
                <a:solidFill>
                  <a:srgbClr val="000000"/>
                </a:solidFill>
                <a:latin typeface="Glacial Indifference"/>
                <a:ea typeface="Glacial Indifference"/>
                <a:cs typeface="Glacial Indifference"/>
                <a:sym typeface="Glacial Indifference"/>
              </a:rPr>
              <a:t>Nonjudgmental</a:t>
            </a:r>
          </a:p>
          <a:p>
            <a:pPr algn="l" marL="1050493" indent="-525247" lvl="1">
              <a:lnSpc>
                <a:spcPts val="6811"/>
              </a:lnSpc>
              <a:buFont typeface="Arial"/>
              <a:buChar char="•"/>
            </a:pPr>
            <a:r>
              <a:rPr lang="en-US" sz="4865">
                <a:solidFill>
                  <a:srgbClr val="000000"/>
                </a:solidFill>
                <a:latin typeface="Glacial Indifference"/>
                <a:ea typeface="Glacial Indifference"/>
                <a:cs typeface="Glacial Indifference"/>
                <a:sym typeface="Glacial Indifference"/>
              </a:rPr>
              <a:t>No such thing as silly </a:t>
            </a:r>
          </a:p>
          <a:p>
            <a:pPr algn="l">
              <a:lnSpc>
                <a:spcPts val="6811"/>
              </a:lnSpc>
            </a:pPr>
            <a:r>
              <a:rPr lang="en-US" sz="4865">
                <a:solidFill>
                  <a:srgbClr val="000000"/>
                </a:solidFill>
                <a:latin typeface="Glacial Indifference"/>
                <a:ea typeface="Glacial Indifference"/>
                <a:cs typeface="Glacial Indifference"/>
                <a:sym typeface="Glacial Indifference"/>
              </a:rPr>
              <a:t>        questions</a:t>
            </a:r>
          </a:p>
          <a:p>
            <a:pPr algn="ctr">
              <a:lnSpc>
                <a:spcPts val="6811"/>
              </a:lnSpc>
            </a:pPr>
          </a:p>
        </p:txBody>
      </p:sp>
      <p:sp>
        <p:nvSpPr>
          <p:cNvPr name="TextBox 8" id="8"/>
          <p:cNvSpPr txBox="true"/>
          <p:nvPr/>
        </p:nvSpPr>
        <p:spPr>
          <a:xfrm rot="0">
            <a:off x="11459198" y="8305225"/>
            <a:ext cx="5963959" cy="580390"/>
          </a:xfrm>
          <a:prstGeom prst="rect">
            <a:avLst/>
          </a:prstGeom>
        </p:spPr>
        <p:txBody>
          <a:bodyPr anchor="t" rtlCol="false" tIns="0" lIns="0" bIns="0" rIns="0">
            <a:spAutoFit/>
          </a:bodyPr>
          <a:lstStyle/>
          <a:p>
            <a:pPr algn="ctr">
              <a:lnSpc>
                <a:spcPts val="4759"/>
              </a:lnSpc>
            </a:pPr>
            <a:r>
              <a:rPr lang="en-US" sz="3399">
                <a:solidFill>
                  <a:srgbClr val="000000"/>
                </a:solidFill>
                <a:latin typeface="Playpen Sans"/>
                <a:ea typeface="Playpen Sans"/>
                <a:cs typeface="Playpen Sans"/>
                <a:sym typeface="Playpen Sans"/>
              </a:rPr>
              <a:t>any others?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TextBox 5" id="5"/>
          <p:cNvSpPr txBox="true"/>
          <p:nvPr/>
        </p:nvSpPr>
        <p:spPr>
          <a:xfrm rot="0">
            <a:off x="1028700" y="4481512"/>
            <a:ext cx="6985638" cy="1304925"/>
          </a:xfrm>
          <a:prstGeom prst="rect">
            <a:avLst/>
          </a:prstGeom>
        </p:spPr>
        <p:txBody>
          <a:bodyPr anchor="t" rtlCol="false" tIns="0" lIns="0" bIns="0" rIns="0">
            <a:spAutoFit/>
          </a:bodyPr>
          <a:lstStyle/>
          <a:p>
            <a:pPr algn="l" marL="0" indent="0" lvl="0">
              <a:lnSpc>
                <a:spcPts val="10199"/>
              </a:lnSpc>
            </a:pPr>
            <a:r>
              <a:rPr lang="en-US" sz="8499">
                <a:solidFill>
                  <a:srgbClr val="000000"/>
                </a:solidFill>
                <a:latin typeface="Bobby Jones Soft"/>
                <a:ea typeface="Bobby Jones Soft"/>
                <a:cs typeface="Bobby Jones Soft"/>
                <a:sym typeface="Bobby Jones Soft"/>
              </a:rPr>
              <a:t>LET’S LEARN</a:t>
            </a:r>
          </a:p>
        </p:txBody>
      </p:sp>
      <p:grpSp>
        <p:nvGrpSpPr>
          <p:cNvPr name="Group 6" id="6"/>
          <p:cNvGrpSpPr/>
          <p:nvPr/>
        </p:nvGrpSpPr>
        <p:grpSpPr>
          <a:xfrm rot="0">
            <a:off x="7322846" y="2652432"/>
            <a:ext cx="9936454" cy="4982137"/>
            <a:chOff x="0" y="0"/>
            <a:chExt cx="13248606" cy="6642849"/>
          </a:xfrm>
        </p:grpSpPr>
        <p:sp>
          <p:nvSpPr>
            <p:cNvPr name="TextBox 7" id="7"/>
            <p:cNvSpPr txBox="true"/>
            <p:nvPr/>
          </p:nvSpPr>
          <p:spPr>
            <a:xfrm rot="0">
              <a:off x="0" y="-323850"/>
              <a:ext cx="13248606" cy="2607992"/>
            </a:xfrm>
            <a:prstGeom prst="rect">
              <a:avLst/>
            </a:prstGeom>
          </p:spPr>
          <p:txBody>
            <a:bodyPr anchor="t" rtlCol="false" tIns="0" lIns="0" bIns="0" rIns="0">
              <a:spAutoFit/>
            </a:bodyPr>
            <a:lstStyle/>
            <a:p>
              <a:pPr algn="l" marL="0" indent="0" lvl="0">
                <a:lnSpc>
                  <a:spcPts val="8470"/>
                </a:lnSpc>
              </a:pPr>
              <a:r>
                <a:rPr lang="en-US" sz="4299">
                  <a:solidFill>
                    <a:srgbClr val="000000"/>
                  </a:solidFill>
                  <a:latin typeface="Glacial Indifference"/>
                  <a:ea typeface="Glacial Indifference"/>
                  <a:cs typeface="Glacial Indifference"/>
                  <a:sym typeface="Glacial Indifference"/>
                </a:rPr>
                <a:t>Have you heard the below terms before? </a:t>
              </a:r>
            </a:p>
            <a:p>
              <a:pPr algn="l" marL="0" indent="0" lvl="0">
                <a:lnSpc>
                  <a:spcPts val="8470"/>
                </a:lnSpc>
              </a:pPr>
              <a:r>
                <a:rPr lang="en-US" sz="4299">
                  <a:solidFill>
                    <a:srgbClr val="000000"/>
                  </a:solidFill>
                  <a:latin typeface="Glacial Indifference"/>
                  <a:ea typeface="Glacial Indifference"/>
                  <a:cs typeface="Glacial Indifference"/>
                  <a:sym typeface="Glacial Indifference"/>
                </a:rPr>
                <a:t>What do you think they mean?</a:t>
              </a:r>
            </a:p>
          </p:txBody>
        </p:sp>
        <p:sp>
          <p:nvSpPr>
            <p:cNvPr name="TextBox 8" id="8"/>
            <p:cNvSpPr txBox="true"/>
            <p:nvPr/>
          </p:nvSpPr>
          <p:spPr>
            <a:xfrm rot="0">
              <a:off x="0" y="2615678"/>
              <a:ext cx="13248606" cy="4027172"/>
            </a:xfrm>
            <a:prstGeom prst="rect">
              <a:avLst/>
            </a:prstGeom>
          </p:spPr>
          <p:txBody>
            <a:bodyPr anchor="t" rtlCol="false" tIns="0" lIns="0" bIns="0" rIns="0">
              <a:spAutoFit/>
            </a:bodyPr>
            <a:lstStyle/>
            <a:p>
              <a:pPr algn="l">
                <a:lnSpc>
                  <a:spcPts val="5399"/>
                </a:lnSpc>
              </a:pPr>
            </a:p>
            <a:p>
              <a:pPr algn="l" marL="993128" indent="-496564" lvl="1">
                <a:lnSpc>
                  <a:spcPts val="6899"/>
                </a:lnSpc>
                <a:buFont typeface="Arial"/>
                <a:buChar char="•"/>
              </a:pPr>
              <a:r>
                <a:rPr lang="en-US" sz="4599">
                  <a:solidFill>
                    <a:srgbClr val="000000"/>
                  </a:solidFill>
                  <a:latin typeface="Glacial Indifference"/>
                  <a:ea typeface="Glacial Indifference"/>
                  <a:cs typeface="Glacial Indifference"/>
                  <a:sym typeface="Glacial Indifference"/>
                  <a:hlinkClick r:id="rId3" tooltip="https://docs.google.com/spreadsheets/d/1DUF2isFWsqVSYhbaACYtbgcLi_YjDqpE3GLQIVgkKQg/edit#gid=69851113"/>
                </a:rPr>
                <a:t>misogyny</a:t>
              </a:r>
            </a:p>
            <a:p>
              <a:pPr algn="l" marL="993128" indent="-496564" lvl="1">
                <a:lnSpc>
                  <a:spcPts val="6899"/>
                </a:lnSpc>
                <a:buFont typeface="Arial"/>
                <a:buChar char="•"/>
              </a:pPr>
              <a:r>
                <a:rPr lang="en-US" sz="4599">
                  <a:solidFill>
                    <a:srgbClr val="000000"/>
                  </a:solidFill>
                  <a:latin typeface="Glacial Indifference"/>
                  <a:ea typeface="Glacial Indifference"/>
                  <a:cs typeface="Glacial Indifference"/>
                  <a:sym typeface="Glacial Indifference"/>
                  <a:hlinkClick r:id="rId4" tooltip="https://docs.google.com/spreadsheets/d/1DUF2isFWsqVSYhbaACYtbgcLi_YjDqpE3GLQIVgkKQg/edit#gid=69851113"/>
                </a:rPr>
                <a:t>toxic masculinity</a:t>
              </a:r>
            </a:p>
            <a:p>
              <a:pPr algn="l">
                <a:lnSpc>
                  <a:spcPts val="5399"/>
                </a:lnSpc>
              </a:pPr>
            </a:p>
          </p:txBody>
        </p:sp>
      </p:grpSp>
      <p:sp>
        <p:nvSpPr>
          <p:cNvPr name="AutoShape 9" id="9"/>
          <p:cNvSpPr/>
          <p:nvPr/>
        </p:nvSpPr>
        <p:spPr>
          <a:xfrm rot="0">
            <a:off x="1028700" y="7574380"/>
            <a:ext cx="16230600" cy="0"/>
          </a:xfrm>
          <a:prstGeom prst="line">
            <a:avLst/>
          </a:prstGeom>
          <a:ln cap="rnd" w="28575">
            <a:solidFill>
              <a:srgbClr val="F3B0DB"/>
            </a:solidFill>
            <a:prstDash val="solid"/>
            <a:headEnd type="none" len="sm" w="sm"/>
            <a:tailEnd type="none" len="sm" w="sm"/>
          </a:ln>
        </p:spPr>
      </p:sp>
      <p:sp>
        <p:nvSpPr>
          <p:cNvPr name="AutoShape 10" id="10"/>
          <p:cNvSpPr/>
          <p:nvPr/>
        </p:nvSpPr>
        <p:spPr>
          <a:xfrm rot="0">
            <a:off x="1028700" y="2684045"/>
            <a:ext cx="16230600" cy="0"/>
          </a:xfrm>
          <a:prstGeom prst="line">
            <a:avLst/>
          </a:prstGeom>
          <a:ln cap="rnd" w="28575">
            <a:solidFill>
              <a:srgbClr val="F3B0DB"/>
            </a:solidFill>
            <a:prstDash val="solid"/>
            <a:headEnd type="none" len="sm" w="sm"/>
            <a:tailEnd type="none" len="sm" w="sm"/>
          </a:ln>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Freeform 5" id="5"/>
          <p:cNvSpPr/>
          <p:nvPr/>
        </p:nvSpPr>
        <p:spPr>
          <a:xfrm flipH="false" flipV="false" rot="0">
            <a:off x="1728105" y="2718129"/>
            <a:ext cx="6388696" cy="4991168"/>
          </a:xfrm>
          <a:custGeom>
            <a:avLst/>
            <a:gdLst/>
            <a:ahLst/>
            <a:cxnLst/>
            <a:rect r="r" b="b" t="t" l="l"/>
            <a:pathLst>
              <a:path h="4991168" w="6388696">
                <a:moveTo>
                  <a:pt x="0" y="0"/>
                </a:moveTo>
                <a:lnTo>
                  <a:pt x="6388696" y="0"/>
                </a:lnTo>
                <a:lnTo>
                  <a:pt x="6388696" y="4991168"/>
                </a:lnTo>
                <a:lnTo>
                  <a:pt x="0" y="4991168"/>
                </a:lnTo>
                <a:lnTo>
                  <a:pt x="0" y="0"/>
                </a:lnTo>
                <a:close/>
              </a:path>
            </a:pathLst>
          </a:custGeom>
          <a:blipFill>
            <a:blip r:embed="rId3"/>
            <a:stretch>
              <a:fillRect l="0" t="0" r="0" b="0"/>
            </a:stretch>
          </a:blipFill>
        </p:spPr>
      </p:sp>
      <p:grpSp>
        <p:nvGrpSpPr>
          <p:cNvPr name="Group 6" id="6"/>
          <p:cNvGrpSpPr/>
          <p:nvPr/>
        </p:nvGrpSpPr>
        <p:grpSpPr>
          <a:xfrm rot="0">
            <a:off x="9254857" y="3040758"/>
            <a:ext cx="7802387" cy="4345910"/>
            <a:chOff x="0" y="0"/>
            <a:chExt cx="10403182" cy="5794547"/>
          </a:xfrm>
        </p:grpSpPr>
        <p:sp>
          <p:nvSpPr>
            <p:cNvPr name="TextBox 7" id="7"/>
            <p:cNvSpPr txBox="true"/>
            <p:nvPr/>
          </p:nvSpPr>
          <p:spPr>
            <a:xfrm rot="0">
              <a:off x="350997" y="-19050"/>
              <a:ext cx="9949821" cy="1835150"/>
            </a:xfrm>
            <a:prstGeom prst="rect">
              <a:avLst/>
            </a:prstGeom>
          </p:spPr>
          <p:txBody>
            <a:bodyPr anchor="t" rtlCol="false" tIns="0" lIns="0" bIns="0" rIns="0">
              <a:spAutoFit/>
            </a:bodyPr>
            <a:lstStyle/>
            <a:p>
              <a:pPr algn="l" marL="0" indent="0" lvl="0">
                <a:lnSpc>
                  <a:spcPts val="10789"/>
                </a:lnSpc>
              </a:pPr>
              <a:r>
                <a:rPr lang="en-US" sz="8991">
                  <a:solidFill>
                    <a:srgbClr val="000000"/>
                  </a:solidFill>
                  <a:latin typeface="Bobby Jones Soft"/>
                  <a:ea typeface="Bobby Jones Soft"/>
                  <a:cs typeface="Bobby Jones Soft"/>
                  <a:sym typeface="Bobby Jones Soft"/>
                </a:rPr>
                <a:t>MISOGYNY</a:t>
              </a:r>
            </a:p>
          </p:txBody>
        </p:sp>
        <p:sp>
          <p:nvSpPr>
            <p:cNvPr name="TextBox 8" id="8"/>
            <p:cNvSpPr txBox="true"/>
            <p:nvPr/>
          </p:nvSpPr>
          <p:spPr>
            <a:xfrm rot="0">
              <a:off x="350997" y="3163217"/>
              <a:ext cx="9949821" cy="2631330"/>
            </a:xfrm>
            <a:prstGeom prst="rect">
              <a:avLst/>
            </a:prstGeom>
          </p:spPr>
          <p:txBody>
            <a:bodyPr anchor="t" rtlCol="false" tIns="0" lIns="0" bIns="0" rIns="0">
              <a:spAutoFit/>
            </a:bodyPr>
            <a:lstStyle/>
            <a:p>
              <a:pPr algn="l" marL="0" indent="0" lvl="0">
                <a:lnSpc>
                  <a:spcPts val="5239"/>
                </a:lnSpc>
              </a:pPr>
              <a:r>
                <a:rPr lang="en-US" b="true" sz="4030">
                  <a:solidFill>
                    <a:srgbClr val="000000"/>
                  </a:solidFill>
                  <a:latin typeface="Glacial Indifference Bold"/>
                  <a:ea typeface="Glacial Indifference Bold"/>
                  <a:cs typeface="Glacial Indifference Bold"/>
                  <a:sym typeface="Glacial Indifference Bold"/>
                </a:rPr>
                <a:t>the hatred of, contempt for, or prejudice against women or girls.</a:t>
              </a:r>
            </a:p>
          </p:txBody>
        </p:sp>
        <p:sp>
          <p:nvSpPr>
            <p:cNvPr name="AutoShape 9" id="9"/>
            <p:cNvSpPr/>
            <p:nvPr/>
          </p:nvSpPr>
          <p:spPr>
            <a:xfrm>
              <a:off x="0" y="2444323"/>
              <a:ext cx="10403182" cy="0"/>
            </a:xfrm>
            <a:prstGeom prst="line">
              <a:avLst/>
            </a:prstGeom>
            <a:ln cap="flat" w="187668">
              <a:solidFill>
                <a:srgbClr val="F3B0DB"/>
              </a:solidFill>
              <a:prstDash val="solid"/>
              <a:headEnd type="none" len="sm" w="sm"/>
              <a:tailEnd type="none" len="sm" w="sm"/>
            </a:ln>
          </p:spPr>
        </p:sp>
      </p:grpSp>
    </p:spTree>
  </p:cSld>
  <p:clrMapOvr>
    <a:masterClrMapping/>
  </p:clrMapOvr>
</p:sld>
</file>

<file path=ppt/slides/slide9.xml><?xml version="1.0" encoding="utf-8"?>
<p:sld xmlns:p="http://schemas.openxmlformats.org/presentationml/2006/main" xmlns:a="http://schemas.openxmlformats.org/drawingml/2006/main">
  <p:cSld>
    <p:bg>
      <p:bgPr>
        <a:solidFill>
          <a:srgbClr val="F3B0DB"/>
        </a:solidFill>
      </p:bgPr>
    </p:bg>
    <p:spTree>
      <p:nvGrpSpPr>
        <p:cNvPr id="1" name=""/>
        <p:cNvGrpSpPr/>
        <p:nvPr/>
      </p:nvGrpSpPr>
      <p:grpSpPr>
        <a:xfrm>
          <a:off x="0" y="0"/>
          <a:ext cx="0" cy="0"/>
          <a:chOff x="0" y="0"/>
          <a:chExt cx="0" cy="0"/>
        </a:xfrm>
      </p:grpSpPr>
      <p:grpSp>
        <p:nvGrpSpPr>
          <p:cNvPr name="Group 2" id="2"/>
          <p:cNvGrpSpPr/>
          <p:nvPr/>
        </p:nvGrpSpPr>
        <p:grpSpPr>
          <a:xfrm rot="0">
            <a:off x="635674" y="550233"/>
            <a:ext cx="17016652" cy="9186533"/>
            <a:chOff x="0" y="0"/>
            <a:chExt cx="6253988" cy="3376250"/>
          </a:xfrm>
        </p:grpSpPr>
        <p:sp>
          <p:nvSpPr>
            <p:cNvPr name="Freeform 3" id="3"/>
            <p:cNvSpPr/>
            <p:nvPr/>
          </p:nvSpPr>
          <p:spPr>
            <a:xfrm flipH="false" flipV="false" rot="0">
              <a:off x="0" y="0"/>
              <a:ext cx="6253988" cy="3376250"/>
            </a:xfrm>
            <a:custGeom>
              <a:avLst/>
              <a:gdLst/>
              <a:ahLst/>
              <a:cxnLst/>
              <a:rect r="r" b="b" t="t" l="l"/>
              <a:pathLst>
                <a:path h="3376250" w="6253988">
                  <a:moveTo>
                    <a:pt x="0" y="0"/>
                  </a:moveTo>
                  <a:lnTo>
                    <a:pt x="6253988" y="0"/>
                  </a:lnTo>
                  <a:lnTo>
                    <a:pt x="6253988" y="3376250"/>
                  </a:lnTo>
                  <a:lnTo>
                    <a:pt x="0" y="3376250"/>
                  </a:lnTo>
                  <a:close/>
                </a:path>
              </a:pathLst>
            </a:custGeom>
            <a:solidFill>
              <a:srgbClr val="FFFFFF"/>
            </a:solidFill>
          </p:spPr>
        </p:sp>
        <p:sp>
          <p:nvSpPr>
            <p:cNvPr name="TextBox 4" id="4"/>
            <p:cNvSpPr txBox="true"/>
            <p:nvPr/>
          </p:nvSpPr>
          <p:spPr>
            <a:xfrm>
              <a:off x="0" y="-28575"/>
              <a:ext cx="6253988" cy="3404825"/>
            </a:xfrm>
            <a:prstGeom prst="rect">
              <a:avLst/>
            </a:prstGeom>
          </p:spPr>
          <p:txBody>
            <a:bodyPr anchor="ctr" rtlCol="false" tIns="50800" lIns="50800" bIns="50800" rIns="50800"/>
            <a:lstStyle/>
            <a:p>
              <a:pPr algn="r">
                <a:lnSpc>
                  <a:spcPts val="1960"/>
                </a:lnSpc>
                <a:spcBef>
                  <a:spcPct val="0"/>
                </a:spcBef>
              </a:pPr>
            </a:p>
          </p:txBody>
        </p:sp>
      </p:grpSp>
      <p:sp>
        <p:nvSpPr>
          <p:cNvPr name="TextBox 5" id="5"/>
          <p:cNvSpPr txBox="true"/>
          <p:nvPr/>
        </p:nvSpPr>
        <p:spPr>
          <a:xfrm rot="0">
            <a:off x="750868" y="838200"/>
            <a:ext cx="16786265" cy="8597165"/>
          </a:xfrm>
          <a:prstGeom prst="rect">
            <a:avLst/>
          </a:prstGeom>
        </p:spPr>
        <p:txBody>
          <a:bodyPr anchor="t" rtlCol="false" tIns="0" lIns="0" bIns="0" rIns="0">
            <a:spAutoFit/>
          </a:bodyPr>
          <a:lstStyle/>
          <a:p>
            <a:pPr algn="ctr">
              <a:lnSpc>
                <a:spcPts val="7513"/>
              </a:lnSpc>
            </a:pPr>
            <a:r>
              <a:rPr lang="en-US" sz="4666">
                <a:solidFill>
                  <a:srgbClr val="000000"/>
                </a:solidFill>
                <a:latin typeface="Glacial Indifference"/>
                <a:ea typeface="Glacial Indifference"/>
                <a:cs typeface="Glacial Indifference"/>
                <a:sym typeface="Glacial Indifference"/>
              </a:rPr>
              <a:t>Do you think these are examples of misogyny?</a:t>
            </a:r>
          </a:p>
          <a:p>
            <a:pPr algn="just">
              <a:lnSpc>
                <a:spcPts val="5098"/>
              </a:lnSpc>
            </a:pPr>
          </a:p>
          <a:p>
            <a:pPr algn="just">
              <a:lnSpc>
                <a:spcPts val="5098"/>
              </a:lnSpc>
            </a:pPr>
          </a:p>
          <a:p>
            <a:pPr algn="just">
              <a:lnSpc>
                <a:spcPts val="5098"/>
              </a:lnSpc>
            </a:pPr>
          </a:p>
          <a:p>
            <a:pPr algn="just">
              <a:lnSpc>
                <a:spcPts val="5098"/>
              </a:lnSpc>
            </a:pPr>
          </a:p>
          <a:p>
            <a:pPr algn="just">
              <a:lnSpc>
                <a:spcPts val="5098"/>
              </a:lnSpc>
            </a:pPr>
          </a:p>
          <a:p>
            <a:pPr algn="just">
              <a:lnSpc>
                <a:spcPts val="5098"/>
              </a:lnSpc>
            </a:pPr>
          </a:p>
          <a:p>
            <a:pPr algn="just" marL="683664" indent="-341832" lvl="1">
              <a:lnSpc>
                <a:spcPts val="5098"/>
              </a:lnSpc>
              <a:buFont typeface="Arial"/>
              <a:buChar char="•"/>
            </a:pPr>
            <a:r>
              <a:rPr lang="en-US" sz="3166">
                <a:solidFill>
                  <a:srgbClr val="000000"/>
                </a:solidFill>
                <a:latin typeface="Glacial Indifference"/>
                <a:ea typeface="Glacial Indifference"/>
                <a:cs typeface="Glacial Indifference"/>
                <a:sym typeface="Glacial Indifference"/>
              </a:rPr>
              <a:t>A man holds a door open for two women, saying “ladies first!”</a:t>
            </a:r>
          </a:p>
          <a:p>
            <a:pPr algn="just" marL="683664" indent="-341832" lvl="1">
              <a:lnSpc>
                <a:spcPts val="5098"/>
              </a:lnSpc>
              <a:buFont typeface="Arial"/>
              <a:buChar char="•"/>
            </a:pPr>
            <a:r>
              <a:rPr lang="en-US" sz="3166">
                <a:solidFill>
                  <a:srgbClr val="000000"/>
                </a:solidFill>
                <a:latin typeface="Glacial Indifference"/>
                <a:ea typeface="Glacial Indifference"/>
                <a:cs typeface="Glacial Indifference"/>
                <a:sym typeface="Glacial Indifference"/>
              </a:rPr>
              <a:t>After a student council meeting, the female students are asked to stay behind and clean up.</a:t>
            </a:r>
          </a:p>
          <a:p>
            <a:pPr algn="just" marL="683664" indent="-341832" lvl="1">
              <a:lnSpc>
                <a:spcPts val="5098"/>
              </a:lnSpc>
              <a:buFont typeface="Arial"/>
              <a:buChar char="•"/>
            </a:pPr>
            <a:r>
              <a:rPr lang="en-US" sz="3166">
                <a:solidFill>
                  <a:srgbClr val="000000"/>
                </a:solidFill>
                <a:latin typeface="Glacial Indifference"/>
                <a:ea typeface="Glacial Indifference"/>
                <a:cs typeface="Glacial Indifference"/>
                <a:sym typeface="Glacial Indifference"/>
              </a:rPr>
              <a:t>A boy who is good at maths is asked to tutor a female student who is struggling.</a:t>
            </a:r>
          </a:p>
          <a:p>
            <a:pPr algn="just" marL="683664" indent="-341832" lvl="1">
              <a:lnSpc>
                <a:spcPts val="5098"/>
              </a:lnSpc>
              <a:buFont typeface="Arial"/>
              <a:buChar char="•"/>
            </a:pPr>
            <a:r>
              <a:rPr lang="en-US" sz="3166">
                <a:solidFill>
                  <a:srgbClr val="000000"/>
                </a:solidFill>
                <a:latin typeface="Glacial Indifference"/>
                <a:ea typeface="Glacial Indifference"/>
                <a:cs typeface="Glacial Indifference"/>
                <a:sym typeface="Glacial Indifference"/>
              </a:rPr>
              <a:t>A girl says “I could never be friends with other girls - they’re so dramatic and catty.” </a:t>
            </a:r>
          </a:p>
          <a:p>
            <a:pPr algn="just" marL="683664" indent="-341832" lvl="1">
              <a:lnSpc>
                <a:spcPts val="5098"/>
              </a:lnSpc>
              <a:buFont typeface="Arial"/>
              <a:buChar char="•"/>
            </a:pPr>
            <a:r>
              <a:rPr lang="en-US" sz="3166">
                <a:solidFill>
                  <a:srgbClr val="000000"/>
                </a:solidFill>
                <a:latin typeface="Glacial Indifference"/>
                <a:ea typeface="Glacial Indifference"/>
                <a:cs typeface="Glacial Indifference"/>
                <a:sym typeface="Glacial Indifference"/>
              </a:rPr>
              <a:t>A group of boys playing Fortnite mock a female gamer, telling her to log off and “go make us a sandwich.” </a:t>
            </a:r>
          </a:p>
        </p:txBody>
      </p:sp>
      <p:sp>
        <p:nvSpPr>
          <p:cNvPr name="AutoShape 6" id="6"/>
          <p:cNvSpPr/>
          <p:nvPr/>
        </p:nvSpPr>
        <p:spPr>
          <a:xfrm>
            <a:off x="1477347" y="3652725"/>
            <a:ext cx="15333307" cy="0"/>
          </a:xfrm>
          <a:prstGeom prst="line">
            <a:avLst/>
          </a:prstGeom>
          <a:ln cap="flat" w="152400">
            <a:solidFill>
              <a:srgbClr val="000000"/>
            </a:solidFill>
            <a:prstDash val="solid"/>
            <a:headEnd type="arrow" len="sm" w="med"/>
            <a:tailEnd type="arrow" len="sm" w="med"/>
          </a:ln>
        </p:spPr>
      </p:sp>
      <p:sp>
        <p:nvSpPr>
          <p:cNvPr name="TextBox 7" id="7"/>
          <p:cNvSpPr txBox="true"/>
          <p:nvPr/>
        </p:nvSpPr>
        <p:spPr>
          <a:xfrm rot="0">
            <a:off x="1028700" y="4377651"/>
            <a:ext cx="2524578" cy="438749"/>
          </a:xfrm>
          <a:prstGeom prst="rect">
            <a:avLst/>
          </a:prstGeom>
        </p:spPr>
        <p:txBody>
          <a:bodyPr anchor="t" rtlCol="false" tIns="0" lIns="0" bIns="0" rIns="0">
            <a:spAutoFit/>
          </a:bodyPr>
          <a:lstStyle/>
          <a:p>
            <a:pPr algn="ctr">
              <a:lnSpc>
                <a:spcPts val="3220"/>
              </a:lnSpc>
            </a:pPr>
            <a:r>
              <a:rPr lang="en-US" sz="3067">
                <a:solidFill>
                  <a:srgbClr val="000000"/>
                </a:solidFill>
                <a:latin typeface="Bobby Jones Soft"/>
                <a:ea typeface="Bobby Jones Soft"/>
                <a:cs typeface="Bobby Jones Soft"/>
                <a:sym typeface="Bobby Jones Soft"/>
              </a:rPr>
              <a:t>MISOGYNY</a:t>
            </a:r>
          </a:p>
        </p:txBody>
      </p:sp>
      <p:sp>
        <p:nvSpPr>
          <p:cNvPr name="TextBox 8" id="8"/>
          <p:cNvSpPr txBox="true"/>
          <p:nvPr/>
        </p:nvSpPr>
        <p:spPr>
          <a:xfrm rot="0">
            <a:off x="14969658" y="4377651"/>
            <a:ext cx="2524578" cy="438749"/>
          </a:xfrm>
          <a:prstGeom prst="rect">
            <a:avLst/>
          </a:prstGeom>
        </p:spPr>
        <p:txBody>
          <a:bodyPr anchor="t" rtlCol="false" tIns="0" lIns="0" bIns="0" rIns="0">
            <a:spAutoFit/>
          </a:bodyPr>
          <a:lstStyle/>
          <a:p>
            <a:pPr algn="ctr">
              <a:lnSpc>
                <a:spcPts val="3220"/>
              </a:lnSpc>
            </a:pPr>
            <a:r>
              <a:rPr lang="en-US" sz="3067">
                <a:solidFill>
                  <a:srgbClr val="000000"/>
                </a:solidFill>
                <a:latin typeface="Bobby Jones Soft"/>
                <a:ea typeface="Bobby Jones Soft"/>
                <a:cs typeface="Bobby Jones Soft"/>
                <a:sym typeface="Bobby Jones Soft"/>
              </a:rPr>
              <a:t>NOT MISOGYNY</a:t>
            </a:r>
          </a:p>
        </p:txBody>
      </p:sp>
      <p:sp>
        <p:nvSpPr>
          <p:cNvPr name="TextBox 9" id="9"/>
          <p:cNvSpPr txBox="true"/>
          <p:nvPr/>
        </p:nvSpPr>
        <p:spPr>
          <a:xfrm rot="0">
            <a:off x="7996905" y="4377651"/>
            <a:ext cx="2524578" cy="438749"/>
          </a:xfrm>
          <a:prstGeom prst="rect">
            <a:avLst/>
          </a:prstGeom>
        </p:spPr>
        <p:txBody>
          <a:bodyPr anchor="t" rtlCol="false" tIns="0" lIns="0" bIns="0" rIns="0">
            <a:spAutoFit/>
          </a:bodyPr>
          <a:lstStyle/>
          <a:p>
            <a:pPr algn="ctr">
              <a:lnSpc>
                <a:spcPts val="3220"/>
              </a:lnSpc>
            </a:pPr>
            <a:r>
              <a:rPr lang="en-US" sz="3067">
                <a:solidFill>
                  <a:srgbClr val="000000"/>
                </a:solidFill>
                <a:latin typeface="Bobby Jones Soft"/>
                <a:ea typeface="Bobby Jones Soft"/>
                <a:cs typeface="Bobby Jones Soft"/>
                <a:sym typeface="Bobby Jones Soft"/>
              </a:rPr>
              <a:t>NOT SURE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DAGjm0wxZko</dc:identifier>
  <dcterms:modified xsi:type="dcterms:W3CDTF">2011-08-01T06:04:30Z</dcterms:modified>
  <cp:revision>1</cp:revision>
  <dc:title>9.3.3 - Misogyny (slides)</dc:title>
</cp:coreProperties>
</file>