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Bobby Jones Soft" charset="1" panose="00000000000000000000"/>
      <p:regular r:id="rId26"/>
    </p:embeddedFont>
    <p:embeddedFont>
      <p:font typeface="Glacial Indifference" charset="1" panose="00000000000000000000"/>
      <p:regular r:id="rId27"/>
    </p:embeddedFont>
    <p:embeddedFont>
      <p:font typeface="Glacial Indifference Bold" charset="1" panose="00000800000000000000"/>
      <p:regular r:id="rId28"/>
    </p:embeddedFont>
    <p:embeddedFont>
      <p:font typeface="Playpen Sans" charset="1" panose="00000000000000000000"/>
      <p:regular r:id="rId32"/>
    </p:embeddedFont>
    <p:embeddedFont>
      <p:font typeface="Canva Sans" charset="1" panose="020B0503030501040103"/>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fonts/font32.fntdata" Type="http://schemas.openxmlformats.org/officeDocument/2006/relationships/font"/><Relationship Id="rId33" Target="notesSlides/notesSlide2.xml" Type="http://schemas.openxmlformats.org/officeDocument/2006/relationships/notesSlide"/><Relationship Id="rId34" Target="fonts/font34.fntdata" Type="http://schemas.openxmlformats.org/officeDocument/2006/relationships/font"/><Relationship Id="rId35" Target="notesSlides/notesSlide3.xml" Type="http://schemas.openxmlformats.org/officeDocument/2006/relationships/notesSlide"/><Relationship Id="rId36" Target="notesSlides/notesSlide4.xml" Type="http://schemas.openxmlformats.org/officeDocument/2006/relationships/notesSlide"/><Relationship Id="rId37" Target="notesSlides/notesSlide5.xml" Type="http://schemas.openxmlformats.org/officeDocument/2006/relationships/notesSlide"/><Relationship Id="rId38" Target="notesSlides/notesSlide6.xml" Type="http://schemas.openxmlformats.org/officeDocument/2006/relationships/notesSlide"/><Relationship Id="rId39" Target="notesSlides/notesSlide7.xml" Type="http://schemas.openxmlformats.org/officeDocument/2006/relationships/notesSlide"/><Relationship Id="rId4" Target="theme/theme1.xml" Type="http://schemas.openxmlformats.org/officeDocument/2006/relationships/theme"/><Relationship Id="rId40" Target="notesSlides/notesSlide8.xml" Type="http://schemas.openxmlformats.org/officeDocument/2006/relationships/notesSlide"/><Relationship Id="rId41" Target="notesSlides/notesSlide9.xml" Type="http://schemas.openxmlformats.org/officeDocument/2006/relationships/notesSlide"/><Relationship Id="rId42" Target="notesSlides/notesSlide10.xml" Type="http://schemas.openxmlformats.org/officeDocument/2006/relationships/notesSlide"/><Relationship Id="rId43" Target="notesSlides/notesSlide11.xml" Type="http://schemas.openxmlformats.org/officeDocument/2006/relationships/notesSlide"/><Relationship Id="rId44" Target="notesSlides/notesSlide12.xml" Type="http://schemas.openxmlformats.org/officeDocument/2006/relationships/notesSlide"/><Relationship Id="rId45" Target="notesSlides/notesSlide13.xml" Type="http://schemas.openxmlformats.org/officeDocument/2006/relationships/notesSlide"/><Relationship Id="rId46" Target="notesSlides/notesSlide14.xml" Type="http://schemas.openxmlformats.org/officeDocument/2006/relationships/notesSlide"/><Relationship Id="rId47" Target="notesSlides/notesSlide15.xml" Type="http://schemas.openxmlformats.org/officeDocument/2006/relationships/notesSlide"/><Relationship Id="rId48" Target="notesSlides/notesSlide16.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1.jpeg" Type="http://schemas.openxmlformats.org/officeDocument/2006/relationships/image"/><Relationship Id="rId4" Target="https://www.youtube.com/watch?v=Pc-qk0t8ms4&amp;list=PL8TjVyuBdsCmgnK3Cup8KUtJqSMyhfz_O&amp;index=4" TargetMode="External" Type="http://schemas.openxmlformats.org/officeDocument/2006/relationships/video"/></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https://www.childnet.com/young-people/secondary" TargetMode="External" Type="http://schemas.openxmlformats.org/officeDocument/2006/relationships/hyperlink"/><Relationship Id="rId4" Target="http://www.childline.org.uk" TargetMode="External" Type="http://schemas.openxmlformats.org/officeDocument/2006/relationships/hyperlink"/><Relationship Id="rId5" Target="../media/image24.png" Type="http://schemas.openxmlformats.org/officeDocument/2006/relationships/image"/><Relationship Id="rId6" Target="../media/image2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6.png" Type="http://schemas.openxmlformats.org/officeDocument/2006/relationships/image"/><Relationship Id="rId4" Target="../media/image2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12" Target="../media/image16.png" Type="http://schemas.openxmlformats.org/officeDocument/2006/relationships/image"/><Relationship Id="rId2" Target="../notesSlides/notesSlide4.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35674" y="959546"/>
            <a:ext cx="4502257" cy="766737"/>
          </a:xfrm>
          <a:prstGeom prst="rect">
            <a:avLst/>
          </a:prstGeom>
        </p:spPr>
        <p:txBody>
          <a:bodyPr anchor="t" rtlCol="false" tIns="0" lIns="0" bIns="0" rIns="0">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name="TextBox 6" id="6"/>
          <p:cNvSpPr txBox="true"/>
          <p:nvPr/>
        </p:nvSpPr>
        <p:spPr>
          <a:xfrm rot="0">
            <a:off x="766100" y="2815665"/>
            <a:ext cx="16755801" cy="4811367"/>
          </a:xfrm>
          <a:prstGeom prst="rect">
            <a:avLst/>
          </a:prstGeom>
        </p:spPr>
        <p:txBody>
          <a:bodyPr anchor="t" rtlCol="false" tIns="0" lIns="0" bIns="0" rIns="0">
            <a:spAutoFit/>
          </a:bodyPr>
          <a:lstStyle/>
          <a:p>
            <a:pPr algn="just">
              <a:lnSpc>
                <a:spcPts val="5499"/>
              </a:lnSpc>
            </a:pPr>
            <a:r>
              <a:rPr lang="en-US" sz="3216">
                <a:solidFill>
                  <a:srgbClr val="000000"/>
                </a:solidFill>
                <a:latin typeface="Glacial Indifference"/>
                <a:ea typeface="Glacial Indifference"/>
                <a:cs typeface="Glacial Indifference"/>
                <a:sym typeface="Glacial Indifference"/>
              </a:rPr>
              <a:t>Before the session: In the days or week before facilitating this session, let young people know they will be talking about social media – particularly how to stay safe when using it. </a:t>
            </a:r>
          </a:p>
          <a:p>
            <a:pPr algn="just">
              <a:lnSpc>
                <a:spcPts val="5499"/>
              </a:lnSpc>
            </a:pPr>
          </a:p>
          <a:p>
            <a:pPr algn="just">
              <a:lnSpc>
                <a:spcPts val="5499"/>
              </a:lnSpc>
            </a:pPr>
            <a:r>
              <a:rPr lang="en-US" sz="3216">
                <a:solidFill>
                  <a:srgbClr val="000000"/>
                </a:solidFill>
                <a:latin typeface="Glacial Indifference"/>
                <a:ea typeface="Glacial Indifference"/>
                <a:cs typeface="Glacial Indifference"/>
                <a:sym typeface="Glacial Indifference"/>
              </a:rPr>
              <a:t>Ask them to think about some of the dangers young people might experience through social media and whether the Isle of Man/UK should follow other countries in banning social media for young people at the age of 16.</a:t>
            </a:r>
          </a:p>
          <a:p>
            <a:pPr algn="just">
              <a:lnSpc>
                <a:spcPts val="549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432461" y="3188986"/>
            <a:ext cx="9825961" cy="4917341"/>
          </a:xfrm>
          <a:prstGeom prst="rect">
            <a:avLst/>
          </a:prstGeom>
        </p:spPr>
        <p:txBody>
          <a:bodyPr anchor="t" rtlCol="false" tIns="0" lIns="0" bIns="0" rIns="0">
            <a:spAutoFit/>
          </a:bodyPr>
          <a:lstStyle/>
          <a:p>
            <a:pPr algn="l">
              <a:lnSpc>
                <a:spcPts val="5515"/>
              </a:lnSpc>
            </a:pPr>
            <a:r>
              <a:rPr lang="en-US" sz="5253">
                <a:solidFill>
                  <a:srgbClr val="000000"/>
                </a:solidFill>
                <a:latin typeface="Glacial Indifference"/>
                <a:ea typeface="Glacial Indifference"/>
                <a:cs typeface="Glacial Indifference"/>
                <a:sym typeface="Glacial Indifference"/>
              </a:rPr>
              <a:t>Some ideas:</a:t>
            </a:r>
          </a:p>
          <a:p>
            <a:pPr algn="l">
              <a:lnSpc>
                <a:spcPts val="5515"/>
              </a:lnSpc>
            </a:pPr>
          </a:p>
          <a:p>
            <a:pPr algn="l" marL="1134183" indent="-567092" lvl="1">
              <a:lnSpc>
                <a:spcPts val="5515"/>
              </a:lnSpc>
              <a:buFont typeface="Arial"/>
              <a:buChar char="•"/>
            </a:pPr>
            <a:r>
              <a:rPr lang="en-US" sz="5253">
                <a:solidFill>
                  <a:srgbClr val="000000"/>
                </a:solidFill>
                <a:latin typeface="Glacial Indifference"/>
                <a:ea typeface="Glacial Indifference"/>
                <a:cs typeface="Glacial Indifference"/>
                <a:sym typeface="Glacial Indifference"/>
              </a:rPr>
              <a:t>confidence</a:t>
            </a:r>
          </a:p>
          <a:p>
            <a:pPr algn="l" marL="1134183" indent="-567092" lvl="1">
              <a:lnSpc>
                <a:spcPts val="5515"/>
              </a:lnSpc>
              <a:buFont typeface="Arial"/>
              <a:buChar char="•"/>
            </a:pPr>
            <a:r>
              <a:rPr lang="en-US" sz="5253">
                <a:solidFill>
                  <a:srgbClr val="000000"/>
                </a:solidFill>
                <a:latin typeface="Glacial Indifference"/>
                <a:ea typeface="Glacial Indifference"/>
                <a:cs typeface="Glacial Indifference"/>
                <a:sym typeface="Glacial Indifference"/>
              </a:rPr>
              <a:t>belonging/connection</a:t>
            </a:r>
          </a:p>
          <a:p>
            <a:pPr algn="l" marL="1134183" indent="-567092" lvl="1">
              <a:lnSpc>
                <a:spcPts val="5515"/>
              </a:lnSpc>
              <a:buFont typeface="Arial"/>
              <a:buChar char="•"/>
            </a:pPr>
            <a:r>
              <a:rPr lang="en-US" sz="5253">
                <a:solidFill>
                  <a:srgbClr val="000000"/>
                </a:solidFill>
                <a:latin typeface="Glacial Indifference"/>
                <a:ea typeface="Glacial Indifference"/>
                <a:cs typeface="Glacial Indifference"/>
                <a:sym typeface="Glacial Indifference"/>
              </a:rPr>
              <a:t>self expression</a:t>
            </a:r>
          </a:p>
          <a:p>
            <a:pPr algn="l" marL="1134183" indent="-567092" lvl="1">
              <a:lnSpc>
                <a:spcPts val="5515"/>
              </a:lnSpc>
              <a:buFont typeface="Arial"/>
              <a:buChar char="•"/>
            </a:pPr>
            <a:r>
              <a:rPr lang="en-US" sz="5253">
                <a:solidFill>
                  <a:srgbClr val="000000"/>
                </a:solidFill>
                <a:latin typeface="Glacial Indifference"/>
                <a:ea typeface="Glacial Indifference"/>
                <a:cs typeface="Glacial Indifference"/>
                <a:sym typeface="Glacial Indifference"/>
              </a:rPr>
              <a:t>entertainment</a:t>
            </a:r>
          </a:p>
          <a:p>
            <a:pPr algn="l" marL="1134183" indent="-567092" lvl="1">
              <a:lnSpc>
                <a:spcPts val="5515"/>
              </a:lnSpc>
              <a:buFont typeface="Arial"/>
              <a:buChar char="•"/>
            </a:pPr>
            <a:r>
              <a:rPr lang="en-US" sz="5253">
                <a:solidFill>
                  <a:srgbClr val="000000"/>
                </a:solidFill>
                <a:latin typeface="Glacial Indifference"/>
                <a:ea typeface="Glacial Indifference"/>
                <a:cs typeface="Glacial Indifference"/>
                <a:sym typeface="Glacial Indifference"/>
              </a:rPr>
              <a:t>education </a:t>
            </a:r>
          </a:p>
        </p:txBody>
      </p:sp>
      <p:sp>
        <p:nvSpPr>
          <p:cNvPr name="Freeform 6" id="6"/>
          <p:cNvSpPr/>
          <p:nvPr/>
        </p:nvSpPr>
        <p:spPr>
          <a:xfrm flipH="false" flipV="false" rot="0">
            <a:off x="12808125" y="5001974"/>
            <a:ext cx="4634178" cy="4734792"/>
          </a:xfrm>
          <a:custGeom>
            <a:avLst/>
            <a:gdLst/>
            <a:ahLst/>
            <a:cxnLst/>
            <a:rect r="r" b="b" t="t" l="l"/>
            <a:pathLst>
              <a:path h="4734792" w="4634178">
                <a:moveTo>
                  <a:pt x="0" y="0"/>
                </a:moveTo>
                <a:lnTo>
                  <a:pt x="4634178" y="0"/>
                </a:lnTo>
                <a:lnTo>
                  <a:pt x="4634178" y="4734793"/>
                </a:lnTo>
                <a:lnTo>
                  <a:pt x="0" y="4734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94381" y="1114425"/>
            <a:ext cx="16392365" cy="956176"/>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WHY DO YOUNG PEOPLE USE SOCIAL MEDIA?</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963980" y="2331656"/>
            <a:ext cx="16295320" cy="7329550"/>
          </a:xfrm>
          <a:prstGeom prst="rect">
            <a:avLst/>
          </a:prstGeom>
        </p:spPr>
        <p:txBody>
          <a:bodyPr anchor="t" rtlCol="false" tIns="0" lIns="0" bIns="0" rIns="0">
            <a:spAutoFit/>
          </a:bodyPr>
          <a:lstStyle/>
          <a:p>
            <a:pPr algn="l">
              <a:lnSpc>
                <a:spcPts val="4465"/>
              </a:lnSpc>
            </a:pPr>
            <a:r>
              <a:rPr lang="en-US" sz="4253">
                <a:solidFill>
                  <a:srgbClr val="000000"/>
                </a:solidFill>
                <a:latin typeface="Glacial Indifference"/>
                <a:ea typeface="Glacial Indifference"/>
                <a:cs typeface="Glacial Indifference"/>
                <a:sym typeface="Glacial Indifference"/>
              </a:rPr>
              <a:t>Some ideas:</a:t>
            </a:r>
          </a:p>
          <a:p>
            <a:pPr algn="l">
              <a:lnSpc>
                <a:spcPts val="4465"/>
              </a:lnSpc>
            </a:pP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Stay in contact with friends and family</a:t>
            </a: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Access job searches and useful information</a:t>
            </a: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Have fun</a:t>
            </a: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See or share violent, sexual &amp; pornographic content </a:t>
            </a: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Inaccurate or false information and extreme views</a:t>
            </a: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Promotion of harmful behaviours, including self-harm &amp; eating disorders</a:t>
            </a: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Oversharing of personal information</a:t>
            </a:r>
          </a:p>
          <a:p>
            <a:pPr algn="l" marL="918288" indent="-459144" lvl="1">
              <a:lnSpc>
                <a:spcPts val="4465"/>
              </a:lnSpc>
              <a:buFont typeface="Arial"/>
              <a:buChar char="•"/>
            </a:pPr>
            <a:r>
              <a:rPr lang="en-US" sz="4253">
                <a:solidFill>
                  <a:srgbClr val="000000"/>
                </a:solidFill>
                <a:latin typeface="Glacial Indifference"/>
                <a:ea typeface="Glacial Indifference"/>
                <a:cs typeface="Glacial Indifference"/>
                <a:sym typeface="Glacial Indifference"/>
              </a:rPr>
              <a:t>Actively or unintentionally getting involved in bullying or hurtful behaviour</a:t>
            </a:r>
          </a:p>
          <a:p>
            <a:pPr algn="l">
              <a:lnSpc>
                <a:spcPts val="4465"/>
              </a:lnSpc>
            </a:pPr>
          </a:p>
        </p:txBody>
      </p:sp>
      <p:sp>
        <p:nvSpPr>
          <p:cNvPr name="TextBox 6" id="6"/>
          <p:cNvSpPr txBox="true"/>
          <p:nvPr/>
        </p:nvSpPr>
        <p:spPr>
          <a:xfrm rot="0">
            <a:off x="494381" y="1114425"/>
            <a:ext cx="16392365" cy="956176"/>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WHAT COULD THEY SEE/DO?</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230580" y="2199936"/>
            <a:ext cx="15826839" cy="7377367"/>
          </a:xfrm>
          <a:prstGeom prst="rect">
            <a:avLst/>
          </a:prstGeom>
        </p:spPr>
        <p:txBody>
          <a:bodyPr anchor="t" rtlCol="false" tIns="0" lIns="0" bIns="0" rIns="0">
            <a:spAutoFit/>
          </a:bodyPr>
          <a:lstStyle/>
          <a:p>
            <a:pPr algn="l" marL="885184" indent="-442592" lvl="1">
              <a:lnSpc>
                <a:spcPts val="4960"/>
              </a:lnSpc>
              <a:buFont typeface="Arial"/>
              <a:buChar char="•"/>
            </a:pPr>
            <a:r>
              <a:rPr lang="en-US" sz="4099">
                <a:solidFill>
                  <a:srgbClr val="000000"/>
                </a:solidFill>
                <a:latin typeface="Glacial Indifference"/>
                <a:ea typeface="Glacial Indifference"/>
                <a:cs typeface="Glacial Indifference"/>
                <a:sym typeface="Glacial Indifference"/>
              </a:rPr>
              <a:t>Stay in contact/connect with people, and have fun.</a:t>
            </a:r>
          </a:p>
          <a:p>
            <a:pPr algn="l" marL="885184" indent="-442592" lvl="1">
              <a:lnSpc>
                <a:spcPts val="4960"/>
              </a:lnSpc>
              <a:buFont typeface="Arial"/>
              <a:buChar char="•"/>
            </a:pPr>
            <a:r>
              <a:rPr lang="en-US" sz="4099">
                <a:solidFill>
                  <a:srgbClr val="000000"/>
                </a:solidFill>
                <a:latin typeface="Glacial Indifference"/>
                <a:ea typeface="Glacial Indifference"/>
                <a:cs typeface="Glacial Indifference"/>
                <a:sym typeface="Glacial Indifference"/>
              </a:rPr>
              <a:t>Fear of missing out leads to excessive use or exaggeration. </a:t>
            </a:r>
          </a:p>
          <a:p>
            <a:pPr algn="l" marL="885184" indent="-442592" lvl="1">
              <a:lnSpc>
                <a:spcPts val="4960"/>
              </a:lnSpc>
              <a:buFont typeface="Arial"/>
              <a:buChar char="•"/>
            </a:pPr>
            <a:r>
              <a:rPr lang="en-US" sz="4099">
                <a:solidFill>
                  <a:srgbClr val="000000"/>
                </a:solidFill>
                <a:latin typeface="Glacial Indifference"/>
                <a:ea typeface="Glacial Indifference"/>
                <a:cs typeface="Glacial Indifference"/>
                <a:sym typeface="Glacial Indifference"/>
              </a:rPr>
              <a:t>They get upset by things they have seen and are uncertain about what to do. </a:t>
            </a:r>
          </a:p>
          <a:p>
            <a:pPr algn="l" marL="885184" indent="-442592" lvl="1">
              <a:lnSpc>
                <a:spcPts val="4960"/>
              </a:lnSpc>
              <a:buFont typeface="Arial"/>
              <a:buChar char="•"/>
            </a:pPr>
            <a:r>
              <a:rPr lang="en-US" sz="4099">
                <a:solidFill>
                  <a:srgbClr val="000000"/>
                </a:solidFill>
                <a:latin typeface="Glacial Indifference"/>
                <a:ea typeface="Glacial Indifference"/>
                <a:cs typeface="Glacial Indifference"/>
                <a:sym typeface="Glacial Indifference"/>
              </a:rPr>
              <a:t>Engaging or being pressured into engaging in more risky behaviour, either by accident or design. </a:t>
            </a:r>
          </a:p>
          <a:p>
            <a:pPr algn="l" marL="885184" indent="-442592" lvl="1">
              <a:lnSpc>
                <a:spcPts val="4960"/>
              </a:lnSpc>
              <a:buFont typeface="Arial"/>
              <a:buChar char="•"/>
            </a:pPr>
            <a:r>
              <a:rPr lang="en-US" sz="4099">
                <a:solidFill>
                  <a:srgbClr val="000000"/>
                </a:solidFill>
                <a:latin typeface="Glacial Indifference"/>
                <a:ea typeface="Glacial Indifference"/>
                <a:cs typeface="Glacial Indifference"/>
                <a:sym typeface="Glacial Indifference"/>
              </a:rPr>
              <a:t>Developing unrealistic ideas of body image and gender. </a:t>
            </a:r>
          </a:p>
          <a:p>
            <a:pPr algn="l" marL="885184" indent="-442592" lvl="1">
              <a:lnSpc>
                <a:spcPts val="4960"/>
              </a:lnSpc>
              <a:buFont typeface="Arial"/>
              <a:buChar char="•"/>
            </a:pPr>
            <a:r>
              <a:rPr lang="en-US" sz="4099">
                <a:solidFill>
                  <a:srgbClr val="000000"/>
                </a:solidFill>
                <a:latin typeface="Glacial Indifference"/>
                <a:ea typeface="Glacial Indifference"/>
                <a:cs typeface="Glacial Indifference"/>
                <a:sym typeface="Glacial Indifference"/>
              </a:rPr>
              <a:t>Becoming subject to peer pressure or interactions that are intense or too difficult to handle. </a:t>
            </a:r>
          </a:p>
          <a:p>
            <a:pPr algn="l" marL="885184" indent="-442592" lvl="1">
              <a:lnSpc>
                <a:spcPts val="4960"/>
              </a:lnSpc>
              <a:buFont typeface="Arial"/>
              <a:buChar char="•"/>
            </a:pPr>
            <a:r>
              <a:rPr lang="en-US" sz="4099">
                <a:solidFill>
                  <a:srgbClr val="000000"/>
                </a:solidFill>
                <a:latin typeface="Glacial Indifference"/>
                <a:ea typeface="Glacial Indifference"/>
                <a:cs typeface="Glacial Indifference"/>
                <a:sym typeface="Glacial Indifference"/>
              </a:rPr>
              <a:t>Creating an online reputation that may cause problems in the future.</a:t>
            </a:r>
          </a:p>
          <a:p>
            <a:pPr algn="l">
              <a:lnSpc>
                <a:spcPts val="3629"/>
              </a:lnSpc>
            </a:pPr>
          </a:p>
        </p:txBody>
      </p:sp>
      <p:sp>
        <p:nvSpPr>
          <p:cNvPr name="TextBox 6" id="6"/>
          <p:cNvSpPr txBox="true"/>
          <p:nvPr/>
        </p:nvSpPr>
        <p:spPr>
          <a:xfrm rot="0">
            <a:off x="494381" y="1114425"/>
            <a:ext cx="16392365" cy="956176"/>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HOW COULD IT AFFECT THEM?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818042" y="2410594"/>
            <a:ext cx="16651915" cy="10691368"/>
          </a:xfrm>
          <a:prstGeom prst="rect">
            <a:avLst/>
          </a:prstGeom>
        </p:spPr>
        <p:txBody>
          <a:bodyPr anchor="t" rtlCol="false" tIns="0" lIns="0" bIns="0" rIns="0">
            <a:spAutoFit/>
          </a:bodyPr>
          <a:lstStyle/>
          <a:p>
            <a:pPr algn="l">
              <a:lnSpc>
                <a:spcPts val="4960"/>
              </a:lnSpc>
            </a:pPr>
            <a:r>
              <a:rPr lang="en-US" sz="4099">
                <a:solidFill>
                  <a:srgbClr val="000000"/>
                </a:solidFill>
                <a:latin typeface="Glacial Indifference"/>
                <a:ea typeface="Glacial Indifference"/>
                <a:cs typeface="Glacial Indifference"/>
                <a:sym typeface="Glacial Indifference"/>
              </a:rPr>
              <a:t>In a moment you will be split into groups and given a Safer Schools information sheet about a popular social media app/site. </a:t>
            </a:r>
          </a:p>
          <a:p>
            <a:pPr algn="l">
              <a:lnSpc>
                <a:spcPts val="4960"/>
              </a:lnSpc>
            </a:pPr>
          </a:p>
          <a:p>
            <a:pPr algn="l">
              <a:lnSpc>
                <a:spcPts val="4960"/>
              </a:lnSpc>
            </a:pPr>
            <a:r>
              <a:rPr lang="en-US" sz="4099">
                <a:solidFill>
                  <a:srgbClr val="000000"/>
                </a:solidFill>
                <a:latin typeface="Glacial Indifference"/>
                <a:ea typeface="Glacial Indifference"/>
                <a:cs typeface="Glacial Indifference"/>
                <a:sym typeface="Glacial Indifference"/>
              </a:rPr>
              <a:t>In your groups, read through the information provided and answer the below questions. You will be asked to share this information in a brief (2 minutes or less) presentation back to the rest of the class.</a:t>
            </a:r>
          </a:p>
          <a:p>
            <a:pPr algn="l">
              <a:lnSpc>
                <a:spcPts val="4960"/>
              </a:lnSpc>
            </a:pPr>
          </a:p>
          <a:p>
            <a:pPr algn="l" marL="885184" indent="-442592" lvl="1">
              <a:lnSpc>
                <a:spcPts val="4960"/>
              </a:lnSpc>
              <a:buAutoNum type="arabicPeriod" startAt="1"/>
            </a:pPr>
            <a:r>
              <a:rPr lang="en-US" b="true" sz="4099">
                <a:solidFill>
                  <a:srgbClr val="000000"/>
                </a:solidFill>
                <a:latin typeface="Glacial Indifference Bold"/>
                <a:ea typeface="Glacial Indifference Bold"/>
                <a:cs typeface="Glacial Indifference Bold"/>
                <a:sym typeface="Glacial Indifference Bold"/>
              </a:rPr>
              <a:t> What is this app/site and why do young people use it?</a:t>
            </a:r>
          </a:p>
          <a:p>
            <a:pPr algn="l" marL="885184" indent="-442592" lvl="1">
              <a:lnSpc>
                <a:spcPts val="4960"/>
              </a:lnSpc>
              <a:buAutoNum type="arabicPeriod" startAt="1"/>
            </a:pPr>
            <a:r>
              <a:rPr lang="en-US" b="true" sz="4099">
                <a:solidFill>
                  <a:srgbClr val="000000"/>
                </a:solidFill>
                <a:latin typeface="Glacial Indifference Bold"/>
                <a:ea typeface="Glacial Indifference Bold"/>
                <a:cs typeface="Glacial Indifference Bold"/>
                <a:sym typeface="Glacial Indifference Bold"/>
              </a:rPr>
              <a:t> What are some of the risks associated with this app/site?</a:t>
            </a:r>
          </a:p>
          <a:p>
            <a:pPr algn="l" marL="885184" indent="-442592" lvl="1">
              <a:lnSpc>
                <a:spcPts val="4960"/>
              </a:lnSpc>
              <a:buAutoNum type="arabicPeriod" startAt="1"/>
            </a:pPr>
            <a:r>
              <a:rPr lang="en-US" b="true" sz="4099">
                <a:solidFill>
                  <a:srgbClr val="000000"/>
                </a:solidFill>
                <a:latin typeface="Glacial Indifference Bold"/>
                <a:ea typeface="Glacial Indifference Bold"/>
                <a:cs typeface="Glacial Indifference Bold"/>
                <a:sym typeface="Glacial Indifference Bold"/>
              </a:rPr>
              <a:t> How would you advise someone to stay safe while using this app/site?</a:t>
            </a:r>
          </a:p>
          <a:p>
            <a:pPr algn="l">
              <a:lnSpc>
                <a:spcPts val="4960"/>
              </a:lnSpc>
            </a:pPr>
          </a:p>
          <a:p>
            <a:pPr algn="l">
              <a:lnSpc>
                <a:spcPts val="4960"/>
              </a:lnSpc>
            </a:pPr>
          </a:p>
          <a:p>
            <a:pPr algn="l">
              <a:lnSpc>
                <a:spcPts val="4960"/>
              </a:lnSpc>
            </a:pPr>
          </a:p>
          <a:p>
            <a:pPr algn="l">
              <a:lnSpc>
                <a:spcPts val="4960"/>
              </a:lnSpc>
            </a:pPr>
          </a:p>
          <a:p>
            <a:pPr algn="l">
              <a:lnSpc>
                <a:spcPts val="4960"/>
              </a:lnSpc>
            </a:pPr>
          </a:p>
          <a:p>
            <a:pPr algn="l">
              <a:lnSpc>
                <a:spcPts val="4960"/>
              </a:lnSpc>
            </a:pPr>
          </a:p>
        </p:txBody>
      </p:sp>
      <p:sp>
        <p:nvSpPr>
          <p:cNvPr name="TextBox 6" id="6"/>
          <p:cNvSpPr txBox="true"/>
          <p:nvPr/>
        </p:nvSpPr>
        <p:spPr>
          <a:xfrm rot="0">
            <a:off x="494381" y="1114425"/>
            <a:ext cx="16392365" cy="956176"/>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SMALL GROUP ACTIVITY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713338" y="2433804"/>
            <a:ext cx="14861325" cy="6290818"/>
          </a:xfrm>
          <a:prstGeom prst="rect">
            <a:avLst/>
          </a:prstGeom>
        </p:spPr>
        <p:txBody>
          <a:bodyPr anchor="t" rtlCol="false" tIns="0" lIns="0" bIns="0" rIns="0">
            <a:spAutoFit/>
          </a:bodyPr>
          <a:lstStyle/>
          <a:p>
            <a:pPr algn="l">
              <a:lnSpc>
                <a:spcPts val="4960"/>
              </a:lnSpc>
            </a:pPr>
            <a:r>
              <a:rPr lang="en-US" sz="4099">
                <a:solidFill>
                  <a:srgbClr val="000000"/>
                </a:solidFill>
                <a:latin typeface="Glacial Indifference"/>
                <a:ea typeface="Glacial Indifference"/>
                <a:cs typeface="Glacial Indifference"/>
                <a:sym typeface="Glacial Indifference"/>
              </a:rPr>
              <a:t>In your ‘do it now’ task, you were asked to think about the social media ban for under 16s that Australia will be implementing. The Prime Minister of Australia says the ban is necessary to protect young people from the ‘harms’ of social media, and many people agree. However, some critics question how the ban will work in practice, and the impact it may have on privacy and social connection.</a:t>
            </a:r>
          </a:p>
          <a:p>
            <a:pPr algn="l">
              <a:lnSpc>
                <a:spcPts val="4960"/>
              </a:lnSpc>
            </a:pPr>
          </a:p>
          <a:p>
            <a:pPr algn="l">
              <a:lnSpc>
                <a:spcPts val="4960"/>
              </a:lnSpc>
            </a:pPr>
          </a:p>
          <a:p>
            <a:pPr algn="l">
              <a:lnSpc>
                <a:spcPts val="4960"/>
              </a:lnSpc>
            </a:pPr>
            <a:r>
              <a:rPr lang="en-US" sz="4099" b="true">
                <a:solidFill>
                  <a:srgbClr val="000000"/>
                </a:solidFill>
                <a:latin typeface="Glacial Indifference Bold"/>
                <a:ea typeface="Glacial Indifference Bold"/>
                <a:cs typeface="Glacial Indifference Bold"/>
                <a:sym typeface="Glacial Indifference Bold"/>
              </a:rPr>
              <a:t>What do you think?</a:t>
            </a:r>
          </a:p>
        </p:txBody>
      </p:sp>
      <p:sp>
        <p:nvSpPr>
          <p:cNvPr name="Freeform 6" id="6"/>
          <p:cNvSpPr/>
          <p:nvPr/>
        </p:nvSpPr>
        <p:spPr>
          <a:xfrm flipH="false" flipV="false" rot="0">
            <a:off x="8661131" y="6495221"/>
            <a:ext cx="3079066" cy="3079066"/>
          </a:xfrm>
          <a:custGeom>
            <a:avLst/>
            <a:gdLst/>
            <a:ahLst/>
            <a:cxnLst/>
            <a:rect r="r" b="b" t="t" l="l"/>
            <a:pathLst>
              <a:path h="3079066" w="3079066">
                <a:moveTo>
                  <a:pt x="0" y="0"/>
                </a:moveTo>
                <a:lnTo>
                  <a:pt x="3079066" y="0"/>
                </a:lnTo>
                <a:lnTo>
                  <a:pt x="3079066" y="3079066"/>
                </a:lnTo>
                <a:lnTo>
                  <a:pt x="0" y="30790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6547803" y="1009096"/>
            <a:ext cx="5192395" cy="956176"/>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1774949" y="1028700"/>
            <a:ext cx="14986432" cy="8423288"/>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251193">
            <a:off x="9630439" y="827718"/>
            <a:ext cx="7498197" cy="8646885"/>
          </a:xfrm>
          <a:custGeom>
            <a:avLst/>
            <a:gdLst/>
            <a:ahLst/>
            <a:cxnLst/>
            <a:rect r="r" b="b" t="t" l="l"/>
            <a:pathLst>
              <a:path h="8646885" w="7498197">
                <a:moveTo>
                  <a:pt x="0" y="0"/>
                </a:moveTo>
                <a:lnTo>
                  <a:pt x="7498197" y="0"/>
                </a:lnTo>
                <a:lnTo>
                  <a:pt x="7498197" y="8646885"/>
                </a:lnTo>
                <a:lnTo>
                  <a:pt x="0" y="8646885"/>
                </a:lnTo>
                <a:lnTo>
                  <a:pt x="0" y="0"/>
                </a:lnTo>
                <a:close/>
              </a:path>
            </a:pathLst>
          </a:custGeom>
          <a:blipFill>
            <a:blip r:embed="rId3"/>
            <a:stretch>
              <a:fillRect l="0" t="0" r="-31793" b="0"/>
            </a:stretch>
          </a:blipFill>
        </p:spPr>
      </p:sp>
      <p:sp>
        <p:nvSpPr>
          <p:cNvPr name="TextBox 6" id="6"/>
          <p:cNvSpPr txBox="true"/>
          <p:nvPr/>
        </p:nvSpPr>
        <p:spPr>
          <a:xfrm rot="0">
            <a:off x="439436" y="1736233"/>
            <a:ext cx="12159289" cy="5425655"/>
          </a:xfrm>
          <a:prstGeom prst="rect">
            <a:avLst/>
          </a:prstGeom>
        </p:spPr>
        <p:txBody>
          <a:bodyPr anchor="t" rtlCol="false" tIns="0" lIns="0" bIns="0" rIns="0">
            <a:spAutoFit/>
          </a:bodyPr>
          <a:lstStyle/>
          <a:p>
            <a:pPr algn="ctr">
              <a:lnSpc>
                <a:spcPts val="7067"/>
              </a:lnSpc>
            </a:pPr>
            <a:r>
              <a:rPr lang="en-US" sz="6730">
                <a:solidFill>
                  <a:srgbClr val="000000"/>
                </a:solidFill>
                <a:latin typeface="Bobby Jones Soft"/>
                <a:ea typeface="Bobby Jones Soft"/>
                <a:cs typeface="Bobby Jones Soft"/>
                <a:sym typeface="Bobby Jones Soft"/>
              </a:rPr>
              <a:t>DO YOU EVER FEEL PRESSURE TO STAY CONNECTED?</a:t>
            </a:r>
          </a:p>
          <a:p>
            <a:pPr algn="ctr">
              <a:lnSpc>
                <a:spcPts val="7067"/>
              </a:lnSpc>
            </a:pPr>
          </a:p>
          <a:p>
            <a:pPr algn="ctr">
              <a:lnSpc>
                <a:spcPts val="7067"/>
              </a:lnSpc>
            </a:pPr>
            <a:r>
              <a:rPr lang="en-US" sz="6730">
                <a:solidFill>
                  <a:srgbClr val="000000"/>
                </a:solidFill>
                <a:latin typeface="Bobby Jones Soft"/>
                <a:ea typeface="Bobby Jones Soft"/>
                <a:cs typeface="Bobby Jones Soft"/>
                <a:sym typeface="Bobby Jones Soft"/>
              </a:rPr>
              <a:t>HOW CAN WE HAVE A HEALTHIER RELATIONSHIP WITH OUR DEVICES/SOCIAL MEDIA?</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155924"/>
            <a:ext cx="16230600" cy="6102376"/>
          </a:xfrm>
          <a:prstGeom prst="rect">
            <a:avLst/>
          </a:prstGeom>
        </p:spPr>
        <p:txBody>
          <a:bodyPr anchor="t" rtlCol="false" tIns="0" lIns="0" bIns="0" rIns="0">
            <a:spAutoFit/>
          </a:bodyPr>
          <a:lstStyle/>
          <a:p>
            <a:pPr algn="l">
              <a:lnSpc>
                <a:spcPts val="730"/>
              </a:lnSpc>
            </a:pPr>
          </a:p>
          <a:p>
            <a:pPr algn="l" marL="793193" indent="-396596" lvl="1">
              <a:lnSpc>
                <a:spcPts val="6025"/>
              </a:lnSpc>
              <a:buFont typeface="Arial"/>
              <a:buChar char="•"/>
            </a:pPr>
            <a:r>
              <a:rPr lang="en-US" sz="3673">
                <a:solidFill>
                  <a:srgbClr val="000000"/>
                </a:solidFill>
                <a:latin typeface="Glacial Indifference"/>
                <a:ea typeface="Glacial Indifference"/>
                <a:cs typeface="Glacial Indifference"/>
                <a:sym typeface="Glacial Indifference"/>
              </a:rPr>
              <a:t>Try to be aware of how social media is making you feel.</a:t>
            </a:r>
          </a:p>
          <a:p>
            <a:pPr algn="l" marL="793193" indent="-396596" lvl="1">
              <a:lnSpc>
                <a:spcPts val="6025"/>
              </a:lnSpc>
              <a:buFont typeface="Arial"/>
              <a:buChar char="•"/>
            </a:pPr>
            <a:r>
              <a:rPr lang="en-US" sz="3673">
                <a:solidFill>
                  <a:srgbClr val="000000"/>
                </a:solidFill>
                <a:latin typeface="Glacial Indifference"/>
                <a:ea typeface="Glacial Indifference"/>
                <a:cs typeface="Glacial Indifference"/>
                <a:sym typeface="Glacial Indifference"/>
              </a:rPr>
              <a:t>If certain friends, influencers etc. are upsetting you with their content, it’s ok to unfollow them.</a:t>
            </a:r>
          </a:p>
          <a:p>
            <a:pPr algn="l" marL="793193" indent="-396596" lvl="1">
              <a:lnSpc>
                <a:spcPts val="6025"/>
              </a:lnSpc>
              <a:buFont typeface="Arial"/>
              <a:buChar char="•"/>
            </a:pPr>
            <a:r>
              <a:rPr lang="en-US" sz="3673">
                <a:solidFill>
                  <a:srgbClr val="000000"/>
                </a:solidFill>
                <a:latin typeface="Glacial Indifference"/>
                <a:ea typeface="Glacial Indifference"/>
                <a:cs typeface="Glacial Indifference"/>
                <a:sym typeface="Glacial Indifference"/>
              </a:rPr>
              <a:t>Limit social media use 30 minutes before bedtime.</a:t>
            </a:r>
          </a:p>
          <a:p>
            <a:pPr algn="l" marL="793193" indent="-396596" lvl="1">
              <a:lnSpc>
                <a:spcPts val="6025"/>
              </a:lnSpc>
              <a:buFont typeface="Arial"/>
              <a:buChar char="•"/>
            </a:pPr>
            <a:r>
              <a:rPr lang="en-US" sz="3673">
                <a:solidFill>
                  <a:srgbClr val="000000"/>
                </a:solidFill>
                <a:latin typeface="Glacial Indifference"/>
                <a:ea typeface="Glacial Indifference"/>
                <a:cs typeface="Glacial Indifference"/>
                <a:sym typeface="Glacial Indifference"/>
              </a:rPr>
              <a:t>Many platforms now give insights into how long you spend on the platform each day - try to monitor your usage.</a:t>
            </a:r>
          </a:p>
          <a:p>
            <a:pPr algn="l" marL="793193" indent="-396596" lvl="1">
              <a:lnSpc>
                <a:spcPts val="6025"/>
              </a:lnSpc>
              <a:buFont typeface="Arial"/>
              <a:buChar char="•"/>
            </a:pPr>
            <a:r>
              <a:rPr lang="en-US" sz="3673">
                <a:solidFill>
                  <a:srgbClr val="000000"/>
                </a:solidFill>
                <a:latin typeface="Glacial Indifference"/>
                <a:ea typeface="Glacial Indifference"/>
                <a:cs typeface="Glacial Indifference"/>
                <a:sym typeface="Glacial Indifference"/>
              </a:rPr>
              <a:t>Set time limits for your usage each day.</a:t>
            </a:r>
          </a:p>
          <a:p>
            <a:pPr algn="l" marL="793193" indent="-396596" lvl="1">
              <a:lnSpc>
                <a:spcPts val="6025"/>
              </a:lnSpc>
              <a:buFont typeface="Arial"/>
              <a:buChar char="•"/>
            </a:pPr>
            <a:r>
              <a:rPr lang="en-US" sz="3673">
                <a:solidFill>
                  <a:srgbClr val="000000"/>
                </a:solidFill>
                <a:latin typeface="Glacial Indifference"/>
                <a:ea typeface="Glacial Indifference"/>
                <a:cs typeface="Glacial Indifference"/>
                <a:sym typeface="Glacial Indifference"/>
              </a:rPr>
              <a:t>At least once a week, try to refrain from using social media.</a:t>
            </a:r>
          </a:p>
        </p:txBody>
      </p:sp>
      <p:sp>
        <p:nvSpPr>
          <p:cNvPr name="TextBox 6" id="6"/>
          <p:cNvSpPr txBox="true"/>
          <p:nvPr/>
        </p:nvSpPr>
        <p:spPr>
          <a:xfrm rot="0">
            <a:off x="3826807" y="932895"/>
            <a:ext cx="9850466" cy="1490867"/>
          </a:xfrm>
          <a:prstGeom prst="rect">
            <a:avLst/>
          </a:prstGeom>
        </p:spPr>
        <p:txBody>
          <a:bodyPr anchor="t" rtlCol="false" tIns="0" lIns="0" bIns="0" rIns="0">
            <a:spAutoFit/>
          </a:bodyPr>
          <a:lstStyle/>
          <a:p>
            <a:pPr algn="ctr">
              <a:lnSpc>
                <a:spcPts val="5725"/>
              </a:lnSpc>
            </a:pPr>
            <a:r>
              <a:rPr lang="en-US" sz="5452">
                <a:solidFill>
                  <a:srgbClr val="000000"/>
                </a:solidFill>
                <a:latin typeface="Bobby Jones Soft"/>
                <a:ea typeface="Bobby Jones Soft"/>
                <a:cs typeface="Bobby Jones Soft"/>
                <a:sym typeface="Bobby Jones Soft"/>
              </a:rPr>
              <a:t>6 WAYS TO IMPROVE YOUR RELATIONSHIP WITH SOCIAL MEDIA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90299" y="819282"/>
            <a:ext cx="6974545" cy="8648435"/>
          </a:xfrm>
          <a:custGeom>
            <a:avLst/>
            <a:gdLst/>
            <a:ahLst/>
            <a:cxnLst/>
            <a:rect r="r" b="b" t="t" l="l"/>
            <a:pathLst>
              <a:path h="8648435" w="6974545">
                <a:moveTo>
                  <a:pt x="0" y="0"/>
                </a:moveTo>
                <a:lnTo>
                  <a:pt x="6974545" y="0"/>
                </a:lnTo>
                <a:lnTo>
                  <a:pt x="6974545" y="8648436"/>
                </a:lnTo>
                <a:lnTo>
                  <a:pt x="0" y="8648436"/>
                </a:lnTo>
                <a:lnTo>
                  <a:pt x="0" y="0"/>
                </a:lnTo>
                <a:close/>
              </a:path>
            </a:pathLst>
          </a:custGeom>
          <a:blipFill>
            <a:blip r:embed="rId3"/>
            <a:stretch>
              <a:fillRect l="0" t="0" r="0" b="0"/>
            </a:stretch>
          </a:blipFill>
        </p:spPr>
      </p:sp>
      <p:sp>
        <p:nvSpPr>
          <p:cNvPr name="TextBox 6" id="6"/>
          <p:cNvSpPr txBox="true"/>
          <p:nvPr/>
        </p:nvSpPr>
        <p:spPr>
          <a:xfrm rot="0">
            <a:off x="9726250" y="1712784"/>
            <a:ext cx="6965131" cy="2275098"/>
          </a:xfrm>
          <a:prstGeom prst="rect">
            <a:avLst/>
          </a:prstGeom>
        </p:spPr>
        <p:txBody>
          <a:bodyPr anchor="t" rtlCol="false" tIns="0" lIns="0" bIns="0" rIns="0">
            <a:spAutoFit/>
          </a:bodyPr>
          <a:lstStyle/>
          <a:p>
            <a:pPr algn="ctr">
              <a:lnSpc>
                <a:spcPts val="8748"/>
              </a:lnSpc>
            </a:pPr>
            <a:r>
              <a:rPr lang="en-US" sz="8331">
                <a:solidFill>
                  <a:srgbClr val="000000"/>
                </a:solidFill>
                <a:latin typeface="Bobby Jones Soft"/>
                <a:ea typeface="Bobby Jones Soft"/>
                <a:cs typeface="Bobby Jones Soft"/>
                <a:sym typeface="Bobby Jones Soft"/>
              </a:rPr>
              <a:t>SAFER SCHOOLS ISLE OF MAN</a:t>
            </a:r>
          </a:p>
        </p:txBody>
      </p:sp>
      <p:sp>
        <p:nvSpPr>
          <p:cNvPr name="TextBox 7" id="7"/>
          <p:cNvSpPr txBox="true"/>
          <p:nvPr/>
        </p:nvSpPr>
        <p:spPr>
          <a:xfrm rot="0">
            <a:off x="8564893" y="4480558"/>
            <a:ext cx="8694407" cy="4777742"/>
          </a:xfrm>
          <a:prstGeom prst="rect">
            <a:avLst/>
          </a:prstGeom>
        </p:spPr>
        <p:txBody>
          <a:bodyPr anchor="t" rtlCol="false" tIns="0" lIns="0" bIns="0" rIns="0">
            <a:spAutoFit/>
          </a:bodyPr>
          <a:lstStyle/>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Practical advice on the latest trends, apps, games, and social media platforms</a:t>
            </a:r>
          </a:p>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seek further support</a:t>
            </a:r>
          </a:p>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keep safe on and offline</a:t>
            </a:r>
          </a:p>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keep your information private online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4430847" y="2016125"/>
            <a:ext cx="12828453" cy="6178550"/>
          </a:xfrm>
          <a:prstGeom prst="rect">
            <a:avLst/>
          </a:prstGeom>
        </p:spPr>
        <p:txBody>
          <a:bodyPr anchor="t" rtlCol="false" tIns="0" lIns="0" bIns="0" rIns="0">
            <a:spAutoFit/>
          </a:bodyPr>
          <a:lstStyle/>
          <a:p>
            <a:pPr algn="l">
              <a:lnSpc>
                <a:spcPts val="4900"/>
              </a:lnSpc>
            </a:pPr>
            <a:r>
              <a:rPr lang="en-US" sz="3500" b="true">
                <a:solidFill>
                  <a:srgbClr val="000000"/>
                </a:solidFill>
                <a:latin typeface="Glacial Indifference Bold"/>
                <a:ea typeface="Glacial Indifference Bold"/>
                <a:cs typeface="Glacial Indifference Bold"/>
                <a:sym typeface="Glacial Indifference Bold"/>
              </a:rPr>
              <a:t>Information and advice:</a:t>
            </a:r>
          </a:p>
          <a:p>
            <a:pPr algn="l">
              <a:lnSpc>
                <a:spcPts val="4900"/>
              </a:lnSpc>
            </a:pPr>
          </a:p>
          <a:p>
            <a:pPr algn="l" marL="755651" indent="-377825" lvl="1">
              <a:lnSpc>
                <a:spcPts val="4900"/>
              </a:lnSpc>
              <a:buFont typeface="Arial"/>
              <a:buChar char="•"/>
            </a:pPr>
            <a:r>
              <a:rPr lang="en-US" sz="3500" u="sng">
                <a:solidFill>
                  <a:srgbClr val="000000"/>
                </a:solidFill>
                <a:latin typeface="Glacial Indifference"/>
                <a:ea typeface="Glacial Indifference"/>
                <a:cs typeface="Glacial Indifference"/>
                <a:sym typeface="Glacial Indifference"/>
                <a:hlinkClick r:id="rId3" tooltip="https://www.childnet.com/young-people/secondary"/>
              </a:rPr>
              <a:t>https://www.childnet.com/young-people/secondary</a:t>
            </a:r>
            <a:r>
              <a:rPr lang="en-US" sz="3500">
                <a:solidFill>
                  <a:srgbClr val="000000"/>
                </a:solidFill>
                <a:latin typeface="Glacial Indifference"/>
                <a:ea typeface="Glacial Indifference"/>
                <a:cs typeface="Glacial Indifference"/>
                <a:sym typeface="Glacial Indifference"/>
              </a:rPr>
              <a:t> </a:t>
            </a:r>
          </a:p>
          <a:p>
            <a:pPr algn="l">
              <a:lnSpc>
                <a:spcPts val="4900"/>
              </a:lnSpc>
            </a:pPr>
          </a:p>
          <a:p>
            <a:pPr algn="l" marL="755651" indent="-377825" lvl="1">
              <a:lnSpc>
                <a:spcPts val="4900"/>
              </a:lnSpc>
              <a:buFont typeface="Arial"/>
              <a:buChar char="•"/>
            </a:pPr>
            <a:r>
              <a:rPr lang="en-US" b="true" sz="3500">
                <a:solidFill>
                  <a:srgbClr val="000000"/>
                </a:solidFill>
                <a:latin typeface="Glacial Indifference Bold"/>
                <a:ea typeface="Glacial Indifference Bold"/>
                <a:cs typeface="Glacial Indifference Bold"/>
                <a:sym typeface="Glacial Indifference Bold"/>
              </a:rPr>
              <a:t>ChildLine</a:t>
            </a:r>
          </a:p>
          <a:p>
            <a:pPr algn="l" marL="1511301" indent="-503767" lvl="2">
              <a:lnSpc>
                <a:spcPts val="4900"/>
              </a:lnSpc>
              <a:buFont typeface="Arial"/>
              <a:buChar char="⚬"/>
            </a:pPr>
            <a:r>
              <a:rPr lang="en-US" sz="3500" u="sng">
                <a:solidFill>
                  <a:srgbClr val="000000"/>
                </a:solidFill>
                <a:latin typeface="Glacial Indifference"/>
                <a:ea typeface="Glacial Indifference"/>
                <a:cs typeface="Glacial Indifference"/>
                <a:sym typeface="Glacial Indifference"/>
                <a:hlinkClick r:id="rId4" tooltip="http://www.childline.org.uk"/>
              </a:rPr>
              <a:t>www.childline.org.uk</a:t>
            </a:r>
          </a:p>
          <a:p>
            <a:pPr algn="l" marL="1511301" indent="-503767" lvl="2">
              <a:lnSpc>
                <a:spcPts val="4900"/>
              </a:lnSpc>
              <a:buFont typeface="Arial"/>
              <a:buChar char="⚬"/>
            </a:pPr>
            <a:r>
              <a:rPr lang="en-US" sz="3500">
                <a:solidFill>
                  <a:srgbClr val="000000"/>
                </a:solidFill>
                <a:latin typeface="Glacial Indifference"/>
                <a:ea typeface="Glacial Indifference"/>
                <a:cs typeface="Glacial Indifference"/>
                <a:sym typeface="Glacial Indifference"/>
              </a:rPr>
              <a:t>If you're under 19 you can confidentially call, email or chat online about any problem big or small</a:t>
            </a:r>
          </a:p>
          <a:p>
            <a:pPr algn="l" marL="1511301" indent="-503767" lvl="2">
              <a:lnSpc>
                <a:spcPts val="4900"/>
              </a:lnSpc>
              <a:buFont typeface="Arial"/>
              <a:buChar char="⚬"/>
            </a:pPr>
            <a:r>
              <a:rPr lang="en-US" sz="3500">
                <a:solidFill>
                  <a:srgbClr val="000000"/>
                </a:solidFill>
                <a:latin typeface="Glacial Indifference"/>
                <a:ea typeface="Glacial Indifference"/>
                <a:cs typeface="Glacial Indifference"/>
                <a:sym typeface="Glacial Indifference"/>
              </a:rPr>
              <a:t>Chat 1:1 with an online advisor </a:t>
            </a:r>
          </a:p>
          <a:p>
            <a:pPr algn="l">
              <a:lnSpc>
                <a:spcPts val="4900"/>
              </a:lnSpc>
            </a:pPr>
          </a:p>
        </p:txBody>
      </p:sp>
      <p:sp>
        <p:nvSpPr>
          <p:cNvPr name="Freeform 6" id="6"/>
          <p:cNvSpPr/>
          <p:nvPr/>
        </p:nvSpPr>
        <p:spPr>
          <a:xfrm flipH="false" flipV="false" rot="0">
            <a:off x="635674" y="1028700"/>
            <a:ext cx="3430714" cy="4114800"/>
          </a:xfrm>
          <a:custGeom>
            <a:avLst/>
            <a:gdLst/>
            <a:ahLst/>
            <a:cxnLst/>
            <a:rect r="r" b="b" t="t" l="l"/>
            <a:pathLst>
              <a:path h="4114800" w="3430714">
                <a:moveTo>
                  <a:pt x="0" y="0"/>
                </a:moveTo>
                <a:lnTo>
                  <a:pt x="3430714" y="0"/>
                </a:lnTo>
                <a:lnTo>
                  <a:pt x="34307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true" flipV="false" rot="-337688">
            <a:off x="1083401" y="905975"/>
            <a:ext cx="1594054" cy="1369558"/>
          </a:xfrm>
          <a:custGeom>
            <a:avLst/>
            <a:gdLst/>
            <a:ahLst/>
            <a:cxnLst/>
            <a:rect r="r" b="b" t="t" l="l"/>
            <a:pathLst>
              <a:path h="1369558" w="1594054">
                <a:moveTo>
                  <a:pt x="1594054" y="0"/>
                </a:moveTo>
                <a:lnTo>
                  <a:pt x="0" y="0"/>
                </a:lnTo>
                <a:lnTo>
                  <a:pt x="0" y="1369558"/>
                </a:lnTo>
                <a:lnTo>
                  <a:pt x="1594054" y="1369558"/>
                </a:lnTo>
                <a:lnTo>
                  <a:pt x="159405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740770" y="1291429"/>
            <a:ext cx="2576774" cy="665325"/>
          </a:xfrm>
          <a:prstGeom prst="rect">
            <a:avLst/>
          </a:prstGeom>
        </p:spPr>
        <p:txBody>
          <a:bodyPr anchor="t" rtlCol="false" tIns="0" lIns="0" bIns="0" rIns="0">
            <a:spAutoFit/>
          </a:bodyPr>
          <a:lstStyle/>
          <a:p>
            <a:pPr algn="ctr">
              <a:lnSpc>
                <a:spcPts val="5045"/>
              </a:lnSpc>
            </a:pPr>
            <a:r>
              <a:rPr lang="en-US" sz="4804">
                <a:solidFill>
                  <a:srgbClr val="000000"/>
                </a:solidFill>
                <a:latin typeface="Bobby Jones Soft"/>
                <a:ea typeface="Bobby Jones Soft"/>
                <a:cs typeface="Bobby Jones Soft"/>
                <a:sym typeface="Bobby Jones Soft"/>
              </a:rPr>
              <a:t>DO IT NOW</a:t>
            </a:r>
          </a:p>
        </p:txBody>
      </p:sp>
      <p:sp>
        <p:nvSpPr>
          <p:cNvPr name="TextBox 7" id="7"/>
          <p:cNvSpPr txBox="true"/>
          <p:nvPr/>
        </p:nvSpPr>
        <p:spPr>
          <a:xfrm rot="0">
            <a:off x="1020086" y="2169423"/>
            <a:ext cx="16230600" cy="7386707"/>
          </a:xfrm>
          <a:prstGeom prst="rect">
            <a:avLst/>
          </a:prstGeom>
        </p:spPr>
        <p:txBody>
          <a:bodyPr anchor="t" rtlCol="false" tIns="0" lIns="0" bIns="0" rIns="0">
            <a:spAutoFit/>
          </a:bodyPr>
          <a:lstStyle/>
          <a:p>
            <a:pPr algn="just">
              <a:lnSpc>
                <a:spcPts val="5907"/>
              </a:lnSpc>
            </a:pPr>
            <a:r>
              <a:rPr lang="en-US" sz="3454">
                <a:solidFill>
                  <a:srgbClr val="000000"/>
                </a:solidFill>
                <a:latin typeface="Glacial Indifference"/>
                <a:ea typeface="Glacial Indifference"/>
                <a:cs typeface="Glacial Indifference"/>
                <a:sym typeface="Glacial Indifference"/>
              </a:rPr>
              <a:t>Recently, Australia announced new laws that will ban social media use for </a:t>
            </a:r>
            <a:r>
              <a:rPr lang="en-US" sz="3454" b="true">
                <a:solidFill>
                  <a:srgbClr val="000000"/>
                </a:solidFill>
                <a:latin typeface="Glacial Indifference Bold"/>
                <a:ea typeface="Glacial Indifference Bold"/>
                <a:cs typeface="Glacial Indifference Bold"/>
                <a:sym typeface="Glacial Indifference Bold"/>
              </a:rPr>
              <a:t>anybody under the age of 16</a:t>
            </a:r>
            <a:r>
              <a:rPr lang="en-US" sz="3454">
                <a:solidFill>
                  <a:srgbClr val="000000"/>
                </a:solidFill>
                <a:latin typeface="Glacial Indifference"/>
                <a:ea typeface="Glacial Indifference"/>
                <a:cs typeface="Glacial Indifference"/>
                <a:sym typeface="Glacial Indifference"/>
              </a:rPr>
              <a:t>. The Prime Minister of Australia has said that this is necessary in order to protect young people from the harm that social media can cause.</a:t>
            </a:r>
          </a:p>
          <a:p>
            <a:pPr algn="just">
              <a:lnSpc>
                <a:spcPts val="5907"/>
              </a:lnSpc>
            </a:pPr>
          </a:p>
          <a:p>
            <a:pPr algn="just">
              <a:lnSpc>
                <a:spcPts val="5907"/>
              </a:lnSpc>
            </a:pPr>
            <a:r>
              <a:rPr lang="en-US" sz="3454">
                <a:solidFill>
                  <a:srgbClr val="000000"/>
                </a:solidFill>
                <a:latin typeface="Glacial Indifference"/>
                <a:ea typeface="Glacial Indifference"/>
                <a:cs typeface="Glacial Indifference"/>
                <a:sym typeface="Glacial Indifference"/>
              </a:rPr>
              <a:t>Take a few minutes to think about and answer the below questions.</a:t>
            </a:r>
          </a:p>
          <a:p>
            <a:pPr algn="just">
              <a:lnSpc>
                <a:spcPts val="5907"/>
              </a:lnSpc>
            </a:pPr>
          </a:p>
          <a:p>
            <a:pPr algn="just" marL="745893" indent="-372946" lvl="1">
              <a:lnSpc>
                <a:spcPts val="5907"/>
              </a:lnSpc>
              <a:buFont typeface="Arial"/>
              <a:buChar char="•"/>
            </a:pPr>
            <a:r>
              <a:rPr lang="en-US" sz="3454">
                <a:solidFill>
                  <a:srgbClr val="000000"/>
                </a:solidFill>
                <a:latin typeface="Glacial Indifference"/>
                <a:ea typeface="Glacial Indifference"/>
                <a:cs typeface="Glacial Indifference"/>
                <a:sym typeface="Glacial Indifference"/>
              </a:rPr>
              <a:t>What are some of the ‘harms’ on social media you think young people may face?</a:t>
            </a:r>
          </a:p>
          <a:p>
            <a:pPr algn="just" marL="745893" indent="-372946" lvl="1">
              <a:lnSpc>
                <a:spcPts val="5907"/>
              </a:lnSpc>
              <a:buFont typeface="Arial"/>
              <a:buChar char="•"/>
            </a:pPr>
            <a:r>
              <a:rPr lang="en-US" sz="3454">
                <a:solidFill>
                  <a:srgbClr val="000000"/>
                </a:solidFill>
                <a:latin typeface="Glacial Indifference"/>
                <a:ea typeface="Glacial Indifference"/>
                <a:cs typeface="Glacial Indifference"/>
                <a:sym typeface="Glacial Indifference"/>
              </a:rPr>
              <a:t>What do you think of the ban? What are the potential pros/cons?</a:t>
            </a:r>
          </a:p>
          <a:p>
            <a:pPr algn="just" marL="745893" indent="-372946" lvl="1">
              <a:lnSpc>
                <a:spcPts val="5907"/>
              </a:lnSpc>
              <a:buFont typeface="Arial"/>
              <a:buChar char="•"/>
            </a:pPr>
            <a:r>
              <a:rPr lang="en-US" sz="3454">
                <a:solidFill>
                  <a:srgbClr val="000000"/>
                </a:solidFill>
                <a:latin typeface="Glacial Indifference"/>
                <a:ea typeface="Glacial Indifference"/>
                <a:cs typeface="Glacial Indifference"/>
                <a:sym typeface="Glacial Indifference"/>
              </a:rPr>
              <a:t>Do you think the Isle of Man/UK should implement similar laws? Why/why not?</a:t>
            </a:r>
          </a:p>
          <a:p>
            <a:pPr algn="just" marL="745893" indent="-372946" lvl="1">
              <a:lnSpc>
                <a:spcPts val="5907"/>
              </a:lnSpc>
              <a:buFont typeface="Arial"/>
              <a:buChar char="•"/>
            </a:pPr>
            <a:r>
              <a:rPr lang="en-US" sz="3454">
                <a:solidFill>
                  <a:srgbClr val="000000"/>
                </a:solidFill>
                <a:latin typeface="Glacial Indifference"/>
                <a:ea typeface="Glacial Indifference"/>
                <a:cs typeface="Glacial Indifference"/>
                <a:sym typeface="Glacial Indifference"/>
              </a:rPr>
              <a:t>What other ways can young people be kept safe from social media harm?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34029" y="4086841"/>
            <a:ext cx="4374135" cy="4830872"/>
          </a:xfrm>
          <a:custGeom>
            <a:avLst/>
            <a:gdLst/>
            <a:ahLst/>
            <a:cxnLst/>
            <a:rect r="r" b="b" t="t" l="l"/>
            <a:pathLst>
              <a:path h="4830872" w="4374135">
                <a:moveTo>
                  <a:pt x="0" y="0"/>
                </a:moveTo>
                <a:lnTo>
                  <a:pt x="4374135" y="0"/>
                </a:lnTo>
                <a:lnTo>
                  <a:pt x="4374135" y="4830871"/>
                </a:lnTo>
                <a:lnTo>
                  <a:pt x="0" y="4830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287754" y="5229225"/>
            <a:ext cx="10584306" cy="1674748"/>
          </a:xfrm>
          <a:prstGeom prst="rect">
            <a:avLst/>
          </a:prstGeom>
        </p:spPr>
        <p:txBody>
          <a:bodyPr anchor="t" rtlCol="false" tIns="0" lIns="0" bIns="0" rIns="0">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What are three things you’ll remember from today’s lesson?</a:t>
            </a:r>
          </a:p>
        </p:txBody>
      </p:sp>
      <p:sp>
        <p:nvSpPr>
          <p:cNvPr name="TextBox 7" id="7"/>
          <p:cNvSpPr txBox="true"/>
          <p:nvPr/>
        </p:nvSpPr>
        <p:spPr>
          <a:xfrm rot="0">
            <a:off x="7717083" y="2799687"/>
            <a:ext cx="6099297" cy="1052104"/>
          </a:xfrm>
          <a:prstGeom prst="rect">
            <a:avLst/>
          </a:prstGeom>
        </p:spPr>
        <p:txBody>
          <a:bodyPr anchor="t" rtlCol="false" tIns="0" lIns="0" bIns="0" rIns="0">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2228639" y="2248932"/>
            <a:ext cx="13830722" cy="1430714"/>
          </a:xfrm>
          <a:prstGeom prst="rect">
            <a:avLst/>
          </a:prstGeom>
        </p:spPr>
        <p:txBody>
          <a:bodyPr anchor="t" rtlCol="false" tIns="0" lIns="0" bIns="0" rIns="0">
            <a:spAutoFit/>
          </a:bodyPr>
          <a:lstStyle/>
          <a:p>
            <a:pPr algn="ctr">
              <a:lnSpc>
                <a:spcPts val="10648"/>
              </a:lnSpc>
            </a:pPr>
            <a:r>
              <a:rPr lang="en-US" sz="10141">
                <a:solidFill>
                  <a:srgbClr val="000000"/>
                </a:solidFill>
                <a:latin typeface="Bobby Jones Soft"/>
                <a:ea typeface="Bobby Jones Soft"/>
                <a:cs typeface="Bobby Jones Soft"/>
                <a:sym typeface="Bobby Jones Soft"/>
              </a:rPr>
              <a:t>SOCIAL MEDIA SAFETY</a:t>
            </a:r>
          </a:p>
        </p:txBody>
      </p:sp>
      <p:sp>
        <p:nvSpPr>
          <p:cNvPr name="TextBox 7" id="7"/>
          <p:cNvSpPr txBox="true"/>
          <p:nvPr/>
        </p:nvSpPr>
        <p:spPr>
          <a:xfrm rot="0">
            <a:off x="4405441" y="5210175"/>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9</a:t>
            </a:r>
          </a:p>
        </p:txBody>
      </p:sp>
      <p:sp>
        <p:nvSpPr>
          <p:cNvPr name="TextBox 8" id="8"/>
          <p:cNvSpPr txBox="true"/>
          <p:nvPr/>
        </p:nvSpPr>
        <p:spPr>
          <a:xfrm rot="0">
            <a:off x="11269662" y="8640508"/>
            <a:ext cx="5989638" cy="801367"/>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473551"/>
            <a:ext cx="7486733" cy="914100"/>
          </a:xfrm>
          <a:prstGeom prst="rect">
            <a:avLst/>
          </a:prstGeom>
        </p:spPr>
        <p:txBody>
          <a:bodyPr anchor="t" rtlCol="false" tIns="0" lIns="0" bIns="0" rIns="0">
            <a:spAutoFit/>
          </a:bodyPr>
          <a:lstStyle/>
          <a:p>
            <a:pPr algn="ctr">
              <a:lnSpc>
                <a:spcPts val="6825"/>
              </a:lnSpc>
            </a:pPr>
            <a:r>
              <a:rPr lang="en-US" sz="6500">
                <a:solidFill>
                  <a:srgbClr val="000000"/>
                </a:solidFill>
                <a:latin typeface="Bobby Jones Soft"/>
                <a:ea typeface="Bobby Jones Soft"/>
                <a:cs typeface="Bobby Jones Soft"/>
                <a:sym typeface="Bobby Jones Soft"/>
              </a:rPr>
              <a:t>LEARNING OBJECTIVES </a:t>
            </a:r>
          </a:p>
        </p:txBody>
      </p:sp>
      <p:sp>
        <p:nvSpPr>
          <p:cNvPr name="TextBox 6" id="6"/>
          <p:cNvSpPr txBox="true"/>
          <p:nvPr/>
        </p:nvSpPr>
        <p:spPr>
          <a:xfrm rot="0">
            <a:off x="425738" y="2944822"/>
            <a:ext cx="17032764" cy="5487960"/>
          </a:xfrm>
          <a:prstGeom prst="rect">
            <a:avLst/>
          </a:prstGeom>
        </p:spPr>
        <p:txBody>
          <a:bodyPr anchor="t" rtlCol="false" tIns="0" lIns="0" bIns="0" rIns="0">
            <a:spAutoFit/>
          </a:bodyPr>
          <a:lstStyle/>
          <a:p>
            <a:pPr algn="just" marL="770217" indent="-385109" lvl="1">
              <a:lnSpc>
                <a:spcPts val="8918"/>
              </a:lnSpc>
              <a:buFont typeface="Arial"/>
              <a:buChar char="•"/>
            </a:pPr>
            <a:r>
              <a:rPr lang="en-US" sz="3567" spc="-78">
                <a:solidFill>
                  <a:srgbClr val="000000"/>
                </a:solidFill>
                <a:latin typeface="Glacial Indifference"/>
                <a:ea typeface="Glacial Indifference"/>
                <a:cs typeface="Glacial Indifference"/>
                <a:sym typeface="Glacial Indifference"/>
              </a:rPr>
              <a:t>Describe social media and why people use it.</a:t>
            </a:r>
          </a:p>
          <a:p>
            <a:pPr algn="just" marL="770217" indent="-385109" lvl="1">
              <a:lnSpc>
                <a:spcPts val="8918"/>
              </a:lnSpc>
              <a:buFont typeface="Arial"/>
              <a:buChar char="•"/>
            </a:pPr>
            <a:r>
              <a:rPr lang="en-US" sz="3567" spc="-78">
                <a:solidFill>
                  <a:srgbClr val="000000"/>
                </a:solidFill>
                <a:latin typeface="Glacial Indifference"/>
                <a:ea typeface="Glacial Indifference"/>
                <a:cs typeface="Glacial Indifference"/>
                <a:sym typeface="Glacial Indifference"/>
              </a:rPr>
              <a:t>Work as a team to present information about social media and how it can be used safely.</a:t>
            </a:r>
          </a:p>
          <a:p>
            <a:pPr algn="just" marL="770217" indent="-385109" lvl="1">
              <a:lnSpc>
                <a:spcPts val="8918"/>
              </a:lnSpc>
              <a:buFont typeface="Arial"/>
              <a:buChar char="•"/>
            </a:pPr>
            <a:r>
              <a:rPr lang="en-US" sz="3567" spc="-78">
                <a:solidFill>
                  <a:srgbClr val="000000"/>
                </a:solidFill>
                <a:latin typeface="Glacial Indifference"/>
                <a:ea typeface="Glacial Indifference"/>
                <a:cs typeface="Glacial Indifference"/>
                <a:sym typeface="Glacial Indifference"/>
              </a:rPr>
              <a:t>Understand why some countries are banning social media for under 16s and discuss opinions on this ban.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207765" y="2377937"/>
            <a:ext cx="15872470" cy="6349746"/>
          </a:xfrm>
          <a:prstGeom prst="rect">
            <a:avLst/>
          </a:prstGeom>
        </p:spPr>
        <p:txBody>
          <a:bodyPr anchor="t" rtlCol="false" tIns="0" lIns="0" bIns="0" rIns="0">
            <a:spAutoFit/>
          </a:bodyPr>
          <a:lstStyle/>
          <a:p>
            <a:pPr algn="l" marL="842008" indent="-421004" lvl="1">
              <a:lnSpc>
                <a:spcPts val="6356"/>
              </a:lnSpc>
              <a:buFont typeface="Arial"/>
              <a:buChar char="•"/>
            </a:pPr>
            <a:r>
              <a:rPr lang="en-US" sz="3899">
                <a:solidFill>
                  <a:srgbClr val="000000"/>
                </a:solidFill>
                <a:latin typeface="Glacial Indifference"/>
                <a:ea typeface="Glacial Indifference"/>
                <a:cs typeface="Glacial Indifference"/>
                <a:sym typeface="Glacial Indifference"/>
              </a:rPr>
              <a:t>In January 2024, 82.8% of UK population (56.2m people) were active social media users.</a:t>
            </a:r>
          </a:p>
          <a:p>
            <a:pPr algn="l" marL="842008" indent="-421004" lvl="1">
              <a:lnSpc>
                <a:spcPts val="6356"/>
              </a:lnSpc>
              <a:buFont typeface="Arial"/>
              <a:buChar char="•"/>
            </a:pPr>
            <a:r>
              <a:rPr lang="en-US" sz="3899">
                <a:solidFill>
                  <a:srgbClr val="000000"/>
                </a:solidFill>
                <a:latin typeface="Glacial Indifference"/>
                <a:ea typeface="Glacial Indifference"/>
                <a:cs typeface="Glacial Indifference"/>
                <a:sym typeface="Glacial Indifference"/>
              </a:rPr>
              <a:t>WhatsApp was used by 79% of Internet users in the UK.</a:t>
            </a:r>
          </a:p>
          <a:p>
            <a:pPr algn="l" marL="842008" indent="-421004" lvl="1">
              <a:lnSpc>
                <a:spcPts val="6356"/>
              </a:lnSpc>
              <a:buFont typeface="Arial"/>
              <a:buChar char="•"/>
            </a:pPr>
            <a:r>
              <a:rPr lang="en-US" sz="3899">
                <a:solidFill>
                  <a:srgbClr val="000000"/>
                </a:solidFill>
                <a:latin typeface="Glacial Indifference"/>
                <a:ea typeface="Glacial Indifference"/>
                <a:cs typeface="Glacial Indifference"/>
                <a:sym typeface="Glacial Indifference"/>
              </a:rPr>
              <a:t>The UK's most popular social media platforms are WhatsApp, Facebook, and Instagram. </a:t>
            </a:r>
          </a:p>
          <a:p>
            <a:pPr algn="l" marL="842008" indent="-421004" lvl="1">
              <a:lnSpc>
                <a:spcPts val="6356"/>
              </a:lnSpc>
              <a:buFont typeface="Arial"/>
              <a:buChar char="•"/>
            </a:pPr>
            <a:r>
              <a:rPr lang="en-US" sz="3899">
                <a:solidFill>
                  <a:srgbClr val="000000"/>
                </a:solidFill>
                <a:latin typeface="Glacial Indifference"/>
                <a:ea typeface="Glacial Indifference"/>
                <a:cs typeface="Glacial Indifference"/>
                <a:sym typeface="Glacial Indifference"/>
              </a:rPr>
              <a:t>UK users spend more time on TikTok than users in any other country. </a:t>
            </a:r>
          </a:p>
          <a:p>
            <a:pPr algn="l" marL="842008" indent="-421004" lvl="1">
              <a:lnSpc>
                <a:spcPts val="6356"/>
              </a:lnSpc>
              <a:buFont typeface="Arial"/>
              <a:buChar char="•"/>
            </a:pPr>
            <a:r>
              <a:rPr lang="en-US" sz="3899">
                <a:solidFill>
                  <a:srgbClr val="000000"/>
                </a:solidFill>
                <a:latin typeface="Glacial Indifference"/>
                <a:ea typeface="Glacial Indifference"/>
                <a:cs typeface="Glacial Indifference"/>
                <a:sym typeface="Glacial Indifference"/>
              </a:rPr>
              <a:t>Younger people are more active on social media. E.g. 99% of 16-24-year-olds use social media, compared to only 38% of those over 75.</a:t>
            </a:r>
          </a:p>
        </p:txBody>
      </p:sp>
      <p:sp>
        <p:nvSpPr>
          <p:cNvPr name="Freeform 6" id="6"/>
          <p:cNvSpPr/>
          <p:nvPr/>
        </p:nvSpPr>
        <p:spPr>
          <a:xfrm flipH="false" flipV="false" rot="0">
            <a:off x="5163266" y="2069822"/>
            <a:ext cx="7047712" cy="7127901"/>
          </a:xfrm>
          <a:custGeom>
            <a:avLst/>
            <a:gdLst/>
            <a:ahLst/>
            <a:cxnLst/>
            <a:rect r="r" b="b" t="t" l="l"/>
            <a:pathLst>
              <a:path h="7127901" w="7047712">
                <a:moveTo>
                  <a:pt x="0" y="0"/>
                </a:moveTo>
                <a:lnTo>
                  <a:pt x="7047711" y="0"/>
                </a:lnTo>
                <a:lnTo>
                  <a:pt x="7047711" y="7127901"/>
                </a:lnTo>
                <a:lnTo>
                  <a:pt x="0" y="7127901"/>
                </a:lnTo>
                <a:lnTo>
                  <a:pt x="0" y="0"/>
                </a:lnTo>
                <a:close/>
              </a:path>
            </a:pathLst>
          </a:custGeom>
          <a:blipFill>
            <a:blip r:embed="rId3">
              <a:alphaModFix amt="12000"/>
            </a:blip>
            <a:stretch>
              <a:fillRect l="0" t="0" r="0" b="0"/>
            </a:stretch>
          </a:blipFill>
        </p:spPr>
      </p:sp>
      <p:sp>
        <p:nvSpPr>
          <p:cNvPr name="TextBox 7" id="7"/>
          <p:cNvSpPr txBox="true"/>
          <p:nvPr/>
        </p:nvSpPr>
        <p:spPr>
          <a:xfrm rot="0">
            <a:off x="842631" y="1095375"/>
            <a:ext cx="10146385" cy="777404"/>
          </a:xfrm>
          <a:prstGeom prst="rect">
            <a:avLst/>
          </a:prstGeom>
        </p:spPr>
        <p:txBody>
          <a:bodyPr anchor="t" rtlCol="false" tIns="0" lIns="0" bIns="0" rIns="0">
            <a:spAutoFit/>
          </a:bodyPr>
          <a:lstStyle/>
          <a:p>
            <a:pPr algn="ctr">
              <a:lnSpc>
                <a:spcPts val="5817"/>
              </a:lnSpc>
            </a:pPr>
            <a:r>
              <a:rPr lang="en-US" sz="5540">
                <a:solidFill>
                  <a:srgbClr val="000000"/>
                </a:solidFill>
                <a:latin typeface="Bobby Jones Soft"/>
                <a:ea typeface="Bobby Jones Soft"/>
                <a:cs typeface="Bobby Jones Soft"/>
                <a:sym typeface="Bobby Jones Soft"/>
              </a:rPr>
              <a:t>SOCIAL MEDIA - FACTS &amp; FIGURES</a:t>
            </a:r>
          </a:p>
        </p:txBody>
      </p:sp>
      <p:sp>
        <p:nvSpPr>
          <p:cNvPr name="TextBox 8" id="8"/>
          <p:cNvSpPr txBox="true"/>
          <p:nvPr/>
        </p:nvSpPr>
        <p:spPr>
          <a:xfrm rot="0">
            <a:off x="14814773" y="9220200"/>
            <a:ext cx="2265462" cy="372745"/>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Canva Sans"/>
                <a:ea typeface="Canva Sans"/>
                <a:cs typeface="Canva Sans"/>
                <a:sym typeface="Canva Sans"/>
              </a:rPr>
              <a:t>(Statistica, 2024)</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881836" y="4252467"/>
            <a:ext cx="12524328" cy="1867792"/>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HOW MANY SOCIAL MEDIA APPS &amp; SITES CAN YOU NAME IN 2 MINUTES?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301004" y="1028700"/>
            <a:ext cx="2411983" cy="2411983"/>
          </a:xfrm>
          <a:custGeom>
            <a:avLst/>
            <a:gdLst/>
            <a:ahLst/>
            <a:cxnLst/>
            <a:rect r="r" b="b" t="t" l="l"/>
            <a:pathLst>
              <a:path h="2411983" w="2411983">
                <a:moveTo>
                  <a:pt x="0" y="0"/>
                </a:moveTo>
                <a:lnTo>
                  <a:pt x="2411983" y="0"/>
                </a:lnTo>
                <a:lnTo>
                  <a:pt x="2411983" y="2411983"/>
                </a:lnTo>
                <a:lnTo>
                  <a:pt x="0" y="24119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635674" y="6120258"/>
            <a:ext cx="3935361" cy="3935361"/>
          </a:xfrm>
          <a:custGeom>
            <a:avLst/>
            <a:gdLst/>
            <a:ahLst/>
            <a:cxnLst/>
            <a:rect r="r" b="b" t="t" l="l"/>
            <a:pathLst>
              <a:path h="3935361" w="3935361">
                <a:moveTo>
                  <a:pt x="0" y="0"/>
                </a:moveTo>
                <a:lnTo>
                  <a:pt x="3935361" y="0"/>
                </a:lnTo>
                <a:lnTo>
                  <a:pt x="3935361" y="3935361"/>
                </a:lnTo>
                <a:lnTo>
                  <a:pt x="0" y="3935361"/>
                </a:lnTo>
                <a:lnTo>
                  <a:pt x="0" y="0"/>
                </a:lnTo>
                <a:close/>
              </a:path>
            </a:pathLst>
          </a:custGeom>
          <a:blipFill>
            <a:blip r:embed="rId5"/>
            <a:stretch>
              <a:fillRect l="0" t="0" r="0" b="0"/>
            </a:stretch>
          </a:blipFill>
        </p:spPr>
      </p:sp>
      <p:sp>
        <p:nvSpPr>
          <p:cNvPr name="Freeform 7" id="7"/>
          <p:cNvSpPr/>
          <p:nvPr/>
        </p:nvSpPr>
        <p:spPr>
          <a:xfrm flipH="false" flipV="false" rot="0">
            <a:off x="5394126" y="6415463"/>
            <a:ext cx="2695213" cy="2707246"/>
          </a:xfrm>
          <a:custGeom>
            <a:avLst/>
            <a:gdLst/>
            <a:ahLst/>
            <a:cxnLst/>
            <a:rect r="r" b="b" t="t" l="l"/>
            <a:pathLst>
              <a:path h="2707246" w="2695213">
                <a:moveTo>
                  <a:pt x="0" y="0"/>
                </a:moveTo>
                <a:lnTo>
                  <a:pt x="2695214" y="0"/>
                </a:lnTo>
                <a:lnTo>
                  <a:pt x="2695214" y="2707246"/>
                </a:lnTo>
                <a:lnTo>
                  <a:pt x="0" y="2707246"/>
                </a:lnTo>
                <a:lnTo>
                  <a:pt x="0" y="0"/>
                </a:lnTo>
                <a:close/>
              </a:path>
            </a:pathLst>
          </a:custGeom>
          <a:blipFill>
            <a:blip r:embed="rId6"/>
            <a:stretch>
              <a:fillRect l="0" t="0" r="0" b="0"/>
            </a:stretch>
          </a:blipFill>
        </p:spPr>
      </p:sp>
      <p:sp>
        <p:nvSpPr>
          <p:cNvPr name="Freeform 8" id="8"/>
          <p:cNvSpPr/>
          <p:nvPr/>
        </p:nvSpPr>
        <p:spPr>
          <a:xfrm flipH="false" flipV="false" rot="0">
            <a:off x="1750608" y="1028700"/>
            <a:ext cx="2168922" cy="2308210"/>
          </a:xfrm>
          <a:custGeom>
            <a:avLst/>
            <a:gdLst/>
            <a:ahLst/>
            <a:cxnLst/>
            <a:rect r="r" b="b" t="t" l="l"/>
            <a:pathLst>
              <a:path h="2308210" w="2168922">
                <a:moveTo>
                  <a:pt x="0" y="0"/>
                </a:moveTo>
                <a:lnTo>
                  <a:pt x="2168922" y="0"/>
                </a:lnTo>
                <a:lnTo>
                  <a:pt x="2168922" y="2308210"/>
                </a:lnTo>
                <a:lnTo>
                  <a:pt x="0" y="2308210"/>
                </a:lnTo>
                <a:lnTo>
                  <a:pt x="0" y="0"/>
                </a:lnTo>
                <a:close/>
              </a:path>
            </a:pathLst>
          </a:custGeom>
          <a:blipFill>
            <a:blip r:embed="rId7"/>
            <a:stretch>
              <a:fillRect l="0" t="0" r="0" b="0"/>
            </a:stretch>
          </a:blipFill>
        </p:spPr>
      </p:sp>
      <p:sp>
        <p:nvSpPr>
          <p:cNvPr name="Freeform 9" id="9"/>
          <p:cNvSpPr/>
          <p:nvPr/>
        </p:nvSpPr>
        <p:spPr>
          <a:xfrm flipH="false" flipV="false" rot="0">
            <a:off x="5213479" y="593385"/>
            <a:ext cx="3282613" cy="3282613"/>
          </a:xfrm>
          <a:custGeom>
            <a:avLst/>
            <a:gdLst/>
            <a:ahLst/>
            <a:cxnLst/>
            <a:rect r="r" b="b" t="t" l="l"/>
            <a:pathLst>
              <a:path h="3282613" w="3282613">
                <a:moveTo>
                  <a:pt x="0" y="0"/>
                </a:moveTo>
                <a:lnTo>
                  <a:pt x="3282613" y="0"/>
                </a:lnTo>
                <a:lnTo>
                  <a:pt x="3282613" y="3282613"/>
                </a:lnTo>
                <a:lnTo>
                  <a:pt x="0" y="3282613"/>
                </a:lnTo>
                <a:lnTo>
                  <a:pt x="0" y="0"/>
                </a:lnTo>
                <a:close/>
              </a:path>
            </a:pathLst>
          </a:custGeom>
          <a:blipFill>
            <a:blip r:embed="rId8"/>
            <a:stretch>
              <a:fillRect l="0" t="0" r="0" b="0"/>
            </a:stretch>
          </a:blipFill>
        </p:spPr>
      </p:sp>
      <p:sp>
        <p:nvSpPr>
          <p:cNvPr name="Freeform 10" id="10"/>
          <p:cNvSpPr/>
          <p:nvPr/>
        </p:nvSpPr>
        <p:spPr>
          <a:xfrm flipH="false" flipV="false" rot="0">
            <a:off x="13871358" y="6120258"/>
            <a:ext cx="3387942" cy="3387942"/>
          </a:xfrm>
          <a:custGeom>
            <a:avLst/>
            <a:gdLst/>
            <a:ahLst/>
            <a:cxnLst/>
            <a:rect r="r" b="b" t="t" l="l"/>
            <a:pathLst>
              <a:path h="3387942" w="3387942">
                <a:moveTo>
                  <a:pt x="0" y="0"/>
                </a:moveTo>
                <a:lnTo>
                  <a:pt x="3387942" y="0"/>
                </a:lnTo>
                <a:lnTo>
                  <a:pt x="3387942" y="3387942"/>
                </a:lnTo>
                <a:lnTo>
                  <a:pt x="0" y="3387942"/>
                </a:lnTo>
                <a:lnTo>
                  <a:pt x="0" y="0"/>
                </a:lnTo>
                <a:close/>
              </a:path>
            </a:pathLst>
          </a:custGeom>
          <a:blipFill>
            <a:blip r:embed="rId9"/>
            <a:stretch>
              <a:fillRect l="0" t="0" r="0" b="0"/>
            </a:stretch>
          </a:blipFill>
        </p:spPr>
      </p:sp>
      <p:sp>
        <p:nvSpPr>
          <p:cNvPr name="Freeform 11" id="11"/>
          <p:cNvSpPr/>
          <p:nvPr/>
        </p:nvSpPr>
        <p:spPr>
          <a:xfrm flipH="false" flipV="false" rot="0">
            <a:off x="9144000" y="6648141"/>
            <a:ext cx="3922908" cy="2332175"/>
          </a:xfrm>
          <a:custGeom>
            <a:avLst/>
            <a:gdLst/>
            <a:ahLst/>
            <a:cxnLst/>
            <a:rect r="r" b="b" t="t" l="l"/>
            <a:pathLst>
              <a:path h="2332175" w="3922908">
                <a:moveTo>
                  <a:pt x="0" y="0"/>
                </a:moveTo>
                <a:lnTo>
                  <a:pt x="3922908" y="0"/>
                </a:lnTo>
                <a:lnTo>
                  <a:pt x="3922908" y="2332176"/>
                </a:lnTo>
                <a:lnTo>
                  <a:pt x="0" y="2332176"/>
                </a:lnTo>
                <a:lnTo>
                  <a:pt x="0" y="0"/>
                </a:lnTo>
                <a:close/>
              </a:path>
            </a:pathLst>
          </a:custGeom>
          <a:blipFill>
            <a:blip r:embed="rId10"/>
            <a:stretch>
              <a:fillRect l="0" t="0" r="0" b="0"/>
            </a:stretch>
          </a:blipFill>
        </p:spPr>
      </p:sp>
      <p:sp>
        <p:nvSpPr>
          <p:cNvPr name="Freeform 12" id="12"/>
          <p:cNvSpPr/>
          <p:nvPr/>
        </p:nvSpPr>
        <p:spPr>
          <a:xfrm flipH="false" flipV="false" rot="0">
            <a:off x="9312266" y="820696"/>
            <a:ext cx="3172564" cy="3172564"/>
          </a:xfrm>
          <a:custGeom>
            <a:avLst/>
            <a:gdLst/>
            <a:ahLst/>
            <a:cxnLst/>
            <a:rect r="r" b="b" t="t" l="l"/>
            <a:pathLst>
              <a:path h="3172564" w="3172564">
                <a:moveTo>
                  <a:pt x="0" y="0"/>
                </a:moveTo>
                <a:lnTo>
                  <a:pt x="3172564" y="0"/>
                </a:lnTo>
                <a:lnTo>
                  <a:pt x="3172564" y="3172564"/>
                </a:lnTo>
                <a:lnTo>
                  <a:pt x="0" y="3172564"/>
                </a:lnTo>
                <a:lnTo>
                  <a:pt x="0" y="0"/>
                </a:lnTo>
                <a:close/>
              </a:path>
            </a:pathLst>
          </a:custGeom>
          <a:blipFill>
            <a:blip r:embed="rId11"/>
            <a:stretch>
              <a:fillRect l="0" t="0" r="0" b="0"/>
            </a:stretch>
          </a:blipFill>
        </p:spPr>
      </p:sp>
      <p:sp>
        <p:nvSpPr>
          <p:cNvPr name="Freeform 13" id="13"/>
          <p:cNvSpPr/>
          <p:nvPr/>
        </p:nvSpPr>
        <p:spPr>
          <a:xfrm flipH="false" flipV="false" rot="0">
            <a:off x="635674" y="3958792"/>
            <a:ext cx="3547065" cy="2456671"/>
          </a:xfrm>
          <a:custGeom>
            <a:avLst/>
            <a:gdLst/>
            <a:ahLst/>
            <a:cxnLst/>
            <a:rect r="r" b="b" t="t" l="l"/>
            <a:pathLst>
              <a:path h="2456671" w="3547065">
                <a:moveTo>
                  <a:pt x="0" y="0"/>
                </a:moveTo>
                <a:lnTo>
                  <a:pt x="3547065" y="0"/>
                </a:lnTo>
                <a:lnTo>
                  <a:pt x="3547065" y="2456671"/>
                </a:lnTo>
                <a:lnTo>
                  <a:pt x="0" y="2456671"/>
                </a:lnTo>
                <a:lnTo>
                  <a:pt x="0" y="0"/>
                </a:lnTo>
                <a:close/>
              </a:path>
            </a:pathLst>
          </a:custGeom>
          <a:blipFill>
            <a:blip r:embed="rId12"/>
            <a:stretch>
              <a:fillRect l="0" t="0" r="0" b="0"/>
            </a:stretch>
          </a:blipFill>
        </p:spPr>
      </p:sp>
      <p:sp>
        <p:nvSpPr>
          <p:cNvPr name="TextBox 14" id="14"/>
          <p:cNvSpPr txBox="true"/>
          <p:nvPr/>
        </p:nvSpPr>
        <p:spPr>
          <a:xfrm rot="0">
            <a:off x="4571035" y="4429667"/>
            <a:ext cx="12524328" cy="1867792"/>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HOW MANY SOCIAL MEDIA APPS &amp; SITES CAN YOU NAME IN 2 MINUTES?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C9E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329425"/>
            <a:ext cx="14231499" cy="4946915"/>
          </a:xfrm>
          <a:prstGeom prst="rect">
            <a:avLst/>
          </a:prstGeom>
        </p:spPr>
        <p:txBody>
          <a:bodyPr anchor="t" rtlCol="false" tIns="0" lIns="0" bIns="0" rIns="0">
            <a:spAutoFit/>
          </a:bodyPr>
          <a:lstStyle/>
          <a:p>
            <a:pPr algn="l">
              <a:lnSpc>
                <a:spcPts val="4894"/>
              </a:lnSpc>
            </a:pPr>
            <a:r>
              <a:rPr lang="en-US" sz="4661">
                <a:solidFill>
                  <a:srgbClr val="000000"/>
                </a:solidFill>
                <a:latin typeface="Glacial Indifference"/>
                <a:ea typeface="Glacial Indifference"/>
                <a:cs typeface="Glacial Indifference"/>
                <a:sym typeface="Glacial Indifference"/>
              </a:rPr>
              <a:t>In small groups, please discuss one of these questions:</a:t>
            </a:r>
          </a:p>
          <a:p>
            <a:pPr algn="l">
              <a:lnSpc>
                <a:spcPts val="4894"/>
              </a:lnSpc>
            </a:pPr>
          </a:p>
          <a:p>
            <a:pPr algn="l">
              <a:lnSpc>
                <a:spcPts val="4894"/>
              </a:lnSpc>
            </a:pPr>
            <a:r>
              <a:rPr lang="en-US" sz="4661">
                <a:solidFill>
                  <a:srgbClr val="000000"/>
                </a:solidFill>
                <a:latin typeface="Glacial Indifference"/>
                <a:ea typeface="Glacial Indifference"/>
                <a:cs typeface="Glacial Indifference"/>
                <a:sym typeface="Glacial Indifference"/>
              </a:rPr>
              <a:t>1)Why do (young) people use social media?</a:t>
            </a:r>
          </a:p>
          <a:p>
            <a:pPr algn="l">
              <a:lnSpc>
                <a:spcPts val="4894"/>
              </a:lnSpc>
            </a:pPr>
          </a:p>
          <a:p>
            <a:pPr algn="l">
              <a:lnSpc>
                <a:spcPts val="4894"/>
              </a:lnSpc>
            </a:pPr>
            <a:r>
              <a:rPr lang="en-US" sz="4661">
                <a:solidFill>
                  <a:srgbClr val="000000"/>
                </a:solidFill>
                <a:latin typeface="Glacial Indifference"/>
                <a:ea typeface="Glacial Indifference"/>
                <a:cs typeface="Glacial Indifference"/>
                <a:sym typeface="Glacial Indifference"/>
              </a:rPr>
              <a:t>2)What could they see or do?</a:t>
            </a:r>
          </a:p>
          <a:p>
            <a:pPr algn="l">
              <a:lnSpc>
                <a:spcPts val="4894"/>
              </a:lnSpc>
            </a:pPr>
          </a:p>
          <a:p>
            <a:pPr algn="l">
              <a:lnSpc>
                <a:spcPts val="4894"/>
              </a:lnSpc>
            </a:pPr>
            <a:r>
              <a:rPr lang="en-US" sz="4661">
                <a:solidFill>
                  <a:srgbClr val="000000"/>
                </a:solidFill>
                <a:latin typeface="Glacial Indifference"/>
                <a:ea typeface="Glacial Indifference"/>
                <a:cs typeface="Glacial Indifference"/>
                <a:sym typeface="Glacial Indifference"/>
              </a:rPr>
              <a:t>3)How could it affect them?</a:t>
            </a:r>
          </a:p>
          <a:p>
            <a:pPr algn="l">
              <a:lnSpc>
                <a:spcPts val="4894"/>
              </a:lnSpc>
            </a:pPr>
          </a:p>
        </p:txBody>
      </p:sp>
      <p:sp>
        <p:nvSpPr>
          <p:cNvPr name="Freeform 6" id="6"/>
          <p:cNvSpPr/>
          <p:nvPr/>
        </p:nvSpPr>
        <p:spPr>
          <a:xfrm flipH="false" flipV="false" rot="0">
            <a:off x="12808125" y="5001974"/>
            <a:ext cx="4634178" cy="4734792"/>
          </a:xfrm>
          <a:custGeom>
            <a:avLst/>
            <a:gdLst/>
            <a:ahLst/>
            <a:cxnLst/>
            <a:rect r="r" b="b" t="t" l="l"/>
            <a:pathLst>
              <a:path h="4734792" w="4634178">
                <a:moveTo>
                  <a:pt x="0" y="0"/>
                </a:moveTo>
                <a:lnTo>
                  <a:pt x="4634178" y="0"/>
                </a:lnTo>
                <a:lnTo>
                  <a:pt x="4634178" y="4734793"/>
                </a:lnTo>
                <a:lnTo>
                  <a:pt x="0" y="4734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94381" y="1114425"/>
            <a:ext cx="5262614" cy="956176"/>
          </a:xfrm>
          <a:prstGeom prst="rect">
            <a:avLst/>
          </a:prstGeom>
        </p:spPr>
        <p:txBody>
          <a:bodyPr anchor="t" rtlCol="false" tIns="0" lIns="0" bIns="0" rIns="0">
            <a:spAutoFit/>
          </a:bodyPr>
          <a:lstStyle/>
          <a:p>
            <a:pPr algn="ctr">
              <a:lnSpc>
                <a:spcPts val="7181"/>
              </a:lnSpc>
            </a:pPr>
            <a:r>
              <a:rPr lang="en-US" sz="6839">
                <a:solidFill>
                  <a:srgbClr val="000000"/>
                </a:solidFill>
                <a:latin typeface="Bobby Jones Soft"/>
                <a:ea typeface="Bobby Jones Soft"/>
                <a:cs typeface="Bobby Jones Soft"/>
                <a:sym typeface="Bobby Jones Soft"/>
              </a:rPr>
              <a:t>LET’S CHAT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DAGcFqyoGec</dc:identifier>
  <dcterms:modified xsi:type="dcterms:W3CDTF">2011-08-01T06:04:30Z</dcterms:modified>
  <cp:revision>1</cp:revision>
  <dc:title>9.2.5 - Social Media Safety</dc:title>
</cp:coreProperties>
</file>