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Bobby Jones Soft" charset="1" panose="00000000000000000000"/>
      <p:regular r:id="rId32"/>
    </p:embeddedFont>
    <p:embeddedFont>
      <p:font typeface="Glacial Indifference" charset="1" panose="00000000000000000000"/>
      <p:regular r:id="rId33"/>
    </p:embeddedFont>
    <p:embeddedFont>
      <p:font typeface="Playpen Sans" charset="1" panose="00000000000000000000"/>
      <p:regular r:id="rId37"/>
    </p:embeddedFont>
    <p:embeddedFont>
      <p:font typeface="Glacial Indifference Bold" charset="1" panose="00000800000000000000"/>
      <p:regular r:id="rId40"/>
    </p:embeddedFont>
    <p:embeddedFont>
      <p:font typeface="Glacial Indifference Bold Italics" charset="1" panose="00000800000000000000"/>
      <p:regular r:id="rId44"/>
    </p:embeddedFont>
    <p:embeddedFont>
      <p:font typeface="Canva Sans Bold" charset="1" panose="020B0803030501040103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notesMasters/notesMaster1.xml" Type="http://schemas.openxmlformats.org/officeDocument/2006/relationships/notesMaster"/><Relationship Id="rId35" Target="theme/theme2.xml" Type="http://schemas.openxmlformats.org/officeDocument/2006/relationships/theme"/><Relationship Id="rId36" Target="notesSlides/notesSlide1.xml" Type="http://schemas.openxmlformats.org/officeDocument/2006/relationships/notesSlide"/><Relationship Id="rId37" Target="fonts/font37.fntdata" Type="http://schemas.openxmlformats.org/officeDocument/2006/relationships/font"/><Relationship Id="rId38" Target="notesSlides/notesSlide2.xml" Type="http://schemas.openxmlformats.org/officeDocument/2006/relationships/notesSlide"/><Relationship Id="rId39" Target="notesSlides/notesSlide3.xml" Type="http://schemas.openxmlformats.org/officeDocument/2006/relationships/notes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notesSlides/notesSlide4.xml" Type="http://schemas.openxmlformats.org/officeDocument/2006/relationships/notesSlide"/><Relationship Id="rId42" Target="notesSlides/notesSlide5.xml" Type="http://schemas.openxmlformats.org/officeDocument/2006/relationships/notesSlide"/><Relationship Id="rId43" Target="notesSlides/notesSlide6.xml" Type="http://schemas.openxmlformats.org/officeDocument/2006/relationships/notesSlide"/><Relationship Id="rId44" Target="fonts/font44.fntdata" Type="http://schemas.openxmlformats.org/officeDocument/2006/relationships/font"/><Relationship Id="rId45" Target="notesSlides/notesSlide7.xml" Type="http://schemas.openxmlformats.org/officeDocument/2006/relationships/notesSlide"/><Relationship Id="rId46" Target="notesSlides/notesSlide8.xml" Type="http://schemas.openxmlformats.org/officeDocument/2006/relationships/notesSlide"/><Relationship Id="rId47" Target="notesSlides/notesSlide9.xml" Type="http://schemas.openxmlformats.org/officeDocument/2006/relationships/notesSlide"/><Relationship Id="rId48" Target="notesSlides/notesSlide10.xml" Type="http://schemas.openxmlformats.org/officeDocument/2006/relationships/notesSlide"/><Relationship Id="rId49" Target="notesSlides/notesSlide11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2.xml" Type="http://schemas.openxmlformats.org/officeDocument/2006/relationships/notesSlide"/><Relationship Id="rId51" Target="notesSlides/notesSlide13.xml" Type="http://schemas.openxmlformats.org/officeDocument/2006/relationships/notesSlide"/><Relationship Id="rId52" Target="notesSlides/notesSlide14.xml" Type="http://schemas.openxmlformats.org/officeDocument/2006/relationships/notesSlide"/><Relationship Id="rId53" Target="notesSlides/notesSlide15.xml" Type="http://schemas.openxmlformats.org/officeDocument/2006/relationships/notesSlide"/><Relationship Id="rId54" Target="notesSlides/notesSlide16.xml" Type="http://schemas.openxmlformats.org/officeDocument/2006/relationships/notesSlide"/><Relationship Id="rId55" Target="notesSlides/notesSlide17.xml" Type="http://schemas.openxmlformats.org/officeDocument/2006/relationships/notesSlide"/><Relationship Id="rId56" Target="notesSlides/notesSlide18.xml" Type="http://schemas.openxmlformats.org/officeDocument/2006/relationships/notesSlide"/><Relationship Id="rId57" Target="notesSlides/notesSlide19.xml" Type="http://schemas.openxmlformats.org/officeDocument/2006/relationships/notesSlide"/><Relationship Id="rId58" Target="notesSlides/notesSlide20.xml" Type="http://schemas.openxmlformats.org/officeDocument/2006/relationships/notesSlide"/><Relationship Id="rId59" Target="notesSlides/notesSlide21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22.xml" Type="http://schemas.openxmlformats.org/officeDocument/2006/relationships/notesSlide"/><Relationship Id="rId61" Target="notesSlides/notesSlide23.xml" Type="http://schemas.openxmlformats.org/officeDocument/2006/relationships/notesSlide"/><Relationship Id="rId62" Target="notesSlides/notesSlide24.xml" Type="http://schemas.openxmlformats.org/officeDocument/2006/relationships/notesSlide"/><Relationship Id="rId63" Target="notesSlides/notesSlide25.xml" Type="http://schemas.openxmlformats.org/officeDocument/2006/relationships/notesSlide"/><Relationship Id="rId64" Target="fonts/font64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that you would like the class to create a list of 'agreements' for how everyone will behave and treat one another in the class. Ensure a common understanding. For example:</a:t>
            </a:r>
          </a:p>
          <a:p>
            <a:r>
              <a:rPr lang="en-US"/>
              <a:t/>
            </a:r>
          </a:p>
          <a:p>
            <a:r>
              <a:rPr lang="en-US"/>
              <a:t>1. We will treat one another with kindness and respect (listening to each other, speaking one at a time, etc)</a:t>
            </a:r>
          </a:p>
          <a:p>
            <a:r>
              <a:rPr lang="en-US"/>
              <a:t>2. We all have the right to 'pass' on answering a question or participating in an activity that makes us feel uncomfortable.</a:t>
            </a:r>
          </a:p>
          <a:p>
            <a:r>
              <a:rPr lang="en-US"/>
              <a:t>3. We can disagree but will not pass judgments, make fun of, or or put anybody down. 'Challenge the opinion, not the person.'</a:t>
            </a:r>
          </a:p>
          <a:p>
            <a:r>
              <a:rPr lang="en-US"/>
              <a:t>4. Asking questions is encouraged and will be valued by our teacher. We do not ask questions to purposefully embarrass or belittle another.</a:t>
            </a:r>
          </a:p>
          <a:p>
            <a:r>
              <a:rPr lang="en-US"/>
              <a:t/>
            </a:r>
          </a:p>
          <a:p>
            <a:r>
              <a:rPr lang="en-US"/>
              <a:t>*Feel free to change the agreements to suit your class, and ask whether there are any others they'd add to the list in order to create a safe, comfortable learning environment.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Discussion. Introduce the next task: having some discussion in small groups first and then feedback and chat as a class. Remind everyone that there are no ‘right or wrong’ answers when they have discussions, everybody can have an opinion and should respect other opinions too.</a:t>
            </a:r>
          </a:p>
          <a:p>
            <a:r>
              <a:rPr lang="en-US"/>
              <a:t/>
            </a:r>
          </a:p>
          <a:p>
            <a:r>
              <a:rPr lang="en-US"/>
              <a:t>Explain that these discussion points ask their opinion, but also what they think their parents/carers and other </a:t>
            </a:r>
          </a:p>
          <a:p>
            <a:r>
              <a:rPr lang="en-US"/>
              <a:t>family members would also think. Perhaps 5 minutes or so per 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Discussion. Introduce the next task: having some discussion in small groups first and then feedback and chat as a class. Remind everyone that there are no ‘right or wrong’ answers when they have discussions, everybody can have an opinion and should respect other opinions too.</a:t>
            </a:r>
          </a:p>
          <a:p>
            <a:r>
              <a:rPr lang="en-US"/>
              <a:t/>
            </a:r>
          </a:p>
          <a:p>
            <a:r>
              <a:rPr lang="en-US"/>
              <a:t>Explain that these discussion points ask their opinion, but also what they think their parents/carers and other </a:t>
            </a:r>
          </a:p>
          <a:p>
            <a:r>
              <a:rPr lang="en-US"/>
              <a:t>family members would also think. Perhaps 5 minutes or so per 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Discussion. Introduce the next task: having some discussion in small groups first and then feedback and chat as a class. Remind everyone that there are no ‘right or wrong’ answers when they have discussions, everybody can have an opinion and should respect other opinions too.</a:t>
            </a:r>
          </a:p>
          <a:p>
            <a:r>
              <a:rPr lang="en-US"/>
              <a:t/>
            </a:r>
          </a:p>
          <a:p>
            <a:r>
              <a:rPr lang="en-US"/>
              <a:t>Explain that these discussion points ask their opinion, but also what they think their parents/carers and other </a:t>
            </a:r>
          </a:p>
          <a:p>
            <a:r>
              <a:rPr lang="en-US"/>
              <a:t>family members would also think. Perhaps 5 minutes or so per 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Introduce the next session which is a true/false quiz. You can do this with the entire class - 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put their hands up, or do thumbs up/down depending on whether they think a statement is true or false.</a:t>
            </a:r>
          </a:p>
          <a:p>
            <a:r>
              <a:rPr lang="en-US"/>
              <a:t/>
            </a:r>
          </a:p>
          <a:p>
            <a:r>
              <a:rPr lang="en-US"/>
              <a:t>Have some discussion as you go through the answers, exploring any misinformation and opinions. </a:t>
            </a:r>
          </a:p>
          <a:p>
            <a:r>
              <a:rPr lang="en-US"/>
              <a:t/>
            </a:r>
          </a:p>
          <a:p>
            <a:r>
              <a:rPr lang="en-US"/>
              <a:t>For example: What do you think about 16 as the age young people can marry/get a civil </a:t>
            </a:r>
          </a:p>
          <a:p>
            <a:r>
              <a:rPr lang="en-US"/>
              <a:t>partnership?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Ensure that the class understands the distinction between a forced marriage and an arranged marriage, which is an accepted practice in many cultures.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Ensure that the class understands the distinction between a forced marriage and an arranged marriage, which is an accepted practice in many cultures.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Ensure that the class understands the distinction between a forced marriage and an arranged marriage, which is an accepted practice in many cultures.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Discussion. Introduce the next task: having some discussion in small groups first and then feedback and chat as a class. Remind everyone that there are no ‘right or wrong’ answers when they have discussions, everybody can have an opinion and should respect other opinions too.</a:t>
            </a:r>
          </a:p>
          <a:p>
            <a:r>
              <a:rPr lang="en-US"/>
              <a:t/>
            </a:r>
          </a:p>
          <a:p>
            <a:r>
              <a:rPr lang="en-US"/>
              <a:t>Explain that these discussion points ask their opinion, but also what they think their parents/carers and other </a:t>
            </a:r>
          </a:p>
          <a:p>
            <a:r>
              <a:rPr lang="en-US"/>
              <a:t>family members would also think. Perhaps 5 minutes or so per 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Discussion. Introduce the next task: having some discussion in small groups first and then feedback and chat as a class. Remind everyone that there are no ‘right or wrong’ answers when they have discussions, everybody can have an opinion and should respect other opinions too.</a:t>
            </a:r>
          </a:p>
          <a:p>
            <a:r>
              <a:rPr lang="en-US"/>
              <a:t/>
            </a:r>
          </a:p>
          <a:p>
            <a:r>
              <a:rPr lang="en-US"/>
              <a:t>Explain that these discussion points ask their opinion, but also what they think their parents/carers and other </a:t>
            </a:r>
          </a:p>
          <a:p>
            <a:r>
              <a:rPr lang="en-US"/>
              <a:t>family members would also think. Perhaps 5 minutes or so per 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Discussion. Introduce the next task: having some discussion in small groups first and then feedback and chat as a class. Remind everyone that there are no ‘right or wrong’ answers when they have discussions, everybody can have an opinion and should respect other opinions too.</a:t>
            </a:r>
          </a:p>
          <a:p>
            <a:r>
              <a:rPr lang="en-US"/>
              <a:t/>
            </a:r>
          </a:p>
          <a:p>
            <a:r>
              <a:rPr lang="en-US"/>
              <a:t>Explain that these discussion points ask their opinion, but also what they think their parents/carers and other </a:t>
            </a:r>
          </a:p>
          <a:p>
            <a:r>
              <a:rPr lang="en-US"/>
              <a:t>family members would also think. Perhaps 5 minutes or so per topic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8573" y="7622352"/>
            <a:ext cx="1478992" cy="1998212"/>
          </a:xfrm>
          <a:custGeom>
            <a:avLst/>
            <a:gdLst/>
            <a:ahLst/>
            <a:cxnLst/>
            <a:rect r="r" b="b" t="t" l="l"/>
            <a:pathLst>
              <a:path h="1998212" w="1478992">
                <a:moveTo>
                  <a:pt x="0" y="0"/>
                </a:moveTo>
                <a:lnTo>
                  <a:pt x="1478992" y="0"/>
                </a:lnTo>
                <a:lnTo>
                  <a:pt x="1478992" y="1998212"/>
                </a:lnTo>
                <a:lnTo>
                  <a:pt x="0" y="1998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73519" y="1274709"/>
            <a:ext cx="11540962" cy="3512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0"/>
              </a:lnSpc>
            </a:pPr>
            <a:r>
              <a:rPr lang="en-US" sz="8658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LIVING TOGETHER, MARRIAGE, AND CIVIL PARTNERSHIPS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05441" y="5606431"/>
            <a:ext cx="9477119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YEAR 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69662" y="8640508"/>
            <a:ext cx="5989638" cy="801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8"/>
              </a:lnSpc>
            </a:pPr>
            <a:r>
              <a:rPr lang="en-US" sz="196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presentation has been adapted for the Isle of Man from Scotland’s national resource for relationships, sexual health, and parenthood (RSHP) education.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9989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83023" y="3454821"/>
            <a:ext cx="10167372" cy="354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“Getting married or having a Civil Partnership is important because it says that people are committed to their relationship.”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28511" y="7908711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do you think?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9989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190464"/>
            <a:ext cx="10167372" cy="3738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“Marriage and Civil Partnerships have become over commercialised, too expensive, and people forget what it really means to get married/civil partnered.”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28511" y="7908711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do you think?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9989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933414"/>
            <a:ext cx="10167372" cy="225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“You should live with someone before you get married or in a civil partnership.”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28511" y="7908711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do you think?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9989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678950"/>
            <a:ext cx="10167372" cy="2995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“If a couple are having children it’s best if they are married/in a civil partnership, rather than living together.”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28511" y="7908711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do you think?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968001"/>
            <a:ext cx="17016652" cy="8874095"/>
            <a:chOff x="0" y="0"/>
            <a:chExt cx="6253988" cy="3261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261422"/>
            </a:xfrm>
            <a:custGeom>
              <a:avLst/>
              <a:gdLst/>
              <a:ahLst/>
              <a:cxnLst/>
              <a:rect r="r" b="b" t="t" l="l"/>
              <a:pathLst>
                <a:path h="3261422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261422"/>
                  </a:lnTo>
                  <a:lnTo>
                    <a:pt x="0" y="32614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28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35674" y="968001"/>
            <a:ext cx="8863002" cy="8874095"/>
          </a:xfrm>
          <a:custGeom>
            <a:avLst/>
            <a:gdLst/>
            <a:ahLst/>
            <a:cxnLst/>
            <a:rect r="r" b="b" t="t" l="l"/>
            <a:pathLst>
              <a:path h="8874095" w="8863002">
                <a:moveTo>
                  <a:pt x="0" y="0"/>
                </a:moveTo>
                <a:lnTo>
                  <a:pt x="8863002" y="0"/>
                </a:lnTo>
                <a:lnTo>
                  <a:pt x="8863002" y="8874095"/>
                </a:lnTo>
                <a:lnTo>
                  <a:pt x="0" y="8874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24998" y="968001"/>
            <a:ext cx="8863002" cy="8874095"/>
          </a:xfrm>
          <a:custGeom>
            <a:avLst/>
            <a:gdLst/>
            <a:ahLst/>
            <a:cxnLst/>
            <a:rect r="r" b="b" t="t" l="l"/>
            <a:pathLst>
              <a:path h="8874095" w="8863002">
                <a:moveTo>
                  <a:pt x="0" y="0"/>
                </a:moveTo>
                <a:lnTo>
                  <a:pt x="8863002" y="0"/>
                </a:lnTo>
                <a:lnTo>
                  <a:pt x="8863002" y="8874095"/>
                </a:lnTo>
                <a:lnTo>
                  <a:pt x="0" y="8874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08016" y="3682480"/>
            <a:ext cx="12165926" cy="2477425"/>
          </a:xfrm>
          <a:custGeom>
            <a:avLst/>
            <a:gdLst/>
            <a:ahLst/>
            <a:cxnLst/>
            <a:rect r="r" b="b" t="t" l="l"/>
            <a:pathLst>
              <a:path h="2477425" w="12165926">
                <a:moveTo>
                  <a:pt x="0" y="0"/>
                </a:moveTo>
                <a:lnTo>
                  <a:pt x="12165926" y="0"/>
                </a:lnTo>
                <a:lnTo>
                  <a:pt x="12165926" y="2477425"/>
                </a:lnTo>
                <a:lnTo>
                  <a:pt x="0" y="2477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66366" y="3910112"/>
            <a:ext cx="11649226" cy="220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49"/>
              </a:lnSpc>
            </a:pPr>
            <a:r>
              <a:rPr lang="en-US" sz="15760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 TIME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678950"/>
            <a:ext cx="10167372" cy="150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have to be aged 18 or over to get married on the Isle of Man.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60314" y="6655675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true/false?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67752" y="1115582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678950"/>
            <a:ext cx="10167372" cy="150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have to be aged 18 or over to get married on the Isle of Man.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60314" y="6655675"/>
            <a:ext cx="10974894" cy="1775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false: you can get married from the age of 16 with parental consent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678950"/>
            <a:ext cx="10167372" cy="150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Once you’re engaged, you have to marry your partner.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60314" y="6655675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true/false?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678950"/>
            <a:ext cx="10167372" cy="150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Once you’re engaged, you have to marry your partner.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60314" y="6655675"/>
            <a:ext cx="10658907" cy="267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false: If you or your partner decide to end an engagement, you cannot be forced to marry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678950"/>
            <a:ext cx="10167372" cy="225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2 kinds of marriage ceremonies: a civil marriage or a religious/belief ceremony.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60314" y="6655675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true/false?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114425"/>
            <a:ext cx="7641221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CLASS AGREEMENTS</a:t>
            </a:r>
          </a:p>
        </p:txBody>
      </p:sp>
      <p:sp>
        <p:nvSpPr>
          <p:cNvPr name="Freeform 6" id="6"/>
          <p:cNvSpPr/>
          <p:nvPr/>
        </p:nvSpPr>
        <p:spPr>
          <a:xfrm flipH="true" flipV="true" rot="5400000">
            <a:off x="4543789" y="1970205"/>
            <a:ext cx="6115859" cy="7714960"/>
          </a:xfrm>
          <a:custGeom>
            <a:avLst/>
            <a:gdLst/>
            <a:ahLst/>
            <a:cxnLst/>
            <a:rect r="r" b="b" t="t" l="l"/>
            <a:pathLst>
              <a:path h="7714960" w="6115859">
                <a:moveTo>
                  <a:pt x="6115859" y="7714960"/>
                </a:moveTo>
                <a:lnTo>
                  <a:pt x="0" y="7714960"/>
                </a:lnTo>
                <a:lnTo>
                  <a:pt x="0" y="0"/>
                </a:lnTo>
                <a:lnTo>
                  <a:pt x="6115859" y="0"/>
                </a:lnTo>
                <a:lnTo>
                  <a:pt x="6115859" y="77149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9892" y="3222479"/>
            <a:ext cx="7576310" cy="511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Kindness and respect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Right to pass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Nonjudgmental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such thing as silly </a:t>
            </a:r>
          </a:p>
          <a:p>
            <a:pPr algn="l"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questions</a:t>
            </a:r>
          </a:p>
          <a:p>
            <a:pPr algn="ctr">
              <a:lnSpc>
                <a:spcPts val="681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459198" y="8305225"/>
            <a:ext cx="59639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any others?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85533" y="2890674"/>
            <a:ext cx="10167372" cy="225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2 kinds of marriage ceremonies: a civil marriage or a religious/belief ceremony.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76446" y="6655675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true: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89544" y="6174641"/>
            <a:ext cx="13269756" cy="3406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1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religious ceremony includes religious beliefs and other belief systems such as humanism. A religious ceremony can be held anywhere. A civil marriage can take place in a registrar's office or in any other appropriate location (other than religious premises).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60314" y="3099641"/>
            <a:ext cx="10167372" cy="2995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Forcing someone to marry without their full and free consent is against the law and an abuse of their human rights.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60314" y="6655675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true/false?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532642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QUIZ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10786" y="2567079"/>
            <a:ext cx="11062668" cy="225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Forcing someone to marry without their full and free consent is against the law and an abuse of their human rights.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10786" y="5618099"/>
            <a:ext cx="12834638" cy="351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84"/>
              </a:lnSpc>
            </a:pPr>
            <a:r>
              <a:rPr lang="en-US" b="true" sz="4328" spc="-15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true: If you are afraid that you may be forced into a marriage in this country, or that someone in this country may be planning to force you into a marriage while you are abroad, you should ask for help immediately.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830994" y="2607574"/>
            <a:ext cx="4515456" cy="6417314"/>
          </a:xfrm>
          <a:custGeom>
            <a:avLst/>
            <a:gdLst/>
            <a:ahLst/>
            <a:cxnLst/>
            <a:rect r="r" b="b" t="t" l="l"/>
            <a:pathLst>
              <a:path h="6417314" w="4515456">
                <a:moveTo>
                  <a:pt x="0" y="0"/>
                </a:moveTo>
                <a:lnTo>
                  <a:pt x="4515456" y="0"/>
                </a:lnTo>
                <a:lnTo>
                  <a:pt x="4515456" y="6417314"/>
                </a:lnTo>
                <a:lnTo>
                  <a:pt x="0" y="6417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07528"/>
            <a:ext cx="6411903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IMPORTANT NOTE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23956" y="3980205"/>
            <a:ext cx="8885871" cy="3738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may have heard the term ‘arranged marriage’ before. </a:t>
            </a:r>
          </a:p>
          <a:p>
            <a:pPr algn="just">
              <a:lnSpc>
                <a:spcPts val="5874"/>
              </a:lnSpc>
            </a:pPr>
          </a:p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is </a:t>
            </a: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NOT</a:t>
            </a: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the same thing as a forced marriage.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307528"/>
            <a:ext cx="6411903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IMPORTANT NOTE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313651"/>
            <a:ext cx="11712196" cy="225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</a:t>
            </a: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forced marriage</a:t>
            </a: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is when one or both people do not agree, or cannot consent, to the marriage.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273988"/>
            <a:ext cx="11712196" cy="150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may be threatened with violence, or pressured emotionally or financially.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93880" y="8772251"/>
            <a:ext cx="7499041" cy="76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74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Forced marriage is </a:t>
            </a:r>
            <a:r>
              <a:rPr lang="en-US" b="true" sz="5490" spc="-197">
                <a:solidFill>
                  <a:srgbClr val="E41F2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illegal</a:t>
            </a:r>
            <a:r>
              <a:rPr lang="en-US" sz="5490" spc="-197">
                <a:solidFill>
                  <a:srgbClr val="E41F2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139035" y="2183162"/>
            <a:ext cx="5232414" cy="7448276"/>
          </a:xfrm>
          <a:custGeom>
            <a:avLst/>
            <a:gdLst/>
            <a:ahLst/>
            <a:cxnLst/>
            <a:rect r="r" b="b" t="t" l="l"/>
            <a:pathLst>
              <a:path h="7448276" w="5232414">
                <a:moveTo>
                  <a:pt x="0" y="0"/>
                </a:moveTo>
                <a:lnTo>
                  <a:pt x="5232414" y="0"/>
                </a:lnTo>
                <a:lnTo>
                  <a:pt x="5232414" y="7448276"/>
                </a:lnTo>
                <a:lnTo>
                  <a:pt x="0" y="7448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07528"/>
            <a:ext cx="6411903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IMPORTANT NOTE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6693" y="2893101"/>
            <a:ext cx="10150767" cy="4155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40"/>
              </a:lnSpc>
            </a:pPr>
            <a:r>
              <a:rPr lang="en-US" sz="5084" spc="-1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 the other hand, an </a:t>
            </a:r>
            <a:r>
              <a:rPr lang="en-US" b="true" sz="5084" spc="-183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arranged marriage</a:t>
            </a:r>
            <a:r>
              <a:rPr lang="en-US" sz="5084" spc="-18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is one where a person’s family chooses their partner, but does not force them to marry. The people involved decide if they want to get married.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6693" y="7661123"/>
            <a:ext cx="10150767" cy="1449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693"/>
              </a:lnSpc>
            </a:pPr>
            <a:r>
              <a:rPr lang="en-US" sz="5320" spc="-19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Arranged marriage is </a:t>
            </a:r>
            <a:r>
              <a:rPr lang="en-US" b="true" sz="5320" spc="-191">
                <a:solidFill>
                  <a:srgbClr val="00BF6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legal</a:t>
            </a:r>
            <a:r>
              <a:rPr lang="en-US" sz="5320" spc="-19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is practiced by many cultures.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021604" y="2320722"/>
            <a:ext cx="4006516" cy="6172200"/>
          </a:xfrm>
          <a:custGeom>
            <a:avLst/>
            <a:gdLst/>
            <a:ahLst/>
            <a:cxnLst/>
            <a:rect r="r" b="b" t="t" l="l"/>
            <a:pathLst>
              <a:path h="6172200" w="4006516">
                <a:moveTo>
                  <a:pt x="0" y="0"/>
                </a:moveTo>
                <a:lnTo>
                  <a:pt x="4006516" y="0"/>
                </a:lnTo>
                <a:lnTo>
                  <a:pt x="4006516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4720" y="4002878"/>
            <a:ext cx="10690050" cy="2157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683"/>
              </a:lnSpc>
              <a:spcBef>
                <a:spcPct val="0"/>
              </a:spcBef>
            </a:pPr>
            <a:r>
              <a:rPr lang="en-US" sz="6202" spc="-5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what’s one thing you’ll take away from today’s session?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871269"/>
            <a:ext cx="7449280" cy="1094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57748" y="2410240"/>
            <a:ext cx="5677178" cy="5677178"/>
          </a:xfrm>
          <a:custGeom>
            <a:avLst/>
            <a:gdLst/>
            <a:ahLst/>
            <a:cxnLst/>
            <a:rect r="r" b="b" t="t" l="l"/>
            <a:pathLst>
              <a:path h="5677178" w="5677178">
                <a:moveTo>
                  <a:pt x="0" y="0"/>
                </a:moveTo>
                <a:lnTo>
                  <a:pt x="5677179" y="0"/>
                </a:lnTo>
                <a:lnTo>
                  <a:pt x="5677179" y="5677178"/>
                </a:lnTo>
                <a:lnTo>
                  <a:pt x="0" y="5677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252801" y="1114425"/>
            <a:ext cx="7641221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HAVE A THINK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9611" y="3596436"/>
            <a:ext cx="8548363" cy="4034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6202" spc="-2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you think the differences are between living together, marriage, and civil partnerships?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711427" y="7934900"/>
            <a:ext cx="2547873" cy="1691151"/>
          </a:xfrm>
          <a:custGeom>
            <a:avLst/>
            <a:gdLst/>
            <a:ahLst/>
            <a:cxnLst/>
            <a:rect r="r" b="b" t="t" l="l"/>
            <a:pathLst>
              <a:path h="1691151" w="2547873">
                <a:moveTo>
                  <a:pt x="0" y="0"/>
                </a:moveTo>
                <a:lnTo>
                  <a:pt x="2547873" y="0"/>
                </a:lnTo>
                <a:lnTo>
                  <a:pt x="2547873" y="1691151"/>
                </a:lnTo>
                <a:lnTo>
                  <a:pt x="0" y="1691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271545" y="1276072"/>
            <a:ext cx="5218175" cy="798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5"/>
              </a:lnSpc>
            </a:pPr>
            <a:r>
              <a:rPr lang="en-US" sz="5785">
                <a:solidFill>
                  <a:srgbClr val="FFBD59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MARRIAGE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2790" y="2341869"/>
            <a:ext cx="16766362" cy="259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b="true" sz="4000" spc="-144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Any two people, regardless of sex</a:t>
            </a: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can legally get married in the Isle of Man. The marriage can happen after having either a religious or non-religious ceremony.</a:t>
            </a:r>
          </a:p>
          <a:p>
            <a:pPr algn="just">
              <a:lnSpc>
                <a:spcPts val="5161"/>
              </a:lnSpc>
            </a:pPr>
          </a:p>
          <a:p>
            <a:pPr algn="just">
              <a:lnSpc>
                <a:spcPts val="516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068890" y="1174961"/>
            <a:ext cx="8691876" cy="775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45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45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 a legal union between 2 people.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0205" y="5009748"/>
            <a:ext cx="5955959" cy="80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5789">
                <a:solidFill>
                  <a:srgbClr val="FFBD59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CIVIL PARTNERSHIP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2790" y="5913056"/>
            <a:ext cx="16120304" cy="259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b="true" sz="4000" spc="-144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Any two people, regardless of sex</a:t>
            </a: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can legally have a civil partnership in the Isle of Man. A civil partnership can happen after a non-religious ceremony.</a:t>
            </a:r>
          </a:p>
          <a:p>
            <a:pPr algn="just">
              <a:lnSpc>
                <a:spcPts val="5161"/>
              </a:lnSpc>
            </a:pPr>
          </a:p>
          <a:p>
            <a:pPr algn="just">
              <a:lnSpc>
                <a:spcPts val="5161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516165" y="4936437"/>
            <a:ext cx="9363968" cy="780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45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45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 also legal union between 2 people.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11604" y="1397545"/>
            <a:ext cx="4035102" cy="6968597"/>
          </a:xfrm>
          <a:custGeom>
            <a:avLst/>
            <a:gdLst/>
            <a:ahLst/>
            <a:cxnLst/>
            <a:rect r="r" b="b" t="t" l="l"/>
            <a:pathLst>
              <a:path h="6968597" w="4035102">
                <a:moveTo>
                  <a:pt x="0" y="0"/>
                </a:moveTo>
                <a:lnTo>
                  <a:pt x="4035102" y="0"/>
                </a:lnTo>
                <a:lnTo>
                  <a:pt x="4035102" y="6968597"/>
                </a:lnTo>
                <a:lnTo>
                  <a:pt x="0" y="6968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183771" y="1283554"/>
            <a:ext cx="5218175" cy="798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5"/>
              </a:lnSpc>
            </a:pPr>
            <a:r>
              <a:rPr lang="en-US" sz="5785">
                <a:solidFill>
                  <a:srgbClr val="FFBD59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MARRIAGES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81308" y="1288432"/>
            <a:ext cx="914367" cy="649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35114" y="1276072"/>
            <a:ext cx="5955959" cy="80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5789">
                <a:solidFill>
                  <a:srgbClr val="FFBD59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CIVIL PARTNERSHIPS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5597" y="2156326"/>
            <a:ext cx="9625023" cy="2592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have the same legal status in the Isle of Man. People who are married or are in a civil partnership have the same rights and responsibilities.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5597" y="5679250"/>
            <a:ext cx="2392441" cy="649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Historically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52490" y="5663148"/>
            <a:ext cx="5955959" cy="80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5789">
                <a:solidFill>
                  <a:srgbClr val="FFBD59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CIVIL PARTNERSHIPS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35597" y="6421147"/>
            <a:ext cx="9431920" cy="194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introduced so that same-sex couples could have their relationships recognised in the  eyes of the law.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71297" y="5679250"/>
            <a:ext cx="2392441" cy="649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17872" y="4231811"/>
            <a:ext cx="4510567" cy="5878701"/>
          </a:xfrm>
          <a:custGeom>
            <a:avLst/>
            <a:gdLst/>
            <a:ahLst/>
            <a:cxnLst/>
            <a:rect r="r" b="b" t="t" l="l"/>
            <a:pathLst>
              <a:path h="5878701" w="4510567">
                <a:moveTo>
                  <a:pt x="0" y="0"/>
                </a:moveTo>
                <a:lnTo>
                  <a:pt x="4510566" y="0"/>
                </a:lnTo>
                <a:lnTo>
                  <a:pt x="4510566" y="5878701"/>
                </a:lnTo>
                <a:lnTo>
                  <a:pt x="0" y="5878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46332" y="4500228"/>
            <a:ext cx="3018155" cy="5341868"/>
          </a:xfrm>
          <a:custGeom>
            <a:avLst/>
            <a:gdLst/>
            <a:ahLst/>
            <a:cxnLst/>
            <a:rect r="r" b="b" t="t" l="l"/>
            <a:pathLst>
              <a:path h="5341868" w="3018155">
                <a:moveTo>
                  <a:pt x="0" y="0"/>
                </a:moveTo>
                <a:lnTo>
                  <a:pt x="3018155" y="0"/>
                </a:lnTo>
                <a:lnTo>
                  <a:pt x="3018155" y="5341868"/>
                </a:lnTo>
                <a:lnTo>
                  <a:pt x="0" y="53418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15509" y="981075"/>
            <a:ext cx="15523440" cy="129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Isle of Man legalised same-sex marriage in 2016, so same-sex couples have a choice whether they’d like to enter a marriage or civil partnership.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02658" y="2716839"/>
            <a:ext cx="10818750" cy="129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b="true" sz="4000" spc="-144">
                <a:solidFill>
                  <a:srgbClr val="FFBD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Opposite sex couples also have the option to enter into either a marriage or a civil partnership.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90759" y="4691746"/>
            <a:ext cx="7442549" cy="399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16"/>
              </a:lnSpc>
            </a:pPr>
            <a:r>
              <a:rPr lang="en-US" sz="3500" spc="-12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rights and responsibilities are the same for marriages and civil partnerships. Couples may choose to have a civil partnership if they don’t align with the traditions associated with marriages, but still want their relationship legally recognised.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67320">
            <a:off x="512790" y="3727353"/>
            <a:ext cx="3829504" cy="6356023"/>
          </a:xfrm>
          <a:custGeom>
            <a:avLst/>
            <a:gdLst/>
            <a:ahLst/>
            <a:cxnLst/>
            <a:rect r="r" b="b" t="t" l="l"/>
            <a:pathLst>
              <a:path h="6356023" w="3829504">
                <a:moveTo>
                  <a:pt x="0" y="0"/>
                </a:moveTo>
                <a:lnTo>
                  <a:pt x="3829504" y="0"/>
                </a:lnTo>
                <a:lnTo>
                  <a:pt x="3829504" y="6356023"/>
                </a:lnTo>
                <a:lnTo>
                  <a:pt x="0" y="6356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52808" y="1430231"/>
            <a:ext cx="5218175" cy="798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5"/>
              </a:lnSpc>
            </a:pPr>
            <a:r>
              <a:rPr lang="en-US" sz="5785">
                <a:solidFill>
                  <a:srgbClr val="FFBD59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LIVING TOGETHER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41855" y="3156950"/>
            <a:ext cx="11257621" cy="129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1"/>
              </a:lnSpc>
            </a:pPr>
            <a:r>
              <a:rPr lang="en-US" sz="4000" spc="-1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Sometimes couples may choose to live together without getting married or entering into a civil partnership.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41855" y="5466876"/>
            <a:ext cx="11711669" cy="3598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84"/>
              </a:lnSpc>
              <a:spcBef>
                <a:spcPct val="0"/>
              </a:spcBef>
            </a:pPr>
            <a:r>
              <a:rPr lang="en-US" b="true" sz="3417" i="true">
                <a:solidFill>
                  <a:srgbClr val="000000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Couples living together do not have the same legal rights as people who are married or in a civil partnership. Sometimes this gets complicated. For example, if a relationship breaks up or a partner dies, and the other person has to prove that they lived like a married couple in order to keep their house or claim their pensions.​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9989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16565" y="4192684"/>
            <a:ext cx="10167372" cy="2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small groups, discuss the following statements. What do you think about the opinion being shared?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FC9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655562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9989" y="1114425"/>
            <a:ext cx="5218175" cy="98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059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83023" y="3899261"/>
            <a:ext cx="10167372" cy="2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sz="5490" spc="-19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“Marriage is an old-fashioned idea. Most young people will probably just live together.”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28511" y="7908711"/>
            <a:ext cx="5743560" cy="880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82"/>
              </a:lnSpc>
            </a:pPr>
            <a:r>
              <a:rPr lang="en-US" b="true" sz="5490" spc="-19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do you think?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DAGS6PSW2d0</dc:identifier>
  <dcterms:modified xsi:type="dcterms:W3CDTF">2011-08-01T06:04:30Z</dcterms:modified>
  <cp:revision>1</cp:revision>
  <dc:title>9.1.2 - Living Together slides</dc:title>
</cp:coreProperties>
</file>