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4"/>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18288000" cy="10287000"/>
  <p:notesSz cx="6858000" cy="9144000"/>
  <p:embeddedFontLst>
    <p:embeddedFont>
      <p:font typeface="Bobby Jones Soft" charset="1" panose="00000000000000000000"/>
      <p:regular r:id="rId22"/>
    </p:embeddedFont>
    <p:embeddedFont>
      <p:font typeface="Glacial Indifference" charset="1" panose="00000000000000000000"/>
      <p:regular r:id="rId23"/>
    </p:embeddedFont>
    <p:embeddedFont>
      <p:font typeface="Playpen Sans" charset="1" panose="00000000000000000000"/>
      <p:regular r:id="rId27"/>
    </p:embeddedFont>
    <p:embeddedFont>
      <p:font typeface="Canva Sans Bold" charset="1" panose="020B0803030501040103"/>
      <p:regular r:id="rId3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fonts/font22.fntdata" Type="http://schemas.openxmlformats.org/officeDocument/2006/relationships/font"/><Relationship Id="rId23" Target="fonts/font23.fntdata" Type="http://schemas.openxmlformats.org/officeDocument/2006/relationships/font"/><Relationship Id="rId24" Target="notesMasters/notesMaster1.xml" Type="http://schemas.openxmlformats.org/officeDocument/2006/relationships/notesMaster"/><Relationship Id="rId25" Target="theme/theme2.xml" Type="http://schemas.openxmlformats.org/officeDocument/2006/relationships/theme"/><Relationship Id="rId26" Target="notesSlides/notesSlide1.xml" Type="http://schemas.openxmlformats.org/officeDocument/2006/relationships/notesSlide"/><Relationship Id="rId27" Target="fonts/font27.fntdata" Type="http://schemas.openxmlformats.org/officeDocument/2006/relationships/font"/><Relationship Id="rId28" Target="notesSlides/notesSlide2.xml" Type="http://schemas.openxmlformats.org/officeDocument/2006/relationships/notesSlide"/><Relationship Id="rId29" Target="notesSlides/notesSlide3.xml" Type="http://schemas.openxmlformats.org/officeDocument/2006/relationships/notesSlide"/><Relationship Id="rId3" Target="viewProps.xml" Type="http://schemas.openxmlformats.org/officeDocument/2006/relationships/viewProps"/><Relationship Id="rId30" Target="notesSlides/notesSlide4.xml" Type="http://schemas.openxmlformats.org/officeDocument/2006/relationships/notesSlide"/><Relationship Id="rId31" Target="notesSlides/notesSlide5.xml" Type="http://schemas.openxmlformats.org/officeDocument/2006/relationships/notesSlide"/><Relationship Id="rId32" Target="notesSlides/notesSlide6.xml" Type="http://schemas.openxmlformats.org/officeDocument/2006/relationships/notesSlide"/><Relationship Id="rId33" Target="notesSlides/notesSlide7.xml" Type="http://schemas.openxmlformats.org/officeDocument/2006/relationships/notesSlide"/><Relationship Id="rId34" Target="notesSlides/notesSlide8.xml" Type="http://schemas.openxmlformats.org/officeDocument/2006/relationships/notesSlide"/><Relationship Id="rId35" Target="notesSlides/notesSlide9.xml" Type="http://schemas.openxmlformats.org/officeDocument/2006/relationships/notesSlide"/><Relationship Id="rId36" Target="fonts/font36.fntdata" Type="http://schemas.openxmlformats.org/officeDocument/2006/relationships/font"/><Relationship Id="rId37" Target="notesSlides/notesSlide10.xml" Type="http://schemas.openxmlformats.org/officeDocument/2006/relationships/notesSlide"/><Relationship Id="rId38" Target="notesSlides/notesSlide11.xml" Type="http://schemas.openxmlformats.org/officeDocument/2006/relationships/notesSlide"/><Relationship Id="rId39" Target="notesSlides/notesSlide12.xml" Type="http://schemas.openxmlformats.org/officeDocument/2006/relationships/notesSlide"/><Relationship Id="rId4" Target="theme/theme1.xml" Type="http://schemas.openxmlformats.org/officeDocument/2006/relationships/theme"/><Relationship Id="rId40" Target="notesSlides/notesSlide13.xml" Type="http://schemas.openxmlformats.org/officeDocument/2006/relationships/notesSlide"/><Relationship Id="rId41" Target="notesSlides/notesSlide14.xml" Type="http://schemas.openxmlformats.org/officeDocument/2006/relationships/notesSlide"/><Relationship Id="rId42" Target="notesSlides/notesSlide15.xml" Type="http://schemas.openxmlformats.org/officeDocument/2006/relationships/note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Explain that you would like the class to create a list of 'agreements' for how everyone will behave and treat one another in the class. Ensure a common understanding. For example:</a:t>
            </a:r>
          </a:p>
          <a:p>
            <a:r>
              <a:rPr lang="en-US"/>
              <a:t/>
            </a:r>
          </a:p>
          <a:p>
            <a:r>
              <a:rPr lang="en-US"/>
              <a:t>1. We will treat one another with kindness and respect (listening to each other, speaking one at a time, etc)</a:t>
            </a:r>
          </a:p>
          <a:p>
            <a:r>
              <a:rPr lang="en-US"/>
              <a:t>2. We all have the right to 'pass' on answering a question or participating in an activity that makes us feel uncomfortable.</a:t>
            </a:r>
          </a:p>
          <a:p>
            <a:r>
              <a:rPr lang="en-US"/>
              <a:t>3. We can disagree but will not pass judgments, make fun of, or or put anybody down. 'Challenge the opinion, not the person.'</a:t>
            </a:r>
          </a:p>
          <a:p>
            <a:r>
              <a:rPr lang="en-US"/>
              <a:t>4. Asking questions is encouraged and will be valued by our teacher. We do not ask questions to purposefully embarrass or belittle another.</a:t>
            </a:r>
          </a:p>
          <a:p>
            <a:r>
              <a:rPr lang="en-US"/>
              <a:t/>
            </a:r>
          </a:p>
          <a:p>
            <a:r>
              <a:rPr lang="en-US"/>
              <a:t>*Feel free to change the agreements to suit your class, and ask whether there are any others they'd add to the list in order to create a safe, comfortable learning environment.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With the 3-part theory in mind encourage some discussion, exploring what the young people value </a:t>
            </a:r>
          </a:p>
          <a:p>
            <a:r>
              <a:rPr lang="en-US"/>
              <a:t>or want most from a relationship? Why so? Is what they want within the model Sternberg </a:t>
            </a:r>
          </a:p>
          <a:p>
            <a:r>
              <a:rPr lang="en-US"/>
              <a:t>suggests? Ask the young people to be critical of his theory: Is having one element enough? Does it </a:t>
            </a:r>
          </a:p>
          <a:p>
            <a:r>
              <a:rPr lang="en-US"/>
              <a:t>take time to build these things anyway?</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With the 3-part theory in mind encourage some discussion, exploring what the young people value </a:t>
            </a:r>
          </a:p>
          <a:p>
            <a:r>
              <a:rPr lang="en-US"/>
              <a:t>or want most from a relationship? Why so? Is what they want within the model Sternberg </a:t>
            </a:r>
          </a:p>
          <a:p>
            <a:r>
              <a:rPr lang="en-US"/>
              <a:t>suggests? Ask the young people to be critical of his theory: Is having one element enough? Does it </a:t>
            </a:r>
          </a:p>
          <a:p>
            <a:r>
              <a:rPr lang="en-US"/>
              <a:t>take time to build these things anyway?</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With the 3-part theory in mind encourage some discussion, exploring what the young people value </a:t>
            </a:r>
          </a:p>
          <a:p>
            <a:r>
              <a:rPr lang="en-US"/>
              <a:t>or want most from a relationship? Why so? Is what they want within the model Sternberg </a:t>
            </a:r>
          </a:p>
          <a:p>
            <a:r>
              <a:rPr lang="en-US"/>
              <a:t>suggests? Ask the young people to be critical of his theory: Is having one element enough? Does it </a:t>
            </a:r>
          </a:p>
          <a:p>
            <a:r>
              <a:rPr lang="en-US"/>
              <a:t>take time to build these things anyway?</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Introduce the idea that artists and poets have always been interested in love. </a:t>
            </a:r>
          </a:p>
          <a:p>
            <a:r>
              <a:rPr lang="en-US"/>
              <a:t/>
            </a:r>
          </a:p>
          <a:p>
            <a:r>
              <a:rPr lang="en-US"/>
              <a:t>Ask the class to name any songs they can think of that are about love. </a:t>
            </a:r>
          </a:p>
          <a:p>
            <a:r>
              <a:rPr lang="en-US"/>
              <a:t/>
            </a:r>
          </a:p>
          <a:p>
            <a:r>
              <a:rPr lang="en-US"/>
              <a:t> Encourage discussion: Why are so many songs about love? Do the songs talk about different things? From whose point of view?</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Final discussion point: So, how important is the idea of love to young people today?</a:t>
            </a:r>
          </a:p>
          <a:p>
            <a:r>
              <a:rPr lang="en-US"/>
              <a:t/>
            </a:r>
          </a:p>
          <a:p>
            <a:r>
              <a:rPr lang="en-US"/>
              <a:t> Either discuss round the groups or have young people line up on an imaginary scale 1- 10 and say why they have chosen their spot.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Introduce the lesson along the following lines: Young people will be thinking and talking about romance and love. Some people might be in a relationship, thinking about being in a relationship, or maybe have decided a relationship isn’t right for them just now. </a:t>
            </a:r>
          </a:p>
          <a:p>
            <a:r>
              <a:rPr lang="en-US"/>
              <a:t/>
            </a:r>
          </a:p>
          <a:p>
            <a:r>
              <a:rPr lang="en-US"/>
              <a:t>Wherever they are with such considerations, it’s always good to have thought about it. A good place to start is with the question (on slide): What is love? Take some first suggestions from the group.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To continue the discussion split into groups and share the quotes on the following slides. Explain that there are 4 quotes from young people, talking about what love means to them. Have groups discuss the quotes one by one, emphasise that we may have different views, that’s okay there are no right or wrong answers here.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p>
          <a:p>
            <a:r>
              <a:rPr lang="en-US"/>
              <a:t>****If it doesn’t come up in conversation, ask: In quote no. 2, the young person mentions ‘trust’. </a:t>
            </a:r>
          </a:p>
          <a:p>
            <a:r>
              <a:rPr lang="en-US"/>
              <a:t>What do you think they mean by that? Why would they think that matters?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To continue the discussion split into groups and share the quotes on the following slides. Explain that there are 4 quotes from young people, talking about what love means to them. Have groups discuss the quotes one by one, emphasise that we may have different views, that’s okay there are no right or wrong answers here.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To continue the discussion split into groups and share the quotes on the following slides. Explain that there are 4 quotes from young people, talking about what love means to them. Have groups discuss the quotes one by one, emphasise that we may have different views, that’s okay there are no right or wrong answers here.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The ingredients of a loving relationship. On sheets of paper have the small groups </a:t>
            </a:r>
          </a:p>
          <a:p>
            <a:r>
              <a:rPr lang="en-US"/>
              <a:t>think about all of the elements that a loving relationship would have for them. </a:t>
            </a:r>
          </a:p>
          <a:p>
            <a:r>
              <a:rPr lang="en-US"/>
              <a:t/>
            </a:r>
          </a:p>
          <a:p>
            <a:r>
              <a:rPr lang="en-US"/>
              <a:t>Suggest that it’s a bit </a:t>
            </a:r>
          </a:p>
          <a:p>
            <a:r>
              <a:rPr lang="en-US"/>
              <a:t>like a recipe, creating a loving relationship from a set of essential ingredients – they might like to think about whether each ingredient is something you need a lot of or is essential, or something </a:t>
            </a:r>
          </a:p>
          <a:p>
            <a:r>
              <a:rPr lang="en-US"/>
              <a:t>that would be good but less important.</a:t>
            </a:r>
          </a:p>
          <a:p>
            <a:r>
              <a:rPr lang="en-US"/>
              <a:t/>
            </a:r>
          </a:p>
          <a:p>
            <a:r>
              <a:rPr lang="en-US"/>
              <a:t> Then, after some consideration get some feedback and look for agreements and diversity of opinion.</a:t>
            </a:r>
          </a:p>
          <a:p>
            <a:r>
              <a:rPr lang="en-US"/>
              <a:t/>
            </a:r>
          </a:p>
          <a:p>
            <a:r>
              <a:rPr lang="en-US"/>
              <a:t>Note: if your learners would benefit from a few ideas to </a:t>
            </a:r>
          </a:p>
          <a:p>
            <a:r>
              <a:rPr lang="en-US"/>
              <a:t>get started, here are some ideas for discussion:</a:t>
            </a:r>
          </a:p>
          <a:p>
            <a:r>
              <a:rPr lang="en-US"/>
              <a:t/>
            </a:r>
          </a:p>
          <a:p>
            <a:r>
              <a:rPr lang="en-US"/>
              <a:t> How much </a:t>
            </a:r>
          </a:p>
          <a:p>
            <a:r>
              <a:rPr lang="en-US"/>
              <a:t>of each would you need? A loving relationship could be one where people are honest, friendly, affectionate, kind, cuddly, respectful, loyal, trustworthy, appreciative, interested, patient, happy, </a:t>
            </a:r>
          </a:p>
          <a:p>
            <a:r>
              <a:rPr lang="en-US"/>
              <a:t>sensitive, protective, supportive, independent, forgiving, romantic, spontaneous....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Acknowledging all the contributions, tell the group that scientists actually investigate what love is, and that Psychologist Robert Sternberg, from Yale University in the United States, studies love. He asks: ‘What does it mean to love someone?’ </a:t>
            </a:r>
          </a:p>
          <a:p>
            <a:r>
              <a:rPr lang="en-US"/>
              <a:t/>
            </a:r>
          </a:p>
          <a:p>
            <a:r>
              <a:rPr lang="en-US"/>
              <a:t>Share and read the slide: A theory of love. The slide that follows has the three elements named – what do young people think each means? Then explore the next 3 slides that detail these factors – checking understanding and encouraging discussion. End with the 3 components slide.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With the 3-part theory in mind encourage some discussion, exploring what the young people value </a:t>
            </a:r>
          </a:p>
          <a:p>
            <a:r>
              <a:rPr lang="en-US"/>
              <a:t>or want most from a relationship? Why so? Is what they want within the model Sternberg </a:t>
            </a:r>
          </a:p>
          <a:p>
            <a:r>
              <a:rPr lang="en-US"/>
              <a:t>suggests? Ask the young people to be critical of his theory: Is having one element enough? Does it </a:t>
            </a:r>
          </a:p>
          <a:p>
            <a:r>
              <a:rPr lang="en-US"/>
              <a:t>take time to build these things anyway?</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10.png" Type="http://schemas.openxmlformats.org/officeDocument/2006/relationships/image"/><Relationship Id="rId4" Target="../media/image11.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1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6.png" Type="http://schemas.openxmlformats.org/officeDocument/2006/relationships/image"/><Relationship Id="rId4" Target="../media/image7.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798573" y="7622352"/>
            <a:ext cx="1478992" cy="1998212"/>
          </a:xfrm>
          <a:custGeom>
            <a:avLst/>
            <a:gdLst/>
            <a:ahLst/>
            <a:cxnLst/>
            <a:rect r="r" b="b" t="t" l="l"/>
            <a:pathLst>
              <a:path h="1998212" w="1478992">
                <a:moveTo>
                  <a:pt x="0" y="0"/>
                </a:moveTo>
                <a:lnTo>
                  <a:pt x="1478992" y="0"/>
                </a:lnTo>
                <a:lnTo>
                  <a:pt x="1478992" y="1998212"/>
                </a:lnTo>
                <a:lnTo>
                  <a:pt x="0" y="1998212"/>
                </a:lnTo>
                <a:lnTo>
                  <a:pt x="0" y="0"/>
                </a:lnTo>
                <a:close/>
              </a:path>
            </a:pathLst>
          </a:custGeom>
          <a:blipFill>
            <a:blip r:embed="rId2"/>
            <a:stretch>
              <a:fillRect l="0" t="0" r="0" b="0"/>
            </a:stretch>
          </a:blipFill>
        </p:spPr>
      </p:sp>
      <p:sp>
        <p:nvSpPr>
          <p:cNvPr name="TextBox 6" id="6"/>
          <p:cNvSpPr txBox="true"/>
          <p:nvPr/>
        </p:nvSpPr>
        <p:spPr>
          <a:xfrm rot="0">
            <a:off x="3166428" y="1322334"/>
            <a:ext cx="11098053" cy="3689906"/>
          </a:xfrm>
          <a:prstGeom prst="rect">
            <a:avLst/>
          </a:prstGeom>
        </p:spPr>
        <p:txBody>
          <a:bodyPr anchor="t" rtlCol="false" tIns="0" lIns="0" bIns="0" rIns="0">
            <a:spAutoFit/>
          </a:bodyPr>
          <a:lstStyle/>
          <a:p>
            <a:pPr algn="ctr">
              <a:lnSpc>
                <a:spcPts val="14159"/>
              </a:lnSpc>
            </a:pPr>
            <a:r>
              <a:rPr lang="en-US" sz="13484">
                <a:solidFill>
                  <a:srgbClr val="000000"/>
                </a:solidFill>
                <a:latin typeface="Bobby Jones Soft"/>
                <a:ea typeface="Bobby Jones Soft"/>
                <a:cs typeface="Bobby Jones Soft"/>
                <a:sym typeface="Bobby Jones Soft"/>
              </a:rPr>
              <a:t>ROMANTIC RELATIONSHIPS</a:t>
            </a:r>
          </a:p>
        </p:txBody>
      </p:sp>
      <p:sp>
        <p:nvSpPr>
          <p:cNvPr name="TextBox 7" id="7"/>
          <p:cNvSpPr txBox="true"/>
          <p:nvPr/>
        </p:nvSpPr>
        <p:spPr>
          <a:xfrm rot="0">
            <a:off x="4405441" y="5852199"/>
            <a:ext cx="9477119" cy="695325"/>
          </a:xfrm>
          <a:prstGeom prst="rect">
            <a:avLst/>
          </a:prstGeom>
        </p:spPr>
        <p:txBody>
          <a:bodyPr anchor="t" rtlCol="false" tIns="0" lIns="0" bIns="0" rIns="0">
            <a:spAutoFit/>
          </a:bodyPr>
          <a:lstStyle/>
          <a:p>
            <a:pPr algn="ctr">
              <a:lnSpc>
                <a:spcPts val="5250"/>
              </a:lnSpc>
            </a:pPr>
            <a:r>
              <a:rPr lang="en-US" sz="5000">
                <a:solidFill>
                  <a:srgbClr val="000000"/>
                </a:solidFill>
                <a:latin typeface="Glacial Indifference"/>
                <a:ea typeface="Glacial Indifference"/>
                <a:cs typeface="Glacial Indifference"/>
                <a:sym typeface="Glacial Indifference"/>
              </a:rPr>
              <a:t>YEAR 9</a:t>
            </a:r>
          </a:p>
        </p:txBody>
      </p:sp>
      <p:sp>
        <p:nvSpPr>
          <p:cNvPr name="TextBox 8" id="8"/>
          <p:cNvSpPr txBox="true"/>
          <p:nvPr/>
        </p:nvSpPr>
        <p:spPr>
          <a:xfrm rot="0">
            <a:off x="11269662" y="8640508"/>
            <a:ext cx="5989638" cy="801367"/>
          </a:xfrm>
          <a:prstGeom prst="rect">
            <a:avLst/>
          </a:prstGeom>
        </p:spPr>
        <p:txBody>
          <a:bodyPr anchor="t" rtlCol="false" tIns="0" lIns="0" bIns="0" rIns="0">
            <a:spAutoFit/>
          </a:bodyPr>
          <a:lstStyle/>
          <a:p>
            <a:pPr algn="just">
              <a:lnSpc>
                <a:spcPts val="2058"/>
              </a:lnSpc>
            </a:pPr>
            <a:r>
              <a:rPr lang="en-US" sz="1960">
                <a:solidFill>
                  <a:srgbClr val="000000"/>
                </a:solidFill>
                <a:latin typeface="Glacial Indifference"/>
                <a:ea typeface="Glacial Indifference"/>
                <a:cs typeface="Glacial Indifference"/>
                <a:sym typeface="Glacial Indifference"/>
              </a:rPr>
              <a:t>This presentation has been adapted for the Isle of Man from Scotland’s national resource for relationships, sexual health, and parenthood (RSHP) education.</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3545045" y="723580"/>
            <a:ext cx="10102675" cy="8839841"/>
          </a:xfrm>
          <a:custGeom>
            <a:avLst/>
            <a:gdLst/>
            <a:ahLst/>
            <a:cxnLst/>
            <a:rect r="r" b="b" t="t" l="l"/>
            <a:pathLst>
              <a:path h="8839841" w="10102675">
                <a:moveTo>
                  <a:pt x="0" y="0"/>
                </a:moveTo>
                <a:lnTo>
                  <a:pt x="10102676" y="0"/>
                </a:lnTo>
                <a:lnTo>
                  <a:pt x="10102676" y="8839840"/>
                </a:lnTo>
                <a:lnTo>
                  <a:pt x="0" y="88398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7513742" y="2191742"/>
            <a:ext cx="2165281" cy="580390"/>
          </a:xfrm>
          <a:prstGeom prst="rect">
            <a:avLst/>
          </a:prstGeom>
        </p:spPr>
        <p:txBody>
          <a:bodyPr anchor="t" rtlCol="false" tIns="0" lIns="0" bIns="0" rIns="0">
            <a:spAutoFit/>
          </a:bodyPr>
          <a:lstStyle/>
          <a:p>
            <a:pPr algn="ctr">
              <a:lnSpc>
                <a:spcPts val="4759"/>
              </a:lnSpc>
            </a:pPr>
            <a:r>
              <a:rPr lang="en-US" sz="3399" b="true">
                <a:solidFill>
                  <a:srgbClr val="000000"/>
                </a:solidFill>
                <a:latin typeface="Canva Sans Bold"/>
                <a:ea typeface="Canva Sans Bold"/>
                <a:cs typeface="Canva Sans Bold"/>
                <a:sym typeface="Canva Sans Bold"/>
              </a:rPr>
              <a:t>intimacy</a:t>
            </a:r>
          </a:p>
        </p:txBody>
      </p:sp>
      <p:sp>
        <p:nvSpPr>
          <p:cNvPr name="TextBox 7" id="7"/>
          <p:cNvSpPr txBox="true"/>
          <p:nvPr/>
        </p:nvSpPr>
        <p:spPr>
          <a:xfrm rot="0">
            <a:off x="4874927" y="6978612"/>
            <a:ext cx="2165281" cy="580390"/>
          </a:xfrm>
          <a:prstGeom prst="rect">
            <a:avLst/>
          </a:prstGeom>
        </p:spPr>
        <p:txBody>
          <a:bodyPr anchor="t" rtlCol="false" tIns="0" lIns="0" bIns="0" rIns="0">
            <a:spAutoFit/>
          </a:bodyPr>
          <a:lstStyle/>
          <a:p>
            <a:pPr algn="ctr">
              <a:lnSpc>
                <a:spcPts val="4759"/>
              </a:lnSpc>
            </a:pPr>
            <a:r>
              <a:rPr lang="en-US" sz="3399" b="true">
                <a:solidFill>
                  <a:srgbClr val="000000"/>
                </a:solidFill>
                <a:latin typeface="Canva Sans Bold"/>
                <a:ea typeface="Canva Sans Bold"/>
                <a:cs typeface="Canva Sans Bold"/>
                <a:sym typeface="Canva Sans Bold"/>
              </a:rPr>
              <a:t>passion</a:t>
            </a:r>
          </a:p>
        </p:txBody>
      </p:sp>
      <p:sp>
        <p:nvSpPr>
          <p:cNvPr name="TextBox 8" id="8"/>
          <p:cNvSpPr txBox="true"/>
          <p:nvPr/>
        </p:nvSpPr>
        <p:spPr>
          <a:xfrm rot="0">
            <a:off x="9983378" y="6978612"/>
            <a:ext cx="2902583" cy="580390"/>
          </a:xfrm>
          <a:prstGeom prst="rect">
            <a:avLst/>
          </a:prstGeom>
        </p:spPr>
        <p:txBody>
          <a:bodyPr anchor="t" rtlCol="false" tIns="0" lIns="0" bIns="0" rIns="0">
            <a:spAutoFit/>
          </a:bodyPr>
          <a:lstStyle/>
          <a:p>
            <a:pPr algn="ctr">
              <a:lnSpc>
                <a:spcPts val="4759"/>
              </a:lnSpc>
            </a:pPr>
            <a:r>
              <a:rPr lang="en-US" sz="3399" b="true">
                <a:solidFill>
                  <a:srgbClr val="000000"/>
                </a:solidFill>
                <a:latin typeface="Canva Sans Bold"/>
                <a:ea typeface="Canva Sans Bold"/>
                <a:cs typeface="Canva Sans Bold"/>
                <a:sym typeface="Canva Sans Bold"/>
              </a:rPr>
              <a:t>commitment</a:t>
            </a:r>
          </a:p>
        </p:txBody>
      </p:sp>
      <p:sp>
        <p:nvSpPr>
          <p:cNvPr name="TextBox 9" id="9"/>
          <p:cNvSpPr txBox="true"/>
          <p:nvPr/>
        </p:nvSpPr>
        <p:spPr>
          <a:xfrm rot="0">
            <a:off x="7513742" y="5346015"/>
            <a:ext cx="2165281" cy="580390"/>
          </a:xfrm>
          <a:prstGeom prst="rect">
            <a:avLst/>
          </a:prstGeom>
        </p:spPr>
        <p:txBody>
          <a:bodyPr anchor="t" rtlCol="false" tIns="0" lIns="0" bIns="0" rIns="0">
            <a:spAutoFit/>
          </a:bodyPr>
          <a:lstStyle/>
          <a:p>
            <a:pPr algn="ctr">
              <a:lnSpc>
                <a:spcPts val="4759"/>
              </a:lnSpc>
            </a:pPr>
            <a:r>
              <a:rPr lang="en-US" sz="3399" b="true">
                <a:solidFill>
                  <a:srgbClr val="E41F25"/>
                </a:solidFill>
                <a:latin typeface="Canva Sans Bold"/>
                <a:ea typeface="Canva Sans Bold"/>
                <a:cs typeface="Canva Sans Bold"/>
                <a:sym typeface="Canva Sans Bold"/>
              </a:rPr>
              <a:t>love</a:t>
            </a:r>
          </a:p>
        </p:txBody>
      </p:sp>
    </p:spTree>
  </p:cSld>
  <p:clrMapOvr>
    <a:masterClrMapping/>
  </p:clrMapOvr>
</p:sld>
</file>

<file path=ppt/slides/slide11.xml><?xml version="1.0" encoding="utf-8"?>
<p:sld xmlns:p="http://schemas.openxmlformats.org/presentationml/2006/main" xmlns:a="http://schemas.openxmlformats.org/drawingml/2006/main">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7227506" y="1976598"/>
            <a:ext cx="3832988"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intimacy</a:t>
            </a:r>
          </a:p>
        </p:txBody>
      </p:sp>
      <p:sp>
        <p:nvSpPr>
          <p:cNvPr name="TextBox 6" id="6"/>
          <p:cNvSpPr txBox="true"/>
          <p:nvPr/>
        </p:nvSpPr>
        <p:spPr>
          <a:xfrm rot="0">
            <a:off x="3632226" y="4041532"/>
            <a:ext cx="11023549" cy="3437711"/>
          </a:xfrm>
          <a:prstGeom prst="rect">
            <a:avLst/>
          </a:prstGeom>
        </p:spPr>
        <p:txBody>
          <a:bodyPr anchor="t" rtlCol="false" tIns="0" lIns="0" bIns="0" rIns="0">
            <a:spAutoFit/>
          </a:bodyPr>
          <a:lstStyle/>
          <a:p>
            <a:pPr algn="just">
              <a:lnSpc>
                <a:spcPts val="6869"/>
              </a:lnSpc>
              <a:spcBef>
                <a:spcPct val="0"/>
              </a:spcBef>
            </a:pPr>
            <a:r>
              <a:rPr lang="en-US" sz="4907">
                <a:solidFill>
                  <a:srgbClr val="000000"/>
                </a:solidFill>
                <a:latin typeface="Glacial Indifference"/>
                <a:ea typeface="Glacial Indifference"/>
                <a:cs typeface="Glacial Indifference"/>
                <a:sym typeface="Glacial Indifference"/>
              </a:rPr>
              <a:t>Intimacy means feelings of closeness, connectedness, and bondedness in loving relationships. It is the experience of warmth in a loving relationship. ​</a:t>
            </a: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7227506" y="1976598"/>
            <a:ext cx="3832988"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passion</a:t>
            </a:r>
          </a:p>
        </p:txBody>
      </p:sp>
      <p:sp>
        <p:nvSpPr>
          <p:cNvPr name="TextBox 6" id="6"/>
          <p:cNvSpPr txBox="true"/>
          <p:nvPr/>
        </p:nvSpPr>
        <p:spPr>
          <a:xfrm rot="0">
            <a:off x="3632226" y="4041532"/>
            <a:ext cx="11023549" cy="1704161"/>
          </a:xfrm>
          <a:prstGeom prst="rect">
            <a:avLst/>
          </a:prstGeom>
        </p:spPr>
        <p:txBody>
          <a:bodyPr anchor="t" rtlCol="false" tIns="0" lIns="0" bIns="0" rIns="0">
            <a:spAutoFit/>
          </a:bodyPr>
          <a:lstStyle/>
          <a:p>
            <a:pPr algn="just">
              <a:lnSpc>
                <a:spcPts val="6869"/>
              </a:lnSpc>
              <a:spcBef>
                <a:spcPct val="0"/>
              </a:spcBef>
            </a:pPr>
            <a:r>
              <a:rPr lang="en-US" sz="4907">
                <a:solidFill>
                  <a:srgbClr val="000000"/>
                </a:solidFill>
                <a:latin typeface="Glacial Indifference"/>
                <a:ea typeface="Glacial Indifference"/>
                <a:cs typeface="Glacial Indifference"/>
                <a:sym typeface="Glacial Indifference"/>
              </a:rPr>
              <a:t>the strong feelings we have that lead to romance and physical attraction.</a:t>
            </a:r>
            <a:r>
              <a:rPr lang="en-US" sz="4907">
                <a:solidFill>
                  <a:srgbClr val="000000"/>
                </a:solidFill>
                <a:latin typeface="Glacial Indifference"/>
                <a:ea typeface="Glacial Indifference"/>
                <a:cs typeface="Glacial Indifference"/>
                <a:sym typeface="Glacial Indifference"/>
              </a:rPr>
              <a:t>​</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6411207" y="2011708"/>
            <a:ext cx="5465586"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commitment</a:t>
            </a:r>
          </a:p>
        </p:txBody>
      </p:sp>
      <p:sp>
        <p:nvSpPr>
          <p:cNvPr name="TextBox 6" id="6"/>
          <p:cNvSpPr txBox="true"/>
          <p:nvPr/>
        </p:nvSpPr>
        <p:spPr>
          <a:xfrm rot="0">
            <a:off x="3632226" y="4041532"/>
            <a:ext cx="11023549" cy="2570936"/>
          </a:xfrm>
          <a:prstGeom prst="rect">
            <a:avLst/>
          </a:prstGeom>
        </p:spPr>
        <p:txBody>
          <a:bodyPr anchor="t" rtlCol="false" tIns="0" lIns="0" bIns="0" rIns="0">
            <a:spAutoFit/>
          </a:bodyPr>
          <a:lstStyle/>
          <a:p>
            <a:pPr algn="just">
              <a:lnSpc>
                <a:spcPts val="6869"/>
              </a:lnSpc>
              <a:spcBef>
                <a:spcPct val="0"/>
              </a:spcBef>
            </a:pPr>
            <a:r>
              <a:rPr lang="en-US" sz="4907" spc="-44">
                <a:solidFill>
                  <a:srgbClr val="000000"/>
                </a:solidFill>
                <a:latin typeface="Glacial Indifference"/>
                <a:ea typeface="Glacial Indifference"/>
                <a:cs typeface="Glacial Indifference"/>
                <a:sym typeface="Glacial Indifference"/>
              </a:rPr>
              <a:t>the decision that one loves someone else, and in the long term, the commitment to maintain that love. ​</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627833">
            <a:off x="10141205" y="2515663"/>
            <a:ext cx="6777632" cy="5981260"/>
          </a:xfrm>
          <a:custGeom>
            <a:avLst/>
            <a:gdLst/>
            <a:ahLst/>
            <a:cxnLst/>
            <a:rect r="r" b="b" t="t" l="l"/>
            <a:pathLst>
              <a:path h="5981260" w="6777632">
                <a:moveTo>
                  <a:pt x="0" y="0"/>
                </a:moveTo>
                <a:lnTo>
                  <a:pt x="6777632" y="0"/>
                </a:lnTo>
                <a:lnTo>
                  <a:pt x="6777632" y="5981260"/>
                </a:lnTo>
                <a:lnTo>
                  <a:pt x="0" y="5981260"/>
                </a:lnTo>
                <a:lnTo>
                  <a:pt x="0" y="0"/>
                </a:lnTo>
                <a:close/>
              </a:path>
            </a:pathLst>
          </a:custGeom>
          <a:blipFill>
            <a:blip r:embed="rId3"/>
            <a:stretch>
              <a:fillRect l="0" t="0" r="0" b="0"/>
            </a:stretch>
          </a:blipFill>
        </p:spPr>
      </p:sp>
      <p:sp>
        <p:nvSpPr>
          <p:cNvPr name="TextBox 6" id="6"/>
          <p:cNvSpPr txBox="true"/>
          <p:nvPr/>
        </p:nvSpPr>
        <p:spPr>
          <a:xfrm rot="0">
            <a:off x="1411763" y="1906379"/>
            <a:ext cx="7449280"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songs about love</a:t>
            </a:r>
          </a:p>
        </p:txBody>
      </p:sp>
      <p:sp>
        <p:nvSpPr>
          <p:cNvPr name="TextBox 7" id="7"/>
          <p:cNvSpPr txBox="true"/>
          <p:nvPr/>
        </p:nvSpPr>
        <p:spPr>
          <a:xfrm rot="0">
            <a:off x="1525648" y="3811120"/>
            <a:ext cx="7221508" cy="5171261"/>
          </a:xfrm>
          <a:prstGeom prst="rect">
            <a:avLst/>
          </a:prstGeom>
        </p:spPr>
        <p:txBody>
          <a:bodyPr anchor="t" rtlCol="false" tIns="0" lIns="0" bIns="0" rIns="0">
            <a:spAutoFit/>
          </a:bodyPr>
          <a:lstStyle/>
          <a:p>
            <a:pPr algn="just">
              <a:lnSpc>
                <a:spcPts val="6869"/>
              </a:lnSpc>
              <a:spcBef>
                <a:spcPct val="0"/>
              </a:spcBef>
            </a:pPr>
            <a:r>
              <a:rPr lang="en-US" sz="4907" spc="-44">
                <a:solidFill>
                  <a:srgbClr val="000000"/>
                </a:solidFill>
                <a:latin typeface="Glacial Indifference"/>
                <a:ea typeface="Glacial Indifference"/>
                <a:cs typeface="Glacial Indifference"/>
                <a:sym typeface="Glacial Indifference"/>
              </a:rPr>
              <a:t>many popular songs are about the feeling of love - which can you think of? which are your favourites? why do you think so many songs are about love?</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9869265" y="5028015"/>
            <a:ext cx="7783061" cy="4708752"/>
          </a:xfrm>
          <a:custGeom>
            <a:avLst/>
            <a:gdLst/>
            <a:ahLst/>
            <a:cxnLst/>
            <a:rect r="r" b="b" t="t" l="l"/>
            <a:pathLst>
              <a:path h="4708752" w="7783061">
                <a:moveTo>
                  <a:pt x="0" y="0"/>
                </a:moveTo>
                <a:lnTo>
                  <a:pt x="7783061" y="0"/>
                </a:lnTo>
                <a:lnTo>
                  <a:pt x="7783061" y="4708752"/>
                </a:lnTo>
                <a:lnTo>
                  <a:pt x="0" y="4708752"/>
                </a:lnTo>
                <a:lnTo>
                  <a:pt x="0" y="0"/>
                </a:lnTo>
                <a:close/>
              </a:path>
            </a:pathLst>
          </a:custGeom>
          <a:blipFill>
            <a:blip r:embed="rId3"/>
            <a:stretch>
              <a:fillRect l="0" t="0" r="0" b="0"/>
            </a:stretch>
          </a:blipFill>
        </p:spPr>
      </p:sp>
      <p:sp>
        <p:nvSpPr>
          <p:cNvPr name="TextBox 6" id="6"/>
          <p:cNvSpPr txBox="true"/>
          <p:nvPr/>
        </p:nvSpPr>
        <p:spPr>
          <a:xfrm rot="0">
            <a:off x="1297436" y="2483489"/>
            <a:ext cx="10690050" cy="3252984"/>
          </a:xfrm>
          <a:prstGeom prst="rect">
            <a:avLst/>
          </a:prstGeom>
        </p:spPr>
        <p:txBody>
          <a:bodyPr anchor="t" rtlCol="false" tIns="0" lIns="0" bIns="0" rIns="0">
            <a:spAutoFit/>
          </a:bodyPr>
          <a:lstStyle/>
          <a:p>
            <a:pPr algn="just">
              <a:lnSpc>
                <a:spcPts val="8683"/>
              </a:lnSpc>
              <a:spcBef>
                <a:spcPct val="0"/>
              </a:spcBef>
            </a:pPr>
            <a:r>
              <a:rPr lang="en-US" sz="6202" spc="-55">
                <a:solidFill>
                  <a:srgbClr val="000000"/>
                </a:solidFill>
                <a:latin typeface="Glacial Indifference"/>
                <a:ea typeface="Glacial Indifference"/>
                <a:cs typeface="Glacial Indifference"/>
                <a:sym typeface="Glacial Indifference"/>
              </a:rPr>
              <a:t>So, how important is the idea or the experience of love to young people today? </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21604" y="2320722"/>
            <a:ext cx="4006516" cy="6172200"/>
          </a:xfrm>
          <a:custGeom>
            <a:avLst/>
            <a:gdLst/>
            <a:ahLst/>
            <a:cxnLst/>
            <a:rect r="r" b="b" t="t" l="l"/>
            <a:pathLst>
              <a:path h="6172200" w="4006516">
                <a:moveTo>
                  <a:pt x="0" y="0"/>
                </a:moveTo>
                <a:lnTo>
                  <a:pt x="4006516" y="0"/>
                </a:lnTo>
                <a:lnTo>
                  <a:pt x="4006516"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94720" y="4002878"/>
            <a:ext cx="10690050" cy="2157418"/>
          </a:xfrm>
          <a:prstGeom prst="rect">
            <a:avLst/>
          </a:prstGeom>
        </p:spPr>
        <p:txBody>
          <a:bodyPr anchor="t" rtlCol="false" tIns="0" lIns="0" bIns="0" rIns="0">
            <a:spAutoFit/>
          </a:bodyPr>
          <a:lstStyle/>
          <a:p>
            <a:pPr algn="just">
              <a:lnSpc>
                <a:spcPts val="8683"/>
              </a:lnSpc>
              <a:spcBef>
                <a:spcPct val="0"/>
              </a:spcBef>
            </a:pPr>
            <a:r>
              <a:rPr lang="en-US" sz="6202" spc="-55">
                <a:solidFill>
                  <a:srgbClr val="000000"/>
                </a:solidFill>
                <a:latin typeface="Glacial Indifference"/>
                <a:ea typeface="Glacial Indifference"/>
                <a:cs typeface="Glacial Indifference"/>
                <a:sym typeface="Glacial Indifference"/>
              </a:rPr>
              <a:t>what’s one thing you’ll take away from today’s session?</a:t>
            </a:r>
          </a:p>
        </p:txBody>
      </p:sp>
      <p:sp>
        <p:nvSpPr>
          <p:cNvPr name="TextBox 7" id="7"/>
          <p:cNvSpPr txBox="true"/>
          <p:nvPr/>
        </p:nvSpPr>
        <p:spPr>
          <a:xfrm rot="0">
            <a:off x="1028700" y="1871269"/>
            <a:ext cx="7449280"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reflection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114425"/>
            <a:ext cx="7641221"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CLASS AGREEMENTS</a:t>
            </a:r>
          </a:p>
        </p:txBody>
      </p:sp>
      <p:sp>
        <p:nvSpPr>
          <p:cNvPr name="Freeform 6" id="6"/>
          <p:cNvSpPr/>
          <p:nvPr/>
        </p:nvSpPr>
        <p:spPr>
          <a:xfrm flipH="true" flipV="true" rot="5400000">
            <a:off x="4543789" y="1970205"/>
            <a:ext cx="6115859" cy="7714960"/>
          </a:xfrm>
          <a:custGeom>
            <a:avLst/>
            <a:gdLst/>
            <a:ahLst/>
            <a:cxnLst/>
            <a:rect r="r" b="b" t="t" l="l"/>
            <a:pathLst>
              <a:path h="7714960" w="6115859">
                <a:moveTo>
                  <a:pt x="6115859" y="7714960"/>
                </a:moveTo>
                <a:lnTo>
                  <a:pt x="0" y="7714960"/>
                </a:lnTo>
                <a:lnTo>
                  <a:pt x="0" y="0"/>
                </a:lnTo>
                <a:lnTo>
                  <a:pt x="6115859" y="0"/>
                </a:lnTo>
                <a:lnTo>
                  <a:pt x="6115859" y="771496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4249892" y="3222479"/>
            <a:ext cx="7576310" cy="5115163"/>
          </a:xfrm>
          <a:prstGeom prst="rect">
            <a:avLst/>
          </a:prstGeom>
        </p:spPr>
        <p:txBody>
          <a:bodyPr anchor="t" rtlCol="false" tIns="0" lIns="0" bIns="0" rIns="0">
            <a:spAutoFit/>
          </a:bodyPr>
          <a:lstStyle/>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Kindness and respect</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Right to pass</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Nonjudgmental</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 such thing as silly </a:t>
            </a:r>
          </a:p>
          <a:p>
            <a:pPr algn="l">
              <a:lnSpc>
                <a:spcPts val="6811"/>
              </a:lnSpc>
            </a:pPr>
            <a:r>
              <a:rPr lang="en-US" sz="4865">
                <a:solidFill>
                  <a:srgbClr val="000000"/>
                </a:solidFill>
                <a:latin typeface="Glacial Indifference"/>
                <a:ea typeface="Glacial Indifference"/>
                <a:cs typeface="Glacial Indifference"/>
                <a:sym typeface="Glacial Indifference"/>
              </a:rPr>
              <a:t>        questions</a:t>
            </a:r>
          </a:p>
          <a:p>
            <a:pPr algn="ctr">
              <a:lnSpc>
                <a:spcPts val="6811"/>
              </a:lnSpc>
            </a:pPr>
          </a:p>
        </p:txBody>
      </p:sp>
      <p:sp>
        <p:nvSpPr>
          <p:cNvPr name="TextBox 8" id="8"/>
          <p:cNvSpPr txBox="true"/>
          <p:nvPr/>
        </p:nvSpPr>
        <p:spPr>
          <a:xfrm rot="0">
            <a:off x="11459198" y="8305225"/>
            <a:ext cx="5963959" cy="580390"/>
          </a:xfrm>
          <a:prstGeom prst="rect">
            <a:avLst/>
          </a:prstGeom>
        </p:spPr>
        <p:txBody>
          <a:bodyPr anchor="t" rtlCol="false" tIns="0" lIns="0" bIns="0" rIns="0">
            <a:spAutoFit/>
          </a:bodyPr>
          <a:lstStyle/>
          <a:p>
            <a:pPr algn="ctr">
              <a:lnSpc>
                <a:spcPts val="4759"/>
              </a:lnSpc>
            </a:pPr>
            <a:r>
              <a:rPr lang="en-US" sz="3399">
                <a:solidFill>
                  <a:srgbClr val="000000"/>
                </a:solidFill>
                <a:latin typeface="Playpen Sans"/>
                <a:ea typeface="Playpen Sans"/>
                <a:cs typeface="Playpen Sans"/>
                <a:sym typeface="Playpen Sans"/>
              </a:rPr>
              <a:t>any others?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true" flipV="false" rot="315844">
            <a:off x="12695102" y="3963287"/>
            <a:ext cx="3879662" cy="4033675"/>
          </a:xfrm>
          <a:custGeom>
            <a:avLst/>
            <a:gdLst/>
            <a:ahLst/>
            <a:cxnLst/>
            <a:rect r="r" b="b" t="t" l="l"/>
            <a:pathLst>
              <a:path h="4033675" w="3879662">
                <a:moveTo>
                  <a:pt x="3879661" y="0"/>
                </a:moveTo>
                <a:lnTo>
                  <a:pt x="0" y="0"/>
                </a:lnTo>
                <a:lnTo>
                  <a:pt x="0" y="4033675"/>
                </a:lnTo>
                <a:lnTo>
                  <a:pt x="3879661" y="4033675"/>
                </a:lnTo>
                <a:lnTo>
                  <a:pt x="3879661"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2073832" y="4097325"/>
            <a:ext cx="8404078" cy="1882799"/>
          </a:xfrm>
          <a:prstGeom prst="rect">
            <a:avLst/>
          </a:prstGeom>
        </p:spPr>
        <p:txBody>
          <a:bodyPr anchor="t" rtlCol="false" tIns="0" lIns="0" bIns="0" rIns="0">
            <a:spAutoFit/>
          </a:bodyPr>
          <a:lstStyle/>
          <a:p>
            <a:pPr algn="ctr">
              <a:lnSpc>
                <a:spcPts val="15398"/>
              </a:lnSpc>
            </a:pPr>
            <a:r>
              <a:rPr lang="en-US" sz="10999">
                <a:solidFill>
                  <a:srgbClr val="000000"/>
                </a:solidFill>
                <a:latin typeface="Glacial Indifference"/>
                <a:ea typeface="Glacial Indifference"/>
                <a:cs typeface="Glacial Indifference"/>
                <a:sym typeface="Glacial Indifference"/>
              </a:rPr>
              <a:t>What is love?</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true" flipV="false" rot="315844">
            <a:off x="12695102" y="3963287"/>
            <a:ext cx="3879662" cy="4033675"/>
          </a:xfrm>
          <a:custGeom>
            <a:avLst/>
            <a:gdLst/>
            <a:ahLst/>
            <a:cxnLst/>
            <a:rect r="r" b="b" t="t" l="l"/>
            <a:pathLst>
              <a:path h="4033675" w="3879662">
                <a:moveTo>
                  <a:pt x="3879661" y="0"/>
                </a:moveTo>
                <a:lnTo>
                  <a:pt x="0" y="0"/>
                </a:lnTo>
                <a:lnTo>
                  <a:pt x="0" y="4033675"/>
                </a:lnTo>
                <a:lnTo>
                  <a:pt x="3879661" y="4033675"/>
                </a:lnTo>
                <a:lnTo>
                  <a:pt x="3879661"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15808" y="2262244"/>
            <a:ext cx="10770394" cy="5988199"/>
          </a:xfrm>
          <a:prstGeom prst="rect">
            <a:avLst/>
          </a:prstGeom>
        </p:spPr>
        <p:txBody>
          <a:bodyPr anchor="t" rtlCol="false" tIns="0" lIns="0" bIns="0" rIns="0">
            <a:spAutoFit/>
          </a:bodyPr>
          <a:lstStyle/>
          <a:p>
            <a:pPr algn="ctr">
              <a:lnSpc>
                <a:spcPts val="6991"/>
              </a:lnSpc>
            </a:pPr>
            <a:r>
              <a:rPr lang="en-US" sz="4994">
                <a:solidFill>
                  <a:srgbClr val="000000"/>
                </a:solidFill>
                <a:latin typeface="Glacial Indifference"/>
                <a:ea typeface="Glacial Indifference"/>
                <a:cs typeface="Glacial Indifference"/>
                <a:sym typeface="Glacial Indifference"/>
              </a:rPr>
              <a:t>“Love is feeling so passionately about </a:t>
            </a:r>
          </a:p>
          <a:p>
            <a:pPr algn="ctr">
              <a:lnSpc>
                <a:spcPts val="6991"/>
              </a:lnSpc>
            </a:pPr>
            <a:r>
              <a:rPr lang="en-US" sz="4994">
                <a:solidFill>
                  <a:srgbClr val="000000"/>
                </a:solidFill>
                <a:latin typeface="Glacial Indifference"/>
                <a:ea typeface="Glacial Indifference"/>
                <a:cs typeface="Glacial Indifference"/>
                <a:sym typeface="Glacial Indifference"/>
              </a:rPr>
              <a:t>someone that you would go above and </a:t>
            </a:r>
          </a:p>
          <a:p>
            <a:pPr algn="ctr">
              <a:lnSpc>
                <a:spcPts val="6991"/>
              </a:lnSpc>
            </a:pPr>
            <a:r>
              <a:rPr lang="en-US" sz="4994">
                <a:solidFill>
                  <a:srgbClr val="000000"/>
                </a:solidFill>
                <a:latin typeface="Glacial Indifference"/>
                <a:ea typeface="Glacial Indifference"/>
                <a:cs typeface="Glacial Indifference"/>
                <a:sym typeface="Glacial Indifference"/>
              </a:rPr>
              <a:t>beyond for them.”</a:t>
            </a:r>
          </a:p>
          <a:p>
            <a:pPr algn="ctr">
              <a:lnSpc>
                <a:spcPts val="5591"/>
              </a:lnSpc>
            </a:pPr>
            <a:r>
              <a:rPr lang="en-US" sz="3994">
                <a:solidFill>
                  <a:srgbClr val="000000"/>
                </a:solidFill>
                <a:latin typeface="Glacial Indifference"/>
                <a:ea typeface="Glacial Indifference"/>
                <a:cs typeface="Glacial Indifference"/>
                <a:sym typeface="Glacial Indifference"/>
              </a:rPr>
              <a:t> (Age 16) </a:t>
            </a:r>
          </a:p>
          <a:p>
            <a:pPr algn="ctr">
              <a:lnSpc>
                <a:spcPts val="6991"/>
              </a:lnSpc>
            </a:pPr>
          </a:p>
          <a:p>
            <a:pPr algn="ctr">
              <a:lnSpc>
                <a:spcPts val="6991"/>
              </a:lnSpc>
            </a:pPr>
          </a:p>
          <a:p>
            <a:pPr algn="ctr">
              <a:lnSpc>
                <a:spcPts val="6991"/>
              </a:lnSpc>
            </a:pPr>
            <a:r>
              <a:rPr lang="en-US" sz="4994">
                <a:solidFill>
                  <a:srgbClr val="000000"/>
                </a:solidFill>
                <a:latin typeface="Bobby Jones Soft"/>
                <a:ea typeface="Bobby Jones Soft"/>
                <a:cs typeface="Bobby Jones Soft"/>
                <a:sym typeface="Bobby Jones Soft"/>
              </a:rPr>
              <a:t>What do you think?</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true" flipV="false" rot="315844">
            <a:off x="12695102" y="3963287"/>
            <a:ext cx="3879662" cy="4033675"/>
          </a:xfrm>
          <a:custGeom>
            <a:avLst/>
            <a:gdLst/>
            <a:ahLst/>
            <a:cxnLst/>
            <a:rect r="r" b="b" t="t" l="l"/>
            <a:pathLst>
              <a:path h="4033675" w="3879662">
                <a:moveTo>
                  <a:pt x="3879661" y="0"/>
                </a:moveTo>
                <a:lnTo>
                  <a:pt x="0" y="0"/>
                </a:lnTo>
                <a:lnTo>
                  <a:pt x="0" y="4033675"/>
                </a:lnTo>
                <a:lnTo>
                  <a:pt x="3879661" y="4033675"/>
                </a:lnTo>
                <a:lnTo>
                  <a:pt x="3879661"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83674" y="2262244"/>
            <a:ext cx="10634662" cy="5988199"/>
          </a:xfrm>
          <a:prstGeom prst="rect">
            <a:avLst/>
          </a:prstGeom>
        </p:spPr>
        <p:txBody>
          <a:bodyPr anchor="t" rtlCol="false" tIns="0" lIns="0" bIns="0" rIns="0">
            <a:spAutoFit/>
          </a:bodyPr>
          <a:lstStyle/>
          <a:p>
            <a:pPr algn="ctr">
              <a:lnSpc>
                <a:spcPts val="6991"/>
              </a:lnSpc>
            </a:pPr>
            <a:r>
              <a:rPr lang="en-US" sz="4994">
                <a:solidFill>
                  <a:srgbClr val="000000"/>
                </a:solidFill>
                <a:latin typeface="Glacial Indifference"/>
                <a:ea typeface="Glacial Indifference"/>
                <a:cs typeface="Glacial Indifference"/>
                <a:sym typeface="Glacial Indifference"/>
              </a:rPr>
              <a:t>“Love is when you trust each other and </a:t>
            </a:r>
          </a:p>
          <a:p>
            <a:pPr algn="ctr">
              <a:lnSpc>
                <a:spcPts val="6991"/>
              </a:lnSpc>
            </a:pPr>
            <a:r>
              <a:rPr lang="en-US" sz="4994">
                <a:solidFill>
                  <a:srgbClr val="000000"/>
                </a:solidFill>
                <a:latin typeface="Glacial Indifference"/>
                <a:ea typeface="Glacial Indifference"/>
                <a:cs typeface="Glacial Indifference"/>
                <a:sym typeface="Glacial Indifference"/>
              </a:rPr>
              <a:t>don’t look at anyone else.”</a:t>
            </a:r>
          </a:p>
          <a:p>
            <a:pPr algn="ctr">
              <a:lnSpc>
                <a:spcPts val="5591"/>
              </a:lnSpc>
            </a:pPr>
            <a:r>
              <a:rPr lang="en-US" sz="3994">
                <a:solidFill>
                  <a:srgbClr val="000000"/>
                </a:solidFill>
                <a:latin typeface="Glacial Indifference"/>
                <a:ea typeface="Glacial Indifference"/>
                <a:cs typeface="Glacial Indifference"/>
                <a:sym typeface="Glacial Indifference"/>
              </a:rPr>
              <a:t> (Age 16) </a:t>
            </a:r>
          </a:p>
          <a:p>
            <a:pPr algn="ctr">
              <a:lnSpc>
                <a:spcPts val="6991"/>
              </a:lnSpc>
            </a:pPr>
          </a:p>
          <a:p>
            <a:pPr algn="ctr">
              <a:lnSpc>
                <a:spcPts val="6991"/>
              </a:lnSpc>
            </a:pPr>
          </a:p>
          <a:p>
            <a:pPr algn="ctr">
              <a:lnSpc>
                <a:spcPts val="6991"/>
              </a:lnSpc>
            </a:pPr>
          </a:p>
          <a:p>
            <a:pPr algn="ctr">
              <a:lnSpc>
                <a:spcPts val="6991"/>
              </a:lnSpc>
            </a:pPr>
            <a:r>
              <a:rPr lang="en-US" sz="4994">
                <a:solidFill>
                  <a:srgbClr val="000000"/>
                </a:solidFill>
                <a:latin typeface="Bobby Jones Soft"/>
                <a:ea typeface="Bobby Jones Soft"/>
                <a:cs typeface="Bobby Jones Soft"/>
                <a:sym typeface="Bobby Jones Soft"/>
              </a:rPr>
              <a:t>What do you think?</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true" flipV="false" rot="315844">
            <a:off x="12695102" y="3963287"/>
            <a:ext cx="3879662" cy="4033675"/>
          </a:xfrm>
          <a:custGeom>
            <a:avLst/>
            <a:gdLst/>
            <a:ahLst/>
            <a:cxnLst/>
            <a:rect r="r" b="b" t="t" l="l"/>
            <a:pathLst>
              <a:path h="4033675" w="3879662">
                <a:moveTo>
                  <a:pt x="3879661" y="0"/>
                </a:moveTo>
                <a:lnTo>
                  <a:pt x="0" y="0"/>
                </a:lnTo>
                <a:lnTo>
                  <a:pt x="0" y="4033675"/>
                </a:lnTo>
                <a:lnTo>
                  <a:pt x="3879661" y="4033675"/>
                </a:lnTo>
                <a:lnTo>
                  <a:pt x="3879661"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63731" y="2262244"/>
            <a:ext cx="10674548" cy="5988199"/>
          </a:xfrm>
          <a:prstGeom prst="rect">
            <a:avLst/>
          </a:prstGeom>
        </p:spPr>
        <p:txBody>
          <a:bodyPr anchor="t" rtlCol="false" tIns="0" lIns="0" bIns="0" rIns="0">
            <a:spAutoFit/>
          </a:bodyPr>
          <a:lstStyle/>
          <a:p>
            <a:pPr algn="ctr">
              <a:lnSpc>
                <a:spcPts val="6991"/>
              </a:lnSpc>
            </a:pPr>
            <a:r>
              <a:rPr lang="en-US" sz="4994">
                <a:solidFill>
                  <a:srgbClr val="000000"/>
                </a:solidFill>
                <a:latin typeface="Glacial Indifference"/>
                <a:ea typeface="Glacial Indifference"/>
                <a:cs typeface="Glacial Indifference"/>
                <a:sym typeface="Glacial Indifference"/>
              </a:rPr>
              <a:t>“I feel you should love someone before </a:t>
            </a:r>
          </a:p>
          <a:p>
            <a:pPr algn="ctr">
              <a:lnSpc>
                <a:spcPts val="6991"/>
              </a:lnSpc>
            </a:pPr>
            <a:r>
              <a:rPr lang="en-US" sz="4994">
                <a:solidFill>
                  <a:srgbClr val="000000"/>
                </a:solidFill>
                <a:latin typeface="Glacial Indifference"/>
                <a:ea typeface="Glacial Indifference"/>
                <a:cs typeface="Glacial Indifference"/>
                <a:sym typeface="Glacial Indifference"/>
              </a:rPr>
              <a:t>you enter a relationship.”</a:t>
            </a:r>
          </a:p>
          <a:p>
            <a:pPr algn="ctr">
              <a:lnSpc>
                <a:spcPts val="5591"/>
              </a:lnSpc>
            </a:pPr>
            <a:r>
              <a:rPr lang="en-US" sz="3994">
                <a:solidFill>
                  <a:srgbClr val="000000"/>
                </a:solidFill>
                <a:latin typeface="Glacial Indifference"/>
                <a:ea typeface="Glacial Indifference"/>
                <a:cs typeface="Glacial Indifference"/>
                <a:sym typeface="Glacial Indifference"/>
              </a:rPr>
              <a:t> (Age 18) </a:t>
            </a:r>
          </a:p>
          <a:p>
            <a:pPr algn="ctr">
              <a:lnSpc>
                <a:spcPts val="6991"/>
              </a:lnSpc>
            </a:pPr>
          </a:p>
          <a:p>
            <a:pPr algn="ctr">
              <a:lnSpc>
                <a:spcPts val="6991"/>
              </a:lnSpc>
            </a:pPr>
          </a:p>
          <a:p>
            <a:pPr algn="ctr">
              <a:lnSpc>
                <a:spcPts val="6991"/>
              </a:lnSpc>
            </a:pPr>
          </a:p>
          <a:p>
            <a:pPr algn="ctr">
              <a:lnSpc>
                <a:spcPts val="6991"/>
              </a:lnSpc>
            </a:pPr>
            <a:r>
              <a:rPr lang="en-US" sz="4994">
                <a:solidFill>
                  <a:srgbClr val="000000"/>
                </a:solidFill>
                <a:latin typeface="Bobby Jones Soft"/>
                <a:ea typeface="Bobby Jones Soft"/>
                <a:cs typeface="Bobby Jones Soft"/>
                <a:sym typeface="Bobby Jones Soft"/>
              </a:rPr>
              <a:t>What do you think?</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true" flipV="false" rot="315844">
            <a:off x="12695102" y="3963287"/>
            <a:ext cx="3879662" cy="4033675"/>
          </a:xfrm>
          <a:custGeom>
            <a:avLst/>
            <a:gdLst/>
            <a:ahLst/>
            <a:cxnLst/>
            <a:rect r="r" b="b" t="t" l="l"/>
            <a:pathLst>
              <a:path h="4033675" w="3879662">
                <a:moveTo>
                  <a:pt x="3879661" y="0"/>
                </a:moveTo>
                <a:lnTo>
                  <a:pt x="0" y="0"/>
                </a:lnTo>
                <a:lnTo>
                  <a:pt x="0" y="4033675"/>
                </a:lnTo>
                <a:lnTo>
                  <a:pt x="3879661" y="4033675"/>
                </a:lnTo>
                <a:lnTo>
                  <a:pt x="3879661"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668033" y="1658863"/>
            <a:ext cx="13966900" cy="6874024"/>
          </a:xfrm>
          <a:prstGeom prst="rect">
            <a:avLst/>
          </a:prstGeom>
        </p:spPr>
        <p:txBody>
          <a:bodyPr anchor="t" rtlCol="false" tIns="0" lIns="0" bIns="0" rIns="0">
            <a:spAutoFit/>
          </a:bodyPr>
          <a:lstStyle/>
          <a:p>
            <a:pPr algn="ctr">
              <a:lnSpc>
                <a:spcPts val="6991"/>
              </a:lnSpc>
            </a:pPr>
            <a:r>
              <a:rPr lang="en-US" sz="4994">
                <a:solidFill>
                  <a:srgbClr val="000000"/>
                </a:solidFill>
                <a:latin typeface="Glacial Indifference"/>
                <a:ea typeface="Glacial Indifference"/>
                <a:cs typeface="Glacial Indifference"/>
                <a:sym typeface="Glacial Indifference"/>
              </a:rPr>
              <a:t>“Love is the most important thing in a relationship. If it isn’t there, then there is no reason </a:t>
            </a:r>
          </a:p>
          <a:p>
            <a:pPr algn="ctr">
              <a:lnSpc>
                <a:spcPts val="6991"/>
              </a:lnSpc>
            </a:pPr>
            <a:r>
              <a:rPr lang="en-US" sz="4994">
                <a:solidFill>
                  <a:srgbClr val="000000"/>
                </a:solidFill>
                <a:latin typeface="Glacial Indifference"/>
                <a:ea typeface="Glacial Indifference"/>
                <a:cs typeface="Glacial Indifference"/>
                <a:sym typeface="Glacial Indifference"/>
              </a:rPr>
              <a:t>to be with that person.”</a:t>
            </a:r>
          </a:p>
          <a:p>
            <a:pPr algn="ctr">
              <a:lnSpc>
                <a:spcPts val="5591"/>
              </a:lnSpc>
            </a:pPr>
            <a:r>
              <a:rPr lang="en-US" sz="3994">
                <a:solidFill>
                  <a:srgbClr val="000000"/>
                </a:solidFill>
                <a:latin typeface="Glacial Indifference"/>
                <a:ea typeface="Glacial Indifference"/>
                <a:cs typeface="Glacial Indifference"/>
                <a:sym typeface="Glacial Indifference"/>
              </a:rPr>
              <a:t> (Age 16) </a:t>
            </a:r>
          </a:p>
          <a:p>
            <a:pPr algn="ctr">
              <a:lnSpc>
                <a:spcPts val="6991"/>
              </a:lnSpc>
            </a:pPr>
          </a:p>
          <a:p>
            <a:pPr algn="ctr">
              <a:lnSpc>
                <a:spcPts val="6991"/>
              </a:lnSpc>
            </a:pPr>
          </a:p>
          <a:p>
            <a:pPr algn="ctr">
              <a:lnSpc>
                <a:spcPts val="6991"/>
              </a:lnSpc>
            </a:pPr>
          </a:p>
          <a:p>
            <a:pPr algn="ctr">
              <a:lnSpc>
                <a:spcPts val="6991"/>
              </a:lnSpc>
            </a:pPr>
            <a:r>
              <a:rPr lang="en-US" sz="4994">
                <a:solidFill>
                  <a:srgbClr val="000000"/>
                </a:solidFill>
                <a:latin typeface="Bobby Jones Soft"/>
                <a:ea typeface="Bobby Jones Soft"/>
                <a:cs typeface="Bobby Jones Soft"/>
                <a:sym typeface="Bobby Jones Soft"/>
              </a:rPr>
              <a:t>What do you think?</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655562"/>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028700" y="2682339"/>
            <a:ext cx="5338953" cy="6172200"/>
          </a:xfrm>
          <a:custGeom>
            <a:avLst/>
            <a:gdLst/>
            <a:ahLst/>
            <a:cxnLst/>
            <a:rect r="r" b="b" t="t" l="l"/>
            <a:pathLst>
              <a:path h="6172200" w="5338953">
                <a:moveTo>
                  <a:pt x="0" y="0"/>
                </a:moveTo>
                <a:lnTo>
                  <a:pt x="5338953" y="0"/>
                </a:lnTo>
                <a:lnTo>
                  <a:pt x="5338953"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6836637" y="2617897"/>
            <a:ext cx="10167488" cy="3150542"/>
          </a:xfrm>
          <a:prstGeom prst="rect">
            <a:avLst/>
          </a:prstGeom>
        </p:spPr>
        <p:txBody>
          <a:bodyPr anchor="t" rtlCol="false" tIns="0" lIns="0" bIns="0" rIns="0">
            <a:spAutoFit/>
          </a:bodyPr>
          <a:lstStyle/>
          <a:p>
            <a:pPr algn="ctr">
              <a:lnSpc>
                <a:spcPts val="12582"/>
              </a:lnSpc>
            </a:pPr>
            <a:r>
              <a:rPr lang="en-US" sz="8987">
                <a:solidFill>
                  <a:srgbClr val="000000"/>
                </a:solidFill>
                <a:latin typeface="Bobby Jones Soft"/>
                <a:ea typeface="Bobby Jones Soft"/>
                <a:cs typeface="Bobby Jones Soft"/>
                <a:sym typeface="Bobby Jones Soft"/>
              </a:rPr>
              <a:t>the ingredients of a loving relationship</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C9E4"/>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2337636" y="1866117"/>
            <a:ext cx="4006516" cy="6172200"/>
          </a:xfrm>
          <a:custGeom>
            <a:avLst/>
            <a:gdLst/>
            <a:ahLst/>
            <a:cxnLst/>
            <a:rect r="r" b="b" t="t" l="l"/>
            <a:pathLst>
              <a:path h="6172200" w="4006516">
                <a:moveTo>
                  <a:pt x="0" y="0"/>
                </a:moveTo>
                <a:lnTo>
                  <a:pt x="4006516" y="0"/>
                </a:lnTo>
                <a:lnTo>
                  <a:pt x="4006516"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028700" y="1246155"/>
            <a:ext cx="7975188" cy="2474202"/>
          </a:xfrm>
          <a:prstGeom prst="rect">
            <a:avLst/>
          </a:prstGeom>
        </p:spPr>
        <p:txBody>
          <a:bodyPr anchor="t" rtlCol="false" tIns="0" lIns="0" bIns="0" rIns="0">
            <a:spAutoFit/>
          </a:bodyPr>
          <a:lstStyle/>
          <a:p>
            <a:pPr algn="ctr">
              <a:lnSpc>
                <a:spcPts val="9869"/>
              </a:lnSpc>
            </a:pPr>
            <a:r>
              <a:rPr lang="en-US" sz="7049">
                <a:solidFill>
                  <a:srgbClr val="000000"/>
                </a:solidFill>
                <a:latin typeface="Bobby Jones Soft"/>
                <a:ea typeface="Bobby Jones Soft"/>
                <a:cs typeface="Bobby Jones Soft"/>
                <a:sym typeface="Bobby Jones Soft"/>
              </a:rPr>
              <a:t>what does it mean to love someone?</a:t>
            </a:r>
          </a:p>
        </p:txBody>
      </p:sp>
      <p:sp>
        <p:nvSpPr>
          <p:cNvPr name="TextBox 7" id="7"/>
          <p:cNvSpPr txBox="true"/>
          <p:nvPr/>
        </p:nvSpPr>
        <p:spPr>
          <a:xfrm rot="0">
            <a:off x="1168812" y="4639774"/>
            <a:ext cx="9462686" cy="3803426"/>
          </a:xfrm>
          <a:prstGeom prst="rect">
            <a:avLst/>
          </a:prstGeom>
        </p:spPr>
        <p:txBody>
          <a:bodyPr anchor="t" rtlCol="false" tIns="0" lIns="0" bIns="0" rIns="0">
            <a:spAutoFit/>
          </a:bodyPr>
          <a:lstStyle/>
          <a:p>
            <a:pPr algn="l">
              <a:lnSpc>
                <a:spcPts val="5087"/>
              </a:lnSpc>
              <a:spcBef>
                <a:spcPct val="0"/>
              </a:spcBef>
            </a:pPr>
            <a:r>
              <a:rPr lang="en-US" sz="3633">
                <a:solidFill>
                  <a:srgbClr val="000000"/>
                </a:solidFill>
                <a:latin typeface="Glacial Indifference"/>
                <a:ea typeface="Glacial Indifference"/>
                <a:cs typeface="Glacial Indifference"/>
                <a:sym typeface="Glacial Indifference"/>
              </a:rPr>
              <a:t>A theory of love: Robert Sternberg, from Yale University in the United States, says that love is made up of 3 things in a relationship. He says a couple needs at least 2 of these to have a good enough relationship, but to be in love with someone, all 3 need to be present.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DAGS5N6_2Vw</dc:identifier>
  <dcterms:modified xsi:type="dcterms:W3CDTF">2011-08-01T06:04:30Z</dcterms:modified>
  <cp:revision>1</cp:revision>
  <dc:title>9.1.1 - Romantic Relationships slides</dc:title>
</cp:coreProperties>
</file>