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9"/>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Bobby Jones Soft" charset="1" panose="00000000000000000000"/>
      <p:regular r:id="rId17"/>
    </p:embeddedFont>
    <p:embeddedFont>
      <p:font typeface="Glacial Indifference" charset="1" panose="00000000000000000000"/>
      <p:regular r:id="rId18"/>
    </p:embeddedFont>
    <p:embeddedFont>
      <p:font typeface="Playpen Sans" charset="1" panose="00000000000000000000"/>
      <p:regular r:id="rId22"/>
    </p:embeddedFont>
    <p:embeddedFont>
      <p:font typeface="Glacial Indifference Bold" charset="1" panose="00000800000000000000"/>
      <p:regular r:id="rId28"/>
    </p:embeddedFont>
    <p:embeddedFont>
      <p:font typeface="Canva Sans Bold" charset="1" panose="020B0803030501040103"/>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notesMasters/notesMaster1.xml" Type="http://schemas.openxmlformats.org/officeDocument/2006/relationships/notesMaster"/><Relationship Id="rId2" Target="presProps.xml" Type="http://schemas.openxmlformats.org/officeDocument/2006/relationships/presProps"/><Relationship Id="rId20" Target="theme/theme2.xml" Type="http://schemas.openxmlformats.org/officeDocument/2006/relationships/theme"/><Relationship Id="rId21" Target="notesSlides/notesSlide1.xml" Type="http://schemas.openxmlformats.org/officeDocument/2006/relationships/notesSlide"/><Relationship Id="rId22" Target="fonts/font22.fntdata" Type="http://schemas.openxmlformats.org/officeDocument/2006/relationships/font"/><Relationship Id="rId23" Target="notesSlides/notesSlide2.xml" Type="http://schemas.openxmlformats.org/officeDocument/2006/relationships/notesSlide"/><Relationship Id="rId24" Target="notesSlides/notesSlide3.xml" Type="http://schemas.openxmlformats.org/officeDocument/2006/relationships/notesSlide"/><Relationship Id="rId25" Target="notesSlides/notesSlide4.xml" Type="http://schemas.openxmlformats.org/officeDocument/2006/relationships/notesSlide"/><Relationship Id="rId26" Target="notesSlides/notesSlide5.xml" Type="http://schemas.openxmlformats.org/officeDocument/2006/relationships/notesSlide"/><Relationship Id="rId27" Target="notesSlides/notesSlide6.xml" Type="http://schemas.openxmlformats.org/officeDocument/2006/relationships/notesSlide"/><Relationship Id="rId28" Target="fonts/font28.fntdata" Type="http://schemas.openxmlformats.org/officeDocument/2006/relationships/font"/><Relationship Id="rId29" Target="notesSlides/notesSlide7.xml" Type="http://schemas.openxmlformats.org/officeDocument/2006/relationships/notesSlide"/><Relationship Id="rId3" Target="viewProps.xml" Type="http://schemas.openxmlformats.org/officeDocument/2006/relationships/viewProps"/><Relationship Id="rId30" Target="notesSlides/notesSlide8.xml" Type="http://schemas.openxmlformats.org/officeDocument/2006/relationships/notesSlide"/><Relationship Id="rId31" Target="notesSlides/notesSlide9.xml" Type="http://schemas.openxmlformats.org/officeDocument/2006/relationships/notesSlide"/><Relationship Id="rId32" Target="notesSlides/notesSlide10.xml" Type="http://schemas.openxmlformats.org/officeDocument/2006/relationships/notesSlide"/><Relationship Id="rId33" Target="fonts/font33.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you would like the class to create a list of 'agreements' for how everyone will behave and treat one another in the class. Ensure a common understanding. For example:</a:t>
            </a:r>
          </a:p>
          <a:p>
            <a:r>
              <a:rPr lang="en-US"/>
              <a:t/>
            </a:r>
          </a:p>
          <a:p>
            <a:r>
              <a:rPr lang="en-US"/>
              <a:t>1. We will treat one another with kindness and respect (listening to each other, speaking one at a time, etc)</a:t>
            </a:r>
          </a:p>
          <a:p>
            <a:r>
              <a:rPr lang="en-US"/>
              <a:t>2. We all have the right to 'pass' on answering a question or participating in an activity that makes us feel uncomfortable.</a:t>
            </a:r>
          </a:p>
          <a:p>
            <a:r>
              <a:rPr lang="en-US"/>
              <a:t>3. We can disagree but will not pass judgments, make fun of, or or put anybody down. 'Challenge the opinion, not the person.'</a:t>
            </a:r>
          </a:p>
          <a:p>
            <a:r>
              <a:rPr lang="en-US"/>
              <a:t>4. Asking questions is encouraged and will be valued by our teacher. We do not ask questions to purposefully embarrass or belittle another.</a:t>
            </a:r>
          </a:p>
          <a:p>
            <a:r>
              <a:rPr lang="en-US"/>
              <a:t/>
            </a:r>
          </a:p>
          <a:p>
            <a:r>
              <a:rPr lang="en-US"/>
              <a:t>*Feel free to change the agreements to suit your class, and ask whether there are any others they'd add to the list in order to create a safe, comfortable learning environment.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Introduce the lesson by explaining that today you will be talking about what makes relationships ‘good’ and when it might be time to end a relationship if it is not. Remind the class about the previous lessons during which they discussed the qualities of a partner, and relationship depictions in the media. </a:t>
            </a:r>
          </a:p>
          <a:p>
            <a:r>
              <a:rPr lang="en-US"/>
              <a:t/>
            </a:r>
          </a:p>
          <a:p>
            <a:r>
              <a:rPr lang="en-US"/>
              <a:t>Based on this, ask them to discuss with a partner what they consider to be a “good relationship.”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the next slide with the ‘Relationship Rights’ graphic on it (and you may wish to have extras printed to hand out). Explain that typically, in a ‘good’ or ‘healthy’ relationship, these rights are respected. </a:t>
            </a:r>
          </a:p>
          <a:p>
            <a:r>
              <a:rPr lang="en-US"/>
              <a:t/>
            </a:r>
          </a:p>
          <a:p>
            <a:r>
              <a:rPr lang="en-US"/>
              <a:t>Ask the class for their thoughts on these rights, and then prompt the class to think about relationship endings by asking "what happens when these rights are not respected in a relationship?"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Prompt class discussion with the following questions: How do you know when it might be time to end a relationship? What kinds of feelings or situations might lead to a relationship ending?</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activity asks young people to consider complex situations which they or their peers might find themselves in. It seeks to explore whether they are attuned to unhealthy/abusive behaviour, and to encourage them to stop, think and trust their feelings. It could be explained along these lines: On each of the cards there is a statement about a relationship a friend might be in. Using Resource b, you need to decide if the situation described in their relationship is good/ok (green light) or not good/not okay (red light) or something that makes you feel ‘you know, I’m just not sure about this’ (amber light). Work in your small group, talk things through and try to reach an agreement about each situation, but if you can’t agree put the card to the side and we’ll come back to it as a class/group. After some time, get feedback, encourage discussion and explore different views.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 the handout there are statements about a relationship a friend might be in. Using the traffic light (Handout B), you need to decide if the situation described in their relationship is good/ok (green light) or not good/not okay (red light) or something that makes you feel ‘you know, I’m just not sure about this’ (amber light). Work in your small group, talk things through and try to reach an agreement about each situation.</a:t>
            </a:r>
          </a:p>
          <a:p>
            <a:r>
              <a:rPr lang="en-US"/>
              <a:t/>
            </a:r>
          </a:p>
          <a:p>
            <a:r>
              <a:rPr lang="en-US"/>
              <a:t>When finished, bring the class back for a full class discussion about the scenarios, and encourage students with different perspectives to share.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Whole class discussion: how can we end relationships that we're no longer happy in?Encourage discussion such as “should it be done face to face or is text OK? How can we communicate our need to end the relationship? What might make it difficult to end the relationship?”</a:t>
            </a:r>
          </a:p>
          <a:p>
            <a:r>
              <a:rPr lang="en-US"/>
              <a:t/>
            </a:r>
          </a:p>
          <a:p>
            <a:r>
              <a:rPr lang="en-US"/>
              <a:t>Further discussion: How would we advise a friend to end a relationship that had become unsafe? How could they ensure their safety while doing so? Be sure to make these points:</a:t>
            </a:r>
          </a:p>
          <a:p>
            <a:r>
              <a:rPr lang="en-US"/>
              <a:t/>
            </a:r>
          </a:p>
          <a:p>
            <a:r>
              <a:rPr lang="en-US"/>
              <a:t>A young person can always reach out to a trusted adult for help if they need support or feel unsafe.</a:t>
            </a:r>
          </a:p>
          <a:p>
            <a:r>
              <a:rPr lang="en-US"/>
              <a:t/>
            </a:r>
          </a:p>
          <a:p>
            <a:r>
              <a:rPr lang="en-US"/>
              <a:t>Nobody should ever put themselves in an unsafe situation when ending a relationship - if they are worried they may get hurt, they should speak to a trusted adult who can support them and help them to figure out the best way to get themselves out of the situation.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 mindful of how students are responding to the material and ensure that any emotional support or safeguarding procedures should be put in place if needed. Ensure students know where to go for support if they are worried about themselves or a friend.</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 mindful of how students are responding to the material and ensure that any emotional support or safeguarding procedures should be put in place if needed. Ensure students know where to go for support if they are worried about themselves or a friend.</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0.png" Type="http://schemas.openxmlformats.org/officeDocument/2006/relationships/image"/><Relationship Id="rId4" Target="../media/image11.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7.png" Type="http://schemas.openxmlformats.org/officeDocument/2006/relationships/image"/><Relationship Id="rId4" Target="../media/image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7.png" Type="http://schemas.openxmlformats.org/officeDocument/2006/relationships/image"/><Relationship Id="rId4" Target="../media/image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C9E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798573" y="7622352"/>
            <a:ext cx="1478992" cy="1998212"/>
          </a:xfrm>
          <a:custGeom>
            <a:avLst/>
            <a:gdLst/>
            <a:ahLst/>
            <a:cxnLst/>
            <a:rect r="r" b="b" t="t" l="l"/>
            <a:pathLst>
              <a:path h="1998212" w="1478992">
                <a:moveTo>
                  <a:pt x="0" y="0"/>
                </a:moveTo>
                <a:lnTo>
                  <a:pt x="1478992" y="0"/>
                </a:lnTo>
                <a:lnTo>
                  <a:pt x="1478992" y="1998212"/>
                </a:lnTo>
                <a:lnTo>
                  <a:pt x="0" y="1998212"/>
                </a:lnTo>
                <a:lnTo>
                  <a:pt x="0" y="0"/>
                </a:lnTo>
                <a:close/>
              </a:path>
            </a:pathLst>
          </a:custGeom>
          <a:blipFill>
            <a:blip r:embed="rId2"/>
            <a:stretch>
              <a:fillRect l="0" t="0" r="0" b="0"/>
            </a:stretch>
          </a:blipFill>
        </p:spPr>
      </p:sp>
      <p:sp>
        <p:nvSpPr>
          <p:cNvPr name="TextBox 6" id="6"/>
          <p:cNvSpPr txBox="true"/>
          <p:nvPr/>
        </p:nvSpPr>
        <p:spPr>
          <a:xfrm rot="0">
            <a:off x="1538069" y="2550052"/>
            <a:ext cx="15216514" cy="1388038"/>
          </a:xfrm>
          <a:prstGeom prst="rect">
            <a:avLst/>
          </a:prstGeom>
        </p:spPr>
        <p:txBody>
          <a:bodyPr anchor="t" rtlCol="false" tIns="0" lIns="0" bIns="0" rIns="0">
            <a:spAutoFit/>
          </a:bodyPr>
          <a:lstStyle/>
          <a:p>
            <a:pPr algn="ctr">
              <a:lnSpc>
                <a:spcPts val="10354"/>
              </a:lnSpc>
            </a:pPr>
            <a:r>
              <a:rPr lang="en-US" sz="9861">
                <a:solidFill>
                  <a:srgbClr val="000000"/>
                </a:solidFill>
                <a:latin typeface="Bobby Jones Soft"/>
                <a:ea typeface="Bobby Jones Soft"/>
                <a:cs typeface="Bobby Jones Soft"/>
                <a:sym typeface="Bobby Jones Soft"/>
              </a:rPr>
              <a:t>ENDING RELATIONSHIPS</a:t>
            </a:r>
          </a:p>
        </p:txBody>
      </p:sp>
      <p:sp>
        <p:nvSpPr>
          <p:cNvPr name="TextBox 7" id="7"/>
          <p:cNvSpPr txBox="true"/>
          <p:nvPr/>
        </p:nvSpPr>
        <p:spPr>
          <a:xfrm rot="0">
            <a:off x="4405441" y="5210175"/>
            <a:ext cx="9477119" cy="695325"/>
          </a:xfrm>
          <a:prstGeom prst="rect">
            <a:avLst/>
          </a:prstGeom>
        </p:spPr>
        <p:txBody>
          <a:bodyPr anchor="t" rtlCol="false" tIns="0" lIns="0" bIns="0" rIns="0">
            <a:spAutoFit/>
          </a:bodyPr>
          <a:lstStyle/>
          <a:p>
            <a:pPr algn="ctr">
              <a:lnSpc>
                <a:spcPts val="5250"/>
              </a:lnSpc>
            </a:pPr>
            <a:r>
              <a:rPr lang="en-US" sz="5000">
                <a:solidFill>
                  <a:srgbClr val="000000"/>
                </a:solidFill>
                <a:latin typeface="Glacial Indifference"/>
                <a:ea typeface="Glacial Indifference"/>
                <a:cs typeface="Glacial Indifference"/>
                <a:sym typeface="Glacial Indifference"/>
              </a:rPr>
              <a:t>YEAR 9</a:t>
            </a:r>
          </a:p>
        </p:txBody>
      </p:sp>
      <p:sp>
        <p:nvSpPr>
          <p:cNvPr name="TextBox 8" id="8"/>
          <p:cNvSpPr txBox="true"/>
          <p:nvPr/>
        </p:nvSpPr>
        <p:spPr>
          <a:xfrm rot="0">
            <a:off x="11269662" y="8640508"/>
            <a:ext cx="5989638" cy="801367"/>
          </a:xfrm>
          <a:prstGeom prst="rect">
            <a:avLst/>
          </a:prstGeom>
        </p:spPr>
        <p:txBody>
          <a:bodyPr anchor="t" rtlCol="false" tIns="0" lIns="0" bIns="0" rIns="0">
            <a:spAutoFit/>
          </a:bodyPr>
          <a:lstStyle/>
          <a:p>
            <a:pPr algn="just">
              <a:lnSpc>
                <a:spcPts val="2058"/>
              </a:lnSpc>
            </a:pPr>
            <a:r>
              <a:rPr lang="en-US" sz="1960">
                <a:solidFill>
                  <a:srgbClr val="000000"/>
                </a:solidFill>
                <a:latin typeface="Glacial Indifference"/>
                <a:ea typeface="Glacial Indifference"/>
                <a:cs typeface="Glacial Indifference"/>
                <a:sym typeface="Glacial Indifference"/>
              </a:rPr>
              <a:t>This presentation has been adapted for the Isle of Man from Scotland’s national resource for relationships, sexual health, and parenthood (RSHP) education.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C9E4"/>
        </a:solidFill>
      </p:bgPr>
    </p:bg>
    <p:spTree>
      <p:nvGrpSpPr>
        <p:cNvPr id="1" name=""/>
        <p:cNvGrpSpPr/>
        <p:nvPr/>
      </p:nvGrpSpPr>
      <p:grpSpPr>
        <a:xfrm>
          <a:off x="0" y="0"/>
          <a:ext cx="0" cy="0"/>
          <a:chOff x="0" y="0"/>
          <a:chExt cx="0" cy="0"/>
        </a:xfrm>
      </p:grpSpPr>
      <p:grpSp>
        <p:nvGrpSpPr>
          <p:cNvPr name="Group 2" id="2"/>
          <p:cNvGrpSpPr/>
          <p:nvPr/>
        </p:nvGrpSpPr>
        <p:grpSpPr>
          <a:xfrm rot="0">
            <a:off x="635674" y="690672"/>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0" y="938877"/>
            <a:ext cx="5376651"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SUPPORT</a:t>
            </a:r>
          </a:p>
        </p:txBody>
      </p:sp>
      <p:sp>
        <p:nvSpPr>
          <p:cNvPr name="Freeform 6" id="6"/>
          <p:cNvSpPr/>
          <p:nvPr/>
        </p:nvSpPr>
        <p:spPr>
          <a:xfrm flipH="false" flipV="false" rot="0">
            <a:off x="6986741" y="835691"/>
            <a:ext cx="10665585" cy="5947288"/>
          </a:xfrm>
          <a:custGeom>
            <a:avLst/>
            <a:gdLst/>
            <a:ahLst/>
            <a:cxnLst/>
            <a:rect r="r" b="b" t="t" l="l"/>
            <a:pathLst>
              <a:path h="5947288" w="10665585">
                <a:moveTo>
                  <a:pt x="0" y="0"/>
                </a:moveTo>
                <a:lnTo>
                  <a:pt x="10665585" y="0"/>
                </a:lnTo>
                <a:lnTo>
                  <a:pt x="10665585" y="5947287"/>
                </a:lnTo>
                <a:lnTo>
                  <a:pt x="0" y="5947287"/>
                </a:lnTo>
                <a:lnTo>
                  <a:pt x="0" y="0"/>
                </a:lnTo>
                <a:close/>
              </a:path>
            </a:pathLst>
          </a:custGeom>
          <a:blipFill>
            <a:blip r:embed="rId3"/>
            <a:stretch>
              <a:fillRect l="0" t="0" r="-5960" b="0"/>
            </a:stretch>
          </a:blipFill>
        </p:spPr>
      </p:sp>
      <p:sp>
        <p:nvSpPr>
          <p:cNvPr name="TextBox 7" id="7"/>
          <p:cNvSpPr txBox="true"/>
          <p:nvPr/>
        </p:nvSpPr>
        <p:spPr>
          <a:xfrm rot="0">
            <a:off x="1028700" y="3420847"/>
            <a:ext cx="10343760" cy="6648062"/>
          </a:xfrm>
          <a:prstGeom prst="rect">
            <a:avLst/>
          </a:prstGeom>
        </p:spPr>
        <p:txBody>
          <a:bodyPr anchor="t" rtlCol="false" tIns="0" lIns="0" bIns="0" rIns="0">
            <a:spAutoFit/>
          </a:bodyPr>
          <a:lstStyle/>
          <a:p>
            <a:pPr algn="just">
              <a:lnSpc>
                <a:spcPts val="5271"/>
              </a:lnSpc>
              <a:spcBef>
                <a:spcPct val="0"/>
              </a:spcBef>
            </a:pPr>
            <a:r>
              <a:rPr lang="en-US" sz="3765">
                <a:solidFill>
                  <a:srgbClr val="000000"/>
                </a:solidFill>
                <a:latin typeface="Glacial Indifference"/>
                <a:ea typeface="Glacial Indifference"/>
                <a:cs typeface="Glacial Indifference"/>
                <a:sym typeface="Glacial Indifference"/>
              </a:rPr>
              <a:t>www.childline.org.uk​</a:t>
            </a:r>
          </a:p>
          <a:p>
            <a:pPr algn="just">
              <a:lnSpc>
                <a:spcPts val="5271"/>
              </a:lnSpc>
              <a:spcBef>
                <a:spcPct val="0"/>
              </a:spcBef>
            </a:pPr>
          </a:p>
          <a:p>
            <a:pPr algn="just">
              <a:lnSpc>
                <a:spcPts val="5271"/>
              </a:lnSpc>
              <a:spcBef>
                <a:spcPct val="0"/>
              </a:spcBef>
            </a:pPr>
            <a:r>
              <a:rPr lang="en-US" sz="3765">
                <a:solidFill>
                  <a:srgbClr val="000000"/>
                </a:solidFill>
                <a:latin typeface="Glacial Indifference"/>
                <a:ea typeface="Glacial Indifference"/>
                <a:cs typeface="Glacial Indifference"/>
                <a:sym typeface="Glacial Indifference"/>
              </a:rPr>
              <a:t>Chat 1:1 with an online advisor </a:t>
            </a:r>
          </a:p>
          <a:p>
            <a:pPr algn="just">
              <a:lnSpc>
                <a:spcPts val="5271"/>
              </a:lnSpc>
              <a:spcBef>
                <a:spcPct val="0"/>
              </a:spcBef>
            </a:pPr>
          </a:p>
          <a:p>
            <a:pPr algn="just">
              <a:lnSpc>
                <a:spcPts val="5271"/>
              </a:lnSpc>
              <a:spcBef>
                <a:spcPct val="0"/>
              </a:spcBef>
            </a:pPr>
            <a:r>
              <a:rPr lang="en-US" sz="3765">
                <a:solidFill>
                  <a:srgbClr val="000000"/>
                </a:solidFill>
                <a:latin typeface="Glacial Indifference"/>
                <a:ea typeface="Glacial Indifference"/>
                <a:cs typeface="Glacial Indifference"/>
                <a:sym typeface="Glacial Indifference"/>
              </a:rPr>
              <a:t>If you're under 19 you can confidentially call, email or chat online about any problem big or small​</a:t>
            </a:r>
          </a:p>
          <a:p>
            <a:pPr algn="just">
              <a:lnSpc>
                <a:spcPts val="5271"/>
              </a:lnSpc>
              <a:spcBef>
                <a:spcPct val="0"/>
              </a:spcBef>
            </a:pPr>
          </a:p>
          <a:p>
            <a:pPr algn="just">
              <a:lnSpc>
                <a:spcPts val="5271"/>
              </a:lnSpc>
              <a:spcBef>
                <a:spcPct val="0"/>
              </a:spcBef>
            </a:pPr>
            <a:r>
              <a:rPr lang="en-US" sz="3765">
                <a:solidFill>
                  <a:srgbClr val="000000"/>
                </a:solidFill>
                <a:latin typeface="Glacial Indifference"/>
                <a:ea typeface="Glacial Indifference"/>
                <a:cs typeface="Glacial Indifference"/>
                <a:sym typeface="Glacial Indifference"/>
              </a:rPr>
              <a:t>Freephone 24h helpline: 0800 1111​</a:t>
            </a:r>
          </a:p>
          <a:p>
            <a:pPr algn="just">
              <a:lnSpc>
                <a:spcPts val="5271"/>
              </a:lnSpc>
              <a:spcBef>
                <a:spcPct val="0"/>
              </a:spcBef>
            </a:pPr>
          </a:p>
          <a:p>
            <a:pPr algn="just">
              <a:lnSpc>
                <a:spcPts val="5271"/>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C9E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3021604" y="2320722"/>
            <a:ext cx="4006516" cy="6172200"/>
          </a:xfrm>
          <a:custGeom>
            <a:avLst/>
            <a:gdLst/>
            <a:ahLst/>
            <a:cxnLst/>
            <a:rect r="r" b="b" t="t" l="l"/>
            <a:pathLst>
              <a:path h="6172200" w="4006516">
                <a:moveTo>
                  <a:pt x="0" y="0"/>
                </a:moveTo>
                <a:lnTo>
                  <a:pt x="4006516" y="0"/>
                </a:lnTo>
                <a:lnTo>
                  <a:pt x="4006516" y="6172200"/>
                </a:lnTo>
                <a:lnTo>
                  <a:pt x="0" y="61722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694720" y="4002878"/>
            <a:ext cx="10690050" cy="2157418"/>
          </a:xfrm>
          <a:prstGeom prst="rect">
            <a:avLst/>
          </a:prstGeom>
        </p:spPr>
        <p:txBody>
          <a:bodyPr anchor="t" rtlCol="false" tIns="0" lIns="0" bIns="0" rIns="0">
            <a:spAutoFit/>
          </a:bodyPr>
          <a:lstStyle/>
          <a:p>
            <a:pPr algn="just">
              <a:lnSpc>
                <a:spcPts val="8683"/>
              </a:lnSpc>
              <a:spcBef>
                <a:spcPct val="0"/>
              </a:spcBef>
            </a:pPr>
            <a:r>
              <a:rPr lang="en-US" sz="6202" spc="-55">
                <a:solidFill>
                  <a:srgbClr val="000000"/>
                </a:solidFill>
                <a:latin typeface="Glacial Indifference"/>
                <a:ea typeface="Glacial Indifference"/>
                <a:cs typeface="Glacial Indifference"/>
                <a:sym typeface="Glacial Indifference"/>
              </a:rPr>
              <a:t>what’s one thing you’ll take away from today’s session?</a:t>
            </a:r>
          </a:p>
        </p:txBody>
      </p:sp>
      <p:sp>
        <p:nvSpPr>
          <p:cNvPr name="TextBox 7" id="7"/>
          <p:cNvSpPr txBox="true"/>
          <p:nvPr/>
        </p:nvSpPr>
        <p:spPr>
          <a:xfrm rot="0">
            <a:off x="1028700" y="1871269"/>
            <a:ext cx="7449280" cy="1094742"/>
          </a:xfrm>
          <a:prstGeom prst="rect">
            <a:avLst/>
          </a:prstGeom>
        </p:spPr>
        <p:txBody>
          <a:bodyPr anchor="t" rtlCol="false" tIns="0" lIns="0" bIns="0" rIns="0">
            <a:spAutoFit/>
          </a:bodyPr>
          <a:lstStyle/>
          <a:p>
            <a:pPr algn="ctr">
              <a:lnSpc>
                <a:spcPts val="8959"/>
              </a:lnSpc>
            </a:pPr>
            <a:r>
              <a:rPr lang="en-US" sz="6399" b="true">
                <a:solidFill>
                  <a:srgbClr val="000000"/>
                </a:solidFill>
                <a:latin typeface="Canva Sans Bold"/>
                <a:ea typeface="Canva Sans Bold"/>
                <a:cs typeface="Canva Sans Bold"/>
                <a:sym typeface="Canva Sans Bold"/>
              </a:rPr>
              <a:t>reflection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C9E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1114425"/>
            <a:ext cx="7641221"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CLASS AGREEMENTS</a:t>
            </a:r>
          </a:p>
        </p:txBody>
      </p:sp>
      <p:sp>
        <p:nvSpPr>
          <p:cNvPr name="Freeform 6" id="6"/>
          <p:cNvSpPr/>
          <p:nvPr/>
        </p:nvSpPr>
        <p:spPr>
          <a:xfrm flipH="true" flipV="true" rot="5400000">
            <a:off x="4543789" y="1970205"/>
            <a:ext cx="6115859" cy="7714960"/>
          </a:xfrm>
          <a:custGeom>
            <a:avLst/>
            <a:gdLst/>
            <a:ahLst/>
            <a:cxnLst/>
            <a:rect r="r" b="b" t="t" l="l"/>
            <a:pathLst>
              <a:path h="7714960" w="6115859">
                <a:moveTo>
                  <a:pt x="6115859" y="7714960"/>
                </a:moveTo>
                <a:lnTo>
                  <a:pt x="0" y="7714960"/>
                </a:lnTo>
                <a:lnTo>
                  <a:pt x="0" y="0"/>
                </a:lnTo>
                <a:lnTo>
                  <a:pt x="6115859" y="0"/>
                </a:lnTo>
                <a:lnTo>
                  <a:pt x="6115859" y="771496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4249892" y="3222479"/>
            <a:ext cx="7576310" cy="5115163"/>
          </a:xfrm>
          <a:prstGeom prst="rect">
            <a:avLst/>
          </a:prstGeom>
        </p:spPr>
        <p:txBody>
          <a:bodyPr anchor="t" rtlCol="false" tIns="0" lIns="0" bIns="0" rIns="0">
            <a:spAutoFit/>
          </a:bodyPr>
          <a:lstStyle/>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Kindness and respect</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Right to pass</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Nonjudgmental</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 such thing as silly </a:t>
            </a:r>
          </a:p>
          <a:p>
            <a:pPr algn="l">
              <a:lnSpc>
                <a:spcPts val="6811"/>
              </a:lnSpc>
            </a:pPr>
            <a:r>
              <a:rPr lang="en-US" sz="4865">
                <a:solidFill>
                  <a:srgbClr val="000000"/>
                </a:solidFill>
                <a:latin typeface="Glacial Indifference"/>
                <a:ea typeface="Glacial Indifference"/>
                <a:cs typeface="Glacial Indifference"/>
                <a:sym typeface="Glacial Indifference"/>
              </a:rPr>
              <a:t>        questions</a:t>
            </a:r>
          </a:p>
          <a:p>
            <a:pPr algn="ctr">
              <a:lnSpc>
                <a:spcPts val="6811"/>
              </a:lnSpc>
            </a:pPr>
          </a:p>
        </p:txBody>
      </p:sp>
      <p:sp>
        <p:nvSpPr>
          <p:cNvPr name="TextBox 8" id="8"/>
          <p:cNvSpPr txBox="true"/>
          <p:nvPr/>
        </p:nvSpPr>
        <p:spPr>
          <a:xfrm rot="0">
            <a:off x="11459198" y="8305225"/>
            <a:ext cx="5963959" cy="580390"/>
          </a:xfrm>
          <a:prstGeom prst="rect">
            <a:avLst/>
          </a:prstGeom>
        </p:spPr>
        <p:txBody>
          <a:bodyPr anchor="t" rtlCol="false" tIns="0" lIns="0" bIns="0" rIns="0">
            <a:spAutoFit/>
          </a:bodyPr>
          <a:lstStyle/>
          <a:p>
            <a:pPr algn="ctr">
              <a:lnSpc>
                <a:spcPts val="4759"/>
              </a:lnSpc>
            </a:pPr>
            <a:r>
              <a:rPr lang="en-US" sz="3399">
                <a:solidFill>
                  <a:srgbClr val="000000"/>
                </a:solidFill>
                <a:latin typeface="Playpen Sans"/>
                <a:ea typeface="Playpen Sans"/>
                <a:cs typeface="Playpen Sans"/>
                <a:sym typeface="Playpen Sans"/>
              </a:rPr>
              <a:t>any others?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C9E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530345" y="3286862"/>
            <a:ext cx="6401742" cy="6466406"/>
          </a:xfrm>
          <a:custGeom>
            <a:avLst/>
            <a:gdLst/>
            <a:ahLst/>
            <a:cxnLst/>
            <a:rect r="r" b="b" t="t" l="l"/>
            <a:pathLst>
              <a:path h="6466406" w="6401742">
                <a:moveTo>
                  <a:pt x="0" y="0"/>
                </a:moveTo>
                <a:lnTo>
                  <a:pt x="6401742" y="0"/>
                </a:lnTo>
                <a:lnTo>
                  <a:pt x="6401742" y="6466405"/>
                </a:lnTo>
                <a:lnTo>
                  <a:pt x="0" y="6466405"/>
                </a:lnTo>
                <a:lnTo>
                  <a:pt x="0" y="0"/>
                </a:lnTo>
                <a:close/>
              </a:path>
            </a:pathLst>
          </a:custGeom>
          <a:blipFill>
            <a:blip r:embed="rId3"/>
            <a:stretch>
              <a:fillRect l="0" t="0" r="0" b="0"/>
            </a:stretch>
          </a:blipFill>
        </p:spPr>
      </p:sp>
      <p:sp>
        <p:nvSpPr>
          <p:cNvPr name="TextBox 6" id="6"/>
          <p:cNvSpPr txBox="true"/>
          <p:nvPr/>
        </p:nvSpPr>
        <p:spPr>
          <a:xfrm rot="0">
            <a:off x="7256277" y="4385413"/>
            <a:ext cx="9687036" cy="2134651"/>
          </a:xfrm>
          <a:prstGeom prst="rect">
            <a:avLst/>
          </a:prstGeom>
        </p:spPr>
        <p:txBody>
          <a:bodyPr anchor="t" rtlCol="false" tIns="0" lIns="0" bIns="0" rIns="0">
            <a:spAutoFit/>
          </a:bodyPr>
          <a:lstStyle/>
          <a:p>
            <a:pPr algn="ctr">
              <a:lnSpc>
                <a:spcPts val="8481"/>
              </a:lnSpc>
            </a:pPr>
            <a:r>
              <a:rPr lang="en-US" sz="6574" spc="-447">
                <a:solidFill>
                  <a:srgbClr val="000000"/>
                </a:solidFill>
                <a:latin typeface="Glacial Indifference"/>
                <a:ea typeface="Glacial Indifference"/>
                <a:cs typeface="Glacial Indifference"/>
                <a:sym typeface="Glacial Indifference"/>
              </a:rPr>
              <a:t>What does a ‘good relationship’ mean to you?</a:t>
            </a:r>
          </a:p>
        </p:txBody>
      </p:sp>
      <p:sp>
        <p:nvSpPr>
          <p:cNvPr name="TextBox 7" id="7"/>
          <p:cNvSpPr txBox="true"/>
          <p:nvPr/>
        </p:nvSpPr>
        <p:spPr>
          <a:xfrm rot="0">
            <a:off x="-189402" y="1114425"/>
            <a:ext cx="6500159"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LET’S CHAT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C9E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8254976" y="211193"/>
            <a:ext cx="7091682" cy="9864613"/>
          </a:xfrm>
          <a:custGeom>
            <a:avLst/>
            <a:gdLst/>
            <a:ahLst/>
            <a:cxnLst/>
            <a:rect r="r" b="b" t="t" l="l"/>
            <a:pathLst>
              <a:path h="9864613" w="7091682">
                <a:moveTo>
                  <a:pt x="0" y="0"/>
                </a:moveTo>
                <a:lnTo>
                  <a:pt x="7091682" y="0"/>
                </a:lnTo>
                <a:lnTo>
                  <a:pt x="7091682" y="9864614"/>
                </a:lnTo>
                <a:lnTo>
                  <a:pt x="0" y="9864614"/>
                </a:lnTo>
                <a:lnTo>
                  <a:pt x="0" y="0"/>
                </a:lnTo>
                <a:close/>
              </a:path>
            </a:pathLst>
          </a:custGeom>
          <a:blipFill>
            <a:blip r:embed="rId3"/>
            <a:stretch>
              <a:fillRect l="-3640" t="0" r="-3640" b="0"/>
            </a:stretch>
          </a:blipFill>
        </p:spPr>
      </p:sp>
      <p:sp>
        <p:nvSpPr>
          <p:cNvPr name="TextBox 6" id="6"/>
          <p:cNvSpPr txBox="true"/>
          <p:nvPr/>
        </p:nvSpPr>
        <p:spPr>
          <a:xfrm rot="0">
            <a:off x="635674" y="1289973"/>
            <a:ext cx="6500159" cy="1931737"/>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RELATIONSHIP RIGHTS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C9E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9467925" y="3715213"/>
            <a:ext cx="8709446" cy="6118386"/>
          </a:xfrm>
          <a:custGeom>
            <a:avLst/>
            <a:gdLst/>
            <a:ahLst/>
            <a:cxnLst/>
            <a:rect r="r" b="b" t="t" l="l"/>
            <a:pathLst>
              <a:path h="6118386" w="8709446">
                <a:moveTo>
                  <a:pt x="0" y="0"/>
                </a:moveTo>
                <a:lnTo>
                  <a:pt x="8709446" y="0"/>
                </a:lnTo>
                <a:lnTo>
                  <a:pt x="8709446" y="6118386"/>
                </a:lnTo>
                <a:lnTo>
                  <a:pt x="0" y="6118386"/>
                </a:lnTo>
                <a:lnTo>
                  <a:pt x="0" y="0"/>
                </a:lnTo>
                <a:close/>
              </a:path>
            </a:pathLst>
          </a:custGeom>
          <a:blipFill>
            <a:blip r:embed="rId3"/>
            <a:stretch>
              <a:fillRect l="0" t="0" r="0" b="0"/>
            </a:stretch>
          </a:blipFill>
        </p:spPr>
      </p:sp>
      <p:sp>
        <p:nvSpPr>
          <p:cNvPr name="TextBox 6" id="6"/>
          <p:cNvSpPr txBox="true"/>
          <p:nvPr/>
        </p:nvSpPr>
        <p:spPr>
          <a:xfrm rot="0">
            <a:off x="354797" y="1114425"/>
            <a:ext cx="5376651"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LET’S CHAT</a:t>
            </a:r>
          </a:p>
        </p:txBody>
      </p:sp>
      <p:sp>
        <p:nvSpPr>
          <p:cNvPr name="TextBox 7" id="7"/>
          <p:cNvSpPr txBox="true"/>
          <p:nvPr/>
        </p:nvSpPr>
        <p:spPr>
          <a:xfrm rot="0">
            <a:off x="1148622" y="3219139"/>
            <a:ext cx="7995378" cy="3555267"/>
          </a:xfrm>
          <a:prstGeom prst="rect">
            <a:avLst/>
          </a:prstGeom>
        </p:spPr>
        <p:txBody>
          <a:bodyPr anchor="t" rtlCol="false" tIns="0" lIns="0" bIns="0" rIns="0">
            <a:spAutoFit/>
          </a:bodyPr>
          <a:lstStyle/>
          <a:p>
            <a:pPr algn="just">
              <a:lnSpc>
                <a:spcPts val="9495"/>
              </a:lnSpc>
              <a:spcBef>
                <a:spcPct val="0"/>
              </a:spcBef>
            </a:pPr>
            <a:r>
              <a:rPr lang="en-US" sz="6782" spc="-61">
                <a:solidFill>
                  <a:srgbClr val="000000"/>
                </a:solidFill>
                <a:latin typeface="Glacial Indifference"/>
                <a:ea typeface="Glacial Indifference"/>
                <a:cs typeface="Glacial Indifference"/>
                <a:sym typeface="Glacial Indifference"/>
              </a:rPr>
              <a:t>How do you know when it might be time to end a relationship?</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C9E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3957479" y="2138109"/>
            <a:ext cx="3694847" cy="7598658"/>
          </a:xfrm>
          <a:custGeom>
            <a:avLst/>
            <a:gdLst/>
            <a:ahLst/>
            <a:cxnLst/>
            <a:rect r="r" b="b" t="t" l="l"/>
            <a:pathLst>
              <a:path h="7598658" w="3694847">
                <a:moveTo>
                  <a:pt x="0" y="0"/>
                </a:moveTo>
                <a:lnTo>
                  <a:pt x="3694847" y="0"/>
                </a:lnTo>
                <a:lnTo>
                  <a:pt x="3694847" y="7598658"/>
                </a:lnTo>
                <a:lnTo>
                  <a:pt x="0" y="759865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0" y="938877"/>
            <a:ext cx="5376651"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ACTIVITY</a:t>
            </a:r>
          </a:p>
        </p:txBody>
      </p:sp>
      <p:sp>
        <p:nvSpPr>
          <p:cNvPr name="TextBox 7" id="7"/>
          <p:cNvSpPr txBox="true"/>
          <p:nvPr/>
        </p:nvSpPr>
        <p:spPr>
          <a:xfrm rot="0">
            <a:off x="2508445" y="4536506"/>
            <a:ext cx="9312993" cy="1720894"/>
          </a:xfrm>
          <a:prstGeom prst="rect">
            <a:avLst/>
          </a:prstGeom>
        </p:spPr>
        <p:txBody>
          <a:bodyPr anchor="t" rtlCol="false" tIns="0" lIns="0" bIns="0" rIns="0">
            <a:spAutoFit/>
          </a:bodyPr>
          <a:lstStyle/>
          <a:p>
            <a:pPr algn="ctr">
              <a:lnSpc>
                <a:spcPts val="12845"/>
              </a:lnSpc>
            </a:pPr>
            <a:r>
              <a:rPr lang="en-US" sz="12233">
                <a:solidFill>
                  <a:srgbClr val="000000"/>
                </a:solidFill>
                <a:latin typeface="Bobby Jones Soft"/>
                <a:ea typeface="Bobby Jones Soft"/>
                <a:cs typeface="Bobby Jones Soft"/>
                <a:sym typeface="Bobby Jones Soft"/>
              </a:rPr>
              <a:t>TRAFFIC LIGHTS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C9E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3957479" y="2138109"/>
            <a:ext cx="3694847" cy="7598658"/>
          </a:xfrm>
          <a:custGeom>
            <a:avLst/>
            <a:gdLst/>
            <a:ahLst/>
            <a:cxnLst/>
            <a:rect r="r" b="b" t="t" l="l"/>
            <a:pathLst>
              <a:path h="7598658" w="3694847">
                <a:moveTo>
                  <a:pt x="0" y="0"/>
                </a:moveTo>
                <a:lnTo>
                  <a:pt x="3694847" y="0"/>
                </a:lnTo>
                <a:lnTo>
                  <a:pt x="3694847" y="7598658"/>
                </a:lnTo>
                <a:lnTo>
                  <a:pt x="0" y="759865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0" y="938877"/>
            <a:ext cx="5376651"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ACTIVITY</a:t>
            </a:r>
          </a:p>
        </p:txBody>
      </p:sp>
      <p:sp>
        <p:nvSpPr>
          <p:cNvPr name="TextBox 7" id="7"/>
          <p:cNvSpPr txBox="true"/>
          <p:nvPr/>
        </p:nvSpPr>
        <p:spPr>
          <a:xfrm rot="0">
            <a:off x="7659967" y="7039553"/>
            <a:ext cx="4953018" cy="912658"/>
          </a:xfrm>
          <a:prstGeom prst="rect">
            <a:avLst/>
          </a:prstGeom>
        </p:spPr>
        <p:txBody>
          <a:bodyPr anchor="t" rtlCol="false" tIns="0" lIns="0" bIns="0" rIns="0">
            <a:spAutoFit/>
          </a:bodyPr>
          <a:lstStyle/>
          <a:p>
            <a:pPr algn="just">
              <a:lnSpc>
                <a:spcPts val="7446"/>
              </a:lnSpc>
              <a:spcBef>
                <a:spcPct val="0"/>
              </a:spcBef>
            </a:pPr>
            <a:r>
              <a:rPr lang="en-US" b="true" sz="5318" spc="-47">
                <a:solidFill>
                  <a:srgbClr val="000000"/>
                </a:solidFill>
                <a:latin typeface="Glacial Indifference Bold"/>
                <a:ea typeface="Glacial Indifference Bold"/>
                <a:cs typeface="Glacial Indifference Bold"/>
                <a:sym typeface="Glacial Indifference Bold"/>
              </a:rPr>
              <a:t>This is OK/good</a:t>
            </a:r>
          </a:p>
        </p:txBody>
      </p:sp>
      <p:sp>
        <p:nvSpPr>
          <p:cNvPr name="TextBox 8" id="8"/>
          <p:cNvSpPr txBox="true"/>
          <p:nvPr/>
        </p:nvSpPr>
        <p:spPr>
          <a:xfrm rot="0">
            <a:off x="6315473" y="2733031"/>
            <a:ext cx="7642006" cy="912974"/>
          </a:xfrm>
          <a:prstGeom prst="rect">
            <a:avLst/>
          </a:prstGeom>
        </p:spPr>
        <p:txBody>
          <a:bodyPr anchor="t" rtlCol="false" tIns="0" lIns="0" bIns="0" rIns="0">
            <a:spAutoFit/>
          </a:bodyPr>
          <a:lstStyle/>
          <a:p>
            <a:pPr algn="just">
              <a:lnSpc>
                <a:spcPts val="7428"/>
              </a:lnSpc>
              <a:spcBef>
                <a:spcPct val="0"/>
              </a:spcBef>
            </a:pPr>
            <a:r>
              <a:rPr lang="en-US" b="true" sz="5306" spc="-47">
                <a:solidFill>
                  <a:srgbClr val="000000"/>
                </a:solidFill>
                <a:latin typeface="Glacial Indifference Bold"/>
                <a:ea typeface="Glacial Indifference Bold"/>
                <a:cs typeface="Glacial Indifference Bold"/>
                <a:sym typeface="Glacial Indifference Bold"/>
              </a:rPr>
              <a:t>This is not OK/not good</a:t>
            </a:r>
          </a:p>
        </p:txBody>
      </p:sp>
      <p:sp>
        <p:nvSpPr>
          <p:cNvPr name="TextBox 9" id="9"/>
          <p:cNvSpPr txBox="true"/>
          <p:nvPr/>
        </p:nvSpPr>
        <p:spPr>
          <a:xfrm rot="0">
            <a:off x="8765580" y="4746326"/>
            <a:ext cx="2741793" cy="904631"/>
          </a:xfrm>
          <a:prstGeom prst="rect">
            <a:avLst/>
          </a:prstGeom>
        </p:spPr>
        <p:txBody>
          <a:bodyPr anchor="t" rtlCol="false" tIns="0" lIns="0" bIns="0" rIns="0">
            <a:spAutoFit/>
          </a:bodyPr>
          <a:lstStyle/>
          <a:p>
            <a:pPr algn="just">
              <a:lnSpc>
                <a:spcPts val="7363"/>
              </a:lnSpc>
              <a:spcBef>
                <a:spcPct val="0"/>
              </a:spcBef>
            </a:pPr>
            <a:r>
              <a:rPr lang="en-US" b="true" sz="5259" spc="-47">
                <a:solidFill>
                  <a:srgbClr val="000000"/>
                </a:solidFill>
                <a:latin typeface="Glacial Indifference Bold"/>
                <a:ea typeface="Glacial Indifference Bold"/>
                <a:cs typeface="Glacial Indifference Bold"/>
                <a:sym typeface="Glacial Indifference Bold"/>
              </a:rPr>
              <a:t>Unsure</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FFC9E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0" y="938877"/>
            <a:ext cx="5376651"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LET’S CHAT</a:t>
            </a:r>
          </a:p>
        </p:txBody>
      </p:sp>
      <p:sp>
        <p:nvSpPr>
          <p:cNvPr name="TextBox 6" id="6"/>
          <p:cNvSpPr txBox="true"/>
          <p:nvPr/>
        </p:nvSpPr>
        <p:spPr>
          <a:xfrm rot="0">
            <a:off x="2688325" y="2748834"/>
            <a:ext cx="12466477" cy="4684558"/>
          </a:xfrm>
          <a:prstGeom prst="rect">
            <a:avLst/>
          </a:prstGeom>
        </p:spPr>
        <p:txBody>
          <a:bodyPr anchor="t" rtlCol="false" tIns="0" lIns="0" bIns="0" rIns="0">
            <a:spAutoFit/>
          </a:bodyPr>
          <a:lstStyle/>
          <a:p>
            <a:pPr algn="just">
              <a:lnSpc>
                <a:spcPts val="7446"/>
              </a:lnSpc>
            </a:pPr>
            <a:r>
              <a:rPr lang="en-US" sz="5318" spc="-47">
                <a:solidFill>
                  <a:srgbClr val="000000"/>
                </a:solidFill>
                <a:latin typeface="Glacial Indifference"/>
                <a:ea typeface="Glacial Indifference"/>
                <a:cs typeface="Glacial Indifference"/>
                <a:sym typeface="Glacial Indifference"/>
              </a:rPr>
              <a:t>If a friend wanted to end their relationship, what would you advise them to do?</a:t>
            </a:r>
          </a:p>
          <a:p>
            <a:pPr algn="just">
              <a:lnSpc>
                <a:spcPts val="7446"/>
              </a:lnSpc>
            </a:pPr>
          </a:p>
          <a:p>
            <a:pPr algn="just">
              <a:lnSpc>
                <a:spcPts val="7446"/>
              </a:lnSpc>
              <a:spcBef>
                <a:spcPct val="0"/>
              </a:spcBef>
            </a:pPr>
            <a:r>
              <a:rPr lang="en-US" sz="5318" spc="-47">
                <a:solidFill>
                  <a:srgbClr val="000000"/>
                </a:solidFill>
                <a:latin typeface="Glacial Indifference"/>
                <a:ea typeface="Glacial Indifference"/>
                <a:cs typeface="Glacial Indifference"/>
                <a:sym typeface="Glacial Indifference"/>
              </a:rPr>
              <a:t>If a friend were in an unhealthy or unsafe relationship, how could they end it safely?</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FFC9E4"/>
        </a:solidFill>
      </p:bgPr>
    </p:bg>
    <p:spTree>
      <p:nvGrpSpPr>
        <p:cNvPr id="1" name=""/>
        <p:cNvGrpSpPr/>
        <p:nvPr/>
      </p:nvGrpSpPr>
      <p:grpSpPr>
        <a:xfrm>
          <a:off x="0" y="0"/>
          <a:ext cx="0" cy="0"/>
          <a:chOff x="0" y="0"/>
          <a:chExt cx="0" cy="0"/>
        </a:xfrm>
      </p:grpSpPr>
      <p:grpSp>
        <p:nvGrpSpPr>
          <p:cNvPr name="Group 2" id="2"/>
          <p:cNvGrpSpPr/>
          <p:nvPr/>
        </p:nvGrpSpPr>
        <p:grpSpPr>
          <a:xfrm rot="0">
            <a:off x="635674" y="690672"/>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0" y="938877"/>
            <a:ext cx="5376651"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SUPPORT</a:t>
            </a:r>
          </a:p>
        </p:txBody>
      </p:sp>
      <p:sp>
        <p:nvSpPr>
          <p:cNvPr name="TextBox 6" id="6"/>
          <p:cNvSpPr txBox="true"/>
          <p:nvPr/>
        </p:nvSpPr>
        <p:spPr>
          <a:xfrm rot="0">
            <a:off x="1266386" y="2748834"/>
            <a:ext cx="13660205" cy="4684558"/>
          </a:xfrm>
          <a:prstGeom prst="rect">
            <a:avLst/>
          </a:prstGeom>
        </p:spPr>
        <p:txBody>
          <a:bodyPr anchor="t" rtlCol="false" tIns="0" lIns="0" bIns="0" rIns="0">
            <a:spAutoFit/>
          </a:bodyPr>
          <a:lstStyle/>
          <a:p>
            <a:pPr algn="just">
              <a:lnSpc>
                <a:spcPts val="7446"/>
              </a:lnSpc>
            </a:pPr>
            <a:r>
              <a:rPr lang="en-US" sz="5318" spc="-47">
                <a:solidFill>
                  <a:srgbClr val="000000"/>
                </a:solidFill>
                <a:latin typeface="Glacial Indifference"/>
                <a:ea typeface="Glacial Indifference"/>
                <a:cs typeface="Glacial Indifference"/>
                <a:sym typeface="Glacial Indifference"/>
              </a:rPr>
              <a:t>If you are worried about a relationship situation that you or a friend are in, you do not have to go through it alone. </a:t>
            </a:r>
          </a:p>
          <a:p>
            <a:pPr algn="just">
              <a:lnSpc>
                <a:spcPts val="7446"/>
              </a:lnSpc>
            </a:pPr>
          </a:p>
          <a:p>
            <a:pPr algn="just">
              <a:lnSpc>
                <a:spcPts val="7446"/>
              </a:lnSpc>
              <a:spcBef>
                <a:spcPct val="0"/>
              </a:spcBef>
            </a:pPr>
            <a:r>
              <a:rPr lang="en-US" b="true" sz="5318" spc="-47">
                <a:solidFill>
                  <a:srgbClr val="000000"/>
                </a:solidFill>
                <a:latin typeface="Glacial Indifference Bold"/>
                <a:ea typeface="Glacial Indifference Bold"/>
                <a:cs typeface="Glacial Indifference Bold"/>
                <a:sym typeface="Glacial Indifference Bold"/>
              </a:rPr>
              <a:t>Always</a:t>
            </a:r>
            <a:r>
              <a:rPr lang="en-US" sz="5318" spc="-47">
                <a:solidFill>
                  <a:srgbClr val="000000"/>
                </a:solidFill>
                <a:latin typeface="Glacial Indifference"/>
                <a:ea typeface="Glacial Indifference"/>
                <a:cs typeface="Glacial Indifference"/>
                <a:sym typeface="Glacial Indifference"/>
              </a:rPr>
              <a:t> talk to a trusted adult who can help.</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DAGS_VFOlJg</dc:identifier>
  <dcterms:modified xsi:type="dcterms:W3CDTF">2011-08-01T06:04:30Z</dcterms:modified>
  <cp:revision>1</cp:revision>
  <dc:title>9.1.6 - Ending Relationships slides</dc:title>
</cp:coreProperties>
</file>