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notesMasterIdLst>
    <p:notesMasterId r:id="rId31"/>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Lst>
  <p:sldSz cx="18288000" cy="10287000"/>
  <p:notesSz cx="6858000" cy="9144000"/>
  <p:embeddedFontLst>
    <p:embeddedFont>
      <p:font typeface="Bobby Jones Soft" charset="1" panose="00000000000000000000"/>
      <p:regular r:id="rId29"/>
    </p:embeddedFont>
    <p:embeddedFont>
      <p:font typeface="Glacial Indifference" charset="1" panose="00000000000000000000"/>
      <p:regular r:id="rId30"/>
    </p:embeddedFont>
    <p:embeddedFont>
      <p:font typeface="Playpen Sans" charset="1" panose="00000000000000000000"/>
      <p:regular r:id="rId34"/>
    </p:embeddedFont>
    <p:embeddedFont>
      <p:font typeface="Glacial Indifference Bold" charset="1" panose="00000800000000000000"/>
      <p:regular r:id="rId36"/>
    </p:embeddedFont>
    <p:embeddedFont>
      <p:font typeface="Arimo" charset="1" panose="020B0604020202020204"/>
      <p:regular r:id="rId3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slides/slide19.xml" Type="http://schemas.openxmlformats.org/officeDocument/2006/relationships/slide"/><Relationship Id="rId25" Target="slides/slide20.xml" Type="http://schemas.openxmlformats.org/officeDocument/2006/relationships/slide"/><Relationship Id="rId26" Target="slides/slide21.xml" Type="http://schemas.openxmlformats.org/officeDocument/2006/relationships/slide"/><Relationship Id="rId27" Target="slides/slide22.xml" Type="http://schemas.openxmlformats.org/officeDocument/2006/relationships/slide"/><Relationship Id="rId28" Target="slides/slide23.xml" Type="http://schemas.openxmlformats.org/officeDocument/2006/relationships/slide"/><Relationship Id="rId29" Target="fonts/font29.fntdata" Type="http://schemas.openxmlformats.org/officeDocument/2006/relationships/font"/><Relationship Id="rId3" Target="viewProps.xml" Type="http://schemas.openxmlformats.org/officeDocument/2006/relationships/viewProps"/><Relationship Id="rId30" Target="fonts/font30.fntdata" Type="http://schemas.openxmlformats.org/officeDocument/2006/relationships/font"/><Relationship Id="rId31" Target="notesMasters/notesMaster1.xml" Type="http://schemas.openxmlformats.org/officeDocument/2006/relationships/notesMaster"/><Relationship Id="rId32" Target="theme/theme2.xml" Type="http://schemas.openxmlformats.org/officeDocument/2006/relationships/theme"/><Relationship Id="rId33" Target="notesSlides/notesSlide1.xml" Type="http://schemas.openxmlformats.org/officeDocument/2006/relationships/notesSlide"/><Relationship Id="rId34" Target="fonts/font34.fntdata" Type="http://schemas.openxmlformats.org/officeDocument/2006/relationships/font"/><Relationship Id="rId35" Target="notesSlides/notesSlide2.xml" Type="http://schemas.openxmlformats.org/officeDocument/2006/relationships/notesSlide"/><Relationship Id="rId36" Target="fonts/font36.fntdata" Type="http://schemas.openxmlformats.org/officeDocument/2006/relationships/font"/><Relationship Id="rId37" Target="notesSlides/notesSlide3.xml" Type="http://schemas.openxmlformats.org/officeDocument/2006/relationships/notesSlide"/><Relationship Id="rId38" Target="notesSlides/notesSlide4.xml" Type="http://schemas.openxmlformats.org/officeDocument/2006/relationships/notesSlide"/><Relationship Id="rId39" Target="fonts/font39.fntdata" Type="http://schemas.openxmlformats.org/officeDocument/2006/relationships/font"/><Relationship Id="rId4" Target="theme/theme1.xml" Type="http://schemas.openxmlformats.org/officeDocument/2006/relationships/theme"/><Relationship Id="rId40" Target="notesSlides/notesSlide5.xml" Type="http://schemas.openxmlformats.org/officeDocument/2006/relationships/notesSlide"/><Relationship Id="rId41" Target="notesSlides/notesSlide6.xml" Type="http://schemas.openxmlformats.org/officeDocument/2006/relationships/notesSlide"/><Relationship Id="rId42" Target="notesSlides/notesSlide7.xml" Type="http://schemas.openxmlformats.org/officeDocument/2006/relationships/notesSlide"/><Relationship Id="rId43" Target="notesSlides/notesSlide8.xml" Type="http://schemas.openxmlformats.org/officeDocument/2006/relationships/notesSlide"/><Relationship Id="rId44" Target="notesSlides/notesSlide9.xml" Type="http://schemas.openxmlformats.org/officeDocument/2006/relationships/notesSlide"/><Relationship Id="rId45" Target="notesSlides/notesSlide10.xml" Type="http://schemas.openxmlformats.org/officeDocument/2006/relationships/notesSlide"/><Relationship Id="rId46" Target="notesSlides/notesSlide11.xml" Type="http://schemas.openxmlformats.org/officeDocument/2006/relationships/notesSlide"/><Relationship Id="rId47" Target="notesSlides/notesSlide12.xml" Type="http://schemas.openxmlformats.org/officeDocument/2006/relationships/notesSlide"/><Relationship Id="rId48" Target="notesSlides/notesSlide13.xml" Type="http://schemas.openxmlformats.org/officeDocument/2006/relationships/notesSlide"/><Relationship Id="rId49" Target="notesSlides/notesSlide14.xml" Type="http://schemas.openxmlformats.org/officeDocument/2006/relationships/notesSlide"/><Relationship Id="rId5" Target="tableStyles.xml" Type="http://schemas.openxmlformats.org/officeDocument/2006/relationships/tableStyles"/><Relationship Id="rId50" Target="notesSlides/notesSlide15.xml" Type="http://schemas.openxmlformats.org/officeDocument/2006/relationships/notesSlide"/><Relationship Id="rId51" Target="notesSlides/notesSlide16.xml" Type="http://schemas.openxmlformats.org/officeDocument/2006/relationships/notesSlide"/><Relationship Id="rId52" Target="notesSlides/notesSlide17.xml" Type="http://schemas.openxmlformats.org/officeDocument/2006/relationships/notesSlide"/><Relationship Id="rId53" Target="notesSlides/notesSlide18.xml" Type="http://schemas.openxmlformats.org/officeDocument/2006/relationships/notesSlide"/><Relationship Id="rId54" Target="notesSlides/notesSlide19.xml" Type="http://schemas.openxmlformats.org/officeDocument/2006/relationships/notesSlide"/><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xml" Type="http://schemas.openxmlformats.org/officeDocument/2006/relationships/slide"/></Relationships>
</file>

<file path=ppt/notesSlides/_rels/notesSlide1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4.xml" Type="http://schemas.openxmlformats.org/officeDocument/2006/relationships/slide"/></Relationships>
</file>

<file path=ppt/notesSlides/_rels/notesSlide1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5.xml" Type="http://schemas.openxmlformats.org/officeDocument/2006/relationships/slide"/></Relationships>
</file>

<file path=ppt/notesSlides/_rels/notesSlide1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6.xml" Type="http://schemas.openxmlformats.org/officeDocument/2006/relationships/slide"/></Relationships>
</file>

<file path=ppt/notesSlides/_rels/notesSlide1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7.xml" Type="http://schemas.openxmlformats.org/officeDocument/2006/relationships/slide"/></Relationships>
</file>

<file path=ppt/notesSlides/_rels/notesSlide1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8.xml" Type="http://schemas.openxmlformats.org/officeDocument/2006/relationships/slide"/></Relationships>
</file>

<file path=ppt/notesSlides/_rels/notesSlide1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9.xml" Type="http://schemas.openxmlformats.org/officeDocument/2006/relationships/slide"/></Relationships>
</file>

<file path=ppt/notesSlides/_rels/notesSlide1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0.xml" Type="http://schemas.openxmlformats.org/officeDocument/2006/relationships/slide"/></Relationships>
</file>

<file path=ppt/notesSlides/_rels/notesSlide1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1.xml" Type="http://schemas.openxmlformats.org/officeDocument/2006/relationships/slide"/></Relationships>
</file>

<file path=ppt/notesSlides/_rels/notesSlide1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2.xml" Type="http://schemas.openxmlformats.org/officeDocument/2006/relationships/slide"/></Relationships>
</file>

<file path=ppt/notesSlides/_rels/notesSlide1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3.xml" Type="http://schemas.openxmlformats.org/officeDocument/2006/relationships/slide"/></Relationships>
</file>

<file path=ppt/notesSlides/_rels/notesSlide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xml" Type="http://schemas.openxmlformats.org/officeDocument/2006/relationships/slide"/></Relationships>
</file>

<file path=ppt/notesSlides/_rels/notesSlide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xml" Type="http://schemas.openxmlformats.org/officeDocument/2006/relationships/slide"/></Relationships>
</file>

<file path=ppt/notesSlides/_rels/notesSlide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xml" Type="http://schemas.openxmlformats.org/officeDocument/2006/relationships/slide"/></Relationships>
</file>

<file path=ppt/notesSlides/_rels/notesSlide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9.xml" Type="http://schemas.openxmlformats.org/officeDocument/2006/relationships/slide"/></Relationships>
</file>

<file path=ppt/notesSlides/_rels/notesSlide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0.xml" Type="http://schemas.openxmlformats.org/officeDocument/2006/relationships/slide"/></Relationships>
</file>

<file path=ppt/notesSlides/_rels/notesSlide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1.xml" Type="http://schemas.openxmlformats.org/officeDocument/2006/relationships/slide"/></Relationships>
</file>

<file path=ppt/notesSlides/_rels/notesSlide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2.xml" Type="http://schemas.openxmlformats.org/officeDocument/2006/relationships/slide"/></Relationships>
</file>

<file path=ppt/notesSlides/_rels/notesSlide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3.xml" Type="http://schemas.openxmlformats.org/officeDocument/2006/relationships/slide"/></Relationships>
</file>

<file path=ppt/notesSlides/notesSlide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Explain that you would like the class to create a list of 'agreements' for how everyone will behave and treat one another in the class. Ensure a common understanding. For example:</a:t>
            </a:r>
          </a:p>
          <a:p>
            <a:r>
              <a:rPr lang="en-US"/>
              <a:t/>
            </a:r>
          </a:p>
          <a:p>
            <a:r>
              <a:rPr lang="en-US"/>
              <a:t>1. We will treat one another with kindness and respect (listening to each other, speaking one at a time, etc)</a:t>
            </a:r>
          </a:p>
          <a:p>
            <a:r>
              <a:rPr lang="en-US"/>
              <a:t>2. We all have the right to 'pass' on answering a question or participating in an activity that makes us feel uncomfortable.</a:t>
            </a:r>
          </a:p>
          <a:p>
            <a:r>
              <a:rPr lang="en-US"/>
              <a:t>3. We can disagree but will not pass judgments, make fun of, or or put anybody down. 'Challenge the opinion, not the person.'</a:t>
            </a:r>
          </a:p>
          <a:p>
            <a:r>
              <a:rPr lang="en-US"/>
              <a:t>4. Asking questions is encouraged and will be valued by our teacher. We do not ask questions to purposefully embarrass or belittle another.</a:t>
            </a:r>
          </a:p>
          <a:p>
            <a:r>
              <a:rPr lang="en-US"/>
              <a:t/>
            </a:r>
          </a:p>
          <a:p>
            <a:r>
              <a:rPr lang="en-US"/>
              <a:t>*Feel free to change the agreements to suit your class, and ask whether there are any others they'd add to the list in order to create a safe, comfortable learning environment.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0.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8.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9.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Could not embed video in slide, please click on link and load video before starting</a:t>
            </a:r>
          </a:p>
          <a:p>
            <a:r>
              <a:rPr lang="en-US"/>
              <a:t/>
            </a:r>
          </a:p>
          <a:p>
            <a:r>
              <a:rPr lang="en-US"/>
              <a:t>https://www.youtube.com/watch?v=ypMyH0W1trs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8.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https://www.youtube.com/watch?v=kmWbOC8Fbb0</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9.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https://www.youtube.com/watch?v=kmWbOC8Fbb0</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xml" Type="http://schemas.openxmlformats.org/officeDocument/2006/relationships/notesSlide"/><Relationship Id="rId3" Target="../media/image16.png" Type="http://schemas.openxmlformats.org/officeDocument/2006/relationships/image"/><Relationship Id="rId4" Target="../media/image17.sv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xml" Type="http://schemas.openxmlformats.org/officeDocument/2006/relationships/notesSlid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xml" Type="http://schemas.openxmlformats.org/officeDocument/2006/relationships/notesSlide"/><Relationship Id="rId3" Target="../media/image18.jpeg" Type="http://schemas.openxmlformats.org/officeDocument/2006/relationships/image"/><Relationship Id="rId4" Target="https://www.youtube.com/watch?v=kmWbOC8Fbb0" TargetMode="External" Type="http://schemas.openxmlformats.org/officeDocument/2006/relationships/video"/></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9.xml" Type="http://schemas.openxmlformats.org/officeDocument/2006/relationships/notesSlid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0.xml" Type="http://schemas.openxmlformats.org/officeDocument/2006/relationships/notesSlide"/><Relationship Id="rId3" Target="../media/image19.png" Type="http://schemas.openxmlformats.org/officeDocument/2006/relationships/image"/><Relationship Id="rId4" Target="../media/image20.sv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1.xml" Type="http://schemas.openxmlformats.org/officeDocument/2006/relationships/notesSlide"/><Relationship Id="rId3" Target="../media/image21.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2.xml" Type="http://schemas.openxmlformats.org/officeDocument/2006/relationships/notesSlid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3.xml" Type="http://schemas.openxmlformats.org/officeDocument/2006/relationships/notesSlid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4.xml" Type="http://schemas.openxmlformats.org/officeDocument/2006/relationships/notesSlid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5.xml" Type="http://schemas.openxmlformats.org/officeDocument/2006/relationships/notesSlid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png" Type="http://schemas.openxmlformats.org/officeDocument/2006/relationships/image"/><Relationship Id="rId6" Target="../media/image5.svg" Type="http://schemas.openxmlformats.org/officeDocument/2006/relationships/image"/><Relationship Id="rId7" Target="../media/image6.png" Type="http://schemas.openxmlformats.org/officeDocument/2006/relationships/image"/><Relationship Id="rId8" Target="../media/image7.svg" Type="http://schemas.openxmlformats.org/officeDocument/2006/relationships/image"/><Relationship Id="rId9" Target="../media/image8.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6.xml" Type="http://schemas.openxmlformats.org/officeDocument/2006/relationships/notesSlide"/></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7.xml" Type="http://schemas.openxmlformats.org/officeDocument/2006/relationships/notesSlide"/><Relationship Id="rId3" Target="../media/image22.pn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8.xml" Type="http://schemas.openxmlformats.org/officeDocument/2006/relationships/notesSlide"/><Relationship Id="rId3" Target="../media/image23.png" Type="http://schemas.openxmlformats.org/officeDocument/2006/relationships/image"/><Relationship Id="rId4" Target="../media/image24.sv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9.xml" Type="http://schemas.openxmlformats.org/officeDocument/2006/relationships/notesSlide"/><Relationship Id="rId3" Target="https://www.childline.org.uk/info-advice/you-your-body/puberty/periods/" TargetMode="External" Type="http://schemas.openxmlformats.org/officeDocument/2006/relationships/hyperlink"/></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 Id="rId3" Target="../media/image10.png" Type="http://schemas.openxmlformats.org/officeDocument/2006/relationships/image"/><Relationship Id="rId4" Target="../media/image11.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xml" Type="http://schemas.openxmlformats.org/officeDocument/2006/relationships/notesSlide"/><Relationship Id="rId3" Target="../media/image12.png" Type="http://schemas.openxmlformats.org/officeDocument/2006/relationships/image"/><Relationship Id="rId4" Target="../media/image13.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xml" Type="http://schemas.openxmlformats.org/officeDocument/2006/relationships/notesSlide"/><Relationship Id="rId3" Target="../media/image14.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xml" Type="http://schemas.openxmlformats.org/officeDocument/2006/relationships/notesSlide"/><Relationship Id="rId3" Target="https://www.youtube.com/watch?v=ypMyH0W1trs" TargetMode="External" Type="http://schemas.openxmlformats.org/officeDocument/2006/relationships/hyperlink"/></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xml" Type="http://schemas.openxmlformats.org/officeDocument/2006/relationships/notesSlide"/><Relationship Id="rId3" Target="../media/image15.png" Type="http://schemas.openxmlformats.org/officeDocument/2006/relationships/image"/></Relationships>
</file>

<file path=ppt/slides/slide1.xml><?xml version="1.0" encoding="utf-8"?>
<p:sld xmlns:p="http://schemas.openxmlformats.org/presentationml/2006/main" xmlns:a="http://schemas.openxmlformats.org/drawingml/2006/main">
  <p:cSld>
    <p:bg>
      <p:bgPr>
        <a:solidFill>
          <a:srgbClr val="94E494"/>
        </a:solidFill>
      </p:bgPr>
    </p:bg>
    <p:spTree>
      <p:nvGrpSpPr>
        <p:cNvPr id="1" name=""/>
        <p:cNvGrpSpPr/>
        <p:nvPr/>
      </p:nvGrpSpPr>
      <p:grpSpPr>
        <a:xfrm>
          <a:off x="0" y="0"/>
          <a:ext cx="0" cy="0"/>
          <a:chOff x="0" y="0"/>
          <a:chExt cx="0" cy="0"/>
        </a:xfrm>
      </p:grpSpPr>
      <p:grpSp>
        <p:nvGrpSpPr>
          <p:cNvPr name="Group 2" id="2"/>
          <p:cNvGrpSpPr/>
          <p:nvPr/>
        </p:nvGrpSpPr>
        <p:grpSpPr>
          <a:xfrm rot="0">
            <a:off x="635674" y="550233"/>
            <a:ext cx="17016652" cy="9186533"/>
            <a:chOff x="0" y="0"/>
            <a:chExt cx="6253988" cy="3376250"/>
          </a:xfrm>
        </p:grpSpPr>
        <p:sp>
          <p:nvSpPr>
            <p:cNvPr name="Freeform 3" id="3"/>
            <p:cNvSpPr/>
            <p:nvPr/>
          </p:nvSpPr>
          <p:spPr>
            <a:xfrm flipH="false" flipV="false" rot="0">
              <a:off x="0" y="0"/>
              <a:ext cx="6253988" cy="3376250"/>
            </a:xfrm>
            <a:custGeom>
              <a:avLst/>
              <a:gdLst/>
              <a:ahLst/>
              <a:cxnLst/>
              <a:rect r="r" b="b" t="t" l="l"/>
              <a:pathLst>
                <a:path h="3376250" w="6253988">
                  <a:moveTo>
                    <a:pt x="0" y="0"/>
                  </a:moveTo>
                  <a:lnTo>
                    <a:pt x="6253988" y="0"/>
                  </a:lnTo>
                  <a:lnTo>
                    <a:pt x="6253988" y="3376250"/>
                  </a:lnTo>
                  <a:lnTo>
                    <a:pt x="0" y="3376250"/>
                  </a:lnTo>
                  <a:close/>
                </a:path>
              </a:pathLst>
            </a:custGeom>
            <a:solidFill>
              <a:srgbClr val="FFFFFF"/>
            </a:solidFill>
          </p:spPr>
        </p:sp>
        <p:sp>
          <p:nvSpPr>
            <p:cNvPr name="TextBox 4" id="4"/>
            <p:cNvSpPr txBox="true"/>
            <p:nvPr/>
          </p:nvSpPr>
          <p:spPr>
            <a:xfrm>
              <a:off x="0" y="-28575"/>
              <a:ext cx="6253988" cy="3404825"/>
            </a:xfrm>
            <a:prstGeom prst="rect">
              <a:avLst/>
            </a:prstGeom>
          </p:spPr>
          <p:txBody>
            <a:bodyPr anchor="ctr" rtlCol="false" tIns="50800" lIns="50800" bIns="50800" rIns="50800"/>
            <a:lstStyle/>
            <a:p>
              <a:pPr algn="r">
                <a:lnSpc>
                  <a:spcPts val="1960"/>
                </a:lnSpc>
                <a:spcBef>
                  <a:spcPct val="0"/>
                </a:spcBef>
              </a:pPr>
            </a:p>
          </p:txBody>
        </p:sp>
      </p:grpSp>
      <p:sp>
        <p:nvSpPr>
          <p:cNvPr name="TextBox 5" id="5"/>
          <p:cNvSpPr txBox="true"/>
          <p:nvPr/>
        </p:nvSpPr>
        <p:spPr>
          <a:xfrm rot="0">
            <a:off x="1028700" y="954937"/>
            <a:ext cx="4502257" cy="766737"/>
          </a:xfrm>
          <a:prstGeom prst="rect">
            <a:avLst/>
          </a:prstGeom>
        </p:spPr>
        <p:txBody>
          <a:bodyPr anchor="t" rtlCol="false" tIns="0" lIns="0" bIns="0" rIns="0">
            <a:spAutoFit/>
          </a:bodyPr>
          <a:lstStyle/>
          <a:p>
            <a:pPr algn="ctr">
              <a:lnSpc>
                <a:spcPts val="5744"/>
              </a:lnSpc>
            </a:pPr>
            <a:r>
              <a:rPr lang="en-US" sz="5470">
                <a:solidFill>
                  <a:srgbClr val="000000"/>
                </a:solidFill>
                <a:latin typeface="Bobby Jones Soft"/>
                <a:ea typeface="Bobby Jones Soft"/>
                <a:cs typeface="Bobby Jones Soft"/>
                <a:sym typeface="Bobby Jones Soft"/>
              </a:rPr>
              <a:t>TEACHER SLIDE</a:t>
            </a:r>
          </a:p>
        </p:txBody>
      </p:sp>
      <p:sp>
        <p:nvSpPr>
          <p:cNvPr name="TextBox 6" id="6"/>
          <p:cNvSpPr txBox="true"/>
          <p:nvPr/>
        </p:nvSpPr>
        <p:spPr>
          <a:xfrm rot="0">
            <a:off x="1221803" y="1763760"/>
            <a:ext cx="14260541" cy="7743377"/>
          </a:xfrm>
          <a:prstGeom prst="rect">
            <a:avLst/>
          </a:prstGeom>
        </p:spPr>
        <p:txBody>
          <a:bodyPr anchor="t" rtlCol="false" tIns="0" lIns="0" bIns="0" rIns="0">
            <a:spAutoFit/>
          </a:bodyPr>
          <a:lstStyle/>
          <a:p>
            <a:pPr algn="just">
              <a:lnSpc>
                <a:spcPts val="5628"/>
              </a:lnSpc>
            </a:pPr>
            <a:r>
              <a:rPr lang="en-US" sz="3291">
                <a:solidFill>
                  <a:srgbClr val="000000"/>
                </a:solidFill>
                <a:latin typeface="Glacial Indifference"/>
                <a:ea typeface="Glacial Indifference"/>
                <a:cs typeface="Glacial Indifference"/>
                <a:sym typeface="Glacial Indifference"/>
              </a:rPr>
              <a:t>This lesson focuses on menstruation. It is important that male students in the class understand why they are being taught this information. By including male students in learning about periods, we aim to:</a:t>
            </a:r>
          </a:p>
          <a:p>
            <a:pPr algn="just">
              <a:lnSpc>
                <a:spcPts val="5628"/>
              </a:lnSpc>
            </a:pPr>
          </a:p>
          <a:p>
            <a:pPr algn="just" marL="710642" indent="-355321" lvl="1">
              <a:lnSpc>
                <a:spcPts val="5628"/>
              </a:lnSpc>
              <a:buFont typeface="Arial"/>
              <a:buChar char="•"/>
            </a:pPr>
            <a:r>
              <a:rPr lang="en-US" sz="3291">
                <a:solidFill>
                  <a:srgbClr val="000000"/>
                </a:solidFill>
                <a:latin typeface="Glacial Indifference"/>
                <a:ea typeface="Glacial Indifference"/>
                <a:cs typeface="Glacial Indifference"/>
                <a:sym typeface="Glacial Indifference"/>
              </a:rPr>
              <a:t>Normalise talking about periods and reduce embarrassment/shame</a:t>
            </a:r>
          </a:p>
          <a:p>
            <a:pPr algn="just" marL="710642" indent="-355321" lvl="1">
              <a:lnSpc>
                <a:spcPts val="5628"/>
              </a:lnSpc>
              <a:buFont typeface="Arial"/>
              <a:buChar char="•"/>
            </a:pPr>
            <a:r>
              <a:rPr lang="en-US" sz="3291">
                <a:solidFill>
                  <a:srgbClr val="000000"/>
                </a:solidFill>
                <a:latin typeface="Glacial Indifference"/>
                <a:ea typeface="Glacial Indifference"/>
                <a:cs typeface="Glacial Indifference"/>
                <a:sym typeface="Glacial Indifference"/>
              </a:rPr>
              <a:t>Dispel myths and misconceptions </a:t>
            </a:r>
          </a:p>
          <a:p>
            <a:pPr algn="just" marL="710642" indent="-355321" lvl="1">
              <a:lnSpc>
                <a:spcPts val="5628"/>
              </a:lnSpc>
              <a:buFont typeface="Arial"/>
              <a:buChar char="•"/>
            </a:pPr>
            <a:r>
              <a:rPr lang="en-US" sz="3291">
                <a:solidFill>
                  <a:srgbClr val="000000"/>
                </a:solidFill>
                <a:latin typeface="Glacial Indifference"/>
                <a:ea typeface="Glacial Indifference"/>
                <a:cs typeface="Glacial Indifference"/>
                <a:sym typeface="Glacial Indifference"/>
              </a:rPr>
              <a:t>Encourage empathy and understanding </a:t>
            </a:r>
          </a:p>
          <a:p>
            <a:pPr algn="just">
              <a:lnSpc>
                <a:spcPts val="5628"/>
              </a:lnSpc>
            </a:pPr>
          </a:p>
          <a:p>
            <a:pPr algn="just">
              <a:lnSpc>
                <a:spcPts val="5628"/>
              </a:lnSpc>
            </a:pPr>
            <a:r>
              <a:rPr lang="en-US" sz="3291">
                <a:solidFill>
                  <a:srgbClr val="000000"/>
                </a:solidFill>
                <a:latin typeface="Glacial Indifference"/>
                <a:ea typeface="Glacial Indifference"/>
                <a:cs typeface="Glacial Indifference"/>
                <a:sym typeface="Glacial Indifference"/>
              </a:rPr>
              <a:t>You may also wish to invite students to write any questions they have about menstruation on a piece of paper and submit after class, if they’re not comfortable asking the question during class.</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94E494"/>
        </a:solidFill>
      </p:bgPr>
    </p:bg>
    <p:spTree>
      <p:nvGrpSpPr>
        <p:cNvPr id="1" name=""/>
        <p:cNvGrpSpPr/>
        <p:nvPr/>
      </p:nvGrpSpPr>
      <p:grpSpPr>
        <a:xfrm>
          <a:off x="0" y="0"/>
          <a:ext cx="0" cy="0"/>
          <a:chOff x="0" y="0"/>
          <a:chExt cx="0" cy="0"/>
        </a:xfrm>
      </p:grpSpPr>
      <p:grpSp>
        <p:nvGrpSpPr>
          <p:cNvPr name="Group 2" id="2"/>
          <p:cNvGrpSpPr/>
          <p:nvPr/>
        </p:nvGrpSpPr>
        <p:grpSpPr>
          <a:xfrm rot="0">
            <a:off x="635674" y="550233"/>
            <a:ext cx="17016652" cy="9186533"/>
            <a:chOff x="0" y="0"/>
            <a:chExt cx="6253988" cy="3376250"/>
          </a:xfrm>
        </p:grpSpPr>
        <p:sp>
          <p:nvSpPr>
            <p:cNvPr name="Freeform 3" id="3"/>
            <p:cNvSpPr/>
            <p:nvPr/>
          </p:nvSpPr>
          <p:spPr>
            <a:xfrm flipH="false" flipV="false" rot="0">
              <a:off x="0" y="0"/>
              <a:ext cx="6253988" cy="3376250"/>
            </a:xfrm>
            <a:custGeom>
              <a:avLst/>
              <a:gdLst/>
              <a:ahLst/>
              <a:cxnLst/>
              <a:rect r="r" b="b" t="t" l="l"/>
              <a:pathLst>
                <a:path h="3376250" w="6253988">
                  <a:moveTo>
                    <a:pt x="0" y="0"/>
                  </a:moveTo>
                  <a:lnTo>
                    <a:pt x="6253988" y="0"/>
                  </a:lnTo>
                  <a:lnTo>
                    <a:pt x="6253988" y="3376250"/>
                  </a:lnTo>
                  <a:lnTo>
                    <a:pt x="0" y="3376250"/>
                  </a:lnTo>
                  <a:close/>
                </a:path>
              </a:pathLst>
            </a:custGeom>
            <a:solidFill>
              <a:srgbClr val="FFFFFF"/>
            </a:solidFill>
          </p:spPr>
        </p:sp>
        <p:sp>
          <p:nvSpPr>
            <p:cNvPr name="TextBox 4" id="4"/>
            <p:cNvSpPr txBox="true"/>
            <p:nvPr/>
          </p:nvSpPr>
          <p:spPr>
            <a:xfrm>
              <a:off x="0" y="-28575"/>
              <a:ext cx="6253988" cy="3404825"/>
            </a:xfrm>
            <a:prstGeom prst="rect">
              <a:avLst/>
            </a:prstGeom>
          </p:spPr>
          <p:txBody>
            <a:bodyPr anchor="ctr" rtlCol="false" tIns="50800" lIns="50800" bIns="50800" rIns="50800"/>
            <a:lstStyle/>
            <a:p>
              <a:pPr algn="r">
                <a:lnSpc>
                  <a:spcPts val="1960"/>
                </a:lnSpc>
                <a:spcBef>
                  <a:spcPct val="0"/>
                </a:spcBef>
              </a:pPr>
            </a:p>
          </p:txBody>
        </p:sp>
      </p:grpSp>
      <p:sp>
        <p:nvSpPr>
          <p:cNvPr name="TextBox 5" id="5"/>
          <p:cNvSpPr txBox="true"/>
          <p:nvPr/>
        </p:nvSpPr>
        <p:spPr>
          <a:xfrm rot="0">
            <a:off x="1028700" y="3219839"/>
            <a:ext cx="16033225" cy="3949645"/>
          </a:xfrm>
          <a:prstGeom prst="rect">
            <a:avLst/>
          </a:prstGeom>
        </p:spPr>
        <p:txBody>
          <a:bodyPr anchor="t" rtlCol="false" tIns="0" lIns="0" bIns="0" rIns="0">
            <a:spAutoFit/>
          </a:bodyPr>
          <a:lstStyle/>
          <a:p>
            <a:pPr algn="just" marL="841221" indent="-420611" lvl="1">
              <a:lnSpc>
                <a:spcPts val="6351"/>
              </a:lnSpc>
              <a:buFont typeface="Arial"/>
              <a:buChar char="•"/>
            </a:pPr>
            <a:r>
              <a:rPr lang="en-US" sz="3896">
                <a:solidFill>
                  <a:srgbClr val="000000"/>
                </a:solidFill>
                <a:latin typeface="Glacial Indifference"/>
                <a:ea typeface="Glacial Indifference"/>
                <a:cs typeface="Glacial Indifference"/>
                <a:sym typeface="Glacial Indifference"/>
              </a:rPr>
              <a:t>Warm baths or showers</a:t>
            </a:r>
          </a:p>
          <a:p>
            <a:pPr algn="just" marL="841221" indent="-420611" lvl="1">
              <a:lnSpc>
                <a:spcPts val="6351"/>
              </a:lnSpc>
              <a:buFont typeface="Arial"/>
              <a:buChar char="•"/>
            </a:pPr>
            <a:r>
              <a:rPr lang="en-US" sz="3896">
                <a:solidFill>
                  <a:srgbClr val="000000"/>
                </a:solidFill>
                <a:latin typeface="Glacial Indifference"/>
                <a:ea typeface="Glacial Indifference"/>
                <a:cs typeface="Glacial Indifference"/>
                <a:sym typeface="Glacial Indifference"/>
              </a:rPr>
              <a:t>Hot water bottle</a:t>
            </a:r>
          </a:p>
          <a:p>
            <a:pPr algn="just" marL="841221" indent="-420611" lvl="1">
              <a:lnSpc>
                <a:spcPts val="6351"/>
              </a:lnSpc>
              <a:buFont typeface="Arial"/>
              <a:buChar char="•"/>
            </a:pPr>
            <a:r>
              <a:rPr lang="en-US" sz="3896">
                <a:solidFill>
                  <a:srgbClr val="000000"/>
                </a:solidFill>
                <a:latin typeface="Glacial Indifference"/>
                <a:ea typeface="Glacial Indifference"/>
                <a:cs typeface="Glacial Indifference"/>
                <a:sym typeface="Glacial Indifference"/>
              </a:rPr>
              <a:t>Pain relief medication (paracetamol, ibuprofen)</a:t>
            </a:r>
          </a:p>
          <a:p>
            <a:pPr algn="just" marL="841221" indent="-420611" lvl="1">
              <a:lnSpc>
                <a:spcPts val="6351"/>
              </a:lnSpc>
              <a:buFont typeface="Arial"/>
              <a:buChar char="•"/>
            </a:pPr>
            <a:r>
              <a:rPr lang="en-US" sz="3896">
                <a:solidFill>
                  <a:srgbClr val="000000"/>
                </a:solidFill>
                <a:latin typeface="Glacial Indifference"/>
                <a:ea typeface="Glacial Indifference"/>
                <a:cs typeface="Glacial Indifference"/>
                <a:sym typeface="Glacial Indifference"/>
              </a:rPr>
              <a:t>Gentle exercise (walking, yoga stretches, swimming)</a:t>
            </a:r>
          </a:p>
          <a:p>
            <a:pPr algn="just" marL="841221" indent="-420611" lvl="1">
              <a:lnSpc>
                <a:spcPts val="6351"/>
              </a:lnSpc>
              <a:buFont typeface="Arial"/>
              <a:buChar char="•"/>
            </a:pPr>
            <a:r>
              <a:rPr lang="en-US" sz="3896">
                <a:solidFill>
                  <a:srgbClr val="000000"/>
                </a:solidFill>
                <a:latin typeface="Glacial Indifference"/>
                <a:ea typeface="Glacial Indifference"/>
                <a:cs typeface="Glacial Indifference"/>
                <a:sym typeface="Glacial Indifference"/>
              </a:rPr>
              <a:t>Massage lower abdomen/back</a:t>
            </a:r>
          </a:p>
        </p:txBody>
      </p:sp>
      <p:sp>
        <p:nvSpPr>
          <p:cNvPr name="Freeform 6" id="6"/>
          <p:cNvSpPr/>
          <p:nvPr/>
        </p:nvSpPr>
        <p:spPr>
          <a:xfrm flipH="false" flipV="false" rot="454425">
            <a:off x="12561389" y="3811165"/>
            <a:ext cx="4500536" cy="5587573"/>
          </a:xfrm>
          <a:custGeom>
            <a:avLst/>
            <a:gdLst/>
            <a:ahLst/>
            <a:cxnLst/>
            <a:rect r="r" b="b" t="t" l="l"/>
            <a:pathLst>
              <a:path h="5587573" w="4500536">
                <a:moveTo>
                  <a:pt x="0" y="0"/>
                </a:moveTo>
                <a:lnTo>
                  <a:pt x="4500536" y="0"/>
                </a:lnTo>
                <a:lnTo>
                  <a:pt x="4500536" y="5587573"/>
                </a:lnTo>
                <a:lnTo>
                  <a:pt x="0" y="5587573"/>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7" id="7"/>
          <p:cNvSpPr txBox="true"/>
          <p:nvPr/>
        </p:nvSpPr>
        <p:spPr>
          <a:xfrm rot="0">
            <a:off x="2165360" y="1315558"/>
            <a:ext cx="13759905" cy="945615"/>
          </a:xfrm>
          <a:prstGeom prst="rect">
            <a:avLst/>
          </a:prstGeom>
        </p:spPr>
        <p:txBody>
          <a:bodyPr anchor="t" rtlCol="false" tIns="0" lIns="0" bIns="0" rIns="0">
            <a:spAutoFit/>
          </a:bodyPr>
          <a:lstStyle/>
          <a:p>
            <a:pPr algn="ctr">
              <a:lnSpc>
                <a:spcPts val="7042"/>
              </a:lnSpc>
            </a:pPr>
            <a:r>
              <a:rPr lang="en-US" sz="6707">
                <a:solidFill>
                  <a:srgbClr val="000000"/>
                </a:solidFill>
                <a:latin typeface="Bobby Jones Soft"/>
                <a:ea typeface="Bobby Jones Soft"/>
                <a:cs typeface="Bobby Jones Soft"/>
                <a:sym typeface="Bobby Jones Soft"/>
              </a:rPr>
              <a:t>HOW  CAN YOU EASE PERIOD PAIN?</a:t>
            </a:r>
          </a:p>
        </p:txBody>
      </p:sp>
    </p:spTree>
  </p:cSld>
  <p:clrMapOvr>
    <a:masterClrMapping/>
  </p:clrMapOvr>
</p:sld>
</file>

<file path=ppt/slides/slide11.xml><?xml version="1.0" encoding="utf-8"?>
<p:sld xmlns:p="http://schemas.openxmlformats.org/presentationml/2006/main" xmlns:a="http://schemas.openxmlformats.org/drawingml/2006/main">
  <p:cSld>
    <p:bg>
      <p:bgPr>
        <a:solidFill>
          <a:srgbClr val="94E494"/>
        </a:solidFill>
      </p:bgPr>
    </p:bg>
    <p:spTree>
      <p:nvGrpSpPr>
        <p:cNvPr id="1" name=""/>
        <p:cNvGrpSpPr/>
        <p:nvPr/>
      </p:nvGrpSpPr>
      <p:grpSpPr>
        <a:xfrm>
          <a:off x="0" y="0"/>
          <a:ext cx="0" cy="0"/>
          <a:chOff x="0" y="0"/>
          <a:chExt cx="0" cy="0"/>
        </a:xfrm>
      </p:grpSpPr>
      <p:grpSp>
        <p:nvGrpSpPr>
          <p:cNvPr name="Group 2" id="2"/>
          <p:cNvGrpSpPr/>
          <p:nvPr/>
        </p:nvGrpSpPr>
        <p:grpSpPr>
          <a:xfrm rot="0">
            <a:off x="635674" y="550233"/>
            <a:ext cx="17016652" cy="9186533"/>
            <a:chOff x="0" y="0"/>
            <a:chExt cx="6253988" cy="3376250"/>
          </a:xfrm>
        </p:grpSpPr>
        <p:sp>
          <p:nvSpPr>
            <p:cNvPr name="Freeform 3" id="3"/>
            <p:cNvSpPr/>
            <p:nvPr/>
          </p:nvSpPr>
          <p:spPr>
            <a:xfrm flipH="false" flipV="false" rot="0">
              <a:off x="0" y="0"/>
              <a:ext cx="6253988" cy="3376250"/>
            </a:xfrm>
            <a:custGeom>
              <a:avLst/>
              <a:gdLst/>
              <a:ahLst/>
              <a:cxnLst/>
              <a:rect r="r" b="b" t="t" l="l"/>
              <a:pathLst>
                <a:path h="3376250" w="6253988">
                  <a:moveTo>
                    <a:pt x="0" y="0"/>
                  </a:moveTo>
                  <a:lnTo>
                    <a:pt x="6253988" y="0"/>
                  </a:lnTo>
                  <a:lnTo>
                    <a:pt x="6253988" y="3376250"/>
                  </a:lnTo>
                  <a:lnTo>
                    <a:pt x="0" y="3376250"/>
                  </a:lnTo>
                  <a:close/>
                </a:path>
              </a:pathLst>
            </a:custGeom>
            <a:solidFill>
              <a:srgbClr val="FFFFFF"/>
            </a:solidFill>
          </p:spPr>
        </p:sp>
        <p:sp>
          <p:nvSpPr>
            <p:cNvPr name="TextBox 4" id="4"/>
            <p:cNvSpPr txBox="true"/>
            <p:nvPr/>
          </p:nvSpPr>
          <p:spPr>
            <a:xfrm>
              <a:off x="0" y="-28575"/>
              <a:ext cx="6253988" cy="3404825"/>
            </a:xfrm>
            <a:prstGeom prst="rect">
              <a:avLst/>
            </a:prstGeom>
          </p:spPr>
          <p:txBody>
            <a:bodyPr anchor="ctr" rtlCol="false" tIns="50800" lIns="50800" bIns="50800" rIns="50800"/>
            <a:lstStyle/>
            <a:p>
              <a:pPr algn="r">
                <a:lnSpc>
                  <a:spcPts val="1960"/>
                </a:lnSpc>
                <a:spcBef>
                  <a:spcPct val="0"/>
                </a:spcBef>
              </a:pPr>
            </a:p>
          </p:txBody>
        </p:sp>
      </p:grpSp>
      <p:sp>
        <p:nvSpPr>
          <p:cNvPr name="TextBox 5" id="5"/>
          <p:cNvSpPr txBox="true"/>
          <p:nvPr/>
        </p:nvSpPr>
        <p:spPr>
          <a:xfrm rot="0">
            <a:off x="3179099" y="3267487"/>
            <a:ext cx="11929802" cy="3941197"/>
          </a:xfrm>
          <a:prstGeom prst="rect">
            <a:avLst/>
          </a:prstGeom>
        </p:spPr>
        <p:txBody>
          <a:bodyPr anchor="t" rtlCol="false" tIns="0" lIns="0" bIns="0" rIns="0">
            <a:spAutoFit/>
          </a:bodyPr>
          <a:lstStyle/>
          <a:p>
            <a:pPr algn="just">
              <a:lnSpc>
                <a:spcPts val="6351"/>
              </a:lnSpc>
            </a:pPr>
            <a:r>
              <a:rPr lang="en-US" sz="3896">
                <a:solidFill>
                  <a:srgbClr val="000000"/>
                </a:solidFill>
                <a:latin typeface="Glacial Indifference"/>
                <a:ea typeface="Glacial Indifference"/>
                <a:cs typeface="Glacial Indifference"/>
                <a:sym typeface="Glacial Indifference"/>
              </a:rPr>
              <a:t>While some pain and discomfort is (unfortunately!) totally normal, period pain should not be severe. If you are concerned about pain, please tell an adult you trust, and they can help you to make a GP appointment and check for any problems that might be causing it.</a:t>
            </a:r>
          </a:p>
        </p:txBody>
      </p:sp>
      <p:sp>
        <p:nvSpPr>
          <p:cNvPr name="TextBox 6" id="6"/>
          <p:cNvSpPr txBox="true"/>
          <p:nvPr/>
        </p:nvSpPr>
        <p:spPr>
          <a:xfrm rot="0">
            <a:off x="5230811" y="1561325"/>
            <a:ext cx="7826378" cy="945615"/>
          </a:xfrm>
          <a:prstGeom prst="rect">
            <a:avLst/>
          </a:prstGeom>
        </p:spPr>
        <p:txBody>
          <a:bodyPr anchor="t" rtlCol="false" tIns="0" lIns="0" bIns="0" rIns="0">
            <a:spAutoFit/>
          </a:bodyPr>
          <a:lstStyle/>
          <a:p>
            <a:pPr algn="ctr">
              <a:lnSpc>
                <a:spcPts val="7042"/>
              </a:lnSpc>
            </a:pPr>
            <a:r>
              <a:rPr lang="en-US" sz="6707">
                <a:solidFill>
                  <a:srgbClr val="000000"/>
                </a:solidFill>
                <a:latin typeface="Bobby Jones Soft"/>
                <a:ea typeface="Bobby Jones Soft"/>
                <a:cs typeface="Bobby Jones Soft"/>
                <a:sym typeface="Bobby Jones Soft"/>
              </a:rPr>
              <a:t>DO PERIODS HURT?</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94E494"/>
        </a:solidFill>
      </p:bgPr>
    </p:bg>
    <p:spTree>
      <p:nvGrpSpPr>
        <p:cNvPr id="1" name=""/>
        <p:cNvGrpSpPr/>
        <p:nvPr/>
      </p:nvGrpSpPr>
      <p:grpSpPr>
        <a:xfrm>
          <a:off x="0" y="0"/>
          <a:ext cx="0" cy="0"/>
          <a:chOff x="0" y="0"/>
          <a:chExt cx="0" cy="0"/>
        </a:xfrm>
      </p:grpSpPr>
      <p:grpSp>
        <p:nvGrpSpPr>
          <p:cNvPr name="Group 2" id="2"/>
          <p:cNvGrpSpPr/>
          <p:nvPr/>
        </p:nvGrpSpPr>
        <p:grpSpPr>
          <a:xfrm rot="0">
            <a:off x="635674" y="550233"/>
            <a:ext cx="17016652" cy="9186533"/>
            <a:chOff x="0" y="0"/>
            <a:chExt cx="6253988" cy="3376250"/>
          </a:xfrm>
        </p:grpSpPr>
        <p:sp>
          <p:nvSpPr>
            <p:cNvPr name="Freeform 3" id="3"/>
            <p:cNvSpPr/>
            <p:nvPr/>
          </p:nvSpPr>
          <p:spPr>
            <a:xfrm flipH="false" flipV="false" rot="0">
              <a:off x="0" y="0"/>
              <a:ext cx="6253988" cy="3376250"/>
            </a:xfrm>
            <a:custGeom>
              <a:avLst/>
              <a:gdLst/>
              <a:ahLst/>
              <a:cxnLst/>
              <a:rect r="r" b="b" t="t" l="l"/>
              <a:pathLst>
                <a:path h="3376250" w="6253988">
                  <a:moveTo>
                    <a:pt x="0" y="0"/>
                  </a:moveTo>
                  <a:lnTo>
                    <a:pt x="6253988" y="0"/>
                  </a:lnTo>
                  <a:lnTo>
                    <a:pt x="6253988" y="3376250"/>
                  </a:lnTo>
                  <a:lnTo>
                    <a:pt x="0" y="3376250"/>
                  </a:lnTo>
                  <a:close/>
                </a:path>
              </a:pathLst>
            </a:custGeom>
            <a:solidFill>
              <a:srgbClr val="FFFFFF"/>
            </a:solidFill>
          </p:spPr>
        </p:sp>
        <p:sp>
          <p:nvSpPr>
            <p:cNvPr name="TextBox 4" id="4"/>
            <p:cNvSpPr txBox="true"/>
            <p:nvPr/>
          </p:nvSpPr>
          <p:spPr>
            <a:xfrm>
              <a:off x="0" y="-28575"/>
              <a:ext cx="6253988" cy="3404825"/>
            </a:xfrm>
            <a:prstGeom prst="rect">
              <a:avLst/>
            </a:prstGeom>
          </p:spPr>
          <p:txBody>
            <a:bodyPr anchor="ctr" rtlCol="false" tIns="50800" lIns="50800" bIns="50800" rIns="50800"/>
            <a:lstStyle/>
            <a:p>
              <a:pPr algn="r">
                <a:lnSpc>
                  <a:spcPts val="1960"/>
                </a:lnSpc>
                <a:spcBef>
                  <a:spcPct val="0"/>
                </a:spcBef>
              </a:pPr>
            </a:p>
          </p:txBody>
        </p:sp>
      </p:grpSp>
      <p:pic>
        <p:nvPicPr>
          <p:cNvPr name="Picture 5" id="5"/>
          <p:cNvPicPr>
            <a:picLocks noChangeAspect="true"/>
          </p:cNvPicPr>
          <p:nvPr>
            <a:videoFile r:link="rId4"/>
          </p:nvPr>
        </p:nvPicPr>
        <p:blipFill>
          <a:blip r:embed="rId3"/>
          <a:stretch>
            <a:fillRect/>
          </a:stretch>
        </p:blipFill>
        <p:spPr>
          <a:xfrm rot="0">
            <a:off x="1634510" y="1028700"/>
            <a:ext cx="14686820" cy="8254887"/>
          </a:xfrm>
          <a:prstGeom prst="rect">
            <a:avLst/>
          </a:prstGeom>
        </p:spPr>
      </p:pic>
    </p:spTree>
  </p:cSld>
  <p:clrMapOvr>
    <a:masterClrMapping/>
  </p:clrMapOvr>
</p:sld>
</file>

<file path=ppt/slides/slide13.xml><?xml version="1.0" encoding="utf-8"?>
<p:sld xmlns:p="http://schemas.openxmlformats.org/presentationml/2006/main" xmlns:a="http://schemas.openxmlformats.org/drawingml/2006/main">
  <p:cSld>
    <p:bg>
      <p:bgPr>
        <a:solidFill>
          <a:srgbClr val="94E494"/>
        </a:solidFill>
      </p:bgPr>
    </p:bg>
    <p:spTree>
      <p:nvGrpSpPr>
        <p:cNvPr id="1" name=""/>
        <p:cNvGrpSpPr/>
        <p:nvPr/>
      </p:nvGrpSpPr>
      <p:grpSpPr>
        <a:xfrm>
          <a:off x="0" y="0"/>
          <a:ext cx="0" cy="0"/>
          <a:chOff x="0" y="0"/>
          <a:chExt cx="0" cy="0"/>
        </a:xfrm>
      </p:grpSpPr>
      <p:grpSp>
        <p:nvGrpSpPr>
          <p:cNvPr name="Group 2" id="2"/>
          <p:cNvGrpSpPr/>
          <p:nvPr/>
        </p:nvGrpSpPr>
        <p:grpSpPr>
          <a:xfrm rot="0">
            <a:off x="635674" y="550233"/>
            <a:ext cx="17016652" cy="9186533"/>
            <a:chOff x="0" y="0"/>
            <a:chExt cx="6253988" cy="3376250"/>
          </a:xfrm>
        </p:grpSpPr>
        <p:sp>
          <p:nvSpPr>
            <p:cNvPr name="Freeform 3" id="3"/>
            <p:cNvSpPr/>
            <p:nvPr/>
          </p:nvSpPr>
          <p:spPr>
            <a:xfrm flipH="false" flipV="false" rot="0">
              <a:off x="0" y="0"/>
              <a:ext cx="6253988" cy="3376250"/>
            </a:xfrm>
            <a:custGeom>
              <a:avLst/>
              <a:gdLst/>
              <a:ahLst/>
              <a:cxnLst/>
              <a:rect r="r" b="b" t="t" l="l"/>
              <a:pathLst>
                <a:path h="3376250" w="6253988">
                  <a:moveTo>
                    <a:pt x="0" y="0"/>
                  </a:moveTo>
                  <a:lnTo>
                    <a:pt x="6253988" y="0"/>
                  </a:lnTo>
                  <a:lnTo>
                    <a:pt x="6253988" y="3376250"/>
                  </a:lnTo>
                  <a:lnTo>
                    <a:pt x="0" y="3376250"/>
                  </a:lnTo>
                  <a:close/>
                </a:path>
              </a:pathLst>
            </a:custGeom>
            <a:solidFill>
              <a:srgbClr val="FFFFFF"/>
            </a:solidFill>
          </p:spPr>
        </p:sp>
        <p:sp>
          <p:nvSpPr>
            <p:cNvPr name="TextBox 4" id="4"/>
            <p:cNvSpPr txBox="true"/>
            <p:nvPr/>
          </p:nvSpPr>
          <p:spPr>
            <a:xfrm>
              <a:off x="0" y="-28575"/>
              <a:ext cx="6253988" cy="3404825"/>
            </a:xfrm>
            <a:prstGeom prst="rect">
              <a:avLst/>
            </a:prstGeom>
          </p:spPr>
          <p:txBody>
            <a:bodyPr anchor="ctr" rtlCol="false" tIns="50800" lIns="50800" bIns="50800" rIns="50800"/>
            <a:lstStyle/>
            <a:p>
              <a:pPr algn="r">
                <a:lnSpc>
                  <a:spcPts val="1960"/>
                </a:lnSpc>
                <a:spcBef>
                  <a:spcPct val="0"/>
                </a:spcBef>
              </a:pPr>
            </a:p>
          </p:txBody>
        </p:sp>
      </p:grpSp>
      <p:sp>
        <p:nvSpPr>
          <p:cNvPr name="TextBox 5" id="5"/>
          <p:cNvSpPr txBox="true"/>
          <p:nvPr/>
        </p:nvSpPr>
        <p:spPr>
          <a:xfrm rot="0">
            <a:off x="1028700" y="1104900"/>
            <a:ext cx="4192532" cy="945615"/>
          </a:xfrm>
          <a:prstGeom prst="rect">
            <a:avLst/>
          </a:prstGeom>
        </p:spPr>
        <p:txBody>
          <a:bodyPr anchor="t" rtlCol="false" tIns="0" lIns="0" bIns="0" rIns="0">
            <a:spAutoFit/>
          </a:bodyPr>
          <a:lstStyle/>
          <a:p>
            <a:pPr algn="ctr">
              <a:lnSpc>
                <a:spcPts val="7042"/>
              </a:lnSpc>
            </a:pPr>
            <a:r>
              <a:rPr lang="en-US" sz="6707">
                <a:solidFill>
                  <a:srgbClr val="000000"/>
                </a:solidFill>
                <a:latin typeface="Bobby Jones Soft"/>
                <a:ea typeface="Bobby Jones Soft"/>
                <a:cs typeface="Bobby Jones Soft"/>
                <a:sym typeface="Bobby Jones Soft"/>
              </a:rPr>
              <a:t>ACTIVITY</a:t>
            </a:r>
          </a:p>
        </p:txBody>
      </p:sp>
      <p:sp>
        <p:nvSpPr>
          <p:cNvPr name="TextBox 6" id="6"/>
          <p:cNvSpPr txBox="true"/>
          <p:nvPr/>
        </p:nvSpPr>
        <p:spPr>
          <a:xfrm rot="0">
            <a:off x="2038036" y="3091939"/>
            <a:ext cx="14211927" cy="3941197"/>
          </a:xfrm>
          <a:prstGeom prst="rect">
            <a:avLst/>
          </a:prstGeom>
        </p:spPr>
        <p:txBody>
          <a:bodyPr anchor="t" rtlCol="false" tIns="0" lIns="0" bIns="0" rIns="0">
            <a:spAutoFit/>
          </a:bodyPr>
          <a:lstStyle/>
          <a:p>
            <a:pPr algn="just">
              <a:lnSpc>
                <a:spcPts val="6351"/>
              </a:lnSpc>
            </a:pPr>
            <a:r>
              <a:rPr lang="en-US" sz="3896">
                <a:solidFill>
                  <a:srgbClr val="000000"/>
                </a:solidFill>
                <a:latin typeface="Glacial Indifference"/>
                <a:ea typeface="Glacial Indifference"/>
                <a:cs typeface="Glacial Indifference"/>
                <a:sym typeface="Glacial Indifference"/>
              </a:rPr>
              <a:t>You will be split into small groups, and each group will be given an information poster about a common period product. In your group, fill in the table for your product using the information from the poster. You will then share this information with the rest of the class. By the end, everyone should have a table full of information!</a:t>
            </a: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bg>
      <p:bgPr>
        <a:solidFill>
          <a:srgbClr val="94E494"/>
        </a:solidFill>
      </p:bgPr>
    </p:bg>
    <p:spTree>
      <p:nvGrpSpPr>
        <p:cNvPr id="1" name=""/>
        <p:cNvGrpSpPr/>
        <p:nvPr/>
      </p:nvGrpSpPr>
      <p:grpSpPr>
        <a:xfrm>
          <a:off x="0" y="0"/>
          <a:ext cx="0" cy="0"/>
          <a:chOff x="0" y="0"/>
          <a:chExt cx="0" cy="0"/>
        </a:xfrm>
      </p:grpSpPr>
      <p:grpSp>
        <p:nvGrpSpPr>
          <p:cNvPr name="Group 2" id="2"/>
          <p:cNvGrpSpPr/>
          <p:nvPr/>
        </p:nvGrpSpPr>
        <p:grpSpPr>
          <a:xfrm rot="0">
            <a:off x="635674" y="550233"/>
            <a:ext cx="17016652" cy="9186533"/>
            <a:chOff x="0" y="0"/>
            <a:chExt cx="6253988" cy="3376250"/>
          </a:xfrm>
        </p:grpSpPr>
        <p:sp>
          <p:nvSpPr>
            <p:cNvPr name="Freeform 3" id="3"/>
            <p:cNvSpPr/>
            <p:nvPr/>
          </p:nvSpPr>
          <p:spPr>
            <a:xfrm flipH="false" flipV="false" rot="0">
              <a:off x="0" y="0"/>
              <a:ext cx="6253988" cy="3376250"/>
            </a:xfrm>
            <a:custGeom>
              <a:avLst/>
              <a:gdLst/>
              <a:ahLst/>
              <a:cxnLst/>
              <a:rect r="r" b="b" t="t" l="l"/>
              <a:pathLst>
                <a:path h="3376250" w="6253988">
                  <a:moveTo>
                    <a:pt x="0" y="0"/>
                  </a:moveTo>
                  <a:lnTo>
                    <a:pt x="6253988" y="0"/>
                  </a:lnTo>
                  <a:lnTo>
                    <a:pt x="6253988" y="3376250"/>
                  </a:lnTo>
                  <a:lnTo>
                    <a:pt x="0" y="3376250"/>
                  </a:lnTo>
                  <a:close/>
                </a:path>
              </a:pathLst>
            </a:custGeom>
            <a:solidFill>
              <a:srgbClr val="FFFFFF"/>
            </a:solidFill>
          </p:spPr>
        </p:sp>
        <p:sp>
          <p:nvSpPr>
            <p:cNvPr name="TextBox 4" id="4"/>
            <p:cNvSpPr txBox="true"/>
            <p:nvPr/>
          </p:nvSpPr>
          <p:spPr>
            <a:xfrm>
              <a:off x="0" y="-28575"/>
              <a:ext cx="6253988" cy="3404825"/>
            </a:xfrm>
            <a:prstGeom prst="rect">
              <a:avLst/>
            </a:prstGeom>
          </p:spPr>
          <p:txBody>
            <a:bodyPr anchor="ctr" rtlCol="false" tIns="50800" lIns="50800" bIns="50800" rIns="50800"/>
            <a:lstStyle/>
            <a:p>
              <a:pPr algn="r">
                <a:lnSpc>
                  <a:spcPts val="1960"/>
                </a:lnSpc>
                <a:spcBef>
                  <a:spcPct val="0"/>
                </a:spcBef>
              </a:pPr>
            </a:p>
          </p:txBody>
        </p:sp>
      </p:grpSp>
      <p:sp>
        <p:nvSpPr>
          <p:cNvPr name="Freeform 5" id="5"/>
          <p:cNvSpPr/>
          <p:nvPr/>
        </p:nvSpPr>
        <p:spPr>
          <a:xfrm flipH="false" flipV="false" rot="0">
            <a:off x="13353342" y="3250562"/>
            <a:ext cx="3295187" cy="5832190"/>
          </a:xfrm>
          <a:custGeom>
            <a:avLst/>
            <a:gdLst/>
            <a:ahLst/>
            <a:cxnLst/>
            <a:rect r="r" b="b" t="t" l="l"/>
            <a:pathLst>
              <a:path h="5832190" w="3295187">
                <a:moveTo>
                  <a:pt x="0" y="0"/>
                </a:moveTo>
                <a:lnTo>
                  <a:pt x="3295187" y="0"/>
                </a:lnTo>
                <a:lnTo>
                  <a:pt x="3295187" y="5832190"/>
                </a:lnTo>
                <a:lnTo>
                  <a:pt x="0" y="583219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6" id="6"/>
          <p:cNvSpPr txBox="true"/>
          <p:nvPr/>
        </p:nvSpPr>
        <p:spPr>
          <a:xfrm rot="0">
            <a:off x="1425071" y="3400887"/>
            <a:ext cx="9897457" cy="3361401"/>
          </a:xfrm>
          <a:prstGeom prst="rect">
            <a:avLst/>
          </a:prstGeom>
        </p:spPr>
        <p:txBody>
          <a:bodyPr anchor="t" rtlCol="false" tIns="0" lIns="0" bIns="0" rIns="0">
            <a:spAutoFit/>
          </a:bodyPr>
          <a:lstStyle/>
          <a:p>
            <a:pPr algn="just">
              <a:lnSpc>
                <a:spcPts val="8975"/>
              </a:lnSpc>
            </a:pPr>
            <a:r>
              <a:rPr lang="en-US" sz="6411">
                <a:solidFill>
                  <a:srgbClr val="000000"/>
                </a:solidFill>
                <a:latin typeface="Glacial Indifference"/>
                <a:ea typeface="Glacial Indifference"/>
                <a:cs typeface="Glacial Indifference"/>
                <a:sym typeface="Glacial Indifference"/>
              </a:rPr>
              <a:t>Do you think it’s important for boys/men to learn about periods? Why or why not?</a:t>
            </a:r>
          </a:p>
        </p:txBody>
      </p:sp>
      <p:sp>
        <p:nvSpPr>
          <p:cNvPr name="TextBox 7" id="7"/>
          <p:cNvSpPr txBox="true"/>
          <p:nvPr/>
        </p:nvSpPr>
        <p:spPr>
          <a:xfrm rot="0">
            <a:off x="635674" y="1114425"/>
            <a:ext cx="5492000" cy="938812"/>
          </a:xfrm>
          <a:prstGeom prst="rect">
            <a:avLst/>
          </a:prstGeom>
        </p:spPr>
        <p:txBody>
          <a:bodyPr anchor="t" rtlCol="false" tIns="0" lIns="0" bIns="0" rIns="0">
            <a:spAutoFit/>
          </a:bodyPr>
          <a:lstStyle/>
          <a:p>
            <a:pPr algn="ctr">
              <a:lnSpc>
                <a:spcPts val="7061"/>
              </a:lnSpc>
            </a:pPr>
            <a:r>
              <a:rPr lang="en-US" sz="6725">
                <a:solidFill>
                  <a:srgbClr val="000000"/>
                </a:solidFill>
                <a:latin typeface="Bobby Jones Soft"/>
                <a:ea typeface="Bobby Jones Soft"/>
                <a:cs typeface="Bobby Jones Soft"/>
                <a:sym typeface="Bobby Jones Soft"/>
              </a:rPr>
              <a:t>LET’S CHAT</a:t>
            </a:r>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bg>
      <p:bgPr>
        <a:solidFill>
          <a:srgbClr val="94E494"/>
        </a:solidFill>
      </p:bgPr>
    </p:bg>
    <p:spTree>
      <p:nvGrpSpPr>
        <p:cNvPr id="1" name=""/>
        <p:cNvGrpSpPr/>
        <p:nvPr/>
      </p:nvGrpSpPr>
      <p:grpSpPr>
        <a:xfrm>
          <a:off x="0" y="0"/>
          <a:ext cx="0" cy="0"/>
          <a:chOff x="0" y="0"/>
          <a:chExt cx="0" cy="0"/>
        </a:xfrm>
      </p:grpSpPr>
      <p:grpSp>
        <p:nvGrpSpPr>
          <p:cNvPr name="Group 2" id="2"/>
          <p:cNvGrpSpPr/>
          <p:nvPr/>
        </p:nvGrpSpPr>
        <p:grpSpPr>
          <a:xfrm rot="0">
            <a:off x="635674" y="550233"/>
            <a:ext cx="17016652" cy="9186533"/>
            <a:chOff x="0" y="0"/>
            <a:chExt cx="6253988" cy="3376250"/>
          </a:xfrm>
        </p:grpSpPr>
        <p:sp>
          <p:nvSpPr>
            <p:cNvPr name="Freeform 3" id="3"/>
            <p:cNvSpPr/>
            <p:nvPr/>
          </p:nvSpPr>
          <p:spPr>
            <a:xfrm flipH="false" flipV="false" rot="0">
              <a:off x="0" y="0"/>
              <a:ext cx="6253988" cy="3376250"/>
            </a:xfrm>
            <a:custGeom>
              <a:avLst/>
              <a:gdLst/>
              <a:ahLst/>
              <a:cxnLst/>
              <a:rect r="r" b="b" t="t" l="l"/>
              <a:pathLst>
                <a:path h="3376250" w="6253988">
                  <a:moveTo>
                    <a:pt x="0" y="0"/>
                  </a:moveTo>
                  <a:lnTo>
                    <a:pt x="6253988" y="0"/>
                  </a:lnTo>
                  <a:lnTo>
                    <a:pt x="6253988" y="3376250"/>
                  </a:lnTo>
                  <a:lnTo>
                    <a:pt x="0" y="3376250"/>
                  </a:lnTo>
                  <a:close/>
                </a:path>
              </a:pathLst>
            </a:custGeom>
            <a:solidFill>
              <a:srgbClr val="FFFFFF"/>
            </a:solidFill>
          </p:spPr>
        </p:sp>
        <p:sp>
          <p:nvSpPr>
            <p:cNvPr name="TextBox 4" id="4"/>
            <p:cNvSpPr txBox="true"/>
            <p:nvPr/>
          </p:nvSpPr>
          <p:spPr>
            <a:xfrm>
              <a:off x="0" y="-28575"/>
              <a:ext cx="6253988" cy="3404825"/>
            </a:xfrm>
            <a:prstGeom prst="rect">
              <a:avLst/>
            </a:prstGeom>
          </p:spPr>
          <p:txBody>
            <a:bodyPr anchor="ctr" rtlCol="false" tIns="50800" lIns="50800" bIns="50800" rIns="50800"/>
            <a:lstStyle/>
            <a:p>
              <a:pPr algn="r">
                <a:lnSpc>
                  <a:spcPts val="1960"/>
                </a:lnSpc>
                <a:spcBef>
                  <a:spcPct val="0"/>
                </a:spcBef>
              </a:pPr>
            </a:p>
          </p:txBody>
        </p:sp>
      </p:grpSp>
      <p:sp>
        <p:nvSpPr>
          <p:cNvPr name="Freeform 5" id="5"/>
          <p:cNvSpPr/>
          <p:nvPr/>
        </p:nvSpPr>
        <p:spPr>
          <a:xfrm flipH="false" flipV="false" rot="0">
            <a:off x="12220316" y="3819915"/>
            <a:ext cx="5038984" cy="5038984"/>
          </a:xfrm>
          <a:custGeom>
            <a:avLst/>
            <a:gdLst/>
            <a:ahLst/>
            <a:cxnLst/>
            <a:rect r="r" b="b" t="t" l="l"/>
            <a:pathLst>
              <a:path h="5038984" w="5038984">
                <a:moveTo>
                  <a:pt x="0" y="0"/>
                </a:moveTo>
                <a:lnTo>
                  <a:pt x="5038984" y="0"/>
                </a:lnTo>
                <a:lnTo>
                  <a:pt x="5038984" y="5038984"/>
                </a:lnTo>
                <a:lnTo>
                  <a:pt x="0" y="5038984"/>
                </a:lnTo>
                <a:lnTo>
                  <a:pt x="0" y="0"/>
                </a:lnTo>
                <a:close/>
              </a:path>
            </a:pathLst>
          </a:custGeom>
          <a:blipFill>
            <a:blip r:embed="rId3"/>
            <a:stretch>
              <a:fillRect l="0" t="0" r="0" b="0"/>
            </a:stretch>
          </a:blipFill>
        </p:spPr>
      </p:sp>
      <p:sp>
        <p:nvSpPr>
          <p:cNvPr name="TextBox 6" id="6"/>
          <p:cNvSpPr txBox="true"/>
          <p:nvPr/>
        </p:nvSpPr>
        <p:spPr>
          <a:xfrm rot="0">
            <a:off x="1249522" y="3967624"/>
            <a:ext cx="9897457" cy="2227926"/>
          </a:xfrm>
          <a:prstGeom prst="rect">
            <a:avLst/>
          </a:prstGeom>
        </p:spPr>
        <p:txBody>
          <a:bodyPr anchor="t" rtlCol="false" tIns="0" lIns="0" bIns="0" rIns="0">
            <a:spAutoFit/>
          </a:bodyPr>
          <a:lstStyle/>
          <a:p>
            <a:pPr algn="just">
              <a:lnSpc>
                <a:spcPts val="8975"/>
              </a:lnSpc>
            </a:pPr>
            <a:r>
              <a:rPr lang="en-US" sz="6411">
                <a:solidFill>
                  <a:srgbClr val="000000"/>
                </a:solidFill>
                <a:latin typeface="Glacial Indifference"/>
                <a:ea typeface="Glacial Indifference"/>
                <a:cs typeface="Glacial Indifference"/>
                <a:sym typeface="Glacial Indifference"/>
              </a:rPr>
              <a:t>Have you heard any of these myths about periods?</a:t>
            </a:r>
          </a:p>
        </p:txBody>
      </p:sp>
      <p:sp>
        <p:nvSpPr>
          <p:cNvPr name="TextBox 7" id="7"/>
          <p:cNvSpPr txBox="true"/>
          <p:nvPr/>
        </p:nvSpPr>
        <p:spPr>
          <a:xfrm rot="0">
            <a:off x="881799" y="1114425"/>
            <a:ext cx="5492000" cy="938812"/>
          </a:xfrm>
          <a:prstGeom prst="rect">
            <a:avLst/>
          </a:prstGeom>
        </p:spPr>
        <p:txBody>
          <a:bodyPr anchor="t" rtlCol="false" tIns="0" lIns="0" bIns="0" rIns="0">
            <a:spAutoFit/>
          </a:bodyPr>
          <a:lstStyle/>
          <a:p>
            <a:pPr algn="ctr">
              <a:lnSpc>
                <a:spcPts val="7061"/>
              </a:lnSpc>
            </a:pPr>
            <a:r>
              <a:rPr lang="en-US" sz="6725">
                <a:solidFill>
                  <a:srgbClr val="000000"/>
                </a:solidFill>
                <a:latin typeface="Bobby Jones Soft"/>
                <a:ea typeface="Bobby Jones Soft"/>
                <a:cs typeface="Bobby Jones Soft"/>
                <a:sym typeface="Bobby Jones Soft"/>
              </a:rPr>
              <a:t>MYTH BUSTING</a:t>
            </a:r>
          </a:p>
        </p:txBody>
      </p:sp>
    </p:spTree>
  </p:cSld>
  <p:clrMapOvr>
    <a:masterClrMapping/>
  </p:clrMapOvr>
</p:sld>
</file>

<file path=ppt/slides/slide16.xml><?xml version="1.0" encoding="utf-8"?>
<p:sld xmlns:p="http://schemas.openxmlformats.org/presentationml/2006/main" xmlns:a="http://schemas.openxmlformats.org/drawingml/2006/main">
  <p:cSld>
    <p:bg>
      <p:bgPr>
        <a:solidFill>
          <a:srgbClr val="94E494"/>
        </a:solidFill>
      </p:bgPr>
    </p:bg>
    <p:spTree>
      <p:nvGrpSpPr>
        <p:cNvPr id="1" name=""/>
        <p:cNvGrpSpPr/>
        <p:nvPr/>
      </p:nvGrpSpPr>
      <p:grpSpPr>
        <a:xfrm>
          <a:off x="0" y="0"/>
          <a:ext cx="0" cy="0"/>
          <a:chOff x="0" y="0"/>
          <a:chExt cx="0" cy="0"/>
        </a:xfrm>
      </p:grpSpPr>
      <p:grpSp>
        <p:nvGrpSpPr>
          <p:cNvPr name="Group 2" id="2"/>
          <p:cNvGrpSpPr/>
          <p:nvPr/>
        </p:nvGrpSpPr>
        <p:grpSpPr>
          <a:xfrm rot="0">
            <a:off x="635674" y="550233"/>
            <a:ext cx="17016652" cy="9186533"/>
            <a:chOff x="0" y="0"/>
            <a:chExt cx="6253988" cy="3376250"/>
          </a:xfrm>
        </p:grpSpPr>
        <p:sp>
          <p:nvSpPr>
            <p:cNvPr name="Freeform 3" id="3"/>
            <p:cNvSpPr/>
            <p:nvPr/>
          </p:nvSpPr>
          <p:spPr>
            <a:xfrm flipH="false" flipV="false" rot="0">
              <a:off x="0" y="0"/>
              <a:ext cx="6253988" cy="3376250"/>
            </a:xfrm>
            <a:custGeom>
              <a:avLst/>
              <a:gdLst/>
              <a:ahLst/>
              <a:cxnLst/>
              <a:rect r="r" b="b" t="t" l="l"/>
              <a:pathLst>
                <a:path h="3376250" w="6253988">
                  <a:moveTo>
                    <a:pt x="0" y="0"/>
                  </a:moveTo>
                  <a:lnTo>
                    <a:pt x="6253988" y="0"/>
                  </a:lnTo>
                  <a:lnTo>
                    <a:pt x="6253988" y="3376250"/>
                  </a:lnTo>
                  <a:lnTo>
                    <a:pt x="0" y="3376250"/>
                  </a:lnTo>
                  <a:close/>
                </a:path>
              </a:pathLst>
            </a:custGeom>
            <a:solidFill>
              <a:srgbClr val="FFFFFF"/>
            </a:solidFill>
          </p:spPr>
        </p:sp>
        <p:sp>
          <p:nvSpPr>
            <p:cNvPr name="TextBox 4" id="4"/>
            <p:cNvSpPr txBox="true"/>
            <p:nvPr/>
          </p:nvSpPr>
          <p:spPr>
            <a:xfrm>
              <a:off x="0" y="-28575"/>
              <a:ext cx="6253988" cy="3404825"/>
            </a:xfrm>
            <a:prstGeom prst="rect">
              <a:avLst/>
            </a:prstGeom>
          </p:spPr>
          <p:txBody>
            <a:bodyPr anchor="ctr" rtlCol="false" tIns="50800" lIns="50800" bIns="50800" rIns="50800"/>
            <a:lstStyle/>
            <a:p>
              <a:pPr algn="r">
                <a:lnSpc>
                  <a:spcPts val="1960"/>
                </a:lnSpc>
                <a:spcBef>
                  <a:spcPct val="0"/>
                </a:spcBef>
              </a:pPr>
            </a:p>
          </p:txBody>
        </p:sp>
      </p:grpSp>
      <p:sp>
        <p:nvSpPr>
          <p:cNvPr name="TextBox 5" id="5"/>
          <p:cNvSpPr txBox="true"/>
          <p:nvPr/>
        </p:nvSpPr>
        <p:spPr>
          <a:xfrm rot="0">
            <a:off x="6159277" y="1629912"/>
            <a:ext cx="10127626" cy="1748574"/>
          </a:xfrm>
          <a:prstGeom prst="rect">
            <a:avLst/>
          </a:prstGeom>
        </p:spPr>
        <p:txBody>
          <a:bodyPr anchor="t" rtlCol="false" tIns="0" lIns="0" bIns="0" rIns="0">
            <a:spAutoFit/>
          </a:bodyPr>
          <a:lstStyle/>
          <a:p>
            <a:pPr algn="ctr">
              <a:lnSpc>
                <a:spcPts val="7046"/>
              </a:lnSpc>
            </a:pPr>
            <a:r>
              <a:rPr lang="en-US" sz="5033">
                <a:solidFill>
                  <a:srgbClr val="000000"/>
                </a:solidFill>
                <a:latin typeface="Glacial Indifference"/>
                <a:ea typeface="Glacial Indifference"/>
                <a:cs typeface="Glacial Indifference"/>
                <a:sym typeface="Glacial Indifference"/>
              </a:rPr>
              <a:t>Everyone can tell when you’ve started your period.</a:t>
            </a:r>
          </a:p>
        </p:txBody>
      </p:sp>
      <p:sp>
        <p:nvSpPr>
          <p:cNvPr name="TextBox 6" id="6"/>
          <p:cNvSpPr txBox="true"/>
          <p:nvPr/>
        </p:nvSpPr>
        <p:spPr>
          <a:xfrm rot="0">
            <a:off x="466946" y="2130580"/>
            <a:ext cx="4737143" cy="937739"/>
          </a:xfrm>
          <a:prstGeom prst="rect">
            <a:avLst/>
          </a:prstGeom>
        </p:spPr>
        <p:txBody>
          <a:bodyPr anchor="t" rtlCol="false" tIns="0" lIns="0" bIns="0" rIns="0">
            <a:spAutoFit/>
          </a:bodyPr>
          <a:lstStyle/>
          <a:p>
            <a:pPr algn="ctr">
              <a:lnSpc>
                <a:spcPts val="7061"/>
              </a:lnSpc>
            </a:pPr>
            <a:r>
              <a:rPr lang="en-US" sz="6725">
                <a:solidFill>
                  <a:srgbClr val="E41F25"/>
                </a:solidFill>
                <a:latin typeface="Bobby Jones Soft"/>
                <a:ea typeface="Bobby Jones Soft"/>
                <a:cs typeface="Bobby Jones Soft"/>
                <a:sym typeface="Bobby Jones Soft"/>
              </a:rPr>
              <a:t>MYTH</a:t>
            </a:r>
          </a:p>
        </p:txBody>
      </p:sp>
      <p:sp>
        <p:nvSpPr>
          <p:cNvPr name="TextBox 7" id="7"/>
          <p:cNvSpPr txBox="true"/>
          <p:nvPr/>
        </p:nvSpPr>
        <p:spPr>
          <a:xfrm rot="0">
            <a:off x="466946" y="6496135"/>
            <a:ext cx="4737143" cy="937739"/>
          </a:xfrm>
          <a:prstGeom prst="rect">
            <a:avLst/>
          </a:prstGeom>
        </p:spPr>
        <p:txBody>
          <a:bodyPr anchor="t" rtlCol="false" tIns="0" lIns="0" bIns="0" rIns="0">
            <a:spAutoFit/>
          </a:bodyPr>
          <a:lstStyle/>
          <a:p>
            <a:pPr algn="ctr">
              <a:lnSpc>
                <a:spcPts val="7061"/>
              </a:lnSpc>
            </a:pPr>
            <a:r>
              <a:rPr lang="en-US" sz="6725">
                <a:solidFill>
                  <a:srgbClr val="00BF63"/>
                </a:solidFill>
                <a:latin typeface="Bobby Jones Soft"/>
                <a:ea typeface="Bobby Jones Soft"/>
                <a:cs typeface="Bobby Jones Soft"/>
                <a:sym typeface="Bobby Jones Soft"/>
              </a:rPr>
              <a:t>FACT</a:t>
            </a:r>
          </a:p>
        </p:txBody>
      </p:sp>
      <p:sp>
        <p:nvSpPr>
          <p:cNvPr name="TextBox 8" id="8"/>
          <p:cNvSpPr txBox="true"/>
          <p:nvPr/>
        </p:nvSpPr>
        <p:spPr>
          <a:xfrm rot="0">
            <a:off x="4976084" y="5921065"/>
            <a:ext cx="12283216" cy="1925953"/>
          </a:xfrm>
          <a:prstGeom prst="rect">
            <a:avLst/>
          </a:prstGeom>
        </p:spPr>
        <p:txBody>
          <a:bodyPr anchor="t" rtlCol="false" tIns="0" lIns="0" bIns="0" rIns="0">
            <a:spAutoFit/>
          </a:bodyPr>
          <a:lstStyle/>
          <a:p>
            <a:pPr algn="just">
              <a:lnSpc>
                <a:spcPts val="5145"/>
              </a:lnSpc>
            </a:pPr>
            <a:r>
              <a:rPr lang="en-US" sz="3675">
                <a:solidFill>
                  <a:srgbClr val="000000"/>
                </a:solidFill>
                <a:latin typeface="Glacial Indifference"/>
                <a:ea typeface="Glacial Indifference"/>
                <a:cs typeface="Glacial Indifference"/>
                <a:sym typeface="Glacial Indifference"/>
              </a:rPr>
              <a:t>No-one can tell when you’ve started your period unless you choose to tell them. Periods are private, but don’t have to be a secret. It’s perfectly normal and perfectly natural</a:t>
            </a:r>
          </a:p>
        </p:txBody>
      </p:sp>
      <p:sp>
        <p:nvSpPr>
          <p:cNvPr name="TextBox 9" id="9"/>
          <p:cNvSpPr txBox="true"/>
          <p:nvPr/>
        </p:nvSpPr>
        <p:spPr>
          <a:xfrm rot="0">
            <a:off x="1028700" y="9111483"/>
            <a:ext cx="2358947" cy="322210"/>
          </a:xfrm>
          <a:prstGeom prst="rect">
            <a:avLst/>
          </a:prstGeom>
        </p:spPr>
        <p:txBody>
          <a:bodyPr anchor="t" rtlCol="false" tIns="0" lIns="0" bIns="0" rIns="0">
            <a:spAutoFit/>
          </a:bodyPr>
          <a:lstStyle/>
          <a:p>
            <a:pPr algn="ctr">
              <a:lnSpc>
                <a:spcPts val="2420"/>
              </a:lnSpc>
              <a:spcBef>
                <a:spcPct val="0"/>
              </a:spcBef>
            </a:pPr>
            <a:r>
              <a:rPr lang="en-US" sz="2304">
                <a:solidFill>
                  <a:srgbClr val="000000"/>
                </a:solidFill>
                <a:latin typeface="Bobby Jones Soft"/>
                <a:ea typeface="Bobby Jones Soft"/>
                <a:cs typeface="Bobby Jones Soft"/>
                <a:sym typeface="Bobby Jones Soft"/>
              </a:rPr>
              <a:t>©2024 HEY GIRLS CIC</a:t>
            </a:r>
          </a:p>
        </p:txBody>
      </p:sp>
    </p:spTree>
  </p:cSld>
  <p:clrMapOvr>
    <a:masterClrMapping/>
  </p:clrMapOvr>
</p:sld>
</file>

<file path=ppt/slides/slide17.xml><?xml version="1.0" encoding="utf-8"?>
<p:sld xmlns:p="http://schemas.openxmlformats.org/presentationml/2006/main" xmlns:a="http://schemas.openxmlformats.org/drawingml/2006/main">
  <p:cSld>
    <p:bg>
      <p:bgPr>
        <a:solidFill>
          <a:srgbClr val="94E494"/>
        </a:solidFill>
      </p:bgPr>
    </p:bg>
    <p:spTree>
      <p:nvGrpSpPr>
        <p:cNvPr id="1" name=""/>
        <p:cNvGrpSpPr/>
        <p:nvPr/>
      </p:nvGrpSpPr>
      <p:grpSpPr>
        <a:xfrm>
          <a:off x="0" y="0"/>
          <a:ext cx="0" cy="0"/>
          <a:chOff x="0" y="0"/>
          <a:chExt cx="0" cy="0"/>
        </a:xfrm>
      </p:grpSpPr>
      <p:grpSp>
        <p:nvGrpSpPr>
          <p:cNvPr name="Group 2" id="2"/>
          <p:cNvGrpSpPr/>
          <p:nvPr/>
        </p:nvGrpSpPr>
        <p:grpSpPr>
          <a:xfrm rot="0">
            <a:off x="635674" y="550233"/>
            <a:ext cx="17016652" cy="9186533"/>
            <a:chOff x="0" y="0"/>
            <a:chExt cx="6253988" cy="3376250"/>
          </a:xfrm>
        </p:grpSpPr>
        <p:sp>
          <p:nvSpPr>
            <p:cNvPr name="Freeform 3" id="3"/>
            <p:cNvSpPr/>
            <p:nvPr/>
          </p:nvSpPr>
          <p:spPr>
            <a:xfrm flipH="false" flipV="false" rot="0">
              <a:off x="0" y="0"/>
              <a:ext cx="6253988" cy="3376250"/>
            </a:xfrm>
            <a:custGeom>
              <a:avLst/>
              <a:gdLst/>
              <a:ahLst/>
              <a:cxnLst/>
              <a:rect r="r" b="b" t="t" l="l"/>
              <a:pathLst>
                <a:path h="3376250" w="6253988">
                  <a:moveTo>
                    <a:pt x="0" y="0"/>
                  </a:moveTo>
                  <a:lnTo>
                    <a:pt x="6253988" y="0"/>
                  </a:lnTo>
                  <a:lnTo>
                    <a:pt x="6253988" y="3376250"/>
                  </a:lnTo>
                  <a:lnTo>
                    <a:pt x="0" y="3376250"/>
                  </a:lnTo>
                  <a:close/>
                </a:path>
              </a:pathLst>
            </a:custGeom>
            <a:solidFill>
              <a:srgbClr val="FFFFFF"/>
            </a:solidFill>
          </p:spPr>
        </p:sp>
        <p:sp>
          <p:nvSpPr>
            <p:cNvPr name="TextBox 4" id="4"/>
            <p:cNvSpPr txBox="true"/>
            <p:nvPr/>
          </p:nvSpPr>
          <p:spPr>
            <a:xfrm>
              <a:off x="0" y="-28575"/>
              <a:ext cx="6253988" cy="3404825"/>
            </a:xfrm>
            <a:prstGeom prst="rect">
              <a:avLst/>
            </a:prstGeom>
          </p:spPr>
          <p:txBody>
            <a:bodyPr anchor="ctr" rtlCol="false" tIns="50800" lIns="50800" bIns="50800" rIns="50800"/>
            <a:lstStyle/>
            <a:p>
              <a:pPr algn="r">
                <a:lnSpc>
                  <a:spcPts val="1960"/>
                </a:lnSpc>
                <a:spcBef>
                  <a:spcPct val="0"/>
                </a:spcBef>
              </a:pPr>
            </a:p>
          </p:txBody>
        </p:sp>
      </p:grpSp>
      <p:sp>
        <p:nvSpPr>
          <p:cNvPr name="TextBox 5" id="5"/>
          <p:cNvSpPr txBox="true"/>
          <p:nvPr/>
        </p:nvSpPr>
        <p:spPr>
          <a:xfrm rot="0">
            <a:off x="6159277" y="1629912"/>
            <a:ext cx="10127626" cy="1748574"/>
          </a:xfrm>
          <a:prstGeom prst="rect">
            <a:avLst/>
          </a:prstGeom>
        </p:spPr>
        <p:txBody>
          <a:bodyPr anchor="t" rtlCol="false" tIns="0" lIns="0" bIns="0" rIns="0">
            <a:spAutoFit/>
          </a:bodyPr>
          <a:lstStyle/>
          <a:p>
            <a:pPr algn="ctr">
              <a:lnSpc>
                <a:spcPts val="7046"/>
              </a:lnSpc>
            </a:pPr>
            <a:r>
              <a:rPr lang="en-US" sz="5033">
                <a:solidFill>
                  <a:srgbClr val="000000"/>
                </a:solidFill>
                <a:latin typeface="Glacial Indifference"/>
                <a:ea typeface="Glacial Indifference"/>
                <a:cs typeface="Glacial Indifference"/>
                <a:sym typeface="Glacial Indifference"/>
              </a:rPr>
              <a:t>You can’t go swimming if you have your period.</a:t>
            </a:r>
          </a:p>
        </p:txBody>
      </p:sp>
      <p:sp>
        <p:nvSpPr>
          <p:cNvPr name="TextBox 6" id="6"/>
          <p:cNvSpPr txBox="true"/>
          <p:nvPr/>
        </p:nvSpPr>
        <p:spPr>
          <a:xfrm rot="0">
            <a:off x="466946" y="2130580"/>
            <a:ext cx="4737143" cy="937739"/>
          </a:xfrm>
          <a:prstGeom prst="rect">
            <a:avLst/>
          </a:prstGeom>
        </p:spPr>
        <p:txBody>
          <a:bodyPr anchor="t" rtlCol="false" tIns="0" lIns="0" bIns="0" rIns="0">
            <a:spAutoFit/>
          </a:bodyPr>
          <a:lstStyle/>
          <a:p>
            <a:pPr algn="ctr">
              <a:lnSpc>
                <a:spcPts val="7061"/>
              </a:lnSpc>
            </a:pPr>
            <a:r>
              <a:rPr lang="en-US" sz="6725">
                <a:solidFill>
                  <a:srgbClr val="E41F25"/>
                </a:solidFill>
                <a:latin typeface="Bobby Jones Soft"/>
                <a:ea typeface="Bobby Jones Soft"/>
                <a:cs typeface="Bobby Jones Soft"/>
                <a:sym typeface="Bobby Jones Soft"/>
              </a:rPr>
              <a:t>MYTH</a:t>
            </a:r>
          </a:p>
        </p:txBody>
      </p:sp>
      <p:sp>
        <p:nvSpPr>
          <p:cNvPr name="TextBox 7" id="7"/>
          <p:cNvSpPr txBox="true"/>
          <p:nvPr/>
        </p:nvSpPr>
        <p:spPr>
          <a:xfrm rot="0">
            <a:off x="466946" y="6496135"/>
            <a:ext cx="4737143" cy="937739"/>
          </a:xfrm>
          <a:prstGeom prst="rect">
            <a:avLst/>
          </a:prstGeom>
        </p:spPr>
        <p:txBody>
          <a:bodyPr anchor="t" rtlCol="false" tIns="0" lIns="0" bIns="0" rIns="0">
            <a:spAutoFit/>
          </a:bodyPr>
          <a:lstStyle/>
          <a:p>
            <a:pPr algn="ctr">
              <a:lnSpc>
                <a:spcPts val="7061"/>
              </a:lnSpc>
            </a:pPr>
            <a:r>
              <a:rPr lang="en-US" sz="6725">
                <a:solidFill>
                  <a:srgbClr val="00BF63"/>
                </a:solidFill>
                <a:latin typeface="Bobby Jones Soft"/>
                <a:ea typeface="Bobby Jones Soft"/>
                <a:cs typeface="Bobby Jones Soft"/>
                <a:sym typeface="Bobby Jones Soft"/>
              </a:rPr>
              <a:t>FACT</a:t>
            </a:r>
          </a:p>
        </p:txBody>
      </p:sp>
      <p:sp>
        <p:nvSpPr>
          <p:cNvPr name="TextBox 8" id="8"/>
          <p:cNvSpPr txBox="true"/>
          <p:nvPr/>
        </p:nvSpPr>
        <p:spPr>
          <a:xfrm rot="0">
            <a:off x="4870755" y="5461247"/>
            <a:ext cx="12283216" cy="3869053"/>
          </a:xfrm>
          <a:prstGeom prst="rect">
            <a:avLst/>
          </a:prstGeom>
        </p:spPr>
        <p:txBody>
          <a:bodyPr anchor="t" rtlCol="false" tIns="0" lIns="0" bIns="0" rIns="0">
            <a:spAutoFit/>
          </a:bodyPr>
          <a:lstStyle/>
          <a:p>
            <a:pPr algn="just">
              <a:lnSpc>
                <a:spcPts val="5145"/>
              </a:lnSpc>
            </a:pPr>
            <a:r>
              <a:rPr lang="en-US" sz="3675">
                <a:solidFill>
                  <a:srgbClr val="000000"/>
                </a:solidFill>
                <a:latin typeface="Glacial Indifference"/>
                <a:ea typeface="Glacial Indifference"/>
                <a:cs typeface="Glacial Indifference"/>
                <a:sym typeface="Glacial Indifference"/>
              </a:rPr>
              <a:t>There is no reason to not go swimming when you have your period (you won’t turn the whole pool red, and you won’t be eaten by sharks!). Unfortunately, you can’t really go in the water with a pad on, but using tampons or a cup, and changing them regularly, your period is secured whatever activity you take on.</a:t>
            </a:r>
          </a:p>
        </p:txBody>
      </p:sp>
      <p:sp>
        <p:nvSpPr>
          <p:cNvPr name="TextBox 9" id="9"/>
          <p:cNvSpPr txBox="true"/>
          <p:nvPr/>
        </p:nvSpPr>
        <p:spPr>
          <a:xfrm rot="0">
            <a:off x="1028700" y="9111483"/>
            <a:ext cx="2358947" cy="322210"/>
          </a:xfrm>
          <a:prstGeom prst="rect">
            <a:avLst/>
          </a:prstGeom>
        </p:spPr>
        <p:txBody>
          <a:bodyPr anchor="t" rtlCol="false" tIns="0" lIns="0" bIns="0" rIns="0">
            <a:spAutoFit/>
          </a:bodyPr>
          <a:lstStyle/>
          <a:p>
            <a:pPr algn="ctr">
              <a:lnSpc>
                <a:spcPts val="2420"/>
              </a:lnSpc>
              <a:spcBef>
                <a:spcPct val="0"/>
              </a:spcBef>
            </a:pPr>
            <a:r>
              <a:rPr lang="en-US" sz="2304">
                <a:solidFill>
                  <a:srgbClr val="000000"/>
                </a:solidFill>
                <a:latin typeface="Bobby Jones Soft"/>
                <a:ea typeface="Bobby Jones Soft"/>
                <a:cs typeface="Bobby Jones Soft"/>
                <a:sym typeface="Bobby Jones Soft"/>
              </a:rPr>
              <a:t>©2024 HEY GIRLS CIC</a:t>
            </a:r>
          </a:p>
        </p:txBody>
      </p:sp>
    </p:spTree>
  </p:cSld>
  <p:clrMapOvr>
    <a:masterClrMapping/>
  </p:clrMapOvr>
</p:sld>
</file>

<file path=ppt/slides/slide18.xml><?xml version="1.0" encoding="utf-8"?>
<p:sld xmlns:p="http://schemas.openxmlformats.org/presentationml/2006/main" xmlns:a="http://schemas.openxmlformats.org/drawingml/2006/main">
  <p:cSld>
    <p:bg>
      <p:bgPr>
        <a:solidFill>
          <a:srgbClr val="94E494"/>
        </a:solidFill>
      </p:bgPr>
    </p:bg>
    <p:spTree>
      <p:nvGrpSpPr>
        <p:cNvPr id="1" name=""/>
        <p:cNvGrpSpPr/>
        <p:nvPr/>
      </p:nvGrpSpPr>
      <p:grpSpPr>
        <a:xfrm>
          <a:off x="0" y="0"/>
          <a:ext cx="0" cy="0"/>
          <a:chOff x="0" y="0"/>
          <a:chExt cx="0" cy="0"/>
        </a:xfrm>
      </p:grpSpPr>
      <p:grpSp>
        <p:nvGrpSpPr>
          <p:cNvPr name="Group 2" id="2"/>
          <p:cNvGrpSpPr/>
          <p:nvPr/>
        </p:nvGrpSpPr>
        <p:grpSpPr>
          <a:xfrm rot="0">
            <a:off x="635674" y="550233"/>
            <a:ext cx="17016652" cy="9186533"/>
            <a:chOff x="0" y="0"/>
            <a:chExt cx="6253988" cy="3376250"/>
          </a:xfrm>
        </p:grpSpPr>
        <p:sp>
          <p:nvSpPr>
            <p:cNvPr name="Freeform 3" id="3"/>
            <p:cNvSpPr/>
            <p:nvPr/>
          </p:nvSpPr>
          <p:spPr>
            <a:xfrm flipH="false" flipV="false" rot="0">
              <a:off x="0" y="0"/>
              <a:ext cx="6253988" cy="3376250"/>
            </a:xfrm>
            <a:custGeom>
              <a:avLst/>
              <a:gdLst/>
              <a:ahLst/>
              <a:cxnLst/>
              <a:rect r="r" b="b" t="t" l="l"/>
              <a:pathLst>
                <a:path h="3376250" w="6253988">
                  <a:moveTo>
                    <a:pt x="0" y="0"/>
                  </a:moveTo>
                  <a:lnTo>
                    <a:pt x="6253988" y="0"/>
                  </a:lnTo>
                  <a:lnTo>
                    <a:pt x="6253988" y="3376250"/>
                  </a:lnTo>
                  <a:lnTo>
                    <a:pt x="0" y="3376250"/>
                  </a:lnTo>
                  <a:close/>
                </a:path>
              </a:pathLst>
            </a:custGeom>
            <a:solidFill>
              <a:srgbClr val="FFFFFF"/>
            </a:solidFill>
          </p:spPr>
        </p:sp>
        <p:sp>
          <p:nvSpPr>
            <p:cNvPr name="TextBox 4" id="4"/>
            <p:cNvSpPr txBox="true"/>
            <p:nvPr/>
          </p:nvSpPr>
          <p:spPr>
            <a:xfrm>
              <a:off x="0" y="-28575"/>
              <a:ext cx="6253988" cy="3404825"/>
            </a:xfrm>
            <a:prstGeom prst="rect">
              <a:avLst/>
            </a:prstGeom>
          </p:spPr>
          <p:txBody>
            <a:bodyPr anchor="ctr" rtlCol="false" tIns="50800" lIns="50800" bIns="50800" rIns="50800"/>
            <a:lstStyle/>
            <a:p>
              <a:pPr algn="r">
                <a:lnSpc>
                  <a:spcPts val="1960"/>
                </a:lnSpc>
                <a:spcBef>
                  <a:spcPct val="0"/>
                </a:spcBef>
              </a:pPr>
            </a:p>
          </p:txBody>
        </p:sp>
      </p:grpSp>
      <p:sp>
        <p:nvSpPr>
          <p:cNvPr name="TextBox 5" id="5"/>
          <p:cNvSpPr txBox="true"/>
          <p:nvPr/>
        </p:nvSpPr>
        <p:spPr>
          <a:xfrm rot="0">
            <a:off x="6159277" y="1629912"/>
            <a:ext cx="10127626" cy="2634399"/>
          </a:xfrm>
          <a:prstGeom prst="rect">
            <a:avLst/>
          </a:prstGeom>
        </p:spPr>
        <p:txBody>
          <a:bodyPr anchor="t" rtlCol="false" tIns="0" lIns="0" bIns="0" rIns="0">
            <a:spAutoFit/>
          </a:bodyPr>
          <a:lstStyle/>
          <a:p>
            <a:pPr algn="ctr">
              <a:lnSpc>
                <a:spcPts val="7046"/>
              </a:lnSpc>
            </a:pPr>
            <a:r>
              <a:rPr lang="en-US" sz="5033">
                <a:solidFill>
                  <a:srgbClr val="000000"/>
                </a:solidFill>
                <a:latin typeface="Glacial Indifference"/>
                <a:ea typeface="Glacial Indifference"/>
                <a:cs typeface="Glacial Indifference"/>
                <a:sym typeface="Glacial Indifference"/>
              </a:rPr>
              <a:t>Exercise is bad for you when you have your period.</a:t>
            </a:r>
          </a:p>
          <a:p>
            <a:pPr algn="ctr">
              <a:lnSpc>
                <a:spcPts val="7046"/>
              </a:lnSpc>
            </a:pPr>
          </a:p>
        </p:txBody>
      </p:sp>
      <p:sp>
        <p:nvSpPr>
          <p:cNvPr name="TextBox 6" id="6"/>
          <p:cNvSpPr txBox="true"/>
          <p:nvPr/>
        </p:nvSpPr>
        <p:spPr>
          <a:xfrm rot="0">
            <a:off x="466946" y="2130580"/>
            <a:ext cx="4737143" cy="937739"/>
          </a:xfrm>
          <a:prstGeom prst="rect">
            <a:avLst/>
          </a:prstGeom>
        </p:spPr>
        <p:txBody>
          <a:bodyPr anchor="t" rtlCol="false" tIns="0" lIns="0" bIns="0" rIns="0">
            <a:spAutoFit/>
          </a:bodyPr>
          <a:lstStyle/>
          <a:p>
            <a:pPr algn="ctr">
              <a:lnSpc>
                <a:spcPts val="7061"/>
              </a:lnSpc>
            </a:pPr>
            <a:r>
              <a:rPr lang="en-US" sz="6725">
                <a:solidFill>
                  <a:srgbClr val="E41F25"/>
                </a:solidFill>
                <a:latin typeface="Bobby Jones Soft"/>
                <a:ea typeface="Bobby Jones Soft"/>
                <a:cs typeface="Bobby Jones Soft"/>
                <a:sym typeface="Bobby Jones Soft"/>
              </a:rPr>
              <a:t>MYTH</a:t>
            </a:r>
          </a:p>
        </p:txBody>
      </p:sp>
      <p:sp>
        <p:nvSpPr>
          <p:cNvPr name="TextBox 7" id="7"/>
          <p:cNvSpPr txBox="true"/>
          <p:nvPr/>
        </p:nvSpPr>
        <p:spPr>
          <a:xfrm rot="0">
            <a:off x="466946" y="6496135"/>
            <a:ext cx="4737143" cy="937739"/>
          </a:xfrm>
          <a:prstGeom prst="rect">
            <a:avLst/>
          </a:prstGeom>
        </p:spPr>
        <p:txBody>
          <a:bodyPr anchor="t" rtlCol="false" tIns="0" lIns="0" bIns="0" rIns="0">
            <a:spAutoFit/>
          </a:bodyPr>
          <a:lstStyle/>
          <a:p>
            <a:pPr algn="ctr">
              <a:lnSpc>
                <a:spcPts val="7061"/>
              </a:lnSpc>
            </a:pPr>
            <a:r>
              <a:rPr lang="en-US" sz="6725">
                <a:solidFill>
                  <a:srgbClr val="00BF63"/>
                </a:solidFill>
                <a:latin typeface="Bobby Jones Soft"/>
                <a:ea typeface="Bobby Jones Soft"/>
                <a:cs typeface="Bobby Jones Soft"/>
                <a:sym typeface="Bobby Jones Soft"/>
              </a:rPr>
              <a:t>FACT</a:t>
            </a:r>
          </a:p>
        </p:txBody>
      </p:sp>
      <p:sp>
        <p:nvSpPr>
          <p:cNvPr name="TextBox 8" id="8"/>
          <p:cNvSpPr txBox="true"/>
          <p:nvPr/>
        </p:nvSpPr>
        <p:spPr>
          <a:xfrm rot="0">
            <a:off x="4870755" y="5461247"/>
            <a:ext cx="12283216" cy="2573653"/>
          </a:xfrm>
          <a:prstGeom prst="rect">
            <a:avLst/>
          </a:prstGeom>
        </p:spPr>
        <p:txBody>
          <a:bodyPr anchor="t" rtlCol="false" tIns="0" lIns="0" bIns="0" rIns="0">
            <a:spAutoFit/>
          </a:bodyPr>
          <a:lstStyle/>
          <a:p>
            <a:pPr algn="just">
              <a:lnSpc>
                <a:spcPts val="5145"/>
              </a:lnSpc>
            </a:pPr>
            <a:r>
              <a:rPr lang="en-US" sz="3675">
                <a:solidFill>
                  <a:srgbClr val="000000"/>
                </a:solidFill>
                <a:latin typeface="Glacial Indifference"/>
                <a:ea typeface="Glacial Indifference"/>
                <a:cs typeface="Glacial Indifference"/>
                <a:sym typeface="Glacial Indifference"/>
              </a:rPr>
              <a:t>Exercising is almost always good for you. If you have cramps during your period, exercise is actually the most effective cure, releasing endorphins into the blood and relieving cramps.</a:t>
            </a:r>
          </a:p>
        </p:txBody>
      </p:sp>
      <p:sp>
        <p:nvSpPr>
          <p:cNvPr name="TextBox 9" id="9"/>
          <p:cNvSpPr txBox="true"/>
          <p:nvPr/>
        </p:nvSpPr>
        <p:spPr>
          <a:xfrm rot="0">
            <a:off x="1028700" y="9111483"/>
            <a:ext cx="2358947" cy="322210"/>
          </a:xfrm>
          <a:prstGeom prst="rect">
            <a:avLst/>
          </a:prstGeom>
        </p:spPr>
        <p:txBody>
          <a:bodyPr anchor="t" rtlCol="false" tIns="0" lIns="0" bIns="0" rIns="0">
            <a:spAutoFit/>
          </a:bodyPr>
          <a:lstStyle/>
          <a:p>
            <a:pPr algn="ctr">
              <a:lnSpc>
                <a:spcPts val="2420"/>
              </a:lnSpc>
              <a:spcBef>
                <a:spcPct val="0"/>
              </a:spcBef>
            </a:pPr>
            <a:r>
              <a:rPr lang="en-US" sz="2304">
                <a:solidFill>
                  <a:srgbClr val="000000"/>
                </a:solidFill>
                <a:latin typeface="Bobby Jones Soft"/>
                <a:ea typeface="Bobby Jones Soft"/>
                <a:cs typeface="Bobby Jones Soft"/>
                <a:sym typeface="Bobby Jones Soft"/>
              </a:rPr>
              <a:t>©2024 HEY GIRLS CIC</a:t>
            </a:r>
          </a:p>
        </p:txBody>
      </p:sp>
    </p:spTree>
  </p:cSld>
  <p:clrMapOvr>
    <a:masterClrMapping/>
  </p:clrMapOvr>
</p:sld>
</file>

<file path=ppt/slides/slide19.xml><?xml version="1.0" encoding="utf-8"?>
<p:sld xmlns:p="http://schemas.openxmlformats.org/presentationml/2006/main" xmlns:a="http://schemas.openxmlformats.org/drawingml/2006/main">
  <p:cSld>
    <p:bg>
      <p:bgPr>
        <a:solidFill>
          <a:srgbClr val="94E494"/>
        </a:solidFill>
      </p:bgPr>
    </p:bg>
    <p:spTree>
      <p:nvGrpSpPr>
        <p:cNvPr id="1" name=""/>
        <p:cNvGrpSpPr/>
        <p:nvPr/>
      </p:nvGrpSpPr>
      <p:grpSpPr>
        <a:xfrm>
          <a:off x="0" y="0"/>
          <a:ext cx="0" cy="0"/>
          <a:chOff x="0" y="0"/>
          <a:chExt cx="0" cy="0"/>
        </a:xfrm>
      </p:grpSpPr>
      <p:grpSp>
        <p:nvGrpSpPr>
          <p:cNvPr name="Group 2" id="2"/>
          <p:cNvGrpSpPr/>
          <p:nvPr/>
        </p:nvGrpSpPr>
        <p:grpSpPr>
          <a:xfrm rot="0">
            <a:off x="635674" y="550233"/>
            <a:ext cx="17016652" cy="9186533"/>
            <a:chOff x="0" y="0"/>
            <a:chExt cx="6253988" cy="3376250"/>
          </a:xfrm>
        </p:grpSpPr>
        <p:sp>
          <p:nvSpPr>
            <p:cNvPr name="Freeform 3" id="3"/>
            <p:cNvSpPr/>
            <p:nvPr/>
          </p:nvSpPr>
          <p:spPr>
            <a:xfrm flipH="false" flipV="false" rot="0">
              <a:off x="0" y="0"/>
              <a:ext cx="6253988" cy="3376250"/>
            </a:xfrm>
            <a:custGeom>
              <a:avLst/>
              <a:gdLst/>
              <a:ahLst/>
              <a:cxnLst/>
              <a:rect r="r" b="b" t="t" l="l"/>
              <a:pathLst>
                <a:path h="3376250" w="6253988">
                  <a:moveTo>
                    <a:pt x="0" y="0"/>
                  </a:moveTo>
                  <a:lnTo>
                    <a:pt x="6253988" y="0"/>
                  </a:lnTo>
                  <a:lnTo>
                    <a:pt x="6253988" y="3376250"/>
                  </a:lnTo>
                  <a:lnTo>
                    <a:pt x="0" y="3376250"/>
                  </a:lnTo>
                  <a:close/>
                </a:path>
              </a:pathLst>
            </a:custGeom>
            <a:solidFill>
              <a:srgbClr val="FFFFFF"/>
            </a:solidFill>
          </p:spPr>
        </p:sp>
        <p:sp>
          <p:nvSpPr>
            <p:cNvPr name="TextBox 4" id="4"/>
            <p:cNvSpPr txBox="true"/>
            <p:nvPr/>
          </p:nvSpPr>
          <p:spPr>
            <a:xfrm>
              <a:off x="0" y="-28575"/>
              <a:ext cx="6253988" cy="3404825"/>
            </a:xfrm>
            <a:prstGeom prst="rect">
              <a:avLst/>
            </a:prstGeom>
          </p:spPr>
          <p:txBody>
            <a:bodyPr anchor="ctr" rtlCol="false" tIns="50800" lIns="50800" bIns="50800" rIns="50800"/>
            <a:lstStyle/>
            <a:p>
              <a:pPr algn="r">
                <a:lnSpc>
                  <a:spcPts val="1960"/>
                </a:lnSpc>
                <a:spcBef>
                  <a:spcPct val="0"/>
                </a:spcBef>
              </a:pPr>
            </a:p>
          </p:txBody>
        </p:sp>
      </p:grpSp>
      <p:sp>
        <p:nvSpPr>
          <p:cNvPr name="TextBox 5" id="5"/>
          <p:cNvSpPr txBox="true"/>
          <p:nvPr/>
        </p:nvSpPr>
        <p:spPr>
          <a:xfrm rot="0">
            <a:off x="6159277" y="1629912"/>
            <a:ext cx="10127626" cy="1748574"/>
          </a:xfrm>
          <a:prstGeom prst="rect">
            <a:avLst/>
          </a:prstGeom>
        </p:spPr>
        <p:txBody>
          <a:bodyPr anchor="t" rtlCol="false" tIns="0" lIns="0" bIns="0" rIns="0">
            <a:spAutoFit/>
          </a:bodyPr>
          <a:lstStyle/>
          <a:p>
            <a:pPr algn="ctr">
              <a:lnSpc>
                <a:spcPts val="7046"/>
              </a:lnSpc>
            </a:pPr>
            <a:r>
              <a:rPr lang="en-US" sz="5033">
                <a:solidFill>
                  <a:srgbClr val="000000"/>
                </a:solidFill>
                <a:latin typeface="Glacial Indifference"/>
                <a:ea typeface="Glacial Indifference"/>
                <a:cs typeface="Glacial Indifference"/>
                <a:sym typeface="Glacial Indifference"/>
              </a:rPr>
              <a:t>Your period comes every 28 days.</a:t>
            </a:r>
          </a:p>
          <a:p>
            <a:pPr algn="ctr">
              <a:lnSpc>
                <a:spcPts val="7046"/>
              </a:lnSpc>
            </a:pPr>
          </a:p>
        </p:txBody>
      </p:sp>
      <p:sp>
        <p:nvSpPr>
          <p:cNvPr name="TextBox 6" id="6"/>
          <p:cNvSpPr txBox="true"/>
          <p:nvPr/>
        </p:nvSpPr>
        <p:spPr>
          <a:xfrm rot="0">
            <a:off x="466946" y="2130580"/>
            <a:ext cx="4737143" cy="937739"/>
          </a:xfrm>
          <a:prstGeom prst="rect">
            <a:avLst/>
          </a:prstGeom>
        </p:spPr>
        <p:txBody>
          <a:bodyPr anchor="t" rtlCol="false" tIns="0" lIns="0" bIns="0" rIns="0">
            <a:spAutoFit/>
          </a:bodyPr>
          <a:lstStyle/>
          <a:p>
            <a:pPr algn="ctr">
              <a:lnSpc>
                <a:spcPts val="7061"/>
              </a:lnSpc>
            </a:pPr>
            <a:r>
              <a:rPr lang="en-US" sz="6725">
                <a:solidFill>
                  <a:srgbClr val="E41F25"/>
                </a:solidFill>
                <a:latin typeface="Bobby Jones Soft"/>
                <a:ea typeface="Bobby Jones Soft"/>
                <a:cs typeface="Bobby Jones Soft"/>
                <a:sym typeface="Bobby Jones Soft"/>
              </a:rPr>
              <a:t>MYTH</a:t>
            </a:r>
          </a:p>
        </p:txBody>
      </p:sp>
      <p:sp>
        <p:nvSpPr>
          <p:cNvPr name="TextBox 7" id="7"/>
          <p:cNvSpPr txBox="true"/>
          <p:nvPr/>
        </p:nvSpPr>
        <p:spPr>
          <a:xfrm rot="0">
            <a:off x="466946" y="6496135"/>
            <a:ext cx="4737143" cy="937739"/>
          </a:xfrm>
          <a:prstGeom prst="rect">
            <a:avLst/>
          </a:prstGeom>
        </p:spPr>
        <p:txBody>
          <a:bodyPr anchor="t" rtlCol="false" tIns="0" lIns="0" bIns="0" rIns="0">
            <a:spAutoFit/>
          </a:bodyPr>
          <a:lstStyle/>
          <a:p>
            <a:pPr algn="ctr">
              <a:lnSpc>
                <a:spcPts val="7061"/>
              </a:lnSpc>
            </a:pPr>
            <a:r>
              <a:rPr lang="en-US" sz="6725">
                <a:solidFill>
                  <a:srgbClr val="00BF63"/>
                </a:solidFill>
                <a:latin typeface="Bobby Jones Soft"/>
                <a:ea typeface="Bobby Jones Soft"/>
                <a:cs typeface="Bobby Jones Soft"/>
                <a:sym typeface="Bobby Jones Soft"/>
              </a:rPr>
              <a:t>FACT</a:t>
            </a:r>
          </a:p>
        </p:txBody>
      </p:sp>
      <p:sp>
        <p:nvSpPr>
          <p:cNvPr name="TextBox 8" id="8"/>
          <p:cNvSpPr txBox="true"/>
          <p:nvPr/>
        </p:nvSpPr>
        <p:spPr>
          <a:xfrm rot="0">
            <a:off x="4870755" y="5461247"/>
            <a:ext cx="12283216" cy="3869053"/>
          </a:xfrm>
          <a:prstGeom prst="rect">
            <a:avLst/>
          </a:prstGeom>
        </p:spPr>
        <p:txBody>
          <a:bodyPr anchor="t" rtlCol="false" tIns="0" lIns="0" bIns="0" rIns="0">
            <a:spAutoFit/>
          </a:bodyPr>
          <a:lstStyle/>
          <a:p>
            <a:pPr algn="just">
              <a:lnSpc>
                <a:spcPts val="5145"/>
              </a:lnSpc>
            </a:pPr>
            <a:r>
              <a:rPr lang="en-US" sz="3675">
                <a:solidFill>
                  <a:srgbClr val="000000"/>
                </a:solidFill>
                <a:latin typeface="Glacial Indifference"/>
                <a:ea typeface="Glacial Indifference"/>
                <a:cs typeface="Glacial Indifference"/>
                <a:sym typeface="Glacial Indifference"/>
              </a:rPr>
              <a:t>Cycles vary from person to person and can be anywhere from 25 to 35 days long. In the first few years your cycle is likely to be very irregular, but it should then settle down. After changes to your cycle can be caused by stress, travelling between time zones, strenuous exercise, illness, or drastic changes in weight and diet.</a:t>
            </a:r>
          </a:p>
        </p:txBody>
      </p:sp>
      <p:sp>
        <p:nvSpPr>
          <p:cNvPr name="TextBox 9" id="9"/>
          <p:cNvSpPr txBox="true"/>
          <p:nvPr/>
        </p:nvSpPr>
        <p:spPr>
          <a:xfrm rot="0">
            <a:off x="1028700" y="9111483"/>
            <a:ext cx="2358947" cy="322210"/>
          </a:xfrm>
          <a:prstGeom prst="rect">
            <a:avLst/>
          </a:prstGeom>
        </p:spPr>
        <p:txBody>
          <a:bodyPr anchor="t" rtlCol="false" tIns="0" lIns="0" bIns="0" rIns="0">
            <a:spAutoFit/>
          </a:bodyPr>
          <a:lstStyle/>
          <a:p>
            <a:pPr algn="ctr">
              <a:lnSpc>
                <a:spcPts val="2420"/>
              </a:lnSpc>
              <a:spcBef>
                <a:spcPct val="0"/>
              </a:spcBef>
            </a:pPr>
            <a:r>
              <a:rPr lang="en-US" sz="2304">
                <a:solidFill>
                  <a:srgbClr val="000000"/>
                </a:solidFill>
                <a:latin typeface="Bobby Jones Soft"/>
                <a:ea typeface="Bobby Jones Soft"/>
                <a:cs typeface="Bobby Jones Soft"/>
                <a:sym typeface="Bobby Jones Soft"/>
              </a:rPr>
              <a:t>©2024 HEY GIRLS CIC</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94E494"/>
        </a:solidFill>
      </p:bgPr>
    </p:bg>
    <p:spTree>
      <p:nvGrpSpPr>
        <p:cNvPr id="1" name=""/>
        <p:cNvGrpSpPr/>
        <p:nvPr/>
      </p:nvGrpSpPr>
      <p:grpSpPr>
        <a:xfrm>
          <a:off x="0" y="0"/>
          <a:ext cx="0" cy="0"/>
          <a:chOff x="0" y="0"/>
          <a:chExt cx="0" cy="0"/>
        </a:xfrm>
      </p:grpSpPr>
      <p:grpSp>
        <p:nvGrpSpPr>
          <p:cNvPr name="Group 2" id="2"/>
          <p:cNvGrpSpPr/>
          <p:nvPr/>
        </p:nvGrpSpPr>
        <p:grpSpPr>
          <a:xfrm rot="0">
            <a:off x="635674" y="550233"/>
            <a:ext cx="17016652" cy="9186533"/>
            <a:chOff x="0" y="0"/>
            <a:chExt cx="6253988" cy="3376250"/>
          </a:xfrm>
        </p:grpSpPr>
        <p:sp>
          <p:nvSpPr>
            <p:cNvPr name="Freeform 3" id="3"/>
            <p:cNvSpPr/>
            <p:nvPr/>
          </p:nvSpPr>
          <p:spPr>
            <a:xfrm flipH="false" flipV="false" rot="0">
              <a:off x="0" y="0"/>
              <a:ext cx="6253988" cy="3376250"/>
            </a:xfrm>
            <a:custGeom>
              <a:avLst/>
              <a:gdLst/>
              <a:ahLst/>
              <a:cxnLst/>
              <a:rect r="r" b="b" t="t" l="l"/>
              <a:pathLst>
                <a:path h="3376250" w="6253988">
                  <a:moveTo>
                    <a:pt x="0" y="0"/>
                  </a:moveTo>
                  <a:lnTo>
                    <a:pt x="6253988" y="0"/>
                  </a:lnTo>
                  <a:lnTo>
                    <a:pt x="6253988" y="3376250"/>
                  </a:lnTo>
                  <a:lnTo>
                    <a:pt x="0" y="3376250"/>
                  </a:lnTo>
                  <a:close/>
                </a:path>
              </a:pathLst>
            </a:custGeom>
            <a:solidFill>
              <a:srgbClr val="FFFFFF"/>
            </a:solidFill>
          </p:spPr>
        </p:sp>
        <p:sp>
          <p:nvSpPr>
            <p:cNvPr name="TextBox 4" id="4"/>
            <p:cNvSpPr txBox="true"/>
            <p:nvPr/>
          </p:nvSpPr>
          <p:spPr>
            <a:xfrm>
              <a:off x="0" y="-28575"/>
              <a:ext cx="6253988" cy="3404825"/>
            </a:xfrm>
            <a:prstGeom prst="rect">
              <a:avLst/>
            </a:prstGeom>
          </p:spPr>
          <p:txBody>
            <a:bodyPr anchor="ctr" rtlCol="false" tIns="50800" lIns="50800" bIns="50800" rIns="50800"/>
            <a:lstStyle/>
            <a:p>
              <a:pPr algn="r">
                <a:lnSpc>
                  <a:spcPts val="1960"/>
                </a:lnSpc>
                <a:spcBef>
                  <a:spcPct val="0"/>
                </a:spcBef>
              </a:pPr>
            </a:p>
          </p:txBody>
        </p:sp>
      </p:grpSp>
      <p:sp>
        <p:nvSpPr>
          <p:cNvPr name="Freeform 5" id="5"/>
          <p:cNvSpPr/>
          <p:nvPr/>
        </p:nvSpPr>
        <p:spPr>
          <a:xfrm flipH="true" flipV="false" rot="-337688">
            <a:off x="967489" y="794303"/>
            <a:ext cx="1950909" cy="1676156"/>
          </a:xfrm>
          <a:custGeom>
            <a:avLst/>
            <a:gdLst/>
            <a:ahLst/>
            <a:cxnLst/>
            <a:rect r="r" b="b" t="t" l="l"/>
            <a:pathLst>
              <a:path h="1676156" w="1950909">
                <a:moveTo>
                  <a:pt x="1950909" y="0"/>
                </a:moveTo>
                <a:lnTo>
                  <a:pt x="0" y="0"/>
                </a:lnTo>
                <a:lnTo>
                  <a:pt x="0" y="1676156"/>
                </a:lnTo>
                <a:lnTo>
                  <a:pt x="1950909" y="1676156"/>
                </a:lnTo>
                <a:lnTo>
                  <a:pt x="1950909"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1241306">
            <a:off x="1756979" y="3127224"/>
            <a:ext cx="3335905" cy="4731780"/>
          </a:xfrm>
          <a:custGeom>
            <a:avLst/>
            <a:gdLst/>
            <a:ahLst/>
            <a:cxnLst/>
            <a:rect r="r" b="b" t="t" l="l"/>
            <a:pathLst>
              <a:path h="4731780" w="3335905">
                <a:moveTo>
                  <a:pt x="0" y="0"/>
                </a:moveTo>
                <a:lnTo>
                  <a:pt x="3335905" y="0"/>
                </a:lnTo>
                <a:lnTo>
                  <a:pt x="3335905" y="4731780"/>
                </a:lnTo>
                <a:lnTo>
                  <a:pt x="0" y="4731780"/>
                </a:lnTo>
                <a:lnTo>
                  <a:pt x="0" y="0"/>
                </a:lnTo>
                <a:close/>
              </a:path>
            </a:pathLst>
          </a:custGeom>
          <a:blipFill>
            <a:blip r:embed="rId4"/>
            <a:stretch>
              <a:fillRect l="0" t="0" r="0" b="0"/>
            </a:stretch>
          </a:blipFill>
        </p:spPr>
      </p:sp>
      <p:sp>
        <p:nvSpPr>
          <p:cNvPr name="Freeform 7" id="7"/>
          <p:cNvSpPr/>
          <p:nvPr/>
        </p:nvSpPr>
        <p:spPr>
          <a:xfrm flipH="false" flipV="false" rot="0">
            <a:off x="13997708" y="5493114"/>
            <a:ext cx="3261592" cy="3765186"/>
          </a:xfrm>
          <a:custGeom>
            <a:avLst/>
            <a:gdLst/>
            <a:ahLst/>
            <a:cxnLst/>
            <a:rect r="r" b="b" t="t" l="l"/>
            <a:pathLst>
              <a:path h="3765186" w="3261592">
                <a:moveTo>
                  <a:pt x="0" y="0"/>
                </a:moveTo>
                <a:lnTo>
                  <a:pt x="3261592" y="0"/>
                </a:lnTo>
                <a:lnTo>
                  <a:pt x="3261592" y="3765186"/>
                </a:lnTo>
                <a:lnTo>
                  <a:pt x="0" y="376518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8" id="8"/>
          <p:cNvSpPr/>
          <p:nvPr/>
        </p:nvSpPr>
        <p:spPr>
          <a:xfrm flipH="false" flipV="false" rot="-1228092">
            <a:off x="10276523" y="4885849"/>
            <a:ext cx="2585879" cy="3700722"/>
          </a:xfrm>
          <a:custGeom>
            <a:avLst/>
            <a:gdLst/>
            <a:ahLst/>
            <a:cxnLst/>
            <a:rect r="r" b="b" t="t" l="l"/>
            <a:pathLst>
              <a:path h="3700722" w="2585879">
                <a:moveTo>
                  <a:pt x="0" y="0"/>
                </a:moveTo>
                <a:lnTo>
                  <a:pt x="2585880" y="0"/>
                </a:lnTo>
                <a:lnTo>
                  <a:pt x="2585880" y="3700722"/>
                </a:lnTo>
                <a:lnTo>
                  <a:pt x="0" y="370072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9" id="9"/>
          <p:cNvSpPr/>
          <p:nvPr/>
        </p:nvSpPr>
        <p:spPr>
          <a:xfrm flipH="false" flipV="false" rot="0">
            <a:off x="5230381" y="6312357"/>
            <a:ext cx="3470798" cy="3054302"/>
          </a:xfrm>
          <a:custGeom>
            <a:avLst/>
            <a:gdLst/>
            <a:ahLst/>
            <a:cxnLst/>
            <a:rect r="r" b="b" t="t" l="l"/>
            <a:pathLst>
              <a:path h="3054302" w="3470798">
                <a:moveTo>
                  <a:pt x="0" y="0"/>
                </a:moveTo>
                <a:lnTo>
                  <a:pt x="3470798" y="0"/>
                </a:lnTo>
                <a:lnTo>
                  <a:pt x="3470798" y="3054302"/>
                </a:lnTo>
                <a:lnTo>
                  <a:pt x="0" y="3054302"/>
                </a:lnTo>
                <a:lnTo>
                  <a:pt x="0" y="0"/>
                </a:lnTo>
                <a:close/>
              </a:path>
            </a:pathLst>
          </a:custGeom>
          <a:blipFill>
            <a:blip r:embed="rId9"/>
            <a:stretch>
              <a:fillRect l="0" t="0" r="0" b="0"/>
            </a:stretch>
          </a:blipFill>
        </p:spPr>
      </p:sp>
      <p:sp>
        <p:nvSpPr>
          <p:cNvPr name="TextBox 10" id="10"/>
          <p:cNvSpPr txBox="true"/>
          <p:nvPr/>
        </p:nvSpPr>
        <p:spPr>
          <a:xfrm rot="0">
            <a:off x="7296511" y="938342"/>
            <a:ext cx="9487967" cy="3085558"/>
          </a:xfrm>
          <a:prstGeom prst="rect">
            <a:avLst/>
          </a:prstGeom>
        </p:spPr>
        <p:txBody>
          <a:bodyPr anchor="t" rtlCol="false" tIns="0" lIns="0" bIns="0" rIns="0">
            <a:spAutoFit/>
          </a:bodyPr>
          <a:lstStyle/>
          <a:p>
            <a:pPr algn="just">
              <a:lnSpc>
                <a:spcPts val="6240"/>
              </a:lnSpc>
            </a:pPr>
            <a:r>
              <a:rPr lang="en-US" sz="3876">
                <a:solidFill>
                  <a:srgbClr val="000000"/>
                </a:solidFill>
                <a:latin typeface="Glacial Indifference"/>
                <a:ea typeface="Glacial Indifference"/>
                <a:cs typeface="Glacial Indifference"/>
                <a:sym typeface="Glacial Indifference"/>
              </a:rPr>
              <a:t>These images show different products that women/girls may use when they have their period. How many do you recognise? What are they called and how are they used?</a:t>
            </a:r>
          </a:p>
        </p:txBody>
      </p:sp>
      <p:sp>
        <p:nvSpPr>
          <p:cNvPr name="TextBox 11" id="11"/>
          <p:cNvSpPr txBox="true"/>
          <p:nvPr/>
        </p:nvSpPr>
        <p:spPr>
          <a:xfrm rot="0">
            <a:off x="2816378" y="1283974"/>
            <a:ext cx="2922325" cy="763488"/>
          </a:xfrm>
          <a:prstGeom prst="rect">
            <a:avLst/>
          </a:prstGeom>
        </p:spPr>
        <p:txBody>
          <a:bodyPr anchor="t" rtlCol="false" tIns="0" lIns="0" bIns="0" rIns="0">
            <a:spAutoFit/>
          </a:bodyPr>
          <a:lstStyle/>
          <a:p>
            <a:pPr algn="ctr">
              <a:lnSpc>
                <a:spcPts val="5721"/>
              </a:lnSpc>
            </a:pPr>
            <a:r>
              <a:rPr lang="en-US" sz="5449">
                <a:solidFill>
                  <a:srgbClr val="000000"/>
                </a:solidFill>
                <a:latin typeface="Bobby Jones Soft"/>
                <a:ea typeface="Bobby Jones Soft"/>
                <a:cs typeface="Bobby Jones Soft"/>
                <a:sym typeface="Bobby Jones Soft"/>
              </a:rPr>
              <a:t>DO IT NOW</a:t>
            </a:r>
          </a:p>
        </p:txBody>
      </p:sp>
    </p:spTree>
  </p:cSld>
  <p:clrMapOvr>
    <a:masterClrMapping/>
  </p:clrMapOvr>
</p:sld>
</file>

<file path=ppt/slides/slide20.xml><?xml version="1.0" encoding="utf-8"?>
<p:sld xmlns:p="http://schemas.openxmlformats.org/presentationml/2006/main" xmlns:a="http://schemas.openxmlformats.org/drawingml/2006/main">
  <p:cSld>
    <p:bg>
      <p:bgPr>
        <a:solidFill>
          <a:srgbClr val="94E494"/>
        </a:solidFill>
      </p:bgPr>
    </p:bg>
    <p:spTree>
      <p:nvGrpSpPr>
        <p:cNvPr id="1" name=""/>
        <p:cNvGrpSpPr/>
        <p:nvPr/>
      </p:nvGrpSpPr>
      <p:grpSpPr>
        <a:xfrm>
          <a:off x="0" y="0"/>
          <a:ext cx="0" cy="0"/>
          <a:chOff x="0" y="0"/>
          <a:chExt cx="0" cy="0"/>
        </a:xfrm>
      </p:grpSpPr>
      <p:grpSp>
        <p:nvGrpSpPr>
          <p:cNvPr name="Group 2" id="2"/>
          <p:cNvGrpSpPr/>
          <p:nvPr/>
        </p:nvGrpSpPr>
        <p:grpSpPr>
          <a:xfrm rot="0">
            <a:off x="635674" y="550233"/>
            <a:ext cx="17016652" cy="9186533"/>
            <a:chOff x="0" y="0"/>
            <a:chExt cx="6253988" cy="3376250"/>
          </a:xfrm>
        </p:grpSpPr>
        <p:sp>
          <p:nvSpPr>
            <p:cNvPr name="Freeform 3" id="3"/>
            <p:cNvSpPr/>
            <p:nvPr/>
          </p:nvSpPr>
          <p:spPr>
            <a:xfrm flipH="false" flipV="false" rot="0">
              <a:off x="0" y="0"/>
              <a:ext cx="6253988" cy="3376250"/>
            </a:xfrm>
            <a:custGeom>
              <a:avLst/>
              <a:gdLst/>
              <a:ahLst/>
              <a:cxnLst/>
              <a:rect r="r" b="b" t="t" l="l"/>
              <a:pathLst>
                <a:path h="3376250" w="6253988">
                  <a:moveTo>
                    <a:pt x="0" y="0"/>
                  </a:moveTo>
                  <a:lnTo>
                    <a:pt x="6253988" y="0"/>
                  </a:lnTo>
                  <a:lnTo>
                    <a:pt x="6253988" y="3376250"/>
                  </a:lnTo>
                  <a:lnTo>
                    <a:pt x="0" y="3376250"/>
                  </a:lnTo>
                  <a:close/>
                </a:path>
              </a:pathLst>
            </a:custGeom>
            <a:solidFill>
              <a:srgbClr val="FFFFFF"/>
            </a:solidFill>
          </p:spPr>
        </p:sp>
        <p:sp>
          <p:nvSpPr>
            <p:cNvPr name="TextBox 4" id="4"/>
            <p:cNvSpPr txBox="true"/>
            <p:nvPr/>
          </p:nvSpPr>
          <p:spPr>
            <a:xfrm>
              <a:off x="0" y="-28575"/>
              <a:ext cx="6253988" cy="3404825"/>
            </a:xfrm>
            <a:prstGeom prst="rect">
              <a:avLst/>
            </a:prstGeom>
          </p:spPr>
          <p:txBody>
            <a:bodyPr anchor="ctr" rtlCol="false" tIns="50800" lIns="50800" bIns="50800" rIns="50800"/>
            <a:lstStyle/>
            <a:p>
              <a:pPr algn="r">
                <a:lnSpc>
                  <a:spcPts val="1960"/>
                </a:lnSpc>
                <a:spcBef>
                  <a:spcPct val="0"/>
                </a:spcBef>
              </a:pPr>
            </a:p>
          </p:txBody>
        </p:sp>
      </p:grpSp>
      <p:sp>
        <p:nvSpPr>
          <p:cNvPr name="TextBox 5" id="5"/>
          <p:cNvSpPr txBox="true"/>
          <p:nvPr/>
        </p:nvSpPr>
        <p:spPr>
          <a:xfrm rot="0">
            <a:off x="6159277" y="1629912"/>
            <a:ext cx="10127626" cy="2634399"/>
          </a:xfrm>
          <a:prstGeom prst="rect">
            <a:avLst/>
          </a:prstGeom>
        </p:spPr>
        <p:txBody>
          <a:bodyPr anchor="t" rtlCol="false" tIns="0" lIns="0" bIns="0" rIns="0">
            <a:spAutoFit/>
          </a:bodyPr>
          <a:lstStyle/>
          <a:p>
            <a:pPr algn="ctr">
              <a:lnSpc>
                <a:spcPts val="7046"/>
              </a:lnSpc>
            </a:pPr>
            <a:r>
              <a:rPr lang="en-US" sz="5033">
                <a:solidFill>
                  <a:srgbClr val="000000"/>
                </a:solidFill>
                <a:latin typeface="Glacial Indifference"/>
                <a:ea typeface="Glacial Indifference"/>
                <a:cs typeface="Glacial Indifference"/>
                <a:sym typeface="Glacial Indifference"/>
              </a:rPr>
              <a:t>If you don’t get your period you’re definitely pregnant!</a:t>
            </a:r>
          </a:p>
          <a:p>
            <a:pPr algn="ctr">
              <a:lnSpc>
                <a:spcPts val="7046"/>
              </a:lnSpc>
            </a:pPr>
          </a:p>
        </p:txBody>
      </p:sp>
      <p:sp>
        <p:nvSpPr>
          <p:cNvPr name="TextBox 6" id="6"/>
          <p:cNvSpPr txBox="true"/>
          <p:nvPr/>
        </p:nvSpPr>
        <p:spPr>
          <a:xfrm rot="0">
            <a:off x="466946" y="2130580"/>
            <a:ext cx="4737143" cy="937739"/>
          </a:xfrm>
          <a:prstGeom prst="rect">
            <a:avLst/>
          </a:prstGeom>
        </p:spPr>
        <p:txBody>
          <a:bodyPr anchor="t" rtlCol="false" tIns="0" lIns="0" bIns="0" rIns="0">
            <a:spAutoFit/>
          </a:bodyPr>
          <a:lstStyle/>
          <a:p>
            <a:pPr algn="ctr">
              <a:lnSpc>
                <a:spcPts val="7061"/>
              </a:lnSpc>
            </a:pPr>
            <a:r>
              <a:rPr lang="en-US" sz="6725">
                <a:solidFill>
                  <a:srgbClr val="E41F25"/>
                </a:solidFill>
                <a:latin typeface="Bobby Jones Soft"/>
                <a:ea typeface="Bobby Jones Soft"/>
                <a:cs typeface="Bobby Jones Soft"/>
                <a:sym typeface="Bobby Jones Soft"/>
              </a:rPr>
              <a:t>MYTH</a:t>
            </a:r>
          </a:p>
        </p:txBody>
      </p:sp>
      <p:sp>
        <p:nvSpPr>
          <p:cNvPr name="TextBox 7" id="7"/>
          <p:cNvSpPr txBox="true"/>
          <p:nvPr/>
        </p:nvSpPr>
        <p:spPr>
          <a:xfrm rot="0">
            <a:off x="466946" y="6496135"/>
            <a:ext cx="4737143" cy="937739"/>
          </a:xfrm>
          <a:prstGeom prst="rect">
            <a:avLst/>
          </a:prstGeom>
        </p:spPr>
        <p:txBody>
          <a:bodyPr anchor="t" rtlCol="false" tIns="0" lIns="0" bIns="0" rIns="0">
            <a:spAutoFit/>
          </a:bodyPr>
          <a:lstStyle/>
          <a:p>
            <a:pPr algn="ctr">
              <a:lnSpc>
                <a:spcPts val="7061"/>
              </a:lnSpc>
            </a:pPr>
            <a:r>
              <a:rPr lang="en-US" sz="6725">
                <a:solidFill>
                  <a:srgbClr val="00BF63"/>
                </a:solidFill>
                <a:latin typeface="Bobby Jones Soft"/>
                <a:ea typeface="Bobby Jones Soft"/>
                <a:cs typeface="Bobby Jones Soft"/>
                <a:sym typeface="Bobby Jones Soft"/>
              </a:rPr>
              <a:t>FACT</a:t>
            </a:r>
          </a:p>
        </p:txBody>
      </p:sp>
      <p:sp>
        <p:nvSpPr>
          <p:cNvPr name="TextBox 8" id="8"/>
          <p:cNvSpPr txBox="true"/>
          <p:nvPr/>
        </p:nvSpPr>
        <p:spPr>
          <a:xfrm rot="0">
            <a:off x="4870755" y="5461247"/>
            <a:ext cx="12283216" cy="2573653"/>
          </a:xfrm>
          <a:prstGeom prst="rect">
            <a:avLst/>
          </a:prstGeom>
        </p:spPr>
        <p:txBody>
          <a:bodyPr anchor="t" rtlCol="false" tIns="0" lIns="0" bIns="0" rIns="0">
            <a:spAutoFit/>
          </a:bodyPr>
          <a:lstStyle/>
          <a:p>
            <a:pPr algn="just">
              <a:lnSpc>
                <a:spcPts val="5145"/>
              </a:lnSpc>
            </a:pPr>
            <a:r>
              <a:rPr lang="en-US" sz="3675">
                <a:solidFill>
                  <a:srgbClr val="000000"/>
                </a:solidFill>
                <a:latin typeface="Glacial Indifference"/>
                <a:ea typeface="Glacial Indifference"/>
                <a:cs typeface="Glacial Indifference"/>
                <a:sym typeface="Glacial Indifference"/>
              </a:rPr>
              <a:t>There are many factors that can delay your period. So a delay in your period doesn’t necessarily mean you’re pregnant. Your period could be late due to stress, weight gain or loss or other life changes.</a:t>
            </a:r>
          </a:p>
        </p:txBody>
      </p:sp>
      <p:sp>
        <p:nvSpPr>
          <p:cNvPr name="TextBox 9" id="9"/>
          <p:cNvSpPr txBox="true"/>
          <p:nvPr/>
        </p:nvSpPr>
        <p:spPr>
          <a:xfrm rot="0">
            <a:off x="1028700" y="9111483"/>
            <a:ext cx="2358947" cy="322210"/>
          </a:xfrm>
          <a:prstGeom prst="rect">
            <a:avLst/>
          </a:prstGeom>
        </p:spPr>
        <p:txBody>
          <a:bodyPr anchor="t" rtlCol="false" tIns="0" lIns="0" bIns="0" rIns="0">
            <a:spAutoFit/>
          </a:bodyPr>
          <a:lstStyle/>
          <a:p>
            <a:pPr algn="ctr">
              <a:lnSpc>
                <a:spcPts val="2420"/>
              </a:lnSpc>
              <a:spcBef>
                <a:spcPct val="0"/>
              </a:spcBef>
            </a:pPr>
            <a:r>
              <a:rPr lang="en-US" sz="2304">
                <a:solidFill>
                  <a:srgbClr val="000000"/>
                </a:solidFill>
                <a:latin typeface="Bobby Jones Soft"/>
                <a:ea typeface="Bobby Jones Soft"/>
                <a:cs typeface="Bobby Jones Soft"/>
                <a:sym typeface="Bobby Jones Soft"/>
              </a:rPr>
              <a:t>©2024 HEY GIRLS CIC</a:t>
            </a:r>
          </a:p>
        </p:txBody>
      </p:sp>
    </p:spTree>
  </p:cSld>
  <p:clrMapOvr>
    <a:masterClrMapping/>
  </p:clrMapOvr>
</p:sld>
</file>

<file path=ppt/slides/slide21.xml><?xml version="1.0" encoding="utf-8"?>
<p:sld xmlns:p="http://schemas.openxmlformats.org/presentationml/2006/main" xmlns:a="http://schemas.openxmlformats.org/drawingml/2006/main" xmlns:r="http://schemas.openxmlformats.org/officeDocument/2006/relationships">
  <p:cSld>
    <p:bg>
      <p:bgPr>
        <a:solidFill>
          <a:srgbClr val="94E494"/>
        </a:solidFill>
      </p:bgPr>
    </p:bg>
    <p:spTree>
      <p:nvGrpSpPr>
        <p:cNvPr id="1" name=""/>
        <p:cNvGrpSpPr/>
        <p:nvPr/>
      </p:nvGrpSpPr>
      <p:grpSpPr>
        <a:xfrm>
          <a:off x="0" y="0"/>
          <a:ext cx="0" cy="0"/>
          <a:chOff x="0" y="0"/>
          <a:chExt cx="0" cy="0"/>
        </a:xfrm>
      </p:grpSpPr>
      <p:grpSp>
        <p:nvGrpSpPr>
          <p:cNvPr name="Group 2" id="2"/>
          <p:cNvGrpSpPr/>
          <p:nvPr/>
        </p:nvGrpSpPr>
        <p:grpSpPr>
          <a:xfrm rot="0">
            <a:off x="635674" y="550233"/>
            <a:ext cx="17016652" cy="9186533"/>
            <a:chOff x="0" y="0"/>
            <a:chExt cx="6253988" cy="3376250"/>
          </a:xfrm>
        </p:grpSpPr>
        <p:sp>
          <p:nvSpPr>
            <p:cNvPr name="Freeform 3" id="3"/>
            <p:cNvSpPr/>
            <p:nvPr/>
          </p:nvSpPr>
          <p:spPr>
            <a:xfrm flipH="false" flipV="false" rot="0">
              <a:off x="0" y="0"/>
              <a:ext cx="6253988" cy="3376250"/>
            </a:xfrm>
            <a:custGeom>
              <a:avLst/>
              <a:gdLst/>
              <a:ahLst/>
              <a:cxnLst/>
              <a:rect r="r" b="b" t="t" l="l"/>
              <a:pathLst>
                <a:path h="3376250" w="6253988">
                  <a:moveTo>
                    <a:pt x="0" y="0"/>
                  </a:moveTo>
                  <a:lnTo>
                    <a:pt x="6253988" y="0"/>
                  </a:lnTo>
                  <a:lnTo>
                    <a:pt x="6253988" y="3376250"/>
                  </a:lnTo>
                  <a:lnTo>
                    <a:pt x="0" y="3376250"/>
                  </a:lnTo>
                  <a:close/>
                </a:path>
              </a:pathLst>
            </a:custGeom>
            <a:solidFill>
              <a:srgbClr val="FFFFFF"/>
            </a:solidFill>
          </p:spPr>
        </p:sp>
        <p:sp>
          <p:nvSpPr>
            <p:cNvPr name="TextBox 4" id="4"/>
            <p:cNvSpPr txBox="true"/>
            <p:nvPr/>
          </p:nvSpPr>
          <p:spPr>
            <a:xfrm>
              <a:off x="0" y="-28575"/>
              <a:ext cx="6253988" cy="3404825"/>
            </a:xfrm>
            <a:prstGeom prst="rect">
              <a:avLst/>
            </a:prstGeom>
          </p:spPr>
          <p:txBody>
            <a:bodyPr anchor="ctr" rtlCol="false" tIns="50800" lIns="50800" bIns="50800" rIns="50800"/>
            <a:lstStyle/>
            <a:p>
              <a:pPr algn="r">
                <a:lnSpc>
                  <a:spcPts val="1960"/>
                </a:lnSpc>
                <a:spcBef>
                  <a:spcPct val="0"/>
                </a:spcBef>
              </a:pPr>
            </a:p>
          </p:txBody>
        </p:sp>
      </p:grpSp>
      <p:sp>
        <p:nvSpPr>
          <p:cNvPr name="Freeform 5" id="5"/>
          <p:cNvSpPr/>
          <p:nvPr/>
        </p:nvSpPr>
        <p:spPr>
          <a:xfrm flipH="false" flipV="false" rot="0">
            <a:off x="1183106" y="3035905"/>
            <a:ext cx="7960894" cy="5970671"/>
          </a:xfrm>
          <a:custGeom>
            <a:avLst/>
            <a:gdLst/>
            <a:ahLst/>
            <a:cxnLst/>
            <a:rect r="r" b="b" t="t" l="l"/>
            <a:pathLst>
              <a:path h="5970671" w="7960894">
                <a:moveTo>
                  <a:pt x="0" y="0"/>
                </a:moveTo>
                <a:lnTo>
                  <a:pt x="7960894" y="0"/>
                </a:lnTo>
                <a:lnTo>
                  <a:pt x="7960894" y="5970671"/>
                </a:lnTo>
                <a:lnTo>
                  <a:pt x="0" y="5970671"/>
                </a:lnTo>
                <a:lnTo>
                  <a:pt x="0" y="0"/>
                </a:lnTo>
                <a:close/>
              </a:path>
            </a:pathLst>
          </a:custGeom>
          <a:blipFill>
            <a:blip r:embed="rId3"/>
            <a:stretch>
              <a:fillRect l="0" t="0" r="0" b="0"/>
            </a:stretch>
          </a:blipFill>
        </p:spPr>
      </p:sp>
      <p:sp>
        <p:nvSpPr>
          <p:cNvPr name="TextBox 6" id="6"/>
          <p:cNvSpPr txBox="true"/>
          <p:nvPr/>
        </p:nvSpPr>
        <p:spPr>
          <a:xfrm rot="0">
            <a:off x="6904617" y="1252839"/>
            <a:ext cx="10126471" cy="937739"/>
          </a:xfrm>
          <a:prstGeom prst="rect">
            <a:avLst/>
          </a:prstGeom>
        </p:spPr>
        <p:txBody>
          <a:bodyPr anchor="t" rtlCol="false" tIns="0" lIns="0" bIns="0" rIns="0">
            <a:spAutoFit/>
          </a:bodyPr>
          <a:lstStyle/>
          <a:p>
            <a:pPr algn="ctr">
              <a:lnSpc>
                <a:spcPts val="7061"/>
              </a:lnSpc>
            </a:pPr>
            <a:r>
              <a:rPr lang="en-US" sz="6725">
                <a:solidFill>
                  <a:srgbClr val="000000"/>
                </a:solidFill>
                <a:latin typeface="Bobby Jones Soft"/>
                <a:ea typeface="Bobby Jones Soft"/>
                <a:cs typeface="Bobby Jones Soft"/>
                <a:sym typeface="Bobby Jones Soft"/>
              </a:rPr>
              <a:t>FREE PERIOD PRODUCTS</a:t>
            </a:r>
          </a:p>
        </p:txBody>
      </p:sp>
      <p:sp>
        <p:nvSpPr>
          <p:cNvPr name="TextBox 7" id="7"/>
          <p:cNvSpPr txBox="true"/>
          <p:nvPr/>
        </p:nvSpPr>
        <p:spPr>
          <a:xfrm rot="0">
            <a:off x="9888751" y="3781129"/>
            <a:ext cx="7142336" cy="3617382"/>
          </a:xfrm>
          <a:prstGeom prst="rect">
            <a:avLst/>
          </a:prstGeom>
        </p:spPr>
        <p:txBody>
          <a:bodyPr anchor="t" rtlCol="false" tIns="0" lIns="0" bIns="0" rIns="0">
            <a:spAutoFit/>
          </a:bodyPr>
          <a:lstStyle/>
          <a:p>
            <a:pPr algn="just">
              <a:lnSpc>
                <a:spcPts val="5792"/>
              </a:lnSpc>
            </a:pPr>
            <a:r>
              <a:rPr lang="en-US" sz="4137">
                <a:solidFill>
                  <a:srgbClr val="000000"/>
                </a:solidFill>
                <a:latin typeface="Glacial Indifference"/>
                <a:ea typeface="Glacial Indifference"/>
                <a:cs typeface="Glacial Indifference"/>
                <a:sym typeface="Glacial Indifference"/>
              </a:rPr>
              <a:t>In Henry Bloom Noble Library in Douglas, you can now find a ‘Pick n Mix’ station for period products! These are free to anyone who needs them.</a:t>
            </a:r>
          </a:p>
        </p:txBody>
      </p:sp>
    </p:spTree>
  </p:cSld>
  <p:clrMapOvr>
    <a:masterClrMapping/>
  </p:clrMapOvr>
</p:sld>
</file>

<file path=ppt/slides/slide22.xml><?xml version="1.0" encoding="utf-8"?>
<p:sld xmlns:p="http://schemas.openxmlformats.org/presentationml/2006/main" xmlns:a="http://schemas.openxmlformats.org/drawingml/2006/main" xmlns:r="http://schemas.openxmlformats.org/officeDocument/2006/relationships">
  <p:cSld>
    <p:bg>
      <p:bgPr>
        <a:solidFill>
          <a:srgbClr val="94E494"/>
        </a:solidFill>
      </p:bgPr>
    </p:bg>
    <p:spTree>
      <p:nvGrpSpPr>
        <p:cNvPr id="1" name=""/>
        <p:cNvGrpSpPr/>
        <p:nvPr/>
      </p:nvGrpSpPr>
      <p:grpSpPr>
        <a:xfrm>
          <a:off x="0" y="0"/>
          <a:ext cx="0" cy="0"/>
          <a:chOff x="0" y="0"/>
          <a:chExt cx="0" cy="0"/>
        </a:xfrm>
      </p:grpSpPr>
      <p:grpSp>
        <p:nvGrpSpPr>
          <p:cNvPr name="Group 2" id="2"/>
          <p:cNvGrpSpPr/>
          <p:nvPr/>
        </p:nvGrpSpPr>
        <p:grpSpPr>
          <a:xfrm rot="0">
            <a:off x="635674" y="550233"/>
            <a:ext cx="17016652" cy="9186533"/>
            <a:chOff x="0" y="0"/>
            <a:chExt cx="6253988" cy="3376250"/>
          </a:xfrm>
        </p:grpSpPr>
        <p:sp>
          <p:nvSpPr>
            <p:cNvPr name="Freeform 3" id="3"/>
            <p:cNvSpPr/>
            <p:nvPr/>
          </p:nvSpPr>
          <p:spPr>
            <a:xfrm flipH="false" flipV="false" rot="0">
              <a:off x="0" y="0"/>
              <a:ext cx="6253988" cy="3376250"/>
            </a:xfrm>
            <a:custGeom>
              <a:avLst/>
              <a:gdLst/>
              <a:ahLst/>
              <a:cxnLst/>
              <a:rect r="r" b="b" t="t" l="l"/>
              <a:pathLst>
                <a:path h="3376250" w="6253988">
                  <a:moveTo>
                    <a:pt x="0" y="0"/>
                  </a:moveTo>
                  <a:lnTo>
                    <a:pt x="6253988" y="0"/>
                  </a:lnTo>
                  <a:lnTo>
                    <a:pt x="6253988" y="3376250"/>
                  </a:lnTo>
                  <a:lnTo>
                    <a:pt x="0" y="3376250"/>
                  </a:lnTo>
                  <a:close/>
                </a:path>
              </a:pathLst>
            </a:custGeom>
            <a:solidFill>
              <a:srgbClr val="FFFFFF"/>
            </a:solidFill>
          </p:spPr>
        </p:sp>
        <p:sp>
          <p:nvSpPr>
            <p:cNvPr name="TextBox 4" id="4"/>
            <p:cNvSpPr txBox="true"/>
            <p:nvPr/>
          </p:nvSpPr>
          <p:spPr>
            <a:xfrm>
              <a:off x="0" y="-28575"/>
              <a:ext cx="6253988" cy="3404825"/>
            </a:xfrm>
            <a:prstGeom prst="rect">
              <a:avLst/>
            </a:prstGeom>
          </p:spPr>
          <p:txBody>
            <a:bodyPr anchor="ctr" rtlCol="false" tIns="50800" lIns="50800" bIns="50800" rIns="50800"/>
            <a:lstStyle/>
            <a:p>
              <a:pPr algn="r">
                <a:lnSpc>
                  <a:spcPts val="1960"/>
                </a:lnSpc>
                <a:spcBef>
                  <a:spcPct val="0"/>
                </a:spcBef>
              </a:pPr>
            </a:p>
          </p:txBody>
        </p:sp>
      </p:grpSp>
      <p:sp>
        <p:nvSpPr>
          <p:cNvPr name="Freeform 5" id="5"/>
          <p:cNvSpPr/>
          <p:nvPr/>
        </p:nvSpPr>
        <p:spPr>
          <a:xfrm flipH="false" flipV="false" rot="0">
            <a:off x="1134029" y="4086841"/>
            <a:ext cx="4374135" cy="4830872"/>
          </a:xfrm>
          <a:custGeom>
            <a:avLst/>
            <a:gdLst/>
            <a:ahLst/>
            <a:cxnLst/>
            <a:rect r="r" b="b" t="t" l="l"/>
            <a:pathLst>
              <a:path h="4830872" w="4374135">
                <a:moveTo>
                  <a:pt x="0" y="0"/>
                </a:moveTo>
                <a:lnTo>
                  <a:pt x="4374135" y="0"/>
                </a:lnTo>
                <a:lnTo>
                  <a:pt x="4374135" y="4830871"/>
                </a:lnTo>
                <a:lnTo>
                  <a:pt x="0" y="4830871"/>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6" id="6"/>
          <p:cNvSpPr txBox="true"/>
          <p:nvPr/>
        </p:nvSpPr>
        <p:spPr>
          <a:xfrm rot="0">
            <a:off x="6287754" y="5229225"/>
            <a:ext cx="10584306" cy="1674748"/>
          </a:xfrm>
          <a:prstGeom prst="rect">
            <a:avLst/>
          </a:prstGeom>
        </p:spPr>
        <p:txBody>
          <a:bodyPr anchor="t" rtlCol="false" tIns="0" lIns="0" bIns="0" rIns="0">
            <a:spAutoFit/>
          </a:bodyPr>
          <a:lstStyle/>
          <a:p>
            <a:pPr algn="just">
              <a:lnSpc>
                <a:spcPts val="6548"/>
              </a:lnSpc>
            </a:pPr>
            <a:r>
              <a:rPr lang="en-US" sz="6236">
                <a:solidFill>
                  <a:srgbClr val="000000"/>
                </a:solidFill>
                <a:latin typeface="Glacial Indifference"/>
                <a:ea typeface="Glacial Indifference"/>
                <a:cs typeface="Glacial Indifference"/>
                <a:sym typeface="Glacial Indifference"/>
              </a:rPr>
              <a:t>What are three things you’ll remember from today’s lesson?</a:t>
            </a:r>
          </a:p>
        </p:txBody>
      </p:sp>
      <p:sp>
        <p:nvSpPr>
          <p:cNvPr name="TextBox 7" id="7"/>
          <p:cNvSpPr txBox="true"/>
          <p:nvPr/>
        </p:nvSpPr>
        <p:spPr>
          <a:xfrm rot="0">
            <a:off x="7717083" y="2799687"/>
            <a:ext cx="6099297" cy="1052104"/>
          </a:xfrm>
          <a:prstGeom prst="rect">
            <a:avLst/>
          </a:prstGeom>
        </p:spPr>
        <p:txBody>
          <a:bodyPr anchor="t" rtlCol="false" tIns="0" lIns="0" bIns="0" rIns="0">
            <a:spAutoFit/>
          </a:bodyPr>
          <a:lstStyle/>
          <a:p>
            <a:pPr algn="ctr">
              <a:lnSpc>
                <a:spcPts val="7842"/>
              </a:lnSpc>
            </a:pPr>
            <a:r>
              <a:rPr lang="en-US" sz="7468">
                <a:solidFill>
                  <a:srgbClr val="000000"/>
                </a:solidFill>
                <a:latin typeface="Bobby Jones Soft"/>
                <a:ea typeface="Bobby Jones Soft"/>
                <a:cs typeface="Bobby Jones Soft"/>
                <a:sym typeface="Bobby Jones Soft"/>
              </a:rPr>
              <a:t>REFLECTION</a:t>
            </a:r>
          </a:p>
        </p:txBody>
      </p:sp>
    </p:spTree>
  </p:cSld>
  <p:clrMapOvr>
    <a:masterClrMapping/>
  </p:clrMapOvr>
</p:sld>
</file>

<file path=ppt/slides/slide23.xml><?xml version="1.0" encoding="utf-8"?>
<p:sld xmlns:p="http://schemas.openxmlformats.org/presentationml/2006/main" xmlns:a="http://schemas.openxmlformats.org/drawingml/2006/main" xmlns:r="http://schemas.openxmlformats.org/officeDocument/2006/relationships">
  <p:cSld>
    <p:bg>
      <p:bgPr>
        <a:solidFill>
          <a:srgbClr val="94E494"/>
        </a:solidFill>
      </p:bgPr>
    </p:bg>
    <p:spTree>
      <p:nvGrpSpPr>
        <p:cNvPr id="1" name=""/>
        <p:cNvGrpSpPr/>
        <p:nvPr/>
      </p:nvGrpSpPr>
      <p:grpSpPr>
        <a:xfrm>
          <a:off x="0" y="0"/>
          <a:ext cx="0" cy="0"/>
          <a:chOff x="0" y="0"/>
          <a:chExt cx="0" cy="0"/>
        </a:xfrm>
      </p:grpSpPr>
      <p:grpSp>
        <p:nvGrpSpPr>
          <p:cNvPr name="Group 2" id="2"/>
          <p:cNvGrpSpPr/>
          <p:nvPr/>
        </p:nvGrpSpPr>
        <p:grpSpPr>
          <a:xfrm rot="0">
            <a:off x="635674" y="550233"/>
            <a:ext cx="17016652" cy="9186533"/>
            <a:chOff x="0" y="0"/>
            <a:chExt cx="6253988" cy="3376250"/>
          </a:xfrm>
        </p:grpSpPr>
        <p:sp>
          <p:nvSpPr>
            <p:cNvPr name="Freeform 3" id="3"/>
            <p:cNvSpPr/>
            <p:nvPr/>
          </p:nvSpPr>
          <p:spPr>
            <a:xfrm flipH="false" flipV="false" rot="0">
              <a:off x="0" y="0"/>
              <a:ext cx="6253988" cy="3376250"/>
            </a:xfrm>
            <a:custGeom>
              <a:avLst/>
              <a:gdLst/>
              <a:ahLst/>
              <a:cxnLst/>
              <a:rect r="r" b="b" t="t" l="l"/>
              <a:pathLst>
                <a:path h="3376250" w="6253988">
                  <a:moveTo>
                    <a:pt x="0" y="0"/>
                  </a:moveTo>
                  <a:lnTo>
                    <a:pt x="6253988" y="0"/>
                  </a:lnTo>
                  <a:lnTo>
                    <a:pt x="6253988" y="3376250"/>
                  </a:lnTo>
                  <a:lnTo>
                    <a:pt x="0" y="3376250"/>
                  </a:lnTo>
                  <a:close/>
                </a:path>
              </a:pathLst>
            </a:custGeom>
            <a:solidFill>
              <a:srgbClr val="FFFFFF"/>
            </a:solidFill>
          </p:spPr>
        </p:sp>
        <p:sp>
          <p:nvSpPr>
            <p:cNvPr name="TextBox 4" id="4"/>
            <p:cNvSpPr txBox="true"/>
            <p:nvPr/>
          </p:nvSpPr>
          <p:spPr>
            <a:xfrm>
              <a:off x="0" y="-28575"/>
              <a:ext cx="6253988" cy="3404825"/>
            </a:xfrm>
            <a:prstGeom prst="rect">
              <a:avLst/>
            </a:prstGeom>
          </p:spPr>
          <p:txBody>
            <a:bodyPr anchor="ctr" rtlCol="false" tIns="50800" lIns="50800" bIns="50800" rIns="50800"/>
            <a:lstStyle/>
            <a:p>
              <a:pPr algn="r">
                <a:lnSpc>
                  <a:spcPts val="1960"/>
                </a:lnSpc>
                <a:spcBef>
                  <a:spcPct val="0"/>
                </a:spcBef>
              </a:pPr>
            </a:p>
          </p:txBody>
        </p:sp>
      </p:grpSp>
      <p:sp>
        <p:nvSpPr>
          <p:cNvPr name="TextBox 5" id="5"/>
          <p:cNvSpPr txBox="true"/>
          <p:nvPr/>
        </p:nvSpPr>
        <p:spPr>
          <a:xfrm rot="0">
            <a:off x="1144914" y="3800070"/>
            <a:ext cx="15742215" cy="5159326"/>
          </a:xfrm>
          <a:prstGeom prst="rect">
            <a:avLst/>
          </a:prstGeom>
        </p:spPr>
        <p:txBody>
          <a:bodyPr anchor="t" rtlCol="false" tIns="0" lIns="0" bIns="0" rIns="0">
            <a:spAutoFit/>
          </a:bodyPr>
          <a:lstStyle/>
          <a:p>
            <a:pPr algn="just" marL="989822" indent="-494911" lvl="1">
              <a:lnSpc>
                <a:spcPts val="6876"/>
              </a:lnSpc>
              <a:buFont typeface="Arial"/>
              <a:buChar char="•"/>
            </a:pPr>
            <a:r>
              <a:rPr lang="en-US" sz="4584">
                <a:solidFill>
                  <a:srgbClr val="000000"/>
                </a:solidFill>
                <a:latin typeface="Glacial Indifference"/>
                <a:ea typeface="Glacial Indifference"/>
                <a:cs typeface="Glacial Indifference"/>
                <a:sym typeface="Glacial Indifference"/>
              </a:rPr>
              <a:t>Talk to a trusted adult</a:t>
            </a:r>
          </a:p>
          <a:p>
            <a:pPr algn="just" marL="989822" indent="-494911" lvl="1">
              <a:lnSpc>
                <a:spcPts val="6876"/>
              </a:lnSpc>
              <a:buFont typeface="Arial"/>
              <a:buChar char="•"/>
            </a:pPr>
            <a:r>
              <a:rPr lang="en-US" sz="4584">
                <a:solidFill>
                  <a:srgbClr val="000000"/>
                </a:solidFill>
                <a:latin typeface="Glacial Indifference"/>
                <a:ea typeface="Glacial Indifference"/>
                <a:cs typeface="Glacial Indifference"/>
                <a:sym typeface="Glacial Indifference"/>
              </a:rPr>
              <a:t>Childline </a:t>
            </a:r>
          </a:p>
          <a:p>
            <a:pPr algn="just" marL="1979643" indent="-659881" lvl="2">
              <a:lnSpc>
                <a:spcPts val="6876"/>
              </a:lnSpc>
              <a:buFont typeface="Arial"/>
              <a:buChar char="⚬"/>
            </a:pPr>
            <a:r>
              <a:rPr lang="en-US" sz="4584" u="sng">
                <a:solidFill>
                  <a:srgbClr val="000000"/>
                </a:solidFill>
                <a:latin typeface="Glacial Indifference"/>
                <a:ea typeface="Glacial Indifference"/>
                <a:cs typeface="Glacial Indifference"/>
                <a:sym typeface="Glacial Indifference"/>
                <a:hlinkClick r:id="rId3" tooltip="https://www.childline.org.uk/info-advice/you-your-body/puberty/periods/"/>
              </a:rPr>
              <a:t>https://www.childline.org.uk/info-advice/you-your-body/puberty/</a:t>
            </a:r>
          </a:p>
          <a:p>
            <a:pPr algn="just" marL="989822" indent="-494911" lvl="1">
              <a:lnSpc>
                <a:spcPts val="6876"/>
              </a:lnSpc>
              <a:buFont typeface="Arial"/>
              <a:buChar char="•"/>
            </a:pPr>
            <a:r>
              <a:rPr lang="en-US" sz="4584">
                <a:solidFill>
                  <a:srgbClr val="000000"/>
                </a:solidFill>
                <a:latin typeface="Glacial Indifference"/>
                <a:ea typeface="Glacial Indifference"/>
                <a:cs typeface="Glacial Indifference"/>
                <a:sym typeface="Glacial Indifference"/>
              </a:rPr>
              <a:t>Hey Girls...</a:t>
            </a:r>
          </a:p>
          <a:p>
            <a:pPr algn="just" marL="1979643" indent="-659881" lvl="2">
              <a:lnSpc>
                <a:spcPts val="6876"/>
              </a:lnSpc>
              <a:buFont typeface="Arial"/>
              <a:buChar char="⚬"/>
            </a:pPr>
            <a:r>
              <a:rPr lang="en-US" sz="4584">
                <a:solidFill>
                  <a:srgbClr val="000000"/>
                </a:solidFill>
                <a:latin typeface="Glacial Indifference"/>
                <a:ea typeface="Glacial Indifference"/>
                <a:cs typeface="Glacial Indifference"/>
                <a:sym typeface="Glacial Indifference"/>
              </a:rPr>
              <a:t>https://www.heygirls.co.uk/learn/you/</a:t>
            </a:r>
          </a:p>
        </p:txBody>
      </p:sp>
      <p:sp>
        <p:nvSpPr>
          <p:cNvPr name="TextBox 6" id="6"/>
          <p:cNvSpPr txBox="true"/>
          <p:nvPr/>
        </p:nvSpPr>
        <p:spPr>
          <a:xfrm rot="0">
            <a:off x="1028700" y="1240717"/>
            <a:ext cx="9348051" cy="1445851"/>
          </a:xfrm>
          <a:prstGeom prst="rect">
            <a:avLst/>
          </a:prstGeom>
        </p:spPr>
        <p:txBody>
          <a:bodyPr anchor="t" rtlCol="false" tIns="0" lIns="0" bIns="0" rIns="0">
            <a:spAutoFit/>
          </a:bodyPr>
          <a:lstStyle/>
          <a:p>
            <a:pPr algn="ctr">
              <a:lnSpc>
                <a:spcPts val="5524"/>
              </a:lnSpc>
            </a:pPr>
            <a:r>
              <a:rPr lang="en-US" sz="5261">
                <a:solidFill>
                  <a:srgbClr val="000000"/>
                </a:solidFill>
                <a:latin typeface="Bobby Jones Soft"/>
                <a:ea typeface="Bobby Jones Soft"/>
                <a:cs typeface="Bobby Jones Soft"/>
                <a:sym typeface="Bobby Jones Soft"/>
              </a:rPr>
              <a:t>IF YOU HAVE ANY QUESTIONS OR WORRIES ABOUT PERIODS...</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94E494"/>
        </a:solidFill>
      </p:bgPr>
    </p:bg>
    <p:spTree>
      <p:nvGrpSpPr>
        <p:cNvPr id="1" name=""/>
        <p:cNvGrpSpPr/>
        <p:nvPr/>
      </p:nvGrpSpPr>
      <p:grpSpPr>
        <a:xfrm>
          <a:off x="0" y="0"/>
          <a:ext cx="0" cy="0"/>
          <a:chOff x="0" y="0"/>
          <a:chExt cx="0" cy="0"/>
        </a:xfrm>
      </p:grpSpPr>
      <p:grpSp>
        <p:nvGrpSpPr>
          <p:cNvPr name="Group 2" id="2"/>
          <p:cNvGrpSpPr/>
          <p:nvPr/>
        </p:nvGrpSpPr>
        <p:grpSpPr>
          <a:xfrm rot="0">
            <a:off x="635674" y="550233"/>
            <a:ext cx="17016652" cy="9186533"/>
            <a:chOff x="0" y="0"/>
            <a:chExt cx="6253988" cy="3376250"/>
          </a:xfrm>
        </p:grpSpPr>
        <p:sp>
          <p:nvSpPr>
            <p:cNvPr name="Freeform 3" id="3"/>
            <p:cNvSpPr/>
            <p:nvPr/>
          </p:nvSpPr>
          <p:spPr>
            <a:xfrm flipH="false" flipV="false" rot="0">
              <a:off x="0" y="0"/>
              <a:ext cx="6253988" cy="3376250"/>
            </a:xfrm>
            <a:custGeom>
              <a:avLst/>
              <a:gdLst/>
              <a:ahLst/>
              <a:cxnLst/>
              <a:rect r="r" b="b" t="t" l="l"/>
              <a:pathLst>
                <a:path h="3376250" w="6253988">
                  <a:moveTo>
                    <a:pt x="0" y="0"/>
                  </a:moveTo>
                  <a:lnTo>
                    <a:pt x="6253988" y="0"/>
                  </a:lnTo>
                  <a:lnTo>
                    <a:pt x="6253988" y="3376250"/>
                  </a:lnTo>
                  <a:lnTo>
                    <a:pt x="0" y="3376250"/>
                  </a:lnTo>
                  <a:close/>
                </a:path>
              </a:pathLst>
            </a:custGeom>
            <a:solidFill>
              <a:srgbClr val="FFFFFF"/>
            </a:solidFill>
          </p:spPr>
        </p:sp>
        <p:sp>
          <p:nvSpPr>
            <p:cNvPr name="TextBox 4" id="4"/>
            <p:cNvSpPr txBox="true"/>
            <p:nvPr/>
          </p:nvSpPr>
          <p:spPr>
            <a:xfrm>
              <a:off x="0" y="-28575"/>
              <a:ext cx="6253988" cy="3404825"/>
            </a:xfrm>
            <a:prstGeom prst="rect">
              <a:avLst/>
            </a:prstGeom>
          </p:spPr>
          <p:txBody>
            <a:bodyPr anchor="ctr" rtlCol="false" tIns="50800" lIns="50800" bIns="50800" rIns="50800"/>
            <a:lstStyle/>
            <a:p>
              <a:pPr algn="r">
                <a:lnSpc>
                  <a:spcPts val="1960"/>
                </a:lnSpc>
                <a:spcBef>
                  <a:spcPct val="0"/>
                </a:spcBef>
              </a:pPr>
            </a:p>
          </p:txBody>
        </p:sp>
      </p:grpSp>
      <p:sp>
        <p:nvSpPr>
          <p:cNvPr name="Freeform 5" id="5"/>
          <p:cNvSpPr/>
          <p:nvPr/>
        </p:nvSpPr>
        <p:spPr>
          <a:xfrm flipH="false" flipV="false" rot="0">
            <a:off x="798573" y="7622352"/>
            <a:ext cx="1478992" cy="1998212"/>
          </a:xfrm>
          <a:custGeom>
            <a:avLst/>
            <a:gdLst/>
            <a:ahLst/>
            <a:cxnLst/>
            <a:rect r="r" b="b" t="t" l="l"/>
            <a:pathLst>
              <a:path h="1998212" w="1478992">
                <a:moveTo>
                  <a:pt x="0" y="0"/>
                </a:moveTo>
                <a:lnTo>
                  <a:pt x="1478992" y="0"/>
                </a:lnTo>
                <a:lnTo>
                  <a:pt x="1478992" y="1998212"/>
                </a:lnTo>
                <a:lnTo>
                  <a:pt x="0" y="1998212"/>
                </a:lnTo>
                <a:lnTo>
                  <a:pt x="0" y="0"/>
                </a:lnTo>
                <a:close/>
              </a:path>
            </a:pathLst>
          </a:custGeom>
          <a:blipFill>
            <a:blip r:embed="rId2"/>
            <a:stretch>
              <a:fillRect l="0" t="0" r="0" b="0"/>
            </a:stretch>
          </a:blipFill>
        </p:spPr>
      </p:sp>
      <p:sp>
        <p:nvSpPr>
          <p:cNvPr name="TextBox 6" id="6"/>
          <p:cNvSpPr txBox="true"/>
          <p:nvPr/>
        </p:nvSpPr>
        <p:spPr>
          <a:xfrm rot="0">
            <a:off x="1923751" y="2604514"/>
            <a:ext cx="14440498" cy="1902543"/>
          </a:xfrm>
          <a:prstGeom prst="rect">
            <a:avLst/>
          </a:prstGeom>
        </p:spPr>
        <p:txBody>
          <a:bodyPr anchor="t" rtlCol="false" tIns="0" lIns="0" bIns="0" rIns="0">
            <a:spAutoFit/>
          </a:bodyPr>
          <a:lstStyle/>
          <a:p>
            <a:pPr algn="ctr">
              <a:lnSpc>
                <a:spcPts val="14294"/>
              </a:lnSpc>
            </a:pPr>
            <a:r>
              <a:rPr lang="en-US" sz="13613">
                <a:solidFill>
                  <a:srgbClr val="000000"/>
                </a:solidFill>
                <a:latin typeface="Bobby Jones Soft"/>
                <a:ea typeface="Bobby Jones Soft"/>
                <a:cs typeface="Bobby Jones Soft"/>
                <a:sym typeface="Bobby Jones Soft"/>
              </a:rPr>
              <a:t>MENSTRUATION</a:t>
            </a:r>
          </a:p>
        </p:txBody>
      </p:sp>
      <p:sp>
        <p:nvSpPr>
          <p:cNvPr name="TextBox 7" id="7"/>
          <p:cNvSpPr txBox="true"/>
          <p:nvPr/>
        </p:nvSpPr>
        <p:spPr>
          <a:xfrm rot="0">
            <a:off x="4405441" y="5132451"/>
            <a:ext cx="9477119" cy="695325"/>
          </a:xfrm>
          <a:prstGeom prst="rect">
            <a:avLst/>
          </a:prstGeom>
        </p:spPr>
        <p:txBody>
          <a:bodyPr anchor="t" rtlCol="false" tIns="0" lIns="0" bIns="0" rIns="0">
            <a:spAutoFit/>
          </a:bodyPr>
          <a:lstStyle/>
          <a:p>
            <a:pPr algn="ctr">
              <a:lnSpc>
                <a:spcPts val="5250"/>
              </a:lnSpc>
            </a:pPr>
            <a:r>
              <a:rPr lang="en-US" sz="5000">
                <a:solidFill>
                  <a:srgbClr val="000000"/>
                </a:solidFill>
                <a:latin typeface="Glacial Indifference"/>
                <a:ea typeface="Glacial Indifference"/>
                <a:cs typeface="Glacial Indifference"/>
                <a:sym typeface="Glacial Indifference"/>
              </a:rPr>
              <a:t>YEAR 7</a:t>
            </a:r>
          </a:p>
        </p:txBody>
      </p:sp>
      <p:sp>
        <p:nvSpPr>
          <p:cNvPr name="TextBox 8" id="8"/>
          <p:cNvSpPr txBox="true"/>
          <p:nvPr/>
        </p:nvSpPr>
        <p:spPr>
          <a:xfrm rot="0">
            <a:off x="11269662" y="8640508"/>
            <a:ext cx="5989638" cy="801367"/>
          </a:xfrm>
          <a:prstGeom prst="rect">
            <a:avLst/>
          </a:prstGeom>
        </p:spPr>
        <p:txBody>
          <a:bodyPr anchor="t" rtlCol="false" tIns="0" lIns="0" bIns="0" rIns="0">
            <a:spAutoFit/>
          </a:bodyPr>
          <a:lstStyle/>
          <a:p>
            <a:pPr algn="just">
              <a:lnSpc>
                <a:spcPts val="2058"/>
              </a:lnSpc>
            </a:pPr>
            <a:r>
              <a:rPr lang="en-US" sz="1960">
                <a:solidFill>
                  <a:srgbClr val="000000"/>
                </a:solidFill>
                <a:latin typeface="Glacial Indifference"/>
                <a:ea typeface="Glacial Indifference"/>
                <a:cs typeface="Glacial Indifference"/>
                <a:sym typeface="Glacial Indifference"/>
              </a:rPr>
              <a:t>This presentation has been adapted for the Isle of Man from Scotland’s national resource for relationships, sexual health, and parenthood (RSHP) education.</a:t>
            </a:r>
          </a:p>
        </p:txBody>
      </p:sp>
    </p:spTree>
  </p:cSld>
  <p:clrMapOvr>
    <a:masterClrMapping/>
  </p:clrMapOvr>
</p:sld>
</file>

<file path=ppt/slides/slide4.xml><?xml version="1.0" encoding="utf-8"?>
<p:sld xmlns:p="http://schemas.openxmlformats.org/presentationml/2006/main" xmlns:a="http://schemas.openxmlformats.org/drawingml/2006/main">
  <p:cSld>
    <p:bg>
      <p:bgPr>
        <a:solidFill>
          <a:srgbClr val="94E494"/>
        </a:solidFill>
      </p:bgPr>
    </p:bg>
    <p:spTree>
      <p:nvGrpSpPr>
        <p:cNvPr id="1" name=""/>
        <p:cNvGrpSpPr/>
        <p:nvPr/>
      </p:nvGrpSpPr>
      <p:grpSpPr>
        <a:xfrm>
          <a:off x="0" y="0"/>
          <a:ext cx="0" cy="0"/>
          <a:chOff x="0" y="0"/>
          <a:chExt cx="0" cy="0"/>
        </a:xfrm>
      </p:grpSpPr>
      <p:grpSp>
        <p:nvGrpSpPr>
          <p:cNvPr name="Group 2" id="2"/>
          <p:cNvGrpSpPr/>
          <p:nvPr/>
        </p:nvGrpSpPr>
        <p:grpSpPr>
          <a:xfrm rot="0">
            <a:off x="635674" y="550233"/>
            <a:ext cx="17016652" cy="9186533"/>
            <a:chOff x="0" y="0"/>
            <a:chExt cx="6253988" cy="3376250"/>
          </a:xfrm>
        </p:grpSpPr>
        <p:sp>
          <p:nvSpPr>
            <p:cNvPr name="Freeform 3" id="3"/>
            <p:cNvSpPr/>
            <p:nvPr/>
          </p:nvSpPr>
          <p:spPr>
            <a:xfrm flipH="false" flipV="false" rot="0">
              <a:off x="0" y="0"/>
              <a:ext cx="6253988" cy="3376250"/>
            </a:xfrm>
            <a:custGeom>
              <a:avLst/>
              <a:gdLst/>
              <a:ahLst/>
              <a:cxnLst/>
              <a:rect r="r" b="b" t="t" l="l"/>
              <a:pathLst>
                <a:path h="3376250" w="6253988">
                  <a:moveTo>
                    <a:pt x="0" y="0"/>
                  </a:moveTo>
                  <a:lnTo>
                    <a:pt x="6253988" y="0"/>
                  </a:lnTo>
                  <a:lnTo>
                    <a:pt x="6253988" y="3376250"/>
                  </a:lnTo>
                  <a:lnTo>
                    <a:pt x="0" y="3376250"/>
                  </a:lnTo>
                  <a:close/>
                </a:path>
              </a:pathLst>
            </a:custGeom>
            <a:solidFill>
              <a:srgbClr val="FFFFFF"/>
            </a:solidFill>
          </p:spPr>
        </p:sp>
        <p:sp>
          <p:nvSpPr>
            <p:cNvPr name="TextBox 4" id="4"/>
            <p:cNvSpPr txBox="true"/>
            <p:nvPr/>
          </p:nvSpPr>
          <p:spPr>
            <a:xfrm>
              <a:off x="0" y="-28575"/>
              <a:ext cx="6253988" cy="3404825"/>
            </a:xfrm>
            <a:prstGeom prst="rect">
              <a:avLst/>
            </a:prstGeom>
          </p:spPr>
          <p:txBody>
            <a:bodyPr anchor="ctr" rtlCol="false" tIns="50800" lIns="50800" bIns="50800" rIns="50800"/>
            <a:lstStyle/>
            <a:p>
              <a:pPr algn="r">
                <a:lnSpc>
                  <a:spcPts val="1960"/>
                </a:lnSpc>
                <a:spcBef>
                  <a:spcPct val="0"/>
                </a:spcBef>
              </a:pPr>
            </a:p>
          </p:txBody>
        </p:sp>
      </p:grpSp>
      <p:sp>
        <p:nvSpPr>
          <p:cNvPr name="TextBox 5" id="5"/>
          <p:cNvSpPr txBox="true"/>
          <p:nvPr/>
        </p:nvSpPr>
        <p:spPr>
          <a:xfrm rot="0">
            <a:off x="1028700" y="1578880"/>
            <a:ext cx="7486733" cy="914100"/>
          </a:xfrm>
          <a:prstGeom prst="rect">
            <a:avLst/>
          </a:prstGeom>
        </p:spPr>
        <p:txBody>
          <a:bodyPr anchor="t" rtlCol="false" tIns="0" lIns="0" bIns="0" rIns="0">
            <a:spAutoFit/>
          </a:bodyPr>
          <a:lstStyle/>
          <a:p>
            <a:pPr algn="ctr">
              <a:lnSpc>
                <a:spcPts val="6825"/>
              </a:lnSpc>
            </a:pPr>
            <a:r>
              <a:rPr lang="en-US" sz="6500">
                <a:solidFill>
                  <a:srgbClr val="000000"/>
                </a:solidFill>
                <a:latin typeface="Bobby Jones Soft"/>
                <a:ea typeface="Bobby Jones Soft"/>
                <a:cs typeface="Bobby Jones Soft"/>
                <a:sym typeface="Bobby Jones Soft"/>
              </a:rPr>
              <a:t>LEARNING OBJECTIVES </a:t>
            </a:r>
          </a:p>
        </p:txBody>
      </p:sp>
      <p:sp>
        <p:nvSpPr>
          <p:cNvPr name="TextBox 6" id="6"/>
          <p:cNvSpPr txBox="true"/>
          <p:nvPr/>
        </p:nvSpPr>
        <p:spPr>
          <a:xfrm rot="0">
            <a:off x="635674" y="3583283"/>
            <a:ext cx="17259300" cy="4365525"/>
          </a:xfrm>
          <a:prstGeom prst="rect">
            <a:avLst/>
          </a:prstGeom>
        </p:spPr>
        <p:txBody>
          <a:bodyPr anchor="t" rtlCol="false" tIns="0" lIns="0" bIns="0" rIns="0">
            <a:spAutoFit/>
          </a:bodyPr>
          <a:lstStyle/>
          <a:p>
            <a:pPr algn="just" marL="966806" indent="-483403" lvl="1">
              <a:lnSpc>
                <a:spcPts val="8821"/>
              </a:lnSpc>
              <a:buFont typeface="Arial"/>
              <a:buChar char="•"/>
            </a:pPr>
            <a:r>
              <a:rPr lang="en-US" sz="4478">
                <a:solidFill>
                  <a:srgbClr val="000000"/>
                </a:solidFill>
                <a:latin typeface="Glacial Indifference"/>
                <a:ea typeface="Glacial Indifference"/>
                <a:cs typeface="Glacial Indifference"/>
                <a:sym typeface="Glacial Indifference"/>
              </a:rPr>
              <a:t>Explain what menstruation is</a:t>
            </a:r>
            <a:r>
              <a:rPr lang="en-US" sz="4478">
                <a:solidFill>
                  <a:srgbClr val="000000"/>
                </a:solidFill>
                <a:latin typeface="Glacial Indifference"/>
                <a:ea typeface="Glacial Indifference"/>
                <a:cs typeface="Glacial Indifference"/>
                <a:sym typeface="Glacial Indifference"/>
              </a:rPr>
              <a:t> </a:t>
            </a:r>
          </a:p>
          <a:p>
            <a:pPr algn="just" marL="966806" indent="-483403" lvl="1">
              <a:lnSpc>
                <a:spcPts val="8821"/>
              </a:lnSpc>
              <a:buFont typeface="Arial"/>
              <a:buChar char="•"/>
            </a:pPr>
            <a:r>
              <a:rPr lang="en-US" sz="4478">
                <a:solidFill>
                  <a:srgbClr val="000000"/>
                </a:solidFill>
                <a:latin typeface="Glacial Indifference"/>
                <a:ea typeface="Glacial Indifference"/>
                <a:cs typeface="Glacial Indifference"/>
                <a:sym typeface="Glacial Indifference"/>
              </a:rPr>
              <a:t>Describe different period products that are available</a:t>
            </a:r>
          </a:p>
          <a:p>
            <a:pPr algn="just" marL="966806" indent="-483403" lvl="1">
              <a:lnSpc>
                <a:spcPts val="8821"/>
              </a:lnSpc>
              <a:buFont typeface="Arial"/>
              <a:buChar char="•"/>
            </a:pPr>
            <a:r>
              <a:rPr lang="en-US" sz="4478">
                <a:solidFill>
                  <a:srgbClr val="000000"/>
                </a:solidFill>
                <a:latin typeface="Glacial Indifference"/>
                <a:ea typeface="Glacial Indifference"/>
                <a:cs typeface="Glacial Indifference"/>
                <a:sym typeface="Glacial Indifference"/>
              </a:rPr>
              <a:t>Understand where to go for help if I have a question or worry</a:t>
            </a:r>
          </a:p>
          <a:p>
            <a:pPr algn="just">
              <a:lnSpc>
                <a:spcPts val="8821"/>
              </a:lnSpc>
            </a:pP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94E494"/>
        </a:solidFill>
      </p:bgPr>
    </p:bg>
    <p:spTree>
      <p:nvGrpSpPr>
        <p:cNvPr id="1" name=""/>
        <p:cNvGrpSpPr/>
        <p:nvPr/>
      </p:nvGrpSpPr>
      <p:grpSpPr>
        <a:xfrm>
          <a:off x="0" y="0"/>
          <a:ext cx="0" cy="0"/>
          <a:chOff x="0" y="0"/>
          <a:chExt cx="0" cy="0"/>
        </a:xfrm>
      </p:grpSpPr>
      <p:grpSp>
        <p:nvGrpSpPr>
          <p:cNvPr name="Group 2" id="2"/>
          <p:cNvGrpSpPr/>
          <p:nvPr/>
        </p:nvGrpSpPr>
        <p:grpSpPr>
          <a:xfrm rot="0">
            <a:off x="635674" y="550233"/>
            <a:ext cx="17016652" cy="9186533"/>
            <a:chOff x="0" y="0"/>
            <a:chExt cx="6253988" cy="3376250"/>
          </a:xfrm>
        </p:grpSpPr>
        <p:sp>
          <p:nvSpPr>
            <p:cNvPr name="Freeform 3" id="3"/>
            <p:cNvSpPr/>
            <p:nvPr/>
          </p:nvSpPr>
          <p:spPr>
            <a:xfrm flipH="false" flipV="false" rot="0">
              <a:off x="0" y="0"/>
              <a:ext cx="6253988" cy="3376250"/>
            </a:xfrm>
            <a:custGeom>
              <a:avLst/>
              <a:gdLst/>
              <a:ahLst/>
              <a:cxnLst/>
              <a:rect r="r" b="b" t="t" l="l"/>
              <a:pathLst>
                <a:path h="3376250" w="6253988">
                  <a:moveTo>
                    <a:pt x="0" y="0"/>
                  </a:moveTo>
                  <a:lnTo>
                    <a:pt x="6253988" y="0"/>
                  </a:lnTo>
                  <a:lnTo>
                    <a:pt x="6253988" y="3376250"/>
                  </a:lnTo>
                  <a:lnTo>
                    <a:pt x="0" y="3376250"/>
                  </a:lnTo>
                  <a:close/>
                </a:path>
              </a:pathLst>
            </a:custGeom>
            <a:solidFill>
              <a:srgbClr val="FFFFFF"/>
            </a:solidFill>
          </p:spPr>
        </p:sp>
        <p:sp>
          <p:nvSpPr>
            <p:cNvPr name="TextBox 4" id="4"/>
            <p:cNvSpPr txBox="true"/>
            <p:nvPr/>
          </p:nvSpPr>
          <p:spPr>
            <a:xfrm>
              <a:off x="0" y="-28575"/>
              <a:ext cx="6253988" cy="3404825"/>
            </a:xfrm>
            <a:prstGeom prst="rect">
              <a:avLst/>
            </a:prstGeom>
          </p:spPr>
          <p:txBody>
            <a:bodyPr anchor="ctr" rtlCol="false" tIns="50800" lIns="50800" bIns="50800" rIns="50800"/>
            <a:lstStyle/>
            <a:p>
              <a:pPr algn="r">
                <a:lnSpc>
                  <a:spcPts val="1960"/>
                </a:lnSpc>
                <a:spcBef>
                  <a:spcPct val="0"/>
                </a:spcBef>
              </a:pPr>
            </a:p>
          </p:txBody>
        </p:sp>
      </p:grpSp>
      <p:sp>
        <p:nvSpPr>
          <p:cNvPr name="TextBox 5" id="5"/>
          <p:cNvSpPr txBox="true"/>
          <p:nvPr/>
        </p:nvSpPr>
        <p:spPr>
          <a:xfrm rot="0">
            <a:off x="1028700" y="1114425"/>
            <a:ext cx="7641221" cy="990281"/>
          </a:xfrm>
          <a:prstGeom prst="rect">
            <a:avLst/>
          </a:prstGeom>
        </p:spPr>
        <p:txBody>
          <a:bodyPr anchor="t" rtlCol="false" tIns="0" lIns="0" bIns="0" rIns="0">
            <a:spAutoFit/>
          </a:bodyPr>
          <a:lstStyle/>
          <a:p>
            <a:pPr algn="ctr">
              <a:lnSpc>
                <a:spcPts val="7416"/>
              </a:lnSpc>
            </a:pPr>
            <a:r>
              <a:rPr lang="en-US" sz="7062">
                <a:solidFill>
                  <a:srgbClr val="000000"/>
                </a:solidFill>
                <a:latin typeface="Bobby Jones Soft"/>
                <a:ea typeface="Bobby Jones Soft"/>
                <a:cs typeface="Bobby Jones Soft"/>
                <a:sym typeface="Bobby Jones Soft"/>
              </a:rPr>
              <a:t>CLASS AGREEMENTS</a:t>
            </a:r>
          </a:p>
        </p:txBody>
      </p:sp>
      <p:sp>
        <p:nvSpPr>
          <p:cNvPr name="Freeform 6" id="6"/>
          <p:cNvSpPr/>
          <p:nvPr/>
        </p:nvSpPr>
        <p:spPr>
          <a:xfrm flipH="true" flipV="true" rot="5400000">
            <a:off x="4543789" y="1970205"/>
            <a:ext cx="6115859" cy="7714960"/>
          </a:xfrm>
          <a:custGeom>
            <a:avLst/>
            <a:gdLst/>
            <a:ahLst/>
            <a:cxnLst/>
            <a:rect r="r" b="b" t="t" l="l"/>
            <a:pathLst>
              <a:path h="7714960" w="6115859">
                <a:moveTo>
                  <a:pt x="6115859" y="7714960"/>
                </a:moveTo>
                <a:lnTo>
                  <a:pt x="0" y="7714960"/>
                </a:lnTo>
                <a:lnTo>
                  <a:pt x="0" y="0"/>
                </a:lnTo>
                <a:lnTo>
                  <a:pt x="6115859" y="0"/>
                </a:lnTo>
                <a:lnTo>
                  <a:pt x="6115859" y="771496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7" id="7"/>
          <p:cNvSpPr txBox="true"/>
          <p:nvPr/>
        </p:nvSpPr>
        <p:spPr>
          <a:xfrm rot="0">
            <a:off x="4249892" y="3222479"/>
            <a:ext cx="7576310" cy="5115163"/>
          </a:xfrm>
          <a:prstGeom prst="rect">
            <a:avLst/>
          </a:prstGeom>
        </p:spPr>
        <p:txBody>
          <a:bodyPr anchor="t" rtlCol="false" tIns="0" lIns="0" bIns="0" rIns="0">
            <a:spAutoFit/>
          </a:bodyPr>
          <a:lstStyle/>
          <a:p>
            <a:pPr algn="l" marL="1050493" indent="-525247" lvl="1">
              <a:lnSpc>
                <a:spcPts val="6811"/>
              </a:lnSpc>
              <a:buFont typeface="Arial"/>
              <a:buChar char="•"/>
            </a:pPr>
            <a:r>
              <a:rPr lang="en-US" sz="4865">
                <a:solidFill>
                  <a:srgbClr val="000000"/>
                </a:solidFill>
                <a:latin typeface="Glacial Indifference"/>
                <a:ea typeface="Glacial Indifference"/>
                <a:cs typeface="Glacial Indifference"/>
                <a:sym typeface="Glacial Indifference"/>
              </a:rPr>
              <a:t>Kindness and respect</a:t>
            </a:r>
          </a:p>
          <a:p>
            <a:pPr algn="l" marL="1050493" indent="-525247" lvl="1">
              <a:lnSpc>
                <a:spcPts val="6811"/>
              </a:lnSpc>
              <a:buFont typeface="Arial"/>
              <a:buChar char="•"/>
            </a:pPr>
            <a:r>
              <a:rPr lang="en-US" sz="4865">
                <a:solidFill>
                  <a:srgbClr val="000000"/>
                </a:solidFill>
                <a:latin typeface="Glacial Indifference"/>
                <a:ea typeface="Glacial Indifference"/>
                <a:cs typeface="Glacial Indifference"/>
                <a:sym typeface="Glacial Indifference"/>
              </a:rPr>
              <a:t>Right to pass</a:t>
            </a:r>
          </a:p>
          <a:p>
            <a:pPr algn="l" marL="1050493" indent="-525247" lvl="1">
              <a:lnSpc>
                <a:spcPts val="6811"/>
              </a:lnSpc>
              <a:buFont typeface="Arial"/>
              <a:buChar char="•"/>
            </a:pPr>
            <a:r>
              <a:rPr lang="en-US" sz="4865">
                <a:solidFill>
                  <a:srgbClr val="000000"/>
                </a:solidFill>
                <a:latin typeface="Glacial Indifference"/>
                <a:ea typeface="Glacial Indifference"/>
                <a:cs typeface="Glacial Indifference"/>
                <a:sym typeface="Glacial Indifference"/>
              </a:rPr>
              <a:t>Nonjudgmental</a:t>
            </a:r>
          </a:p>
          <a:p>
            <a:pPr algn="l" marL="1050493" indent="-525247" lvl="1">
              <a:lnSpc>
                <a:spcPts val="6811"/>
              </a:lnSpc>
              <a:buFont typeface="Arial"/>
              <a:buChar char="•"/>
            </a:pPr>
            <a:r>
              <a:rPr lang="en-US" sz="4865">
                <a:solidFill>
                  <a:srgbClr val="000000"/>
                </a:solidFill>
                <a:latin typeface="Glacial Indifference"/>
                <a:ea typeface="Glacial Indifference"/>
                <a:cs typeface="Glacial Indifference"/>
                <a:sym typeface="Glacial Indifference"/>
              </a:rPr>
              <a:t>No such thing as silly </a:t>
            </a:r>
          </a:p>
          <a:p>
            <a:pPr algn="l">
              <a:lnSpc>
                <a:spcPts val="6811"/>
              </a:lnSpc>
            </a:pPr>
            <a:r>
              <a:rPr lang="en-US" sz="4865">
                <a:solidFill>
                  <a:srgbClr val="000000"/>
                </a:solidFill>
                <a:latin typeface="Glacial Indifference"/>
                <a:ea typeface="Glacial Indifference"/>
                <a:cs typeface="Glacial Indifference"/>
                <a:sym typeface="Glacial Indifference"/>
              </a:rPr>
              <a:t>        questions</a:t>
            </a:r>
          </a:p>
          <a:p>
            <a:pPr algn="ctr">
              <a:lnSpc>
                <a:spcPts val="6811"/>
              </a:lnSpc>
            </a:pPr>
          </a:p>
        </p:txBody>
      </p:sp>
      <p:sp>
        <p:nvSpPr>
          <p:cNvPr name="TextBox 8" id="8"/>
          <p:cNvSpPr txBox="true"/>
          <p:nvPr/>
        </p:nvSpPr>
        <p:spPr>
          <a:xfrm rot="0">
            <a:off x="11459198" y="8305225"/>
            <a:ext cx="5963959" cy="580390"/>
          </a:xfrm>
          <a:prstGeom prst="rect">
            <a:avLst/>
          </a:prstGeom>
        </p:spPr>
        <p:txBody>
          <a:bodyPr anchor="t" rtlCol="false" tIns="0" lIns="0" bIns="0" rIns="0">
            <a:spAutoFit/>
          </a:bodyPr>
          <a:lstStyle/>
          <a:p>
            <a:pPr algn="ctr">
              <a:lnSpc>
                <a:spcPts val="4759"/>
              </a:lnSpc>
            </a:pPr>
            <a:r>
              <a:rPr lang="en-US" sz="3399">
                <a:solidFill>
                  <a:srgbClr val="000000"/>
                </a:solidFill>
                <a:latin typeface="Playpen Sans"/>
                <a:ea typeface="Playpen Sans"/>
                <a:cs typeface="Playpen Sans"/>
                <a:sym typeface="Playpen Sans"/>
              </a:rPr>
              <a:t>any others?</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94E494"/>
        </a:solidFill>
      </p:bgPr>
    </p:bg>
    <p:spTree>
      <p:nvGrpSpPr>
        <p:cNvPr id="1" name=""/>
        <p:cNvGrpSpPr/>
        <p:nvPr/>
      </p:nvGrpSpPr>
      <p:grpSpPr>
        <a:xfrm>
          <a:off x="0" y="0"/>
          <a:ext cx="0" cy="0"/>
          <a:chOff x="0" y="0"/>
          <a:chExt cx="0" cy="0"/>
        </a:xfrm>
      </p:grpSpPr>
      <p:grpSp>
        <p:nvGrpSpPr>
          <p:cNvPr name="Group 2" id="2"/>
          <p:cNvGrpSpPr/>
          <p:nvPr/>
        </p:nvGrpSpPr>
        <p:grpSpPr>
          <a:xfrm rot="0">
            <a:off x="635674" y="550233"/>
            <a:ext cx="17016652" cy="9186533"/>
            <a:chOff x="0" y="0"/>
            <a:chExt cx="6253988" cy="3376250"/>
          </a:xfrm>
        </p:grpSpPr>
        <p:sp>
          <p:nvSpPr>
            <p:cNvPr name="Freeform 3" id="3"/>
            <p:cNvSpPr/>
            <p:nvPr/>
          </p:nvSpPr>
          <p:spPr>
            <a:xfrm flipH="false" flipV="false" rot="0">
              <a:off x="0" y="0"/>
              <a:ext cx="6253988" cy="3376250"/>
            </a:xfrm>
            <a:custGeom>
              <a:avLst/>
              <a:gdLst/>
              <a:ahLst/>
              <a:cxnLst/>
              <a:rect r="r" b="b" t="t" l="l"/>
              <a:pathLst>
                <a:path h="3376250" w="6253988">
                  <a:moveTo>
                    <a:pt x="0" y="0"/>
                  </a:moveTo>
                  <a:lnTo>
                    <a:pt x="6253988" y="0"/>
                  </a:lnTo>
                  <a:lnTo>
                    <a:pt x="6253988" y="3376250"/>
                  </a:lnTo>
                  <a:lnTo>
                    <a:pt x="0" y="3376250"/>
                  </a:lnTo>
                  <a:close/>
                </a:path>
              </a:pathLst>
            </a:custGeom>
            <a:solidFill>
              <a:srgbClr val="FFFFFF"/>
            </a:solidFill>
          </p:spPr>
        </p:sp>
        <p:sp>
          <p:nvSpPr>
            <p:cNvPr name="TextBox 4" id="4"/>
            <p:cNvSpPr txBox="true"/>
            <p:nvPr/>
          </p:nvSpPr>
          <p:spPr>
            <a:xfrm>
              <a:off x="0" y="-28575"/>
              <a:ext cx="6253988" cy="3404825"/>
            </a:xfrm>
            <a:prstGeom prst="rect">
              <a:avLst/>
            </a:prstGeom>
          </p:spPr>
          <p:txBody>
            <a:bodyPr anchor="ctr" rtlCol="false" tIns="50800" lIns="50800" bIns="50800" rIns="50800"/>
            <a:lstStyle/>
            <a:p>
              <a:pPr algn="r">
                <a:lnSpc>
                  <a:spcPts val="1960"/>
                </a:lnSpc>
                <a:spcBef>
                  <a:spcPct val="0"/>
                </a:spcBef>
              </a:pPr>
            </a:p>
          </p:txBody>
        </p:sp>
      </p:grpSp>
      <p:sp>
        <p:nvSpPr>
          <p:cNvPr name="TextBox 5" id="5"/>
          <p:cNvSpPr txBox="true"/>
          <p:nvPr/>
        </p:nvSpPr>
        <p:spPr>
          <a:xfrm rot="0">
            <a:off x="6141930" y="2724480"/>
            <a:ext cx="10660755" cy="6788600"/>
          </a:xfrm>
          <a:prstGeom prst="rect">
            <a:avLst/>
          </a:prstGeom>
        </p:spPr>
        <p:txBody>
          <a:bodyPr anchor="t" rtlCol="false" tIns="0" lIns="0" bIns="0" rIns="0">
            <a:spAutoFit/>
          </a:bodyPr>
          <a:lstStyle/>
          <a:p>
            <a:pPr algn="ctr">
              <a:lnSpc>
                <a:spcPts val="4875"/>
              </a:lnSpc>
            </a:pPr>
            <a:r>
              <a:rPr lang="en-US" sz="3482">
                <a:solidFill>
                  <a:srgbClr val="000000"/>
                </a:solidFill>
                <a:latin typeface="Glacial Indifference"/>
                <a:ea typeface="Glacial Indifference"/>
                <a:cs typeface="Glacial Indifference"/>
                <a:sym typeface="Glacial Indifference"/>
              </a:rPr>
              <a:t>Each month, the female body prepares for the possibility of pregnancy. An egg is released from the ovaries, and the lining of the uterus thickens. </a:t>
            </a:r>
          </a:p>
          <a:p>
            <a:pPr algn="ctr">
              <a:lnSpc>
                <a:spcPts val="4875"/>
              </a:lnSpc>
            </a:pPr>
          </a:p>
          <a:p>
            <a:pPr algn="ctr">
              <a:lnSpc>
                <a:spcPts val="4875"/>
              </a:lnSpc>
            </a:pPr>
            <a:r>
              <a:rPr lang="en-US" sz="3482">
                <a:solidFill>
                  <a:srgbClr val="000000"/>
                </a:solidFill>
                <a:latin typeface="Glacial Indifference"/>
                <a:ea typeface="Glacial Indifference"/>
                <a:cs typeface="Glacial Indifference"/>
                <a:sym typeface="Glacial Indifference"/>
              </a:rPr>
              <a:t>If an egg is not fertilised and no pregnancy occurs, the uterus will break down this lining (basically to get rid of what it doesn’t need!)</a:t>
            </a:r>
          </a:p>
          <a:p>
            <a:pPr algn="ctr">
              <a:lnSpc>
                <a:spcPts val="4875"/>
              </a:lnSpc>
            </a:pPr>
          </a:p>
          <a:p>
            <a:pPr algn="ctr">
              <a:lnSpc>
                <a:spcPts val="4875"/>
              </a:lnSpc>
            </a:pPr>
            <a:r>
              <a:rPr lang="en-US" sz="3482">
                <a:solidFill>
                  <a:srgbClr val="000000"/>
                </a:solidFill>
                <a:latin typeface="Glacial Indifference"/>
                <a:ea typeface="Glacial Indifference"/>
                <a:cs typeface="Glacial Indifference"/>
                <a:sym typeface="Glacial Indifference"/>
              </a:rPr>
              <a:t>The lining will then come out through the vagina in the form of bleeding and other fluids. This is what’s known as menstruation, or as most people call them, </a:t>
            </a:r>
            <a:r>
              <a:rPr lang="en-US" sz="3482" b="true">
                <a:solidFill>
                  <a:srgbClr val="000000"/>
                </a:solidFill>
                <a:latin typeface="Glacial Indifference Bold"/>
                <a:ea typeface="Glacial Indifference Bold"/>
                <a:cs typeface="Glacial Indifference Bold"/>
                <a:sym typeface="Glacial Indifference Bold"/>
              </a:rPr>
              <a:t>periods</a:t>
            </a:r>
            <a:r>
              <a:rPr lang="en-US" sz="3482">
                <a:solidFill>
                  <a:srgbClr val="000000"/>
                </a:solidFill>
                <a:latin typeface="Glacial Indifference"/>
                <a:ea typeface="Glacial Indifference"/>
                <a:cs typeface="Glacial Indifference"/>
                <a:sym typeface="Glacial Indifference"/>
              </a:rPr>
              <a:t>.</a:t>
            </a:r>
          </a:p>
        </p:txBody>
      </p:sp>
      <p:sp>
        <p:nvSpPr>
          <p:cNvPr name="Freeform 6" id="6"/>
          <p:cNvSpPr/>
          <p:nvPr/>
        </p:nvSpPr>
        <p:spPr>
          <a:xfrm flipH="false" flipV="false" rot="0">
            <a:off x="635674" y="3568107"/>
            <a:ext cx="5330708" cy="3478287"/>
          </a:xfrm>
          <a:custGeom>
            <a:avLst/>
            <a:gdLst/>
            <a:ahLst/>
            <a:cxnLst/>
            <a:rect r="r" b="b" t="t" l="l"/>
            <a:pathLst>
              <a:path h="3478287" w="5330708">
                <a:moveTo>
                  <a:pt x="0" y="0"/>
                </a:moveTo>
                <a:lnTo>
                  <a:pt x="5330708" y="0"/>
                </a:lnTo>
                <a:lnTo>
                  <a:pt x="5330708" y="3478287"/>
                </a:lnTo>
                <a:lnTo>
                  <a:pt x="0" y="3478287"/>
                </a:lnTo>
                <a:lnTo>
                  <a:pt x="0" y="0"/>
                </a:lnTo>
                <a:close/>
              </a:path>
            </a:pathLst>
          </a:custGeom>
          <a:blipFill>
            <a:blip r:embed="rId3">
              <a:alphaModFix amt="70000"/>
              <a:extLst>
                <a:ext uri="{96DAC541-7B7A-43D3-8B79-37D633B846F1}">
                  <asvg:svgBlip xmlns:asvg="http://schemas.microsoft.com/office/drawing/2016/SVG/main" r:embed="rId4"/>
                </a:ext>
              </a:extLst>
            </a:blip>
            <a:stretch>
              <a:fillRect l="0" t="0" r="0" b="0"/>
            </a:stretch>
          </a:blipFill>
        </p:spPr>
      </p:sp>
      <p:sp>
        <p:nvSpPr>
          <p:cNvPr name="TextBox 7" id="7"/>
          <p:cNvSpPr txBox="true"/>
          <p:nvPr/>
        </p:nvSpPr>
        <p:spPr>
          <a:xfrm rot="0">
            <a:off x="6838083" y="1245338"/>
            <a:ext cx="8917354" cy="980269"/>
          </a:xfrm>
          <a:prstGeom prst="rect">
            <a:avLst/>
          </a:prstGeom>
        </p:spPr>
        <p:txBody>
          <a:bodyPr anchor="t" rtlCol="false" tIns="0" lIns="0" bIns="0" rIns="0">
            <a:spAutoFit/>
          </a:bodyPr>
          <a:lstStyle/>
          <a:p>
            <a:pPr algn="ctr">
              <a:lnSpc>
                <a:spcPts val="7281"/>
              </a:lnSpc>
            </a:pPr>
            <a:r>
              <a:rPr lang="en-US" sz="6934">
                <a:solidFill>
                  <a:srgbClr val="000000"/>
                </a:solidFill>
                <a:latin typeface="Bobby Jones Soft"/>
                <a:ea typeface="Bobby Jones Soft"/>
                <a:cs typeface="Bobby Jones Soft"/>
                <a:sym typeface="Bobby Jones Soft"/>
              </a:rPr>
              <a:t>WHAT IS MENSTRUATION?</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94E494"/>
        </a:solidFill>
      </p:bgPr>
    </p:bg>
    <p:spTree>
      <p:nvGrpSpPr>
        <p:cNvPr id="1" name=""/>
        <p:cNvGrpSpPr/>
        <p:nvPr/>
      </p:nvGrpSpPr>
      <p:grpSpPr>
        <a:xfrm>
          <a:off x="0" y="0"/>
          <a:ext cx="0" cy="0"/>
          <a:chOff x="0" y="0"/>
          <a:chExt cx="0" cy="0"/>
        </a:xfrm>
      </p:grpSpPr>
      <p:grpSp>
        <p:nvGrpSpPr>
          <p:cNvPr name="Group 2" id="2"/>
          <p:cNvGrpSpPr/>
          <p:nvPr/>
        </p:nvGrpSpPr>
        <p:grpSpPr>
          <a:xfrm rot="0">
            <a:off x="635674" y="550233"/>
            <a:ext cx="17016652" cy="9186533"/>
            <a:chOff x="0" y="0"/>
            <a:chExt cx="6253988" cy="3376250"/>
          </a:xfrm>
        </p:grpSpPr>
        <p:sp>
          <p:nvSpPr>
            <p:cNvPr name="Freeform 3" id="3"/>
            <p:cNvSpPr/>
            <p:nvPr/>
          </p:nvSpPr>
          <p:spPr>
            <a:xfrm flipH="false" flipV="false" rot="0">
              <a:off x="0" y="0"/>
              <a:ext cx="6253988" cy="3376250"/>
            </a:xfrm>
            <a:custGeom>
              <a:avLst/>
              <a:gdLst/>
              <a:ahLst/>
              <a:cxnLst/>
              <a:rect r="r" b="b" t="t" l="l"/>
              <a:pathLst>
                <a:path h="3376250" w="6253988">
                  <a:moveTo>
                    <a:pt x="0" y="0"/>
                  </a:moveTo>
                  <a:lnTo>
                    <a:pt x="6253988" y="0"/>
                  </a:lnTo>
                  <a:lnTo>
                    <a:pt x="6253988" y="3376250"/>
                  </a:lnTo>
                  <a:lnTo>
                    <a:pt x="0" y="3376250"/>
                  </a:lnTo>
                  <a:close/>
                </a:path>
              </a:pathLst>
            </a:custGeom>
            <a:solidFill>
              <a:srgbClr val="FFFFFF"/>
            </a:solidFill>
          </p:spPr>
        </p:sp>
        <p:sp>
          <p:nvSpPr>
            <p:cNvPr name="TextBox 4" id="4"/>
            <p:cNvSpPr txBox="true"/>
            <p:nvPr/>
          </p:nvSpPr>
          <p:spPr>
            <a:xfrm>
              <a:off x="0" y="-28575"/>
              <a:ext cx="6253988" cy="3404825"/>
            </a:xfrm>
            <a:prstGeom prst="rect">
              <a:avLst/>
            </a:prstGeom>
          </p:spPr>
          <p:txBody>
            <a:bodyPr anchor="ctr" rtlCol="false" tIns="50800" lIns="50800" bIns="50800" rIns="50800"/>
            <a:lstStyle/>
            <a:p>
              <a:pPr algn="r">
                <a:lnSpc>
                  <a:spcPts val="1960"/>
                </a:lnSpc>
                <a:spcBef>
                  <a:spcPct val="0"/>
                </a:spcBef>
              </a:pPr>
            </a:p>
          </p:txBody>
        </p:sp>
      </p:grpSp>
      <p:sp>
        <p:nvSpPr>
          <p:cNvPr name="Freeform 5" id="5"/>
          <p:cNvSpPr/>
          <p:nvPr/>
        </p:nvSpPr>
        <p:spPr>
          <a:xfrm flipH="false" flipV="false" rot="0">
            <a:off x="11385366" y="5261670"/>
            <a:ext cx="4100898" cy="4328125"/>
          </a:xfrm>
          <a:custGeom>
            <a:avLst/>
            <a:gdLst/>
            <a:ahLst/>
            <a:cxnLst/>
            <a:rect r="r" b="b" t="t" l="l"/>
            <a:pathLst>
              <a:path h="4328125" w="4100898">
                <a:moveTo>
                  <a:pt x="0" y="0"/>
                </a:moveTo>
                <a:lnTo>
                  <a:pt x="4100898" y="0"/>
                </a:lnTo>
                <a:lnTo>
                  <a:pt x="4100898" y="4328124"/>
                </a:lnTo>
                <a:lnTo>
                  <a:pt x="0" y="4328124"/>
                </a:lnTo>
                <a:lnTo>
                  <a:pt x="0" y="0"/>
                </a:lnTo>
                <a:close/>
              </a:path>
            </a:pathLst>
          </a:custGeom>
          <a:blipFill>
            <a:blip r:embed="rId3"/>
            <a:stretch>
              <a:fillRect l="0" t="0" r="0" b="0"/>
            </a:stretch>
          </a:blipFill>
        </p:spPr>
      </p:sp>
      <p:sp>
        <p:nvSpPr>
          <p:cNvPr name="TextBox 6" id="6"/>
          <p:cNvSpPr txBox="true"/>
          <p:nvPr/>
        </p:nvSpPr>
        <p:spPr>
          <a:xfrm rot="0">
            <a:off x="1028700" y="2237605"/>
            <a:ext cx="17898684" cy="5306964"/>
          </a:xfrm>
          <a:prstGeom prst="rect">
            <a:avLst/>
          </a:prstGeom>
        </p:spPr>
        <p:txBody>
          <a:bodyPr anchor="t" rtlCol="false" tIns="0" lIns="0" bIns="0" rIns="0">
            <a:spAutoFit/>
          </a:bodyPr>
          <a:lstStyle/>
          <a:p>
            <a:pPr algn="just">
              <a:lnSpc>
                <a:spcPts val="10851"/>
              </a:lnSpc>
            </a:pPr>
            <a:r>
              <a:rPr lang="en-US" sz="4637">
                <a:solidFill>
                  <a:srgbClr val="000000"/>
                </a:solidFill>
                <a:latin typeface="Glacial Indifference"/>
                <a:ea typeface="Glacial Indifference"/>
                <a:cs typeface="Glacial Indifference"/>
                <a:sym typeface="Glacial Indifference"/>
              </a:rPr>
              <a:t>Most girls start their period between the age of 10 and 16.</a:t>
            </a:r>
          </a:p>
          <a:p>
            <a:pPr algn="just">
              <a:lnSpc>
                <a:spcPts val="10851"/>
              </a:lnSpc>
            </a:pPr>
            <a:r>
              <a:rPr lang="en-US" sz="4637">
                <a:solidFill>
                  <a:srgbClr val="000000"/>
                </a:solidFill>
                <a:latin typeface="Glacial Indifference"/>
                <a:ea typeface="Glacial Indifference"/>
                <a:cs typeface="Glacial Indifference"/>
                <a:sym typeface="Glacial Indifference"/>
              </a:rPr>
              <a:t>Some girls start earlier, some later.</a:t>
            </a:r>
          </a:p>
          <a:p>
            <a:pPr algn="just">
              <a:lnSpc>
                <a:spcPts val="10851"/>
              </a:lnSpc>
            </a:pPr>
            <a:r>
              <a:rPr lang="en-US" sz="4637">
                <a:solidFill>
                  <a:srgbClr val="000000"/>
                </a:solidFill>
                <a:latin typeface="Glacial Indifference"/>
                <a:ea typeface="Glacial Indifference"/>
                <a:cs typeface="Glacial Indifference"/>
                <a:sym typeface="Glacial Indifference"/>
              </a:rPr>
              <a:t>All girls are different and unique.</a:t>
            </a:r>
          </a:p>
          <a:p>
            <a:pPr algn="just">
              <a:lnSpc>
                <a:spcPts val="10851"/>
              </a:lnSpc>
            </a:pP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94E494"/>
        </a:solidFill>
      </p:bgPr>
    </p:bg>
    <p:spTree>
      <p:nvGrpSpPr>
        <p:cNvPr id="1" name=""/>
        <p:cNvGrpSpPr/>
        <p:nvPr/>
      </p:nvGrpSpPr>
      <p:grpSpPr>
        <a:xfrm>
          <a:off x="0" y="0"/>
          <a:ext cx="0" cy="0"/>
          <a:chOff x="0" y="0"/>
          <a:chExt cx="0" cy="0"/>
        </a:xfrm>
      </p:grpSpPr>
      <p:grpSp>
        <p:nvGrpSpPr>
          <p:cNvPr name="Group 2" id="2"/>
          <p:cNvGrpSpPr/>
          <p:nvPr/>
        </p:nvGrpSpPr>
        <p:grpSpPr>
          <a:xfrm rot="0">
            <a:off x="635674" y="550233"/>
            <a:ext cx="17016652" cy="9186533"/>
            <a:chOff x="0" y="0"/>
            <a:chExt cx="6253988" cy="3376250"/>
          </a:xfrm>
        </p:grpSpPr>
        <p:sp>
          <p:nvSpPr>
            <p:cNvPr name="Freeform 3" id="3"/>
            <p:cNvSpPr/>
            <p:nvPr/>
          </p:nvSpPr>
          <p:spPr>
            <a:xfrm flipH="false" flipV="false" rot="0">
              <a:off x="0" y="0"/>
              <a:ext cx="6253988" cy="3376250"/>
            </a:xfrm>
            <a:custGeom>
              <a:avLst/>
              <a:gdLst/>
              <a:ahLst/>
              <a:cxnLst/>
              <a:rect r="r" b="b" t="t" l="l"/>
              <a:pathLst>
                <a:path h="3376250" w="6253988">
                  <a:moveTo>
                    <a:pt x="0" y="0"/>
                  </a:moveTo>
                  <a:lnTo>
                    <a:pt x="6253988" y="0"/>
                  </a:lnTo>
                  <a:lnTo>
                    <a:pt x="6253988" y="3376250"/>
                  </a:lnTo>
                  <a:lnTo>
                    <a:pt x="0" y="3376250"/>
                  </a:lnTo>
                  <a:close/>
                </a:path>
              </a:pathLst>
            </a:custGeom>
            <a:solidFill>
              <a:srgbClr val="FFFFFF"/>
            </a:solidFill>
          </p:spPr>
        </p:sp>
        <p:sp>
          <p:nvSpPr>
            <p:cNvPr name="TextBox 4" id="4"/>
            <p:cNvSpPr txBox="true"/>
            <p:nvPr/>
          </p:nvSpPr>
          <p:spPr>
            <a:xfrm>
              <a:off x="0" y="-28575"/>
              <a:ext cx="6253988" cy="3404825"/>
            </a:xfrm>
            <a:prstGeom prst="rect">
              <a:avLst/>
            </a:prstGeom>
          </p:spPr>
          <p:txBody>
            <a:bodyPr anchor="ctr" rtlCol="false" tIns="50800" lIns="50800" bIns="50800" rIns="50800"/>
            <a:lstStyle/>
            <a:p>
              <a:pPr algn="r">
                <a:lnSpc>
                  <a:spcPts val="1960"/>
                </a:lnSpc>
                <a:spcBef>
                  <a:spcPct val="0"/>
                </a:spcBef>
              </a:pPr>
            </a:p>
          </p:txBody>
        </p:sp>
      </p:grpSp>
      <p:sp>
        <p:nvSpPr>
          <p:cNvPr name="TextBox 5" id="5"/>
          <p:cNvSpPr txBox="true"/>
          <p:nvPr/>
        </p:nvSpPr>
        <p:spPr>
          <a:xfrm rot="0">
            <a:off x="2723927" y="4336415"/>
            <a:ext cx="12840146" cy="807085"/>
          </a:xfrm>
          <a:prstGeom prst="rect">
            <a:avLst/>
          </a:prstGeom>
        </p:spPr>
        <p:txBody>
          <a:bodyPr anchor="t" rtlCol="false" tIns="0" lIns="0" bIns="0" rIns="0">
            <a:spAutoFit/>
          </a:bodyPr>
          <a:lstStyle/>
          <a:p>
            <a:pPr algn="l">
              <a:lnSpc>
                <a:spcPts val="6439"/>
              </a:lnSpc>
            </a:pPr>
            <a:r>
              <a:rPr lang="en-US" sz="4599" u="sng">
                <a:solidFill>
                  <a:srgbClr val="000000"/>
                </a:solidFill>
                <a:latin typeface="Arimo"/>
                <a:ea typeface="Arimo"/>
                <a:cs typeface="Arimo"/>
                <a:sym typeface="Arimo"/>
                <a:hlinkClick r:id="rId3" tooltip="https://www.youtube.com/watch?v=ypMyH0W1trs"/>
              </a:rPr>
              <a:t>https://www.youtube.com/watch?v=ypMyH0W1trs</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94E494"/>
        </a:solidFill>
      </p:bgPr>
    </p:bg>
    <p:spTree>
      <p:nvGrpSpPr>
        <p:cNvPr id="1" name=""/>
        <p:cNvGrpSpPr/>
        <p:nvPr/>
      </p:nvGrpSpPr>
      <p:grpSpPr>
        <a:xfrm>
          <a:off x="0" y="0"/>
          <a:ext cx="0" cy="0"/>
          <a:chOff x="0" y="0"/>
          <a:chExt cx="0" cy="0"/>
        </a:xfrm>
      </p:grpSpPr>
      <p:grpSp>
        <p:nvGrpSpPr>
          <p:cNvPr name="Group 2" id="2"/>
          <p:cNvGrpSpPr/>
          <p:nvPr/>
        </p:nvGrpSpPr>
        <p:grpSpPr>
          <a:xfrm rot="0">
            <a:off x="635674" y="550233"/>
            <a:ext cx="17016652" cy="9186533"/>
            <a:chOff x="0" y="0"/>
            <a:chExt cx="6253988" cy="3376250"/>
          </a:xfrm>
        </p:grpSpPr>
        <p:sp>
          <p:nvSpPr>
            <p:cNvPr name="Freeform 3" id="3"/>
            <p:cNvSpPr/>
            <p:nvPr/>
          </p:nvSpPr>
          <p:spPr>
            <a:xfrm flipH="false" flipV="false" rot="0">
              <a:off x="0" y="0"/>
              <a:ext cx="6253988" cy="3376250"/>
            </a:xfrm>
            <a:custGeom>
              <a:avLst/>
              <a:gdLst/>
              <a:ahLst/>
              <a:cxnLst/>
              <a:rect r="r" b="b" t="t" l="l"/>
              <a:pathLst>
                <a:path h="3376250" w="6253988">
                  <a:moveTo>
                    <a:pt x="0" y="0"/>
                  </a:moveTo>
                  <a:lnTo>
                    <a:pt x="6253988" y="0"/>
                  </a:lnTo>
                  <a:lnTo>
                    <a:pt x="6253988" y="3376250"/>
                  </a:lnTo>
                  <a:lnTo>
                    <a:pt x="0" y="3376250"/>
                  </a:lnTo>
                  <a:close/>
                </a:path>
              </a:pathLst>
            </a:custGeom>
            <a:solidFill>
              <a:srgbClr val="FFFFFF"/>
            </a:solidFill>
          </p:spPr>
        </p:sp>
        <p:sp>
          <p:nvSpPr>
            <p:cNvPr name="TextBox 4" id="4"/>
            <p:cNvSpPr txBox="true"/>
            <p:nvPr/>
          </p:nvSpPr>
          <p:spPr>
            <a:xfrm>
              <a:off x="0" y="-28575"/>
              <a:ext cx="6253988" cy="3404825"/>
            </a:xfrm>
            <a:prstGeom prst="rect">
              <a:avLst/>
            </a:prstGeom>
          </p:spPr>
          <p:txBody>
            <a:bodyPr anchor="ctr" rtlCol="false" tIns="50800" lIns="50800" bIns="50800" rIns="50800"/>
            <a:lstStyle/>
            <a:p>
              <a:pPr algn="r">
                <a:lnSpc>
                  <a:spcPts val="1960"/>
                </a:lnSpc>
                <a:spcBef>
                  <a:spcPct val="0"/>
                </a:spcBef>
              </a:pPr>
            </a:p>
          </p:txBody>
        </p:sp>
      </p:grpSp>
      <p:sp>
        <p:nvSpPr>
          <p:cNvPr name="Freeform 5" id="5"/>
          <p:cNvSpPr/>
          <p:nvPr/>
        </p:nvSpPr>
        <p:spPr>
          <a:xfrm flipH="false" flipV="false" rot="0">
            <a:off x="13297859" y="5342198"/>
            <a:ext cx="3625519" cy="4394569"/>
          </a:xfrm>
          <a:custGeom>
            <a:avLst/>
            <a:gdLst/>
            <a:ahLst/>
            <a:cxnLst/>
            <a:rect r="r" b="b" t="t" l="l"/>
            <a:pathLst>
              <a:path h="4394569" w="3625519">
                <a:moveTo>
                  <a:pt x="0" y="0"/>
                </a:moveTo>
                <a:lnTo>
                  <a:pt x="3625520" y="0"/>
                </a:lnTo>
                <a:lnTo>
                  <a:pt x="3625520" y="4394569"/>
                </a:lnTo>
                <a:lnTo>
                  <a:pt x="0" y="4394569"/>
                </a:lnTo>
                <a:lnTo>
                  <a:pt x="0" y="0"/>
                </a:lnTo>
                <a:close/>
              </a:path>
            </a:pathLst>
          </a:custGeom>
          <a:blipFill>
            <a:blip r:embed="rId3"/>
            <a:stretch>
              <a:fillRect l="0" t="0" r="0" b="0"/>
            </a:stretch>
          </a:blipFill>
        </p:spPr>
      </p:sp>
      <p:sp>
        <p:nvSpPr>
          <p:cNvPr name="TextBox 6" id="6"/>
          <p:cNvSpPr txBox="true"/>
          <p:nvPr/>
        </p:nvSpPr>
        <p:spPr>
          <a:xfrm rot="0">
            <a:off x="1028700" y="2891432"/>
            <a:ext cx="16033225" cy="4739608"/>
          </a:xfrm>
          <a:prstGeom prst="rect">
            <a:avLst/>
          </a:prstGeom>
        </p:spPr>
        <p:txBody>
          <a:bodyPr anchor="t" rtlCol="false" tIns="0" lIns="0" bIns="0" rIns="0">
            <a:spAutoFit/>
          </a:bodyPr>
          <a:lstStyle/>
          <a:p>
            <a:pPr algn="just" marL="841221" indent="-420610" lvl="1">
              <a:lnSpc>
                <a:spcPts val="6351"/>
              </a:lnSpc>
              <a:buFont typeface="Arial"/>
              <a:buChar char="•"/>
            </a:pPr>
            <a:r>
              <a:rPr lang="en-US" sz="3896">
                <a:solidFill>
                  <a:srgbClr val="000000"/>
                </a:solidFill>
                <a:latin typeface="Glacial Indifference"/>
                <a:ea typeface="Glacial Indifference"/>
                <a:cs typeface="Glacial Indifference"/>
                <a:sym typeface="Glacial Indifference"/>
              </a:rPr>
              <a:t>Some girls may experience pain or discomfort during their periods.</a:t>
            </a:r>
          </a:p>
          <a:p>
            <a:pPr algn="just">
              <a:lnSpc>
                <a:spcPts val="6351"/>
              </a:lnSpc>
            </a:pPr>
          </a:p>
          <a:p>
            <a:pPr algn="just" marL="841221" indent="-420610" lvl="1">
              <a:lnSpc>
                <a:spcPts val="6351"/>
              </a:lnSpc>
              <a:buFont typeface="Arial"/>
              <a:buChar char="•"/>
            </a:pPr>
            <a:r>
              <a:rPr lang="en-US" sz="3896">
                <a:solidFill>
                  <a:srgbClr val="000000"/>
                </a:solidFill>
                <a:latin typeface="Glacial Indifference"/>
                <a:ea typeface="Glacial Indifference"/>
                <a:cs typeface="Glacial Indifference"/>
                <a:sym typeface="Glacial Indifference"/>
              </a:rPr>
              <a:t>This may begin a few days before a period starts and can also happen during the first few days of a period. </a:t>
            </a:r>
          </a:p>
          <a:p>
            <a:pPr algn="just">
              <a:lnSpc>
                <a:spcPts val="6351"/>
              </a:lnSpc>
            </a:pPr>
          </a:p>
          <a:p>
            <a:pPr algn="just" marL="841221" indent="-420610" lvl="1">
              <a:lnSpc>
                <a:spcPts val="6351"/>
              </a:lnSpc>
              <a:buFont typeface="Arial"/>
              <a:buChar char="•"/>
            </a:pPr>
            <a:r>
              <a:rPr lang="en-US" sz="3896">
                <a:solidFill>
                  <a:srgbClr val="000000"/>
                </a:solidFill>
                <a:latin typeface="Glacial Indifference"/>
                <a:ea typeface="Glacial Indifference"/>
                <a:cs typeface="Glacial Indifference"/>
                <a:sym typeface="Glacial Indifference"/>
              </a:rPr>
              <a:t>You may notice a sharp or dull ache in your lower abdomen.</a:t>
            </a:r>
          </a:p>
        </p:txBody>
      </p:sp>
      <p:sp>
        <p:nvSpPr>
          <p:cNvPr name="TextBox 7" id="7"/>
          <p:cNvSpPr txBox="true"/>
          <p:nvPr/>
        </p:nvSpPr>
        <p:spPr>
          <a:xfrm rot="0">
            <a:off x="5230811" y="1298003"/>
            <a:ext cx="7826378" cy="945615"/>
          </a:xfrm>
          <a:prstGeom prst="rect">
            <a:avLst/>
          </a:prstGeom>
        </p:spPr>
        <p:txBody>
          <a:bodyPr anchor="t" rtlCol="false" tIns="0" lIns="0" bIns="0" rIns="0">
            <a:spAutoFit/>
          </a:bodyPr>
          <a:lstStyle/>
          <a:p>
            <a:pPr algn="ctr">
              <a:lnSpc>
                <a:spcPts val="7042"/>
              </a:lnSpc>
            </a:pPr>
            <a:r>
              <a:rPr lang="en-US" sz="6707">
                <a:solidFill>
                  <a:srgbClr val="000000"/>
                </a:solidFill>
                <a:latin typeface="Bobby Jones Soft"/>
                <a:ea typeface="Bobby Jones Soft"/>
                <a:cs typeface="Bobby Jones Soft"/>
                <a:sym typeface="Bobby Jones Soft"/>
              </a:rPr>
              <a:t>DO PERIODS HURT?</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DAGXG9rfhjg</dc:identifier>
  <dcterms:modified xsi:type="dcterms:W3CDTF">2011-08-01T06:04:30Z</dcterms:modified>
  <cp:revision>1</cp:revision>
  <dc:title>7.2.3 - Menstruation - slides</dc:title>
</cp:coreProperties>
</file>