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Bobby Jones Soft" charset="1" panose="00000000000000000000"/>
      <p:regular r:id="rId16"/>
    </p:embeddedFont>
    <p:embeddedFont>
      <p:font typeface="Glacial Indifference" charset="1" panose="00000000000000000000"/>
      <p:regular r:id="rId17"/>
    </p:embeddedFont>
    <p:embeddedFont>
      <p:font typeface="Playpen Sans" charset="1" panose="00000000000000000000"/>
      <p:regular r:id="rId21"/>
    </p:embeddedFont>
    <p:embeddedFont>
      <p:font typeface="Glacial Indifference Bold" charset="1" panose="000008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notesMasters/notesMaster1.xml" Type="http://schemas.openxmlformats.org/officeDocument/2006/relationships/notesMaster"/><Relationship Id="rId19" Target="theme/theme2.xml" Type="http://schemas.openxmlformats.org/officeDocument/2006/relationships/theme"/><Relationship Id="rId2" Target="presProps.xml" Type="http://schemas.openxmlformats.org/officeDocument/2006/relationships/presProps"/><Relationship Id="rId20" Target="notesSlides/notesSlide1.xml" Type="http://schemas.openxmlformats.org/officeDocument/2006/relationships/notesSlide"/><Relationship Id="rId21" Target="fonts/font21.fntdata" Type="http://schemas.openxmlformats.org/officeDocument/2006/relationships/font"/><Relationship Id="rId22" Target="notesSlides/notesSlide2.xml" Type="http://schemas.openxmlformats.org/officeDocument/2006/relationships/notesSlide"/><Relationship Id="rId23" Target="notesSlides/notesSlide3.xml" Type="http://schemas.openxmlformats.org/officeDocument/2006/relationships/notesSlide"/><Relationship Id="rId24" Target="fonts/font24.fntdata" Type="http://schemas.openxmlformats.org/officeDocument/2006/relationships/font"/><Relationship Id="rId25" Target="notesSlides/notesSlide4.xml" Type="http://schemas.openxmlformats.org/officeDocument/2006/relationships/notesSlide"/><Relationship Id="rId26" Target="notesSlides/notesSlide5.xml" Type="http://schemas.openxmlformats.org/officeDocument/2006/relationships/notesSlide"/><Relationship Id="rId27" Target="notesSlides/notesSlide6.xml" Type="http://schemas.openxmlformats.org/officeDocument/2006/relationships/notesSlide"/><Relationship Id="rId28" Target="notesSlides/notesSlide7.xml" Type="http://schemas.openxmlformats.org/officeDocument/2006/relationships/notesSlide"/><Relationship Id="rId29" Target="notesSlides/notesSlide8.xml" Type="http://schemas.openxmlformats.org/officeDocument/2006/relationships/notesSlide"/><Relationship Id="rId3" Target="viewProps.xml" Type="http://schemas.openxmlformats.org/officeDocument/2006/relationships/viewProps"/><Relationship Id="rId30" Target="notesSlides/notesSlide9.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r>
              <a:rPr lang="en-US"/>
              <a:t/>
            </a:r>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r>
              <a:rPr lang="en-US"/>
              <a:t/>
            </a:r>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Start with an introduction that we all use the internet differently. Some of us will have </a:t>
            </a:r>
          </a:p>
          <a:p>
            <a:r>
              <a:rPr lang="en-US"/>
              <a:t>phones or tablets or game online, some not. Whatever access we have, whatever we use, today young people will be thinking about their online lives, and it’s likely that even with limited access now, this will probably increase for everybody as they get older.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Tell the class that they will be interviewing one another about their online activity. Split the young people into pairs and provide them with Handout A. </a:t>
            </a:r>
          </a:p>
          <a:p>
            <a:r>
              <a:rPr lang="en-US"/>
              <a:t/>
            </a:r>
          </a:p>
          <a:p>
            <a:r>
              <a:rPr lang="en-US"/>
              <a:t>Explain that each person in the pair should have an opportunity to act as the ‘interviewer’ and ‘interviewee’ using the questions provided on the handout. Explain that once they are finished interviewing one another that they should have a conversation about any similarities or differences in their online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Encourage pairs to share their findings with the wider class. </a:t>
            </a:r>
          </a:p>
          <a:p>
            <a:r>
              <a:rPr lang="en-US"/>
              <a:t/>
            </a:r>
          </a:p>
          <a:p>
            <a:r>
              <a:rPr lang="en-US"/>
              <a:t>Encourage discussion by asking questions such as ‘What did you and your partner have in common? What was different? How do you feel about your online activity after talking to your partner? How do you think your online activity compares to students in other year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Handout B, which is an infographic from Internet Matters describing the online habits of young people across the UK. </a:t>
            </a:r>
          </a:p>
          <a:p>
            <a:r>
              <a:rPr lang="en-US"/>
              <a:t/>
            </a:r>
          </a:p>
          <a:p>
            <a:r>
              <a:rPr lang="en-US"/>
              <a:t>Either print this out or read aloud some of the statistics and ask the class for their thoughts. </a:t>
            </a:r>
          </a:p>
          <a:p>
            <a:r>
              <a:rPr lang="en-US"/>
              <a:t/>
            </a:r>
          </a:p>
          <a:p>
            <a:r>
              <a:rPr lang="en-US"/>
              <a:t>Do they find anything surprising? How do they feel their own online activity compares to the statistics?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Activity: Ask the class the following question: “Do you think social media is a good thing, or a bad thing?”</a:t>
            </a:r>
          </a:p>
          <a:p>
            <a:r>
              <a:rPr lang="en-US"/>
              <a:t/>
            </a:r>
          </a:p>
          <a:p>
            <a:r>
              <a:rPr lang="en-US"/>
              <a:t> Instruct those who believe it is a good thing to walk to one end of the classroom, and those who think it’s a bad thing to walk to the other side. Allow those who are unsure to remain in the ‘middle.’ Ask students on both sides for their reasoning: why do they think social media is good/bad? Are there any exceptions?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With students still on their respective sides, tell them that you are going to play a short video clip (embedded in slides). </a:t>
            </a:r>
          </a:p>
          <a:p>
            <a:r>
              <a:rPr lang="en-US"/>
              <a:t/>
            </a:r>
          </a:p>
          <a:p>
            <a:r>
              <a:rPr lang="en-US"/>
              <a:t>Introduce the clip, explaining that it is an interview with Evie Roberts, a teenager on the Isle of Man and student at Ballakermeen High School. Evie is blind and hosts a popular podcast called ‘Talking in the Dark’ which aims to break barriers and challenge stigma and stereotypes.</a:t>
            </a:r>
          </a:p>
          <a:p>
            <a:r>
              <a:rPr lang="en-US"/>
              <a:t/>
            </a:r>
          </a:p>
          <a:p>
            <a:r>
              <a:rPr lang="en-US"/>
              <a:t/>
            </a:r>
          </a:p>
          <a:p>
            <a:r>
              <a:rPr lang="en-US"/>
              <a:t>https://www.youtube.com/watch?v=QLvf1fmd1bQ</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Revisit this question - ask students whether the video clip influenced their thinking about social media - is it sometimes a positive thing? How? When? Is it always so black and white?</a:t>
            </a:r>
          </a:p>
          <a:p>
            <a:r>
              <a:rPr lang="en-US"/>
              <a:t/>
            </a:r>
          </a:p>
          <a:p>
            <a:r>
              <a:rPr lang="en-US"/>
              <a:t>Ask students for their own examples of people using social media for good (for example YouTubers or influencers who share positive messages, famous people who promote awareness of important issues,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0.png" Type="http://schemas.openxmlformats.org/officeDocument/2006/relationships/image"/><Relationship Id="rId4"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2.png" Type="http://schemas.openxmlformats.org/officeDocument/2006/relationships/image"/><Relationship Id="rId2" Target="../notesSlides/notesSlide5.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4.jpeg" Type="http://schemas.openxmlformats.org/officeDocument/2006/relationships/image"/><Relationship Id="rId4" Target="https://www.youtube.com/watch?v=QLvf1fmd1bQ" TargetMode="External" Type="http://schemas.openxmlformats.org/officeDocument/2006/relationships/video"/></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798573" y="7622352"/>
            <a:ext cx="1478992" cy="1998212"/>
          </a:xfrm>
          <a:custGeom>
            <a:avLst/>
            <a:gdLst/>
            <a:ahLst/>
            <a:cxnLst/>
            <a:rect r="r" b="b" t="t" l="l"/>
            <a:pathLst>
              <a:path h="1998212" w="1478992">
                <a:moveTo>
                  <a:pt x="0" y="0"/>
                </a:moveTo>
                <a:lnTo>
                  <a:pt x="1478992" y="0"/>
                </a:lnTo>
                <a:lnTo>
                  <a:pt x="1478992" y="1998212"/>
                </a:lnTo>
                <a:lnTo>
                  <a:pt x="0" y="1998212"/>
                </a:lnTo>
                <a:lnTo>
                  <a:pt x="0" y="0"/>
                </a:lnTo>
                <a:close/>
              </a:path>
            </a:pathLst>
          </a:custGeom>
          <a:blipFill>
            <a:blip r:embed="rId2"/>
            <a:stretch>
              <a:fillRect l="0" t="0" r="0" b="0"/>
            </a:stretch>
          </a:blipFill>
        </p:spPr>
      </p:sp>
      <p:sp>
        <p:nvSpPr>
          <p:cNvPr name="TextBox 6" id="6"/>
          <p:cNvSpPr txBox="true"/>
          <p:nvPr/>
        </p:nvSpPr>
        <p:spPr>
          <a:xfrm rot="0">
            <a:off x="2175036" y="2695278"/>
            <a:ext cx="13937928" cy="2370498"/>
          </a:xfrm>
          <a:prstGeom prst="rect">
            <a:avLst/>
          </a:prstGeom>
        </p:spPr>
        <p:txBody>
          <a:bodyPr anchor="t" rtlCol="false" tIns="0" lIns="0" bIns="0" rIns="0">
            <a:spAutoFit/>
          </a:bodyPr>
          <a:lstStyle/>
          <a:p>
            <a:pPr algn="ctr">
              <a:lnSpc>
                <a:spcPts val="17782"/>
              </a:lnSpc>
            </a:pPr>
            <a:r>
              <a:rPr lang="en-US" sz="16935">
                <a:solidFill>
                  <a:srgbClr val="000000"/>
                </a:solidFill>
                <a:latin typeface="Bobby Jones Soft"/>
                <a:ea typeface="Bobby Jones Soft"/>
                <a:cs typeface="Bobby Jones Soft"/>
                <a:sym typeface="Bobby Jones Soft"/>
              </a:rPr>
              <a:t>ME ONLINE</a:t>
            </a:r>
          </a:p>
        </p:txBody>
      </p:sp>
      <p:sp>
        <p:nvSpPr>
          <p:cNvPr name="TextBox 7" id="7"/>
          <p:cNvSpPr txBox="true"/>
          <p:nvPr/>
        </p:nvSpPr>
        <p:spPr>
          <a:xfrm rot="0">
            <a:off x="4405441" y="5132451"/>
            <a:ext cx="9477119" cy="695325"/>
          </a:xfrm>
          <a:prstGeom prst="rect">
            <a:avLst/>
          </a:prstGeom>
        </p:spPr>
        <p:txBody>
          <a:bodyPr anchor="t" rtlCol="false" tIns="0" lIns="0" bIns="0" rIns="0">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7</a:t>
            </a:r>
          </a:p>
        </p:txBody>
      </p:sp>
      <p:sp>
        <p:nvSpPr>
          <p:cNvPr name="TextBox 8" id="8"/>
          <p:cNvSpPr txBox="true"/>
          <p:nvPr/>
        </p:nvSpPr>
        <p:spPr>
          <a:xfrm rot="0">
            <a:off x="11269662" y="8640508"/>
            <a:ext cx="5989638" cy="801367"/>
          </a:xfrm>
          <a:prstGeom prst="rect">
            <a:avLst/>
          </a:prstGeom>
        </p:spPr>
        <p:txBody>
          <a:bodyPr anchor="t" rtlCol="false" tIns="0" lIns="0" bIns="0" rIns="0">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765378"/>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319892" y="3949004"/>
            <a:ext cx="3939408" cy="6002907"/>
          </a:xfrm>
          <a:custGeom>
            <a:avLst/>
            <a:gdLst/>
            <a:ahLst/>
            <a:cxnLst/>
            <a:rect r="r" b="b" t="t" l="l"/>
            <a:pathLst>
              <a:path h="6002907" w="3939408">
                <a:moveTo>
                  <a:pt x="0" y="0"/>
                </a:moveTo>
                <a:lnTo>
                  <a:pt x="3939408" y="0"/>
                </a:lnTo>
                <a:lnTo>
                  <a:pt x="3939408" y="6002907"/>
                </a:lnTo>
                <a:lnTo>
                  <a:pt x="0" y="6002907"/>
                </a:lnTo>
                <a:lnTo>
                  <a:pt x="0" y="0"/>
                </a:lnTo>
                <a:close/>
              </a:path>
            </a:pathLst>
          </a:custGeom>
          <a:blipFill>
            <a:blip r:embed="rId3"/>
            <a:stretch>
              <a:fillRect l="0" t="0" r="0" b="0"/>
            </a:stretch>
          </a:blipFill>
        </p:spPr>
      </p:sp>
      <p:sp>
        <p:nvSpPr>
          <p:cNvPr name="TextBox 6" id="6"/>
          <p:cNvSpPr txBox="true"/>
          <p:nvPr/>
        </p:nvSpPr>
        <p:spPr>
          <a:xfrm rot="0">
            <a:off x="635674" y="1114425"/>
            <a:ext cx="5762856"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LET’S REFLECT</a:t>
            </a:r>
          </a:p>
        </p:txBody>
      </p:sp>
      <p:sp>
        <p:nvSpPr>
          <p:cNvPr name="TextBox 7" id="7"/>
          <p:cNvSpPr txBox="true"/>
          <p:nvPr/>
        </p:nvSpPr>
        <p:spPr>
          <a:xfrm rot="0">
            <a:off x="635674" y="4420146"/>
            <a:ext cx="12891068" cy="2530312"/>
          </a:xfrm>
          <a:prstGeom prst="rect">
            <a:avLst/>
          </a:prstGeom>
        </p:spPr>
        <p:txBody>
          <a:bodyPr anchor="t" rtlCol="false" tIns="0" lIns="0" bIns="0" rIns="0">
            <a:spAutoFit/>
          </a:bodyPr>
          <a:lstStyle/>
          <a:p>
            <a:pPr algn="ctr">
              <a:lnSpc>
                <a:spcPts val="10158"/>
              </a:lnSpc>
              <a:spcBef>
                <a:spcPct val="0"/>
              </a:spcBef>
            </a:pPr>
            <a:r>
              <a:rPr lang="en-US" sz="7256">
                <a:solidFill>
                  <a:srgbClr val="000000"/>
                </a:solidFill>
                <a:latin typeface="Glacial Indifference"/>
                <a:ea typeface="Glacial Indifference"/>
                <a:cs typeface="Glacial Indifference"/>
                <a:sym typeface="Glacial Indifference"/>
              </a:rPr>
              <a:t>what’s one idea you’re taking away from today’s lesson?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14425"/>
            <a:ext cx="764122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name="Freeform 6" id="6"/>
          <p:cNvSpPr/>
          <p:nvPr/>
        </p:nvSpPr>
        <p:spPr>
          <a:xfrm flipH="true" flipV="true" rot="5400000">
            <a:off x="4543789" y="1970205"/>
            <a:ext cx="6115859" cy="7714960"/>
          </a:xfrm>
          <a:custGeom>
            <a:avLst/>
            <a:gdLst/>
            <a:ahLst/>
            <a:cxnLst/>
            <a:rect r="r" b="b" t="t" l="l"/>
            <a:pathLst>
              <a:path h="7714960" w="6115859">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249892" y="3222479"/>
            <a:ext cx="7576310" cy="5115163"/>
          </a:xfrm>
          <a:prstGeom prst="rect">
            <a:avLst/>
          </a:prstGeom>
        </p:spPr>
        <p:txBody>
          <a:bodyPr anchor="t" rtlCol="false" tIns="0" lIns="0" bIns="0" rIns="0">
            <a:spAutoFit/>
          </a:bodyPr>
          <a:lstStyle/>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p>
        </p:txBody>
      </p:sp>
      <p:sp>
        <p:nvSpPr>
          <p:cNvPr name="TextBox 8" id="8"/>
          <p:cNvSpPr txBox="true"/>
          <p:nvPr/>
        </p:nvSpPr>
        <p:spPr>
          <a:xfrm rot="0">
            <a:off x="11459198" y="8305225"/>
            <a:ext cx="59639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2330559">
            <a:off x="13265669" y="5610506"/>
            <a:ext cx="4034114" cy="2546534"/>
          </a:xfrm>
          <a:custGeom>
            <a:avLst/>
            <a:gdLst/>
            <a:ahLst/>
            <a:cxnLst/>
            <a:rect r="r" b="b" t="t" l="l"/>
            <a:pathLst>
              <a:path h="2546534" w="4034114">
                <a:moveTo>
                  <a:pt x="0" y="0"/>
                </a:moveTo>
                <a:lnTo>
                  <a:pt x="4034114" y="0"/>
                </a:lnTo>
                <a:lnTo>
                  <a:pt x="4034114" y="2546534"/>
                </a:lnTo>
                <a:lnTo>
                  <a:pt x="0" y="2546534"/>
                </a:lnTo>
                <a:lnTo>
                  <a:pt x="0" y="0"/>
                </a:lnTo>
                <a:close/>
              </a:path>
            </a:pathLst>
          </a:custGeom>
          <a:blipFill>
            <a:blip r:embed="rId3"/>
            <a:stretch>
              <a:fillRect l="0" t="0" r="0" b="0"/>
            </a:stretch>
          </a:blipFill>
        </p:spPr>
      </p:sp>
      <p:sp>
        <p:nvSpPr>
          <p:cNvPr name="Freeform 6" id="6"/>
          <p:cNvSpPr/>
          <p:nvPr/>
        </p:nvSpPr>
        <p:spPr>
          <a:xfrm flipH="false" flipV="false" rot="0">
            <a:off x="1028700" y="5350671"/>
            <a:ext cx="4145894" cy="4114800"/>
          </a:xfrm>
          <a:custGeom>
            <a:avLst/>
            <a:gdLst/>
            <a:ahLst/>
            <a:cxnLst/>
            <a:rect r="r" b="b" t="t" l="l"/>
            <a:pathLst>
              <a:path h="4114800" w="4145894">
                <a:moveTo>
                  <a:pt x="0" y="0"/>
                </a:moveTo>
                <a:lnTo>
                  <a:pt x="4145894" y="0"/>
                </a:lnTo>
                <a:lnTo>
                  <a:pt x="41458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691">
            <a:off x="7310483" y="5143500"/>
            <a:ext cx="3912801" cy="4114800"/>
          </a:xfrm>
          <a:custGeom>
            <a:avLst/>
            <a:gdLst/>
            <a:ahLst/>
            <a:cxnLst/>
            <a:rect r="r" b="b" t="t" l="l"/>
            <a:pathLst>
              <a:path h="4114800" w="3912801">
                <a:moveTo>
                  <a:pt x="0" y="0"/>
                </a:moveTo>
                <a:lnTo>
                  <a:pt x="3912801" y="0"/>
                </a:lnTo>
                <a:lnTo>
                  <a:pt x="391280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2457674" y="1591395"/>
            <a:ext cx="12585462" cy="2831736"/>
          </a:xfrm>
          <a:prstGeom prst="rect">
            <a:avLst/>
          </a:prstGeom>
        </p:spPr>
        <p:txBody>
          <a:bodyPr anchor="t" rtlCol="false" tIns="0" lIns="0" bIns="0" rIns="0">
            <a:spAutoFit/>
          </a:bodyPr>
          <a:lstStyle/>
          <a:p>
            <a:pPr algn="ctr">
              <a:lnSpc>
                <a:spcPts val="10864"/>
              </a:lnSpc>
            </a:pPr>
            <a:r>
              <a:rPr lang="en-US" sz="10347">
                <a:solidFill>
                  <a:srgbClr val="000000"/>
                </a:solidFill>
                <a:latin typeface="Bobby Jones Soft"/>
                <a:ea typeface="Bobby Jones Soft"/>
                <a:cs typeface="Bobby Jones Soft"/>
                <a:sym typeface="Bobby Jones Soft"/>
              </a:rPr>
              <a:t>WE ALL USE THE INTERNET DIFFERENTLY.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635674" y="5516437"/>
            <a:ext cx="5384791" cy="4220330"/>
          </a:xfrm>
          <a:custGeom>
            <a:avLst/>
            <a:gdLst/>
            <a:ahLst/>
            <a:cxnLst/>
            <a:rect r="r" b="b" t="t" l="l"/>
            <a:pathLst>
              <a:path h="4220330" w="5384791">
                <a:moveTo>
                  <a:pt x="0" y="0"/>
                </a:moveTo>
                <a:lnTo>
                  <a:pt x="5384791" y="0"/>
                </a:lnTo>
                <a:lnTo>
                  <a:pt x="5384791" y="4220330"/>
                </a:lnTo>
                <a:lnTo>
                  <a:pt x="0" y="4220330"/>
                </a:lnTo>
                <a:lnTo>
                  <a:pt x="0" y="0"/>
                </a:lnTo>
                <a:close/>
              </a:path>
            </a:pathLst>
          </a:custGeom>
          <a:blipFill>
            <a:blip r:embed="rId3"/>
            <a:stretch>
              <a:fillRect l="0" t="0" r="0" b="0"/>
            </a:stretch>
          </a:blipFill>
        </p:spPr>
      </p:sp>
      <p:sp>
        <p:nvSpPr>
          <p:cNvPr name="TextBox 6" id="6"/>
          <p:cNvSpPr txBox="true"/>
          <p:nvPr/>
        </p:nvSpPr>
        <p:spPr>
          <a:xfrm rot="0">
            <a:off x="0" y="1114425"/>
            <a:ext cx="5762856"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ACTIVITY </a:t>
            </a:r>
          </a:p>
        </p:txBody>
      </p:sp>
      <p:sp>
        <p:nvSpPr>
          <p:cNvPr name="TextBox 7" id="7"/>
          <p:cNvSpPr txBox="true"/>
          <p:nvPr/>
        </p:nvSpPr>
        <p:spPr>
          <a:xfrm rot="0">
            <a:off x="8282681" y="3690817"/>
            <a:ext cx="6585321" cy="2743442"/>
          </a:xfrm>
          <a:prstGeom prst="rect">
            <a:avLst/>
          </a:prstGeom>
        </p:spPr>
        <p:txBody>
          <a:bodyPr anchor="t" rtlCol="false" tIns="0" lIns="0" bIns="0" rIns="0">
            <a:spAutoFit/>
          </a:bodyPr>
          <a:lstStyle/>
          <a:p>
            <a:pPr algn="ctr">
              <a:lnSpc>
                <a:spcPts val="11011"/>
              </a:lnSpc>
              <a:spcBef>
                <a:spcPct val="0"/>
              </a:spcBef>
            </a:pPr>
            <a:r>
              <a:rPr lang="en-US" b="true" sz="7865">
                <a:solidFill>
                  <a:srgbClr val="000000"/>
                </a:solidFill>
                <a:latin typeface="Glacial Indifference Bold"/>
                <a:ea typeface="Glacial Indifference Bold"/>
                <a:cs typeface="Glacial Indifference Bold"/>
                <a:sym typeface="Glacial Indifference Bold"/>
              </a:rPr>
              <a:t>interview a partner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585522" y="4304032"/>
            <a:ext cx="4177334" cy="4455823"/>
          </a:xfrm>
          <a:custGeom>
            <a:avLst/>
            <a:gdLst/>
            <a:ahLst/>
            <a:cxnLst/>
            <a:rect r="r" b="b" t="t" l="l"/>
            <a:pathLst>
              <a:path h="4455823" w="4177334">
                <a:moveTo>
                  <a:pt x="0" y="0"/>
                </a:moveTo>
                <a:lnTo>
                  <a:pt x="4177334" y="0"/>
                </a:lnTo>
                <a:lnTo>
                  <a:pt x="4177334" y="4455824"/>
                </a:lnTo>
                <a:lnTo>
                  <a:pt x="0" y="44558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0" y="1114425"/>
            <a:ext cx="5762856"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LET’S TALK</a:t>
            </a:r>
          </a:p>
        </p:txBody>
      </p:sp>
      <p:sp>
        <p:nvSpPr>
          <p:cNvPr name="TextBox 7" id="7"/>
          <p:cNvSpPr txBox="true"/>
          <p:nvPr/>
        </p:nvSpPr>
        <p:spPr>
          <a:xfrm rot="0">
            <a:off x="7966694" y="3762327"/>
            <a:ext cx="6725587" cy="969111"/>
          </a:xfrm>
          <a:prstGeom prst="rect">
            <a:avLst/>
          </a:prstGeom>
        </p:spPr>
        <p:txBody>
          <a:bodyPr anchor="t" rtlCol="false" tIns="0" lIns="0" bIns="0" rIns="0">
            <a:spAutoFit/>
          </a:bodyPr>
          <a:lstStyle/>
          <a:p>
            <a:pPr algn="ctr">
              <a:lnSpc>
                <a:spcPts val="7904"/>
              </a:lnSpc>
              <a:spcBef>
                <a:spcPct val="0"/>
              </a:spcBef>
            </a:pPr>
            <a:r>
              <a:rPr lang="en-US" b="true" sz="5645">
                <a:solidFill>
                  <a:srgbClr val="000000"/>
                </a:solidFill>
                <a:latin typeface="Glacial Indifference Bold"/>
                <a:ea typeface="Glacial Indifference Bold"/>
                <a:cs typeface="Glacial Indifference Bold"/>
                <a:sym typeface="Glacial Indifference Bold"/>
              </a:rPr>
              <a:t>share with the class </a:t>
            </a:r>
          </a:p>
        </p:txBody>
      </p:sp>
      <p:sp>
        <p:nvSpPr>
          <p:cNvPr name="TextBox 8" id="8"/>
          <p:cNvSpPr txBox="true"/>
          <p:nvPr/>
        </p:nvSpPr>
        <p:spPr>
          <a:xfrm rot="0">
            <a:off x="7036289" y="5380954"/>
            <a:ext cx="9165706" cy="2116559"/>
          </a:xfrm>
          <a:prstGeom prst="rect">
            <a:avLst/>
          </a:prstGeom>
        </p:spPr>
        <p:txBody>
          <a:bodyPr anchor="t" rtlCol="false" tIns="0" lIns="0" bIns="0" rIns="0">
            <a:spAutoFit/>
          </a:bodyPr>
          <a:lstStyle/>
          <a:p>
            <a:pPr algn="ctr">
              <a:lnSpc>
                <a:spcPts val="5664"/>
              </a:lnSpc>
              <a:spcBef>
                <a:spcPct val="0"/>
              </a:spcBef>
            </a:pPr>
            <a:r>
              <a:rPr lang="en-US" sz="4045">
                <a:solidFill>
                  <a:srgbClr val="000000"/>
                </a:solidFill>
                <a:latin typeface="Glacial Indifference"/>
                <a:ea typeface="Glacial Indifference"/>
                <a:cs typeface="Glacial Indifference"/>
                <a:sym typeface="Glacial Indifference"/>
              </a:rPr>
              <a:t>what did you &amp; your partner have in common? what was different? what about the rest of the class?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113857">
            <a:off x="11463929" y="2178290"/>
            <a:ext cx="4563570" cy="7200900"/>
          </a:xfrm>
          <a:custGeom>
            <a:avLst/>
            <a:gdLst/>
            <a:ahLst/>
            <a:cxnLst/>
            <a:rect r="r" b="b" t="t" l="l"/>
            <a:pathLst>
              <a:path h="7200900" w="4563570">
                <a:moveTo>
                  <a:pt x="0" y="0"/>
                </a:moveTo>
                <a:lnTo>
                  <a:pt x="4563571" y="0"/>
                </a:lnTo>
                <a:lnTo>
                  <a:pt x="4563571"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746997">
            <a:off x="5611553" y="1157316"/>
            <a:ext cx="2388059" cy="2388059"/>
          </a:xfrm>
          <a:custGeom>
            <a:avLst/>
            <a:gdLst/>
            <a:ahLst/>
            <a:cxnLst/>
            <a:rect r="r" b="b" t="t" l="l"/>
            <a:pathLst>
              <a:path h="2388059" w="2388059">
                <a:moveTo>
                  <a:pt x="0" y="0"/>
                </a:moveTo>
                <a:lnTo>
                  <a:pt x="2388059" y="0"/>
                </a:lnTo>
                <a:lnTo>
                  <a:pt x="2388059" y="2388059"/>
                </a:lnTo>
                <a:lnTo>
                  <a:pt x="0" y="23880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283459">
            <a:off x="1328622" y="6969200"/>
            <a:ext cx="2289100" cy="2289100"/>
          </a:xfrm>
          <a:custGeom>
            <a:avLst/>
            <a:gdLst/>
            <a:ahLst/>
            <a:cxnLst/>
            <a:rect r="r" b="b" t="t" l="l"/>
            <a:pathLst>
              <a:path h="2289100" w="2289100">
                <a:moveTo>
                  <a:pt x="0" y="0"/>
                </a:moveTo>
                <a:lnTo>
                  <a:pt x="2289099" y="0"/>
                </a:lnTo>
                <a:lnTo>
                  <a:pt x="2289099" y="2289100"/>
                </a:lnTo>
                <a:lnTo>
                  <a:pt x="0" y="2289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789487">
            <a:off x="6639972" y="6835829"/>
            <a:ext cx="2678000" cy="1981720"/>
          </a:xfrm>
          <a:custGeom>
            <a:avLst/>
            <a:gdLst/>
            <a:ahLst/>
            <a:cxnLst/>
            <a:rect r="r" b="b" t="t" l="l"/>
            <a:pathLst>
              <a:path h="1981720" w="2678000">
                <a:moveTo>
                  <a:pt x="0" y="0"/>
                </a:moveTo>
                <a:lnTo>
                  <a:pt x="2678000" y="0"/>
                </a:lnTo>
                <a:lnTo>
                  <a:pt x="2678000" y="1981720"/>
                </a:lnTo>
                <a:lnTo>
                  <a:pt x="0" y="198172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5087129" y="4104839"/>
            <a:ext cx="2172171" cy="2196886"/>
          </a:xfrm>
          <a:custGeom>
            <a:avLst/>
            <a:gdLst/>
            <a:ahLst/>
            <a:cxnLst/>
            <a:rect r="r" b="b" t="t" l="l"/>
            <a:pathLst>
              <a:path h="2196886" w="2172171">
                <a:moveTo>
                  <a:pt x="0" y="0"/>
                </a:moveTo>
                <a:lnTo>
                  <a:pt x="2172171" y="0"/>
                </a:lnTo>
                <a:lnTo>
                  <a:pt x="2172171" y="2196886"/>
                </a:lnTo>
                <a:lnTo>
                  <a:pt x="0" y="21968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299237">
            <a:off x="10059182" y="1864732"/>
            <a:ext cx="2453450" cy="2453450"/>
          </a:xfrm>
          <a:custGeom>
            <a:avLst/>
            <a:gdLst/>
            <a:ahLst/>
            <a:cxnLst/>
            <a:rect r="r" b="b" t="t" l="l"/>
            <a:pathLst>
              <a:path h="2453450" w="2453450">
                <a:moveTo>
                  <a:pt x="0" y="0"/>
                </a:moveTo>
                <a:lnTo>
                  <a:pt x="2453449" y="0"/>
                </a:lnTo>
                <a:lnTo>
                  <a:pt x="2453449" y="2453450"/>
                </a:lnTo>
                <a:lnTo>
                  <a:pt x="0" y="2453450"/>
                </a:lnTo>
                <a:lnTo>
                  <a:pt x="0" y="0"/>
                </a:lnTo>
                <a:close/>
              </a:path>
            </a:pathLst>
          </a:custGeom>
          <a:blipFill>
            <a:blip r:embed="rId13"/>
            <a:stretch>
              <a:fillRect l="0" t="0" r="0" b="0"/>
            </a:stretch>
          </a:blipFill>
        </p:spPr>
      </p:sp>
      <p:sp>
        <p:nvSpPr>
          <p:cNvPr name="TextBox 11" id="11"/>
          <p:cNvSpPr txBox="true"/>
          <p:nvPr/>
        </p:nvSpPr>
        <p:spPr>
          <a:xfrm rot="0">
            <a:off x="0" y="1114425"/>
            <a:ext cx="5762856"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LET’S TALK</a:t>
            </a:r>
          </a:p>
        </p:txBody>
      </p:sp>
      <p:sp>
        <p:nvSpPr>
          <p:cNvPr name="TextBox 12" id="12"/>
          <p:cNvSpPr txBox="true"/>
          <p:nvPr/>
        </p:nvSpPr>
        <p:spPr>
          <a:xfrm rot="0">
            <a:off x="1028700" y="3990539"/>
            <a:ext cx="8479676" cy="1971144"/>
          </a:xfrm>
          <a:prstGeom prst="rect">
            <a:avLst/>
          </a:prstGeom>
        </p:spPr>
        <p:txBody>
          <a:bodyPr anchor="t" rtlCol="false" tIns="0" lIns="0" bIns="0" rIns="0">
            <a:spAutoFit/>
          </a:bodyPr>
          <a:lstStyle/>
          <a:p>
            <a:pPr algn="ctr">
              <a:lnSpc>
                <a:spcPts val="7904"/>
              </a:lnSpc>
              <a:spcBef>
                <a:spcPct val="0"/>
              </a:spcBef>
            </a:pPr>
            <a:r>
              <a:rPr lang="en-US" sz="5645">
                <a:solidFill>
                  <a:srgbClr val="000000"/>
                </a:solidFill>
                <a:latin typeface="Glacial Indifference"/>
                <a:ea typeface="Glacial Indifference"/>
                <a:cs typeface="Glacial Indifference"/>
                <a:sym typeface="Glacial Indifference"/>
              </a:rPr>
              <a:t>what do young people across the UK do online?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889470" y="2539548"/>
            <a:ext cx="5415907" cy="7197219"/>
          </a:xfrm>
          <a:custGeom>
            <a:avLst/>
            <a:gdLst/>
            <a:ahLst/>
            <a:cxnLst/>
            <a:rect r="r" b="b" t="t" l="l"/>
            <a:pathLst>
              <a:path h="7197219" w="5415907">
                <a:moveTo>
                  <a:pt x="0" y="0"/>
                </a:moveTo>
                <a:lnTo>
                  <a:pt x="5415907" y="0"/>
                </a:lnTo>
                <a:lnTo>
                  <a:pt x="5415907" y="7197219"/>
                </a:lnTo>
                <a:lnTo>
                  <a:pt x="0" y="7197219"/>
                </a:lnTo>
                <a:lnTo>
                  <a:pt x="0" y="0"/>
                </a:lnTo>
                <a:close/>
              </a:path>
            </a:pathLst>
          </a:custGeom>
          <a:blipFill>
            <a:blip r:embed="rId3"/>
            <a:stretch>
              <a:fillRect l="0" t="0" r="0" b="0"/>
            </a:stretch>
          </a:blipFill>
        </p:spPr>
      </p:sp>
      <p:sp>
        <p:nvSpPr>
          <p:cNvPr name="TextBox 6" id="6"/>
          <p:cNvSpPr txBox="true"/>
          <p:nvPr/>
        </p:nvSpPr>
        <p:spPr>
          <a:xfrm rot="0">
            <a:off x="0" y="851103"/>
            <a:ext cx="5762856"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LET’S TALK</a:t>
            </a:r>
          </a:p>
        </p:txBody>
      </p:sp>
      <p:sp>
        <p:nvSpPr>
          <p:cNvPr name="TextBox 7" id="7"/>
          <p:cNvSpPr txBox="true"/>
          <p:nvPr/>
        </p:nvSpPr>
        <p:spPr>
          <a:xfrm rot="212032">
            <a:off x="1255640" y="3186254"/>
            <a:ext cx="10069916" cy="4176116"/>
          </a:xfrm>
          <a:prstGeom prst="rect">
            <a:avLst/>
          </a:prstGeom>
        </p:spPr>
        <p:txBody>
          <a:bodyPr anchor="t" rtlCol="false" tIns="0" lIns="0" bIns="0" rIns="0">
            <a:spAutoFit/>
          </a:bodyPr>
          <a:lstStyle/>
          <a:p>
            <a:pPr algn="ctr">
              <a:lnSpc>
                <a:spcPts val="16838"/>
              </a:lnSpc>
              <a:spcBef>
                <a:spcPct val="0"/>
              </a:spcBef>
            </a:pPr>
            <a:r>
              <a:rPr lang="en-US" sz="12027">
                <a:solidFill>
                  <a:srgbClr val="000000"/>
                </a:solidFill>
                <a:latin typeface="Glacial Indifference"/>
                <a:ea typeface="Glacial Indifference"/>
                <a:cs typeface="Glacial Indifference"/>
                <a:sym typeface="Glacial Indifference"/>
              </a:rPr>
              <a:t>social media: good or bad?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93103" y="780884"/>
            <a:ext cx="7081186" cy="911419"/>
          </a:xfrm>
          <a:prstGeom prst="rect">
            <a:avLst/>
          </a:prstGeom>
        </p:spPr>
        <p:txBody>
          <a:bodyPr anchor="t" rtlCol="false" tIns="0" lIns="0" bIns="0" rIns="0">
            <a:spAutoFit/>
          </a:bodyPr>
          <a:lstStyle/>
          <a:p>
            <a:pPr algn="ctr">
              <a:lnSpc>
                <a:spcPts val="6872"/>
              </a:lnSpc>
            </a:pPr>
            <a:r>
              <a:rPr lang="en-US" sz="6545">
                <a:solidFill>
                  <a:srgbClr val="000000"/>
                </a:solidFill>
                <a:latin typeface="Bobby Jones Soft"/>
                <a:ea typeface="Bobby Jones Soft"/>
                <a:cs typeface="Bobby Jones Soft"/>
                <a:sym typeface="Bobby Jones Soft"/>
              </a:rPr>
              <a:t>CHECK THIS OUT</a:t>
            </a:r>
          </a:p>
        </p:txBody>
      </p:sp>
      <p:pic>
        <p:nvPicPr>
          <p:cNvPr name="Picture 6" id="6"/>
          <p:cNvPicPr>
            <a:picLocks noChangeAspect="true"/>
          </p:cNvPicPr>
          <p:nvPr>
            <a:videoFile r:link="rId4"/>
          </p:nvPr>
        </p:nvPicPr>
        <p:blipFill>
          <a:blip r:embed="rId3"/>
          <a:stretch>
            <a:fillRect/>
          </a:stretch>
        </p:blipFill>
        <p:spPr>
          <a:xfrm rot="0">
            <a:off x="2568695" y="1999918"/>
            <a:ext cx="13457346" cy="7563848"/>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94E494"/>
        </a:solidFill>
      </p:bgPr>
    </p:bg>
    <p:spTree>
      <p:nvGrpSpPr>
        <p:cNvPr id="1" name=""/>
        <p:cNvGrpSpPr/>
        <p:nvPr/>
      </p:nvGrpSpPr>
      <p:grpSpPr>
        <a:xfrm>
          <a:off x="0" y="0"/>
          <a:ext cx="0" cy="0"/>
          <a:chOff x="0" y="0"/>
          <a:chExt cx="0" cy="0"/>
        </a:xfrm>
      </p:grpSpPr>
      <p:grpSp>
        <p:nvGrpSpPr>
          <p:cNvPr name="Group 2" id="2"/>
          <p:cNvGrpSpPr/>
          <p:nvPr/>
        </p:nvGrpSpPr>
        <p:grpSpPr>
          <a:xfrm rot="0">
            <a:off x="635674" y="765378"/>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889470" y="2539548"/>
            <a:ext cx="5415907" cy="7197219"/>
          </a:xfrm>
          <a:custGeom>
            <a:avLst/>
            <a:gdLst/>
            <a:ahLst/>
            <a:cxnLst/>
            <a:rect r="r" b="b" t="t" l="l"/>
            <a:pathLst>
              <a:path h="7197219" w="5415907">
                <a:moveTo>
                  <a:pt x="0" y="0"/>
                </a:moveTo>
                <a:lnTo>
                  <a:pt x="5415907" y="0"/>
                </a:lnTo>
                <a:lnTo>
                  <a:pt x="5415907" y="7197219"/>
                </a:lnTo>
                <a:lnTo>
                  <a:pt x="0" y="7197219"/>
                </a:lnTo>
                <a:lnTo>
                  <a:pt x="0" y="0"/>
                </a:lnTo>
                <a:close/>
              </a:path>
            </a:pathLst>
          </a:custGeom>
          <a:blipFill>
            <a:blip r:embed="rId3"/>
            <a:stretch>
              <a:fillRect l="0" t="0" r="0" b="0"/>
            </a:stretch>
          </a:blipFill>
        </p:spPr>
      </p:sp>
      <p:sp>
        <p:nvSpPr>
          <p:cNvPr name="TextBox 6" id="6"/>
          <p:cNvSpPr txBox="true"/>
          <p:nvPr/>
        </p:nvSpPr>
        <p:spPr>
          <a:xfrm rot="0">
            <a:off x="0" y="851103"/>
            <a:ext cx="5762856"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LET’S TALK</a:t>
            </a:r>
          </a:p>
        </p:txBody>
      </p:sp>
      <p:sp>
        <p:nvSpPr>
          <p:cNvPr name="TextBox 7" id="7"/>
          <p:cNvSpPr txBox="true"/>
          <p:nvPr/>
        </p:nvSpPr>
        <p:spPr>
          <a:xfrm rot="0">
            <a:off x="2222644" y="3806907"/>
            <a:ext cx="7905501" cy="2530312"/>
          </a:xfrm>
          <a:prstGeom prst="rect">
            <a:avLst/>
          </a:prstGeom>
        </p:spPr>
        <p:txBody>
          <a:bodyPr anchor="t" rtlCol="false" tIns="0" lIns="0" bIns="0" rIns="0">
            <a:spAutoFit/>
          </a:bodyPr>
          <a:lstStyle/>
          <a:p>
            <a:pPr algn="ctr">
              <a:lnSpc>
                <a:spcPts val="10158"/>
              </a:lnSpc>
              <a:spcBef>
                <a:spcPct val="0"/>
              </a:spcBef>
            </a:pPr>
            <a:r>
              <a:rPr lang="en-US" b="true" sz="7256">
                <a:solidFill>
                  <a:srgbClr val="000000"/>
                </a:solidFill>
                <a:latin typeface="Glacial Indifference Bold"/>
                <a:ea typeface="Glacial Indifference Bold"/>
                <a:cs typeface="Glacial Indifference Bold"/>
                <a:sym typeface="Glacial Indifference Bold"/>
              </a:rPr>
              <a:t>social media: still good or bad?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DAGMsP2u8oE</dc:identifier>
  <dcterms:modified xsi:type="dcterms:W3CDTF">2011-08-01T06:04:30Z</dcterms:modified>
  <cp:revision>1</cp:revision>
  <dc:title>7.1.1 - Me Online presentation</dc:title>
</cp:coreProperties>
</file>