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Bobby Jones Soft" charset="1" panose="00000000000000000000"/>
      <p:regular r:id="rId16"/>
    </p:embeddedFont>
    <p:embeddedFont>
      <p:font typeface="Glacial Indifference" charset="1" panose="00000000000000000000"/>
      <p:regular r:id="rId17"/>
    </p:embeddedFont>
    <p:embeddedFont>
      <p:font typeface="Playpen Sans" charset="1" panose="00000000000000000000"/>
      <p:regular r:id="rId21"/>
    </p:embeddedFont>
    <p:embeddedFont>
      <p:font typeface="Glacial Indifference Bold" charset="1" panose="00000800000000000000"/>
      <p:regular r:id="rId26"/>
    </p:embeddedFont>
    <p:embeddedFont>
      <p:font typeface="Glacial Indifference Italics" charset="1" panose="000000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notesSlides/notesSlide2.xml" Type="http://schemas.openxmlformats.org/officeDocument/2006/relationships/notesSlide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fonts/font26.fntdata" Type="http://schemas.openxmlformats.org/officeDocument/2006/relationships/font"/><Relationship Id="rId27" Target="notesSlides/notesSlide6.xml" Type="http://schemas.openxmlformats.org/officeDocument/2006/relationships/notesSlide"/><Relationship Id="rId28" Target="fonts/font28.fntdata" Type="http://schemas.openxmlformats.org/officeDocument/2006/relationships/font"/><Relationship Id="rId29" Target="notesSlides/notesSlide7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8.xml" Type="http://schemas.openxmlformats.org/officeDocument/2006/relationships/notesSlide"/><Relationship Id="rId31" Target="notesSlides/notesSlide9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Explain that you would like the class to create a list of 'agreements' for how everyone will behave and treat one another in the class. Ensure a common understanding. For example:</a:t>
            </a:r>
          </a:p>
          <a:p>
            <a:r>
              <a:rPr lang="en-US"/>
              <a:t/>
            </a:r>
          </a:p>
          <a:p>
            <a:r>
              <a:rPr lang="en-US"/>
              <a:t>1. We will treat one another with kindness and respect (listening to each other, speaking one at a time, etc)</a:t>
            </a:r>
          </a:p>
          <a:p>
            <a:r>
              <a:rPr lang="en-US"/>
              <a:t>2. We all have the right to 'pass' on answering a question or participating in an activity that makes us feel uncomfortable.</a:t>
            </a:r>
          </a:p>
          <a:p>
            <a:r>
              <a:rPr lang="en-US"/>
              <a:t>3. We can disagree but will not pass judgments, make fun of, or or put anybody down. 'Challenge the opinion, not the person.'</a:t>
            </a:r>
          </a:p>
          <a:p>
            <a:r>
              <a:rPr lang="en-US"/>
              <a:t>4. Asking questions is encouraged and will be valued by our teacher. We do not ask questions to purposefully embarrass or belittle another.</a:t>
            </a:r>
          </a:p>
          <a:p>
            <a:r>
              <a:rPr lang="en-US"/>
              <a:t/>
            </a:r>
          </a:p>
          <a:p>
            <a:r>
              <a:rPr lang="en-US"/>
              <a:t>*Feel free to change the agreements to suit your class, and ask whether there are any others they'd add to the list in order to create a safe, comfortable learning environment.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Explain that you would like the class to create a list of 'agreements' for how everyone will behave and treat one another in the class. Ensure a common understanding. For example:</a:t>
            </a:r>
          </a:p>
          <a:p>
            <a:r>
              <a:rPr lang="en-US"/>
              <a:t/>
            </a:r>
          </a:p>
          <a:p>
            <a:r>
              <a:rPr lang="en-US"/>
              <a:t>1. We will treat one another with kindness and respect (listening to each other, speaking one at a time, etc)</a:t>
            </a:r>
          </a:p>
          <a:p>
            <a:r>
              <a:rPr lang="en-US"/>
              <a:t>2. We all have the right to 'pass' on answering a question or participating in an activity that makes us feel uncomfortable.</a:t>
            </a:r>
          </a:p>
          <a:p>
            <a:r>
              <a:rPr lang="en-US"/>
              <a:t>3. We can disagree but will not pass judgments, make fun of, or or put anybody down. 'Challenge the opinion, not the person.'</a:t>
            </a:r>
          </a:p>
          <a:p>
            <a:r>
              <a:rPr lang="en-US"/>
              <a:t>4. Asking questions is encouraged and will be valued by our teacher. We do not ask questions to purposefully embarrass or belittle another.</a:t>
            </a:r>
          </a:p>
          <a:p>
            <a:r>
              <a:rPr lang="en-US"/>
              <a:t/>
            </a:r>
          </a:p>
          <a:p>
            <a:r>
              <a:rPr lang="en-US"/>
              <a:t>*Feel free to change the agreements to suit your class, and ask whether there are any others they'd add to the list in order to create a safe, comfortable learning environment.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jpeg" Type="http://schemas.openxmlformats.org/officeDocument/2006/relationships/image"/><Relationship Id="rId4" Target="https://www.youtube.com/watch?v=jetoWelJJJk" TargetMode="External" Type="http://schemas.openxmlformats.org/officeDocument/2006/relationships/video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98573" y="7622352"/>
            <a:ext cx="1478992" cy="1998212"/>
          </a:xfrm>
          <a:custGeom>
            <a:avLst/>
            <a:gdLst/>
            <a:ahLst/>
            <a:cxnLst/>
            <a:rect r="r" b="b" t="t" l="l"/>
            <a:pathLst>
              <a:path h="1998212" w="1478992">
                <a:moveTo>
                  <a:pt x="0" y="0"/>
                </a:moveTo>
                <a:lnTo>
                  <a:pt x="1478992" y="0"/>
                </a:lnTo>
                <a:lnTo>
                  <a:pt x="1478992" y="1998212"/>
                </a:lnTo>
                <a:lnTo>
                  <a:pt x="0" y="1998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7641" y="2026700"/>
            <a:ext cx="15892719" cy="2252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40"/>
              </a:lnSpc>
            </a:pPr>
            <a:r>
              <a:rPr lang="en-US" sz="16038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FEELING EMOTIONAL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05441" y="5132451"/>
            <a:ext cx="9477119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YEAR 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69662" y="8640508"/>
            <a:ext cx="5989638" cy="801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8"/>
              </a:lnSpc>
            </a:pPr>
            <a:r>
              <a:rPr lang="en-US" sz="196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presentation has been adapted for the Isle of Man from Scotland’s national resource for relationships, sexual health, and parenthood (RSHP) education.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765378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226344" y="3379114"/>
            <a:ext cx="8344372" cy="3816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58"/>
              </a:lnSpc>
              <a:spcBef>
                <a:spcPct val="0"/>
              </a:spcBef>
            </a:pPr>
            <a:r>
              <a:rPr lang="en-US" sz="725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what’s one idea you’re taking away from today’s lesson?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504674" y="2357254"/>
            <a:ext cx="4585274" cy="7594657"/>
          </a:xfrm>
          <a:custGeom>
            <a:avLst/>
            <a:gdLst/>
            <a:ahLst/>
            <a:cxnLst/>
            <a:rect r="r" b="b" t="t" l="l"/>
            <a:pathLst>
              <a:path h="7594657" w="4585274">
                <a:moveTo>
                  <a:pt x="0" y="0"/>
                </a:moveTo>
                <a:lnTo>
                  <a:pt x="4585274" y="0"/>
                </a:lnTo>
                <a:lnTo>
                  <a:pt x="4585274" y="7594657"/>
                </a:lnTo>
                <a:lnTo>
                  <a:pt x="0" y="7594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35674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REFLECT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114425"/>
            <a:ext cx="7641221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CLASS AGREEMENTS</a:t>
            </a:r>
          </a:p>
        </p:txBody>
      </p:sp>
      <p:sp>
        <p:nvSpPr>
          <p:cNvPr name="Freeform 6" id="6"/>
          <p:cNvSpPr/>
          <p:nvPr/>
        </p:nvSpPr>
        <p:spPr>
          <a:xfrm flipH="true" flipV="true" rot="5400000">
            <a:off x="4543789" y="1970205"/>
            <a:ext cx="6115859" cy="7714960"/>
          </a:xfrm>
          <a:custGeom>
            <a:avLst/>
            <a:gdLst/>
            <a:ahLst/>
            <a:cxnLst/>
            <a:rect r="r" b="b" t="t" l="l"/>
            <a:pathLst>
              <a:path h="7714960" w="6115859">
                <a:moveTo>
                  <a:pt x="6115859" y="7714960"/>
                </a:moveTo>
                <a:lnTo>
                  <a:pt x="0" y="7714960"/>
                </a:lnTo>
                <a:lnTo>
                  <a:pt x="0" y="0"/>
                </a:lnTo>
                <a:lnTo>
                  <a:pt x="6115859" y="0"/>
                </a:lnTo>
                <a:lnTo>
                  <a:pt x="6115859" y="77149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49892" y="3222479"/>
            <a:ext cx="7576310" cy="5115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Kindness and respect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Right to pass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Nonjudgmental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such thing as silly </a:t>
            </a:r>
          </a:p>
          <a:p>
            <a:pPr algn="l">
              <a:lnSpc>
                <a:spcPts val="6811"/>
              </a:lnSpc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  questions</a:t>
            </a:r>
          </a:p>
          <a:p>
            <a:pPr algn="ctr">
              <a:lnSpc>
                <a:spcPts val="681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459198" y="8305225"/>
            <a:ext cx="59639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any others?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928306" y="3015881"/>
            <a:ext cx="5905334" cy="5750319"/>
          </a:xfrm>
          <a:custGeom>
            <a:avLst/>
            <a:gdLst/>
            <a:ahLst/>
            <a:cxnLst/>
            <a:rect r="r" b="b" t="t" l="l"/>
            <a:pathLst>
              <a:path h="5750319" w="5905334">
                <a:moveTo>
                  <a:pt x="0" y="0"/>
                </a:moveTo>
                <a:lnTo>
                  <a:pt x="5905334" y="0"/>
                </a:lnTo>
                <a:lnTo>
                  <a:pt x="5905334" y="5750319"/>
                </a:lnTo>
                <a:lnTo>
                  <a:pt x="0" y="5750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405" y="1114425"/>
            <a:ext cx="7641221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HAVE A THINK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5674" y="3762618"/>
            <a:ext cx="10025126" cy="2609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29"/>
              </a:lnSpc>
            </a:pPr>
            <a:r>
              <a:rPr lang="en-US" sz="744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are emotions?</a:t>
            </a:r>
          </a:p>
          <a:p>
            <a:pPr algn="ctr">
              <a:lnSpc>
                <a:spcPts val="10429"/>
              </a:lnSpc>
              <a:spcBef>
                <a:spcPct val="0"/>
              </a:spcBef>
            </a:pPr>
            <a:r>
              <a:rPr lang="en-US" sz="744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can you name any?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341032" y="550233"/>
            <a:ext cx="7531438" cy="9186533"/>
          </a:xfrm>
          <a:custGeom>
            <a:avLst/>
            <a:gdLst/>
            <a:ahLst/>
            <a:cxnLst/>
            <a:rect r="r" b="b" t="t" l="l"/>
            <a:pathLst>
              <a:path h="9186533" w="7531438">
                <a:moveTo>
                  <a:pt x="0" y="0"/>
                </a:moveTo>
                <a:lnTo>
                  <a:pt x="7531438" y="0"/>
                </a:lnTo>
                <a:lnTo>
                  <a:pt x="7531438" y="9186534"/>
                </a:lnTo>
                <a:lnTo>
                  <a:pt x="0" y="9186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434" r="0" b="-99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242067" y="1009096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CHECK IN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5386" y="4181662"/>
            <a:ext cx="7866650" cy="2042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sz="58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which blob person are you feeling like today?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444904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789967" y="693110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WATCH</a:t>
            </a:r>
          </a:p>
        </p:txBody>
      </p:sp>
      <p:pic>
        <p:nvPicPr>
          <p:cNvPr name="Picture 6" id="6"/>
          <p:cNvPicPr>
            <a:picLocks noChangeAspect="true"/>
          </p:cNvPicPr>
          <p:nvPr>
            <a:videoFile r:link="rId4"/>
          </p:nvPr>
        </p:nvPicPr>
        <p:blipFill>
          <a:blip r:embed="rId3"/>
          <a:stretch>
            <a:fillRect/>
          </a:stretch>
        </p:blipFill>
        <p:spPr>
          <a:xfrm rot="0">
            <a:off x="2617580" y="1684262"/>
            <a:ext cx="13475476" cy="7574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46332" y="708227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0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ACTIVITY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897257"/>
            <a:ext cx="10991406" cy="100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b="true" sz="5845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recognising emotions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06176" y="5029200"/>
            <a:ext cx="14397040" cy="3080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</a:pPr>
            <a:r>
              <a:rPr lang="en-US" sz="58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might they look like?</a:t>
            </a:r>
          </a:p>
          <a:p>
            <a:pPr algn="ctr">
              <a:lnSpc>
                <a:spcPts val="8184"/>
              </a:lnSpc>
            </a:pPr>
            <a:r>
              <a:rPr lang="en-US" sz="58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might they be thinking?</a:t>
            </a:r>
          </a:p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sz="58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situations might have caused this?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46332" y="708227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652800">
            <a:off x="9639017" y="500168"/>
            <a:ext cx="6693244" cy="7168133"/>
          </a:xfrm>
          <a:custGeom>
            <a:avLst/>
            <a:gdLst/>
            <a:ahLst/>
            <a:cxnLst/>
            <a:rect r="r" b="b" t="t" l="l"/>
            <a:pathLst>
              <a:path h="7168133" w="6693244">
                <a:moveTo>
                  <a:pt x="0" y="0"/>
                </a:moveTo>
                <a:lnTo>
                  <a:pt x="6693244" y="0"/>
                </a:lnTo>
                <a:lnTo>
                  <a:pt x="6693244" y="7168133"/>
                </a:lnTo>
                <a:lnTo>
                  <a:pt x="0" y="7168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99389" y="4084235"/>
            <a:ext cx="5113262" cy="5810525"/>
          </a:xfrm>
          <a:custGeom>
            <a:avLst/>
            <a:gdLst/>
            <a:ahLst/>
            <a:cxnLst/>
            <a:rect r="r" b="b" t="t" l="l"/>
            <a:pathLst>
              <a:path h="5810525" w="5113262">
                <a:moveTo>
                  <a:pt x="0" y="0"/>
                </a:moveTo>
                <a:lnTo>
                  <a:pt x="5113262" y="0"/>
                </a:lnTo>
                <a:lnTo>
                  <a:pt x="5113262" y="5810525"/>
                </a:lnTo>
                <a:lnTo>
                  <a:pt x="0" y="5810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0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EXAMPLE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540368" y="2195064"/>
            <a:ext cx="12606449" cy="100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b="true" sz="5845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anxiety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75282" y="2242689"/>
            <a:ext cx="6304272" cy="2270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4"/>
              </a:lnSpc>
            </a:pPr>
            <a:r>
              <a:rPr lang="en-US" sz="32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“I’m going to fail this exam”</a:t>
            </a:r>
          </a:p>
          <a:p>
            <a:pPr algn="ctr">
              <a:lnSpc>
                <a:spcPts val="4544"/>
              </a:lnSpc>
            </a:pPr>
            <a:r>
              <a:rPr lang="en-US" sz="32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“Who will I sit with at lunch?”</a:t>
            </a:r>
          </a:p>
          <a:p>
            <a:pPr algn="ctr">
              <a:lnSpc>
                <a:spcPts val="4544"/>
              </a:lnSpc>
              <a:spcBef>
                <a:spcPct val="0"/>
              </a:spcBef>
            </a:pPr>
            <a:r>
              <a:rPr lang="en-US" sz="32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“What if our team loses because of me?”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6332" y="5234818"/>
            <a:ext cx="4629199" cy="2125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8"/>
              </a:lnSpc>
            </a:pPr>
            <a:r>
              <a:rPr lang="en-US" sz="3005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sweaty</a:t>
            </a:r>
          </a:p>
          <a:p>
            <a:pPr algn="ctr">
              <a:lnSpc>
                <a:spcPts val="4208"/>
              </a:lnSpc>
            </a:pPr>
            <a:r>
              <a:rPr lang="en-US" sz="3005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shaky legs</a:t>
            </a:r>
          </a:p>
          <a:p>
            <a:pPr algn="ctr">
              <a:lnSpc>
                <a:spcPts val="4208"/>
              </a:lnSpc>
            </a:pPr>
            <a:r>
              <a:rPr lang="en-US" sz="3005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biting fingernails</a:t>
            </a:r>
          </a:p>
          <a:p>
            <a:pPr algn="ctr">
              <a:lnSpc>
                <a:spcPts val="4208"/>
              </a:lnSpc>
              <a:spcBef>
                <a:spcPct val="0"/>
              </a:spcBef>
            </a:pPr>
            <a:r>
              <a:rPr lang="en-US" sz="3005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gritting teeth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96442" y="6685780"/>
            <a:ext cx="6683112" cy="212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8"/>
              </a:lnSpc>
              <a:spcBef>
                <a:spcPct val="0"/>
              </a:spcBef>
            </a:pPr>
            <a:r>
              <a:rPr lang="en-US" sz="300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situations that might make people feel anxious: important exam coming up; starting secondary school; being asked to speak in front of the class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46332" y="708227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931826" y="1665160"/>
            <a:ext cx="8640000" cy="8229600"/>
          </a:xfrm>
          <a:custGeom>
            <a:avLst/>
            <a:gdLst/>
            <a:ahLst/>
            <a:cxnLst/>
            <a:rect r="r" b="b" t="t" l="l"/>
            <a:pathLst>
              <a:path h="8229600" w="8640000">
                <a:moveTo>
                  <a:pt x="0" y="0"/>
                </a:moveTo>
                <a:lnTo>
                  <a:pt x="8640000" y="0"/>
                </a:lnTo>
                <a:lnTo>
                  <a:pt x="864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9090" y="1272418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TALK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97870" y="4379891"/>
            <a:ext cx="6023395" cy="3389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24"/>
              </a:lnSpc>
              <a:spcBef>
                <a:spcPct val="0"/>
              </a:spcBef>
            </a:pPr>
            <a:r>
              <a:rPr lang="en-US" sz="64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 there such a thing as a good or bad emotion?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46332" y="708227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170258" y="6048577"/>
            <a:ext cx="5552288" cy="3740854"/>
          </a:xfrm>
          <a:custGeom>
            <a:avLst/>
            <a:gdLst/>
            <a:ahLst/>
            <a:cxnLst/>
            <a:rect r="r" b="b" t="t" l="l"/>
            <a:pathLst>
              <a:path h="3740854" w="5552288">
                <a:moveTo>
                  <a:pt x="0" y="0"/>
                </a:moveTo>
                <a:lnTo>
                  <a:pt x="5552287" y="0"/>
                </a:lnTo>
                <a:lnTo>
                  <a:pt x="5552287" y="3740854"/>
                </a:lnTo>
                <a:lnTo>
                  <a:pt x="0" y="37408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9090" y="1272418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SUPPORT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90454" y="3299610"/>
            <a:ext cx="9990782" cy="5374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91668" indent="-695834" lvl="1">
              <a:lnSpc>
                <a:spcPts val="9024"/>
              </a:lnSpc>
              <a:buFont typeface="Arial"/>
              <a:buChar char="•"/>
            </a:pPr>
            <a:r>
              <a:rPr lang="en-US" sz="64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Isle Listen</a:t>
            </a:r>
          </a:p>
          <a:p>
            <a:pPr algn="l" marL="1391668" indent="-695834" lvl="1">
              <a:lnSpc>
                <a:spcPts val="9024"/>
              </a:lnSpc>
              <a:buFont typeface="Arial"/>
              <a:buChar char="•"/>
            </a:pPr>
            <a:r>
              <a:rPr lang="en-US" sz="64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Kooth</a:t>
            </a:r>
          </a:p>
          <a:p>
            <a:pPr algn="l" marL="1391668" indent="-695834" lvl="1">
              <a:lnSpc>
                <a:spcPts val="9024"/>
              </a:lnSpc>
              <a:buFont typeface="Arial"/>
              <a:buChar char="•"/>
            </a:pPr>
            <a:r>
              <a:rPr lang="en-US" sz="64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Childline</a:t>
            </a:r>
          </a:p>
          <a:p>
            <a:pPr algn="l" marL="1391668" indent="-695834" lvl="1">
              <a:lnSpc>
                <a:spcPts val="9024"/>
              </a:lnSpc>
              <a:buFont typeface="Arial"/>
              <a:buChar char="•"/>
            </a:pPr>
            <a:r>
              <a:rPr lang="en-US" sz="64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Young Minds </a:t>
            </a:r>
          </a:p>
          <a:p>
            <a:pPr algn="l">
              <a:lnSpc>
                <a:spcPts val="6504"/>
              </a:lnSpc>
            </a:pPr>
            <a:r>
              <a:rPr lang="en-US" sz="46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(https://www.youngminds.org.uk/)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DAGSiFuHfvA</dc:identifier>
  <dcterms:modified xsi:type="dcterms:W3CDTF">2011-08-01T06:04:30Z</dcterms:modified>
  <cp:revision>1</cp:revision>
  <dc:title>7.1.5 - Feeling Emotional slides</dc:title>
</cp:coreProperties>
</file>