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8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Bobby Jones Soft" charset="1" panose="00000000000000000000"/>
      <p:regular r:id="rId16"/>
    </p:embeddedFont>
    <p:embeddedFont>
      <p:font typeface="Glacial Indifference" charset="1" panose="00000000000000000000"/>
      <p:regular r:id="rId17"/>
    </p:embeddedFont>
    <p:embeddedFont>
      <p:font typeface="Playpen Sans" charset="1" panose="00000000000000000000"/>
      <p:regular r:id="rId21"/>
    </p:embeddedFont>
    <p:embeddedFont>
      <p:font typeface="Glacial Indifference Bold" charset="1" panose="0000080000000000000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notesMasters/notesMaster1.xml" Type="http://schemas.openxmlformats.org/officeDocument/2006/relationships/notesMaster"/><Relationship Id="rId19" Target="theme/theme2.xml" Type="http://schemas.openxmlformats.org/officeDocument/2006/relationships/theme"/><Relationship Id="rId2" Target="presProps.xml" Type="http://schemas.openxmlformats.org/officeDocument/2006/relationships/presProps"/><Relationship Id="rId20" Target="notesSlides/notesSlide1.xml" Type="http://schemas.openxmlformats.org/officeDocument/2006/relationships/notesSlide"/><Relationship Id="rId21" Target="fonts/font21.fntdata" Type="http://schemas.openxmlformats.org/officeDocument/2006/relationships/font"/><Relationship Id="rId22" Target="notesSlides/notesSlide2.xml" Type="http://schemas.openxmlformats.org/officeDocument/2006/relationships/notesSlide"/><Relationship Id="rId23" Target="notesSlides/notesSlide3.xml" Type="http://schemas.openxmlformats.org/officeDocument/2006/relationships/notesSlide"/><Relationship Id="rId24" Target="fonts/font24.fntdata" Type="http://schemas.openxmlformats.org/officeDocument/2006/relationships/font"/><Relationship Id="rId25" Target="notesSlides/notesSlide4.xml" Type="http://schemas.openxmlformats.org/officeDocument/2006/relationships/notesSlide"/><Relationship Id="rId26" Target="notesSlides/notesSlide5.xml" Type="http://schemas.openxmlformats.org/officeDocument/2006/relationships/notesSlide"/><Relationship Id="rId27" Target="notesSlides/notesSlide6.xml" Type="http://schemas.openxmlformats.org/officeDocument/2006/relationships/notesSlide"/><Relationship Id="rId28" Target="notesSlides/notesSlide7.xml" Type="http://schemas.openxmlformats.org/officeDocument/2006/relationships/notesSlide"/><Relationship Id="rId29" Target="notesSlides/notesSlide8.xml" Type="http://schemas.openxmlformats.org/officeDocument/2006/relationships/notesSlide"/><Relationship Id="rId3" Target="viewProps.xml" Type="http://schemas.openxmlformats.org/officeDocument/2006/relationships/viewProps"/><Relationship Id="rId30" Target="notesSlides/notesSlide9.xml" Type="http://schemas.openxmlformats.org/officeDocument/2006/relationships/notes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Explain that you would like the class to create a list of 'agreements' for how everyone will behave and treat one another in the class. Ensure a common understanding. For example:</a:t>
            </a:r>
          </a:p>
          <a:p>
            <a:r>
              <a:rPr lang="en-US"/>
              <a:t/>
            </a:r>
          </a:p>
          <a:p>
            <a:r>
              <a:rPr lang="en-US"/>
              <a:t>1. We will treat one another with kindness and respect (listening to each other, speaking one at a time, etc)</a:t>
            </a:r>
          </a:p>
          <a:p>
            <a:r>
              <a:rPr lang="en-US"/>
              <a:t>2. We all have the right to 'pass' on answering a question or participating in an activity that makes us feel uncomfortable.</a:t>
            </a:r>
          </a:p>
          <a:p>
            <a:r>
              <a:rPr lang="en-US"/>
              <a:t>3. We can disagree but will not pass judgments, make fun of, or or put anybody down. 'Challenge the opinion, not the person.'</a:t>
            </a:r>
          </a:p>
          <a:p>
            <a:r>
              <a:rPr lang="en-US"/>
              <a:t>4. Asking questions is encouraged and will be valued by our teacher. We do not ask questions to purposefully embarrass or belittle another.</a:t>
            </a:r>
          </a:p>
          <a:p>
            <a:r>
              <a:rPr lang="en-US"/>
              <a:t/>
            </a:r>
          </a:p>
          <a:p>
            <a:r>
              <a:rPr lang="en-US"/>
              <a:t>*Feel free to change the agreements to suit your class, and ask whether there are any others they'd add to the list in order to create a safe, comfortable learning environment.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20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3.png" Type="http://schemas.openxmlformats.org/officeDocument/2006/relationships/image"/><Relationship Id="rId4" Target="../media/image14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5.png" Type="http://schemas.openxmlformats.org/officeDocument/2006/relationships/image"/><Relationship Id="rId4" Target="../media/image16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8.png" Type="http://schemas.openxmlformats.org/officeDocument/2006/relationships/image"/><Relationship Id="rId4" Target="../media/image19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4E49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35674" y="550233"/>
            <a:ext cx="17016652" cy="9186533"/>
            <a:chOff x="0" y="0"/>
            <a:chExt cx="6253988" cy="3376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53988" cy="3376250"/>
            </a:xfrm>
            <a:custGeom>
              <a:avLst/>
              <a:gdLst/>
              <a:ahLst/>
              <a:cxnLst/>
              <a:rect r="r" b="b" t="t" l="l"/>
              <a:pathLst>
                <a:path h="3376250" w="6253988">
                  <a:moveTo>
                    <a:pt x="0" y="0"/>
                  </a:moveTo>
                  <a:lnTo>
                    <a:pt x="6253988" y="0"/>
                  </a:lnTo>
                  <a:lnTo>
                    <a:pt x="6253988" y="3376250"/>
                  </a:lnTo>
                  <a:lnTo>
                    <a:pt x="0" y="3376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6253988" cy="3404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798573" y="7622352"/>
            <a:ext cx="1478992" cy="1998212"/>
          </a:xfrm>
          <a:custGeom>
            <a:avLst/>
            <a:gdLst/>
            <a:ahLst/>
            <a:cxnLst/>
            <a:rect r="r" b="b" t="t" l="l"/>
            <a:pathLst>
              <a:path h="1998212" w="1478992">
                <a:moveTo>
                  <a:pt x="0" y="0"/>
                </a:moveTo>
                <a:lnTo>
                  <a:pt x="1478992" y="0"/>
                </a:lnTo>
                <a:lnTo>
                  <a:pt x="1478992" y="1998212"/>
                </a:lnTo>
                <a:lnTo>
                  <a:pt x="0" y="19982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175036" y="2695278"/>
            <a:ext cx="13937928" cy="23704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782"/>
              </a:lnSpc>
            </a:pPr>
            <a:r>
              <a:rPr lang="en-US" sz="16935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NETIQUETTE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405441" y="5132451"/>
            <a:ext cx="9477119" cy="695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50"/>
              </a:lnSpc>
            </a:pPr>
            <a:r>
              <a:rPr lang="en-US" sz="5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YEAR 7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269662" y="8640508"/>
            <a:ext cx="5989638" cy="8013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58"/>
              </a:lnSpc>
            </a:pPr>
            <a:r>
              <a:rPr lang="en-US" sz="196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This presentation has been adapted for the Isle of Man from Scotland’s national resource for relationships, sexual health, and parenthood (RSHP) education.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4E49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35674" y="765378"/>
            <a:ext cx="17016652" cy="9186533"/>
            <a:chOff x="0" y="0"/>
            <a:chExt cx="6253988" cy="3376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53988" cy="3376250"/>
            </a:xfrm>
            <a:custGeom>
              <a:avLst/>
              <a:gdLst/>
              <a:ahLst/>
              <a:cxnLst/>
              <a:rect r="r" b="b" t="t" l="l"/>
              <a:pathLst>
                <a:path h="3376250" w="6253988">
                  <a:moveTo>
                    <a:pt x="0" y="0"/>
                  </a:moveTo>
                  <a:lnTo>
                    <a:pt x="6253988" y="0"/>
                  </a:lnTo>
                  <a:lnTo>
                    <a:pt x="6253988" y="3376250"/>
                  </a:lnTo>
                  <a:lnTo>
                    <a:pt x="0" y="3376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6253988" cy="3404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3526742" y="3286668"/>
            <a:ext cx="3557573" cy="6665243"/>
          </a:xfrm>
          <a:custGeom>
            <a:avLst/>
            <a:gdLst/>
            <a:ahLst/>
            <a:cxnLst/>
            <a:rect r="r" b="b" t="t" l="l"/>
            <a:pathLst>
              <a:path h="6665243" w="3557573">
                <a:moveTo>
                  <a:pt x="0" y="0"/>
                </a:moveTo>
                <a:lnTo>
                  <a:pt x="3557573" y="0"/>
                </a:lnTo>
                <a:lnTo>
                  <a:pt x="3557573" y="6665243"/>
                </a:lnTo>
                <a:lnTo>
                  <a:pt x="0" y="66652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35674" y="1114425"/>
            <a:ext cx="5762856" cy="990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6"/>
              </a:lnSpc>
            </a:pPr>
            <a:r>
              <a:rPr lang="en-US" sz="7062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LET’S REFLECT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35674" y="4420146"/>
            <a:ext cx="12891068" cy="25303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58"/>
              </a:lnSpc>
              <a:spcBef>
                <a:spcPct val="0"/>
              </a:spcBef>
            </a:pPr>
            <a:r>
              <a:rPr lang="en-US" sz="7256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what’s one idea you’re taking away from today’s lesson?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4E49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35674" y="550233"/>
            <a:ext cx="17016652" cy="9186533"/>
            <a:chOff x="0" y="0"/>
            <a:chExt cx="6253988" cy="3376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53988" cy="3376250"/>
            </a:xfrm>
            <a:custGeom>
              <a:avLst/>
              <a:gdLst/>
              <a:ahLst/>
              <a:cxnLst/>
              <a:rect r="r" b="b" t="t" l="l"/>
              <a:pathLst>
                <a:path h="3376250" w="6253988">
                  <a:moveTo>
                    <a:pt x="0" y="0"/>
                  </a:moveTo>
                  <a:lnTo>
                    <a:pt x="6253988" y="0"/>
                  </a:lnTo>
                  <a:lnTo>
                    <a:pt x="6253988" y="3376250"/>
                  </a:lnTo>
                  <a:lnTo>
                    <a:pt x="0" y="3376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6253988" cy="3404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1114425"/>
            <a:ext cx="7641221" cy="990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6"/>
              </a:lnSpc>
            </a:pPr>
            <a:r>
              <a:rPr lang="en-US" sz="7062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CLASS AGREEMENTS</a:t>
            </a:r>
          </a:p>
        </p:txBody>
      </p:sp>
      <p:sp>
        <p:nvSpPr>
          <p:cNvPr name="Freeform 6" id="6"/>
          <p:cNvSpPr/>
          <p:nvPr/>
        </p:nvSpPr>
        <p:spPr>
          <a:xfrm flipH="true" flipV="true" rot="5400000">
            <a:off x="4543789" y="1970205"/>
            <a:ext cx="6115859" cy="7714960"/>
          </a:xfrm>
          <a:custGeom>
            <a:avLst/>
            <a:gdLst/>
            <a:ahLst/>
            <a:cxnLst/>
            <a:rect r="r" b="b" t="t" l="l"/>
            <a:pathLst>
              <a:path h="7714960" w="6115859">
                <a:moveTo>
                  <a:pt x="6115859" y="7714960"/>
                </a:moveTo>
                <a:lnTo>
                  <a:pt x="0" y="7714960"/>
                </a:lnTo>
                <a:lnTo>
                  <a:pt x="0" y="0"/>
                </a:lnTo>
                <a:lnTo>
                  <a:pt x="6115859" y="0"/>
                </a:lnTo>
                <a:lnTo>
                  <a:pt x="6115859" y="771496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249892" y="3222479"/>
            <a:ext cx="7576310" cy="51151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50493" indent="-525247" lvl="1">
              <a:lnSpc>
                <a:spcPts val="6811"/>
              </a:lnSpc>
              <a:buFont typeface="Arial"/>
              <a:buChar char="•"/>
            </a:pPr>
            <a:r>
              <a:rPr lang="en-US" sz="486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Kindness and respect</a:t>
            </a:r>
          </a:p>
          <a:p>
            <a:pPr algn="l" marL="1050493" indent="-525247" lvl="1">
              <a:lnSpc>
                <a:spcPts val="6811"/>
              </a:lnSpc>
              <a:buFont typeface="Arial"/>
              <a:buChar char="•"/>
            </a:pPr>
            <a:r>
              <a:rPr lang="en-US" sz="486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Right to pass</a:t>
            </a:r>
          </a:p>
          <a:p>
            <a:pPr algn="l" marL="1050493" indent="-525247" lvl="1">
              <a:lnSpc>
                <a:spcPts val="6811"/>
              </a:lnSpc>
              <a:buFont typeface="Arial"/>
              <a:buChar char="•"/>
            </a:pPr>
            <a:r>
              <a:rPr lang="en-US" sz="486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Nonjudgmental</a:t>
            </a:r>
          </a:p>
          <a:p>
            <a:pPr algn="l" marL="1050493" indent="-525247" lvl="1">
              <a:lnSpc>
                <a:spcPts val="6811"/>
              </a:lnSpc>
              <a:buFont typeface="Arial"/>
              <a:buChar char="•"/>
            </a:pPr>
            <a:r>
              <a:rPr lang="en-US" sz="486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No such thing as silly </a:t>
            </a:r>
          </a:p>
          <a:p>
            <a:pPr algn="l">
              <a:lnSpc>
                <a:spcPts val="6811"/>
              </a:lnSpc>
            </a:pPr>
            <a:r>
              <a:rPr lang="en-US" sz="486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       questions</a:t>
            </a:r>
          </a:p>
          <a:p>
            <a:pPr algn="ctr">
              <a:lnSpc>
                <a:spcPts val="6811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1459198" y="8305225"/>
            <a:ext cx="5963959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any others?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4E49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35674" y="550233"/>
            <a:ext cx="17016652" cy="9186533"/>
            <a:chOff x="0" y="0"/>
            <a:chExt cx="6253988" cy="3376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53988" cy="3376250"/>
            </a:xfrm>
            <a:custGeom>
              <a:avLst/>
              <a:gdLst/>
              <a:ahLst/>
              <a:cxnLst/>
              <a:rect r="r" b="b" t="t" l="l"/>
              <a:pathLst>
                <a:path h="3376250" w="6253988">
                  <a:moveTo>
                    <a:pt x="0" y="0"/>
                  </a:moveTo>
                  <a:lnTo>
                    <a:pt x="6253988" y="0"/>
                  </a:lnTo>
                  <a:lnTo>
                    <a:pt x="6253988" y="3376250"/>
                  </a:lnTo>
                  <a:lnTo>
                    <a:pt x="0" y="3376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6253988" cy="3404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5157924" y="3978561"/>
            <a:ext cx="11869320" cy="27434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11"/>
              </a:lnSpc>
              <a:spcBef>
                <a:spcPct val="0"/>
              </a:spcBef>
            </a:pPr>
            <a:r>
              <a:rPr lang="en-US" sz="786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what do you think the word ‘netiquette’ means?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-316112">
            <a:off x="1282732" y="4121834"/>
            <a:ext cx="4098747" cy="5721601"/>
          </a:xfrm>
          <a:custGeom>
            <a:avLst/>
            <a:gdLst/>
            <a:ahLst/>
            <a:cxnLst/>
            <a:rect r="r" b="b" t="t" l="l"/>
            <a:pathLst>
              <a:path h="5721601" w="4098747">
                <a:moveTo>
                  <a:pt x="0" y="0"/>
                </a:moveTo>
                <a:lnTo>
                  <a:pt x="4098747" y="0"/>
                </a:lnTo>
                <a:lnTo>
                  <a:pt x="4098747" y="5721600"/>
                </a:lnTo>
                <a:lnTo>
                  <a:pt x="0" y="5721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35674" y="1114425"/>
            <a:ext cx="5762856" cy="990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6"/>
              </a:lnSpc>
            </a:pPr>
            <a:r>
              <a:rPr lang="en-US" sz="7062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HAVE A THINK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4E49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35674" y="550233"/>
            <a:ext cx="17016652" cy="9186533"/>
            <a:chOff x="0" y="0"/>
            <a:chExt cx="6253988" cy="3376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53988" cy="3376250"/>
            </a:xfrm>
            <a:custGeom>
              <a:avLst/>
              <a:gdLst/>
              <a:ahLst/>
              <a:cxnLst/>
              <a:rect r="r" b="b" t="t" l="l"/>
              <a:pathLst>
                <a:path h="3376250" w="6253988">
                  <a:moveTo>
                    <a:pt x="0" y="0"/>
                  </a:moveTo>
                  <a:lnTo>
                    <a:pt x="6253988" y="0"/>
                  </a:lnTo>
                  <a:lnTo>
                    <a:pt x="6253988" y="3376250"/>
                  </a:lnTo>
                  <a:lnTo>
                    <a:pt x="0" y="3376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6253988" cy="3404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102852">
            <a:off x="13409727" y="5680914"/>
            <a:ext cx="4092356" cy="4114800"/>
          </a:xfrm>
          <a:custGeom>
            <a:avLst/>
            <a:gdLst/>
            <a:ahLst/>
            <a:cxnLst/>
            <a:rect r="r" b="b" t="t" l="l"/>
            <a:pathLst>
              <a:path h="4114800" w="4092356">
                <a:moveTo>
                  <a:pt x="0" y="0"/>
                </a:moveTo>
                <a:lnTo>
                  <a:pt x="4092355" y="0"/>
                </a:lnTo>
                <a:lnTo>
                  <a:pt x="40923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201006" y="3107195"/>
            <a:ext cx="1197332" cy="1341548"/>
          </a:xfrm>
          <a:custGeom>
            <a:avLst/>
            <a:gdLst/>
            <a:ahLst/>
            <a:cxnLst/>
            <a:rect r="r" b="b" t="t" l="l"/>
            <a:pathLst>
              <a:path h="1341548" w="1197332">
                <a:moveTo>
                  <a:pt x="0" y="0"/>
                </a:moveTo>
                <a:lnTo>
                  <a:pt x="1197332" y="0"/>
                </a:lnTo>
                <a:lnTo>
                  <a:pt x="1197332" y="1341548"/>
                </a:lnTo>
                <a:lnTo>
                  <a:pt x="0" y="13415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662439" y="6336986"/>
            <a:ext cx="1709326" cy="1151659"/>
          </a:xfrm>
          <a:custGeom>
            <a:avLst/>
            <a:gdLst/>
            <a:ahLst/>
            <a:cxnLst/>
            <a:rect r="r" b="b" t="t" l="l"/>
            <a:pathLst>
              <a:path h="1151659" w="1709326">
                <a:moveTo>
                  <a:pt x="0" y="0"/>
                </a:moveTo>
                <a:lnTo>
                  <a:pt x="1709326" y="0"/>
                </a:lnTo>
                <a:lnTo>
                  <a:pt x="1709326" y="1151658"/>
                </a:lnTo>
                <a:lnTo>
                  <a:pt x="0" y="11516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188427" y="5506325"/>
            <a:ext cx="7341521" cy="32165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57"/>
              </a:lnSpc>
              <a:spcBef>
                <a:spcPct val="0"/>
              </a:spcBef>
            </a:pPr>
            <a:r>
              <a:rPr lang="en-US" b="true" sz="6112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netiquette</a:t>
            </a:r>
            <a:r>
              <a:rPr lang="en-US" sz="6112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(the rules we follow for how we behave online!)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35674" y="1114425"/>
            <a:ext cx="5762856" cy="990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6"/>
              </a:lnSpc>
            </a:pPr>
            <a:r>
              <a:rPr lang="en-US" sz="7062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HAVE A THINK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144000" y="3174371"/>
            <a:ext cx="7970215" cy="144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39"/>
              </a:lnSpc>
              <a:spcBef>
                <a:spcPct val="0"/>
              </a:spcBef>
            </a:pPr>
            <a:r>
              <a:rPr lang="en-US" b="true" sz="417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etiquette</a:t>
            </a:r>
            <a:r>
              <a:rPr lang="en-US" sz="417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(the rules we follow for behaviour in society)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620163" y="3164846"/>
            <a:ext cx="4837893" cy="8047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67"/>
              </a:lnSpc>
              <a:spcBef>
                <a:spcPct val="0"/>
              </a:spcBef>
            </a:pPr>
            <a:r>
              <a:rPr lang="en-US" b="true" sz="469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net</a:t>
            </a:r>
            <a:r>
              <a:rPr lang="en-US" sz="469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(the internet)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4E49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35674" y="550233"/>
            <a:ext cx="17016652" cy="9186533"/>
            <a:chOff x="0" y="0"/>
            <a:chExt cx="6253988" cy="3376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53988" cy="3376250"/>
            </a:xfrm>
            <a:custGeom>
              <a:avLst/>
              <a:gdLst/>
              <a:ahLst/>
              <a:cxnLst/>
              <a:rect r="r" b="b" t="t" l="l"/>
              <a:pathLst>
                <a:path h="3376250" w="6253988">
                  <a:moveTo>
                    <a:pt x="0" y="0"/>
                  </a:moveTo>
                  <a:lnTo>
                    <a:pt x="6253988" y="0"/>
                  </a:lnTo>
                  <a:lnTo>
                    <a:pt x="6253988" y="3376250"/>
                  </a:lnTo>
                  <a:lnTo>
                    <a:pt x="0" y="3376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6253988" cy="3404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3406714"/>
            <a:ext cx="7072684" cy="6330052"/>
          </a:xfrm>
          <a:custGeom>
            <a:avLst/>
            <a:gdLst/>
            <a:ahLst/>
            <a:cxnLst/>
            <a:rect r="r" b="b" t="t" l="l"/>
            <a:pathLst>
              <a:path h="6330052" w="7072684">
                <a:moveTo>
                  <a:pt x="0" y="0"/>
                </a:moveTo>
                <a:lnTo>
                  <a:pt x="7072684" y="0"/>
                </a:lnTo>
                <a:lnTo>
                  <a:pt x="7072684" y="6330053"/>
                </a:lnTo>
                <a:lnTo>
                  <a:pt x="0" y="63300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0" y="1114425"/>
            <a:ext cx="5762856" cy="990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6"/>
              </a:lnSpc>
            </a:pPr>
            <a:r>
              <a:rPr lang="en-US" sz="7062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ACTIVITY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723309" y="3900743"/>
            <a:ext cx="6725587" cy="10040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84"/>
              </a:lnSpc>
              <a:spcBef>
                <a:spcPct val="0"/>
              </a:spcBef>
            </a:pPr>
            <a:r>
              <a:rPr lang="en-US" b="true" sz="5845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please don’t...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285469" y="5826366"/>
            <a:ext cx="7601266" cy="1659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83"/>
              </a:lnSpc>
              <a:spcBef>
                <a:spcPct val="0"/>
              </a:spcBef>
            </a:pPr>
            <a:r>
              <a:rPr lang="en-US" sz="477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what do people do online that you wish they wouldn’t?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4E49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35674" y="444904"/>
            <a:ext cx="17016652" cy="9186533"/>
            <a:chOff x="0" y="0"/>
            <a:chExt cx="6253988" cy="3376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53988" cy="3376250"/>
            </a:xfrm>
            <a:custGeom>
              <a:avLst/>
              <a:gdLst/>
              <a:ahLst/>
              <a:cxnLst/>
              <a:rect r="r" b="b" t="t" l="l"/>
              <a:pathLst>
                <a:path h="3376250" w="6253988">
                  <a:moveTo>
                    <a:pt x="0" y="0"/>
                  </a:moveTo>
                  <a:lnTo>
                    <a:pt x="6253988" y="0"/>
                  </a:lnTo>
                  <a:lnTo>
                    <a:pt x="6253988" y="3376250"/>
                  </a:lnTo>
                  <a:lnTo>
                    <a:pt x="0" y="3376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6253988" cy="3404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1612828" y="3950242"/>
            <a:ext cx="5881505" cy="5308058"/>
          </a:xfrm>
          <a:custGeom>
            <a:avLst/>
            <a:gdLst/>
            <a:ahLst/>
            <a:cxnLst/>
            <a:rect r="r" b="b" t="t" l="l"/>
            <a:pathLst>
              <a:path h="5308058" w="5881505">
                <a:moveTo>
                  <a:pt x="0" y="0"/>
                </a:moveTo>
                <a:lnTo>
                  <a:pt x="5881505" y="0"/>
                </a:lnTo>
                <a:lnTo>
                  <a:pt x="5881505" y="5308058"/>
                </a:lnTo>
                <a:lnTo>
                  <a:pt x="0" y="53080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0" y="1114425"/>
            <a:ext cx="5762856" cy="990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6"/>
              </a:lnSpc>
            </a:pPr>
            <a:r>
              <a:rPr lang="en-US" sz="7062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LET’S TALK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473171" y="4139461"/>
            <a:ext cx="6936245" cy="10040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84"/>
              </a:lnSpc>
              <a:spcBef>
                <a:spcPct val="0"/>
              </a:spcBef>
            </a:pPr>
            <a:r>
              <a:rPr lang="en-US" b="true" sz="5845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share with the class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473171" y="6179966"/>
            <a:ext cx="7601266" cy="1659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83"/>
              </a:lnSpc>
              <a:spcBef>
                <a:spcPct val="0"/>
              </a:spcBef>
            </a:pPr>
            <a:r>
              <a:rPr lang="en-US" sz="477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what do people do online that you wish they wouldn’t?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4E49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35674" y="444904"/>
            <a:ext cx="17016652" cy="9186533"/>
            <a:chOff x="0" y="0"/>
            <a:chExt cx="6253988" cy="3376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53988" cy="3376250"/>
            </a:xfrm>
            <a:custGeom>
              <a:avLst/>
              <a:gdLst/>
              <a:ahLst/>
              <a:cxnLst/>
              <a:rect r="r" b="b" t="t" l="l"/>
              <a:pathLst>
                <a:path h="3376250" w="6253988">
                  <a:moveTo>
                    <a:pt x="0" y="0"/>
                  </a:moveTo>
                  <a:lnTo>
                    <a:pt x="6253988" y="0"/>
                  </a:lnTo>
                  <a:lnTo>
                    <a:pt x="6253988" y="3376250"/>
                  </a:lnTo>
                  <a:lnTo>
                    <a:pt x="0" y="3376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6253988" cy="3404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2742471" y="4253761"/>
            <a:ext cx="4516829" cy="5345360"/>
          </a:xfrm>
          <a:custGeom>
            <a:avLst/>
            <a:gdLst/>
            <a:ahLst/>
            <a:cxnLst/>
            <a:rect r="r" b="b" t="t" l="l"/>
            <a:pathLst>
              <a:path h="5345360" w="4516829">
                <a:moveTo>
                  <a:pt x="0" y="0"/>
                </a:moveTo>
                <a:lnTo>
                  <a:pt x="4516829" y="0"/>
                </a:lnTo>
                <a:lnTo>
                  <a:pt x="4516829" y="5345360"/>
                </a:lnTo>
                <a:lnTo>
                  <a:pt x="0" y="53453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0" y="1114425"/>
            <a:ext cx="5762856" cy="990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6"/>
              </a:lnSpc>
            </a:pPr>
            <a:r>
              <a:rPr lang="en-US" sz="7062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ACTIVITY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473171" y="4139461"/>
            <a:ext cx="6936245" cy="10040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84"/>
              </a:lnSpc>
              <a:spcBef>
                <a:spcPct val="0"/>
              </a:spcBef>
            </a:pPr>
            <a:r>
              <a:rPr lang="en-US" b="true" sz="5845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situation cards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051856" y="6179966"/>
            <a:ext cx="8022582" cy="1659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83"/>
              </a:lnSpc>
              <a:spcBef>
                <a:spcPct val="0"/>
              </a:spcBef>
            </a:pPr>
            <a:r>
              <a:rPr lang="en-US" sz="477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what would you expect others to do in these situations?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4E49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35674" y="444904"/>
            <a:ext cx="17016652" cy="9186533"/>
            <a:chOff x="0" y="0"/>
            <a:chExt cx="6253988" cy="3376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53988" cy="3376250"/>
            </a:xfrm>
            <a:custGeom>
              <a:avLst/>
              <a:gdLst/>
              <a:ahLst/>
              <a:cxnLst/>
              <a:rect r="r" b="b" t="t" l="l"/>
              <a:pathLst>
                <a:path h="3376250" w="6253988">
                  <a:moveTo>
                    <a:pt x="0" y="0"/>
                  </a:moveTo>
                  <a:lnTo>
                    <a:pt x="6253988" y="0"/>
                  </a:lnTo>
                  <a:lnTo>
                    <a:pt x="6253988" y="3376250"/>
                  </a:lnTo>
                  <a:lnTo>
                    <a:pt x="0" y="3376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6253988" cy="3404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635674" y="3541153"/>
            <a:ext cx="8013533" cy="6090285"/>
          </a:xfrm>
          <a:custGeom>
            <a:avLst/>
            <a:gdLst/>
            <a:ahLst/>
            <a:cxnLst/>
            <a:rect r="r" b="b" t="t" l="l"/>
            <a:pathLst>
              <a:path h="6090285" w="8013533">
                <a:moveTo>
                  <a:pt x="0" y="0"/>
                </a:moveTo>
                <a:lnTo>
                  <a:pt x="8013533" y="0"/>
                </a:lnTo>
                <a:lnTo>
                  <a:pt x="8013533" y="6090285"/>
                </a:lnTo>
                <a:lnTo>
                  <a:pt x="0" y="60902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0" y="1114425"/>
            <a:ext cx="5762856" cy="990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6"/>
              </a:lnSpc>
            </a:pPr>
            <a:r>
              <a:rPr lang="en-US" sz="7062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LET’S TALK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275962" y="4228045"/>
            <a:ext cx="9376364" cy="2042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84"/>
              </a:lnSpc>
              <a:spcBef>
                <a:spcPct val="0"/>
              </a:spcBef>
            </a:pPr>
            <a:r>
              <a:rPr lang="en-US" sz="584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how do we think people should behave online?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4E49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35674" y="444904"/>
            <a:ext cx="17016652" cy="9186533"/>
            <a:chOff x="0" y="0"/>
            <a:chExt cx="6253988" cy="3376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53988" cy="3376250"/>
            </a:xfrm>
            <a:custGeom>
              <a:avLst/>
              <a:gdLst/>
              <a:ahLst/>
              <a:cxnLst/>
              <a:rect r="r" b="b" t="t" l="l"/>
              <a:pathLst>
                <a:path h="3376250" w="6253988">
                  <a:moveTo>
                    <a:pt x="0" y="0"/>
                  </a:moveTo>
                  <a:lnTo>
                    <a:pt x="6253988" y="0"/>
                  </a:lnTo>
                  <a:lnTo>
                    <a:pt x="6253988" y="3376250"/>
                  </a:lnTo>
                  <a:lnTo>
                    <a:pt x="0" y="3376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6253988" cy="3404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8713578" y="5143500"/>
            <a:ext cx="9390866" cy="4507616"/>
          </a:xfrm>
          <a:custGeom>
            <a:avLst/>
            <a:gdLst/>
            <a:ahLst/>
            <a:cxnLst/>
            <a:rect r="r" b="b" t="t" l="l"/>
            <a:pathLst>
              <a:path h="4507616" w="9390866">
                <a:moveTo>
                  <a:pt x="0" y="0"/>
                </a:moveTo>
                <a:lnTo>
                  <a:pt x="9390866" y="0"/>
                </a:lnTo>
                <a:lnTo>
                  <a:pt x="9390866" y="4507616"/>
                </a:lnTo>
                <a:lnTo>
                  <a:pt x="0" y="45076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16390" y="798035"/>
            <a:ext cx="5762856" cy="990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6"/>
              </a:lnSpc>
            </a:pPr>
            <a:r>
              <a:rPr lang="en-US" sz="7062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GET SUPPORT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2600314"/>
            <a:ext cx="15622342" cy="5431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93"/>
              </a:lnSpc>
              <a:spcBef>
                <a:spcPct val="0"/>
              </a:spcBef>
            </a:pPr>
            <a:r>
              <a:rPr lang="en-US" b="true" sz="4423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ChildLine​</a:t>
            </a:r>
          </a:p>
          <a:p>
            <a:pPr algn="l">
              <a:lnSpc>
                <a:spcPts val="6193"/>
              </a:lnSpc>
              <a:spcBef>
                <a:spcPct val="0"/>
              </a:spcBef>
            </a:pPr>
            <a:r>
              <a:rPr lang="en-US" sz="442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www.childline.org.uk​</a:t>
            </a:r>
          </a:p>
          <a:p>
            <a:pPr algn="l">
              <a:lnSpc>
                <a:spcPts val="6193"/>
              </a:lnSpc>
              <a:spcBef>
                <a:spcPct val="0"/>
              </a:spcBef>
            </a:pPr>
            <a:r>
              <a:rPr lang="en-US" sz="442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If you're under 19 you can confidentially call, email or chat online about any problem big or small​</a:t>
            </a:r>
          </a:p>
          <a:p>
            <a:pPr algn="l">
              <a:lnSpc>
                <a:spcPts val="6193"/>
              </a:lnSpc>
              <a:spcBef>
                <a:spcPct val="0"/>
              </a:spcBef>
            </a:pPr>
            <a:r>
              <a:rPr lang="en-US" b="true" sz="4423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Freephone 24h helpline: 0800 1111​</a:t>
            </a:r>
          </a:p>
          <a:p>
            <a:pPr algn="l">
              <a:lnSpc>
                <a:spcPts val="6193"/>
              </a:lnSpc>
              <a:spcBef>
                <a:spcPct val="0"/>
              </a:spcBef>
            </a:pPr>
          </a:p>
          <a:p>
            <a:pPr algn="l">
              <a:lnSpc>
                <a:spcPts val="6193"/>
              </a:lnSpc>
              <a:spcBef>
                <a:spcPct val="0"/>
              </a:spcBef>
            </a:pPr>
            <a:r>
              <a:rPr lang="en-US" sz="442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Chat 1:1 with an online advisor ​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DAGSgUEUKQg</dc:identifier>
  <dcterms:modified xsi:type="dcterms:W3CDTF">2011-08-01T06:04:30Z</dcterms:modified>
  <cp:revision>1</cp:revision>
  <dc:title>7.1.2 - Netiquette slides</dc:title>
</cp:coreProperties>
</file>